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11"/>
  </p:notesMasterIdLst>
  <p:handoutMasterIdLst>
    <p:handoutMasterId r:id="rId12"/>
  </p:handoutMasterIdLst>
  <p:sldIdLst>
    <p:sldId id="256" r:id="rId5"/>
    <p:sldId id="765" r:id="rId6"/>
    <p:sldId id="755" r:id="rId7"/>
    <p:sldId id="743" r:id="rId8"/>
    <p:sldId id="744" r:id="rId9"/>
    <p:sldId id="7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EBF1DE"/>
    <a:srgbClr val="FEF2E8"/>
    <a:srgbClr val="FCD5B5"/>
    <a:srgbClr val="FDEADA"/>
    <a:srgbClr val="C3D69B"/>
    <a:srgbClr val="F6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53" autoAdjust="0"/>
    <p:restoredTop sz="94125" autoAdjust="0"/>
  </p:normalViewPr>
  <p:slideViewPr>
    <p:cSldViewPr snapToGrid="0" snapToObjects="1">
      <p:cViewPr varScale="1">
        <p:scale>
          <a:sx n="140" d="100"/>
          <a:sy n="140" d="100"/>
        </p:scale>
        <p:origin x="-96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01.03.2017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01.03.2017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456323" y="6654594"/>
            <a:ext cx="4687677" cy="203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218" y="4486927"/>
            <a:ext cx="1140456" cy="145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8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707875"/>
            <a:ext cx="1111710" cy="1730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694227"/>
            <a:ext cx="1111710" cy="1867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57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95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18114" y="6670413"/>
            <a:ext cx="2133600" cy="191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829" y="417138"/>
            <a:ext cx="546538" cy="69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3" r:id="rId3"/>
    <p:sldLayoutId id="214749348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314" y="2209997"/>
            <a:ext cx="8392886" cy="2353293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ts val="600"/>
              </a:spcBef>
            </a:pPr>
            <a:r>
              <a:rPr lang="en-US" sz="4000" dirty="0" smtClean="0"/>
              <a:t>ALICE </a:t>
            </a:r>
            <a:r>
              <a:rPr lang="en-US" sz="4000" dirty="0" smtClean="0"/>
              <a:t>Upgrade for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Run </a:t>
            </a:r>
            <a:r>
              <a:rPr lang="en-US" sz="4000" dirty="0" smtClean="0"/>
              <a:t>3 and Run 4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b="0" dirty="0" smtClean="0"/>
              <a:t>L. </a:t>
            </a:r>
            <a:r>
              <a:rPr lang="en-US" sz="2400" b="0" dirty="0" err="1" smtClean="0"/>
              <a:t>Betev</a:t>
            </a:r>
            <a:endParaRPr lang="en-US" sz="3200" b="0" dirty="0"/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25" y="660252"/>
            <a:ext cx="7211567" cy="612409"/>
          </a:xfrm>
        </p:spPr>
        <p:txBody>
          <a:bodyPr/>
          <a:lstStyle/>
          <a:p>
            <a:r>
              <a:rPr lang="en-GB" dirty="0" smtClean="0"/>
              <a:t>CERN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LHC-medium-te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2313"/>
            <a:ext cx="9144000" cy="21039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756" y="4145108"/>
            <a:ext cx="83728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LS2 2019-2020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U</a:t>
            </a:r>
            <a:r>
              <a:rPr lang="en-GB" dirty="0" smtClean="0"/>
              <a:t>pgrades </a:t>
            </a:r>
            <a:r>
              <a:rPr lang="en-GB" dirty="0" smtClean="0"/>
              <a:t>of ALICE and </a:t>
            </a:r>
            <a:r>
              <a:rPr lang="en-GB" dirty="0" err="1" smtClean="0"/>
              <a:t>LHCb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LS3 2024-2026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Upgrades</a:t>
            </a:r>
            <a:r>
              <a:rPr lang="en-GB" dirty="0" smtClean="0"/>
              <a:t> </a:t>
            </a:r>
            <a:r>
              <a:rPr lang="en-GB" dirty="0" smtClean="0"/>
              <a:t>of </a:t>
            </a:r>
            <a:r>
              <a:rPr lang="en-GB" dirty="0"/>
              <a:t>ATLAS and </a:t>
            </a:r>
            <a:r>
              <a:rPr lang="en-GB" dirty="0" smtClean="0"/>
              <a:t>CMS (HL-LHC)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ALICE upgrade ready in Spring 2021 </a:t>
            </a:r>
            <a:r>
              <a:rPr lang="en-GB" dirty="0" smtClean="0"/>
              <a:t>– 4 years from now, fits well with the CERN </a:t>
            </a:r>
            <a:r>
              <a:rPr lang="en-GB" dirty="0" err="1" smtClean="0"/>
              <a:t>openlab</a:t>
            </a:r>
            <a:r>
              <a:rPr lang="en-GB" dirty="0" smtClean="0"/>
              <a:t> next project phase 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926202" y="1384362"/>
            <a:ext cx="5938" cy="7659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27512" y="3904739"/>
            <a:ext cx="4738254" cy="17813"/>
          </a:xfrm>
          <a:prstGeom prst="straightConnector1">
            <a:avLst/>
          </a:prstGeom>
          <a:ln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147952" y="3904739"/>
            <a:ext cx="2884338" cy="19529"/>
          </a:xfrm>
          <a:prstGeom prst="straightConnector1">
            <a:avLst/>
          </a:prstGeom>
          <a:ln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8014171" y="3909423"/>
            <a:ext cx="904198" cy="4222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0" y="3899263"/>
            <a:ext cx="427512" cy="5476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47501" y="3628201"/>
            <a:ext cx="897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LS1					Run 2								LS2				Run 3</a:t>
            </a:r>
            <a:endParaRPr lang="en-GB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8333876" y="1384362"/>
            <a:ext cx="5938" cy="7659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932140" y="1549021"/>
            <a:ext cx="5401736" cy="13648"/>
          </a:xfrm>
          <a:prstGeom prst="straightConnector1">
            <a:avLst/>
          </a:prstGeom>
          <a:ln>
            <a:headEnd type="stealth" w="lg" len="lg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33666" y="1179689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72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8" y="668035"/>
            <a:ext cx="7211567" cy="61240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ALICE O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in a nutshell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32290" y="6676410"/>
            <a:ext cx="1111710" cy="186743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82035" y="4252612"/>
            <a:ext cx="4186560" cy="2308324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7150" indent="0" defTabSz="265113">
              <a:buNone/>
            </a:pPr>
            <a:r>
              <a:rPr lang="en-GB" b="1" dirty="0" smtClean="0"/>
              <a:t>New computing system</a:t>
            </a:r>
          </a:p>
          <a:p>
            <a:pPr marL="342900" indent="-285750" defTabSz="265113">
              <a:buFont typeface="Arial" panose="020B0604020202020204" pitchFamily="34" charset="0"/>
              <a:buChar char="•"/>
            </a:pPr>
            <a:r>
              <a:rPr lang="en-GB" dirty="0" smtClean="0"/>
              <a:t>Read-out </a:t>
            </a:r>
            <a:r>
              <a:rPr lang="en-GB" dirty="0"/>
              <a:t>the data of all interactions</a:t>
            </a:r>
            <a:endParaRPr lang="en-GB" dirty="0">
              <a:sym typeface="Wingdings"/>
            </a:endParaRPr>
          </a:p>
          <a:p>
            <a:pPr marL="342900" indent="-285750" defTabSz="265113">
              <a:buFont typeface="Wingdings" panose="05000000000000000000" pitchFamily="2" charset="2"/>
              <a:buChar char="è"/>
            </a:pPr>
            <a:r>
              <a:rPr lang="en-GB" dirty="0">
                <a:sym typeface="Wingdings"/>
              </a:rPr>
              <a:t>Compress these data intelligently</a:t>
            </a:r>
            <a:br>
              <a:rPr lang="en-GB" dirty="0">
                <a:sym typeface="Wingdings"/>
              </a:rPr>
            </a:br>
            <a:r>
              <a:rPr lang="en-GB" dirty="0">
                <a:sym typeface="Wingdings"/>
              </a:rPr>
              <a:t>	by online </a:t>
            </a:r>
            <a:r>
              <a:rPr lang="en-GB" dirty="0" smtClean="0">
                <a:sym typeface="Wingdings"/>
              </a:rPr>
              <a:t>reconstruction</a:t>
            </a:r>
            <a:endParaRPr lang="en-GB" dirty="0">
              <a:sym typeface="Wingdings"/>
            </a:endParaRPr>
          </a:p>
          <a:p>
            <a:pPr marL="342900" indent="-285750" defTabSz="265113">
              <a:buFont typeface="Wingdings" panose="05000000000000000000" pitchFamily="2" charset="2"/>
              <a:buChar char="è"/>
            </a:pPr>
            <a:r>
              <a:rPr lang="en-GB" dirty="0">
                <a:sym typeface="Wingdings"/>
              </a:rPr>
              <a:t>One common online-offline </a:t>
            </a:r>
            <a:br>
              <a:rPr lang="en-GB" dirty="0">
                <a:sym typeface="Wingdings"/>
              </a:rPr>
            </a:br>
            <a:r>
              <a:rPr lang="en-GB" dirty="0">
                <a:sym typeface="Wingdings"/>
              </a:rPr>
              <a:t>computing system: </a:t>
            </a:r>
            <a:r>
              <a:rPr lang="en-GB" dirty="0" smtClean="0">
                <a:sym typeface="Wingdings"/>
              </a:rPr>
              <a:t>O</a:t>
            </a:r>
            <a:r>
              <a:rPr lang="en-GB" baseline="30000" dirty="0" smtClean="0">
                <a:sym typeface="Wingdings"/>
              </a:rPr>
              <a:t>2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Paradigm shift compared to approach for Run 1 and 2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4620584" y="901509"/>
            <a:ext cx="4425156" cy="5825164"/>
            <a:chOff x="4620584" y="901509"/>
            <a:chExt cx="4425156" cy="5825164"/>
          </a:xfrm>
        </p:grpSpPr>
        <p:sp>
          <p:nvSpPr>
            <p:cNvPr id="6" name="ZoneTexte 6"/>
            <p:cNvSpPr txBox="1"/>
            <p:nvPr/>
          </p:nvSpPr>
          <p:spPr>
            <a:xfrm>
              <a:off x="4913322" y="2084699"/>
              <a:ext cx="4123709" cy="10772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Baseline correction and zero suppression</a:t>
              </a:r>
            </a:p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Data volume reduction by zero cluster finder. No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event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discarded.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Average compression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factor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6.6</a:t>
              </a: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4922031" y="901509"/>
              <a:ext cx="4123709" cy="83099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Unmodified raw data of all interactions shipped from detector  </a:t>
              </a:r>
              <a:b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to online farm in </a:t>
              </a:r>
              <a:r>
                <a:rPr lang="en-US" sz="1600" b="1" u="sng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triggerless</a:t>
              </a:r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continuous mode</a:t>
              </a:r>
              <a:endParaRPr lang="en-US" sz="1600" b="1" u="sng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ZoneTexte 7"/>
            <p:cNvSpPr txBox="1"/>
            <p:nvPr/>
          </p:nvSpPr>
          <p:spPr>
            <a:xfrm>
              <a:off x="6697683" y="5889168"/>
              <a:ext cx="2339348" cy="8309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Asynchronous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(few hours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) event reconstruction with final calibration</a:t>
              </a:r>
            </a:p>
          </p:txBody>
        </p:sp>
        <p:sp>
          <p:nvSpPr>
            <p:cNvPr id="8" name="Flèche vers le bas 9"/>
            <p:cNvSpPr/>
            <p:nvPr/>
          </p:nvSpPr>
          <p:spPr>
            <a:xfrm>
              <a:off x="6893212" y="1710865"/>
              <a:ext cx="163929" cy="367714"/>
            </a:xfrm>
            <a:prstGeom prst="downArrow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62505" y="1706347"/>
              <a:ext cx="1866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HI run 3.3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TByte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10" name="ZoneTexte 6"/>
            <p:cNvSpPr txBox="1"/>
            <p:nvPr/>
          </p:nvSpPr>
          <p:spPr>
            <a:xfrm>
              <a:off x="4913322" y="4687571"/>
              <a:ext cx="4123709" cy="86177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Data Storage: 1 year of compressed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Bandwidth: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Write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90 GB/s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Read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90 GB/s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Capacity: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60 PB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69882" y="3678076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90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12" name="ZoneTexte 6"/>
            <p:cNvSpPr txBox="1"/>
            <p:nvPr/>
          </p:nvSpPr>
          <p:spPr>
            <a:xfrm>
              <a:off x="4913322" y="5895676"/>
              <a:ext cx="1606231" cy="83099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Tier 0, Tiers 1 and</a:t>
              </a:r>
            </a:p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Analysis Facilities</a:t>
              </a:r>
              <a:endParaRPr lang="en-US" sz="1600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20584" y="5531879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20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15" name="ZoneTexte 6"/>
            <p:cNvSpPr txBox="1"/>
            <p:nvPr/>
          </p:nvSpPr>
          <p:spPr>
            <a:xfrm>
              <a:off x="4913322" y="3513345"/>
              <a:ext cx="4123709" cy="8309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Data volume reduction by online tracking. </a:t>
              </a:r>
              <a:b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Only reconstructed data to </a:t>
              </a:r>
              <a:r>
                <a:rPr lang="en-US" sz="1600" b="1" u="sng" dirty="0">
                  <a:latin typeface="Calibri" panose="020F0502020204030204" pitchFamily="34" charset="0"/>
                  <a:cs typeface="Calibri" panose="020F0502020204030204" pitchFamily="34" charset="0"/>
                </a:rPr>
                <a:t>data </a:t>
              </a:r>
              <a:r>
                <a:rPr lang="en-US" sz="1600" b="1" u="sng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storage.</a:t>
              </a:r>
              <a:endParaRPr lang="en-US" sz="1600" b="1" u="sng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Average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compression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factor 5.5</a:t>
              </a:r>
            </a:p>
          </p:txBody>
        </p:sp>
        <p:sp>
          <p:nvSpPr>
            <p:cNvPr id="16" name="Flèche vers le bas 9"/>
            <p:cNvSpPr/>
            <p:nvPr/>
          </p:nvSpPr>
          <p:spPr>
            <a:xfrm>
              <a:off x="6893212" y="3155523"/>
              <a:ext cx="163929" cy="367714"/>
            </a:xfrm>
            <a:prstGeom prst="downArrow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Flèche vers le bas 9"/>
            <p:cNvSpPr/>
            <p:nvPr/>
          </p:nvSpPr>
          <p:spPr>
            <a:xfrm>
              <a:off x="6893212" y="4326895"/>
              <a:ext cx="163929" cy="367714"/>
            </a:xfrm>
            <a:prstGeom prst="downArrow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01114" y="3154329"/>
              <a:ext cx="1327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500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57341" y="4330894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0 </a:t>
              </a:r>
              <a:r>
                <a:rPr lang="en-US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/>
            </a:p>
          </p:txBody>
        </p:sp>
        <p:sp>
          <p:nvSpPr>
            <p:cNvPr id="22" name="Left-Right Arrow 21"/>
            <p:cNvSpPr/>
            <p:nvPr/>
          </p:nvSpPr>
          <p:spPr>
            <a:xfrm rot="5400000">
              <a:off x="7578309" y="5628006"/>
              <a:ext cx="349509" cy="185522"/>
            </a:xfrm>
            <a:prstGeom prst="leftRightArrow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Left-Right Arrow 32"/>
            <p:cNvSpPr/>
            <p:nvPr/>
          </p:nvSpPr>
          <p:spPr>
            <a:xfrm rot="5400000">
              <a:off x="5650354" y="5634514"/>
              <a:ext cx="349509" cy="185522"/>
            </a:xfrm>
            <a:prstGeom prst="leftRightArrow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42577" y="1188906"/>
            <a:ext cx="4770743" cy="31307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265113">
              <a:buNone/>
            </a:pPr>
            <a:r>
              <a:rPr lang="en-GB" sz="1600" b="1" dirty="0" smtClean="0"/>
              <a:t>Requirements</a:t>
            </a:r>
          </a:p>
          <a:p>
            <a:pPr marL="249238" indent="-249238" defTabSz="265113">
              <a:buFont typeface="+mj-lt"/>
              <a:buAutoNum type="arabicPeriod"/>
            </a:pPr>
            <a:r>
              <a:rPr lang="en-GB" sz="1600" dirty="0" smtClean="0"/>
              <a:t>LHC min bias </a:t>
            </a:r>
            <a:r>
              <a:rPr lang="en-GB" sz="1600" dirty="0" err="1" smtClean="0"/>
              <a:t>Pb-Pb</a:t>
            </a:r>
            <a:r>
              <a:rPr lang="en-GB" sz="1600" dirty="0" smtClean="0"/>
              <a:t> at 50 kHz </a:t>
            </a:r>
            <a:br>
              <a:rPr lang="en-GB" sz="1600" dirty="0" smtClean="0"/>
            </a:br>
            <a:r>
              <a:rPr lang="en-GB" sz="1600" dirty="0" smtClean="0"/>
              <a:t>~100 x more data than during Run 1</a:t>
            </a:r>
          </a:p>
          <a:p>
            <a:pPr marL="265113" indent="-265113" defTabSz="265113">
              <a:buFont typeface="+mj-lt"/>
              <a:buAutoNum type="arabicPeriod" startAt="2"/>
            </a:pPr>
            <a:r>
              <a:rPr lang="en-GB" sz="1600" dirty="0"/>
              <a:t>Physics topics addressed by ALICE upgrade</a:t>
            </a:r>
          </a:p>
          <a:p>
            <a:pPr marL="449263" lvl="1" indent="-195263" defTabSz="265113"/>
            <a:r>
              <a:rPr lang="en-GB" sz="1400" dirty="0" smtClean="0"/>
              <a:t>Rare processes</a:t>
            </a:r>
          </a:p>
          <a:p>
            <a:pPr marL="449263" lvl="1" indent="-195263" defTabSz="265113"/>
            <a:r>
              <a:rPr lang="en-GB" sz="1400" dirty="0" smtClean="0"/>
              <a:t>Very small signal over background ratio</a:t>
            </a:r>
          </a:p>
          <a:p>
            <a:pPr marL="449263" lvl="1" indent="-195263" defTabSz="265113"/>
            <a:r>
              <a:rPr lang="en-GB" sz="1400" dirty="0"/>
              <a:t>Needs large </a:t>
            </a:r>
            <a:r>
              <a:rPr lang="en-GB" sz="1400" dirty="0" smtClean="0"/>
              <a:t>statistics of reconstructed events</a:t>
            </a:r>
            <a:endParaRPr lang="en-GB" sz="1400" dirty="0"/>
          </a:p>
          <a:p>
            <a:pPr marL="449263" lvl="1" indent="-195263" defTabSz="265113"/>
            <a:r>
              <a:rPr lang="en-GB" sz="1400" dirty="0" smtClean="0"/>
              <a:t>Triggering techniques very inefficient if not impossible</a:t>
            </a:r>
          </a:p>
          <a:p>
            <a:pPr marL="265113" indent="-265113" defTabSz="265113">
              <a:buFont typeface="+mj-lt"/>
              <a:buAutoNum type="arabicPeriod" startAt="2"/>
            </a:pPr>
            <a:r>
              <a:rPr lang="en-US" sz="1600" dirty="0" smtClean="0"/>
              <a:t>50 kHz &gt; TPC inherent rate (drift time ~100 µs)</a:t>
            </a:r>
            <a:br>
              <a:rPr lang="en-US" sz="1600" dirty="0" smtClean="0"/>
            </a:br>
            <a:r>
              <a:rPr lang="en-US" sz="1600" dirty="0" smtClean="0"/>
              <a:t>Support </a:t>
            </a:r>
            <a:r>
              <a:rPr lang="en-US" sz="1600" dirty="0"/>
              <a:t>for continuous </a:t>
            </a:r>
            <a:r>
              <a:rPr lang="en-US" sz="1600" dirty="0" smtClean="0"/>
              <a:t>read-out (TPC)</a:t>
            </a:r>
          </a:p>
          <a:p>
            <a:pPr marL="449263" lvl="1" indent="-195263" defTabSz="265113"/>
            <a:r>
              <a:rPr lang="en-GB" sz="1400" dirty="0" smtClean="0"/>
              <a:t>Detector read-out triggered or continuous</a:t>
            </a:r>
            <a:endParaRPr lang="en-GB" sz="1400" b="1" dirty="0"/>
          </a:p>
        </p:txBody>
      </p:sp>
      <p:sp>
        <p:nvSpPr>
          <p:cNvPr id="14" name="Oval 13"/>
          <p:cNvSpPr/>
          <p:nvPr/>
        </p:nvSpPr>
        <p:spPr>
          <a:xfrm>
            <a:off x="4544704" y="4252612"/>
            <a:ext cx="4501035" cy="252350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7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3" y="667377"/>
            <a:ext cx="7837711" cy="612409"/>
          </a:xfrm>
        </p:spPr>
        <p:txBody>
          <a:bodyPr>
            <a:noAutofit/>
          </a:bodyPr>
          <a:lstStyle/>
          <a:p>
            <a:r>
              <a:rPr lang="fr-CH" sz="2400" dirty="0"/>
              <a:t>Data flow &amp;</a:t>
            </a:r>
            <a:br>
              <a:rPr lang="fr-CH" sz="2400" dirty="0"/>
            </a:br>
            <a:r>
              <a:rPr lang="fr-CH" sz="2400" dirty="0" err="1"/>
              <a:t>processing</a:t>
            </a:r>
            <a:r>
              <a:rPr lang="fr-CH" sz="2400" dirty="0"/>
              <a:t> </a:t>
            </a:r>
            <a:r>
              <a:rPr lang="fr-CH" sz="2400" dirty="0" smtClean="0"/>
              <a:t>(</a:t>
            </a:r>
            <a:r>
              <a:rPr lang="fr-CH" sz="2400" dirty="0"/>
              <a:t>1)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3"/>
          <p:cNvSpPr/>
          <p:nvPr/>
        </p:nvSpPr>
        <p:spPr>
          <a:xfrm flipH="1">
            <a:off x="3162733" y="6187801"/>
            <a:ext cx="1913376" cy="64926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GB" sz="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/T0/T1</a:t>
            </a:r>
          </a:p>
        </p:txBody>
      </p:sp>
      <p:cxnSp>
        <p:nvCxnSpPr>
          <p:cNvPr id="7" name="Connecteur droit avec flèche 10"/>
          <p:cNvCxnSpPr/>
          <p:nvPr/>
        </p:nvCxnSpPr>
        <p:spPr>
          <a:xfrm>
            <a:off x="5021943" y="994448"/>
            <a:ext cx="2528" cy="716878"/>
          </a:xfrm>
          <a:prstGeom prst="straightConnector1">
            <a:avLst/>
          </a:prstGeom>
          <a:noFill/>
          <a:ln w="25400" cap="flat" cmpd="sng" algn="ctr">
            <a:gradFill>
              <a:gsLst>
                <a:gs pos="0">
                  <a:srgbClr val="4F81BD">
                    <a:tint val="66000"/>
                    <a:satMod val="160000"/>
                  </a:srgbClr>
                </a:gs>
                <a:gs pos="79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lumMod val="20000"/>
                    <a:lumOff val="80000"/>
                  </a:srgbClr>
                </a:gs>
              </a:gsLst>
              <a:lin ang="5400000" scaled="0"/>
            </a:gradFill>
            <a:prstDash val="solid"/>
            <a:tailEnd type="arrow"/>
          </a:ln>
          <a:effectLst/>
        </p:spPr>
      </p:cxnSp>
      <p:sp>
        <p:nvSpPr>
          <p:cNvPr id="8" name="Rectangle 3"/>
          <p:cNvSpPr/>
          <p:nvPr/>
        </p:nvSpPr>
        <p:spPr>
          <a:xfrm flipH="1">
            <a:off x="3213833" y="1711328"/>
            <a:ext cx="3222295" cy="1940399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79646">
              <a:lumMod val="20000"/>
              <a:lumOff val="80000"/>
              <a:alpha val="50000"/>
            </a:srgbClr>
          </a:solidFill>
          <a:ln w="9525" cap="flat" cmpd="sng" algn="ctr">
            <a:solidFill>
              <a:srgbClr val="F79646">
                <a:lumMod val="40000"/>
                <a:lumOff val="60000"/>
                <a:alpha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FLPs</a:t>
            </a:r>
          </a:p>
        </p:txBody>
      </p:sp>
      <p:sp>
        <p:nvSpPr>
          <p:cNvPr id="9" name="Rectangle 3"/>
          <p:cNvSpPr/>
          <p:nvPr/>
        </p:nvSpPr>
        <p:spPr>
          <a:xfrm flipH="1">
            <a:off x="3162735" y="4087615"/>
            <a:ext cx="3210583" cy="189413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DEADA"/>
          </a:solidFill>
          <a:ln w="9525" cap="flat" cmpd="sng" algn="ctr">
            <a:solidFill>
              <a:srgbClr val="F79646">
                <a:lumMod val="40000"/>
                <a:lumOff val="6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EPNs</a:t>
            </a:r>
          </a:p>
        </p:txBody>
      </p:sp>
      <p:sp>
        <p:nvSpPr>
          <p:cNvPr id="10" name="Rectangle 3"/>
          <p:cNvSpPr/>
          <p:nvPr/>
        </p:nvSpPr>
        <p:spPr>
          <a:xfrm flipH="1">
            <a:off x="3162735" y="1776210"/>
            <a:ext cx="3216507" cy="1940399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79646">
              <a:lumMod val="20000"/>
              <a:lumOff val="80000"/>
            </a:srgbClr>
          </a:solidFill>
          <a:ln w="9525" cap="flat" cmpd="sng" algn="ctr">
            <a:solidFill>
              <a:srgbClr val="FCD5B5"/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FLPs</a:t>
            </a:r>
          </a:p>
        </p:txBody>
      </p:sp>
      <p:sp>
        <p:nvSpPr>
          <p:cNvPr id="11" name="Rectangle 3"/>
          <p:cNvSpPr/>
          <p:nvPr/>
        </p:nvSpPr>
        <p:spPr>
          <a:xfrm>
            <a:off x="3132254" y="668995"/>
            <a:ext cx="3222301" cy="32034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13354 w 3025051"/>
              <a:gd name="connsiteY3" fmla="*/ 217125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0 w 3025051"/>
              <a:gd name="connsiteY7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22926 w 3034623"/>
              <a:gd name="connsiteY3" fmla="*/ 217125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32946 h 470271"/>
              <a:gd name="connsiteX8" fmla="*/ 9572 w 3034623"/>
              <a:gd name="connsiteY8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13354 w 3025051"/>
              <a:gd name="connsiteY3" fmla="*/ 217125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21916 w 3025051"/>
              <a:gd name="connsiteY7" fmla="*/ 232946 h 470271"/>
              <a:gd name="connsiteX8" fmla="*/ 0 w 3025051"/>
              <a:gd name="connsiteY8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22926 w 3034623"/>
              <a:gd name="connsiteY3" fmla="*/ 217125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40857 h 470271"/>
              <a:gd name="connsiteX8" fmla="*/ 9572 w 3034623"/>
              <a:gd name="connsiteY8" fmla="*/ 0 h 470271"/>
              <a:gd name="connsiteX0" fmla="*/ 9572 w 3054415"/>
              <a:gd name="connsiteY0" fmla="*/ 0 h 470271"/>
              <a:gd name="connsiteX1" fmla="*/ 1532455 w 3054415"/>
              <a:gd name="connsiteY1" fmla="*/ 3532 h 470271"/>
              <a:gd name="connsiteX2" fmla="*/ 3034623 w 3054415"/>
              <a:gd name="connsiteY2" fmla="*/ 0 h 470271"/>
              <a:gd name="connsiteX3" fmla="*/ 3054415 w 3054415"/>
              <a:gd name="connsiteY3" fmla="*/ 232946 h 470271"/>
              <a:gd name="connsiteX4" fmla="*/ 3034623 w 3054415"/>
              <a:gd name="connsiteY4" fmla="*/ 470271 h 470271"/>
              <a:gd name="connsiteX5" fmla="*/ 1553448 w 3054415"/>
              <a:gd name="connsiteY5" fmla="*/ 470271 h 470271"/>
              <a:gd name="connsiteX6" fmla="*/ 9572 w 3054415"/>
              <a:gd name="connsiteY6" fmla="*/ 470271 h 470271"/>
              <a:gd name="connsiteX7" fmla="*/ 0 w 3054415"/>
              <a:gd name="connsiteY7" fmla="*/ 240857 h 470271"/>
              <a:gd name="connsiteX8" fmla="*/ 9572 w 3054415"/>
              <a:gd name="connsiteY8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32518 w 3034623"/>
              <a:gd name="connsiteY3" fmla="*/ 241197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40857 h 470271"/>
              <a:gd name="connsiteX8" fmla="*/ 9572 w 3034623"/>
              <a:gd name="connsiteY8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22946 w 3025051"/>
              <a:gd name="connsiteY3" fmla="*/ 241197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1376 w 3025051"/>
              <a:gd name="connsiteY7" fmla="*/ 240857 h 470271"/>
              <a:gd name="connsiteX8" fmla="*/ 0 w 3025051"/>
              <a:gd name="connsiteY8" fmla="*/ 0 h 470271"/>
              <a:gd name="connsiteX0" fmla="*/ 0 w 3025051"/>
              <a:gd name="connsiteY0" fmla="*/ 594 h 470865"/>
              <a:gd name="connsiteX1" fmla="*/ 1517409 w 3025051"/>
              <a:gd name="connsiteY1" fmla="*/ 0 h 470865"/>
              <a:gd name="connsiteX2" fmla="*/ 3025051 w 3025051"/>
              <a:gd name="connsiteY2" fmla="*/ 594 h 470865"/>
              <a:gd name="connsiteX3" fmla="*/ 3022946 w 3025051"/>
              <a:gd name="connsiteY3" fmla="*/ 241791 h 470865"/>
              <a:gd name="connsiteX4" fmla="*/ 3025051 w 3025051"/>
              <a:gd name="connsiteY4" fmla="*/ 470865 h 470865"/>
              <a:gd name="connsiteX5" fmla="*/ 1543876 w 3025051"/>
              <a:gd name="connsiteY5" fmla="*/ 470865 h 470865"/>
              <a:gd name="connsiteX6" fmla="*/ 0 w 3025051"/>
              <a:gd name="connsiteY6" fmla="*/ 470865 h 470865"/>
              <a:gd name="connsiteX7" fmla="*/ 1376 w 3025051"/>
              <a:gd name="connsiteY7" fmla="*/ 241451 h 470865"/>
              <a:gd name="connsiteX8" fmla="*/ 0 w 3025051"/>
              <a:gd name="connsiteY8" fmla="*/ 594 h 470865"/>
              <a:gd name="connsiteX0" fmla="*/ 0 w 3028491"/>
              <a:gd name="connsiteY0" fmla="*/ 594 h 470865"/>
              <a:gd name="connsiteX1" fmla="*/ 1517409 w 3028491"/>
              <a:gd name="connsiteY1" fmla="*/ 0 h 470865"/>
              <a:gd name="connsiteX2" fmla="*/ 3025051 w 3028491"/>
              <a:gd name="connsiteY2" fmla="*/ 594 h 470865"/>
              <a:gd name="connsiteX3" fmla="*/ 3028421 w 3028491"/>
              <a:gd name="connsiteY3" fmla="*/ 237665 h 470865"/>
              <a:gd name="connsiteX4" fmla="*/ 3025051 w 3028491"/>
              <a:gd name="connsiteY4" fmla="*/ 470865 h 470865"/>
              <a:gd name="connsiteX5" fmla="*/ 1543876 w 3028491"/>
              <a:gd name="connsiteY5" fmla="*/ 470865 h 470865"/>
              <a:gd name="connsiteX6" fmla="*/ 0 w 3028491"/>
              <a:gd name="connsiteY6" fmla="*/ 470865 h 470865"/>
              <a:gd name="connsiteX7" fmla="*/ 1376 w 3028491"/>
              <a:gd name="connsiteY7" fmla="*/ 241451 h 470865"/>
              <a:gd name="connsiteX8" fmla="*/ 0 w 3028491"/>
              <a:gd name="connsiteY8" fmla="*/ 594 h 470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8491" h="470865">
                <a:moveTo>
                  <a:pt x="0" y="594"/>
                </a:moveTo>
                <a:lnTo>
                  <a:pt x="1517409" y="0"/>
                </a:lnTo>
                <a:lnTo>
                  <a:pt x="3025051" y="594"/>
                </a:lnTo>
                <a:cubicBezTo>
                  <a:pt x="3024349" y="80993"/>
                  <a:pt x="3029123" y="157266"/>
                  <a:pt x="3028421" y="237665"/>
                </a:cubicBezTo>
                <a:cubicBezTo>
                  <a:pt x="3029123" y="314023"/>
                  <a:pt x="3024349" y="394507"/>
                  <a:pt x="3025051" y="470865"/>
                </a:cubicBezTo>
                <a:lnTo>
                  <a:pt x="1543876" y="470865"/>
                </a:lnTo>
                <a:lnTo>
                  <a:pt x="0" y="470865"/>
                </a:lnTo>
                <a:cubicBezTo>
                  <a:pt x="459" y="394394"/>
                  <a:pt x="917" y="317922"/>
                  <a:pt x="1376" y="241451"/>
                </a:cubicBezTo>
                <a:cubicBezTo>
                  <a:pt x="917" y="161165"/>
                  <a:pt x="459" y="80880"/>
                  <a:pt x="0" y="594"/>
                </a:cubicBezTo>
                <a:close/>
              </a:path>
            </a:pathLst>
          </a:custGeom>
          <a:solidFill>
            <a:srgbClr val="4F81BD">
              <a:lumMod val="20000"/>
              <a:lumOff val="8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Detectors electronics</a:t>
            </a:r>
          </a:p>
        </p:txBody>
      </p:sp>
      <p:cxnSp>
        <p:nvCxnSpPr>
          <p:cNvPr id="12" name="Connecteur droit avec flèche 8"/>
          <p:cNvCxnSpPr/>
          <p:nvPr/>
        </p:nvCxnSpPr>
        <p:spPr>
          <a:xfrm>
            <a:off x="4120945" y="989340"/>
            <a:ext cx="0" cy="794229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13" name="Connecteur droit avec flèche 9"/>
          <p:cNvCxnSpPr/>
          <p:nvPr/>
        </p:nvCxnSpPr>
        <p:spPr>
          <a:xfrm>
            <a:off x="4421579" y="989340"/>
            <a:ext cx="0" cy="794229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14" name="Connecteur droit 11"/>
          <p:cNvCxnSpPr/>
          <p:nvPr/>
        </p:nvCxnSpPr>
        <p:spPr>
          <a:xfrm>
            <a:off x="4602931" y="1321014"/>
            <a:ext cx="256531" cy="6083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dot"/>
          </a:ln>
          <a:effectLst/>
        </p:spPr>
      </p:cxnSp>
      <p:cxnSp>
        <p:nvCxnSpPr>
          <p:cNvPr id="15" name="Connecteur droit 14"/>
          <p:cNvCxnSpPr/>
          <p:nvPr/>
        </p:nvCxnSpPr>
        <p:spPr>
          <a:xfrm>
            <a:off x="4085910" y="1148230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6" name="Connecteur droit 15"/>
          <p:cNvCxnSpPr/>
          <p:nvPr/>
        </p:nvCxnSpPr>
        <p:spPr>
          <a:xfrm>
            <a:off x="4383632" y="1143122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7" name="Connecteur droit 19"/>
          <p:cNvCxnSpPr/>
          <p:nvPr/>
        </p:nvCxnSpPr>
        <p:spPr>
          <a:xfrm>
            <a:off x="4085910" y="1283258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8" name="Connecteur droit 20"/>
          <p:cNvCxnSpPr/>
          <p:nvPr/>
        </p:nvCxnSpPr>
        <p:spPr>
          <a:xfrm>
            <a:off x="4383632" y="1283436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9" name="Connecteur droit 24"/>
          <p:cNvCxnSpPr/>
          <p:nvPr/>
        </p:nvCxnSpPr>
        <p:spPr>
          <a:xfrm>
            <a:off x="4085910" y="1418570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20" name="Connecteur droit 25"/>
          <p:cNvCxnSpPr/>
          <p:nvPr/>
        </p:nvCxnSpPr>
        <p:spPr>
          <a:xfrm>
            <a:off x="4383632" y="1421391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21" name="Connecteur droit 28"/>
          <p:cNvCxnSpPr/>
          <p:nvPr/>
        </p:nvCxnSpPr>
        <p:spPr>
          <a:xfrm>
            <a:off x="3773065" y="1491542"/>
            <a:ext cx="2229944" cy="0"/>
          </a:xfrm>
          <a:prstGeom prst="line">
            <a:avLst/>
          </a:prstGeom>
          <a:noFill/>
          <a:ln w="6350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22" name="Connecteur droit 29"/>
          <p:cNvCxnSpPr/>
          <p:nvPr/>
        </p:nvCxnSpPr>
        <p:spPr>
          <a:xfrm>
            <a:off x="4082282" y="1598371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23" name="Connecteur droit 30"/>
          <p:cNvCxnSpPr/>
          <p:nvPr/>
        </p:nvCxnSpPr>
        <p:spPr>
          <a:xfrm>
            <a:off x="4383632" y="1598371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sp>
        <p:nvSpPr>
          <p:cNvPr id="24" name="ZoneTexte 33"/>
          <p:cNvSpPr txBox="1"/>
          <p:nvPr/>
        </p:nvSpPr>
        <p:spPr>
          <a:xfrm>
            <a:off x="2291191" y="1039948"/>
            <a:ext cx="1608564" cy="461655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algn="r" defTabSz="640080"/>
            <a:r>
              <a:rPr lang="en-GB" sz="800" dirty="0" smtClean="0">
                <a:solidFill>
                  <a:prstClr val="black"/>
                </a:solidFill>
                <a:latin typeface="Calibri"/>
              </a:rPr>
              <a:t>Detector data samples</a:t>
            </a:r>
          </a:p>
          <a:p>
            <a:pPr algn="r" defTabSz="640080"/>
            <a:r>
              <a:rPr lang="en-GB" sz="800" dirty="0" smtClean="0">
                <a:solidFill>
                  <a:prstClr val="black"/>
                </a:solidFill>
                <a:latin typeface="Calibri"/>
              </a:rPr>
              <a:t>synchronized</a:t>
            </a:r>
          </a:p>
          <a:p>
            <a:pPr algn="r" defTabSz="640080"/>
            <a:r>
              <a:rPr lang="en-GB" sz="800" dirty="0">
                <a:solidFill>
                  <a:prstClr val="black"/>
                </a:solidFill>
                <a:latin typeface="Calibri"/>
              </a:rPr>
              <a:t>b</a:t>
            </a:r>
            <a:r>
              <a:rPr lang="en-GB" sz="800" dirty="0" smtClean="0">
                <a:solidFill>
                  <a:prstClr val="black"/>
                </a:solidFill>
                <a:latin typeface="Calibri"/>
              </a:rPr>
              <a:t>y heartbeat triggers</a:t>
            </a:r>
            <a:endParaRPr lang="en-GB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ZoneTexte 47"/>
          <p:cNvSpPr txBox="1"/>
          <p:nvPr/>
        </p:nvSpPr>
        <p:spPr>
          <a:xfrm>
            <a:off x="3525177" y="1783567"/>
            <a:ext cx="569364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smtClean="0">
                <a:solidFill>
                  <a:prstClr val="black"/>
                </a:solidFill>
                <a:latin typeface="Calibri"/>
              </a:rPr>
              <a:t>Buffering</a:t>
            </a:r>
            <a:endParaRPr lang="en-GB" sz="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ZoneTexte 48"/>
          <p:cNvSpPr txBox="1"/>
          <p:nvPr/>
        </p:nvSpPr>
        <p:spPr>
          <a:xfrm>
            <a:off x="3976556" y="876042"/>
            <a:ext cx="590208" cy="113296"/>
          </a:xfrm>
          <a:prstGeom prst="rect">
            <a:avLst/>
          </a:prstGeom>
          <a:noFill/>
          <a:ln>
            <a:solidFill>
              <a:srgbClr val="4F81BD">
                <a:lumMod val="75000"/>
              </a:srgbClr>
            </a:solidFill>
          </a:ln>
          <a:effectLst/>
        </p:spPr>
        <p:txBody>
          <a:bodyPr wrap="square" lIns="0" tIns="18000" rIns="0" bIns="18000" rtlCol="0">
            <a:spAutoFit/>
          </a:bodyPr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TPC</a:t>
            </a:r>
          </a:p>
        </p:txBody>
      </p:sp>
      <p:cxnSp>
        <p:nvCxnSpPr>
          <p:cNvPr id="27" name="Connecteur droit avec flèche 50"/>
          <p:cNvCxnSpPr/>
          <p:nvPr/>
        </p:nvCxnSpPr>
        <p:spPr>
          <a:xfrm flipH="1">
            <a:off x="4232640" y="2576489"/>
            <a:ext cx="4644" cy="41938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28" name="Connecteur droit avec flèche 10"/>
          <p:cNvCxnSpPr/>
          <p:nvPr/>
        </p:nvCxnSpPr>
        <p:spPr>
          <a:xfrm>
            <a:off x="5795003" y="984527"/>
            <a:ext cx="2528" cy="726801"/>
          </a:xfrm>
          <a:prstGeom prst="straightConnector1">
            <a:avLst/>
          </a:prstGeom>
          <a:noFill/>
          <a:ln w="25400" cap="flat" cmpd="sng" algn="ctr">
            <a:gradFill>
              <a:gsLst>
                <a:gs pos="0">
                  <a:srgbClr val="4F81BD">
                    <a:tint val="66000"/>
                    <a:satMod val="160000"/>
                  </a:srgbClr>
                </a:gs>
                <a:gs pos="79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lumMod val="20000"/>
                    <a:lumOff val="80000"/>
                  </a:srgbClr>
                </a:gs>
              </a:gsLst>
              <a:lin ang="5400000" scaled="0"/>
            </a:gradFill>
            <a:prstDash val="solid"/>
            <a:tailEnd type="arrow"/>
          </a:ln>
          <a:effectLst/>
        </p:spPr>
      </p:cxnSp>
      <p:cxnSp>
        <p:nvCxnSpPr>
          <p:cNvPr id="29" name="Connecteur droit 21"/>
          <p:cNvCxnSpPr/>
          <p:nvPr/>
        </p:nvCxnSpPr>
        <p:spPr>
          <a:xfrm>
            <a:off x="5758025" y="1185198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30" name="Connecteur droit 26"/>
          <p:cNvCxnSpPr/>
          <p:nvPr/>
        </p:nvCxnSpPr>
        <p:spPr>
          <a:xfrm>
            <a:off x="5757733" y="1357849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31" name="Connecteur droit 31"/>
          <p:cNvCxnSpPr/>
          <p:nvPr/>
        </p:nvCxnSpPr>
        <p:spPr>
          <a:xfrm>
            <a:off x="5757823" y="1564589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32" name="Connecteur droit avec flèche 56"/>
          <p:cNvCxnSpPr/>
          <p:nvPr/>
        </p:nvCxnSpPr>
        <p:spPr>
          <a:xfrm flipH="1">
            <a:off x="4225704" y="3506093"/>
            <a:ext cx="5868" cy="72523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33" name="Rectangle 3"/>
          <p:cNvSpPr/>
          <p:nvPr/>
        </p:nvSpPr>
        <p:spPr>
          <a:xfrm>
            <a:off x="3762681" y="4896917"/>
            <a:ext cx="934618" cy="60746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82611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Detector reconstruction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e.g. track finding</a:t>
            </a:r>
          </a:p>
        </p:txBody>
      </p:sp>
      <p:cxnSp>
        <p:nvCxnSpPr>
          <p:cNvPr id="34" name="Connecteur droit avec flèche 63"/>
          <p:cNvCxnSpPr/>
          <p:nvPr/>
        </p:nvCxnSpPr>
        <p:spPr>
          <a:xfrm>
            <a:off x="4219589" y="5600191"/>
            <a:ext cx="2282" cy="750223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35" name="ZoneTexte 69"/>
          <p:cNvSpPr txBox="1"/>
          <p:nvPr/>
        </p:nvSpPr>
        <p:spPr>
          <a:xfrm>
            <a:off x="1139650" y="1479342"/>
            <a:ext cx="1012501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Raw data </a:t>
            </a:r>
            <a:r>
              <a:rPr lang="en-GB" sz="105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nput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Parenthèse ouvrante 70"/>
          <p:cNvSpPr/>
          <p:nvPr/>
        </p:nvSpPr>
        <p:spPr>
          <a:xfrm>
            <a:off x="2268420" y="1070052"/>
            <a:ext cx="208815" cy="950393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Parenthèse ouvrante 71"/>
          <p:cNvSpPr/>
          <p:nvPr/>
        </p:nvSpPr>
        <p:spPr>
          <a:xfrm>
            <a:off x="2279415" y="2184462"/>
            <a:ext cx="197820" cy="1444633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ectangle 3"/>
          <p:cNvSpPr/>
          <p:nvPr/>
        </p:nvSpPr>
        <p:spPr>
          <a:xfrm>
            <a:off x="3761186" y="3008572"/>
            <a:ext cx="931875" cy="40800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Reduction 0 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e.g. clustering</a:t>
            </a: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ZoneTexte 73"/>
          <p:cNvSpPr txBox="1"/>
          <p:nvPr/>
        </p:nvSpPr>
        <p:spPr>
          <a:xfrm>
            <a:off x="1139649" y="2679788"/>
            <a:ext cx="1082348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Local processing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Parenthèse ouvrante 74"/>
          <p:cNvSpPr/>
          <p:nvPr/>
        </p:nvSpPr>
        <p:spPr>
          <a:xfrm>
            <a:off x="2279415" y="3716607"/>
            <a:ext cx="197820" cy="514718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ectangle 3"/>
          <p:cNvSpPr/>
          <p:nvPr/>
        </p:nvSpPr>
        <p:spPr>
          <a:xfrm>
            <a:off x="3781549" y="4231326"/>
            <a:ext cx="919123" cy="278050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 Frame building</a:t>
            </a:r>
          </a:p>
        </p:txBody>
      </p:sp>
      <p:sp>
        <p:nvSpPr>
          <p:cNvPr id="42" name="ZoneTexte 76"/>
          <p:cNvSpPr txBox="1"/>
          <p:nvPr/>
        </p:nvSpPr>
        <p:spPr>
          <a:xfrm>
            <a:off x="1139649" y="3817998"/>
            <a:ext cx="1025322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Frame dispatch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Parenthèse ouvrante 77"/>
          <p:cNvSpPr/>
          <p:nvPr/>
        </p:nvSpPr>
        <p:spPr>
          <a:xfrm>
            <a:off x="2279415" y="4334588"/>
            <a:ext cx="197820" cy="1647167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ZoneTexte 79"/>
          <p:cNvSpPr txBox="1"/>
          <p:nvPr/>
        </p:nvSpPr>
        <p:spPr>
          <a:xfrm>
            <a:off x="1139649" y="5034933"/>
            <a:ext cx="1151098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Global processing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ZoneTexte 120"/>
          <p:cNvSpPr txBox="1"/>
          <p:nvPr/>
        </p:nvSpPr>
        <p:spPr>
          <a:xfrm>
            <a:off x="5485258" y="876042"/>
            <a:ext cx="590208" cy="113296"/>
          </a:xfrm>
          <a:prstGeom prst="rect">
            <a:avLst/>
          </a:prstGeom>
          <a:noFill/>
          <a:ln>
            <a:solidFill>
              <a:srgbClr val="4F81BD">
                <a:lumMod val="75000"/>
              </a:srgbClr>
            </a:solidFill>
          </a:ln>
          <a:effectLst/>
        </p:spPr>
        <p:txBody>
          <a:bodyPr wrap="square" lIns="0" tIns="18000" rIns="0" bIns="18000" rtlCol="0">
            <a:spAutoFit/>
          </a:bodyPr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TRD</a:t>
            </a:r>
          </a:p>
        </p:txBody>
      </p:sp>
      <p:sp>
        <p:nvSpPr>
          <p:cNvPr id="46" name="ZoneTexte 121"/>
          <p:cNvSpPr txBox="1"/>
          <p:nvPr/>
        </p:nvSpPr>
        <p:spPr>
          <a:xfrm>
            <a:off x="3389626" y="2709604"/>
            <a:ext cx="856239" cy="215434"/>
          </a:xfrm>
          <a:prstGeom prst="rect">
            <a:avLst/>
          </a:prstGeom>
          <a:noFill/>
          <a:effectLst/>
        </p:spPr>
        <p:txBody>
          <a:bodyPr wrap="square" lIns="91429" tIns="45715" rIns="0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Sub-Time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ZoneTexte 122"/>
          <p:cNvSpPr txBox="1"/>
          <p:nvPr/>
        </p:nvSpPr>
        <p:spPr>
          <a:xfrm>
            <a:off x="3092622" y="3741064"/>
            <a:ext cx="1071680" cy="33854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Partially compressed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sub-Time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ZoneTexte 124"/>
          <p:cNvSpPr txBox="1"/>
          <p:nvPr/>
        </p:nvSpPr>
        <p:spPr>
          <a:xfrm>
            <a:off x="3406306" y="4551988"/>
            <a:ext cx="1035112" cy="215434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Full 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9" name="Connecteur droit avec flèche 123"/>
          <p:cNvCxnSpPr/>
          <p:nvPr/>
        </p:nvCxnSpPr>
        <p:spPr>
          <a:xfrm>
            <a:off x="4235248" y="4509378"/>
            <a:ext cx="6782" cy="387541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50" name="ZoneTexte 125"/>
          <p:cNvSpPr txBox="1"/>
          <p:nvPr/>
        </p:nvSpPr>
        <p:spPr>
          <a:xfrm>
            <a:off x="3031999" y="5972368"/>
            <a:ext cx="1270803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Compressed 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Rectangle 3"/>
          <p:cNvSpPr/>
          <p:nvPr/>
        </p:nvSpPr>
        <p:spPr>
          <a:xfrm>
            <a:off x="3762681" y="5484874"/>
            <a:ext cx="934618" cy="174790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Reduction 1</a:t>
            </a:r>
          </a:p>
        </p:txBody>
      </p:sp>
      <p:sp>
        <p:nvSpPr>
          <p:cNvPr id="52" name="ZoneTexte 133"/>
          <p:cNvSpPr txBox="1"/>
          <p:nvPr/>
        </p:nvSpPr>
        <p:spPr>
          <a:xfrm>
            <a:off x="4501401" y="769141"/>
            <a:ext cx="282061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100" dirty="0" smtClean="0">
                <a:solidFill>
                  <a:srgbClr val="4F81BD">
                    <a:lumMod val="50000"/>
                  </a:srgbClr>
                </a:solidFill>
                <a:latin typeface="Calibri"/>
              </a:rPr>
              <a:t>…</a:t>
            </a:r>
            <a:endParaRPr lang="en-GB" sz="1100" dirty="0">
              <a:solidFill>
                <a:srgbClr val="4F81BD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3" name="Rectangle 3"/>
          <p:cNvSpPr/>
          <p:nvPr/>
        </p:nvSpPr>
        <p:spPr>
          <a:xfrm>
            <a:off x="6870710" y="672032"/>
            <a:ext cx="644604" cy="317306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13354 w 3025051"/>
              <a:gd name="connsiteY3" fmla="*/ 217125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0 w 3025051"/>
              <a:gd name="connsiteY7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22926 w 3034623"/>
              <a:gd name="connsiteY3" fmla="*/ 217125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32946 h 470271"/>
              <a:gd name="connsiteX8" fmla="*/ 9572 w 3034623"/>
              <a:gd name="connsiteY8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13354 w 3025051"/>
              <a:gd name="connsiteY3" fmla="*/ 217125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21916 w 3025051"/>
              <a:gd name="connsiteY7" fmla="*/ 232946 h 470271"/>
              <a:gd name="connsiteX8" fmla="*/ 0 w 3025051"/>
              <a:gd name="connsiteY8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22926 w 3034623"/>
              <a:gd name="connsiteY3" fmla="*/ 217125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40857 h 470271"/>
              <a:gd name="connsiteX8" fmla="*/ 9572 w 3034623"/>
              <a:gd name="connsiteY8" fmla="*/ 0 h 470271"/>
              <a:gd name="connsiteX0" fmla="*/ 9572 w 3054415"/>
              <a:gd name="connsiteY0" fmla="*/ 0 h 470271"/>
              <a:gd name="connsiteX1" fmla="*/ 1532455 w 3054415"/>
              <a:gd name="connsiteY1" fmla="*/ 3532 h 470271"/>
              <a:gd name="connsiteX2" fmla="*/ 3034623 w 3054415"/>
              <a:gd name="connsiteY2" fmla="*/ 0 h 470271"/>
              <a:gd name="connsiteX3" fmla="*/ 3054415 w 3054415"/>
              <a:gd name="connsiteY3" fmla="*/ 232946 h 470271"/>
              <a:gd name="connsiteX4" fmla="*/ 3034623 w 3054415"/>
              <a:gd name="connsiteY4" fmla="*/ 470271 h 470271"/>
              <a:gd name="connsiteX5" fmla="*/ 1553448 w 3054415"/>
              <a:gd name="connsiteY5" fmla="*/ 470271 h 470271"/>
              <a:gd name="connsiteX6" fmla="*/ 9572 w 3054415"/>
              <a:gd name="connsiteY6" fmla="*/ 470271 h 470271"/>
              <a:gd name="connsiteX7" fmla="*/ 0 w 3054415"/>
              <a:gd name="connsiteY7" fmla="*/ 240857 h 470271"/>
              <a:gd name="connsiteX8" fmla="*/ 9572 w 3054415"/>
              <a:gd name="connsiteY8" fmla="*/ 0 h 470271"/>
              <a:gd name="connsiteX0" fmla="*/ 9572 w 3034623"/>
              <a:gd name="connsiteY0" fmla="*/ 0 h 470271"/>
              <a:gd name="connsiteX1" fmla="*/ 1532455 w 3034623"/>
              <a:gd name="connsiteY1" fmla="*/ 3532 h 470271"/>
              <a:gd name="connsiteX2" fmla="*/ 3034623 w 3034623"/>
              <a:gd name="connsiteY2" fmla="*/ 0 h 470271"/>
              <a:gd name="connsiteX3" fmla="*/ 3032518 w 3034623"/>
              <a:gd name="connsiteY3" fmla="*/ 241197 h 470271"/>
              <a:gd name="connsiteX4" fmla="*/ 3034623 w 3034623"/>
              <a:gd name="connsiteY4" fmla="*/ 470271 h 470271"/>
              <a:gd name="connsiteX5" fmla="*/ 1553448 w 3034623"/>
              <a:gd name="connsiteY5" fmla="*/ 470271 h 470271"/>
              <a:gd name="connsiteX6" fmla="*/ 9572 w 3034623"/>
              <a:gd name="connsiteY6" fmla="*/ 470271 h 470271"/>
              <a:gd name="connsiteX7" fmla="*/ 0 w 3034623"/>
              <a:gd name="connsiteY7" fmla="*/ 240857 h 470271"/>
              <a:gd name="connsiteX8" fmla="*/ 9572 w 3034623"/>
              <a:gd name="connsiteY8" fmla="*/ 0 h 470271"/>
              <a:gd name="connsiteX0" fmla="*/ 0 w 3025051"/>
              <a:gd name="connsiteY0" fmla="*/ 0 h 470271"/>
              <a:gd name="connsiteX1" fmla="*/ 1522883 w 3025051"/>
              <a:gd name="connsiteY1" fmla="*/ 3532 h 470271"/>
              <a:gd name="connsiteX2" fmla="*/ 3025051 w 3025051"/>
              <a:gd name="connsiteY2" fmla="*/ 0 h 470271"/>
              <a:gd name="connsiteX3" fmla="*/ 3022946 w 3025051"/>
              <a:gd name="connsiteY3" fmla="*/ 241197 h 470271"/>
              <a:gd name="connsiteX4" fmla="*/ 3025051 w 3025051"/>
              <a:gd name="connsiteY4" fmla="*/ 470271 h 470271"/>
              <a:gd name="connsiteX5" fmla="*/ 1543876 w 3025051"/>
              <a:gd name="connsiteY5" fmla="*/ 470271 h 470271"/>
              <a:gd name="connsiteX6" fmla="*/ 0 w 3025051"/>
              <a:gd name="connsiteY6" fmla="*/ 470271 h 470271"/>
              <a:gd name="connsiteX7" fmla="*/ 1376 w 3025051"/>
              <a:gd name="connsiteY7" fmla="*/ 240857 h 470271"/>
              <a:gd name="connsiteX8" fmla="*/ 0 w 3025051"/>
              <a:gd name="connsiteY8" fmla="*/ 0 h 470271"/>
              <a:gd name="connsiteX0" fmla="*/ 0 w 3025051"/>
              <a:gd name="connsiteY0" fmla="*/ 594 h 470865"/>
              <a:gd name="connsiteX1" fmla="*/ 1517409 w 3025051"/>
              <a:gd name="connsiteY1" fmla="*/ 0 h 470865"/>
              <a:gd name="connsiteX2" fmla="*/ 3025051 w 3025051"/>
              <a:gd name="connsiteY2" fmla="*/ 594 h 470865"/>
              <a:gd name="connsiteX3" fmla="*/ 3022946 w 3025051"/>
              <a:gd name="connsiteY3" fmla="*/ 241791 h 470865"/>
              <a:gd name="connsiteX4" fmla="*/ 3025051 w 3025051"/>
              <a:gd name="connsiteY4" fmla="*/ 470865 h 470865"/>
              <a:gd name="connsiteX5" fmla="*/ 1543876 w 3025051"/>
              <a:gd name="connsiteY5" fmla="*/ 470865 h 470865"/>
              <a:gd name="connsiteX6" fmla="*/ 0 w 3025051"/>
              <a:gd name="connsiteY6" fmla="*/ 470865 h 470865"/>
              <a:gd name="connsiteX7" fmla="*/ 1376 w 3025051"/>
              <a:gd name="connsiteY7" fmla="*/ 241451 h 470865"/>
              <a:gd name="connsiteX8" fmla="*/ 0 w 3025051"/>
              <a:gd name="connsiteY8" fmla="*/ 594 h 470865"/>
              <a:gd name="connsiteX0" fmla="*/ 0 w 3028491"/>
              <a:gd name="connsiteY0" fmla="*/ 594 h 470865"/>
              <a:gd name="connsiteX1" fmla="*/ 1517409 w 3028491"/>
              <a:gd name="connsiteY1" fmla="*/ 0 h 470865"/>
              <a:gd name="connsiteX2" fmla="*/ 3025051 w 3028491"/>
              <a:gd name="connsiteY2" fmla="*/ 594 h 470865"/>
              <a:gd name="connsiteX3" fmla="*/ 3028421 w 3028491"/>
              <a:gd name="connsiteY3" fmla="*/ 237665 h 470865"/>
              <a:gd name="connsiteX4" fmla="*/ 3025051 w 3028491"/>
              <a:gd name="connsiteY4" fmla="*/ 470865 h 470865"/>
              <a:gd name="connsiteX5" fmla="*/ 1543876 w 3028491"/>
              <a:gd name="connsiteY5" fmla="*/ 470865 h 470865"/>
              <a:gd name="connsiteX6" fmla="*/ 0 w 3028491"/>
              <a:gd name="connsiteY6" fmla="*/ 470865 h 470865"/>
              <a:gd name="connsiteX7" fmla="*/ 1376 w 3028491"/>
              <a:gd name="connsiteY7" fmla="*/ 241451 h 470865"/>
              <a:gd name="connsiteX8" fmla="*/ 0 w 3028491"/>
              <a:gd name="connsiteY8" fmla="*/ 594 h 470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8491" h="470865">
                <a:moveTo>
                  <a:pt x="0" y="594"/>
                </a:moveTo>
                <a:lnTo>
                  <a:pt x="1517409" y="0"/>
                </a:lnTo>
                <a:lnTo>
                  <a:pt x="3025051" y="594"/>
                </a:lnTo>
                <a:cubicBezTo>
                  <a:pt x="3024349" y="80993"/>
                  <a:pt x="3029123" y="157266"/>
                  <a:pt x="3028421" y="237665"/>
                </a:cubicBezTo>
                <a:cubicBezTo>
                  <a:pt x="3029123" y="314023"/>
                  <a:pt x="3024349" y="394507"/>
                  <a:pt x="3025051" y="470865"/>
                </a:cubicBezTo>
                <a:lnTo>
                  <a:pt x="1543876" y="470865"/>
                </a:lnTo>
                <a:lnTo>
                  <a:pt x="0" y="470865"/>
                </a:lnTo>
                <a:cubicBezTo>
                  <a:pt x="459" y="394394"/>
                  <a:pt x="917" y="317922"/>
                  <a:pt x="1376" y="241451"/>
                </a:cubicBezTo>
                <a:cubicBezTo>
                  <a:pt x="917" y="161165"/>
                  <a:pt x="459" y="80880"/>
                  <a:pt x="0" y="594"/>
                </a:cubicBezTo>
                <a:close/>
              </a:path>
            </a:pathLst>
          </a:custGeom>
          <a:solidFill>
            <a:sysClr val="window" lastClr="FFFFFF"/>
          </a:solidFill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Trigger and clock</a:t>
            </a:r>
          </a:p>
        </p:txBody>
      </p:sp>
      <p:cxnSp>
        <p:nvCxnSpPr>
          <p:cNvPr id="54" name="Connecteur droit avec flèche 139"/>
          <p:cNvCxnSpPr>
            <a:endCxn id="11" idx="3"/>
          </p:cNvCxnSpPr>
          <p:nvPr/>
        </p:nvCxnSpPr>
        <p:spPr>
          <a:xfrm flipH="1" flipV="1">
            <a:off x="6354480" y="830685"/>
            <a:ext cx="575792" cy="4056"/>
          </a:xfrm>
          <a:prstGeom prst="straightConnector1">
            <a:avLst/>
          </a:prstGeom>
          <a:noFill/>
          <a:ln w="12700" cap="flat" cmpd="sng" algn="ctr">
            <a:solidFill>
              <a:srgbClr val="595959"/>
            </a:solidFill>
            <a:prstDash val="solid"/>
            <a:tailEnd type="arrow"/>
          </a:ln>
          <a:effectLst/>
        </p:spPr>
      </p:cxnSp>
      <p:sp>
        <p:nvSpPr>
          <p:cNvPr id="55" name="Rectangle 3"/>
          <p:cNvSpPr/>
          <p:nvPr/>
        </p:nvSpPr>
        <p:spPr>
          <a:xfrm>
            <a:off x="5170168" y="3008573"/>
            <a:ext cx="1040579" cy="40800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Calibration 0  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 local data,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ie</a:t>
            </a: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partial detector</a:t>
            </a:r>
          </a:p>
        </p:txBody>
      </p:sp>
      <p:sp>
        <p:nvSpPr>
          <p:cNvPr id="56" name="Rectangle 3"/>
          <p:cNvSpPr/>
          <p:nvPr/>
        </p:nvSpPr>
        <p:spPr>
          <a:xfrm>
            <a:off x="5175787" y="4883430"/>
            <a:ext cx="1054152" cy="474235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82611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Calibration 1  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 full detectors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e.g. space charge distortion</a:t>
            </a:r>
          </a:p>
        </p:txBody>
      </p:sp>
      <p:cxnSp>
        <p:nvCxnSpPr>
          <p:cNvPr id="57" name="Connecteur droit avec flèche 164"/>
          <p:cNvCxnSpPr/>
          <p:nvPr/>
        </p:nvCxnSpPr>
        <p:spPr>
          <a:xfrm>
            <a:off x="5422936" y="4644993"/>
            <a:ext cx="287" cy="24997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58" name="Connecteur droit avec flèche 279"/>
          <p:cNvCxnSpPr/>
          <p:nvPr/>
        </p:nvCxnSpPr>
        <p:spPr>
          <a:xfrm flipH="1">
            <a:off x="5439124" y="2822725"/>
            <a:ext cx="4924" cy="16019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59" name="Connecteur droit avec flèche 358"/>
          <p:cNvCxnSpPr/>
          <p:nvPr/>
        </p:nvCxnSpPr>
        <p:spPr>
          <a:xfrm flipH="1">
            <a:off x="4421580" y="3613995"/>
            <a:ext cx="1652" cy="617330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75000"/>
                  </a:srgbClr>
                </a:gs>
                <a:gs pos="100000">
                  <a:srgbClr val="FFFFFF">
                    <a:alpha val="0"/>
                  </a:srgbClr>
                </a:gs>
                <a:gs pos="21000">
                  <a:srgbClr val="4F81BD"/>
                </a:gs>
                <a:gs pos="79000">
                  <a:sysClr val="window" lastClr="FFFFFF">
                    <a:alpha val="0"/>
                  </a:sysClr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cxnSp>
        <p:nvCxnSpPr>
          <p:cNvPr id="60" name="Connecteur en angle 160"/>
          <p:cNvCxnSpPr/>
          <p:nvPr/>
        </p:nvCxnSpPr>
        <p:spPr>
          <a:xfrm>
            <a:off x="4240591" y="2830936"/>
            <a:ext cx="1216430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none"/>
          </a:ln>
          <a:effectLst/>
        </p:spPr>
      </p:cxnSp>
      <p:sp>
        <p:nvSpPr>
          <p:cNvPr id="61" name="Rectangle 3"/>
          <p:cNvSpPr/>
          <p:nvPr/>
        </p:nvSpPr>
        <p:spPr>
          <a:xfrm flipH="1">
            <a:off x="5170168" y="6187801"/>
            <a:ext cx="1203152" cy="65206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T0/T1</a:t>
            </a: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Flowchart: Sequential Access Storage 61"/>
          <p:cNvSpPr/>
          <p:nvPr/>
        </p:nvSpPr>
        <p:spPr>
          <a:xfrm>
            <a:off x="5662341" y="6277791"/>
            <a:ext cx="497293" cy="480945"/>
          </a:xfrm>
          <a:prstGeom prst="flowChartMagneticTape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Archive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3" name="Connecteur droit 28"/>
          <p:cNvCxnSpPr/>
          <p:nvPr/>
        </p:nvCxnSpPr>
        <p:spPr>
          <a:xfrm>
            <a:off x="3762681" y="1070052"/>
            <a:ext cx="2240329" cy="3134"/>
          </a:xfrm>
          <a:prstGeom prst="line">
            <a:avLst/>
          </a:prstGeom>
          <a:noFill/>
          <a:ln w="6350" cap="flat" cmpd="sng" algn="ctr">
            <a:solidFill>
              <a:srgbClr val="8064A2"/>
            </a:solidFill>
            <a:prstDash val="solid"/>
          </a:ln>
          <a:effectLst/>
        </p:spPr>
      </p:cxnSp>
      <p:grpSp>
        <p:nvGrpSpPr>
          <p:cNvPr id="64" name="Group 63"/>
          <p:cNvGrpSpPr/>
          <p:nvPr/>
        </p:nvGrpSpPr>
        <p:grpSpPr>
          <a:xfrm>
            <a:off x="4070240" y="1031204"/>
            <a:ext cx="99513" cy="77699"/>
            <a:chOff x="4682799" y="1410811"/>
            <a:chExt cx="99513" cy="77699"/>
          </a:xfrm>
          <a:effectLst/>
        </p:grpSpPr>
        <p:sp>
          <p:nvSpPr>
            <p:cNvPr id="65" name="Heart 64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Lightning Bolt 65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369544" y="1034179"/>
            <a:ext cx="99513" cy="77699"/>
            <a:chOff x="4682799" y="1410811"/>
            <a:chExt cx="99513" cy="77699"/>
          </a:xfrm>
          <a:effectLst/>
        </p:grpSpPr>
        <p:sp>
          <p:nvSpPr>
            <p:cNvPr id="68" name="Heart 67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Lightning Bolt 68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5745246" y="1032452"/>
            <a:ext cx="99513" cy="77699"/>
            <a:chOff x="4682799" y="1410811"/>
            <a:chExt cx="99513" cy="77699"/>
          </a:xfrm>
          <a:effectLst/>
        </p:grpSpPr>
        <p:sp>
          <p:nvSpPr>
            <p:cNvPr id="71" name="Heart 70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Lightning Bolt 71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071408" y="1469018"/>
            <a:ext cx="99513" cy="77699"/>
            <a:chOff x="4682799" y="1410811"/>
            <a:chExt cx="99513" cy="77699"/>
          </a:xfrm>
          <a:effectLst/>
        </p:grpSpPr>
        <p:sp>
          <p:nvSpPr>
            <p:cNvPr id="74" name="Heart 73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Lightning Bolt 74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371423" y="1466043"/>
            <a:ext cx="99513" cy="77699"/>
            <a:chOff x="4682799" y="1410811"/>
            <a:chExt cx="99513" cy="77699"/>
          </a:xfrm>
          <a:effectLst/>
        </p:grpSpPr>
        <p:sp>
          <p:nvSpPr>
            <p:cNvPr id="77" name="Heart 76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Lightning Bolt 77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747775" y="1456669"/>
            <a:ext cx="99513" cy="77699"/>
            <a:chOff x="4682799" y="1410811"/>
            <a:chExt cx="99513" cy="77699"/>
          </a:xfrm>
          <a:effectLst/>
        </p:grpSpPr>
        <p:sp>
          <p:nvSpPr>
            <p:cNvPr id="80" name="Heart 79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Lightning Bolt 80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6616355" y="793865"/>
            <a:ext cx="99513" cy="77699"/>
            <a:chOff x="4682799" y="1410811"/>
            <a:chExt cx="99513" cy="77699"/>
          </a:xfrm>
          <a:effectLst/>
        </p:grpSpPr>
        <p:sp>
          <p:nvSpPr>
            <p:cNvPr id="83" name="Heart 82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Lightning Bolt 83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85" name="Connecteur droit avec flèche 50"/>
          <p:cNvCxnSpPr/>
          <p:nvPr/>
        </p:nvCxnSpPr>
        <p:spPr>
          <a:xfrm flipH="1">
            <a:off x="4409800" y="1979143"/>
            <a:ext cx="2306" cy="205319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86" name="Connecteur droit avec flèche 50"/>
          <p:cNvCxnSpPr/>
          <p:nvPr/>
        </p:nvCxnSpPr>
        <p:spPr>
          <a:xfrm>
            <a:off x="4121743" y="1994670"/>
            <a:ext cx="0" cy="18979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87" name="Rectangle 3"/>
          <p:cNvSpPr/>
          <p:nvPr/>
        </p:nvSpPr>
        <p:spPr>
          <a:xfrm>
            <a:off x="3781548" y="2538449"/>
            <a:ext cx="911512" cy="175878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 slicing</a:t>
            </a:r>
          </a:p>
        </p:txBody>
      </p:sp>
      <p:grpSp>
        <p:nvGrpSpPr>
          <p:cNvPr id="88" name="Grouper 35"/>
          <p:cNvGrpSpPr/>
          <p:nvPr/>
        </p:nvGrpSpPr>
        <p:grpSpPr>
          <a:xfrm>
            <a:off x="4036362" y="1783569"/>
            <a:ext cx="179836" cy="236877"/>
            <a:chOff x="1728107" y="2561128"/>
            <a:chExt cx="406414" cy="535320"/>
          </a:xfrm>
          <a:effectLst/>
        </p:grpSpPr>
        <p:sp>
          <p:nvSpPr>
            <p:cNvPr id="89" name="Rectangle 3"/>
            <p:cNvSpPr/>
            <p:nvPr/>
          </p:nvSpPr>
          <p:spPr>
            <a:xfrm>
              <a:off x="1728107" y="256112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Rectangle 3"/>
            <p:cNvSpPr/>
            <p:nvPr/>
          </p:nvSpPr>
          <p:spPr>
            <a:xfrm>
              <a:off x="1728107" y="273956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Rectangle 3"/>
            <p:cNvSpPr/>
            <p:nvPr/>
          </p:nvSpPr>
          <p:spPr>
            <a:xfrm>
              <a:off x="1728107" y="291800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1469325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1547457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1547457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2" name="Grouper 39"/>
          <p:cNvGrpSpPr/>
          <p:nvPr/>
        </p:nvGrpSpPr>
        <p:grpSpPr>
          <a:xfrm>
            <a:off x="4338437" y="1783566"/>
            <a:ext cx="179836" cy="236877"/>
            <a:chOff x="1880507" y="2713528"/>
            <a:chExt cx="406414" cy="535320"/>
          </a:xfrm>
          <a:effectLst/>
        </p:grpSpPr>
        <p:sp>
          <p:nvSpPr>
            <p:cNvPr id="93" name="Rectangle 3"/>
            <p:cNvSpPr/>
            <p:nvPr/>
          </p:nvSpPr>
          <p:spPr>
            <a:xfrm>
              <a:off x="1880507" y="271352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Rectangle 3"/>
            <p:cNvSpPr/>
            <p:nvPr/>
          </p:nvSpPr>
          <p:spPr>
            <a:xfrm>
              <a:off x="1880507" y="289196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Rectangle 3"/>
            <p:cNvSpPr/>
            <p:nvPr/>
          </p:nvSpPr>
          <p:spPr>
            <a:xfrm>
              <a:off x="1880507" y="3070408"/>
              <a:ext cx="406414" cy="178440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1B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5887760" y="1767808"/>
            <a:ext cx="470802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O(100)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855229" y="4174084"/>
            <a:ext cx="522799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O(1000)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8" name="Connecteur droit avec flèche 50"/>
          <p:cNvCxnSpPr/>
          <p:nvPr/>
        </p:nvCxnSpPr>
        <p:spPr>
          <a:xfrm flipH="1">
            <a:off x="4228505" y="2346355"/>
            <a:ext cx="2306" cy="205319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99" name="Rectangle 3"/>
          <p:cNvSpPr/>
          <p:nvPr/>
        </p:nvSpPr>
        <p:spPr>
          <a:xfrm>
            <a:off x="3772991" y="2182357"/>
            <a:ext cx="920069" cy="17902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Local aggregation</a:t>
            </a:r>
          </a:p>
        </p:txBody>
      </p:sp>
      <p:cxnSp>
        <p:nvCxnSpPr>
          <p:cNvPr id="100" name="Connecteur droit avec flèche 358"/>
          <p:cNvCxnSpPr/>
          <p:nvPr/>
        </p:nvCxnSpPr>
        <p:spPr>
          <a:xfrm flipH="1">
            <a:off x="4580451" y="3605684"/>
            <a:ext cx="1" cy="625643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75000"/>
                  </a:srgbClr>
                </a:gs>
                <a:gs pos="100000">
                  <a:srgbClr val="FFFFFF">
                    <a:alpha val="0"/>
                  </a:srgbClr>
                </a:gs>
                <a:gs pos="21000">
                  <a:srgbClr val="4F81BD"/>
                </a:gs>
                <a:gs pos="79000">
                  <a:sysClr val="window" lastClr="FFFFFF">
                    <a:alpha val="0"/>
                  </a:sysClr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cxnSp>
        <p:nvCxnSpPr>
          <p:cNvPr id="101" name="Connecteur droit avec flèche 187"/>
          <p:cNvCxnSpPr>
            <a:stCxn id="145" idx="4"/>
            <a:endCxn id="62" idx="1"/>
          </p:cNvCxnSpPr>
          <p:nvPr/>
        </p:nvCxnSpPr>
        <p:spPr>
          <a:xfrm>
            <a:off x="4936260" y="6518264"/>
            <a:ext cx="726080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102" name="Connecteur droit avec flèche 237"/>
          <p:cNvCxnSpPr/>
          <p:nvPr/>
        </p:nvCxnSpPr>
        <p:spPr>
          <a:xfrm>
            <a:off x="4678150" y="5134265"/>
            <a:ext cx="501309" cy="1"/>
          </a:xfrm>
          <a:prstGeom prst="straightConnector1">
            <a:avLst/>
          </a:prstGeom>
          <a:noFill/>
          <a:ln w="25400" cap="flat" cmpd="sng" algn="ctr">
            <a:solidFill>
              <a:srgbClr val="C0504D">
                <a:lumMod val="75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103" name="Parenthèse ouvrante 77"/>
          <p:cNvSpPr/>
          <p:nvPr/>
        </p:nvSpPr>
        <p:spPr>
          <a:xfrm>
            <a:off x="2279416" y="6187801"/>
            <a:ext cx="197818" cy="740729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4" name="ZoneTexte 79"/>
          <p:cNvSpPr txBox="1"/>
          <p:nvPr/>
        </p:nvSpPr>
        <p:spPr>
          <a:xfrm>
            <a:off x="1621039" y="6243705"/>
            <a:ext cx="607859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Storage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5" name="Connecteur en angle 60"/>
          <p:cNvCxnSpPr/>
          <p:nvPr/>
        </p:nvCxnSpPr>
        <p:spPr>
          <a:xfrm flipH="1">
            <a:off x="6229940" y="3266729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06" name="Connecteur en angle 60"/>
          <p:cNvCxnSpPr/>
          <p:nvPr/>
        </p:nvCxnSpPr>
        <p:spPr>
          <a:xfrm flipH="1">
            <a:off x="6235884" y="5120545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07" name="Connecteur en angle 160"/>
          <p:cNvCxnSpPr/>
          <p:nvPr/>
        </p:nvCxnSpPr>
        <p:spPr>
          <a:xfrm>
            <a:off x="4252382" y="4643967"/>
            <a:ext cx="1186742" cy="1026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none"/>
          </a:ln>
          <a:effectLst/>
        </p:spPr>
      </p:cxnSp>
      <p:sp>
        <p:nvSpPr>
          <p:cNvPr id="108" name="Rectangle 3"/>
          <p:cNvSpPr/>
          <p:nvPr/>
        </p:nvSpPr>
        <p:spPr>
          <a:xfrm>
            <a:off x="7819231" y="5798922"/>
            <a:ext cx="710147" cy="65860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29814 w 3054865"/>
              <a:gd name="connsiteY0" fmla="*/ 4378 h 474649"/>
              <a:gd name="connsiteX1" fmla="*/ 1552697 w 3054865"/>
              <a:gd name="connsiteY1" fmla="*/ 0 h 474649"/>
              <a:gd name="connsiteX2" fmla="*/ 3054865 w 3054865"/>
              <a:gd name="connsiteY2" fmla="*/ 4378 h 474649"/>
              <a:gd name="connsiteX3" fmla="*/ 3054865 w 3054865"/>
              <a:gd name="connsiteY3" fmla="*/ 474649 h 474649"/>
              <a:gd name="connsiteX4" fmla="*/ 1573690 w 3054865"/>
              <a:gd name="connsiteY4" fmla="*/ 474649 h 474649"/>
              <a:gd name="connsiteX5" fmla="*/ 29814 w 3054865"/>
              <a:gd name="connsiteY5" fmla="*/ 474649 h 474649"/>
              <a:gd name="connsiteX6" fmla="*/ 0 w 3054865"/>
              <a:gd name="connsiteY6" fmla="*/ 232804 h 474649"/>
              <a:gd name="connsiteX7" fmla="*/ 29814 w 3054865"/>
              <a:gd name="connsiteY7" fmla="*/ 4378 h 47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4865" h="474649">
                <a:moveTo>
                  <a:pt x="29814" y="4378"/>
                </a:moveTo>
                <a:lnTo>
                  <a:pt x="1552697" y="0"/>
                </a:lnTo>
                <a:lnTo>
                  <a:pt x="3054865" y="4378"/>
                </a:lnTo>
                <a:lnTo>
                  <a:pt x="3054865" y="474649"/>
                </a:lnTo>
                <a:lnTo>
                  <a:pt x="1573690" y="474649"/>
                </a:lnTo>
                <a:lnTo>
                  <a:pt x="29814" y="474649"/>
                </a:lnTo>
                <a:lnTo>
                  <a:pt x="0" y="232804"/>
                </a:lnTo>
                <a:lnTo>
                  <a:pt x="29814" y="4378"/>
                </a:lnTo>
                <a:close/>
              </a:path>
            </a:pathLst>
          </a:custGeom>
          <a:solidFill>
            <a:srgbClr val="9BBB59">
              <a:lumMod val="60000"/>
              <a:lumOff val="4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lIns="91429" tIns="45715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Quality Control</a:t>
            </a:r>
          </a:p>
        </p:txBody>
      </p:sp>
      <p:sp>
        <p:nvSpPr>
          <p:cNvPr id="109" name="ZoneTexte 131"/>
          <p:cNvSpPr txBox="1"/>
          <p:nvPr/>
        </p:nvSpPr>
        <p:spPr>
          <a:xfrm>
            <a:off x="6938639" y="5344680"/>
            <a:ext cx="1278111" cy="707876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Sub-Time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Compressed 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  <a:p>
            <a:pPr defTabSz="640080"/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0" name="Connecteur en angle 60"/>
          <p:cNvCxnSpPr/>
          <p:nvPr/>
        </p:nvCxnSpPr>
        <p:spPr>
          <a:xfrm flipH="1">
            <a:off x="6979790" y="6314418"/>
            <a:ext cx="839443" cy="7174"/>
          </a:xfrm>
          <a:prstGeom prst="straightConnector1">
            <a:avLst/>
          </a:prstGeom>
          <a:noFill/>
          <a:ln w="38100" cap="flat" cmpd="dbl" algn="ctr">
            <a:solidFill>
              <a:srgbClr val="9BBB59">
                <a:lumMod val="75000"/>
              </a:srgbClr>
            </a:solidFill>
            <a:prstDash val="sysDot"/>
            <a:headEnd type="triangle"/>
            <a:tailEnd type="none"/>
          </a:ln>
          <a:effectLst/>
        </p:spPr>
      </p:cxnSp>
      <p:cxnSp>
        <p:nvCxnSpPr>
          <p:cNvPr id="111" name="Connecteur en angle 60"/>
          <p:cNvCxnSpPr/>
          <p:nvPr/>
        </p:nvCxnSpPr>
        <p:spPr>
          <a:xfrm>
            <a:off x="8142526" y="6500057"/>
            <a:ext cx="0" cy="398987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12" name="Connecteur en angle 60"/>
          <p:cNvCxnSpPr/>
          <p:nvPr/>
        </p:nvCxnSpPr>
        <p:spPr>
          <a:xfrm flipH="1">
            <a:off x="6222868" y="5273510"/>
            <a:ext cx="658666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none"/>
            <a:tailEnd type="arrow"/>
          </a:ln>
          <a:effectLst/>
        </p:spPr>
      </p:cxnSp>
      <p:grpSp>
        <p:nvGrpSpPr>
          <p:cNvPr id="113" name="Group 112"/>
          <p:cNvGrpSpPr/>
          <p:nvPr/>
        </p:nvGrpSpPr>
        <p:grpSpPr>
          <a:xfrm>
            <a:off x="4984853" y="2222771"/>
            <a:ext cx="1942399" cy="583977"/>
            <a:chOff x="4475104" y="8776992"/>
            <a:chExt cx="1942399" cy="583977"/>
          </a:xfrm>
        </p:grpSpPr>
        <p:grpSp>
          <p:nvGrpSpPr>
            <p:cNvPr id="114" name="Group 113"/>
            <p:cNvGrpSpPr/>
            <p:nvPr/>
          </p:nvGrpSpPr>
          <p:grpSpPr>
            <a:xfrm>
              <a:off x="5358744" y="8776992"/>
              <a:ext cx="1058759" cy="190779"/>
              <a:chOff x="5263459" y="2911761"/>
              <a:chExt cx="1058759" cy="190779"/>
            </a:xfrm>
          </p:grpSpPr>
          <p:cxnSp>
            <p:nvCxnSpPr>
              <p:cNvPr id="117" name="Connecteur en angle 60"/>
              <p:cNvCxnSpPr/>
              <p:nvPr/>
            </p:nvCxnSpPr>
            <p:spPr>
              <a:xfrm flipH="1">
                <a:off x="5581038" y="3003078"/>
                <a:ext cx="741180" cy="0"/>
              </a:xfrm>
              <a:prstGeom prst="straightConnector1">
                <a:avLst/>
              </a:prstGeom>
              <a:noFill/>
              <a:ln w="38100" cap="flat" cmpd="dbl" algn="ctr">
                <a:solidFill>
                  <a:srgbClr val="9BBB59">
                    <a:lumMod val="75000"/>
                  </a:srgbClr>
                </a:solidFill>
                <a:prstDash val="sysDot"/>
                <a:headEnd type="triangle"/>
                <a:tailEnd type="none"/>
              </a:ln>
              <a:effectLst/>
            </p:spPr>
          </p:cxnSp>
          <p:sp>
            <p:nvSpPr>
              <p:cNvPr id="118" name="Rectangle 3"/>
              <p:cNvSpPr/>
              <p:nvPr/>
            </p:nvSpPr>
            <p:spPr>
              <a:xfrm>
                <a:off x="5263459" y="2911761"/>
                <a:ext cx="331683" cy="190779"/>
              </a:xfrm>
              <a:custGeom>
                <a:avLst/>
                <a:gdLst>
                  <a:gd name="connsiteX0" fmla="*/ 0 w 3025051"/>
                  <a:gd name="connsiteY0" fmla="*/ 0 h 470271"/>
                  <a:gd name="connsiteX1" fmla="*/ 3025051 w 3025051"/>
                  <a:gd name="connsiteY1" fmla="*/ 0 h 470271"/>
                  <a:gd name="connsiteX2" fmla="*/ 3025051 w 3025051"/>
                  <a:gd name="connsiteY2" fmla="*/ 470271 h 470271"/>
                  <a:gd name="connsiteX3" fmla="*/ 0 w 3025051"/>
                  <a:gd name="connsiteY3" fmla="*/ 470271 h 470271"/>
                  <a:gd name="connsiteX4" fmla="*/ 0 w 3025051"/>
                  <a:gd name="connsiteY4" fmla="*/ 0 h 470271"/>
                  <a:gd name="connsiteX0" fmla="*/ 0 w 3025051"/>
                  <a:gd name="connsiteY0" fmla="*/ 0 h 470271"/>
                  <a:gd name="connsiteX1" fmla="*/ 3025051 w 3025051"/>
                  <a:gd name="connsiteY1" fmla="*/ 0 h 470271"/>
                  <a:gd name="connsiteX2" fmla="*/ 3025051 w 3025051"/>
                  <a:gd name="connsiteY2" fmla="*/ 470271 h 470271"/>
                  <a:gd name="connsiteX3" fmla="*/ 2016208 w 3025051"/>
                  <a:gd name="connsiteY3" fmla="*/ 470271 h 470271"/>
                  <a:gd name="connsiteX4" fmla="*/ 0 w 3025051"/>
                  <a:gd name="connsiteY4" fmla="*/ 470271 h 470271"/>
                  <a:gd name="connsiteX5" fmla="*/ 0 w 3025051"/>
                  <a:gd name="connsiteY5" fmla="*/ 0 h 470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25051" h="470271">
                    <a:moveTo>
                      <a:pt x="0" y="0"/>
                    </a:moveTo>
                    <a:lnTo>
                      <a:pt x="3025051" y="0"/>
                    </a:lnTo>
                    <a:lnTo>
                      <a:pt x="3025051" y="470271"/>
                    </a:lnTo>
                    <a:lnTo>
                      <a:pt x="2016208" y="470271"/>
                    </a:lnTo>
                    <a:lnTo>
                      <a:pt x="0" y="4702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lIns="91429" tIns="10800" rIns="91429" bIns="45715" anchor="ctr"/>
              <a:lstStyle/>
              <a:p>
                <a:pPr marL="0" marR="0" lvl="0" indent="0" algn="ctr" defTabSz="64008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QC</a:t>
                </a:r>
              </a:p>
            </p:txBody>
          </p:sp>
        </p:grpSp>
        <p:cxnSp>
          <p:nvCxnSpPr>
            <p:cNvPr id="115" name="Connecteur droit avec flèche 358"/>
            <p:cNvCxnSpPr/>
            <p:nvPr/>
          </p:nvCxnSpPr>
          <p:spPr>
            <a:xfrm flipV="1">
              <a:off x="4834367" y="9013740"/>
              <a:ext cx="508000" cy="347229"/>
            </a:xfrm>
            <a:prstGeom prst="straightConnector1">
              <a:avLst/>
            </a:prstGeom>
            <a:noFill/>
            <a:ln w="25400" cap="flat" cmpd="sng" algn="ctr">
              <a:gradFill flip="none" rotWithShape="1">
                <a:gsLst>
                  <a:gs pos="0">
                    <a:srgbClr val="4F81BD">
                      <a:lumMod val="100000"/>
                    </a:srgbClr>
                  </a:gs>
                  <a:gs pos="83000">
                    <a:srgbClr val="FFFFFF">
                      <a:alpha val="0"/>
                    </a:srgbClr>
                  </a:gs>
                  <a:gs pos="58000">
                    <a:srgbClr val="4F81BD"/>
                  </a:gs>
                </a:gsLst>
                <a:lin ang="15840000" scaled="0"/>
                <a:tileRect/>
              </a:gradFill>
              <a:prstDash val="solid"/>
              <a:tailEnd type="arrow"/>
            </a:ln>
            <a:effectLst/>
          </p:spPr>
        </p:cxnSp>
        <p:cxnSp>
          <p:nvCxnSpPr>
            <p:cNvPr id="116" name="Connecteur droit avec flèche 358"/>
            <p:cNvCxnSpPr/>
            <p:nvPr/>
          </p:nvCxnSpPr>
          <p:spPr>
            <a:xfrm flipV="1">
              <a:off x="4475104" y="8874563"/>
              <a:ext cx="824119" cy="270766"/>
            </a:xfrm>
            <a:prstGeom prst="straightConnector1">
              <a:avLst/>
            </a:prstGeom>
            <a:noFill/>
            <a:ln w="25400" cap="flat" cmpd="sng" algn="ctr">
              <a:gradFill flip="none" rotWithShape="1">
                <a:gsLst>
                  <a:gs pos="0">
                    <a:srgbClr val="4F81BD">
                      <a:lumMod val="100000"/>
                    </a:srgbClr>
                  </a:gs>
                  <a:gs pos="83000">
                    <a:srgbClr val="FFFFFF">
                      <a:alpha val="0"/>
                    </a:srgbClr>
                  </a:gs>
                  <a:gs pos="58000">
                    <a:srgbClr val="4F81BD"/>
                  </a:gs>
                </a:gsLst>
                <a:lin ang="15840000" scaled="0"/>
                <a:tileRect/>
              </a:gradFill>
              <a:prstDash val="solid"/>
              <a:tailEnd type="arrow"/>
            </a:ln>
            <a:effectLst/>
          </p:spPr>
        </p:cxnSp>
      </p:grpSp>
      <p:grpSp>
        <p:nvGrpSpPr>
          <p:cNvPr id="119" name="Group 118"/>
          <p:cNvGrpSpPr/>
          <p:nvPr/>
        </p:nvGrpSpPr>
        <p:grpSpPr>
          <a:xfrm>
            <a:off x="4898482" y="5476923"/>
            <a:ext cx="2022827" cy="451846"/>
            <a:chOff x="4362992" y="8515925"/>
            <a:chExt cx="2022827" cy="451846"/>
          </a:xfrm>
        </p:grpSpPr>
        <p:grpSp>
          <p:nvGrpSpPr>
            <p:cNvPr id="120" name="Group 119"/>
            <p:cNvGrpSpPr/>
            <p:nvPr/>
          </p:nvGrpSpPr>
          <p:grpSpPr>
            <a:xfrm>
              <a:off x="5358744" y="8776992"/>
              <a:ext cx="1027075" cy="190779"/>
              <a:chOff x="5263459" y="2911761"/>
              <a:chExt cx="1027075" cy="190779"/>
            </a:xfrm>
          </p:grpSpPr>
          <p:cxnSp>
            <p:nvCxnSpPr>
              <p:cNvPr id="123" name="Connecteur en angle 60"/>
              <p:cNvCxnSpPr/>
              <p:nvPr/>
            </p:nvCxnSpPr>
            <p:spPr>
              <a:xfrm flipH="1">
                <a:off x="5581038" y="3002297"/>
                <a:ext cx="709496" cy="781"/>
              </a:xfrm>
              <a:prstGeom prst="straightConnector1">
                <a:avLst/>
              </a:prstGeom>
              <a:noFill/>
              <a:ln w="38100" cap="flat" cmpd="dbl" algn="ctr">
                <a:solidFill>
                  <a:srgbClr val="9BBB59">
                    <a:lumMod val="75000"/>
                  </a:srgbClr>
                </a:solidFill>
                <a:prstDash val="sysDot"/>
                <a:headEnd type="triangle"/>
                <a:tailEnd type="none"/>
              </a:ln>
              <a:effectLst/>
            </p:spPr>
          </p:cxnSp>
          <p:sp>
            <p:nvSpPr>
              <p:cNvPr id="124" name="Rectangle 3"/>
              <p:cNvSpPr/>
              <p:nvPr/>
            </p:nvSpPr>
            <p:spPr>
              <a:xfrm>
                <a:off x="5263459" y="2911761"/>
                <a:ext cx="331683" cy="190779"/>
              </a:xfrm>
              <a:custGeom>
                <a:avLst/>
                <a:gdLst>
                  <a:gd name="connsiteX0" fmla="*/ 0 w 3025051"/>
                  <a:gd name="connsiteY0" fmla="*/ 0 h 470271"/>
                  <a:gd name="connsiteX1" fmla="*/ 3025051 w 3025051"/>
                  <a:gd name="connsiteY1" fmla="*/ 0 h 470271"/>
                  <a:gd name="connsiteX2" fmla="*/ 3025051 w 3025051"/>
                  <a:gd name="connsiteY2" fmla="*/ 470271 h 470271"/>
                  <a:gd name="connsiteX3" fmla="*/ 0 w 3025051"/>
                  <a:gd name="connsiteY3" fmla="*/ 470271 h 470271"/>
                  <a:gd name="connsiteX4" fmla="*/ 0 w 3025051"/>
                  <a:gd name="connsiteY4" fmla="*/ 0 h 470271"/>
                  <a:gd name="connsiteX0" fmla="*/ 0 w 3025051"/>
                  <a:gd name="connsiteY0" fmla="*/ 0 h 470271"/>
                  <a:gd name="connsiteX1" fmla="*/ 3025051 w 3025051"/>
                  <a:gd name="connsiteY1" fmla="*/ 0 h 470271"/>
                  <a:gd name="connsiteX2" fmla="*/ 3025051 w 3025051"/>
                  <a:gd name="connsiteY2" fmla="*/ 470271 h 470271"/>
                  <a:gd name="connsiteX3" fmla="*/ 2016208 w 3025051"/>
                  <a:gd name="connsiteY3" fmla="*/ 470271 h 470271"/>
                  <a:gd name="connsiteX4" fmla="*/ 0 w 3025051"/>
                  <a:gd name="connsiteY4" fmla="*/ 470271 h 470271"/>
                  <a:gd name="connsiteX5" fmla="*/ 0 w 3025051"/>
                  <a:gd name="connsiteY5" fmla="*/ 0 h 470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25051" h="470271">
                    <a:moveTo>
                      <a:pt x="0" y="0"/>
                    </a:moveTo>
                    <a:lnTo>
                      <a:pt x="3025051" y="0"/>
                    </a:lnTo>
                    <a:lnTo>
                      <a:pt x="3025051" y="470271"/>
                    </a:lnTo>
                    <a:lnTo>
                      <a:pt x="2016208" y="470271"/>
                    </a:lnTo>
                    <a:lnTo>
                      <a:pt x="0" y="4702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lIns="91429" tIns="10800" rIns="91429" bIns="45715" anchor="ctr"/>
              <a:lstStyle/>
              <a:p>
                <a:pPr marL="0" marR="0" lvl="0" indent="0" algn="ctr" defTabSz="64008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QC</a:t>
                </a:r>
              </a:p>
            </p:txBody>
          </p:sp>
        </p:grpSp>
        <p:cxnSp>
          <p:nvCxnSpPr>
            <p:cNvPr id="121" name="Connecteur droit avec flèche 358"/>
            <p:cNvCxnSpPr/>
            <p:nvPr/>
          </p:nvCxnSpPr>
          <p:spPr>
            <a:xfrm>
              <a:off x="4362992" y="8695206"/>
              <a:ext cx="935371" cy="172322"/>
            </a:xfrm>
            <a:prstGeom prst="straightConnector1">
              <a:avLst/>
            </a:prstGeom>
            <a:noFill/>
            <a:ln w="25400" cap="flat" cmpd="sng" algn="ctr">
              <a:gradFill flip="none" rotWithShape="1">
                <a:gsLst>
                  <a:gs pos="0">
                    <a:srgbClr val="4F81BD">
                      <a:lumMod val="100000"/>
                    </a:srgbClr>
                  </a:gs>
                  <a:gs pos="83000">
                    <a:srgbClr val="FFFFFF">
                      <a:alpha val="0"/>
                    </a:srgbClr>
                  </a:gs>
                  <a:gs pos="58000">
                    <a:srgbClr val="4F81BD"/>
                  </a:gs>
                </a:gsLst>
                <a:lin ang="15840000" scaled="0"/>
                <a:tileRect/>
              </a:gradFill>
              <a:prstDash val="solid"/>
              <a:tailEnd type="arrow"/>
            </a:ln>
            <a:effectLst/>
          </p:spPr>
        </p:cxnSp>
        <p:cxnSp>
          <p:nvCxnSpPr>
            <p:cNvPr id="122" name="Connecteur droit avec flèche 358"/>
            <p:cNvCxnSpPr/>
            <p:nvPr/>
          </p:nvCxnSpPr>
          <p:spPr>
            <a:xfrm>
              <a:off x="4932881" y="8515925"/>
              <a:ext cx="359922" cy="231422"/>
            </a:xfrm>
            <a:prstGeom prst="straightConnector1">
              <a:avLst/>
            </a:prstGeom>
            <a:noFill/>
            <a:ln w="25400" cap="flat" cmpd="sng" algn="ctr">
              <a:gradFill flip="none" rotWithShape="1">
                <a:gsLst>
                  <a:gs pos="0">
                    <a:srgbClr val="4F81BD">
                      <a:lumMod val="100000"/>
                    </a:srgbClr>
                  </a:gs>
                  <a:gs pos="83000">
                    <a:srgbClr val="FFFFFF">
                      <a:alpha val="0"/>
                    </a:srgbClr>
                  </a:gs>
                  <a:gs pos="58000">
                    <a:srgbClr val="4F81BD"/>
                  </a:gs>
                </a:gsLst>
                <a:lin ang="15840000" scaled="0"/>
                <a:tileRect/>
              </a:gradFill>
              <a:prstDash val="solid"/>
              <a:tailEnd type="arrow"/>
            </a:ln>
            <a:effectLst/>
          </p:spPr>
        </p:cxnSp>
      </p:grpSp>
      <p:sp>
        <p:nvSpPr>
          <p:cNvPr id="125" name="Rectangle 3"/>
          <p:cNvSpPr/>
          <p:nvPr/>
        </p:nvSpPr>
        <p:spPr>
          <a:xfrm>
            <a:off x="3758349" y="3416580"/>
            <a:ext cx="934711" cy="17902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Tagging</a:t>
            </a:r>
          </a:p>
        </p:txBody>
      </p:sp>
      <p:sp>
        <p:nvSpPr>
          <p:cNvPr id="126" name="Rectangle 3"/>
          <p:cNvSpPr/>
          <p:nvPr/>
        </p:nvSpPr>
        <p:spPr>
          <a:xfrm rot="16200000" flipH="1">
            <a:off x="619839" y="3641960"/>
            <a:ext cx="4204559" cy="45625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79646">
              <a:lumMod val="20000"/>
              <a:lumOff val="80000"/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Synchronous</a:t>
            </a:r>
          </a:p>
        </p:txBody>
      </p:sp>
      <p:cxnSp>
        <p:nvCxnSpPr>
          <p:cNvPr id="127" name="Connecteur droit avec flèche 187"/>
          <p:cNvCxnSpPr/>
          <p:nvPr/>
        </p:nvCxnSpPr>
        <p:spPr>
          <a:xfrm flipV="1">
            <a:off x="7020602" y="5933986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sp>
        <p:nvSpPr>
          <p:cNvPr id="128" name="ZoneTexte 131"/>
          <p:cNvSpPr txBox="1"/>
          <p:nvPr/>
        </p:nvSpPr>
        <p:spPr>
          <a:xfrm>
            <a:off x="6940912" y="6107936"/>
            <a:ext cx="547247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QC data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29" name="Connecteur droit avec flèche 187"/>
          <p:cNvCxnSpPr/>
          <p:nvPr/>
        </p:nvCxnSpPr>
        <p:spPr>
          <a:xfrm flipV="1">
            <a:off x="6137354" y="2570655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cxnSp>
        <p:nvCxnSpPr>
          <p:cNvPr id="130" name="Connecteur droit avec flèche 187"/>
          <p:cNvCxnSpPr/>
          <p:nvPr/>
        </p:nvCxnSpPr>
        <p:spPr>
          <a:xfrm flipV="1">
            <a:off x="6151631" y="5600189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cxnSp>
        <p:nvCxnSpPr>
          <p:cNvPr id="131" name="Connecteur droit 15"/>
          <p:cNvCxnSpPr/>
          <p:nvPr/>
        </p:nvCxnSpPr>
        <p:spPr>
          <a:xfrm>
            <a:off x="4986370" y="1133211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32" name="Connecteur droit 20"/>
          <p:cNvCxnSpPr/>
          <p:nvPr/>
        </p:nvCxnSpPr>
        <p:spPr>
          <a:xfrm>
            <a:off x="4986370" y="1273525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33" name="Connecteur droit 25"/>
          <p:cNvCxnSpPr/>
          <p:nvPr/>
        </p:nvCxnSpPr>
        <p:spPr>
          <a:xfrm>
            <a:off x="4986370" y="1411480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cxnSp>
        <p:nvCxnSpPr>
          <p:cNvPr id="134" name="Connecteur droit 30"/>
          <p:cNvCxnSpPr/>
          <p:nvPr/>
        </p:nvCxnSpPr>
        <p:spPr>
          <a:xfrm>
            <a:off x="4986370" y="1588460"/>
            <a:ext cx="74313" cy="0"/>
          </a:xfrm>
          <a:prstGeom prst="line">
            <a:avLst/>
          </a:prstGeom>
          <a:noFill/>
          <a:ln w="28575" cap="flat" cmpd="sng" algn="ctr">
            <a:solidFill>
              <a:srgbClr val="8064A2"/>
            </a:solidFill>
            <a:prstDash val="solid"/>
          </a:ln>
          <a:effectLst/>
        </p:spPr>
      </p:cxnSp>
      <p:sp>
        <p:nvSpPr>
          <p:cNvPr id="135" name="ZoneTexte 48"/>
          <p:cNvSpPr txBox="1"/>
          <p:nvPr/>
        </p:nvSpPr>
        <p:spPr>
          <a:xfrm>
            <a:off x="4736374" y="866131"/>
            <a:ext cx="590208" cy="113296"/>
          </a:xfrm>
          <a:prstGeom prst="rect">
            <a:avLst/>
          </a:prstGeom>
          <a:noFill/>
          <a:ln>
            <a:solidFill>
              <a:srgbClr val="4F81BD">
                <a:lumMod val="75000"/>
              </a:srgbClr>
            </a:solidFill>
          </a:ln>
          <a:effectLst/>
        </p:spPr>
        <p:txBody>
          <a:bodyPr wrap="square" lIns="0" tIns="18000" rIns="0" bIns="18000" rtlCol="0">
            <a:spAutoFit/>
          </a:bodyPr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ITS</a:t>
            </a:r>
          </a:p>
        </p:txBody>
      </p:sp>
      <p:grpSp>
        <p:nvGrpSpPr>
          <p:cNvPr id="136" name="Group 135"/>
          <p:cNvGrpSpPr/>
          <p:nvPr/>
        </p:nvGrpSpPr>
        <p:grpSpPr>
          <a:xfrm>
            <a:off x="4972281" y="1024268"/>
            <a:ext cx="99513" cy="77699"/>
            <a:chOff x="4682799" y="1410811"/>
            <a:chExt cx="99513" cy="77699"/>
          </a:xfrm>
          <a:effectLst/>
        </p:grpSpPr>
        <p:sp>
          <p:nvSpPr>
            <p:cNvPr id="137" name="Heart 136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Lightning Bolt 137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4976596" y="1456131"/>
            <a:ext cx="99513" cy="77699"/>
            <a:chOff x="4682799" y="1410811"/>
            <a:chExt cx="99513" cy="77699"/>
          </a:xfrm>
          <a:effectLst/>
        </p:grpSpPr>
        <p:sp>
          <p:nvSpPr>
            <p:cNvPr id="140" name="Heart 139"/>
            <p:cNvSpPr/>
            <p:nvPr/>
          </p:nvSpPr>
          <p:spPr>
            <a:xfrm>
              <a:off x="4682799" y="1413786"/>
              <a:ext cx="99513" cy="72068"/>
            </a:xfrm>
            <a:prstGeom prst="hear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Lightning Bolt 140"/>
            <p:cNvSpPr/>
            <p:nvPr/>
          </p:nvSpPr>
          <p:spPr>
            <a:xfrm rot="251468">
              <a:off x="4701049" y="1410811"/>
              <a:ext cx="65353" cy="77699"/>
            </a:xfrm>
            <a:prstGeom prst="lightningBol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2" name="ZoneTexte 133"/>
          <p:cNvSpPr txBox="1"/>
          <p:nvPr/>
        </p:nvSpPr>
        <p:spPr>
          <a:xfrm>
            <a:off x="5253940" y="764632"/>
            <a:ext cx="282061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100" dirty="0" smtClean="0">
                <a:solidFill>
                  <a:srgbClr val="4F81BD">
                    <a:lumMod val="50000"/>
                  </a:srgbClr>
                </a:solidFill>
                <a:latin typeface="Calibri"/>
              </a:rPr>
              <a:t>…</a:t>
            </a:r>
            <a:endParaRPr lang="en-GB" sz="1100" dirty="0">
              <a:solidFill>
                <a:srgbClr val="4F81BD">
                  <a:lumMod val="50000"/>
                </a:srgbClr>
              </a:solidFill>
              <a:latin typeface="Calibri"/>
            </a:endParaRPr>
          </a:p>
        </p:txBody>
      </p:sp>
      <p:cxnSp>
        <p:nvCxnSpPr>
          <p:cNvPr id="143" name="Connecteur droit 11"/>
          <p:cNvCxnSpPr/>
          <p:nvPr/>
        </p:nvCxnSpPr>
        <p:spPr>
          <a:xfrm>
            <a:off x="5259499" y="1327097"/>
            <a:ext cx="256531" cy="6083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dot"/>
          </a:ln>
          <a:effectLst/>
        </p:spPr>
      </p:cxnSp>
      <p:sp>
        <p:nvSpPr>
          <p:cNvPr id="144" name="ZoneTexte 125"/>
          <p:cNvSpPr txBox="1"/>
          <p:nvPr/>
        </p:nvSpPr>
        <p:spPr>
          <a:xfrm>
            <a:off x="5141868" y="6503540"/>
            <a:ext cx="406629" cy="33854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CTF</a:t>
            </a:r>
          </a:p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</p:txBody>
      </p:sp>
      <p:sp>
        <p:nvSpPr>
          <p:cNvPr id="145" name="Cylindre 61"/>
          <p:cNvSpPr/>
          <p:nvPr/>
        </p:nvSpPr>
        <p:spPr>
          <a:xfrm>
            <a:off x="3682484" y="6363316"/>
            <a:ext cx="1253777" cy="309896"/>
          </a:xfrm>
          <a:prstGeom prst="can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28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Storage</a:t>
            </a:r>
          </a:p>
        </p:txBody>
      </p:sp>
      <p:sp>
        <p:nvSpPr>
          <p:cNvPr id="146" name="Rectangle 3"/>
          <p:cNvSpPr/>
          <p:nvPr/>
        </p:nvSpPr>
        <p:spPr>
          <a:xfrm>
            <a:off x="7819233" y="3724012"/>
            <a:ext cx="710147" cy="65860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29814 w 3054865"/>
              <a:gd name="connsiteY0" fmla="*/ 4378 h 474649"/>
              <a:gd name="connsiteX1" fmla="*/ 1552697 w 3054865"/>
              <a:gd name="connsiteY1" fmla="*/ 0 h 474649"/>
              <a:gd name="connsiteX2" fmla="*/ 3054865 w 3054865"/>
              <a:gd name="connsiteY2" fmla="*/ 4378 h 474649"/>
              <a:gd name="connsiteX3" fmla="*/ 3054865 w 3054865"/>
              <a:gd name="connsiteY3" fmla="*/ 474649 h 474649"/>
              <a:gd name="connsiteX4" fmla="*/ 1573690 w 3054865"/>
              <a:gd name="connsiteY4" fmla="*/ 474649 h 474649"/>
              <a:gd name="connsiteX5" fmla="*/ 29814 w 3054865"/>
              <a:gd name="connsiteY5" fmla="*/ 474649 h 474649"/>
              <a:gd name="connsiteX6" fmla="*/ 0 w 3054865"/>
              <a:gd name="connsiteY6" fmla="*/ 232804 h 474649"/>
              <a:gd name="connsiteX7" fmla="*/ 29814 w 3054865"/>
              <a:gd name="connsiteY7" fmla="*/ 4378 h 47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4865" h="474649">
                <a:moveTo>
                  <a:pt x="29814" y="4378"/>
                </a:moveTo>
                <a:lnTo>
                  <a:pt x="1552697" y="0"/>
                </a:lnTo>
                <a:lnTo>
                  <a:pt x="3054865" y="4378"/>
                </a:lnTo>
                <a:lnTo>
                  <a:pt x="3054865" y="474649"/>
                </a:lnTo>
                <a:lnTo>
                  <a:pt x="1573690" y="474649"/>
                </a:lnTo>
                <a:lnTo>
                  <a:pt x="29814" y="474649"/>
                </a:lnTo>
                <a:lnTo>
                  <a:pt x="0" y="232804"/>
                </a:lnTo>
                <a:lnTo>
                  <a:pt x="29814" y="4378"/>
                </a:lnTo>
                <a:close/>
              </a:path>
            </a:pathLst>
          </a:custGeom>
          <a:solidFill>
            <a:srgbClr val="F79646">
              <a:lumMod val="60000"/>
              <a:lumOff val="40000"/>
            </a:srgbClr>
          </a:solidFill>
          <a:ln w="9525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lIns="91429" tIns="45715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Load balancing &amp; dataflow regulation</a:t>
            </a:r>
          </a:p>
        </p:txBody>
      </p:sp>
      <p:cxnSp>
        <p:nvCxnSpPr>
          <p:cNvPr id="147" name="Connecteur en angle 60"/>
          <p:cNvCxnSpPr/>
          <p:nvPr/>
        </p:nvCxnSpPr>
        <p:spPr>
          <a:xfrm flipH="1">
            <a:off x="6231163" y="4552592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F79646">
                <a:lumMod val="75000"/>
              </a:srgbClr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48" name="Connecteur en angle 60"/>
          <p:cNvCxnSpPr/>
          <p:nvPr/>
        </p:nvCxnSpPr>
        <p:spPr>
          <a:xfrm flipH="1">
            <a:off x="7132561" y="4120643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F79646">
                <a:lumMod val="75000"/>
              </a:srgbClr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149" name="Connecteur en angle 60"/>
          <p:cNvCxnSpPr/>
          <p:nvPr/>
        </p:nvCxnSpPr>
        <p:spPr>
          <a:xfrm flipH="1">
            <a:off x="6238404" y="3544480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F79646">
                <a:lumMod val="75000"/>
              </a:srgbClr>
            </a:solidFill>
            <a:prstDash val="sysDash"/>
            <a:headEnd type="none" w="med" len="med"/>
            <a:tailEnd type="arrow" w="med" len="med"/>
          </a:ln>
          <a:effectLst/>
        </p:spPr>
      </p:cxnSp>
      <p:cxnSp>
        <p:nvCxnSpPr>
          <p:cNvPr id="150" name="Connecteur en angle 60"/>
          <p:cNvCxnSpPr/>
          <p:nvPr/>
        </p:nvCxnSpPr>
        <p:spPr>
          <a:xfrm flipH="1">
            <a:off x="7118986" y="3971689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F79646">
                <a:lumMod val="75000"/>
              </a:srgbClr>
            </a:solidFill>
            <a:prstDash val="sysDash"/>
            <a:headEnd type="none" w="med" len="med"/>
            <a:tailEnd type="arrow" w="med" len="med"/>
          </a:ln>
          <a:effectLst/>
        </p:spPr>
      </p:cxnSp>
      <p:sp>
        <p:nvSpPr>
          <p:cNvPr id="151" name="TextBox 150"/>
          <p:cNvSpPr txBox="1"/>
          <p:nvPr/>
        </p:nvSpPr>
        <p:spPr>
          <a:xfrm>
            <a:off x="7717353" y="2367487"/>
            <a:ext cx="1351652" cy="430887"/>
          </a:xfrm>
          <a:prstGeom prst="rect">
            <a:avLst/>
          </a:prstGeom>
          <a:solidFill>
            <a:srgbClr val="FDEADA"/>
          </a:solidFill>
          <a:ln>
            <a:solidFill>
              <a:srgbClr val="FCD5B5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 smtClean="0"/>
              <a:t>First-Level </a:t>
            </a:r>
            <a:br>
              <a:rPr lang="en-GB" sz="1100" dirty="0" smtClean="0"/>
            </a:br>
            <a:r>
              <a:rPr lang="en-GB" sz="1100" dirty="0" smtClean="0"/>
              <a:t>Processors (FLPs)</a:t>
            </a:r>
            <a:endParaRPr lang="en-GB" sz="1100" dirty="0"/>
          </a:p>
        </p:txBody>
      </p:sp>
      <p:sp>
        <p:nvSpPr>
          <p:cNvPr id="152" name="TextBox 151"/>
          <p:cNvSpPr txBox="1"/>
          <p:nvPr/>
        </p:nvSpPr>
        <p:spPr>
          <a:xfrm>
            <a:off x="7786282" y="4815157"/>
            <a:ext cx="1282723" cy="430887"/>
          </a:xfrm>
          <a:prstGeom prst="rect">
            <a:avLst/>
          </a:prstGeom>
          <a:solidFill>
            <a:srgbClr val="FDEADA"/>
          </a:solidFill>
          <a:ln>
            <a:solidFill>
              <a:srgbClr val="FCD5B5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 smtClean="0"/>
              <a:t>Event Processing</a:t>
            </a:r>
            <a:br>
              <a:rPr lang="en-GB" sz="1100" dirty="0" smtClean="0"/>
            </a:br>
            <a:r>
              <a:rPr lang="en-GB" sz="1100" dirty="0" smtClean="0"/>
              <a:t>Nodes (EPNs)</a:t>
            </a:r>
            <a:endParaRPr lang="en-GB" sz="1100" dirty="0"/>
          </a:p>
        </p:txBody>
      </p:sp>
      <p:sp>
        <p:nvSpPr>
          <p:cNvPr id="3" name="Oval 2"/>
          <p:cNvSpPr/>
          <p:nvPr/>
        </p:nvSpPr>
        <p:spPr>
          <a:xfrm>
            <a:off x="3031999" y="5606023"/>
            <a:ext cx="3599854" cy="12519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7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664679"/>
            <a:ext cx="7845824" cy="612409"/>
          </a:xfrm>
        </p:spPr>
        <p:txBody>
          <a:bodyPr>
            <a:noAutofit/>
          </a:bodyPr>
          <a:lstStyle/>
          <a:p>
            <a:r>
              <a:rPr lang="fr-CH" sz="2400" dirty="0"/>
              <a:t>Data flow &amp;</a:t>
            </a:r>
            <a:br>
              <a:rPr lang="fr-CH" sz="2400" dirty="0"/>
            </a:br>
            <a:r>
              <a:rPr lang="fr-CH" sz="2400" dirty="0" err="1"/>
              <a:t>processing</a:t>
            </a:r>
            <a:r>
              <a:rPr lang="fr-CH" sz="2400" dirty="0"/>
              <a:t> </a:t>
            </a:r>
            <a:r>
              <a:rPr lang="fr-CH" sz="2400" dirty="0" smtClean="0"/>
              <a:t>(</a:t>
            </a:r>
            <a:r>
              <a:rPr lang="fr-CH" sz="2400" dirty="0"/>
              <a:t>2)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3"/>
          <p:cNvSpPr/>
          <p:nvPr/>
        </p:nvSpPr>
        <p:spPr>
          <a:xfrm flipH="1">
            <a:off x="2872804" y="1517746"/>
            <a:ext cx="1913376" cy="64926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GB" sz="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/T0/T1</a:t>
            </a:r>
          </a:p>
        </p:txBody>
      </p:sp>
      <p:sp>
        <p:nvSpPr>
          <p:cNvPr id="7" name="Freeform 6"/>
          <p:cNvSpPr/>
          <p:nvPr/>
        </p:nvSpPr>
        <p:spPr>
          <a:xfrm>
            <a:off x="3884230" y="2005448"/>
            <a:ext cx="638175" cy="2390775"/>
          </a:xfrm>
          <a:custGeom>
            <a:avLst/>
            <a:gdLst>
              <a:gd name="connsiteX0" fmla="*/ 0 w 638175"/>
              <a:gd name="connsiteY0" fmla="*/ 2390775 h 2390775"/>
              <a:gd name="connsiteX1" fmla="*/ 619125 w 638175"/>
              <a:gd name="connsiteY1" fmla="*/ 2390775 h 2390775"/>
              <a:gd name="connsiteX2" fmla="*/ 638175 w 638175"/>
              <a:gd name="connsiteY2" fmla="*/ 0 h 2390775"/>
              <a:gd name="connsiteX3" fmla="*/ 638175 w 638175"/>
              <a:gd name="connsiteY3" fmla="*/ 0 h 239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175" h="2390775">
                <a:moveTo>
                  <a:pt x="0" y="2390775"/>
                </a:moveTo>
                <a:lnTo>
                  <a:pt x="619125" y="2390775"/>
                </a:lnTo>
                <a:lnTo>
                  <a:pt x="638175" y="0"/>
                </a:lnTo>
                <a:lnTo>
                  <a:pt x="638175" y="0"/>
                </a:lnTo>
              </a:path>
            </a:pathLst>
          </a:custGeom>
          <a:noFill/>
          <a:ln w="50800" cap="flat" cmpd="dbl" algn="ctr">
            <a:gradFill>
              <a:gsLst>
                <a:gs pos="0">
                  <a:srgbClr val="4F81BD"/>
                </a:gs>
                <a:gs pos="51000">
                  <a:srgbClr val="4F81BD"/>
                </a:gs>
                <a:gs pos="44000">
                  <a:srgbClr val="4F81BD">
                    <a:alpha val="0"/>
                  </a:srgbClr>
                </a:gs>
                <a:gs pos="36000">
                  <a:srgbClr val="4F81BD">
                    <a:alpha val="0"/>
                  </a:srgbClr>
                </a:gs>
                <a:gs pos="30000">
                  <a:srgbClr val="4F81BD">
                    <a:alpha val="0"/>
                  </a:srgbClr>
                </a:gs>
                <a:gs pos="24000">
                  <a:srgbClr val="4F81BD"/>
                </a:gs>
                <a:gs pos="100000">
                  <a:srgbClr val="4F81BD"/>
                </a:gs>
              </a:gsLst>
              <a:lin ang="5400000" scaled="0"/>
            </a:gradFill>
            <a:prstDash val="solid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ZoneTexte 81"/>
          <p:cNvSpPr txBox="1"/>
          <p:nvPr/>
        </p:nvSpPr>
        <p:spPr>
          <a:xfrm>
            <a:off x="849721" y="2848225"/>
            <a:ext cx="1065353" cy="738664"/>
          </a:xfrm>
          <a:prstGeom prst="rect">
            <a:avLst/>
          </a:prstGeom>
          <a:noFill/>
          <a:effectLst/>
        </p:spPr>
        <p:txBody>
          <a:bodyPr wrap="square" lIns="0" rIns="0" rtlCol="0">
            <a:spAutoFit/>
          </a:bodyPr>
          <a:lstStyle/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Reconstruction</a:t>
            </a:r>
          </a:p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passes </a:t>
            </a:r>
          </a:p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and event extraction</a:t>
            </a:r>
          </a:p>
        </p:txBody>
      </p:sp>
      <p:sp>
        <p:nvSpPr>
          <p:cNvPr id="9" name="ZoneTexte 125"/>
          <p:cNvSpPr txBox="1"/>
          <p:nvPr/>
        </p:nvSpPr>
        <p:spPr>
          <a:xfrm>
            <a:off x="2742070" y="1302313"/>
            <a:ext cx="1270803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Compressed 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Parenthèse ouvrante 205"/>
          <p:cNvSpPr/>
          <p:nvPr/>
        </p:nvSpPr>
        <p:spPr>
          <a:xfrm>
            <a:off x="1989487" y="2409601"/>
            <a:ext cx="169231" cy="1865424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ZoneTexte 220"/>
          <p:cNvSpPr txBox="1"/>
          <p:nvPr/>
        </p:nvSpPr>
        <p:spPr>
          <a:xfrm>
            <a:off x="5277970" y="4065519"/>
            <a:ext cx="184666" cy="4770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endParaRPr lang="fr-FR" sz="25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3"/>
          <p:cNvSpPr/>
          <p:nvPr/>
        </p:nvSpPr>
        <p:spPr>
          <a:xfrm flipH="1">
            <a:off x="4880239" y="1517746"/>
            <a:ext cx="1203152" cy="65206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EEECE1">
              <a:lumMod val="90000"/>
            </a:srgbClr>
          </a:solidFill>
          <a:ln w="9525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T0/T1</a:t>
            </a: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Flowchart: Sequential Access Storage 12"/>
          <p:cNvSpPr/>
          <p:nvPr/>
        </p:nvSpPr>
        <p:spPr>
          <a:xfrm>
            <a:off x="5372412" y="1607736"/>
            <a:ext cx="497293" cy="480945"/>
          </a:xfrm>
          <a:prstGeom prst="flowChartMagneticTape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Archive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ZoneTexte 81"/>
          <p:cNvSpPr txBox="1"/>
          <p:nvPr/>
        </p:nvSpPr>
        <p:spPr>
          <a:xfrm>
            <a:off x="1124698" y="6299835"/>
            <a:ext cx="625902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Analysis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Parenthèse ouvrante 205"/>
          <p:cNvSpPr/>
          <p:nvPr/>
        </p:nvSpPr>
        <p:spPr>
          <a:xfrm>
            <a:off x="1946465" y="6102486"/>
            <a:ext cx="212252" cy="644424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6" name="Connecteur droit avec flèche 187"/>
          <p:cNvCxnSpPr>
            <a:stCxn id="54" idx="4"/>
            <a:endCxn id="13" idx="1"/>
          </p:cNvCxnSpPr>
          <p:nvPr/>
        </p:nvCxnSpPr>
        <p:spPr>
          <a:xfrm>
            <a:off x="4646331" y="1848209"/>
            <a:ext cx="726080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arrow"/>
            <a:tailEnd type="arrow"/>
          </a:ln>
          <a:effectLst/>
        </p:spPr>
      </p:cxnSp>
      <p:sp>
        <p:nvSpPr>
          <p:cNvPr id="17" name="Parenthèse ouvrante 77"/>
          <p:cNvSpPr/>
          <p:nvPr/>
        </p:nvSpPr>
        <p:spPr>
          <a:xfrm>
            <a:off x="1989487" y="1517746"/>
            <a:ext cx="197818" cy="740729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ZoneTexte 79"/>
          <p:cNvSpPr txBox="1"/>
          <p:nvPr/>
        </p:nvSpPr>
        <p:spPr>
          <a:xfrm>
            <a:off x="1331110" y="1750219"/>
            <a:ext cx="607859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Storage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3"/>
          <p:cNvSpPr/>
          <p:nvPr/>
        </p:nvSpPr>
        <p:spPr>
          <a:xfrm flipH="1">
            <a:off x="2854454" y="4635066"/>
            <a:ext cx="3222294" cy="136815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T2</a:t>
            </a:r>
          </a:p>
        </p:txBody>
      </p:sp>
      <p:sp>
        <p:nvSpPr>
          <p:cNvPr id="20" name="Rectangle 3"/>
          <p:cNvSpPr/>
          <p:nvPr/>
        </p:nvSpPr>
        <p:spPr>
          <a:xfrm>
            <a:off x="3420721" y="5703300"/>
            <a:ext cx="971669" cy="23894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Simulation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ZoneTexte 125"/>
          <p:cNvSpPr txBox="1"/>
          <p:nvPr/>
        </p:nvSpPr>
        <p:spPr>
          <a:xfrm>
            <a:off x="4014146" y="5441328"/>
            <a:ext cx="360447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CTF</a:t>
            </a:r>
          </a:p>
        </p:txBody>
      </p:sp>
      <p:cxnSp>
        <p:nvCxnSpPr>
          <p:cNvPr id="22" name="Connecteur droit avec flèche 187"/>
          <p:cNvCxnSpPr/>
          <p:nvPr/>
        </p:nvCxnSpPr>
        <p:spPr>
          <a:xfrm flipV="1">
            <a:off x="3915093" y="5362265"/>
            <a:ext cx="0" cy="334198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sp>
        <p:nvSpPr>
          <p:cNvPr id="23" name="Parenthèse ouvrante 205"/>
          <p:cNvSpPr/>
          <p:nvPr/>
        </p:nvSpPr>
        <p:spPr>
          <a:xfrm>
            <a:off x="1965072" y="4697066"/>
            <a:ext cx="203882" cy="1187956"/>
          </a:xfrm>
          <a:prstGeom prst="leftBracket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ZoneTexte 81"/>
          <p:cNvSpPr txBox="1"/>
          <p:nvPr/>
        </p:nvSpPr>
        <p:spPr>
          <a:xfrm>
            <a:off x="1063925" y="5170444"/>
            <a:ext cx="767918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 defTabSz="640080"/>
            <a:r>
              <a:rPr lang="en-GB" sz="1050" dirty="0" smtClean="0">
                <a:solidFill>
                  <a:prstClr val="black"/>
                </a:solidFill>
                <a:latin typeface="Calibri"/>
              </a:rPr>
              <a:t>Simulation</a:t>
            </a:r>
            <a:endParaRPr lang="en-GB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ZoneTexte 125"/>
          <p:cNvSpPr txBox="1"/>
          <p:nvPr/>
        </p:nvSpPr>
        <p:spPr>
          <a:xfrm>
            <a:off x="3979070" y="4635066"/>
            <a:ext cx="406629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94728" y="4635065"/>
            <a:ext cx="418805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O(10)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Cylindre 54"/>
          <p:cNvSpPr/>
          <p:nvPr/>
        </p:nvSpPr>
        <p:spPr>
          <a:xfrm>
            <a:off x="7870086" y="3121869"/>
            <a:ext cx="710144" cy="695865"/>
          </a:xfrm>
          <a:prstGeom prst="can">
            <a:avLst/>
          </a:prstGeom>
          <a:solidFill>
            <a:srgbClr val="C0504D">
              <a:lumMod val="60000"/>
              <a:lumOff val="40000"/>
            </a:srgbClr>
          </a:solidFill>
          <a:ln w="9525" cap="flat" cmpd="sng" algn="ctr">
            <a:solidFill>
              <a:srgbClr val="953735"/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Condition  &amp; Calibration Database</a:t>
            </a:r>
          </a:p>
        </p:txBody>
      </p:sp>
      <p:cxnSp>
        <p:nvCxnSpPr>
          <p:cNvPr id="28" name="Connecteur en angle 60"/>
          <p:cNvCxnSpPr/>
          <p:nvPr/>
        </p:nvCxnSpPr>
        <p:spPr>
          <a:xfrm flipH="1" flipV="1">
            <a:off x="7087975" y="3440274"/>
            <a:ext cx="801249" cy="803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29" name="Connecteur en angle 60"/>
          <p:cNvCxnSpPr/>
          <p:nvPr/>
        </p:nvCxnSpPr>
        <p:spPr>
          <a:xfrm flipH="1">
            <a:off x="7087974" y="3597258"/>
            <a:ext cx="768537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none"/>
            <a:tailEnd type="arrow"/>
          </a:ln>
          <a:effectLst/>
        </p:spPr>
      </p:cxnSp>
      <p:sp>
        <p:nvSpPr>
          <p:cNvPr id="30" name="Rectangle 3"/>
          <p:cNvSpPr/>
          <p:nvPr/>
        </p:nvSpPr>
        <p:spPr>
          <a:xfrm>
            <a:off x="7870083" y="1976133"/>
            <a:ext cx="710147" cy="65860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543876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1543876 w 3025051"/>
              <a:gd name="connsiteY1" fmla="*/ 3533 h 470271"/>
              <a:gd name="connsiteX2" fmla="*/ 3025051 w 3025051"/>
              <a:gd name="connsiteY2" fmla="*/ 0 h 470271"/>
              <a:gd name="connsiteX3" fmla="*/ 3025051 w 3025051"/>
              <a:gd name="connsiteY3" fmla="*/ 470271 h 470271"/>
              <a:gd name="connsiteX4" fmla="*/ 1543876 w 3025051"/>
              <a:gd name="connsiteY4" fmla="*/ 470271 h 470271"/>
              <a:gd name="connsiteX5" fmla="*/ 0 w 3025051"/>
              <a:gd name="connsiteY5" fmla="*/ 470271 h 470271"/>
              <a:gd name="connsiteX6" fmla="*/ 0 w 3025051"/>
              <a:gd name="connsiteY6" fmla="*/ 0 h 470271"/>
              <a:gd name="connsiteX0" fmla="*/ 0 w 3025051"/>
              <a:gd name="connsiteY0" fmla="*/ 4378 h 474649"/>
              <a:gd name="connsiteX1" fmla="*/ 1522883 w 3025051"/>
              <a:gd name="connsiteY1" fmla="*/ 0 h 474649"/>
              <a:gd name="connsiteX2" fmla="*/ 3025051 w 3025051"/>
              <a:gd name="connsiteY2" fmla="*/ 4378 h 474649"/>
              <a:gd name="connsiteX3" fmla="*/ 3025051 w 3025051"/>
              <a:gd name="connsiteY3" fmla="*/ 474649 h 474649"/>
              <a:gd name="connsiteX4" fmla="*/ 1543876 w 3025051"/>
              <a:gd name="connsiteY4" fmla="*/ 474649 h 474649"/>
              <a:gd name="connsiteX5" fmla="*/ 0 w 3025051"/>
              <a:gd name="connsiteY5" fmla="*/ 474649 h 474649"/>
              <a:gd name="connsiteX6" fmla="*/ 0 w 3025051"/>
              <a:gd name="connsiteY6" fmla="*/ 4378 h 474649"/>
              <a:gd name="connsiteX0" fmla="*/ 29814 w 3054865"/>
              <a:gd name="connsiteY0" fmla="*/ 4378 h 474649"/>
              <a:gd name="connsiteX1" fmla="*/ 1552697 w 3054865"/>
              <a:gd name="connsiteY1" fmla="*/ 0 h 474649"/>
              <a:gd name="connsiteX2" fmla="*/ 3054865 w 3054865"/>
              <a:gd name="connsiteY2" fmla="*/ 4378 h 474649"/>
              <a:gd name="connsiteX3" fmla="*/ 3054865 w 3054865"/>
              <a:gd name="connsiteY3" fmla="*/ 474649 h 474649"/>
              <a:gd name="connsiteX4" fmla="*/ 1573690 w 3054865"/>
              <a:gd name="connsiteY4" fmla="*/ 474649 h 474649"/>
              <a:gd name="connsiteX5" fmla="*/ 29814 w 3054865"/>
              <a:gd name="connsiteY5" fmla="*/ 474649 h 474649"/>
              <a:gd name="connsiteX6" fmla="*/ 0 w 3054865"/>
              <a:gd name="connsiteY6" fmla="*/ 232804 h 474649"/>
              <a:gd name="connsiteX7" fmla="*/ 29814 w 3054865"/>
              <a:gd name="connsiteY7" fmla="*/ 4378 h 47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4865" h="474649">
                <a:moveTo>
                  <a:pt x="29814" y="4378"/>
                </a:moveTo>
                <a:lnTo>
                  <a:pt x="1552697" y="0"/>
                </a:lnTo>
                <a:lnTo>
                  <a:pt x="3054865" y="4378"/>
                </a:lnTo>
                <a:lnTo>
                  <a:pt x="3054865" y="474649"/>
                </a:lnTo>
                <a:lnTo>
                  <a:pt x="1573690" y="474649"/>
                </a:lnTo>
                <a:lnTo>
                  <a:pt x="29814" y="474649"/>
                </a:lnTo>
                <a:lnTo>
                  <a:pt x="0" y="232804"/>
                </a:lnTo>
                <a:lnTo>
                  <a:pt x="29814" y="4378"/>
                </a:lnTo>
                <a:close/>
              </a:path>
            </a:pathLst>
          </a:custGeom>
          <a:solidFill>
            <a:srgbClr val="9BBB59">
              <a:lumMod val="60000"/>
              <a:lumOff val="4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lIns="91429" tIns="45715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Quality Control</a:t>
            </a:r>
          </a:p>
        </p:txBody>
      </p:sp>
      <p:sp>
        <p:nvSpPr>
          <p:cNvPr id="31" name="ZoneTexte 131"/>
          <p:cNvSpPr txBox="1"/>
          <p:nvPr/>
        </p:nvSpPr>
        <p:spPr>
          <a:xfrm>
            <a:off x="6989491" y="1521891"/>
            <a:ext cx="1278111" cy="707876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Sub-Time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Compressed Time Frames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  <a:p>
            <a:pPr defTabSz="640080"/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2" name="Connecteur en angle 60"/>
          <p:cNvCxnSpPr/>
          <p:nvPr/>
        </p:nvCxnSpPr>
        <p:spPr>
          <a:xfrm flipH="1">
            <a:off x="7030642" y="2491629"/>
            <a:ext cx="839443" cy="7174"/>
          </a:xfrm>
          <a:prstGeom prst="straightConnector1">
            <a:avLst/>
          </a:prstGeom>
          <a:noFill/>
          <a:ln w="38100" cap="flat" cmpd="dbl" algn="ctr">
            <a:solidFill>
              <a:srgbClr val="9BBB59">
                <a:lumMod val="75000"/>
              </a:srgbClr>
            </a:solidFill>
            <a:prstDash val="sysDot"/>
            <a:headEnd type="triangle"/>
            <a:tailEnd type="none"/>
          </a:ln>
          <a:effectLst/>
        </p:spPr>
      </p:cxnSp>
      <p:cxnSp>
        <p:nvCxnSpPr>
          <p:cNvPr id="33" name="Connecteur en angle 60"/>
          <p:cNvCxnSpPr/>
          <p:nvPr/>
        </p:nvCxnSpPr>
        <p:spPr>
          <a:xfrm>
            <a:off x="8193378" y="2677268"/>
            <a:ext cx="0" cy="398987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sp>
        <p:nvSpPr>
          <p:cNvPr id="34" name="ZoneTexte 176"/>
          <p:cNvSpPr txBox="1"/>
          <p:nvPr/>
        </p:nvSpPr>
        <p:spPr>
          <a:xfrm>
            <a:off x="7030642" y="3148092"/>
            <a:ext cx="782525" cy="215433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CCDB Objects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591316" y="5018830"/>
            <a:ext cx="1038541" cy="190779"/>
            <a:chOff x="5134429" y="2607490"/>
            <a:chExt cx="1194073" cy="190779"/>
          </a:xfrm>
        </p:grpSpPr>
        <p:cxnSp>
          <p:nvCxnSpPr>
            <p:cNvPr id="36" name="Connecteur en angle 60"/>
            <p:cNvCxnSpPr/>
            <p:nvPr/>
          </p:nvCxnSpPr>
          <p:spPr>
            <a:xfrm flipH="1" flipV="1">
              <a:off x="5470715" y="2726260"/>
              <a:ext cx="857787" cy="1"/>
            </a:xfrm>
            <a:prstGeom prst="straightConnector1">
              <a:avLst/>
            </a:prstGeom>
            <a:noFill/>
            <a:ln w="38100" cap="flat" cmpd="dbl" algn="ctr">
              <a:solidFill>
                <a:srgbClr val="9BBB59">
                  <a:lumMod val="75000"/>
                </a:srgbClr>
              </a:solidFill>
              <a:prstDash val="sysDot"/>
              <a:headEnd type="triangle"/>
              <a:tailEnd type="none"/>
            </a:ln>
            <a:effectLst/>
          </p:spPr>
        </p:cxnSp>
        <p:sp>
          <p:nvSpPr>
            <p:cNvPr id="37" name="Rectangle 3"/>
            <p:cNvSpPr/>
            <p:nvPr/>
          </p:nvSpPr>
          <p:spPr>
            <a:xfrm>
              <a:off x="5134429" y="2607490"/>
              <a:ext cx="371685" cy="190779"/>
            </a:xfrm>
            <a:custGeom>
              <a:avLst/>
              <a:gdLst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0 w 3025051"/>
                <a:gd name="connsiteY3" fmla="*/ 470271 h 470271"/>
                <a:gd name="connsiteX4" fmla="*/ 0 w 3025051"/>
                <a:gd name="connsiteY4" fmla="*/ 0 h 470271"/>
                <a:gd name="connsiteX0" fmla="*/ 0 w 3025051"/>
                <a:gd name="connsiteY0" fmla="*/ 0 h 470271"/>
                <a:gd name="connsiteX1" fmla="*/ 3025051 w 3025051"/>
                <a:gd name="connsiteY1" fmla="*/ 0 h 470271"/>
                <a:gd name="connsiteX2" fmla="*/ 3025051 w 3025051"/>
                <a:gd name="connsiteY2" fmla="*/ 470271 h 470271"/>
                <a:gd name="connsiteX3" fmla="*/ 2016208 w 3025051"/>
                <a:gd name="connsiteY3" fmla="*/ 470271 h 470271"/>
                <a:gd name="connsiteX4" fmla="*/ 0 w 3025051"/>
                <a:gd name="connsiteY4" fmla="*/ 470271 h 470271"/>
                <a:gd name="connsiteX5" fmla="*/ 0 w 3025051"/>
                <a:gd name="connsiteY5" fmla="*/ 0 h 47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051" h="470271">
                  <a:moveTo>
                    <a:pt x="0" y="0"/>
                  </a:moveTo>
                  <a:lnTo>
                    <a:pt x="3025051" y="0"/>
                  </a:lnTo>
                  <a:lnTo>
                    <a:pt x="3025051" y="470271"/>
                  </a:lnTo>
                  <a:lnTo>
                    <a:pt x="2016208" y="470271"/>
                  </a:lnTo>
                  <a:lnTo>
                    <a:pt x="0" y="470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>
                <a:lumMod val="60000"/>
                <a:lumOff val="40000"/>
              </a:srgbClr>
            </a:solidFill>
            <a:ln w="9525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lIns="91429" tIns="10800" rIns="91429" bIns="45715" anchor="ctr"/>
            <a:lstStyle/>
            <a:p>
              <a:pPr marL="0" marR="0" lvl="0" indent="0" algn="ctr" defTabSz="6400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QC</a:t>
              </a:r>
            </a:p>
          </p:txBody>
        </p:sp>
      </p:grpSp>
      <p:cxnSp>
        <p:nvCxnSpPr>
          <p:cNvPr id="38" name="Connecteur droit avec flèche 358"/>
          <p:cNvCxnSpPr/>
          <p:nvPr/>
        </p:nvCxnSpPr>
        <p:spPr>
          <a:xfrm>
            <a:off x="4657562" y="5108444"/>
            <a:ext cx="836691" cy="1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100000"/>
                  </a:srgbClr>
                </a:gs>
                <a:gs pos="83000">
                  <a:srgbClr val="4F81BD">
                    <a:alpha val="0"/>
                  </a:srgbClr>
                </a:gs>
                <a:gs pos="58000">
                  <a:srgbClr val="4F81BD"/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sp>
        <p:nvSpPr>
          <p:cNvPr id="39" name="Rectangle 3"/>
          <p:cNvSpPr/>
          <p:nvPr/>
        </p:nvSpPr>
        <p:spPr>
          <a:xfrm rot="16200000" flipH="1">
            <a:off x="1496085" y="3110794"/>
            <a:ext cx="1872209" cy="456257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20000"/>
              <a:lumOff val="80000"/>
              <a:alpha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Asynchronous</a:t>
            </a:r>
          </a:p>
        </p:txBody>
      </p:sp>
      <p:cxnSp>
        <p:nvCxnSpPr>
          <p:cNvPr id="40" name="Connecteur droit avec flèche 187"/>
          <p:cNvCxnSpPr/>
          <p:nvPr/>
        </p:nvCxnSpPr>
        <p:spPr>
          <a:xfrm flipV="1">
            <a:off x="7071454" y="2111197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sp>
        <p:nvSpPr>
          <p:cNvPr id="41" name="ZoneTexte 131"/>
          <p:cNvSpPr txBox="1"/>
          <p:nvPr/>
        </p:nvSpPr>
        <p:spPr>
          <a:xfrm>
            <a:off x="6991764" y="2285147"/>
            <a:ext cx="547247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QC data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2" name="Connecteur droit avec flèche 187"/>
          <p:cNvCxnSpPr/>
          <p:nvPr/>
        </p:nvCxnSpPr>
        <p:spPr>
          <a:xfrm>
            <a:off x="5732451" y="5748640"/>
            <a:ext cx="864270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arrow"/>
            <a:tailEnd type="none"/>
          </a:ln>
          <a:effectLst/>
        </p:spPr>
      </p:cxnSp>
      <p:cxnSp>
        <p:nvCxnSpPr>
          <p:cNvPr id="43" name="Connecteur en angle 60"/>
          <p:cNvCxnSpPr/>
          <p:nvPr/>
        </p:nvCxnSpPr>
        <p:spPr>
          <a:xfrm flipH="1">
            <a:off x="5732805" y="5853896"/>
            <a:ext cx="878062" cy="5307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none"/>
            <a:tailEnd type="arrow"/>
          </a:ln>
          <a:effectLst/>
        </p:spPr>
      </p:cxnSp>
      <p:sp>
        <p:nvSpPr>
          <p:cNvPr id="44" name="ZoneTexte 125"/>
          <p:cNvSpPr txBox="1"/>
          <p:nvPr/>
        </p:nvSpPr>
        <p:spPr>
          <a:xfrm>
            <a:off x="4851939" y="1833485"/>
            <a:ext cx="406629" cy="33854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CTF</a:t>
            </a:r>
          </a:p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</p:txBody>
      </p:sp>
      <p:sp>
        <p:nvSpPr>
          <p:cNvPr id="45" name="ZoneTexte 125"/>
          <p:cNvSpPr txBox="1"/>
          <p:nvPr/>
        </p:nvSpPr>
        <p:spPr>
          <a:xfrm>
            <a:off x="2587609" y="4275025"/>
            <a:ext cx="1416651" cy="338544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algn="ctr" defTabSz="640080"/>
            <a:r>
              <a:rPr lang="en-GB" sz="800" i="1" dirty="0">
                <a:solidFill>
                  <a:prstClr val="black"/>
                </a:solidFill>
                <a:latin typeface="Calibri"/>
              </a:rPr>
              <a:t>Event Summary Data</a:t>
            </a:r>
          </a:p>
          <a:p>
            <a:pPr algn="ctr"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Analysis Object Data</a:t>
            </a:r>
          </a:p>
        </p:txBody>
      </p:sp>
      <p:sp>
        <p:nvSpPr>
          <p:cNvPr id="46" name="Rectangle 3"/>
          <p:cNvSpPr/>
          <p:nvPr/>
        </p:nvSpPr>
        <p:spPr>
          <a:xfrm flipH="1">
            <a:off x="2851559" y="6106388"/>
            <a:ext cx="3222294" cy="644424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Analysis Facilities</a:t>
            </a:r>
          </a:p>
        </p:txBody>
      </p:sp>
      <p:sp>
        <p:nvSpPr>
          <p:cNvPr id="47" name="Cylindre 61"/>
          <p:cNvSpPr/>
          <p:nvPr/>
        </p:nvSpPr>
        <p:spPr>
          <a:xfrm>
            <a:off x="5152278" y="6270041"/>
            <a:ext cx="508165" cy="321724"/>
          </a:xfrm>
          <a:prstGeom prst="can">
            <a:avLst>
              <a:gd name="adj" fmla="val 33653"/>
            </a:avLst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28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Storage</a:t>
            </a:r>
          </a:p>
        </p:txBody>
      </p:sp>
      <p:cxnSp>
        <p:nvCxnSpPr>
          <p:cNvPr id="48" name="Connecteur droit avec flèche 187"/>
          <p:cNvCxnSpPr/>
          <p:nvPr/>
        </p:nvCxnSpPr>
        <p:spPr>
          <a:xfrm>
            <a:off x="4148276" y="6433529"/>
            <a:ext cx="1002467" cy="0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sp>
        <p:nvSpPr>
          <p:cNvPr id="49" name="ZoneTexte 125"/>
          <p:cNvSpPr txBox="1"/>
          <p:nvPr/>
        </p:nvSpPr>
        <p:spPr>
          <a:xfrm>
            <a:off x="4436307" y="6424698"/>
            <a:ext cx="904272" cy="338544"/>
          </a:xfrm>
          <a:prstGeom prst="rect">
            <a:avLst/>
          </a:prstGeom>
          <a:noFill/>
          <a:effectLst/>
        </p:spPr>
        <p:txBody>
          <a:bodyPr wrap="squar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Histograms,</a:t>
            </a:r>
          </a:p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trees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741204" y="6103441"/>
            <a:ext cx="366807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Rectangle 3"/>
          <p:cNvSpPr/>
          <p:nvPr/>
        </p:nvSpPr>
        <p:spPr>
          <a:xfrm>
            <a:off x="3431344" y="6331673"/>
            <a:ext cx="943199" cy="23469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Analysis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ZoneTexte 125"/>
          <p:cNvSpPr txBox="1"/>
          <p:nvPr/>
        </p:nvSpPr>
        <p:spPr>
          <a:xfrm>
            <a:off x="2887074" y="6460355"/>
            <a:ext cx="406629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AOD</a:t>
            </a:r>
          </a:p>
        </p:txBody>
      </p:sp>
      <p:sp>
        <p:nvSpPr>
          <p:cNvPr id="53" name="Freeform 52"/>
          <p:cNvSpPr/>
          <p:nvPr/>
        </p:nvSpPr>
        <p:spPr>
          <a:xfrm>
            <a:off x="2732450" y="1846808"/>
            <a:ext cx="695746" cy="4600365"/>
          </a:xfrm>
          <a:custGeom>
            <a:avLst/>
            <a:gdLst>
              <a:gd name="connsiteX0" fmla="*/ 680314 w 709575"/>
              <a:gd name="connsiteY0" fmla="*/ 0 h 2977286"/>
              <a:gd name="connsiteX1" fmla="*/ 0 w 709575"/>
              <a:gd name="connsiteY1" fmla="*/ 0 h 2977286"/>
              <a:gd name="connsiteX2" fmla="*/ 0 w 709575"/>
              <a:gd name="connsiteY2" fmla="*/ 2977286 h 2977286"/>
              <a:gd name="connsiteX3" fmla="*/ 709575 w 709575"/>
              <a:gd name="connsiteY3" fmla="*/ 2977286 h 297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575" h="2977286">
                <a:moveTo>
                  <a:pt x="680314" y="0"/>
                </a:moveTo>
                <a:lnTo>
                  <a:pt x="0" y="0"/>
                </a:lnTo>
                <a:lnTo>
                  <a:pt x="0" y="2977286"/>
                </a:lnTo>
                <a:lnTo>
                  <a:pt x="709575" y="2977286"/>
                </a:lnTo>
              </a:path>
            </a:pathLst>
          </a:custGeom>
          <a:noFill/>
          <a:ln w="50800" cap="flat" cmpd="dbl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Cylindre 61"/>
          <p:cNvSpPr/>
          <p:nvPr/>
        </p:nvSpPr>
        <p:spPr>
          <a:xfrm>
            <a:off x="3392555" y="1693261"/>
            <a:ext cx="1253777" cy="309896"/>
          </a:xfrm>
          <a:prstGeom prst="can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28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Storage</a:t>
            </a:r>
          </a:p>
        </p:txBody>
      </p:sp>
      <p:cxnSp>
        <p:nvCxnSpPr>
          <p:cNvPr id="55" name="Connecteur droit avec flèche 187"/>
          <p:cNvCxnSpPr>
            <a:endCxn id="7" idx="0"/>
          </p:cNvCxnSpPr>
          <p:nvPr/>
        </p:nvCxnSpPr>
        <p:spPr>
          <a:xfrm flipV="1">
            <a:off x="3883549" y="4396221"/>
            <a:ext cx="680" cy="712222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sp>
        <p:nvSpPr>
          <p:cNvPr id="56" name="Rectangle 3"/>
          <p:cNvSpPr/>
          <p:nvPr/>
        </p:nvSpPr>
        <p:spPr>
          <a:xfrm>
            <a:off x="3425346" y="4893943"/>
            <a:ext cx="964059" cy="46832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Reconstruction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building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AOD extraction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ZoneTexte 125"/>
          <p:cNvSpPr txBox="1"/>
          <p:nvPr/>
        </p:nvSpPr>
        <p:spPr>
          <a:xfrm>
            <a:off x="2692525" y="2150757"/>
            <a:ext cx="1270803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algn="r" defTabSz="640080"/>
            <a:r>
              <a:rPr lang="en-GB" sz="800" i="1" dirty="0">
                <a:solidFill>
                  <a:prstClr val="black"/>
                </a:solidFill>
                <a:latin typeface="Calibri"/>
              </a:rPr>
              <a:t>Compressed </a:t>
            </a:r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Time Frames</a:t>
            </a:r>
            <a:endParaRPr lang="en-GB" sz="8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Rectangle 3"/>
          <p:cNvSpPr/>
          <p:nvPr/>
        </p:nvSpPr>
        <p:spPr>
          <a:xfrm flipH="1">
            <a:off x="2872807" y="2409601"/>
            <a:ext cx="3222294" cy="1865424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9842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149842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20000"/>
              <a:lumOff val="80000"/>
            </a:srgbClr>
          </a:solidFill>
          <a:ln w="9525" cap="flat" cmpd="sng" algn="ctr">
            <a:solidFill>
              <a:srgbClr val="9BBB59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GB" sz="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/T0/T1</a:t>
            </a:r>
          </a:p>
        </p:txBody>
      </p:sp>
      <p:cxnSp>
        <p:nvCxnSpPr>
          <p:cNvPr id="59" name="Connecteur droit avec flèche 237"/>
          <p:cNvCxnSpPr/>
          <p:nvPr/>
        </p:nvCxnSpPr>
        <p:spPr>
          <a:xfrm>
            <a:off x="4388220" y="2774425"/>
            <a:ext cx="516220" cy="6601"/>
          </a:xfrm>
          <a:prstGeom prst="straightConnector1">
            <a:avLst/>
          </a:prstGeom>
          <a:noFill/>
          <a:ln w="25400" cap="flat" cmpd="sng" algn="ctr">
            <a:solidFill>
              <a:srgbClr val="C0504D">
                <a:lumMod val="75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5781887" y="2360882"/>
            <a:ext cx="366807" cy="21544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4008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O(1)</a:t>
            </a:r>
            <a:endParaRPr lang="en-US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Rectangle 3"/>
          <p:cNvSpPr/>
          <p:nvPr/>
        </p:nvSpPr>
        <p:spPr>
          <a:xfrm>
            <a:off x="3431346" y="2866874"/>
            <a:ext cx="939041" cy="509375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10800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extraction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Tagging</a:t>
            </a:r>
          </a:p>
        </p:txBody>
      </p:sp>
      <p:sp>
        <p:nvSpPr>
          <p:cNvPr id="62" name="Rectangle 3"/>
          <p:cNvSpPr/>
          <p:nvPr/>
        </p:nvSpPr>
        <p:spPr>
          <a:xfrm>
            <a:off x="3431346" y="2549295"/>
            <a:ext cx="939041" cy="319661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Global</a:t>
            </a: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reconstruction</a:t>
            </a:r>
          </a:p>
        </p:txBody>
      </p:sp>
      <p:sp>
        <p:nvSpPr>
          <p:cNvPr id="63" name="Rectangle 3"/>
          <p:cNvSpPr/>
          <p:nvPr/>
        </p:nvSpPr>
        <p:spPr>
          <a:xfrm>
            <a:off x="5619804" y="3626955"/>
            <a:ext cx="331683" cy="190779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9BBB59">
              <a:lumMod val="60000"/>
              <a:lumOff val="4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lIns="91429" tIns="10800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QC</a:t>
            </a:r>
          </a:p>
        </p:txBody>
      </p:sp>
      <p:cxnSp>
        <p:nvCxnSpPr>
          <p:cNvPr id="64" name="Connecteur droit avec flèche 358"/>
          <p:cNvCxnSpPr/>
          <p:nvPr/>
        </p:nvCxnSpPr>
        <p:spPr>
          <a:xfrm>
            <a:off x="4436307" y="3626953"/>
            <a:ext cx="1105365" cy="98890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100000"/>
                  </a:srgbClr>
                </a:gs>
                <a:gs pos="83000">
                  <a:srgbClr val="4F81BD">
                    <a:alpha val="0"/>
                  </a:srgbClr>
                </a:gs>
                <a:gs pos="58000">
                  <a:srgbClr val="4F81BD"/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cxnSp>
        <p:nvCxnSpPr>
          <p:cNvPr id="65" name="Connecteur droit avec flèche 358"/>
          <p:cNvCxnSpPr/>
          <p:nvPr/>
        </p:nvCxnSpPr>
        <p:spPr>
          <a:xfrm>
            <a:off x="4436307" y="3121559"/>
            <a:ext cx="1118523" cy="465330"/>
          </a:xfrm>
          <a:prstGeom prst="straightConnector1">
            <a:avLst/>
          </a:prstGeom>
          <a:noFill/>
          <a:ln w="25400" cap="flat" cmpd="sng" algn="ctr">
            <a:gradFill flip="none" rotWithShape="1">
              <a:gsLst>
                <a:gs pos="0">
                  <a:srgbClr val="4F81BD">
                    <a:lumMod val="100000"/>
                  </a:srgbClr>
                </a:gs>
                <a:gs pos="83000">
                  <a:srgbClr val="FFFFFF">
                    <a:alpha val="0"/>
                  </a:srgbClr>
                </a:gs>
                <a:gs pos="58000">
                  <a:srgbClr val="4F81BD"/>
                </a:gs>
              </a:gsLst>
              <a:lin ang="15840000" scaled="0"/>
              <a:tileRect/>
            </a:gradFill>
            <a:prstDash val="solid"/>
            <a:tailEnd type="arrow"/>
          </a:ln>
          <a:effectLst/>
        </p:spPr>
      </p:cxnSp>
      <p:cxnSp>
        <p:nvCxnSpPr>
          <p:cNvPr id="66" name="Connecteur en angle 60"/>
          <p:cNvCxnSpPr/>
          <p:nvPr/>
        </p:nvCxnSpPr>
        <p:spPr>
          <a:xfrm flipH="1">
            <a:off x="5908752" y="2708270"/>
            <a:ext cx="691369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arrow"/>
            <a:tailEnd type="none"/>
          </a:ln>
          <a:effectLst/>
        </p:spPr>
      </p:cxnSp>
      <p:cxnSp>
        <p:nvCxnSpPr>
          <p:cNvPr id="67" name="Connecteur en angle 60"/>
          <p:cNvCxnSpPr/>
          <p:nvPr/>
        </p:nvCxnSpPr>
        <p:spPr>
          <a:xfrm flipH="1">
            <a:off x="5899634" y="2858921"/>
            <a:ext cx="658666" cy="0"/>
          </a:xfrm>
          <a:prstGeom prst="straightConnector1">
            <a:avLst/>
          </a:prstGeom>
          <a:noFill/>
          <a:ln w="28575" cap="flat" cmpd="sng" algn="ctr">
            <a:solidFill>
              <a:srgbClr val="953735"/>
            </a:solidFill>
            <a:prstDash val="sysDash"/>
            <a:headEnd type="none"/>
            <a:tailEnd type="arrow"/>
          </a:ln>
          <a:effectLst/>
        </p:spPr>
      </p:cxnSp>
      <p:cxnSp>
        <p:nvCxnSpPr>
          <p:cNvPr id="68" name="Connecteur droit avec flèche 187"/>
          <p:cNvCxnSpPr/>
          <p:nvPr/>
        </p:nvCxnSpPr>
        <p:spPr>
          <a:xfrm flipV="1">
            <a:off x="5885120" y="3333087"/>
            <a:ext cx="763086" cy="5834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ysDot"/>
            <a:headEnd type="none"/>
            <a:tailEnd type="arrow"/>
          </a:ln>
          <a:effectLst/>
        </p:spPr>
      </p:cxnSp>
      <p:sp>
        <p:nvSpPr>
          <p:cNvPr id="69" name="ZoneTexte 125"/>
          <p:cNvSpPr txBox="1"/>
          <p:nvPr/>
        </p:nvSpPr>
        <p:spPr>
          <a:xfrm>
            <a:off x="3860243" y="3914986"/>
            <a:ext cx="607710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ESD, AOD</a:t>
            </a:r>
          </a:p>
        </p:txBody>
      </p:sp>
      <p:sp>
        <p:nvSpPr>
          <p:cNvPr id="70" name="Rectangle 3"/>
          <p:cNvSpPr/>
          <p:nvPr/>
        </p:nvSpPr>
        <p:spPr>
          <a:xfrm>
            <a:off x="3431344" y="3376250"/>
            <a:ext cx="939042" cy="426561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AOD extraction</a:t>
            </a:r>
          </a:p>
          <a:p>
            <a:pPr marL="0" marR="0" lvl="0" indent="0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Rectangle 3"/>
          <p:cNvSpPr/>
          <p:nvPr/>
        </p:nvSpPr>
        <p:spPr>
          <a:xfrm>
            <a:off x="4920697" y="2614595"/>
            <a:ext cx="989600" cy="319661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1482611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0 w 3025051"/>
              <a:gd name="connsiteY6" fmla="*/ 1546 h 471817"/>
              <a:gd name="connsiteX0" fmla="*/ 0 w 3025051"/>
              <a:gd name="connsiteY0" fmla="*/ 1546 h 471817"/>
              <a:gd name="connsiteX1" fmla="*/ 1555148 w 3025051"/>
              <a:gd name="connsiteY1" fmla="*/ 0 h 471817"/>
              <a:gd name="connsiteX2" fmla="*/ 3025051 w 3025051"/>
              <a:gd name="connsiteY2" fmla="*/ 1546 h 471817"/>
              <a:gd name="connsiteX3" fmla="*/ 3025051 w 3025051"/>
              <a:gd name="connsiteY3" fmla="*/ 471817 h 471817"/>
              <a:gd name="connsiteX4" fmla="*/ 1482611 w 3025051"/>
              <a:gd name="connsiteY4" fmla="*/ 471817 h 471817"/>
              <a:gd name="connsiteX5" fmla="*/ 0 w 3025051"/>
              <a:gd name="connsiteY5" fmla="*/ 471817 h 471817"/>
              <a:gd name="connsiteX6" fmla="*/ 2781 w 3025051"/>
              <a:gd name="connsiteY6" fmla="*/ 224674 h 471817"/>
              <a:gd name="connsiteX7" fmla="*/ 0 w 3025051"/>
              <a:gd name="connsiteY7" fmla="*/ 1546 h 47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5051" h="471817">
                <a:moveTo>
                  <a:pt x="0" y="1546"/>
                </a:moveTo>
                <a:lnTo>
                  <a:pt x="1555148" y="0"/>
                </a:lnTo>
                <a:lnTo>
                  <a:pt x="3025051" y="1546"/>
                </a:lnTo>
                <a:lnTo>
                  <a:pt x="3025051" y="471817"/>
                </a:lnTo>
                <a:lnTo>
                  <a:pt x="1482611" y="471817"/>
                </a:lnTo>
                <a:lnTo>
                  <a:pt x="0" y="471817"/>
                </a:lnTo>
                <a:lnTo>
                  <a:pt x="2781" y="224674"/>
                </a:lnTo>
                <a:lnTo>
                  <a:pt x="0" y="1546"/>
                </a:lnTo>
                <a:close/>
              </a:path>
            </a:pathLst>
          </a:cu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9" tIns="45715" rIns="91429" bIns="45715" anchor="ctr"/>
          <a:lstStyle/>
          <a:p>
            <a:pPr marL="0" marR="0" lvl="0" indent="0" algn="ctr" defTabSz="6400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Calibration 2</a:t>
            </a:r>
            <a:endParaRPr kumimoji="0" lang="en-GB" sz="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2" name="Connecteur droit avec flèche 187"/>
          <p:cNvCxnSpPr>
            <a:endCxn id="7" idx="0"/>
          </p:cNvCxnSpPr>
          <p:nvPr/>
        </p:nvCxnSpPr>
        <p:spPr>
          <a:xfrm flipH="1">
            <a:off x="3884230" y="3805005"/>
            <a:ext cx="7111" cy="591216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cxnSp>
        <p:nvCxnSpPr>
          <p:cNvPr id="73" name="Connecteur en angle 60"/>
          <p:cNvCxnSpPr/>
          <p:nvPr/>
        </p:nvCxnSpPr>
        <p:spPr>
          <a:xfrm flipH="1">
            <a:off x="5984316" y="3725843"/>
            <a:ext cx="684220" cy="0"/>
          </a:xfrm>
          <a:prstGeom prst="straightConnector1">
            <a:avLst/>
          </a:prstGeom>
          <a:noFill/>
          <a:ln w="38100" cap="flat" cmpd="dbl" algn="ctr">
            <a:solidFill>
              <a:srgbClr val="9BBB59">
                <a:lumMod val="75000"/>
              </a:srgbClr>
            </a:solidFill>
            <a:prstDash val="sysDot"/>
            <a:headEnd type="triangle"/>
            <a:tailEnd type="none"/>
          </a:ln>
          <a:effectLst/>
        </p:spPr>
      </p:cxnSp>
      <p:sp>
        <p:nvSpPr>
          <p:cNvPr id="74" name="ZoneTexte 125"/>
          <p:cNvSpPr txBox="1"/>
          <p:nvPr/>
        </p:nvSpPr>
        <p:spPr>
          <a:xfrm>
            <a:off x="4503793" y="2186794"/>
            <a:ext cx="607710" cy="215434"/>
          </a:xfrm>
          <a:prstGeom prst="rect">
            <a:avLst/>
          </a:prstGeom>
          <a:noFill/>
          <a:effectLst/>
        </p:spPr>
        <p:txBody>
          <a:bodyPr wrap="none" lIns="91429" tIns="45715" rIns="91429" bIns="45715" rtlCol="0">
            <a:spAutoFit/>
          </a:bodyPr>
          <a:lstStyle/>
          <a:p>
            <a:pPr defTabSz="640080"/>
            <a:r>
              <a:rPr lang="en-GB" sz="800" i="1" dirty="0" smtClean="0">
                <a:solidFill>
                  <a:prstClr val="black"/>
                </a:solidFill>
                <a:latin typeface="Calibri"/>
              </a:rPr>
              <a:t>ESD, AOD</a:t>
            </a:r>
          </a:p>
        </p:txBody>
      </p:sp>
      <p:cxnSp>
        <p:nvCxnSpPr>
          <p:cNvPr id="75" name="Connecteur droit avec flèche 187"/>
          <p:cNvCxnSpPr/>
          <p:nvPr/>
        </p:nvCxnSpPr>
        <p:spPr>
          <a:xfrm>
            <a:off x="3931942" y="2003160"/>
            <a:ext cx="0" cy="521027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/>
            <a:tailEnd type="arrow"/>
          </a:ln>
          <a:effectLst/>
        </p:spPr>
      </p:cxnSp>
      <p:pic>
        <p:nvPicPr>
          <p:cNvPr id="76" name="Picture 7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" y="1674029"/>
            <a:ext cx="637033" cy="107899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660318" y="1044295"/>
            <a:ext cx="956339" cy="5741382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8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2388" y="1462666"/>
            <a:ext cx="78884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Rates to storage – write 90GB/sec , read 20GB/sec out (+ delta)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Capacity – 60PB in a single instance (first year)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High availability – on the critical path for data taking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Complex interactions with various systems – experiment/Grid/analysis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Current experience (borrowed from EOS)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C:\Users\lbetev\Desktop\E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56" y="3085398"/>
            <a:ext cx="7020134" cy="349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26442" y="3216992"/>
            <a:ext cx="501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ALICE needs factor 4 in rate in 2021 (reversed)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799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sharepoint/v3/field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13038</TotalTime>
  <Words>437</Words>
  <Application>Microsoft Office PowerPoint</Application>
  <PresentationFormat>On-screen Show (4:3)</PresentationFormat>
  <Paragraphs>172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ALICE Upgrade for  Run 3 and Run 4  L. Betev</vt:lpstr>
      <vt:lpstr>CERN Schedule</vt:lpstr>
      <vt:lpstr>ALICE O2 in a nutshell</vt:lpstr>
      <vt:lpstr>Data flow &amp; processing (1)</vt:lpstr>
      <vt:lpstr>Data flow &amp; processing (2)</vt:lpstr>
      <vt:lpstr>Challenges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lbetev</cp:lastModifiedBy>
  <cp:revision>806</cp:revision>
  <dcterms:created xsi:type="dcterms:W3CDTF">2010-04-12T23:12:02Z</dcterms:created>
  <dcterms:modified xsi:type="dcterms:W3CDTF">2017-03-01T00:32:06Z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