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Default Extension="pdf" ContentType="application/pdf"/>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62" r:id="rId3"/>
    <p:sldId id="271" r:id="rId4"/>
    <p:sldId id="270" r:id="rId5"/>
    <p:sldId id="275" r:id="rId6"/>
    <p:sldId id="279" r:id="rId7"/>
    <p:sldId id="280" r:id="rId8"/>
    <p:sldId id="258" r:id="rId9"/>
    <p:sldId id="276" r:id="rId10"/>
    <p:sldId id="267" r:id="rId11"/>
    <p:sldId id="266" r:id="rId12"/>
    <p:sldId id="259" r:id="rId13"/>
    <p:sldId id="260" r:id="rId14"/>
    <p:sldId id="278" r:id="rId15"/>
    <p:sldId id="277" r:id="rId16"/>
    <p:sldId id="272" r:id="rId17"/>
    <p:sldId id="273" r:id="rId18"/>
    <p:sldId id="274" r:id="rId19"/>
    <p:sldId id="261" r:id="rId20"/>
    <p:sldId id="268" r:id="rId21"/>
    <p:sldId id="269" r:id="rId22"/>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p:normalViewPr showOutlineIcons="0">
    <p:restoredLeft sz="15620"/>
    <p:restoredTop sz="94660"/>
  </p:normalViewPr>
  <p:slideViewPr>
    <p:cSldViewPr snapToObjects="1">
      <p:cViewPr varScale="1">
        <p:scale>
          <a:sx n="97" d="100"/>
          <a:sy n="97" d="100"/>
        </p:scale>
        <p:origin x="-104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Cliquez et modifiez le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Cliquez pour modifier le style des sous-titres du masque</a:t>
            </a:r>
            <a:endParaRPr lang="en-GB"/>
          </a:p>
        </p:txBody>
      </p:sp>
      <p:sp>
        <p:nvSpPr>
          <p:cNvPr id="4" name="Espace réservé de la date 3"/>
          <p:cNvSpPr>
            <a:spLocks noGrp="1"/>
          </p:cNvSpPr>
          <p:nvPr>
            <p:ph type="dt" sz="half" idx="10"/>
          </p:nvPr>
        </p:nvSpPr>
        <p:spPr/>
        <p:txBody>
          <a:bodyPr/>
          <a:lstStyle/>
          <a:p>
            <a:fld id="{6A9C6042-27A9-2044-A2D4-CBCE18AE256E}" type="datetimeFigureOut">
              <a:rPr lang="fr-FR" smtClean="0"/>
              <a:pPr/>
              <a:t>1/18/17</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852D4C67-B80A-E741-B213-EA9E2F476A02}"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Cliquez et modifiez le titre</a:t>
            </a:r>
            <a:endParaRPr lang="en-GB"/>
          </a:p>
        </p:txBody>
      </p:sp>
      <p:sp>
        <p:nvSpPr>
          <p:cNvPr id="3" name="Espace réservé du texte vertical 2"/>
          <p:cNvSpPr>
            <a:spLocks noGrp="1"/>
          </p:cNvSpPr>
          <p:nvPr>
            <p:ph type="body" orient="vert" idx="1"/>
          </p:nvPr>
        </p:nvSpPr>
        <p:spPr/>
        <p:txBody>
          <a:bodyPr vert="eaVert"/>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e la date 3"/>
          <p:cNvSpPr>
            <a:spLocks noGrp="1"/>
          </p:cNvSpPr>
          <p:nvPr>
            <p:ph type="dt" sz="half" idx="10"/>
          </p:nvPr>
        </p:nvSpPr>
        <p:spPr/>
        <p:txBody>
          <a:bodyPr/>
          <a:lstStyle/>
          <a:p>
            <a:fld id="{6A9C6042-27A9-2044-A2D4-CBCE18AE256E}" type="datetimeFigureOut">
              <a:rPr lang="fr-FR" smtClean="0"/>
              <a:pPr/>
              <a:t>1/18/17</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852D4C67-B80A-E741-B213-EA9E2F476A02}"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en-US" smtClean="0"/>
              <a:t>Cliquez et modifiez le titre</a:t>
            </a:r>
            <a:endParaRPr lang="en-GB"/>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e la date 3"/>
          <p:cNvSpPr>
            <a:spLocks noGrp="1"/>
          </p:cNvSpPr>
          <p:nvPr>
            <p:ph type="dt" sz="half" idx="10"/>
          </p:nvPr>
        </p:nvSpPr>
        <p:spPr/>
        <p:txBody>
          <a:bodyPr/>
          <a:lstStyle/>
          <a:p>
            <a:fld id="{6A9C6042-27A9-2044-A2D4-CBCE18AE256E}" type="datetimeFigureOut">
              <a:rPr lang="fr-FR" smtClean="0"/>
              <a:pPr/>
              <a:t>1/18/17</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852D4C67-B80A-E741-B213-EA9E2F476A02}"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Cliquez et modifiez le titre</a:t>
            </a:r>
            <a:endParaRPr lang="en-GB"/>
          </a:p>
        </p:txBody>
      </p:sp>
      <p:sp>
        <p:nvSpPr>
          <p:cNvPr id="3" name="Espace réservé du contenu 2"/>
          <p:cNvSpPr>
            <a:spLocks noGrp="1"/>
          </p:cNvSpPr>
          <p:nvPr>
            <p:ph idx="1"/>
          </p:nvPr>
        </p:nvSpPr>
        <p:spPr/>
        <p:txBody>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e la date 3"/>
          <p:cNvSpPr>
            <a:spLocks noGrp="1"/>
          </p:cNvSpPr>
          <p:nvPr>
            <p:ph type="dt" sz="half" idx="10"/>
          </p:nvPr>
        </p:nvSpPr>
        <p:spPr/>
        <p:txBody>
          <a:bodyPr/>
          <a:lstStyle/>
          <a:p>
            <a:fld id="{6A9C6042-27A9-2044-A2D4-CBCE18AE256E}" type="datetimeFigureOut">
              <a:rPr lang="fr-FR" smtClean="0"/>
              <a:pPr/>
              <a:t>1/18/17</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852D4C67-B80A-E741-B213-EA9E2F476A02}"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en-US" smtClean="0"/>
              <a:t>Cliquez et modifiez le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Cliquez pour modifier les styles du texte du masque</a:t>
            </a:r>
          </a:p>
        </p:txBody>
      </p:sp>
      <p:sp>
        <p:nvSpPr>
          <p:cNvPr id="4" name="Espace réservé de la date 3"/>
          <p:cNvSpPr>
            <a:spLocks noGrp="1"/>
          </p:cNvSpPr>
          <p:nvPr>
            <p:ph type="dt" sz="half" idx="10"/>
          </p:nvPr>
        </p:nvSpPr>
        <p:spPr/>
        <p:txBody>
          <a:bodyPr/>
          <a:lstStyle/>
          <a:p>
            <a:fld id="{6A9C6042-27A9-2044-A2D4-CBCE18AE256E}" type="datetimeFigureOut">
              <a:rPr lang="fr-FR" smtClean="0"/>
              <a:pPr/>
              <a:t>1/18/17</a:t>
            </a:fld>
            <a:endParaRPr lang="en-GB"/>
          </a:p>
        </p:txBody>
      </p:sp>
      <p:sp>
        <p:nvSpPr>
          <p:cNvPr id="5" name="Espace réservé du pied de page 4"/>
          <p:cNvSpPr>
            <a:spLocks noGrp="1"/>
          </p:cNvSpPr>
          <p:nvPr>
            <p:ph type="ftr" sz="quarter" idx="11"/>
          </p:nvPr>
        </p:nvSpPr>
        <p:spPr/>
        <p:txBody>
          <a:bodyPr/>
          <a:lstStyle/>
          <a:p>
            <a:endParaRPr lang="en-GB"/>
          </a:p>
        </p:txBody>
      </p:sp>
      <p:sp>
        <p:nvSpPr>
          <p:cNvPr id="6" name="Espace réservé du numéro de diapositive 5"/>
          <p:cNvSpPr>
            <a:spLocks noGrp="1"/>
          </p:cNvSpPr>
          <p:nvPr>
            <p:ph type="sldNum" sz="quarter" idx="12"/>
          </p:nvPr>
        </p:nvSpPr>
        <p:spPr/>
        <p:txBody>
          <a:bodyPr/>
          <a:lstStyle/>
          <a:p>
            <a:fld id="{852D4C67-B80A-E741-B213-EA9E2F476A02}"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Cliquez et modifiez le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5" name="Espace réservé de la date 4"/>
          <p:cNvSpPr>
            <a:spLocks noGrp="1"/>
          </p:cNvSpPr>
          <p:nvPr>
            <p:ph type="dt" sz="half" idx="10"/>
          </p:nvPr>
        </p:nvSpPr>
        <p:spPr/>
        <p:txBody>
          <a:bodyPr/>
          <a:lstStyle/>
          <a:p>
            <a:fld id="{6A9C6042-27A9-2044-A2D4-CBCE18AE256E}" type="datetimeFigureOut">
              <a:rPr lang="fr-FR" smtClean="0"/>
              <a:pPr/>
              <a:t>1/18/17</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852D4C67-B80A-E741-B213-EA9E2F476A02}"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en-US" smtClean="0"/>
              <a:t>Cliquez et modifiez le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7" name="Espace réservé de la date 6"/>
          <p:cNvSpPr>
            <a:spLocks noGrp="1"/>
          </p:cNvSpPr>
          <p:nvPr>
            <p:ph type="dt" sz="half" idx="10"/>
          </p:nvPr>
        </p:nvSpPr>
        <p:spPr/>
        <p:txBody>
          <a:bodyPr/>
          <a:lstStyle/>
          <a:p>
            <a:fld id="{6A9C6042-27A9-2044-A2D4-CBCE18AE256E}" type="datetimeFigureOut">
              <a:rPr lang="fr-FR" smtClean="0"/>
              <a:pPr/>
              <a:t>1/18/17</a:t>
            </a:fld>
            <a:endParaRPr lang="en-GB"/>
          </a:p>
        </p:txBody>
      </p:sp>
      <p:sp>
        <p:nvSpPr>
          <p:cNvPr id="8" name="Espace réservé du pied de page 7"/>
          <p:cNvSpPr>
            <a:spLocks noGrp="1"/>
          </p:cNvSpPr>
          <p:nvPr>
            <p:ph type="ftr" sz="quarter" idx="11"/>
          </p:nvPr>
        </p:nvSpPr>
        <p:spPr/>
        <p:txBody>
          <a:bodyPr/>
          <a:lstStyle/>
          <a:p>
            <a:endParaRPr lang="en-GB"/>
          </a:p>
        </p:txBody>
      </p:sp>
      <p:sp>
        <p:nvSpPr>
          <p:cNvPr id="9" name="Espace réservé du numéro de diapositive 8"/>
          <p:cNvSpPr>
            <a:spLocks noGrp="1"/>
          </p:cNvSpPr>
          <p:nvPr>
            <p:ph type="sldNum" sz="quarter" idx="12"/>
          </p:nvPr>
        </p:nvSpPr>
        <p:spPr/>
        <p:txBody>
          <a:bodyPr/>
          <a:lstStyle/>
          <a:p>
            <a:fld id="{852D4C67-B80A-E741-B213-EA9E2F476A02}"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Cliquez et modifiez le titre</a:t>
            </a:r>
            <a:endParaRPr lang="en-GB"/>
          </a:p>
        </p:txBody>
      </p:sp>
      <p:sp>
        <p:nvSpPr>
          <p:cNvPr id="3" name="Espace réservé de la date 2"/>
          <p:cNvSpPr>
            <a:spLocks noGrp="1"/>
          </p:cNvSpPr>
          <p:nvPr>
            <p:ph type="dt" sz="half" idx="10"/>
          </p:nvPr>
        </p:nvSpPr>
        <p:spPr/>
        <p:txBody>
          <a:bodyPr/>
          <a:lstStyle/>
          <a:p>
            <a:fld id="{6A9C6042-27A9-2044-A2D4-CBCE18AE256E}" type="datetimeFigureOut">
              <a:rPr lang="fr-FR" smtClean="0"/>
              <a:pPr/>
              <a:t>1/18/17</a:t>
            </a:fld>
            <a:endParaRPr lang="en-GB"/>
          </a:p>
        </p:txBody>
      </p:sp>
      <p:sp>
        <p:nvSpPr>
          <p:cNvPr id="4" name="Espace réservé du pied de page 3"/>
          <p:cNvSpPr>
            <a:spLocks noGrp="1"/>
          </p:cNvSpPr>
          <p:nvPr>
            <p:ph type="ftr" sz="quarter" idx="11"/>
          </p:nvPr>
        </p:nvSpPr>
        <p:spPr/>
        <p:txBody>
          <a:bodyPr/>
          <a:lstStyle/>
          <a:p>
            <a:endParaRPr lang="en-GB"/>
          </a:p>
        </p:txBody>
      </p:sp>
      <p:sp>
        <p:nvSpPr>
          <p:cNvPr id="5" name="Espace réservé du numéro de diapositive 4"/>
          <p:cNvSpPr>
            <a:spLocks noGrp="1"/>
          </p:cNvSpPr>
          <p:nvPr>
            <p:ph type="sldNum" sz="quarter" idx="12"/>
          </p:nvPr>
        </p:nvSpPr>
        <p:spPr/>
        <p:txBody>
          <a:bodyPr/>
          <a:lstStyle/>
          <a:p>
            <a:fld id="{852D4C67-B80A-E741-B213-EA9E2F476A02}"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A9C6042-27A9-2044-A2D4-CBCE18AE256E}" type="datetimeFigureOut">
              <a:rPr lang="fr-FR" smtClean="0"/>
              <a:pPr/>
              <a:t>1/18/17</a:t>
            </a:fld>
            <a:endParaRPr lang="en-GB"/>
          </a:p>
        </p:txBody>
      </p:sp>
      <p:sp>
        <p:nvSpPr>
          <p:cNvPr id="3" name="Espace réservé du pied de page 2"/>
          <p:cNvSpPr>
            <a:spLocks noGrp="1"/>
          </p:cNvSpPr>
          <p:nvPr>
            <p:ph type="ftr" sz="quarter" idx="11"/>
          </p:nvPr>
        </p:nvSpPr>
        <p:spPr/>
        <p:txBody>
          <a:bodyPr/>
          <a:lstStyle/>
          <a:p>
            <a:endParaRPr lang="en-GB"/>
          </a:p>
        </p:txBody>
      </p:sp>
      <p:sp>
        <p:nvSpPr>
          <p:cNvPr id="4" name="Espace réservé du numéro de diapositive 3"/>
          <p:cNvSpPr>
            <a:spLocks noGrp="1"/>
          </p:cNvSpPr>
          <p:nvPr>
            <p:ph type="sldNum" sz="quarter" idx="12"/>
          </p:nvPr>
        </p:nvSpPr>
        <p:spPr/>
        <p:txBody>
          <a:bodyPr/>
          <a:lstStyle/>
          <a:p>
            <a:fld id="{852D4C67-B80A-E741-B213-EA9E2F476A02}"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en-US" smtClean="0"/>
              <a:t>Cliquez et modifiez le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5" name="Espace réservé de la date 4"/>
          <p:cNvSpPr>
            <a:spLocks noGrp="1"/>
          </p:cNvSpPr>
          <p:nvPr>
            <p:ph type="dt" sz="half" idx="10"/>
          </p:nvPr>
        </p:nvSpPr>
        <p:spPr/>
        <p:txBody>
          <a:bodyPr/>
          <a:lstStyle/>
          <a:p>
            <a:fld id="{6A9C6042-27A9-2044-A2D4-CBCE18AE256E}" type="datetimeFigureOut">
              <a:rPr lang="fr-FR" smtClean="0"/>
              <a:pPr/>
              <a:t>1/18/17</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852D4C67-B80A-E741-B213-EA9E2F476A02}"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en-US" smtClean="0"/>
              <a:t>Cliquez et modifiez le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5" name="Espace réservé de la date 4"/>
          <p:cNvSpPr>
            <a:spLocks noGrp="1"/>
          </p:cNvSpPr>
          <p:nvPr>
            <p:ph type="dt" sz="half" idx="10"/>
          </p:nvPr>
        </p:nvSpPr>
        <p:spPr/>
        <p:txBody>
          <a:bodyPr/>
          <a:lstStyle/>
          <a:p>
            <a:fld id="{6A9C6042-27A9-2044-A2D4-CBCE18AE256E}" type="datetimeFigureOut">
              <a:rPr lang="fr-FR" smtClean="0"/>
              <a:pPr/>
              <a:t>1/18/17</a:t>
            </a:fld>
            <a:endParaRPr lang="en-GB"/>
          </a:p>
        </p:txBody>
      </p:sp>
      <p:sp>
        <p:nvSpPr>
          <p:cNvPr id="6" name="Espace réservé du pied de page 5"/>
          <p:cNvSpPr>
            <a:spLocks noGrp="1"/>
          </p:cNvSpPr>
          <p:nvPr>
            <p:ph type="ftr" sz="quarter" idx="11"/>
          </p:nvPr>
        </p:nvSpPr>
        <p:spPr/>
        <p:txBody>
          <a:bodyPr/>
          <a:lstStyle/>
          <a:p>
            <a:endParaRPr lang="en-GB"/>
          </a:p>
        </p:txBody>
      </p:sp>
      <p:sp>
        <p:nvSpPr>
          <p:cNvPr id="7" name="Espace réservé du numéro de diapositive 6"/>
          <p:cNvSpPr>
            <a:spLocks noGrp="1"/>
          </p:cNvSpPr>
          <p:nvPr>
            <p:ph type="sldNum" sz="quarter" idx="12"/>
          </p:nvPr>
        </p:nvSpPr>
        <p:spPr/>
        <p:txBody>
          <a:bodyPr/>
          <a:lstStyle/>
          <a:p>
            <a:fld id="{852D4C67-B80A-E741-B213-EA9E2F476A02}"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Cliquez et modifiez le titre</a:t>
            </a:r>
            <a:endParaRPr lang="en-GB"/>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A9C6042-27A9-2044-A2D4-CBCE18AE256E}" type="datetimeFigureOut">
              <a:rPr lang="fr-FR" smtClean="0"/>
              <a:pPr/>
              <a:t>1/18/17</a:t>
            </a:fld>
            <a:endParaRPr lang="en-GB"/>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2D4C67-B80A-E741-B213-EA9E2F476A02}"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df"/><Relationship Id="rId3"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GB" dirty="0" smtClean="0"/>
              <a:t>First EP-NU Meeting</a:t>
            </a:r>
            <a:endParaRPr lang="en-GB" dirty="0"/>
          </a:p>
        </p:txBody>
      </p:sp>
      <p:sp>
        <p:nvSpPr>
          <p:cNvPr id="3" name="Sous-titre 2"/>
          <p:cNvSpPr>
            <a:spLocks noGrp="1"/>
          </p:cNvSpPr>
          <p:nvPr>
            <p:ph type="subTitle" idx="1"/>
          </p:nvPr>
        </p:nvSpPr>
        <p:spPr/>
        <p:txBody>
          <a:bodyPr/>
          <a:lstStyle/>
          <a:p>
            <a:r>
              <a:rPr lang="en-GB" dirty="0" smtClean="0"/>
              <a:t>Albert De Roeck</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pic>
        <p:nvPicPr>
          <p:cNvPr id="4" name="Espace réservé du contenu 3" descr="Screen Shot 2017-01-18 at 19.15.40.png"/>
          <p:cNvPicPr>
            <a:picLocks noGrp="1" noChangeAspect="1"/>
          </p:cNvPicPr>
          <p:nvPr>
            <p:ph idx="1"/>
          </p:nvPr>
        </p:nvPicPr>
        <p:blipFill>
          <a:blip r:embed="rId2"/>
          <a:stretch>
            <a:fillRect/>
          </a:stretch>
        </p:blipFill>
        <p:spPr>
          <a:xfrm>
            <a:off x="76200" y="101098"/>
            <a:ext cx="8890150" cy="6680702"/>
          </a:xfr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DUNE Collaboration meeting</a:t>
            </a:r>
            <a:endParaRPr lang="en-GB" dirty="0"/>
          </a:p>
        </p:txBody>
      </p:sp>
      <p:sp>
        <p:nvSpPr>
          <p:cNvPr id="3" name="Espace réservé du contenu 2"/>
          <p:cNvSpPr>
            <a:spLocks noGrp="1"/>
          </p:cNvSpPr>
          <p:nvPr>
            <p:ph idx="1"/>
          </p:nvPr>
        </p:nvSpPr>
        <p:spPr/>
        <p:txBody>
          <a:bodyPr>
            <a:normAutofit fontScale="85000" lnSpcReduction="10000"/>
          </a:bodyPr>
          <a:lstStyle/>
          <a:p>
            <a:r>
              <a:rPr lang="en-GB" dirty="0" smtClean="0">
                <a:solidFill>
                  <a:srgbClr val="FF0000"/>
                </a:solidFill>
              </a:rPr>
              <a:t>Next week @CERN  !!</a:t>
            </a:r>
          </a:p>
          <a:p>
            <a:r>
              <a:rPr lang="en-GB" dirty="0" smtClean="0"/>
              <a:t>Expect like 250 participants. Lot’s of </a:t>
            </a:r>
            <a:r>
              <a:rPr lang="en-GB" dirty="0" smtClean="0"/>
              <a:t>work</a:t>
            </a:r>
          </a:p>
          <a:p>
            <a:pPr lvl="1"/>
            <a:r>
              <a:rPr lang="en-GB" dirty="0" smtClean="0"/>
              <a:t>Participate if you can. Registration fee and dinner will be covered, but you have to register for both</a:t>
            </a:r>
          </a:p>
          <a:p>
            <a:r>
              <a:rPr lang="en-GB" dirty="0" smtClean="0"/>
              <a:t>Key issue: making sure </a:t>
            </a:r>
            <a:r>
              <a:rPr lang="en-GB" dirty="0" err="1" smtClean="0"/>
              <a:t>vidyo</a:t>
            </a:r>
            <a:r>
              <a:rPr lang="en-GB" dirty="0" smtClean="0"/>
              <a:t> &amp; rooms work all right</a:t>
            </a:r>
          </a:p>
          <a:p>
            <a:pPr lvl="1"/>
            <a:r>
              <a:rPr lang="en-GB" dirty="0" smtClean="0"/>
              <a:t>Can use some help in checking the rooms at the start of the parallel meetings (4 parallel meetings each day on Tuesday and Wednesday) Some of you are already in these meetings or even organizing them</a:t>
            </a:r>
          </a:p>
          <a:p>
            <a:r>
              <a:rPr lang="en-GB" dirty="0" smtClean="0"/>
              <a:t>Note that the DUNE week starts on Sunday with the ND detector pre-meeting. Could be of interest for us </a:t>
            </a:r>
            <a:endParaRPr lang="en-GB" dirty="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Projects: Initial discussion</a:t>
            </a:r>
            <a:endParaRPr lang="en-GB" dirty="0"/>
          </a:p>
        </p:txBody>
      </p:sp>
      <p:sp>
        <p:nvSpPr>
          <p:cNvPr id="3" name="Espace réservé du contenu 2"/>
          <p:cNvSpPr>
            <a:spLocks noGrp="1"/>
          </p:cNvSpPr>
          <p:nvPr>
            <p:ph idx="1"/>
          </p:nvPr>
        </p:nvSpPr>
        <p:spPr>
          <a:xfrm>
            <a:off x="228600" y="1295400"/>
            <a:ext cx="8686800" cy="5181600"/>
          </a:xfrm>
        </p:spPr>
        <p:txBody>
          <a:bodyPr>
            <a:normAutofit fontScale="85000" lnSpcReduction="20000"/>
          </a:bodyPr>
          <a:lstStyle/>
          <a:p>
            <a:r>
              <a:rPr lang="en-GB" dirty="0" smtClean="0">
                <a:solidFill>
                  <a:srgbClr val="FF0000"/>
                </a:solidFill>
              </a:rPr>
              <a:t>DUNE:  </a:t>
            </a:r>
            <a:r>
              <a:rPr lang="en-GB" dirty="0" smtClean="0"/>
              <a:t>Activities at several levels</a:t>
            </a:r>
            <a:endParaRPr lang="en-GB" dirty="0" smtClean="0"/>
          </a:p>
          <a:p>
            <a:pPr lvl="1"/>
            <a:r>
              <a:rPr lang="en-GB" dirty="0" err="1" smtClean="0">
                <a:solidFill>
                  <a:srgbClr val="FF0000"/>
                </a:solidFill>
              </a:rPr>
              <a:t>P</a:t>
            </a:r>
            <a:r>
              <a:rPr lang="en-GB" dirty="0" err="1" smtClean="0">
                <a:solidFill>
                  <a:srgbClr val="FF0000"/>
                </a:solidFill>
              </a:rPr>
              <a:t>rotoDUNE</a:t>
            </a:r>
            <a:r>
              <a:rPr lang="en-GB" dirty="0" smtClean="0">
                <a:solidFill>
                  <a:srgbClr val="FF0000"/>
                </a:solidFill>
              </a:rPr>
              <a:t> </a:t>
            </a:r>
            <a:r>
              <a:rPr lang="en-GB" dirty="0" smtClean="0">
                <a:solidFill>
                  <a:srgbClr val="FF0000"/>
                </a:solidFill>
              </a:rPr>
              <a:t>SP</a:t>
            </a:r>
            <a:r>
              <a:rPr lang="en-GB" dirty="0" smtClean="0"/>
              <a:t>   </a:t>
            </a:r>
            <a:r>
              <a:rPr lang="en-GB" dirty="0" smtClean="0"/>
              <a:t> We have some ongoing activities on reconstruction</a:t>
            </a:r>
            <a:r>
              <a:rPr lang="en-GB" dirty="0" smtClean="0"/>
              <a:t>/simulation/physics/</a:t>
            </a:r>
            <a:r>
              <a:rPr lang="en-GB" dirty="0" smtClean="0"/>
              <a:t> </a:t>
            </a:r>
            <a:r>
              <a:rPr lang="en-GB" dirty="0" smtClean="0"/>
              <a:t>c</a:t>
            </a:r>
            <a:r>
              <a:rPr lang="en-GB" dirty="0" smtClean="0"/>
              <a:t>omputing </a:t>
            </a:r>
            <a:endParaRPr lang="en-GB" dirty="0" smtClean="0"/>
          </a:p>
          <a:p>
            <a:pPr lvl="1"/>
            <a:r>
              <a:rPr lang="en-GB" dirty="0" err="1" smtClean="0">
                <a:solidFill>
                  <a:srgbClr val="FF0000"/>
                </a:solidFill>
              </a:rPr>
              <a:t>ProtoDUNE</a:t>
            </a:r>
            <a:r>
              <a:rPr lang="en-GB" dirty="0" smtClean="0">
                <a:solidFill>
                  <a:srgbClr val="FF0000"/>
                </a:solidFill>
              </a:rPr>
              <a:t> DP</a:t>
            </a:r>
            <a:r>
              <a:rPr lang="en-GB" dirty="0" smtClean="0">
                <a:solidFill>
                  <a:srgbClr val="FF0000"/>
                </a:solidFill>
              </a:rPr>
              <a:t>? </a:t>
            </a:r>
            <a:r>
              <a:rPr lang="en-GB" dirty="0" smtClean="0"/>
              <a:t> Do we have an involvement?</a:t>
            </a:r>
          </a:p>
          <a:p>
            <a:pPr lvl="1"/>
            <a:r>
              <a:rPr lang="en-GB" dirty="0" smtClean="0">
                <a:solidFill>
                  <a:srgbClr val="FF0000"/>
                </a:solidFill>
              </a:rPr>
              <a:t>Physics TDR of DUNE:</a:t>
            </a:r>
            <a:r>
              <a:rPr lang="en-GB" dirty="0" smtClean="0"/>
              <a:t> will need manpower</a:t>
            </a:r>
            <a:r>
              <a:rPr lang="en-GB" dirty="0" smtClean="0"/>
              <a:t>.</a:t>
            </a:r>
          </a:p>
          <a:p>
            <a:pPr lvl="1"/>
            <a:r>
              <a:rPr lang="en-GB" dirty="0" smtClean="0">
                <a:solidFill>
                  <a:srgbClr val="FF0000"/>
                </a:solidFill>
              </a:rPr>
              <a:t>DUNE Near Detector?</a:t>
            </a:r>
            <a:r>
              <a:rPr lang="en-GB" dirty="0" smtClean="0"/>
              <a:t> See below. </a:t>
            </a:r>
            <a:endParaRPr lang="en-GB" dirty="0" smtClean="0"/>
          </a:p>
          <a:p>
            <a:r>
              <a:rPr lang="en-GB" dirty="0" smtClean="0">
                <a:solidFill>
                  <a:srgbClr val="FF0000"/>
                </a:solidFill>
              </a:rPr>
              <a:t>ICARUS: </a:t>
            </a:r>
            <a:r>
              <a:rPr lang="en-GB" dirty="0" smtClean="0"/>
              <a:t>Data analysis in 2018? SB planning </a:t>
            </a:r>
            <a:r>
              <a:rPr lang="en-GB" dirty="0" smtClean="0"/>
              <a:t>meetings</a:t>
            </a:r>
          </a:p>
          <a:p>
            <a:r>
              <a:rPr lang="en-GB" dirty="0" smtClean="0">
                <a:solidFill>
                  <a:srgbClr val="FF0000"/>
                </a:solidFill>
              </a:rPr>
              <a:t>LOI high pressure </a:t>
            </a:r>
            <a:r>
              <a:rPr lang="en-GB" dirty="0" err="1" smtClean="0">
                <a:solidFill>
                  <a:srgbClr val="FF0000"/>
                </a:solidFill>
              </a:rPr>
              <a:t>TPCs</a:t>
            </a:r>
            <a:r>
              <a:rPr lang="en-GB" dirty="0" smtClean="0">
                <a:solidFill>
                  <a:srgbClr val="FF0000"/>
                </a:solidFill>
              </a:rPr>
              <a:t>.</a:t>
            </a:r>
            <a:r>
              <a:rPr lang="en-GB" dirty="0" smtClean="0">
                <a:solidFill>
                  <a:srgbClr val="FF0000"/>
                </a:solidFill>
              </a:rPr>
              <a:t> </a:t>
            </a:r>
            <a:r>
              <a:rPr lang="en-GB" dirty="0" smtClean="0">
                <a:solidFill>
                  <a:srgbClr val="FF0000"/>
                </a:solidFill>
              </a:rPr>
              <a:t> </a:t>
            </a:r>
            <a:r>
              <a:rPr lang="en-GB" dirty="0" smtClean="0"/>
              <a:t>(EP-DE now also </a:t>
            </a:r>
            <a:r>
              <a:rPr lang="en-GB" dirty="0" smtClean="0"/>
              <a:t>on </a:t>
            </a:r>
            <a:r>
              <a:rPr lang="en-GB" dirty="0" smtClean="0"/>
              <a:t>board)</a:t>
            </a:r>
          </a:p>
          <a:p>
            <a:pPr lvl="1"/>
            <a:r>
              <a:rPr lang="en-GB" dirty="0" smtClean="0"/>
              <a:t>ND for Dune?: </a:t>
            </a:r>
            <a:r>
              <a:rPr lang="en-GB" dirty="0" smtClean="0"/>
              <a:t>meeting in</a:t>
            </a:r>
            <a:r>
              <a:rPr lang="en-GB" dirty="0" smtClean="0"/>
              <a:t> a few days@ CERN/</a:t>
            </a:r>
            <a:r>
              <a:rPr lang="en-GB" dirty="0" smtClean="0"/>
              <a:t>workshop FNAL</a:t>
            </a:r>
          </a:p>
          <a:p>
            <a:pPr lvl="1"/>
            <a:r>
              <a:rPr lang="en-GB" dirty="0" smtClean="0"/>
              <a:t>T2K upgrade?  Following meetings/new fellows/</a:t>
            </a:r>
            <a:r>
              <a:rPr lang="en-GB" dirty="0" err="1" smtClean="0"/>
              <a:t>Stefania</a:t>
            </a:r>
            <a:r>
              <a:rPr lang="en-GB" dirty="0" smtClean="0"/>
              <a:t> interested.</a:t>
            </a:r>
            <a:r>
              <a:rPr lang="en-GB" dirty="0" smtClean="0"/>
              <a:t> Should we </a:t>
            </a:r>
            <a:r>
              <a:rPr lang="en-GB" dirty="0" smtClean="0"/>
              <a:t>explore this option?</a:t>
            </a:r>
            <a:endParaRPr lang="en-GB" dirty="0" smtClean="0"/>
          </a:p>
          <a:p>
            <a:r>
              <a:rPr lang="en-GB" dirty="0" smtClean="0"/>
              <a:t>Workshop with TH on precision/</a:t>
            </a:r>
            <a:r>
              <a:rPr lang="en-GB" dirty="0" err="1" smtClean="0"/>
              <a:t>systematics</a:t>
            </a:r>
            <a:r>
              <a:rPr lang="en-GB" dirty="0" smtClean="0"/>
              <a:t> of </a:t>
            </a:r>
            <a:r>
              <a:rPr lang="en-GB" dirty="0" err="1" smtClean="0"/>
              <a:t>NDs</a:t>
            </a:r>
            <a:r>
              <a:rPr lang="en-GB" dirty="0" smtClean="0"/>
              <a:t> and</a:t>
            </a:r>
            <a:r>
              <a:rPr lang="en-GB" dirty="0" smtClean="0"/>
              <a:t> neutrino scattering </a:t>
            </a:r>
            <a:r>
              <a:rPr lang="en-GB" dirty="0" smtClean="0"/>
              <a:t>processes</a:t>
            </a:r>
            <a:r>
              <a:rPr lang="en-GB" dirty="0" smtClean="0"/>
              <a:t>? </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New Room/area</a:t>
            </a:r>
            <a:endParaRPr lang="en-GB" dirty="0"/>
          </a:p>
        </p:txBody>
      </p:sp>
      <p:pic>
        <p:nvPicPr>
          <p:cNvPr id="4" name="Image 3" descr="Batiment_58_Secretariat.pdf"/>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57200" y="1106938"/>
            <a:ext cx="7848600" cy="5562147"/>
          </a:xfrm>
          <a:prstGeom prst="rect">
            <a:avLst/>
          </a:prstGeom>
        </p:spPr>
      </p:pic>
      <p:sp>
        <p:nvSpPr>
          <p:cNvPr id="5" name="ZoneTexte 4"/>
          <p:cNvSpPr txBox="1"/>
          <p:nvPr/>
        </p:nvSpPr>
        <p:spPr>
          <a:xfrm>
            <a:off x="2216971" y="4572000"/>
            <a:ext cx="5527337" cy="1446550"/>
          </a:xfrm>
          <a:prstGeom prst="rect">
            <a:avLst/>
          </a:prstGeom>
          <a:noFill/>
        </p:spPr>
        <p:txBody>
          <a:bodyPr wrap="none" rtlCol="0">
            <a:spAutoFit/>
          </a:bodyPr>
          <a:lstStyle/>
          <a:p>
            <a:r>
              <a:rPr lang="en-GB" sz="2200" dirty="0" smtClean="0">
                <a:solidFill>
                  <a:srgbClr val="FF0000"/>
                </a:solidFill>
              </a:rPr>
              <a:t>Should give space for 12 people</a:t>
            </a:r>
          </a:p>
          <a:p>
            <a:r>
              <a:rPr lang="en-GB" sz="2200" dirty="0" smtClean="0">
                <a:solidFill>
                  <a:srgbClr val="FF0000"/>
                </a:solidFill>
              </a:rPr>
              <a:t>We have to start thinking on how to use it best</a:t>
            </a:r>
          </a:p>
          <a:p>
            <a:endParaRPr lang="en-GB" sz="2200" dirty="0" smtClean="0">
              <a:solidFill>
                <a:srgbClr val="FF0000"/>
              </a:solidFill>
            </a:endParaRPr>
          </a:p>
          <a:p>
            <a:r>
              <a:rPr lang="en-GB" sz="2200" dirty="0" smtClean="0">
                <a:solidFill>
                  <a:srgbClr val="FF0000"/>
                </a:solidFill>
              </a:rPr>
              <a:t>More space will be needed with time.</a:t>
            </a:r>
            <a:r>
              <a:rPr lang="en-GB" dirty="0" smtClean="0"/>
              <a:t>  </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pic>
        <p:nvPicPr>
          <p:cNvPr id="4" name="Image 3" descr="Screen Shot 2017-01-19 at 10.23.41.png"/>
          <p:cNvPicPr>
            <a:picLocks noChangeAspect="1"/>
          </p:cNvPicPr>
          <p:nvPr/>
        </p:nvPicPr>
        <p:blipFill>
          <a:blip r:embed="rId2"/>
          <a:stretch>
            <a:fillRect/>
          </a:stretch>
        </p:blipFill>
        <p:spPr>
          <a:xfrm>
            <a:off x="0" y="417847"/>
            <a:ext cx="9144000" cy="6022306"/>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pic>
        <p:nvPicPr>
          <p:cNvPr id="4" name="Image 3" descr="Screen Shot 2017-01-19 at 10.23.53.png"/>
          <p:cNvPicPr>
            <a:picLocks noChangeAspect="1"/>
          </p:cNvPicPr>
          <p:nvPr/>
        </p:nvPicPr>
        <p:blipFill>
          <a:blip r:embed="rId2"/>
          <a:stretch>
            <a:fillRect/>
          </a:stretch>
        </p:blipFill>
        <p:spPr>
          <a:xfrm>
            <a:off x="0" y="330250"/>
            <a:ext cx="9144000" cy="619750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Mandate of the EP-Nu group</a:t>
            </a:r>
            <a:endParaRPr lang="en-GB" dirty="0"/>
          </a:p>
        </p:txBody>
      </p:sp>
      <p:sp>
        <p:nvSpPr>
          <p:cNvPr id="3" name="Espace réservé du contenu 2"/>
          <p:cNvSpPr>
            <a:spLocks noGrp="1"/>
          </p:cNvSpPr>
          <p:nvPr>
            <p:ph idx="1"/>
          </p:nvPr>
        </p:nvSpPr>
        <p:spPr/>
        <p:txBody>
          <a:bodyPr>
            <a:normAutofit fontScale="62500" lnSpcReduction="20000"/>
          </a:bodyPr>
          <a:lstStyle/>
          <a:p>
            <a:r>
              <a:rPr lang="en-GB" dirty="0" smtClean="0"/>
              <a:t>Act as </a:t>
            </a:r>
            <a:r>
              <a:rPr lang="en-GB" u="sng" dirty="0" smtClean="0"/>
              <a:t>beacon and attraction </a:t>
            </a:r>
            <a:r>
              <a:rPr lang="en-GB" u="sng" dirty="0" smtClean="0"/>
              <a:t>pole </a:t>
            </a:r>
            <a:r>
              <a:rPr lang="en-GB" dirty="0" smtClean="0"/>
              <a:t>for </a:t>
            </a:r>
            <a:r>
              <a:rPr lang="en-GB" dirty="0" smtClean="0"/>
              <a:t>the activities of the accelerator-based experimental neutrino </a:t>
            </a:r>
            <a:r>
              <a:rPr lang="en-GB" dirty="0" smtClean="0"/>
              <a:t>community</a:t>
            </a:r>
          </a:p>
          <a:p>
            <a:r>
              <a:rPr lang="en-GB" u="sng" dirty="0" smtClean="0"/>
              <a:t>Support a group for experimental neutrino physics at CERN to participate in accelerator based neutrino experiments  </a:t>
            </a:r>
            <a:r>
              <a:rPr lang="en-GB" u="sng" dirty="0" smtClean="0"/>
              <a:t>worldwide</a:t>
            </a:r>
          </a:p>
          <a:p>
            <a:pPr lvl="0"/>
            <a:r>
              <a:rPr lang="en-GB" dirty="0" smtClean="0"/>
              <a:t>Contribute to the analyses of test-beam data from detector prototypes tested at the </a:t>
            </a:r>
            <a:r>
              <a:rPr lang="en-GB" u="sng" dirty="0" smtClean="0"/>
              <a:t>N</a:t>
            </a:r>
            <a:r>
              <a:rPr lang="en-GB" dirty="0" smtClean="0"/>
              <a:t>eutrino </a:t>
            </a:r>
            <a:r>
              <a:rPr lang="en-GB" u="sng" dirty="0" smtClean="0"/>
              <a:t>P</a:t>
            </a:r>
            <a:r>
              <a:rPr lang="en-GB" dirty="0" smtClean="0"/>
              <a:t>latform.</a:t>
            </a:r>
            <a:endParaRPr lang="en-US" dirty="0" smtClean="0"/>
          </a:p>
          <a:p>
            <a:pPr lvl="0"/>
            <a:r>
              <a:rPr lang="en-GB" dirty="0" smtClean="0"/>
              <a:t>Organize </a:t>
            </a:r>
            <a:r>
              <a:rPr lang="en-GB" dirty="0" smtClean="0"/>
              <a:t>workshops to bring the community together</a:t>
            </a:r>
            <a:r>
              <a:rPr lang="en-GB" u="sng" dirty="0" smtClean="0"/>
              <a:t>, in particular in close collaboration with the TH neutrino group at CERN.</a:t>
            </a:r>
            <a:r>
              <a:rPr lang="en-GB" strike="sngStrike" dirty="0" smtClean="0"/>
              <a:t>.</a:t>
            </a:r>
            <a:endParaRPr lang="en-US" dirty="0" smtClean="0"/>
          </a:p>
          <a:p>
            <a:r>
              <a:rPr lang="en-GB" dirty="0" smtClean="0"/>
              <a:t>Coordinate</a:t>
            </a:r>
            <a:r>
              <a:rPr lang="en-GB" dirty="0" smtClean="0"/>
              <a:t> contributions </a:t>
            </a:r>
            <a:r>
              <a:rPr lang="en-GB" dirty="0" smtClean="0"/>
              <a:t>from EP</a:t>
            </a:r>
            <a:r>
              <a:rPr lang="en-GB" u="sng" dirty="0" smtClean="0"/>
              <a:t>-NU and other EP groups</a:t>
            </a:r>
            <a:r>
              <a:rPr lang="en-GB" dirty="0" smtClean="0"/>
              <a:t>,</a:t>
            </a:r>
            <a:r>
              <a:rPr lang="en-GB" dirty="0" smtClean="0"/>
              <a:t> </a:t>
            </a:r>
            <a:r>
              <a:rPr lang="en-GB" u="sng" dirty="0" smtClean="0"/>
              <a:t>such </a:t>
            </a:r>
            <a:r>
              <a:rPr lang="en-GB" u="sng" dirty="0" smtClean="0"/>
              <a:t>as </a:t>
            </a:r>
            <a:r>
              <a:rPr lang="en-GB" strike="sngStrike" dirty="0" smtClean="0"/>
              <a:t> </a:t>
            </a:r>
            <a:r>
              <a:rPr lang="en-GB" dirty="0" smtClean="0"/>
              <a:t>the</a:t>
            </a:r>
            <a:r>
              <a:rPr lang="en-GB" dirty="0" smtClean="0"/>
              <a:t> support </a:t>
            </a:r>
            <a:r>
              <a:rPr lang="en-GB" dirty="0" smtClean="0"/>
              <a:t>groups (DT, ESE, SFT)</a:t>
            </a:r>
            <a:r>
              <a:rPr lang="en-GB" u="sng" dirty="0" smtClean="0"/>
              <a:t>,</a:t>
            </a:r>
            <a:r>
              <a:rPr lang="en-GB" dirty="0" smtClean="0"/>
              <a:t> to the Neutrino Platform projects</a:t>
            </a:r>
            <a:r>
              <a:rPr lang="en-GB" dirty="0" smtClean="0"/>
              <a:t>.</a:t>
            </a:r>
          </a:p>
          <a:p>
            <a:pPr lvl="0"/>
            <a:r>
              <a:rPr lang="en-GB" dirty="0" smtClean="0"/>
              <a:t>The EP Neutrino group should work in close collaboration with the project leader of the Neutrino Platform and </a:t>
            </a:r>
            <a:r>
              <a:rPr lang="en-GB" u="sng" dirty="0" smtClean="0"/>
              <a:t>be </a:t>
            </a:r>
            <a:r>
              <a:rPr lang="en-GB" strike="sngStrike" dirty="0" smtClean="0"/>
              <a:t>connect </a:t>
            </a:r>
            <a:r>
              <a:rPr lang="en-GB" dirty="0" smtClean="0"/>
              <a:t>closely </a:t>
            </a:r>
            <a:r>
              <a:rPr lang="en-GB" u="sng" dirty="0" smtClean="0"/>
              <a:t>connected </a:t>
            </a:r>
            <a:r>
              <a:rPr lang="en-GB" dirty="0" smtClean="0"/>
              <a:t>with the activity in the Theory Department. </a:t>
            </a:r>
            <a:endParaRPr lang="en-US" dirty="0" smtClean="0"/>
          </a:p>
          <a:p>
            <a:r>
              <a:rPr lang="en-GB" dirty="0" smtClean="0"/>
              <a:t> </a:t>
            </a:r>
            <a:r>
              <a:rPr lang="en-US" dirty="0" smtClean="0"/>
              <a:t> </a:t>
            </a:r>
            <a:r>
              <a:rPr lang="en-GB" dirty="0" smtClean="0"/>
              <a:t> </a:t>
            </a:r>
            <a:endParaRPr lang="en-GB"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sp>
        <p:nvSpPr>
          <p:cNvPr id="3" name="Espace réservé du contenu 2"/>
          <p:cNvSpPr>
            <a:spLocks noGrp="1"/>
          </p:cNvSpPr>
          <p:nvPr>
            <p:ph idx="1"/>
          </p:nvPr>
        </p:nvSpPr>
        <p:spPr/>
        <p:txBody>
          <a:bodyPr>
            <a:normAutofit fontScale="70000" lnSpcReduction="20000"/>
          </a:bodyPr>
          <a:lstStyle/>
          <a:p>
            <a:pPr lvl="0"/>
            <a:r>
              <a:rPr lang="en-GB" dirty="0" smtClean="0"/>
              <a:t>Together with the Project Leader of the Neutrino Platform</a:t>
            </a:r>
            <a:r>
              <a:rPr lang="en-GB" u="sng" dirty="0" smtClean="0"/>
              <a:t>,</a:t>
            </a:r>
            <a:r>
              <a:rPr lang="en-GB" dirty="0" smtClean="0"/>
              <a:t> the EP neutrino group will coordinate the CERN participation in those experiments </a:t>
            </a:r>
            <a:r>
              <a:rPr lang="en-GB" u="sng" dirty="0" smtClean="0"/>
              <a:t>that </a:t>
            </a:r>
            <a:r>
              <a:rPr lang="en-GB" dirty="0" smtClean="0"/>
              <a:t>CERN joins as a collaborating institute (ICARUS and DUNE at this time). </a:t>
            </a:r>
            <a:r>
              <a:rPr lang="en-GB" u="sng" dirty="0" smtClean="0"/>
              <a:t> </a:t>
            </a:r>
            <a:r>
              <a:rPr lang="en-GB" strike="sngStrike" dirty="0" smtClean="0"/>
              <a:t>The representation of </a:t>
            </a:r>
            <a:r>
              <a:rPr lang="en-GB" dirty="0" smtClean="0"/>
              <a:t>CERN </a:t>
            </a:r>
            <a:r>
              <a:rPr lang="en-GB" u="sng" dirty="0" smtClean="0"/>
              <a:t>will be represented </a:t>
            </a:r>
            <a:r>
              <a:rPr lang="en-GB" dirty="0" smtClean="0"/>
              <a:t>in the collaboration </a:t>
            </a:r>
            <a:r>
              <a:rPr lang="en-GB" strike="sngStrike" dirty="0" smtClean="0"/>
              <a:t>will be executed </a:t>
            </a:r>
            <a:r>
              <a:rPr lang="en-GB" dirty="0" smtClean="0"/>
              <a:t>by a member of the EP group, the Project Leader of the Neutrino Platform, or both</a:t>
            </a:r>
            <a:r>
              <a:rPr lang="en-GB" u="sng" dirty="0" smtClean="0"/>
              <a:t>,</a:t>
            </a:r>
            <a:r>
              <a:rPr lang="en-GB" dirty="0" smtClean="0"/>
              <a:t> depending on the nature of the body.  </a:t>
            </a:r>
            <a:r>
              <a:rPr lang="en-GB" u="sng" dirty="0" smtClean="0"/>
              <a:t>In particular, a member of the EP group will participate in the Collaboration Boards to represent </a:t>
            </a:r>
            <a:r>
              <a:rPr lang="en-GB" u="sng" strike="sngStrike" dirty="0" smtClean="0"/>
              <a:t>of </a:t>
            </a:r>
            <a:r>
              <a:rPr lang="en-GB" u="sng" dirty="0" smtClean="0"/>
              <a:t>CERN’s interests as a collaborating institute. </a:t>
            </a:r>
            <a:r>
              <a:rPr lang="en-GB" dirty="0" smtClean="0"/>
              <a:t>Participation of CERN as a collaborating institute in other experiments that use the Neutrino Platform may be considered on a case-by-case basis, but would require separate agreement by the CERN management.</a:t>
            </a:r>
            <a:endParaRPr lang="en-US" dirty="0" smtClean="0"/>
          </a:p>
          <a:p>
            <a:endParaRPr lang="en-GB"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sp>
        <p:nvSpPr>
          <p:cNvPr id="3" name="Espace réservé du contenu 2"/>
          <p:cNvSpPr>
            <a:spLocks noGrp="1"/>
          </p:cNvSpPr>
          <p:nvPr>
            <p:ph idx="1"/>
          </p:nvPr>
        </p:nvSpPr>
        <p:spPr/>
        <p:txBody>
          <a:bodyPr>
            <a:normAutofit fontScale="77500" lnSpcReduction="20000"/>
          </a:bodyPr>
          <a:lstStyle/>
          <a:p>
            <a:pPr lvl="0"/>
            <a:r>
              <a:rPr lang="en-GB" u="sng" dirty="0" smtClean="0"/>
              <a:t>The scope of the group will  cover topics such </a:t>
            </a:r>
            <a:r>
              <a:rPr lang="en-GB" u="sng" dirty="0" err="1" smtClean="0"/>
              <a:t>as</a:t>
            </a:r>
            <a:r>
              <a:rPr lang="en-GB" strike="sngStrike" dirty="0" err="1" smtClean="0"/>
              <a:t>P</a:t>
            </a:r>
            <a:r>
              <a:rPr lang="en-GB" u="sng" dirty="0" smtClean="0"/>
              <a:t> </a:t>
            </a:r>
            <a:r>
              <a:rPr lang="en-GB" strike="sngStrike" dirty="0" err="1" smtClean="0"/>
              <a:t>erform</a:t>
            </a:r>
            <a:r>
              <a:rPr lang="en-GB" strike="sngStrike" dirty="0" smtClean="0"/>
              <a:t> </a:t>
            </a:r>
            <a:r>
              <a:rPr lang="en-GB" dirty="0" smtClean="0"/>
              <a:t>simulation studies of planned experiments in the worldwide neutrino programme, in particular those participating in the Neutrino Platform (both short- and long-baseline), with the aim of optimising their physics potential.  Develop reconstruction techniques (e.g. for data from liquid-argon </a:t>
            </a:r>
            <a:r>
              <a:rPr lang="en-GB" dirty="0" err="1" smtClean="0"/>
              <a:t>TPCs</a:t>
            </a:r>
            <a:r>
              <a:rPr lang="en-GB" dirty="0" smtClean="0"/>
              <a:t>) to prepare for the physics exploitation.</a:t>
            </a:r>
            <a:r>
              <a:rPr lang="en-GB" u="sng" dirty="0" smtClean="0"/>
              <a:t> Develop analysis tools and contribute to the analysis frameworks of the experiments. Engage in physics studies on measurements that can be performed in these experiments In future this group can also play a role in the trigger studies and computing challenges for the experiments </a:t>
            </a:r>
            <a:endParaRPr lang="en-US" dirty="0" smtClean="0"/>
          </a:p>
          <a:p>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err="1" smtClean="0"/>
              <a:t>Varia</a:t>
            </a:r>
            <a:endParaRPr lang="en-GB" dirty="0"/>
          </a:p>
        </p:txBody>
      </p:sp>
      <p:sp>
        <p:nvSpPr>
          <p:cNvPr id="3" name="Espace réservé du contenu 2"/>
          <p:cNvSpPr>
            <a:spLocks noGrp="1"/>
          </p:cNvSpPr>
          <p:nvPr>
            <p:ph idx="1"/>
          </p:nvPr>
        </p:nvSpPr>
        <p:spPr/>
        <p:txBody>
          <a:bodyPr/>
          <a:lstStyle/>
          <a:p>
            <a:r>
              <a:rPr lang="en-GB" dirty="0" smtClean="0"/>
              <a:t>Summer students-&gt; </a:t>
            </a:r>
            <a:r>
              <a:rPr lang="en-GB" dirty="0" smtClean="0"/>
              <a:t>group </a:t>
            </a:r>
            <a:r>
              <a:rPr lang="fr-FR" dirty="0" err="1" smtClean="0"/>
              <a:t>this</a:t>
            </a:r>
            <a:r>
              <a:rPr lang="fr-FR" dirty="0" smtClean="0"/>
              <a:t> </a:t>
            </a:r>
            <a:r>
              <a:rPr lang="fr-FR" dirty="0" err="1" smtClean="0"/>
              <a:t>is</a:t>
            </a:r>
            <a:r>
              <a:rPr lang="fr-FR" dirty="0" smtClean="0"/>
              <a:t> the time to </a:t>
            </a:r>
            <a:r>
              <a:rPr lang="fr-FR" dirty="0" err="1" smtClean="0"/>
              <a:t>collect</a:t>
            </a:r>
            <a:r>
              <a:rPr lang="fr-FR" dirty="0" smtClean="0"/>
              <a:t> </a:t>
            </a:r>
            <a:r>
              <a:rPr lang="fr-FR" dirty="0" err="1" smtClean="0"/>
              <a:t>our</a:t>
            </a:r>
            <a:r>
              <a:rPr lang="fr-FR" dirty="0" smtClean="0"/>
              <a:t> </a:t>
            </a:r>
            <a:r>
              <a:rPr lang="fr-FR" dirty="0" err="1" smtClean="0"/>
              <a:t>Summer</a:t>
            </a:r>
            <a:r>
              <a:rPr lang="fr-FR" dirty="0" smtClean="0"/>
              <a:t> </a:t>
            </a:r>
            <a:r>
              <a:rPr lang="fr-FR" dirty="0" err="1" smtClean="0"/>
              <a:t>Student</a:t>
            </a:r>
            <a:r>
              <a:rPr lang="fr-FR" dirty="0" smtClean="0"/>
              <a:t> </a:t>
            </a:r>
            <a:r>
              <a:rPr lang="fr-FR" dirty="0" err="1" smtClean="0"/>
              <a:t>projects</a:t>
            </a:r>
            <a:r>
              <a:rPr lang="fr-FR" dirty="0" smtClean="0"/>
              <a:t> for the 2017 </a:t>
            </a:r>
            <a:r>
              <a:rPr lang="fr-FR" dirty="0" err="1" smtClean="0"/>
              <a:t>season</a:t>
            </a:r>
            <a:r>
              <a:rPr lang="fr-FR" dirty="0" smtClean="0"/>
              <a:t>.</a:t>
            </a:r>
            <a:endParaRPr lang="en-GB" dirty="0" smtClean="0"/>
          </a:p>
          <a:p>
            <a:r>
              <a:rPr lang="en-GB" dirty="0" smtClean="0"/>
              <a:t>Technical </a:t>
            </a:r>
            <a:r>
              <a:rPr lang="en-GB" dirty="0" smtClean="0"/>
              <a:t>students (</a:t>
            </a:r>
            <a:r>
              <a:rPr lang="en-GB" dirty="0" err="1" smtClean="0"/>
              <a:t>eg</a:t>
            </a:r>
            <a:r>
              <a:rPr lang="en-GB" dirty="0" smtClean="0"/>
              <a:t> computing and software)</a:t>
            </a:r>
          </a:p>
          <a:p>
            <a:r>
              <a:rPr lang="en-GB" dirty="0" smtClean="0"/>
              <a:t>Fellows: was contacted/T2K?</a:t>
            </a:r>
            <a:endParaRPr lang="en-GB" dirty="0" smtClean="0"/>
          </a:p>
          <a:p>
            <a:r>
              <a:rPr lang="en-GB" dirty="0" smtClean="0"/>
              <a:t>Hosting </a:t>
            </a:r>
            <a:r>
              <a:rPr lang="en-GB" dirty="0" smtClean="0"/>
              <a:t>of visitors. Need organization with </a:t>
            </a:r>
            <a:r>
              <a:rPr lang="en-GB" dirty="0" err="1" smtClean="0"/>
              <a:t>Marzio</a:t>
            </a:r>
            <a:r>
              <a:rPr lang="en-GB" dirty="0" smtClean="0"/>
              <a:t>? Mores space?</a:t>
            </a:r>
          </a:p>
          <a:p>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Welcome</a:t>
            </a:r>
            <a:endParaRPr lang="en-GB" dirty="0"/>
          </a:p>
        </p:txBody>
      </p:sp>
      <p:sp>
        <p:nvSpPr>
          <p:cNvPr id="3" name="Espace réservé du contenu 2"/>
          <p:cNvSpPr>
            <a:spLocks noGrp="1"/>
          </p:cNvSpPr>
          <p:nvPr>
            <p:ph idx="1"/>
          </p:nvPr>
        </p:nvSpPr>
        <p:spPr/>
        <p:txBody>
          <a:bodyPr>
            <a:normAutofit fontScale="92500" lnSpcReduction="20000"/>
          </a:bodyPr>
          <a:lstStyle/>
          <a:p>
            <a:r>
              <a:rPr lang="en-GB" dirty="0" smtClean="0">
                <a:solidFill>
                  <a:srgbClr val="FF0000"/>
                </a:solidFill>
              </a:rPr>
              <a:t>Welcome to the EP-</a:t>
            </a:r>
            <a:r>
              <a:rPr lang="en-GB" dirty="0" smtClean="0">
                <a:solidFill>
                  <a:srgbClr val="FF0000"/>
                </a:solidFill>
              </a:rPr>
              <a:t>NU group!</a:t>
            </a:r>
          </a:p>
          <a:p>
            <a:r>
              <a:rPr lang="en-GB" dirty="0" smtClean="0"/>
              <a:t>Most of you are transferred now to EP-NU. More on that later today.</a:t>
            </a:r>
            <a:endParaRPr lang="en-GB" dirty="0" smtClean="0"/>
          </a:p>
          <a:p>
            <a:r>
              <a:rPr lang="en-GB" dirty="0" smtClean="0"/>
              <a:t>Plan a meeting</a:t>
            </a:r>
            <a:r>
              <a:rPr lang="en-GB" dirty="0" smtClean="0"/>
              <a:t> on analysis &amp; </a:t>
            </a:r>
            <a:r>
              <a:rPr lang="en-GB" dirty="0" smtClean="0"/>
              <a:t>related tools/computing  </a:t>
            </a:r>
            <a:r>
              <a:rPr lang="en-GB" dirty="0" smtClean="0"/>
              <a:t>roughly </a:t>
            </a:r>
            <a:r>
              <a:rPr lang="en-GB" dirty="0" smtClean="0"/>
              <a:t>every two </a:t>
            </a:r>
            <a:r>
              <a:rPr lang="en-GB" dirty="0" smtClean="0"/>
              <a:t>weeks. Also occasion to bring up som</a:t>
            </a:r>
            <a:r>
              <a:rPr lang="en-GB" dirty="0" smtClean="0"/>
              <a:t>e interesting topics on physics (workshop reports, etc.). Are </a:t>
            </a:r>
            <a:r>
              <a:rPr lang="en-GB" dirty="0" smtClean="0"/>
              <a:t>Thursday mornings ok? Then next meetings can be 2/2 and 16/2</a:t>
            </a:r>
          </a:p>
          <a:p>
            <a:r>
              <a:rPr lang="en-GB" dirty="0" smtClean="0"/>
              <a:t>Invited are EP-NU members and invited friends/close collaborators (check with ADR)</a:t>
            </a:r>
          </a:p>
          <a:p>
            <a:endParaRPr lang="en-GB"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Summer Students</a:t>
            </a:r>
            <a:endParaRPr lang="en-GB" dirty="0"/>
          </a:p>
        </p:txBody>
      </p:sp>
      <p:sp>
        <p:nvSpPr>
          <p:cNvPr id="3" name="Espace réservé du contenu 2"/>
          <p:cNvSpPr>
            <a:spLocks noGrp="1"/>
          </p:cNvSpPr>
          <p:nvPr>
            <p:ph idx="1"/>
          </p:nvPr>
        </p:nvSpPr>
        <p:spPr/>
        <p:txBody>
          <a:bodyPr>
            <a:normAutofit fontScale="62500" lnSpcReduction="20000"/>
          </a:bodyPr>
          <a:lstStyle/>
          <a:p>
            <a:r>
              <a:rPr lang="fr-FR" dirty="0" smtClean="0"/>
              <a:t> CERN EP </a:t>
            </a:r>
            <a:r>
              <a:rPr lang="fr-FR" dirty="0" err="1" smtClean="0"/>
              <a:t>department</a:t>
            </a:r>
            <a:r>
              <a:rPr lang="fr-FR" dirty="0" smtClean="0"/>
              <a:t> has been </a:t>
            </a:r>
            <a:r>
              <a:rPr lang="fr-FR" dirty="0" err="1" smtClean="0"/>
              <a:t>allocated</a:t>
            </a:r>
            <a:r>
              <a:rPr lang="fr-FR" dirty="0" smtClean="0"/>
              <a:t> a quota of 94 </a:t>
            </a:r>
            <a:r>
              <a:rPr lang="fr-FR" dirty="0" err="1" smtClean="0"/>
              <a:t>Member</a:t>
            </a:r>
            <a:r>
              <a:rPr lang="fr-FR" dirty="0" smtClean="0"/>
              <a:t> State (MS) </a:t>
            </a:r>
            <a:r>
              <a:rPr lang="fr-FR" dirty="0" err="1" smtClean="0"/>
              <a:t>students</a:t>
            </a:r>
            <a:r>
              <a:rPr lang="fr-FR" dirty="0" smtClean="0"/>
              <a:t> (+3 for TH </a:t>
            </a:r>
            <a:r>
              <a:rPr lang="fr-FR" dirty="0" err="1" smtClean="0"/>
              <a:t>department</a:t>
            </a:r>
            <a:r>
              <a:rPr lang="fr-FR" dirty="0" smtClean="0"/>
              <a:t>) for the 2017 </a:t>
            </a:r>
            <a:r>
              <a:rPr lang="fr-FR" dirty="0" err="1" smtClean="0"/>
              <a:t>Summer</a:t>
            </a:r>
            <a:r>
              <a:rPr lang="fr-FR" dirty="0" smtClean="0"/>
              <a:t> </a:t>
            </a:r>
            <a:r>
              <a:rPr lang="fr-FR" dirty="0" err="1" smtClean="0"/>
              <a:t>Students</a:t>
            </a:r>
            <a:r>
              <a:rPr lang="fr-FR" dirty="0" smtClean="0"/>
              <a:t> program (</a:t>
            </a:r>
            <a:r>
              <a:rPr lang="fr-FR" dirty="0" err="1" smtClean="0"/>
              <a:t>there</a:t>
            </a:r>
            <a:r>
              <a:rPr lang="fr-FR" dirty="0" smtClean="0"/>
              <a:t> </a:t>
            </a:r>
            <a:r>
              <a:rPr lang="fr-FR" dirty="0" err="1" smtClean="0"/>
              <a:t>will</a:t>
            </a:r>
            <a:r>
              <a:rPr lang="fr-FR" dirty="0" smtClean="0"/>
              <a:t> </a:t>
            </a:r>
            <a:r>
              <a:rPr lang="fr-FR" dirty="0" err="1" smtClean="0"/>
              <a:t>also</a:t>
            </a:r>
            <a:r>
              <a:rPr lang="fr-FR" dirty="0" smtClean="0"/>
              <a:t> </a:t>
            </a:r>
            <a:r>
              <a:rPr lang="fr-FR" dirty="0" err="1" smtClean="0"/>
              <a:t>be</a:t>
            </a:r>
            <a:r>
              <a:rPr lang="fr-FR" dirty="0" smtClean="0"/>
              <a:t> a comparable </a:t>
            </a:r>
            <a:r>
              <a:rPr lang="fr-FR" dirty="0" err="1" smtClean="0"/>
              <a:t>number</a:t>
            </a:r>
            <a:r>
              <a:rPr lang="fr-FR" dirty="0" smtClean="0"/>
              <a:t> of </a:t>
            </a:r>
            <a:r>
              <a:rPr lang="fr-FR" dirty="0" err="1" smtClean="0"/>
              <a:t>Non-Member</a:t>
            </a:r>
            <a:r>
              <a:rPr lang="fr-FR" dirty="0" smtClean="0"/>
              <a:t> State (NMS) </a:t>
            </a:r>
            <a:r>
              <a:rPr lang="fr-FR" dirty="0" err="1" smtClean="0"/>
              <a:t>students</a:t>
            </a:r>
            <a:r>
              <a:rPr lang="fr-FR" dirty="0" smtClean="0"/>
              <a:t>, </a:t>
            </a:r>
            <a:r>
              <a:rPr lang="fr-FR" dirty="0" err="1" smtClean="0"/>
              <a:t>projects</a:t>
            </a:r>
            <a:r>
              <a:rPr lang="fr-FR" dirty="0" smtClean="0"/>
              <a:t> </a:t>
            </a:r>
            <a:r>
              <a:rPr lang="fr-FR" dirty="0" err="1" smtClean="0"/>
              <a:t>that</a:t>
            </a:r>
            <a:r>
              <a:rPr lang="fr-FR" dirty="0" smtClean="0"/>
              <a:t> are not </a:t>
            </a:r>
            <a:r>
              <a:rPr lang="fr-FR" dirty="0" err="1" smtClean="0"/>
              <a:t>allocated</a:t>
            </a:r>
            <a:r>
              <a:rPr lang="fr-FR" dirty="0" smtClean="0"/>
              <a:t> MS </a:t>
            </a:r>
            <a:r>
              <a:rPr lang="fr-FR" dirty="0" err="1" smtClean="0"/>
              <a:t>students</a:t>
            </a:r>
            <a:r>
              <a:rPr lang="fr-FR" dirty="0" smtClean="0"/>
              <a:t> </a:t>
            </a:r>
            <a:r>
              <a:rPr lang="fr-FR" dirty="0" err="1" smtClean="0"/>
              <a:t>may</a:t>
            </a:r>
            <a:r>
              <a:rPr lang="fr-FR" dirty="0" smtClean="0"/>
              <a:t> </a:t>
            </a:r>
            <a:r>
              <a:rPr lang="fr-FR" dirty="0" err="1" smtClean="0"/>
              <a:t>be</a:t>
            </a:r>
            <a:r>
              <a:rPr lang="fr-FR" dirty="0" smtClean="0"/>
              <a:t> </a:t>
            </a:r>
            <a:r>
              <a:rPr lang="fr-FR" dirty="0" err="1" smtClean="0"/>
              <a:t>assigned</a:t>
            </a:r>
            <a:r>
              <a:rPr lang="fr-FR" dirty="0" smtClean="0"/>
              <a:t> </a:t>
            </a:r>
            <a:r>
              <a:rPr lang="fr-FR" dirty="0" err="1" smtClean="0"/>
              <a:t>students</a:t>
            </a:r>
            <a:r>
              <a:rPr lang="fr-FR" dirty="0" smtClean="0"/>
              <a:t> </a:t>
            </a:r>
            <a:r>
              <a:rPr lang="fr-FR" dirty="0" err="1" smtClean="0"/>
              <a:t>from</a:t>
            </a:r>
            <a:r>
              <a:rPr lang="fr-FR" dirty="0" smtClean="0"/>
              <a:t> </a:t>
            </a:r>
            <a:r>
              <a:rPr lang="fr-FR" dirty="0" err="1" smtClean="0"/>
              <a:t>this</a:t>
            </a:r>
            <a:r>
              <a:rPr lang="fr-FR" dirty="0" smtClean="0"/>
              <a:t> group). CMS </a:t>
            </a:r>
            <a:r>
              <a:rPr lang="fr-FR" dirty="0" err="1" smtClean="0"/>
              <a:t>is</a:t>
            </a:r>
            <a:r>
              <a:rPr lang="fr-FR" dirty="0" smtClean="0"/>
              <a:t> </a:t>
            </a:r>
            <a:r>
              <a:rPr lang="fr-FR" dirty="0" err="1" smtClean="0"/>
              <a:t>likely</a:t>
            </a:r>
            <a:r>
              <a:rPr lang="fr-FR" dirty="0" smtClean="0"/>
              <a:t> to </a:t>
            </a:r>
            <a:r>
              <a:rPr lang="fr-FR" dirty="0" err="1" smtClean="0"/>
              <a:t>receive</a:t>
            </a:r>
            <a:r>
              <a:rPr lang="fr-FR" dirty="0" smtClean="0"/>
              <a:t> </a:t>
            </a:r>
            <a:r>
              <a:rPr lang="fr-FR" dirty="0" err="1" smtClean="0"/>
              <a:t>some</a:t>
            </a:r>
            <a:r>
              <a:rPr lang="fr-FR" dirty="0" smtClean="0"/>
              <a:t> 25 (MS) + 25 (NMS) </a:t>
            </a:r>
            <a:r>
              <a:rPr lang="fr-FR" dirty="0" err="1" smtClean="0"/>
              <a:t>students</a:t>
            </a:r>
            <a:r>
              <a:rPr lang="fr-FR" dirty="0" smtClean="0"/>
              <a:t>.   In </a:t>
            </a:r>
            <a:r>
              <a:rPr lang="fr-FR" dirty="0" err="1" smtClean="0"/>
              <a:t>order</a:t>
            </a:r>
            <a:r>
              <a:rPr lang="fr-FR" dirty="0" smtClean="0"/>
              <a:t> to </a:t>
            </a:r>
            <a:r>
              <a:rPr lang="fr-FR" dirty="0" err="1" smtClean="0"/>
              <a:t>ensure</a:t>
            </a:r>
            <a:r>
              <a:rPr lang="fr-FR" dirty="0" smtClean="0"/>
              <a:t> </a:t>
            </a:r>
            <a:r>
              <a:rPr lang="fr-FR" dirty="0" err="1" smtClean="0"/>
              <a:t>that</a:t>
            </a:r>
            <a:r>
              <a:rPr lang="fr-FR" dirty="0" smtClean="0"/>
              <a:t> the EP </a:t>
            </a:r>
            <a:r>
              <a:rPr lang="fr-FR" dirty="0" err="1" smtClean="0"/>
              <a:t>department</a:t>
            </a:r>
            <a:r>
              <a:rPr lang="fr-FR" dirty="0" smtClean="0"/>
              <a:t> </a:t>
            </a:r>
            <a:r>
              <a:rPr lang="fr-FR" dirty="0" err="1" smtClean="0"/>
              <a:t>provides</a:t>
            </a:r>
            <a:r>
              <a:rPr lang="fr-FR" dirty="0" smtClean="0"/>
              <a:t> an </a:t>
            </a:r>
            <a:r>
              <a:rPr lang="fr-FR" dirty="0" err="1" smtClean="0"/>
              <a:t>adequate</a:t>
            </a:r>
            <a:r>
              <a:rPr lang="fr-FR" dirty="0" smtClean="0"/>
              <a:t> </a:t>
            </a:r>
            <a:r>
              <a:rPr lang="fr-FR" dirty="0" err="1" smtClean="0"/>
              <a:t>number</a:t>
            </a:r>
            <a:r>
              <a:rPr lang="fr-FR" dirty="0" smtClean="0"/>
              <a:t> of good </a:t>
            </a:r>
            <a:r>
              <a:rPr lang="fr-FR" dirty="0" err="1" smtClean="0"/>
              <a:t>supervisors</a:t>
            </a:r>
            <a:r>
              <a:rPr lang="fr-FR" dirty="0" smtClean="0"/>
              <a:t>, CERN </a:t>
            </a:r>
            <a:r>
              <a:rPr lang="fr-FR" dirty="0" err="1" smtClean="0"/>
              <a:t>Users</a:t>
            </a:r>
            <a:r>
              <a:rPr lang="fr-FR" dirty="0" smtClean="0"/>
              <a:t> are </a:t>
            </a:r>
            <a:r>
              <a:rPr lang="fr-FR" dirty="0" err="1" smtClean="0"/>
              <a:t>encouraged</a:t>
            </a:r>
            <a:r>
              <a:rPr lang="fr-FR" dirty="0" smtClean="0"/>
              <a:t> to </a:t>
            </a:r>
            <a:r>
              <a:rPr lang="fr-FR" dirty="0" err="1" smtClean="0"/>
              <a:t>participate</a:t>
            </a:r>
            <a:r>
              <a:rPr lang="fr-FR" dirty="0" smtClean="0"/>
              <a:t> in the supervision of </a:t>
            </a:r>
            <a:r>
              <a:rPr lang="fr-FR" dirty="0" err="1" smtClean="0"/>
              <a:t>Summer</a:t>
            </a:r>
            <a:r>
              <a:rPr lang="fr-FR" dirty="0" smtClean="0"/>
              <a:t> </a:t>
            </a:r>
            <a:r>
              <a:rPr lang="fr-FR" dirty="0" err="1" smtClean="0"/>
              <a:t>Students</a:t>
            </a:r>
            <a:r>
              <a:rPr lang="fr-FR" dirty="0" smtClean="0"/>
              <a:t>. </a:t>
            </a:r>
            <a:r>
              <a:rPr lang="fr-FR" dirty="0" err="1" smtClean="0"/>
              <a:t>Supervisors</a:t>
            </a:r>
            <a:r>
              <a:rPr lang="fr-FR" dirty="0" smtClean="0"/>
              <a:t> are </a:t>
            </a:r>
            <a:r>
              <a:rPr lang="fr-FR" dirty="0" err="1" smtClean="0"/>
              <a:t>expected</a:t>
            </a:r>
            <a:r>
              <a:rPr lang="fr-FR" dirty="0" smtClean="0"/>
              <a:t> to </a:t>
            </a:r>
            <a:r>
              <a:rPr lang="fr-FR" dirty="0" err="1" smtClean="0"/>
              <a:t>be</a:t>
            </a:r>
            <a:r>
              <a:rPr lang="fr-FR" dirty="0" smtClean="0"/>
              <a:t> </a:t>
            </a:r>
            <a:r>
              <a:rPr lang="fr-FR" dirty="0" err="1" smtClean="0"/>
              <a:t>resident</a:t>
            </a:r>
            <a:r>
              <a:rPr lang="fr-FR" dirty="0" smtClean="0"/>
              <a:t> </a:t>
            </a:r>
            <a:r>
              <a:rPr lang="fr-FR" dirty="0" err="1" smtClean="0"/>
              <a:t>at</a:t>
            </a:r>
            <a:r>
              <a:rPr lang="fr-FR" dirty="0" smtClean="0"/>
              <a:t> CERN for </a:t>
            </a:r>
            <a:r>
              <a:rPr lang="fr-FR" dirty="0" err="1" smtClean="0"/>
              <a:t>most</a:t>
            </a:r>
            <a:r>
              <a:rPr lang="fr-FR" dirty="0" smtClean="0"/>
              <a:t> of the </a:t>
            </a:r>
            <a:r>
              <a:rPr lang="fr-FR" dirty="0" err="1" smtClean="0"/>
              <a:t>duration</a:t>
            </a:r>
            <a:r>
              <a:rPr lang="fr-FR" dirty="0" smtClean="0"/>
              <a:t> of the </a:t>
            </a:r>
            <a:r>
              <a:rPr lang="fr-FR" dirty="0" err="1" smtClean="0"/>
              <a:t>projects</a:t>
            </a:r>
            <a:r>
              <a:rPr lang="fr-FR" dirty="0" smtClean="0"/>
              <a:t>, in </a:t>
            </a:r>
            <a:r>
              <a:rPr lang="fr-FR" dirty="0" err="1" smtClean="0"/>
              <a:t>particular</a:t>
            </a:r>
            <a:r>
              <a:rPr lang="fr-FR" dirty="0" smtClean="0"/>
              <a:t> for the first </a:t>
            </a:r>
            <a:r>
              <a:rPr lang="fr-FR" dirty="0" err="1" smtClean="0"/>
              <a:t>weeks</a:t>
            </a:r>
            <a:r>
              <a:rPr lang="fr-FR" dirty="0" smtClean="0"/>
              <a:t>, and are </a:t>
            </a:r>
            <a:r>
              <a:rPr lang="fr-FR" dirty="0" err="1" smtClean="0"/>
              <a:t>responsible</a:t>
            </a:r>
            <a:r>
              <a:rPr lang="fr-FR" dirty="0" smtClean="0"/>
              <a:t> for </a:t>
            </a:r>
            <a:r>
              <a:rPr lang="fr-FR" dirty="0" err="1" smtClean="0"/>
              <a:t>organizing</a:t>
            </a:r>
            <a:r>
              <a:rPr lang="fr-FR" dirty="0" smtClean="0"/>
              <a:t> </a:t>
            </a:r>
            <a:r>
              <a:rPr lang="fr-FR" dirty="0" err="1" smtClean="0"/>
              <a:t>adequate</a:t>
            </a:r>
            <a:r>
              <a:rPr lang="fr-FR" dirty="0" smtClean="0"/>
              <a:t> replacement supervision </a:t>
            </a:r>
            <a:r>
              <a:rPr lang="fr-FR" dirty="0" err="1" smtClean="0"/>
              <a:t>when</a:t>
            </a:r>
            <a:r>
              <a:rPr lang="fr-FR" dirty="0" smtClean="0"/>
              <a:t> absent </a:t>
            </a:r>
            <a:r>
              <a:rPr lang="fr-FR" dirty="0" err="1" smtClean="0"/>
              <a:t>from</a:t>
            </a:r>
            <a:r>
              <a:rPr lang="fr-FR" dirty="0" smtClean="0"/>
              <a:t> CERN for more </a:t>
            </a:r>
            <a:r>
              <a:rPr lang="fr-FR" dirty="0" err="1" smtClean="0"/>
              <a:t>than</a:t>
            </a:r>
            <a:r>
              <a:rPr lang="fr-FR" dirty="0" smtClean="0"/>
              <a:t> a few </a:t>
            </a:r>
            <a:r>
              <a:rPr lang="fr-FR" dirty="0" err="1" smtClean="0"/>
              <a:t>days</a:t>
            </a:r>
            <a:r>
              <a:rPr lang="fr-FR" dirty="0" smtClean="0"/>
              <a:t>. CERN </a:t>
            </a:r>
            <a:r>
              <a:rPr lang="fr-FR" dirty="0" err="1" smtClean="0"/>
              <a:t>Users</a:t>
            </a:r>
            <a:r>
              <a:rPr lang="fr-FR" dirty="0" smtClean="0"/>
              <a:t> are </a:t>
            </a:r>
            <a:r>
              <a:rPr lang="fr-FR" dirty="0" err="1" smtClean="0"/>
              <a:t>encouraged</a:t>
            </a:r>
            <a:r>
              <a:rPr lang="fr-FR" dirty="0" smtClean="0"/>
              <a:t> to propose </a:t>
            </a:r>
            <a:r>
              <a:rPr lang="fr-FR" dirty="0" err="1" smtClean="0"/>
              <a:t>projects</a:t>
            </a:r>
            <a:r>
              <a:rPr lang="fr-FR" dirty="0" smtClean="0"/>
              <a:t> for </a:t>
            </a:r>
            <a:r>
              <a:rPr lang="fr-FR" dirty="0" err="1" smtClean="0"/>
              <a:t>summer</a:t>
            </a:r>
            <a:r>
              <a:rPr lang="fr-FR" dirty="0" smtClean="0"/>
              <a:t> </a:t>
            </a:r>
            <a:r>
              <a:rPr lang="fr-FR" dirty="0" err="1" smtClean="0"/>
              <a:t>students</a:t>
            </a:r>
            <a:r>
              <a:rPr lang="fr-FR" dirty="0" smtClean="0"/>
              <a:t>; for administrative </a:t>
            </a:r>
            <a:r>
              <a:rPr lang="fr-FR" dirty="0" err="1" smtClean="0"/>
              <a:t>reasons</a:t>
            </a:r>
            <a:r>
              <a:rPr lang="fr-FR" dirty="0" smtClean="0"/>
              <a:t>, </a:t>
            </a:r>
            <a:r>
              <a:rPr lang="fr-FR" dirty="0" err="1" smtClean="0"/>
              <a:t>they</a:t>
            </a:r>
            <a:r>
              <a:rPr lang="fr-FR" dirty="0" smtClean="0"/>
              <a:t> are </a:t>
            </a:r>
            <a:r>
              <a:rPr lang="fr-FR" dirty="0" err="1" smtClean="0"/>
              <a:t>asked</a:t>
            </a:r>
            <a:r>
              <a:rPr lang="fr-FR" dirty="0" smtClean="0"/>
              <a:t> to </a:t>
            </a:r>
            <a:r>
              <a:rPr lang="fr-FR" dirty="0" err="1" smtClean="0"/>
              <a:t>provide</a:t>
            </a:r>
            <a:r>
              <a:rPr lang="fr-FR" dirty="0" smtClean="0"/>
              <a:t> the </a:t>
            </a:r>
            <a:r>
              <a:rPr lang="fr-FR" dirty="0" err="1" smtClean="0"/>
              <a:t>name</a:t>
            </a:r>
            <a:r>
              <a:rPr lang="fr-FR" dirty="0" smtClean="0"/>
              <a:t> of a Staff </a:t>
            </a:r>
            <a:r>
              <a:rPr lang="fr-FR" dirty="0" err="1" smtClean="0"/>
              <a:t>Member</a:t>
            </a:r>
            <a:r>
              <a:rPr lang="fr-FR" dirty="0" smtClean="0"/>
              <a:t> as alternative contact. It </a:t>
            </a:r>
            <a:r>
              <a:rPr lang="fr-FR" dirty="0" err="1" smtClean="0"/>
              <a:t>is</a:t>
            </a:r>
            <a:r>
              <a:rPr lang="fr-FR" dirty="0" smtClean="0"/>
              <a:t> possible to </a:t>
            </a:r>
            <a:r>
              <a:rPr lang="fr-FR" dirty="0" err="1" smtClean="0"/>
              <a:t>foresee</a:t>
            </a:r>
            <a:r>
              <a:rPr lang="fr-FR" dirty="0" smtClean="0"/>
              <a:t> more </a:t>
            </a:r>
            <a:r>
              <a:rPr lang="fr-FR" dirty="0" err="1" smtClean="0"/>
              <a:t>than</a:t>
            </a:r>
            <a:r>
              <a:rPr lang="fr-FR" dirty="0" smtClean="0"/>
              <a:t> one </a:t>
            </a:r>
            <a:r>
              <a:rPr lang="fr-FR" dirty="0" err="1" smtClean="0"/>
              <a:t>student</a:t>
            </a:r>
            <a:r>
              <a:rPr lang="fr-FR" dirty="0" smtClean="0"/>
              <a:t> per </a:t>
            </a:r>
            <a:r>
              <a:rPr lang="fr-FR" dirty="0" err="1" smtClean="0"/>
              <a:t>project</a:t>
            </a:r>
            <a:r>
              <a:rPr lang="fr-FR" dirty="0" smtClean="0"/>
              <a:t>, </a:t>
            </a:r>
            <a:r>
              <a:rPr lang="fr-FR" dirty="0" err="1" smtClean="0"/>
              <a:t>although</a:t>
            </a:r>
            <a:r>
              <a:rPr lang="fr-FR" dirty="0" smtClean="0"/>
              <a:t> </a:t>
            </a:r>
            <a:r>
              <a:rPr lang="fr-FR" dirty="0" err="1" smtClean="0"/>
              <a:t>given</a:t>
            </a:r>
            <a:r>
              <a:rPr lang="fr-FR" dirty="0" smtClean="0"/>
              <a:t> the </a:t>
            </a:r>
            <a:r>
              <a:rPr lang="fr-FR" dirty="0" err="1" smtClean="0"/>
              <a:t>expected</a:t>
            </a:r>
            <a:r>
              <a:rPr lang="fr-FR" dirty="0" smtClean="0"/>
              <a:t> </a:t>
            </a:r>
            <a:r>
              <a:rPr lang="fr-FR" dirty="0" err="1" smtClean="0"/>
              <a:t>oversubscription</a:t>
            </a:r>
            <a:r>
              <a:rPr lang="fr-FR" dirty="0" smtClean="0"/>
              <a:t> of </a:t>
            </a:r>
            <a:r>
              <a:rPr lang="fr-FR" dirty="0" err="1" smtClean="0"/>
              <a:t>students</a:t>
            </a:r>
            <a:r>
              <a:rPr lang="fr-FR" dirty="0" smtClean="0"/>
              <a:t>, </a:t>
            </a:r>
            <a:r>
              <a:rPr lang="fr-FR" dirty="0" err="1" smtClean="0"/>
              <a:t>this</a:t>
            </a:r>
            <a:r>
              <a:rPr lang="fr-FR" dirty="0" smtClean="0"/>
              <a:t> </a:t>
            </a:r>
            <a:r>
              <a:rPr lang="fr-FR" dirty="0" err="1" smtClean="0"/>
              <a:t>should</a:t>
            </a:r>
            <a:r>
              <a:rPr lang="fr-FR" dirty="0" smtClean="0"/>
              <a:t> </a:t>
            </a:r>
            <a:r>
              <a:rPr lang="fr-FR" dirty="0" err="1" smtClean="0"/>
              <a:t>be</a:t>
            </a:r>
            <a:r>
              <a:rPr lang="fr-FR" dirty="0" smtClean="0"/>
              <a:t> </a:t>
            </a:r>
            <a:r>
              <a:rPr lang="fr-FR" dirty="0" err="1" smtClean="0"/>
              <a:t>considered</a:t>
            </a:r>
            <a:r>
              <a:rPr lang="fr-FR" dirty="0" smtClean="0"/>
              <a:t> </a:t>
            </a:r>
            <a:r>
              <a:rPr lang="fr-FR" dirty="0" err="1" smtClean="0"/>
              <a:t>very</a:t>
            </a:r>
            <a:r>
              <a:rPr lang="fr-FR" dirty="0" smtClean="0"/>
              <a:t> </a:t>
            </a:r>
            <a:r>
              <a:rPr lang="fr-FR" dirty="0" err="1" smtClean="0"/>
              <a:t>exceptional</a:t>
            </a:r>
            <a:r>
              <a:rPr lang="fr-FR" dirty="0" smtClean="0"/>
              <a:t>. Administration and </a:t>
            </a:r>
            <a:r>
              <a:rPr lang="fr-FR" dirty="0" err="1" smtClean="0"/>
              <a:t>financing</a:t>
            </a:r>
            <a:r>
              <a:rPr lang="fr-FR" dirty="0" smtClean="0"/>
              <a:t> of the </a:t>
            </a:r>
            <a:r>
              <a:rPr lang="fr-FR" dirty="0" err="1" smtClean="0"/>
              <a:t>summer</a:t>
            </a:r>
            <a:r>
              <a:rPr lang="fr-FR" dirty="0" smtClean="0"/>
              <a:t> </a:t>
            </a:r>
            <a:r>
              <a:rPr lang="fr-FR" dirty="0" err="1" smtClean="0"/>
              <a:t>students</a:t>
            </a:r>
            <a:r>
              <a:rPr lang="fr-FR" dirty="0" smtClean="0"/>
              <a:t> </a:t>
            </a:r>
            <a:r>
              <a:rPr lang="fr-FR" dirty="0" err="1" smtClean="0"/>
              <a:t>is</a:t>
            </a:r>
            <a:r>
              <a:rPr lang="fr-FR" dirty="0" smtClean="0"/>
              <a:t> </a:t>
            </a:r>
            <a:r>
              <a:rPr lang="fr-FR" dirty="0" err="1" smtClean="0"/>
              <a:t>taken</a:t>
            </a:r>
            <a:r>
              <a:rPr lang="fr-FR" dirty="0" smtClean="0"/>
              <a:t> care of by the HR </a:t>
            </a:r>
            <a:r>
              <a:rPr lang="fr-FR" dirty="0" err="1" smtClean="0"/>
              <a:t>department</a:t>
            </a:r>
            <a:r>
              <a:rPr lang="fr-FR" dirty="0" smtClean="0"/>
              <a:t>.</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Summer Students</a:t>
            </a:r>
            <a:endParaRPr lang="en-GB" dirty="0"/>
          </a:p>
        </p:txBody>
      </p:sp>
      <p:sp>
        <p:nvSpPr>
          <p:cNvPr id="3" name="Espace réservé du contenu 2"/>
          <p:cNvSpPr>
            <a:spLocks noGrp="1"/>
          </p:cNvSpPr>
          <p:nvPr>
            <p:ph idx="1"/>
          </p:nvPr>
        </p:nvSpPr>
        <p:spPr/>
        <p:txBody>
          <a:bodyPr>
            <a:normAutofit fontScale="77500" lnSpcReduction="20000"/>
          </a:bodyPr>
          <a:lstStyle/>
          <a:p>
            <a:r>
              <a:rPr lang="fr-FR" dirty="0" err="1" smtClean="0"/>
              <a:t>Please</a:t>
            </a:r>
            <a:r>
              <a:rPr lang="fr-FR" dirty="0" smtClean="0"/>
              <a:t> </a:t>
            </a:r>
            <a:r>
              <a:rPr lang="fr-FR" dirty="0" err="1" smtClean="0"/>
              <a:t>find</a:t>
            </a:r>
            <a:r>
              <a:rPr lang="fr-FR" dirty="0" smtClean="0"/>
              <a:t> </a:t>
            </a:r>
            <a:r>
              <a:rPr lang="fr-FR" dirty="0" err="1" smtClean="0"/>
              <a:t>below</a:t>
            </a:r>
            <a:r>
              <a:rPr lang="fr-FR" dirty="0" smtClean="0"/>
              <a:t> instructions on </a:t>
            </a:r>
            <a:r>
              <a:rPr lang="fr-FR" dirty="0" err="1" smtClean="0"/>
              <a:t>submitting</a:t>
            </a:r>
            <a:r>
              <a:rPr lang="fr-FR" dirty="0" smtClean="0"/>
              <a:t> </a:t>
            </a:r>
            <a:r>
              <a:rPr lang="fr-FR" dirty="0" err="1" smtClean="0"/>
              <a:t>proposals</a:t>
            </a:r>
            <a:r>
              <a:rPr lang="fr-FR" dirty="0" smtClean="0"/>
              <a:t> for </a:t>
            </a:r>
            <a:r>
              <a:rPr lang="fr-FR" dirty="0" err="1" smtClean="0"/>
              <a:t>summer</a:t>
            </a:r>
            <a:r>
              <a:rPr lang="fr-FR" dirty="0" smtClean="0"/>
              <a:t> </a:t>
            </a:r>
            <a:r>
              <a:rPr lang="fr-FR" dirty="0" err="1" smtClean="0"/>
              <a:t>student</a:t>
            </a:r>
            <a:r>
              <a:rPr lang="fr-FR" dirty="0" smtClean="0"/>
              <a:t> </a:t>
            </a:r>
            <a:r>
              <a:rPr lang="fr-FR" dirty="0" err="1" smtClean="0"/>
              <a:t>projects</a:t>
            </a:r>
            <a:r>
              <a:rPr lang="fr-FR" dirty="0" smtClean="0"/>
              <a:t> for the </a:t>
            </a:r>
            <a:r>
              <a:rPr lang="fr-FR" dirty="0" err="1" smtClean="0"/>
              <a:t>summer</a:t>
            </a:r>
            <a:r>
              <a:rPr lang="fr-FR" dirty="0" smtClean="0"/>
              <a:t> of 2017.   </a:t>
            </a:r>
            <a:r>
              <a:rPr lang="fr-FR" dirty="0" err="1" smtClean="0"/>
              <a:t>When</a:t>
            </a:r>
            <a:r>
              <a:rPr lang="fr-FR" dirty="0" smtClean="0"/>
              <a:t> </a:t>
            </a:r>
            <a:r>
              <a:rPr lang="fr-FR" dirty="0" err="1" smtClean="0"/>
              <a:t>submitting</a:t>
            </a:r>
            <a:r>
              <a:rPr lang="fr-FR" dirty="0" smtClean="0"/>
              <a:t> </a:t>
            </a:r>
            <a:r>
              <a:rPr lang="fr-FR" dirty="0" err="1" smtClean="0"/>
              <a:t>your</a:t>
            </a:r>
            <a:r>
              <a:rPr lang="fr-FR" dirty="0" smtClean="0"/>
              <a:t> </a:t>
            </a:r>
            <a:r>
              <a:rPr lang="fr-FR" dirty="0" err="1" smtClean="0"/>
              <a:t>proposal</a:t>
            </a:r>
            <a:r>
              <a:rPr lang="fr-FR" dirty="0" smtClean="0"/>
              <a:t>, </a:t>
            </a:r>
            <a:r>
              <a:rPr lang="fr-FR" dirty="0" err="1" smtClean="0"/>
              <a:t>please</a:t>
            </a:r>
            <a:r>
              <a:rPr lang="fr-FR" dirty="0" smtClean="0"/>
              <a:t> </a:t>
            </a:r>
            <a:r>
              <a:rPr lang="fr-FR" dirty="0" err="1" smtClean="0"/>
              <a:t>fill</a:t>
            </a:r>
            <a:r>
              <a:rPr lang="fr-FR" dirty="0" smtClean="0"/>
              <a:t> all </a:t>
            </a:r>
            <a:r>
              <a:rPr lang="fr-FR" dirty="0" err="1" smtClean="0"/>
              <a:t>fields</a:t>
            </a:r>
            <a:r>
              <a:rPr lang="fr-FR" dirty="0" smtClean="0"/>
              <a:t>   - </a:t>
            </a:r>
            <a:r>
              <a:rPr lang="fr-FR" dirty="0" err="1" smtClean="0"/>
              <a:t>start</a:t>
            </a:r>
            <a:r>
              <a:rPr lang="fr-FR" dirty="0" smtClean="0"/>
              <a:t> the description of </a:t>
            </a:r>
            <a:r>
              <a:rPr lang="fr-FR" dirty="0" err="1" smtClean="0"/>
              <a:t>your</a:t>
            </a:r>
            <a:r>
              <a:rPr lang="fr-FR" dirty="0" smtClean="0"/>
              <a:t> </a:t>
            </a:r>
            <a:r>
              <a:rPr lang="fr-FR" dirty="0" err="1" smtClean="0"/>
              <a:t>project</a:t>
            </a:r>
            <a:r>
              <a:rPr lang="fr-FR" dirty="0" smtClean="0"/>
              <a:t> (</a:t>
            </a:r>
            <a:r>
              <a:rPr lang="fr-FR" dirty="0" err="1" smtClean="0"/>
              <a:t>at</a:t>
            </a:r>
            <a:r>
              <a:rPr lang="fr-FR" dirty="0" smtClean="0"/>
              <a:t> least 5 </a:t>
            </a:r>
            <a:r>
              <a:rPr lang="fr-FR" dirty="0" err="1" smtClean="0"/>
              <a:t>lines</a:t>
            </a:r>
            <a:r>
              <a:rPr lang="fr-FR" dirty="0" smtClean="0"/>
              <a:t>) </a:t>
            </a:r>
            <a:r>
              <a:rPr lang="fr-FR" dirty="0" err="1" smtClean="0"/>
              <a:t>with</a:t>
            </a:r>
            <a:r>
              <a:rPr lang="fr-FR" dirty="0" smtClean="0"/>
              <a:t> the </a:t>
            </a:r>
            <a:r>
              <a:rPr lang="fr-FR" dirty="0" err="1" smtClean="0"/>
              <a:t>word</a:t>
            </a:r>
            <a:r>
              <a:rPr lang="fr-FR" dirty="0" smtClean="0"/>
              <a:t> CMS!   - </a:t>
            </a:r>
            <a:r>
              <a:rPr lang="fr-FR" dirty="0" err="1" smtClean="0"/>
              <a:t>indicate</a:t>
            </a:r>
            <a:r>
              <a:rPr lang="fr-FR" dirty="0" smtClean="0"/>
              <a:t> the type of </a:t>
            </a:r>
            <a:r>
              <a:rPr lang="fr-FR" dirty="0" err="1" smtClean="0"/>
              <a:t>computing</a:t>
            </a:r>
            <a:r>
              <a:rPr lang="fr-FR" dirty="0" smtClean="0"/>
              <a:t> training (if </a:t>
            </a:r>
            <a:r>
              <a:rPr lang="fr-FR" dirty="0" err="1" smtClean="0"/>
              <a:t>any</a:t>
            </a:r>
            <a:r>
              <a:rPr lang="fr-FR" dirty="0" smtClean="0"/>
              <a:t>) </a:t>
            </a:r>
            <a:r>
              <a:rPr lang="fr-FR" dirty="0" err="1" smtClean="0"/>
              <a:t>that</a:t>
            </a:r>
            <a:r>
              <a:rPr lang="fr-FR" dirty="0" smtClean="0"/>
              <a:t> </a:t>
            </a:r>
            <a:r>
              <a:rPr lang="fr-FR" dirty="0" err="1" smtClean="0"/>
              <a:t>may</a:t>
            </a:r>
            <a:r>
              <a:rPr lang="fr-FR" dirty="0" smtClean="0"/>
              <a:t> </a:t>
            </a:r>
            <a:r>
              <a:rPr lang="fr-FR" dirty="0" err="1" smtClean="0"/>
              <a:t>be</a:t>
            </a:r>
            <a:r>
              <a:rPr lang="fr-FR" dirty="0" smtClean="0"/>
              <a:t> </a:t>
            </a:r>
            <a:r>
              <a:rPr lang="fr-FR" dirty="0" err="1" smtClean="0"/>
              <a:t>beneficial</a:t>
            </a:r>
            <a:r>
              <a:rPr lang="fr-FR" dirty="0" smtClean="0"/>
              <a:t> for the prospective </a:t>
            </a:r>
            <a:r>
              <a:rPr lang="fr-FR" dirty="0" err="1" smtClean="0"/>
              <a:t>student</a:t>
            </a:r>
            <a:r>
              <a:rPr lang="fr-FR" dirty="0" smtClean="0"/>
              <a:t>   - </a:t>
            </a:r>
            <a:r>
              <a:rPr lang="fr-FR" dirty="0" err="1" smtClean="0"/>
              <a:t>specify</a:t>
            </a:r>
            <a:r>
              <a:rPr lang="fr-FR" dirty="0" smtClean="0"/>
              <a:t> the </a:t>
            </a:r>
            <a:r>
              <a:rPr lang="fr-FR" dirty="0" err="1" smtClean="0"/>
              <a:t>approximate</a:t>
            </a:r>
            <a:r>
              <a:rPr lang="fr-FR" dirty="0" smtClean="0"/>
              <a:t> ratio of </a:t>
            </a:r>
            <a:r>
              <a:rPr lang="fr-FR" dirty="0" err="1" smtClean="0"/>
              <a:t>physics/engineering/computing</a:t>
            </a:r>
            <a:r>
              <a:rPr lang="fr-FR" dirty="0" smtClean="0"/>
              <a:t> content of the </a:t>
            </a:r>
            <a:r>
              <a:rPr lang="fr-FR" dirty="0" err="1" smtClean="0"/>
              <a:t>project</a:t>
            </a:r>
            <a:r>
              <a:rPr lang="fr-FR" dirty="0" smtClean="0"/>
              <a:t> (as </a:t>
            </a:r>
            <a:r>
              <a:rPr lang="fr-FR" dirty="0" err="1" smtClean="0"/>
              <a:t>percentages</a:t>
            </a:r>
            <a:r>
              <a:rPr lang="fr-FR" dirty="0" smtClean="0"/>
              <a:t>)   - </a:t>
            </a:r>
            <a:r>
              <a:rPr lang="fr-FR" dirty="0" err="1" smtClean="0"/>
              <a:t>indicate</a:t>
            </a:r>
            <a:r>
              <a:rPr lang="fr-FR" dirty="0" smtClean="0"/>
              <a:t> the </a:t>
            </a:r>
            <a:r>
              <a:rPr lang="fr-FR" dirty="0" err="1" smtClean="0"/>
              <a:t>expected</a:t>
            </a:r>
            <a:r>
              <a:rPr lang="fr-FR" dirty="0" smtClean="0"/>
              <a:t> training value to the </a:t>
            </a:r>
            <a:r>
              <a:rPr lang="fr-FR" dirty="0" err="1" smtClean="0"/>
              <a:t>student</a:t>
            </a:r>
            <a:r>
              <a:rPr lang="fr-FR" dirty="0" smtClean="0"/>
              <a:t> of the </a:t>
            </a:r>
            <a:r>
              <a:rPr lang="fr-FR" dirty="0" err="1" smtClean="0"/>
              <a:t>project</a:t>
            </a:r>
            <a:r>
              <a:rPr lang="fr-FR" dirty="0" smtClean="0"/>
              <a:t> </a:t>
            </a:r>
            <a:r>
              <a:rPr lang="fr-FR" dirty="0" err="1" smtClean="0"/>
              <a:t>proposal</a:t>
            </a:r>
            <a:r>
              <a:rPr lang="fr-FR" dirty="0" smtClean="0"/>
              <a:t>   - </a:t>
            </a:r>
            <a:r>
              <a:rPr lang="fr-FR" dirty="0" err="1" smtClean="0"/>
              <a:t>indicate</a:t>
            </a:r>
            <a:r>
              <a:rPr lang="fr-FR" dirty="0" smtClean="0"/>
              <a:t> the </a:t>
            </a:r>
            <a:r>
              <a:rPr lang="fr-FR" dirty="0" err="1" smtClean="0"/>
              <a:t>computing</a:t>
            </a:r>
            <a:r>
              <a:rPr lang="fr-FR" dirty="0" smtClean="0"/>
              <a:t> </a:t>
            </a:r>
            <a:r>
              <a:rPr lang="fr-FR" dirty="0" err="1" smtClean="0"/>
              <a:t>skills</a:t>
            </a:r>
            <a:r>
              <a:rPr lang="fr-FR" dirty="0" smtClean="0"/>
              <a:t> </a:t>
            </a:r>
            <a:r>
              <a:rPr lang="fr-FR" dirty="0" err="1" smtClean="0"/>
              <a:t>required</a:t>
            </a:r>
            <a:endParaRPr lang="fr-FR" dirty="0" smtClean="0"/>
          </a:p>
          <a:p>
            <a:r>
              <a:rPr lang="fr-FR" dirty="0" smtClean="0"/>
              <a:t> You </a:t>
            </a:r>
            <a:r>
              <a:rPr lang="fr-FR" dirty="0" err="1" smtClean="0"/>
              <a:t>can</a:t>
            </a:r>
            <a:r>
              <a:rPr lang="fr-FR" dirty="0" smtClean="0"/>
              <a:t> </a:t>
            </a:r>
            <a:r>
              <a:rPr lang="fr-FR" dirty="0" err="1" smtClean="0"/>
              <a:t>submit</a:t>
            </a:r>
            <a:r>
              <a:rPr lang="fr-FR" dirty="0" smtClean="0"/>
              <a:t> </a:t>
            </a:r>
            <a:r>
              <a:rPr lang="fr-FR" dirty="0" err="1" smtClean="0"/>
              <a:t>your</a:t>
            </a:r>
            <a:r>
              <a:rPr lang="fr-FR" dirty="0" smtClean="0"/>
              <a:t> </a:t>
            </a:r>
            <a:r>
              <a:rPr lang="fr-FR" dirty="0" err="1" smtClean="0"/>
              <a:t>request</a:t>
            </a:r>
            <a:r>
              <a:rPr lang="fr-FR" dirty="0" smtClean="0"/>
              <a:t> </a:t>
            </a:r>
            <a:r>
              <a:rPr lang="fr-FR" dirty="0" err="1" smtClean="0"/>
              <a:t>using</a:t>
            </a:r>
            <a:r>
              <a:rPr lang="fr-FR" dirty="0" smtClean="0"/>
              <a:t> the Project </a:t>
            </a:r>
            <a:r>
              <a:rPr lang="fr-FR" dirty="0" err="1" smtClean="0"/>
              <a:t>Proposal</a:t>
            </a:r>
            <a:r>
              <a:rPr lang="fr-FR" dirty="0" smtClean="0"/>
              <a:t> </a:t>
            </a:r>
            <a:r>
              <a:rPr lang="fr-FR" dirty="0" err="1" smtClean="0"/>
              <a:t>form</a:t>
            </a:r>
            <a:r>
              <a:rPr lang="fr-FR" dirty="0" smtClean="0"/>
              <a:t> </a:t>
            </a:r>
            <a:r>
              <a:rPr lang="fr-FR" dirty="0" err="1" smtClean="0"/>
              <a:t>available</a:t>
            </a:r>
            <a:r>
              <a:rPr lang="fr-FR" dirty="0" smtClean="0"/>
              <a:t> on the Web via http://</a:t>
            </a:r>
            <a:r>
              <a:rPr lang="fr-FR" dirty="0" err="1" smtClean="0"/>
              <a:t>hrapps.cern.ch/auth/f?p</a:t>
            </a:r>
            <a:r>
              <a:rPr lang="fr-FR" dirty="0" smtClean="0"/>
              <a:t>=112:1</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EP-NU  </a:t>
            </a:r>
            <a:r>
              <a:rPr lang="en-GB" dirty="0" smtClean="0"/>
              <a:t>M</a:t>
            </a:r>
            <a:r>
              <a:rPr lang="en-GB" dirty="0" smtClean="0"/>
              <a:t>eetings</a:t>
            </a:r>
            <a:endParaRPr lang="en-GB" dirty="0"/>
          </a:p>
        </p:txBody>
      </p:sp>
      <p:sp>
        <p:nvSpPr>
          <p:cNvPr id="3" name="Espace réservé du contenu 2"/>
          <p:cNvSpPr>
            <a:spLocks noGrp="1"/>
          </p:cNvSpPr>
          <p:nvPr>
            <p:ph idx="1"/>
          </p:nvPr>
        </p:nvSpPr>
        <p:spPr>
          <a:xfrm>
            <a:off x="457200" y="1417638"/>
            <a:ext cx="8229600" cy="5059362"/>
          </a:xfrm>
        </p:spPr>
        <p:txBody>
          <a:bodyPr>
            <a:normAutofit fontScale="85000" lnSpcReduction="10000"/>
          </a:bodyPr>
          <a:lstStyle/>
          <a:p>
            <a:r>
              <a:rPr lang="en-GB" dirty="0" smtClean="0"/>
              <a:t>Topics in concert with the EP-NU mandate (see later)</a:t>
            </a:r>
          </a:p>
          <a:p>
            <a:r>
              <a:rPr lang="en-GB" dirty="0" smtClean="0"/>
              <a:t>Including news </a:t>
            </a:r>
            <a:r>
              <a:rPr lang="en-GB" dirty="0" err="1" smtClean="0"/>
              <a:t>eg</a:t>
            </a:r>
            <a:r>
              <a:rPr lang="en-GB" dirty="0" smtClean="0"/>
              <a:t> on on manpower, opportunities, </a:t>
            </a:r>
            <a:r>
              <a:rPr lang="en-GB" dirty="0" err="1" smtClean="0"/>
              <a:t>eg</a:t>
            </a:r>
            <a:r>
              <a:rPr lang="en-GB" dirty="0" smtClean="0"/>
              <a:t> summer students or technical students, meetings etc.</a:t>
            </a:r>
          </a:p>
          <a:p>
            <a:r>
              <a:rPr lang="en-GB" dirty="0" smtClean="0"/>
              <a:t>Typical topics </a:t>
            </a:r>
          </a:p>
          <a:p>
            <a:pPr lvl="1"/>
            <a:r>
              <a:rPr lang="en-GB" dirty="0" smtClean="0"/>
              <a:t>Discussion/reports on analysis &amp; tools (</a:t>
            </a:r>
            <a:r>
              <a:rPr lang="en-GB" dirty="0" err="1" smtClean="0"/>
              <a:t>reco/sim</a:t>
            </a:r>
            <a:r>
              <a:rPr lang="en-GB" dirty="0" smtClean="0"/>
              <a:t>…) work ongoing/starting in the group.</a:t>
            </a:r>
          </a:p>
          <a:p>
            <a:pPr lvl="1"/>
            <a:r>
              <a:rPr lang="en-GB" dirty="0" smtClean="0"/>
              <a:t>Reports on meetings and workshops</a:t>
            </a:r>
          </a:p>
          <a:p>
            <a:pPr lvl="1"/>
            <a:r>
              <a:rPr lang="en-GB" dirty="0" smtClean="0"/>
              <a:t>Occasional, interesting new topics and developments. Can invite external speakers</a:t>
            </a:r>
          </a:p>
          <a:p>
            <a:pPr lvl="1"/>
            <a:r>
              <a:rPr lang="en-GB" dirty="0" smtClean="0"/>
              <a:t>Computing issues that affect us all..?</a:t>
            </a:r>
          </a:p>
          <a:p>
            <a:pPr lvl="1"/>
            <a:r>
              <a:rPr lang="en-GB" dirty="0" smtClean="0"/>
              <a:t>New members introducing themselves</a:t>
            </a:r>
          </a:p>
          <a:p>
            <a:pPr lvl="1"/>
            <a:r>
              <a:rPr lang="en-GB" dirty="0" smtClean="0"/>
              <a:t>Other ideas? Let me know!  </a:t>
            </a:r>
            <a:endParaRPr lang="en-GB"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Today’s Agenda</a:t>
            </a:r>
            <a:endParaRPr lang="en-GB" dirty="0"/>
          </a:p>
        </p:txBody>
      </p:sp>
      <p:pic>
        <p:nvPicPr>
          <p:cNvPr id="8" name="Image 7" descr="Screen Shot 2017-01-19 at 09.05.38.png"/>
          <p:cNvPicPr>
            <a:picLocks noChangeAspect="1"/>
          </p:cNvPicPr>
          <p:nvPr/>
        </p:nvPicPr>
        <p:blipFill>
          <a:blip r:embed="rId2"/>
          <a:stretch>
            <a:fillRect/>
          </a:stretch>
        </p:blipFill>
        <p:spPr>
          <a:xfrm>
            <a:off x="381000" y="1447800"/>
            <a:ext cx="8001000" cy="5081005"/>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438400"/>
            <a:ext cx="8229600" cy="1143000"/>
          </a:xfrm>
        </p:spPr>
        <p:txBody>
          <a:bodyPr/>
          <a:lstStyle/>
          <a:p>
            <a:r>
              <a:rPr lang="en-GB" dirty="0" smtClean="0"/>
              <a:t>EP-Nu Activities</a:t>
            </a:r>
            <a:endParaRPr lang="en-GB" dirty="0"/>
          </a:p>
        </p:txBody>
      </p:sp>
      <p:sp>
        <p:nvSpPr>
          <p:cNvPr id="4" name="ZoneTexte 3"/>
          <p:cNvSpPr txBox="1"/>
          <p:nvPr/>
        </p:nvSpPr>
        <p:spPr>
          <a:xfrm>
            <a:off x="381000" y="4038600"/>
            <a:ext cx="8499880" cy="1446550"/>
          </a:xfrm>
          <a:prstGeom prst="rect">
            <a:avLst/>
          </a:prstGeom>
          <a:solidFill>
            <a:srgbClr val="FFFF00"/>
          </a:solidFill>
        </p:spPr>
        <p:txBody>
          <a:bodyPr wrap="none" rtlCol="0">
            <a:spAutoFit/>
          </a:bodyPr>
          <a:lstStyle/>
          <a:p>
            <a:r>
              <a:rPr lang="en-GB" sz="2200" dirty="0" smtClean="0"/>
              <a:t>We are a new group, and are still exploring in which directions to expand</a:t>
            </a:r>
          </a:p>
          <a:p>
            <a:r>
              <a:rPr lang="en-GB" sz="2200" dirty="0" smtClean="0"/>
              <a:t>We have however already some engagements and involvements which</a:t>
            </a:r>
          </a:p>
          <a:p>
            <a:r>
              <a:rPr lang="en-GB" sz="2200" dirty="0" smtClean="0"/>
              <a:t>we should honour of course.</a:t>
            </a:r>
          </a:p>
          <a:p>
            <a:r>
              <a:rPr lang="en-GB" sz="2200" dirty="0" smtClean="0"/>
              <a:t>But we should also discuss future developments  </a:t>
            </a:r>
            <a:endParaRPr lang="en-GB" sz="22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dirty="0"/>
          </a:p>
        </p:txBody>
      </p:sp>
      <p:pic>
        <p:nvPicPr>
          <p:cNvPr id="4" name="Image 3" descr="Screen Shot 2017-01-19 at 10.22.56.png"/>
          <p:cNvPicPr>
            <a:picLocks noChangeAspect="1"/>
          </p:cNvPicPr>
          <p:nvPr/>
        </p:nvPicPr>
        <p:blipFill>
          <a:blip r:embed="rId2"/>
          <a:stretch>
            <a:fillRect/>
          </a:stretch>
        </p:blipFill>
        <p:spPr>
          <a:xfrm>
            <a:off x="0" y="376517"/>
            <a:ext cx="9144000" cy="6104965"/>
          </a:xfrm>
          <a:prstGeom prst="rect">
            <a:avLst/>
          </a:prstGeom>
        </p:spPr>
      </p:pic>
      <p:sp>
        <p:nvSpPr>
          <p:cNvPr id="5" name="ZoneTexte 4"/>
          <p:cNvSpPr txBox="1"/>
          <p:nvPr/>
        </p:nvSpPr>
        <p:spPr>
          <a:xfrm>
            <a:off x="5562600" y="1219200"/>
            <a:ext cx="3197435" cy="369332"/>
          </a:xfrm>
          <a:prstGeom prst="rect">
            <a:avLst/>
          </a:prstGeom>
          <a:noFill/>
        </p:spPr>
        <p:txBody>
          <a:bodyPr wrap="none" rtlCol="0">
            <a:spAutoFit/>
          </a:bodyPr>
          <a:lstStyle/>
          <a:p>
            <a:r>
              <a:rPr lang="en-GB" dirty="0" smtClean="0"/>
              <a:t>From Manfred/Faculty Meeting</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en-GB"/>
          </a:p>
        </p:txBody>
      </p:sp>
      <p:pic>
        <p:nvPicPr>
          <p:cNvPr id="4" name="Image 3" descr="Screen Shot 2017-01-19 at 10.23.10.png"/>
          <p:cNvPicPr>
            <a:picLocks noChangeAspect="1"/>
          </p:cNvPicPr>
          <p:nvPr/>
        </p:nvPicPr>
        <p:blipFill>
          <a:blip r:embed="rId2"/>
          <a:stretch>
            <a:fillRect/>
          </a:stretch>
        </p:blipFill>
        <p:spPr>
          <a:xfrm>
            <a:off x="0" y="391408"/>
            <a:ext cx="9144000" cy="607518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News o</a:t>
            </a:r>
            <a:r>
              <a:rPr lang="en-GB" dirty="0" smtClean="0"/>
              <a:t>n people</a:t>
            </a:r>
            <a:endParaRPr lang="en-GB" dirty="0"/>
          </a:p>
        </p:txBody>
      </p:sp>
      <p:sp>
        <p:nvSpPr>
          <p:cNvPr id="3" name="Espace réservé du contenu 2"/>
          <p:cNvSpPr>
            <a:spLocks noGrp="1"/>
          </p:cNvSpPr>
          <p:nvPr>
            <p:ph idx="1"/>
          </p:nvPr>
        </p:nvSpPr>
        <p:spPr>
          <a:xfrm>
            <a:off x="457200" y="1295400"/>
            <a:ext cx="8229600" cy="5562600"/>
          </a:xfrm>
        </p:spPr>
        <p:txBody>
          <a:bodyPr>
            <a:normAutofit fontScale="77500" lnSpcReduction="20000"/>
          </a:bodyPr>
          <a:lstStyle/>
          <a:p>
            <a:r>
              <a:rPr lang="en-GB" dirty="0" smtClean="0"/>
              <a:t>New people coming: (Almost) all people from the platform.  </a:t>
            </a:r>
          </a:p>
          <a:p>
            <a:r>
              <a:rPr lang="en-GB" dirty="0" smtClean="0"/>
              <a:t>One new graduate student coming for 6 months</a:t>
            </a:r>
          </a:p>
          <a:p>
            <a:r>
              <a:rPr lang="en-GB" dirty="0" smtClean="0"/>
              <a:t>Boston Univ. abroad undergrad program: 2 students for 6-8 months. Arriving today. Want to work on </a:t>
            </a:r>
            <a:r>
              <a:rPr lang="en-GB" dirty="0" err="1" smtClean="0"/>
              <a:t>LarTPC</a:t>
            </a:r>
            <a:endParaRPr lang="en-GB" dirty="0" smtClean="0"/>
          </a:p>
          <a:p>
            <a:r>
              <a:rPr lang="en-GB" dirty="0" smtClean="0"/>
              <a:t>Two (presently) CMS people expressed interest to join in the Deep Learning effort for </a:t>
            </a:r>
            <a:r>
              <a:rPr lang="en-GB" dirty="0" err="1" smtClean="0"/>
              <a:t>LarTPC</a:t>
            </a:r>
            <a:r>
              <a:rPr lang="en-GB" dirty="0" smtClean="0"/>
              <a:t> </a:t>
            </a:r>
            <a:r>
              <a:rPr lang="en-GB" dirty="0" err="1" smtClean="0"/>
              <a:t>reco</a:t>
            </a:r>
            <a:r>
              <a:rPr lang="en-GB" dirty="0" smtClean="0"/>
              <a:t>/DUNE </a:t>
            </a:r>
            <a:endParaRPr lang="en-GB" dirty="0" smtClean="0"/>
          </a:p>
          <a:p>
            <a:r>
              <a:rPr lang="en-GB" dirty="0" smtClean="0"/>
              <a:t>Should we ask for Technical students? </a:t>
            </a:r>
            <a:r>
              <a:rPr lang="en-GB" dirty="0" err="1" smtClean="0"/>
              <a:t>Eg</a:t>
            </a:r>
            <a:r>
              <a:rPr lang="en-GB" dirty="0" smtClean="0"/>
              <a:t> to help with the computing/DAQ/…  Then we should write project proposals</a:t>
            </a:r>
          </a:p>
          <a:p>
            <a:r>
              <a:rPr lang="en-GB" dirty="0" smtClean="0">
                <a:solidFill>
                  <a:srgbClr val="FF0000"/>
                </a:solidFill>
              </a:rPr>
              <a:t>Summer Students! </a:t>
            </a:r>
            <a:r>
              <a:rPr lang="en-GB" dirty="0" smtClean="0"/>
              <a:t>It is now time to think of asking for a summer student/prepare a project. (deadline start of February). Will send a mail with instructions</a:t>
            </a:r>
          </a:p>
          <a:p>
            <a:r>
              <a:rPr lang="en-GB" dirty="0" smtClean="0"/>
              <a:t>Interest from research fellows (private contacts)!!</a:t>
            </a:r>
          </a:p>
          <a:p>
            <a:r>
              <a:rPr lang="en-GB" dirty="0" smtClean="0"/>
              <a:t>LDs: have to pass through the committees. But we can encourage people to try so.</a:t>
            </a:r>
          </a:p>
          <a:p>
            <a:r>
              <a:rPr lang="en-GB" dirty="0" smtClean="0"/>
              <a:t>Visitors…?</a:t>
            </a:r>
            <a:endParaRPr lang="en-GB" dirty="0" smtClean="0"/>
          </a:p>
          <a:p>
            <a:endParaRPr lang="en-GB" dirty="0" smtClean="0"/>
          </a:p>
          <a:p>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en-GB" dirty="0" smtClean="0"/>
              <a:t>Upcoming events</a:t>
            </a:r>
            <a:br>
              <a:rPr lang="en-GB" dirty="0" smtClean="0"/>
            </a:br>
            <a:endParaRPr lang="en-GB" dirty="0"/>
          </a:p>
        </p:txBody>
      </p:sp>
      <p:sp>
        <p:nvSpPr>
          <p:cNvPr id="3" name="Espace réservé du contenu 2"/>
          <p:cNvSpPr>
            <a:spLocks noGrp="1"/>
          </p:cNvSpPr>
          <p:nvPr>
            <p:ph idx="1"/>
          </p:nvPr>
        </p:nvSpPr>
        <p:spPr/>
        <p:txBody>
          <a:bodyPr>
            <a:normAutofit lnSpcReduction="10000"/>
          </a:bodyPr>
          <a:lstStyle/>
          <a:p>
            <a:r>
              <a:rPr lang="en-GB" dirty="0" smtClean="0"/>
              <a:t>We have a </a:t>
            </a:r>
            <a:r>
              <a:rPr lang="en-GB" dirty="0" smtClean="0">
                <a:solidFill>
                  <a:srgbClr val="FF0000"/>
                </a:solidFill>
              </a:rPr>
              <a:t>common EP</a:t>
            </a:r>
            <a:r>
              <a:rPr lang="en-GB" dirty="0" smtClean="0">
                <a:solidFill>
                  <a:srgbClr val="FF0000"/>
                </a:solidFill>
              </a:rPr>
              <a:t>/TH meeting on 20/</a:t>
            </a:r>
            <a:r>
              <a:rPr lang="en-GB" dirty="0" smtClean="0">
                <a:solidFill>
                  <a:srgbClr val="FF0000"/>
                </a:solidFill>
              </a:rPr>
              <a:t>2. </a:t>
            </a:r>
            <a:r>
              <a:rPr lang="en-GB" dirty="0" smtClean="0"/>
              <a:t>Meeting meant to find communalities/synergies between our work and their expertise. Input on topics welcome! </a:t>
            </a:r>
          </a:p>
          <a:p>
            <a:r>
              <a:rPr lang="en-GB" dirty="0" smtClean="0"/>
              <a:t>Theory Institute 27/3-31/3. Program under discussion in TH. </a:t>
            </a:r>
          </a:p>
          <a:p>
            <a:r>
              <a:rPr lang="en-GB" dirty="0" smtClean="0"/>
              <a:t>Academic training on neutrino physics in March by </a:t>
            </a:r>
            <a:r>
              <a:rPr lang="en-GB" dirty="0" err="1" smtClean="0"/>
              <a:t>Stefania</a:t>
            </a:r>
            <a:r>
              <a:rPr lang="en-GB" dirty="0" smtClean="0"/>
              <a:t> and </a:t>
            </a:r>
            <a:r>
              <a:rPr lang="en-GB" dirty="0" err="1" smtClean="0"/>
              <a:t>Pilar</a:t>
            </a:r>
            <a:r>
              <a:rPr lang="en-GB" dirty="0" smtClean="0"/>
              <a:t> in March</a:t>
            </a:r>
          </a:p>
          <a:p>
            <a:r>
              <a:rPr lang="en-GB" dirty="0" smtClean="0"/>
              <a:t>And…</a:t>
            </a:r>
          </a:p>
          <a:p>
            <a:pPr>
              <a:buNone/>
            </a:pP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1956</TotalTime>
  <Words>1551</Words>
  <Application>Microsoft Macintosh PowerPoint</Application>
  <PresentationFormat>Présentation à l'écran (4:3)</PresentationFormat>
  <Paragraphs>82</Paragraphs>
  <Slides>21</Slides>
  <Notes>0</Notes>
  <HiddenSlides>0</HiddenSlides>
  <MMClips>0</MMClips>
  <ScaleCrop>false</ScaleCrop>
  <HeadingPairs>
    <vt:vector size="4" baseType="variant">
      <vt:variant>
        <vt:lpstr>Modèle de conception</vt:lpstr>
      </vt:variant>
      <vt:variant>
        <vt:i4>1</vt:i4>
      </vt:variant>
      <vt:variant>
        <vt:lpstr>Titres des diapositives</vt:lpstr>
      </vt:variant>
      <vt:variant>
        <vt:i4>21</vt:i4>
      </vt:variant>
    </vt:vector>
  </HeadingPairs>
  <TitlesOfParts>
    <vt:vector size="22" baseType="lpstr">
      <vt:lpstr>Thème Office</vt:lpstr>
      <vt:lpstr>First EP-NU Meeting</vt:lpstr>
      <vt:lpstr>Welcome</vt:lpstr>
      <vt:lpstr>EP-NU  Meetings</vt:lpstr>
      <vt:lpstr>Today’s Agenda</vt:lpstr>
      <vt:lpstr>EP-Nu Activities</vt:lpstr>
      <vt:lpstr>Diapositive 6</vt:lpstr>
      <vt:lpstr>Diapositive 7</vt:lpstr>
      <vt:lpstr>News on people</vt:lpstr>
      <vt:lpstr>Upcoming events </vt:lpstr>
      <vt:lpstr>Diapositive 10</vt:lpstr>
      <vt:lpstr>DUNE Collaboration meeting</vt:lpstr>
      <vt:lpstr>Projects: Initial discussion</vt:lpstr>
      <vt:lpstr>New Room/area</vt:lpstr>
      <vt:lpstr>Diapositive 14</vt:lpstr>
      <vt:lpstr>Diapositive 15</vt:lpstr>
      <vt:lpstr>Mandate of the EP-Nu group</vt:lpstr>
      <vt:lpstr>Diapositive 17</vt:lpstr>
      <vt:lpstr>Diapositive 18</vt:lpstr>
      <vt:lpstr>Varia</vt:lpstr>
      <vt:lpstr>Summer Students</vt:lpstr>
      <vt:lpstr>Summer Students</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De Roeck Albert</dc:creator>
  <cp:lastModifiedBy>De Roeck Albert</cp:lastModifiedBy>
  <cp:revision>73</cp:revision>
  <dcterms:created xsi:type="dcterms:W3CDTF">2017-01-18T13:19:29Z</dcterms:created>
  <dcterms:modified xsi:type="dcterms:W3CDTF">2017-01-19T09:48:19Z</dcterms:modified>
</cp:coreProperties>
</file>