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86" r:id="rId3"/>
    <p:sldId id="306" r:id="rId4"/>
    <p:sldId id="277" r:id="rId5"/>
    <p:sldId id="280" r:id="rId6"/>
    <p:sldId id="308" r:id="rId7"/>
    <p:sldId id="291" r:id="rId8"/>
    <p:sldId id="276" r:id="rId9"/>
    <p:sldId id="30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DEB91-2D66-CE4B-8151-E28F7E082D47}" type="datetimeFigureOut">
              <a:rPr lang="en-US" smtClean="0"/>
              <a:t>1/18/17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14C71-8B70-0B4A-8FB2-772C49EA3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27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9BD38-7805-604E-A288-413D8794458E}" type="datetimeFigureOut">
              <a:rPr lang="en-US" smtClean="0"/>
              <a:t>1/18/17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E7BE7-F078-3749-93D3-A5C43321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973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28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6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4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5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3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0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9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4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21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GSoC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2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e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p-dep-sft.web.cern.ch/article/22119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google.com/document/d/1loQ2UTJZtgVwr40oDW7EFqyecA0IkmDLa7Gevouc6jI/pub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1562777"/>
            <a:ext cx="7632700" cy="1294723"/>
          </a:xfrm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HEP Software Foundation </a:t>
            </a:r>
            <a:br>
              <a:rPr lang="en-GB" b="1" dirty="0" smtClean="0">
                <a:solidFill>
                  <a:srgbClr val="0000FF"/>
                </a:solidFill>
                <a:latin typeface="Times New Roman"/>
                <a:cs typeface="Times New Roman"/>
              </a:rPr>
            </a:br>
            <a:r>
              <a:rPr lang="en-GB" sz="4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Google Summer of Code </a:t>
            </a:r>
            <a:endParaRPr lang="en-GB" sz="4000" b="1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857500"/>
            <a:ext cx="9144000" cy="762000"/>
          </a:xfrm>
        </p:spPr>
        <p:txBody>
          <a:bodyPr lIns="90000" tIns="46800" rIns="90000" bIns="46800">
            <a:noAutofit/>
          </a:bodyPr>
          <a:lstStyle/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Sergei V. Gleyzer, </a:t>
            </a:r>
            <a:r>
              <a:rPr lang="en-US" b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Enric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Tejedor</a:t>
            </a:r>
            <a:endParaRPr lang="en-GB" b="1" baseline="30000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>
              <a:latin typeface="Times New Roman"/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0" y="5229501"/>
            <a:ext cx="9144000" cy="76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SFT </a:t>
            </a:r>
            <a:r>
              <a:rPr lang="en-GB" sz="2800" b="1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GSoC</a:t>
            </a: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Mentors Meeting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January 19, 2017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neur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974" y="3914291"/>
            <a:ext cx="1553084" cy="873610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4079390"/>
            <a:ext cx="1043211" cy="543409"/>
          </a:xfrm>
          <a:prstGeom prst="rect">
            <a:avLst/>
          </a:prstGeom>
        </p:spPr>
      </p:pic>
      <p:pic>
        <p:nvPicPr>
          <p:cNvPr id="17" name="Picture 16" descr="CERN2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1000"/>
            <a:ext cx="939800" cy="939800"/>
          </a:xfrm>
          <a:prstGeom prst="rect">
            <a:avLst/>
          </a:prstGeom>
        </p:spPr>
      </p:pic>
      <p:pic>
        <p:nvPicPr>
          <p:cNvPr id="10" name="Picture 9" descr="gsoc2016-sun-373x37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609489"/>
            <a:ext cx="1620012" cy="1620012"/>
          </a:xfrm>
          <a:prstGeom prst="rect">
            <a:avLst/>
          </a:prstGeom>
        </p:spPr>
      </p:pic>
      <p:pic>
        <p:nvPicPr>
          <p:cNvPr id="2" name="Picture 1" descr="SFT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070" y="380999"/>
            <a:ext cx="939800" cy="939801"/>
          </a:xfrm>
          <a:prstGeom prst="rect">
            <a:avLst/>
          </a:prstGeom>
        </p:spPr>
      </p:pic>
      <p:pic>
        <p:nvPicPr>
          <p:cNvPr id="3" name="Picture 2" descr="hsf_logo_angled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182" y="3718202"/>
            <a:ext cx="1759718" cy="134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5804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Google Summer of Code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Google program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for students to spend a summer developing open-source software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lvl="1"/>
            <a:r>
              <a:rPr lang="en-US" b="1" dirty="0" smtClean="0">
                <a:solidFill>
                  <a:srgbClr val="008000"/>
                </a:solidFill>
                <a:sym typeface="Wingdings"/>
              </a:rPr>
              <a:t>12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years</a:t>
            </a:r>
            <a:endParaRPr lang="en-US" b="1" dirty="0">
              <a:solidFill>
                <a:srgbClr val="008000"/>
              </a:solidFill>
              <a:sym typeface="Wingdings"/>
            </a:endParaRPr>
          </a:p>
          <a:p>
            <a:pPr lvl="1"/>
            <a:r>
              <a:rPr lang="en-US" b="1" dirty="0" smtClean="0">
                <a:solidFill>
                  <a:srgbClr val="008000"/>
                </a:solidFill>
                <a:sym typeface="Wingdings"/>
              </a:rPr>
              <a:t>12K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students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  <a:sym typeface="Wingdings"/>
              </a:rPr>
              <a:t>30M+ lines of code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  <a:sym typeface="Wingdings"/>
              </a:rPr>
              <a:t>180+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Organizations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  <a:sym typeface="Wingdings"/>
              </a:rPr>
              <a:t>This year there will be some changes.</a:t>
            </a:r>
            <a:endParaRPr lang="en-US" b="1" dirty="0" smtClean="0">
              <a:solidFill>
                <a:srgbClr val="008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891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00DB"/>
                </a:solidFill>
                <a:latin typeface="Times New Roman"/>
                <a:cs typeface="Times New Roman"/>
              </a:rPr>
              <a:t>GSoC</a:t>
            </a:r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 2017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Timeline: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Jan 19 – Feb 9:   </a:t>
            </a:r>
            <a:r>
              <a:rPr lang="en-US" sz="28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   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Organizations apply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Feb 27 Accepted:    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Orgs published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Feb 27 – Mar 20:    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Students contact 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Mar 20 – April 3:    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Student applications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May 1:                     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Proposals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announced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May 1 – May 30:    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Community 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bonding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May 30:                    </a:t>
            </a:r>
            <a:r>
              <a:rPr lang="en-US" sz="2800" b="1" dirty="0" err="1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 begins</a:t>
            </a:r>
            <a:endParaRPr lang="en-US" sz="28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endParaRPr lang="en-US" b="1" dirty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20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Changes in 2017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689100"/>
            <a:ext cx="7856909" cy="4272688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S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tipend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by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country of residence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Three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evaluations </a:t>
            </a:r>
            <a:endParaRPr lang="en-US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M</a:t>
            </a:r>
            <a:r>
              <a:rPr lang="en-US" sz="32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aximum</a:t>
            </a:r>
            <a:r>
              <a:rPr lang="en-US" sz="32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repeat </a:t>
            </a:r>
            <a:r>
              <a:rPr lang="en-US" sz="32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GSoCs</a:t>
            </a:r>
            <a:r>
              <a:rPr lang="en-US" sz="32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per student </a:t>
            </a:r>
            <a:r>
              <a:rPr lang="en-US" sz="32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with same </a:t>
            </a:r>
            <a:r>
              <a:rPr lang="en-US" sz="32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organization (2)</a:t>
            </a:r>
            <a:endParaRPr lang="en-US" sz="32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HSF</a:t>
            </a:r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Umbrella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This year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we will expand </a:t>
            </a:r>
            <a:r>
              <a:rPr lang="en-US" b="1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GSo</a:t>
            </a:r>
            <a:r>
              <a:rPr lang="en-US" b="1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C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to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a wider HEP software eco-system 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Will apply as a </a:t>
            </a:r>
            <a:r>
              <a:rPr lang="en-US" sz="28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umbrella association</a:t>
            </a:r>
          </a:p>
          <a:p>
            <a:pPr marL="0" indent="0">
              <a:buNone/>
            </a:pPr>
            <a:endParaRPr lang="en-US" sz="2800" b="1" dirty="0" smtClean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SFT will maintain a leadership role in the organization and all administrative duties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  <p:pic>
        <p:nvPicPr>
          <p:cNvPr id="11" name="Picture 10" descr="hsf_logo_angl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26" y="3026814"/>
            <a:ext cx="1259050" cy="963184"/>
          </a:xfrm>
          <a:prstGeom prst="rect">
            <a:avLst/>
          </a:prstGeom>
        </p:spPr>
      </p:pic>
      <p:pic>
        <p:nvPicPr>
          <p:cNvPr id="12" name="Picture 11" descr="SF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898" y="5021986"/>
            <a:ext cx="939801" cy="93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3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SFT in </a:t>
            </a:r>
            <a:r>
              <a:rPr lang="en-US" b="1" dirty="0" err="1" smtClean="0">
                <a:solidFill>
                  <a:srgbClr val="0000DB"/>
                </a:solidFill>
                <a:latin typeface="Times New Roman"/>
                <a:cs typeface="Times New Roman"/>
              </a:rPr>
              <a:t>GSoC</a:t>
            </a:r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 2017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663700"/>
            <a:ext cx="7856909" cy="4298088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2017 </a:t>
            </a:r>
            <a:r>
              <a:rPr lang="en-US" sz="35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project ideas page: </a:t>
            </a:r>
            <a:endParaRPr lang="en-US" sz="3500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3000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Please start </a:t>
            </a:r>
            <a:r>
              <a:rPr lang="en-US" sz="3000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editing  </a:t>
            </a:r>
            <a:endParaRPr lang="en-US" sz="3000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30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  <a:hlinkClick r:id="rId2"/>
              </a:rPr>
              <a:t>GSoC2017</a:t>
            </a:r>
            <a:r>
              <a:rPr lang="en-US" sz="30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</a:p>
          <a:p>
            <a:pPr marL="0" lvl="1" indent="0">
              <a:buNone/>
            </a:pPr>
            <a:endParaRPr lang="en-US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0" lvl="1" indent="0">
              <a:buNone/>
            </a:pP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HSF webpage in preparation</a:t>
            </a:r>
          </a:p>
          <a:p>
            <a:pPr marL="342900" lvl="1" indent="-342900">
              <a:buFont typeface="Arial"/>
              <a:buChar char="•"/>
            </a:pPr>
            <a:endParaRPr lang="en-US" b="1" dirty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r>
              <a:rPr lang="en-US" sz="35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2017 </a:t>
            </a:r>
            <a:r>
              <a:rPr lang="en-US" sz="35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Org </a:t>
            </a:r>
            <a:r>
              <a:rPr lang="en-US" sz="35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Admins: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Sergei </a:t>
            </a:r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and </a:t>
            </a:r>
            <a:r>
              <a:rPr lang="en-US" b="1" dirty="0" err="1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Enric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pPr lvl="1"/>
            <a:endParaRPr lang="en-US" sz="26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  <p:pic>
        <p:nvPicPr>
          <p:cNvPr id="18" name="Picture 17" descr="SF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399" y="1866899"/>
            <a:ext cx="939801" cy="939802"/>
          </a:xfrm>
          <a:prstGeom prst="rect">
            <a:avLst/>
          </a:prstGeom>
        </p:spPr>
      </p:pic>
      <p:pic>
        <p:nvPicPr>
          <p:cNvPr id="11" name="Picture 10" descr="hsf_logo_angle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317" y="3788813"/>
            <a:ext cx="1067966" cy="81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80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Org Mentor Guideline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SFT </a:t>
            </a:r>
            <a:r>
              <a:rPr lang="en-US" b="1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  <a:hlinkClick r:id="rId2"/>
              </a:rPr>
              <a:t>Mentor Guide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ready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for 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2017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Useful for </a:t>
            </a:r>
            <a:r>
              <a:rPr lang="en-US" sz="2800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new and returning 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mentors</a:t>
            </a:r>
          </a:p>
          <a:p>
            <a:pPr lvl="1"/>
            <a:r>
              <a:rPr lang="en-US" sz="24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Includes all 2017 dates and deadlines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Please read and provide feedback</a:t>
            </a:r>
          </a:p>
          <a:p>
            <a:pPr lvl="1"/>
            <a:r>
              <a:rPr lang="en-US" sz="2400" b="1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b</a:t>
            </a:r>
            <a:r>
              <a:rPr lang="en-US" sz="2400" b="1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ased on past experience and discussions with mentors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Our </a:t>
            </a:r>
            <a:r>
              <a:rPr lang="en-US" sz="28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rules and best practices</a:t>
            </a: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7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213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Summary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56" y="1423497"/>
            <a:ext cx="8108244" cy="4525963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sz="36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2017 begins</a:t>
            </a:r>
            <a:r>
              <a:rPr lang="en-US" sz="36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tomorrow!</a:t>
            </a:r>
            <a:r>
              <a:rPr lang="en-US" sz="36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Incoming 2017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changes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3 evaluations, stipends, repeat </a:t>
            </a:r>
            <a:r>
              <a:rPr lang="en-US" b="1" dirty="0" err="1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 cap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HEP Software Foundation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Umbrella Organization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We look forward to a very productive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GSoC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2017</a:t>
            </a:r>
            <a:endParaRPr lang="en-US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pPr marL="457200" lvl="1" indent="0" algn="ctr">
              <a:buNone/>
            </a:pPr>
            <a:endParaRPr lang="en-US" sz="3200" b="1" dirty="0" smtClean="0">
              <a:solidFill>
                <a:srgbClr val="008000"/>
              </a:solidFill>
              <a:latin typeface="Times New Roman"/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dirty="0" smtClean="0">
              <a:latin typeface="Times New Roman"/>
              <a:cs typeface="Times New Roman"/>
              <a:sym typeface="Wingdings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2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2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CERN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11" name="Picture 10" descr="gsoc2016-sun-373x37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1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latin typeface="Times New Roman"/>
                <a:cs typeface="Times New Roman"/>
              </a:rPr>
              <a:t>Student Tests</a:t>
            </a:r>
            <a:endParaRPr lang="en-US" b="1" dirty="0">
              <a:solidFill>
                <a:srgbClr val="0000DB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Beneficial to test students during the application period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Shows 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their ability and style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Weeds out </a:t>
            </a:r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applicants who are not serious 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Please administer them</a:t>
            </a:r>
            <a:endParaRPr lang="en-US" sz="2800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endParaRPr lang="en-US" sz="2800" b="1" dirty="0" smtClean="0">
              <a:solidFill>
                <a:srgbClr val="0000FF"/>
              </a:solidFill>
              <a:latin typeface="Times New Roman"/>
              <a:cs typeface="Times New Roman"/>
              <a:sym typeface="Wingdings"/>
            </a:endParaRPr>
          </a:p>
          <a:p>
            <a:endParaRPr lang="en-US" b="1" dirty="0">
              <a:solidFill>
                <a:srgbClr val="000090"/>
              </a:solidFill>
              <a:latin typeface="Times New Roman"/>
              <a:cs typeface="Times New Roman"/>
              <a:sym typeface="Wingdings"/>
            </a:endParaRPr>
          </a:p>
          <a:p>
            <a:pPr marL="914400" lvl="2" indent="0">
              <a:buNone/>
            </a:pPr>
            <a:endParaRPr lang="en-US" dirty="0">
              <a:solidFill>
                <a:srgbClr val="000000"/>
              </a:solidFill>
              <a:sym typeface="Wingdings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660066"/>
              </a:solidFill>
              <a:sym typeface="Wingdings"/>
            </a:endParaRPr>
          </a:p>
          <a:p>
            <a:endParaRPr lang="en-US" b="1" dirty="0" smtClean="0">
              <a:solidFill>
                <a:srgbClr val="08501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1/19/2016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hu-HU" smtClean="0"/>
              <a:t>GSoC 2017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9</a:t>
            </a:fld>
            <a:endParaRPr lang="en-US"/>
          </a:p>
        </p:txBody>
      </p:sp>
      <p:pic>
        <p:nvPicPr>
          <p:cNvPr id="13" name="Picture 12" descr="CERN_blue_in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34" y="381000"/>
            <a:ext cx="786036" cy="774699"/>
          </a:xfrm>
          <a:prstGeom prst="rect">
            <a:avLst/>
          </a:prstGeom>
        </p:spPr>
      </p:pic>
      <p:pic>
        <p:nvPicPr>
          <p:cNvPr id="14" name="Picture 13" descr="CERN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5429"/>
            <a:ext cx="810270" cy="810270"/>
          </a:xfrm>
          <a:prstGeom prst="rect">
            <a:avLst/>
          </a:prstGeom>
        </p:spPr>
      </p:pic>
      <p:pic>
        <p:nvPicPr>
          <p:cNvPr id="5" name="Picture 4" descr="gsoc2016-sun-373x37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274638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65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3090</TotalTime>
  <Words>353</Words>
  <Application>Microsoft Macintosh PowerPoint</Application>
  <PresentationFormat>On-screen Show (4:3)</PresentationFormat>
  <Paragraphs>92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HEP Software Foundation  Google Summer of Code </vt:lpstr>
      <vt:lpstr>Google Summer of Code</vt:lpstr>
      <vt:lpstr>GSoC 2017</vt:lpstr>
      <vt:lpstr>Changes in 2017</vt:lpstr>
      <vt:lpstr>HSF Umbrella</vt:lpstr>
      <vt:lpstr>SFT in GSoC 2017</vt:lpstr>
      <vt:lpstr>Org Mentor Guideline</vt:lpstr>
      <vt:lpstr>Summary</vt:lpstr>
      <vt:lpstr>Student Tests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GSOC                        2016   </dc:title>
  <dc:creator>Sergei Gleyzer</dc:creator>
  <cp:lastModifiedBy>Sergei Gleyzer</cp:lastModifiedBy>
  <cp:revision>74</cp:revision>
  <dcterms:created xsi:type="dcterms:W3CDTF">2016-10-24T17:34:51Z</dcterms:created>
  <dcterms:modified xsi:type="dcterms:W3CDTF">2017-01-19T00:10:28Z</dcterms:modified>
</cp:coreProperties>
</file>