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7" r:id="rId1"/>
  </p:sldMasterIdLst>
  <p:notesMasterIdLst>
    <p:notesMasterId r:id="rId12"/>
  </p:notesMasterIdLst>
  <p:sldIdLst>
    <p:sldId id="256" r:id="rId2"/>
    <p:sldId id="259" r:id="rId3"/>
    <p:sldId id="297" r:id="rId4"/>
    <p:sldId id="298" r:id="rId5"/>
    <p:sldId id="299" r:id="rId6"/>
    <p:sldId id="300" r:id="rId7"/>
    <p:sldId id="302" r:id="rId8"/>
    <p:sldId id="295" r:id="rId9"/>
    <p:sldId id="296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-Olof Friman" initials="PF" lastIdx="6" clrIdx="0">
    <p:extLst>
      <p:ext uri="{19B8F6BF-5375-455C-9EA6-DF929625EA0E}">
        <p15:presenceInfo xmlns:p15="http://schemas.microsoft.com/office/powerpoint/2012/main" userId="S-1-5-21-1526224874-1540688658-1361462980-407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25" autoAdjust="0"/>
  </p:normalViewPr>
  <p:slideViewPr>
    <p:cSldViewPr>
      <p:cViewPr varScale="1">
        <p:scale>
          <a:sx n="110" d="100"/>
          <a:sy n="110" d="100"/>
        </p:scale>
        <p:origin x="94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9DAAE-516F-4B38-9B78-840B5AE264E6}" type="datetimeFigureOut">
              <a:rPr lang="en-GB" smtClean="0"/>
              <a:pPr/>
              <a:t>16/02/2017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72B2B-9417-4AE4-A5B3-DA79CA53F05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3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72B2B-9417-4AE4-A5B3-DA79CA53F05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153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569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594FC-1C94-4293-8B4B-C49CCC05A40E}" type="datetime1">
              <a:rPr lang="en-GB" smtClean="0"/>
              <a:t>16/02/2017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Marta Garcia Carnero - CAD Services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83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F6B09-9739-4A24-B999-21C5209340B2}" type="datetime1">
              <a:rPr lang="en-GB" smtClean="0"/>
              <a:t>16/02/2017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Marta Garcia Carnero - CAD Services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713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3D8BB-53E2-4F1A-A1FB-C2F4CC0998C8}" type="datetime1">
              <a:rPr lang="en-GB" smtClean="0"/>
              <a:t>16/02/2017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Marta Garcia Carnero - CAD Services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126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755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081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662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03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1512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43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1EFBA-FDAD-4630-BD77-858ABF99DE15}" type="datetime1">
              <a:rPr lang="en-GB" smtClean="0"/>
              <a:t>16/02/2017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Marta Garcia Carnero - CAD Services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9501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8862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28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4228D-68BF-4F08-87D9-FB802A1C90D2}" type="datetime1">
              <a:rPr lang="en-GB" smtClean="0"/>
              <a:t>16/02/2017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Marta Garcia Carnero - CAD Services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52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B5B16-8D2A-4365-A41E-0E2E346D402C}" type="datetime1">
              <a:rPr lang="en-GB" smtClean="0"/>
              <a:t>16/02/2017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Marta Garcia Carnero - CAD Services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062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2B354-3E9D-4772-B9B6-57CD1E1E68EA}" type="datetime1">
              <a:rPr lang="en-GB" smtClean="0"/>
              <a:t>16/02/2017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Marta Garcia Carnero - CAD Services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955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EC2A6-F068-451A-97A6-520AB0BEBA1F}" type="datetime1">
              <a:rPr lang="en-GB" smtClean="0"/>
              <a:t>16/02/2017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Marta Garcia Carnero - CAD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41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66" r:id="rId15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ad-support.web.cern.ch/training/Pages/default.aspx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CAD </a:t>
            </a:r>
            <a:r>
              <a:rPr lang="en-US" dirty="0"/>
              <a:t>S</a:t>
            </a:r>
            <a:r>
              <a:rPr lang="en-US" dirty="0" smtClean="0"/>
              <a:t>ervice </a:t>
            </a:r>
            <a:r>
              <a:rPr lang="en-US" dirty="0"/>
              <a:t>S</a:t>
            </a:r>
            <a:r>
              <a:rPr lang="en-US" dirty="0" smtClean="0"/>
              <a:t>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Marta Garcia Carnero</a:t>
            </a:r>
          </a:p>
          <a:p>
            <a:r>
              <a:rPr lang="en-US" dirty="0" smtClean="0"/>
              <a:t>CAD </a:t>
            </a:r>
            <a:r>
              <a:rPr lang="en-US" dirty="0" smtClean="0"/>
              <a:t>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7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6576" indent="0" algn="ctr">
              <a:buNone/>
            </a:pPr>
            <a:r>
              <a:rPr lang="en-US" dirty="0" smtClean="0"/>
              <a:t>Thank you!!</a:t>
            </a:r>
          </a:p>
          <a:p>
            <a:pPr marL="36576" indent="0" algn="ctr">
              <a:buNone/>
            </a:pPr>
            <a:endParaRPr lang="en-US" dirty="0" smtClean="0"/>
          </a:p>
          <a:p>
            <a:pPr marL="36576" indent="0" algn="ctr"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CE7A900-A0A5-4B2F-840D-597EB95CF98C}" type="datetime1">
              <a:rPr lang="en-US" smtClean="0"/>
              <a:t>2/16/2017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Marta Garcia Carnero - CAD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31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CAD support state</a:t>
            </a:r>
          </a:p>
          <a:p>
            <a:pPr marL="36576" indent="0">
              <a:buNone/>
            </a:pPr>
            <a:r>
              <a:rPr lang="en-US" dirty="0" smtClean="0"/>
              <a:t>Works on going</a:t>
            </a:r>
          </a:p>
          <a:p>
            <a:pPr marL="36576" indent="0">
              <a:buNone/>
            </a:pPr>
            <a:r>
              <a:rPr lang="en-US" dirty="0" smtClean="0"/>
              <a:t>Trainings</a:t>
            </a:r>
          </a:p>
          <a:p>
            <a:pPr marL="36576" indent="0">
              <a:buNone/>
            </a:pPr>
            <a:r>
              <a:rPr lang="en-US" dirty="0" smtClean="0"/>
              <a:t>FAQs</a:t>
            </a:r>
          </a:p>
          <a:p>
            <a:pPr marL="36576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F57A570-3F91-4E37-AFC7-3DC251DC2CF1}" type="datetime1">
              <a:rPr lang="en-US" smtClean="0"/>
              <a:t>2/16/2017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Marta Garcia Carnero - CAD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 support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CAD support -1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448056" lvl="1" indent="0">
              <a:buNone/>
            </a:pPr>
            <a:r>
              <a:rPr lang="en-US" dirty="0" smtClean="0"/>
              <a:t>Our college Cristo left cad support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448056" lvl="1" indent="0">
              <a:buNone/>
            </a:pPr>
            <a:r>
              <a:rPr lang="en-US" dirty="0" smtClean="0"/>
              <a:t>We try to continue offering the support and tours as usual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 algn="ctr">
              <a:buNone/>
            </a:pPr>
            <a:endParaRPr lang="en-US" dirty="0" smtClean="0"/>
          </a:p>
          <a:p>
            <a:pPr marL="36576" indent="0" algn="ctr">
              <a:buNone/>
            </a:pPr>
            <a:r>
              <a:rPr lang="en-US" dirty="0" smtClean="0"/>
              <a:t>Thanks for your understanding if </a:t>
            </a:r>
            <a:r>
              <a:rPr lang="en-US" dirty="0"/>
              <a:t>your </a:t>
            </a:r>
            <a:r>
              <a:rPr lang="en-US" dirty="0" smtClean="0"/>
              <a:t>requests sometimes will take longer to answer.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A4228D-68BF-4F08-87D9-FB802A1C90D2}" type="datetime1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Marta Garcia Carnero - CAD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64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on going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 smtClean="0"/>
              <a:t>New Lifecycle</a:t>
            </a:r>
          </a:p>
          <a:p>
            <a:pPr marL="448056" lvl="1" indent="0">
              <a:buNone/>
            </a:pPr>
            <a:r>
              <a:rPr lang="en-US" dirty="0" smtClean="0"/>
              <a:t>Updating the tool with the pilot project feedback</a:t>
            </a:r>
          </a:p>
          <a:p>
            <a:pPr marL="448056" lvl="1" indent="0">
              <a:buNone/>
            </a:pPr>
            <a:r>
              <a:rPr lang="en-US" dirty="0" smtClean="0"/>
              <a:t>Interested in the pilot project? (Contact CAD Support or GUCS)</a:t>
            </a:r>
          </a:p>
          <a:p>
            <a:pPr marL="448056" lvl="1" indent="0">
              <a:buNone/>
            </a:pPr>
            <a:r>
              <a:rPr lang="en-US" dirty="0" smtClean="0"/>
              <a:t> 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dirty="0" smtClean="0"/>
              <a:t>Opportunity to learn and prepare the subject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dirty="0" smtClean="0"/>
              <a:t>Possibility to give feedback before the implementation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dirty="0" smtClean="0"/>
              <a:t>Training from the CAD support 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dirty="0" smtClean="0"/>
              <a:t>Priority in the support of related problems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36576" indent="0" algn="ctr">
              <a:buNone/>
            </a:pPr>
            <a:r>
              <a:rPr lang="en-US" dirty="0" smtClean="0"/>
              <a:t>Do you think you have a use case that might not have been covered? </a:t>
            </a:r>
            <a:br>
              <a:rPr lang="en-US" dirty="0" smtClean="0"/>
            </a:br>
            <a:r>
              <a:rPr lang="en-US" b="1" dirty="0" smtClean="0"/>
              <a:t>CONTACT US TO VERIFY AS SOON AS POSSIBLE 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A4228D-68BF-4F08-87D9-FB802A1C90D2}" type="datetime1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Marta Garcia Carnero - CAD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82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on going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New CDD number tool</a:t>
            </a:r>
          </a:p>
          <a:p>
            <a:pPr marL="448056" lvl="1" indent="0">
              <a:buNone/>
            </a:pPr>
            <a:r>
              <a:rPr lang="en-US" dirty="0" smtClean="0"/>
              <a:t>In internal test phase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448056" lvl="1" indent="0">
              <a:buNone/>
            </a:pPr>
            <a:r>
              <a:rPr lang="en-US" dirty="0" smtClean="0"/>
              <a:t>In 3Ds and ITEMs Possibility to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Set a CDD number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Get an existing CDD number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Remove a CDD number</a:t>
            </a:r>
          </a:p>
          <a:p>
            <a:pPr marL="448056" lvl="1" indent="0">
              <a:buNone/>
            </a:pPr>
            <a:endParaRPr lang="en-US" sz="2800" dirty="0" smtClean="0"/>
          </a:p>
          <a:p>
            <a:pPr marL="448056" lvl="1" indent="0">
              <a:buNone/>
            </a:pPr>
            <a:r>
              <a:rPr lang="en-US" dirty="0" smtClean="0"/>
              <a:t>From SmarTeam or the Dashboard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448056" lvl="1" indent="0">
              <a:buNone/>
            </a:pPr>
            <a:r>
              <a:rPr lang="en-US" dirty="0" smtClean="0"/>
              <a:t>In the 2Ds the procedure will be done as today via </a:t>
            </a:r>
            <a:r>
              <a:rPr lang="en-US" dirty="0" err="1" smtClean="0"/>
              <a:t>CartWeb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A4228D-68BF-4F08-87D9-FB802A1C90D2}" type="datetime1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Marta Garcia Carnero - CAD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32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on going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Implementing the «exception» of getting a CDD number for a drawing that doesn’t exist yet in SmarTeam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A4228D-68BF-4F08-87D9-FB802A1C90D2}" type="datetime1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Marta Garcia Carnero - CAD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226747" y="3014521"/>
            <a:ext cx="6369589" cy="646331"/>
            <a:chOff x="1043608" y="3284984"/>
            <a:chExt cx="6369589" cy="646331"/>
          </a:xfrm>
        </p:grpSpPr>
        <p:sp>
          <p:nvSpPr>
            <p:cNvPr id="7" name="TextBox 6"/>
            <p:cNvSpPr txBox="1"/>
            <p:nvPr/>
          </p:nvSpPr>
          <p:spPr>
            <a:xfrm>
              <a:off x="6318025" y="3284984"/>
              <a:ext cx="1095172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Drawing </a:t>
              </a:r>
              <a:br>
                <a:rPr lang="en-US" dirty="0" smtClean="0"/>
              </a:br>
              <a:r>
                <a:rPr lang="en-US" dirty="0" smtClean="0"/>
                <a:t>in CDD</a:t>
              </a:r>
              <a:endParaRPr lang="en-US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043608" y="3284984"/>
              <a:ext cx="3527019" cy="646331"/>
              <a:chOff x="1043608" y="3284984"/>
              <a:chExt cx="3527019" cy="646331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026550" y="3284984"/>
                <a:ext cx="1544077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3D </a:t>
                </a:r>
                <a:br>
                  <a:rPr lang="en-US" dirty="0" smtClean="0"/>
                </a:br>
                <a:r>
                  <a:rPr lang="en-US" dirty="0" smtClean="0"/>
                  <a:t>in SmarTeam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043608" y="3284984"/>
                <a:ext cx="1544077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ITEM</a:t>
                </a:r>
                <a:br>
                  <a:rPr lang="en-US" dirty="0" smtClean="0"/>
                </a:br>
                <a:r>
                  <a:rPr lang="en-US" dirty="0" smtClean="0"/>
                  <a:t>in SmarTeam</a:t>
                </a:r>
                <a:endParaRPr lang="en-US" dirty="0"/>
              </a:p>
            </p:txBody>
          </p:sp>
          <p:cxnSp>
            <p:nvCxnSpPr>
              <p:cNvPr id="11" name="Straight Connector 10"/>
              <p:cNvCxnSpPr>
                <a:stCxn id="9" idx="3"/>
                <a:endCxn id="8" idx="1"/>
              </p:cNvCxnSpPr>
              <p:nvPr/>
            </p:nvCxnSpPr>
            <p:spPr>
              <a:xfrm>
                <a:off x="2587685" y="3608150"/>
                <a:ext cx="43886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TextBox 11"/>
          <p:cNvSpPr txBox="1"/>
          <p:nvPr/>
        </p:nvSpPr>
        <p:spPr>
          <a:xfrm>
            <a:off x="1818785" y="5503546"/>
            <a:ext cx="534793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/>
              <a:t>Get a CDD number in the ITEM to be able to generate a BOM list</a:t>
            </a:r>
            <a:br>
              <a:rPr lang="en-US" sz="1400" i="1" dirty="0" smtClean="0"/>
            </a:br>
            <a:r>
              <a:rPr lang="en-US" sz="1400" i="1" dirty="0" smtClean="0"/>
              <a:t>of the assemblies using this 3D</a:t>
            </a:r>
            <a:endParaRPr lang="en-US" sz="1400" i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2628544" y="3728164"/>
            <a:ext cx="2533066" cy="1298439"/>
            <a:chOff x="2475383" y="3971370"/>
            <a:chExt cx="2533066" cy="1298439"/>
          </a:xfrm>
        </p:grpSpPr>
        <p:sp>
          <p:nvSpPr>
            <p:cNvPr id="13" name="TextBox 12"/>
            <p:cNvSpPr txBox="1"/>
            <p:nvPr/>
          </p:nvSpPr>
          <p:spPr>
            <a:xfrm>
              <a:off x="2475383" y="4531145"/>
              <a:ext cx="2533066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i="1" dirty="0" smtClean="0"/>
                <a:t>3D representing the drawing</a:t>
              </a:r>
              <a:br>
                <a:rPr lang="en-US" sz="1400" i="1" dirty="0" smtClean="0"/>
              </a:br>
              <a:r>
                <a:rPr lang="en-US" sz="1400" i="1" dirty="0" smtClean="0"/>
                <a:t>of CDD but NOT generating it</a:t>
              </a:r>
            </a:p>
            <a:p>
              <a:pPr algn="ctr"/>
              <a:r>
                <a:rPr lang="en-US" sz="1400" i="1" dirty="0" smtClean="0"/>
                <a:t>Must be OTHER</a:t>
              </a:r>
              <a:endParaRPr lang="en-US" sz="1400" i="1" dirty="0"/>
            </a:p>
          </p:txBody>
        </p:sp>
        <p:sp>
          <p:nvSpPr>
            <p:cNvPr id="14" name="Up Arrow 13"/>
            <p:cNvSpPr/>
            <p:nvPr/>
          </p:nvSpPr>
          <p:spPr>
            <a:xfrm>
              <a:off x="3635896" y="3971370"/>
              <a:ext cx="413373" cy="519720"/>
            </a:xfrm>
            <a:prstGeom prst="up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Curved Right Arrow 17"/>
          <p:cNvSpPr/>
          <p:nvPr/>
        </p:nvSpPr>
        <p:spPr>
          <a:xfrm rot="9774458" flipH="1">
            <a:off x="763926" y="3550575"/>
            <a:ext cx="760389" cy="238334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Curved Right Arrow 18"/>
          <p:cNvSpPr/>
          <p:nvPr/>
        </p:nvSpPr>
        <p:spPr>
          <a:xfrm rot="1003202" flipH="1">
            <a:off x="7384439" y="3582116"/>
            <a:ext cx="760389" cy="238334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297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Trainings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419"/>
            <a:ext cx="8226854" cy="4667421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US" sz="5100" dirty="0" smtClean="0"/>
              <a:t>Trainings coming </a:t>
            </a:r>
          </a:p>
          <a:p>
            <a:pPr marL="36576" indent="0">
              <a:buNone/>
            </a:pPr>
            <a:endParaRPr lang="en-US" dirty="0" smtClean="0"/>
          </a:p>
          <a:p>
            <a:pPr marL="448056" lvl="1" indent="0">
              <a:buNone/>
            </a:pPr>
            <a:r>
              <a:rPr lang="en-US" b="1" dirty="0" smtClean="0"/>
              <a:t>CATIA basics :</a:t>
            </a:r>
            <a:r>
              <a:rPr lang="en-US" dirty="0" smtClean="0"/>
              <a:t> </a:t>
            </a:r>
            <a:endParaRPr lang="en-US" sz="1800" dirty="0" smtClean="0"/>
          </a:p>
          <a:p>
            <a:pPr marL="448056" lvl="1" indent="0">
              <a:buNone/>
            </a:pPr>
            <a:r>
              <a:rPr lang="en-US" sz="2200" dirty="0" smtClean="0"/>
              <a:t>1 session in EN. starting the 27/02/2017: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Full</a:t>
            </a:r>
          </a:p>
          <a:p>
            <a:pPr marL="448056" lvl="1" indent="0">
              <a:buNone/>
            </a:pPr>
            <a:r>
              <a:rPr lang="en-US" sz="2200" dirty="0" smtClean="0"/>
              <a:t>1 session in EN. starting the 15/05/2017: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1 place available</a:t>
            </a:r>
          </a:p>
          <a:p>
            <a:pPr marL="448056" lvl="1" indent="0">
              <a:buNone/>
            </a:pPr>
            <a:r>
              <a:rPr lang="en-US" sz="2200" dirty="0" smtClean="0"/>
              <a:t>1 session in FR. starting the 11/09/2017: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8 places available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448056" lvl="1" indent="0">
              <a:buNone/>
            </a:pPr>
            <a:r>
              <a:rPr lang="en-US" b="1" dirty="0" smtClean="0"/>
              <a:t>SmarTeam:</a:t>
            </a:r>
          </a:p>
          <a:p>
            <a:pPr marL="448056" lvl="1" indent="0">
              <a:buNone/>
            </a:pPr>
            <a:r>
              <a:rPr lang="en-US" sz="2200" dirty="0" smtClean="0"/>
              <a:t>1 session in EN. starting the 19/06/2017: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4 places available</a:t>
            </a:r>
          </a:p>
          <a:p>
            <a:pPr marL="448056" lvl="1" indent="0">
              <a:buNone/>
            </a:pPr>
            <a:r>
              <a:rPr lang="en-US" sz="2200" dirty="0" smtClean="0"/>
              <a:t>1 session in FR. starting the 18/09/2017: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8 places available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36576" indent="0" algn="ctr">
              <a:buNone/>
            </a:pPr>
            <a:r>
              <a:rPr lang="en-US" dirty="0" smtClean="0"/>
              <a:t>More sessions can be created! Please make us know your needs</a:t>
            </a:r>
          </a:p>
          <a:p>
            <a:pPr marL="36576" indent="0" algn="ctr">
              <a:buNone/>
            </a:pPr>
            <a:r>
              <a:rPr lang="en-US" dirty="0" smtClean="0"/>
              <a:t>Do not wait until your collaborators arrive, anticipate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sz="5100" dirty="0" smtClean="0"/>
              <a:t>Sessions on demand (~4 persons)</a:t>
            </a:r>
          </a:p>
          <a:p>
            <a:pPr marL="448056" lvl="1" indent="0">
              <a:buNone/>
            </a:pPr>
            <a:endParaRPr lang="en-US" sz="1800" b="1" dirty="0" smtClean="0"/>
          </a:p>
          <a:p>
            <a:pPr marL="448056" lvl="1" indent="0">
              <a:buNone/>
            </a:pPr>
            <a:r>
              <a:rPr lang="en-US" b="1" dirty="0" smtClean="0"/>
              <a:t>CATIA Sheet Metal Design</a:t>
            </a:r>
          </a:p>
          <a:p>
            <a:pPr marL="448056" lvl="1" indent="0">
              <a:buNone/>
            </a:pPr>
            <a:r>
              <a:rPr lang="en-US" b="1" dirty="0" smtClean="0"/>
              <a:t>CATIA Advance drafting</a:t>
            </a:r>
          </a:p>
          <a:p>
            <a:pPr marL="448056" lvl="1" indent="0">
              <a:buNone/>
            </a:pPr>
            <a:r>
              <a:rPr lang="en-US" b="1" dirty="0" smtClean="0"/>
              <a:t>CATIA kinematics</a:t>
            </a:r>
          </a:p>
          <a:p>
            <a:pPr marL="448056" lvl="1" indent="0">
              <a:buNone/>
            </a:pPr>
            <a:r>
              <a:rPr lang="en-US" b="1" dirty="0" smtClean="0"/>
              <a:t>CATIA Sheet Metal Design</a:t>
            </a:r>
          </a:p>
          <a:p>
            <a:pPr marL="448056" lvl="1" indent="0">
              <a:buNone/>
            </a:pPr>
            <a:endParaRPr lang="en-US" b="1" dirty="0" smtClean="0"/>
          </a:p>
          <a:p>
            <a:pPr marL="448056" lvl="1" indent="0">
              <a:buNone/>
            </a:pPr>
            <a:r>
              <a:rPr lang="en-US" b="1" dirty="0" smtClean="0"/>
              <a:t>New Life cycle (1/2 day) for pilot project and to access to the tool</a:t>
            </a:r>
          </a:p>
          <a:p>
            <a:pPr marL="448056" lvl="1" indent="0">
              <a:buNone/>
            </a:pPr>
            <a:endParaRPr lang="en-US" b="1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FF5AF1-2294-404C-B747-B317C2BF6618}" type="datetime1">
              <a:rPr lang="en-US" smtClean="0"/>
              <a:t>2/16/2017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Marta Garcia Carnero - CAD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7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For more info:</a:t>
            </a:r>
          </a:p>
          <a:p>
            <a:pPr marL="36576" indent="0">
              <a:buNone/>
            </a:pPr>
            <a:r>
              <a:rPr lang="en-US" sz="2000" u="sng" dirty="0" smtClean="0">
                <a:hlinkClick r:id="rId2"/>
              </a:rPr>
              <a:t>https://cad-support.web.cern.ch/training/Pages/default.aspx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A4228D-68BF-4F08-87D9-FB802A1C90D2}" type="datetime1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Marta Garcia Carnero - CAD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492896"/>
            <a:ext cx="6194197" cy="3015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133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FAQs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626" y="1050026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/>
              <a:t>New Life cycle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36576" indent="0">
              <a:buNone/>
            </a:pPr>
            <a:endParaRPr lang="en-US" sz="2400" dirty="0" smtClean="0"/>
          </a:p>
          <a:p>
            <a:pPr marL="36576" indent="0">
              <a:buNone/>
            </a:pPr>
            <a:r>
              <a:rPr lang="en-US" sz="2400" dirty="0" smtClean="0"/>
              <a:t>Knowledge</a:t>
            </a:r>
          </a:p>
          <a:p>
            <a:endParaRPr lang="en-US" sz="2400" dirty="0"/>
          </a:p>
          <a:p>
            <a:pPr marL="36576" indent="0">
              <a:buNone/>
            </a:pPr>
            <a:r>
              <a:rPr lang="en-US" sz="2400" dirty="0" smtClean="0"/>
              <a:t>Assembly design</a:t>
            </a:r>
          </a:p>
          <a:p>
            <a:pPr marL="36576" indent="0">
              <a:buNone/>
            </a:pPr>
            <a:endParaRPr lang="en-US" sz="2400" dirty="0"/>
          </a:p>
          <a:p>
            <a:pPr marL="36576" indent="0">
              <a:buNone/>
            </a:pPr>
            <a:r>
              <a:rPr lang="en-US" sz="2400" dirty="0" smtClean="0"/>
              <a:t>Drafting</a:t>
            </a:r>
          </a:p>
          <a:p>
            <a:pPr marL="36576" indent="0">
              <a:buNone/>
            </a:pPr>
            <a:endParaRPr lang="en-US" sz="2400" dirty="0" smtClean="0"/>
          </a:p>
          <a:p>
            <a:pPr marL="36576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pPr marL="36576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A4228D-68BF-4F08-87D9-FB802A1C90D2}" type="datetime1">
              <a:rPr lang="en-US" smtClean="0"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Marta Garcia Carnero - CAD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825" y="1628800"/>
            <a:ext cx="6226288" cy="13844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825" y="3729784"/>
            <a:ext cx="5978298" cy="3080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049" y="4663924"/>
            <a:ext cx="5722620" cy="3809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8049" y="5575992"/>
            <a:ext cx="7606665" cy="30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77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14045</TotalTime>
  <Words>434</Words>
  <Application>Microsoft Office PowerPoint</Application>
  <PresentationFormat>On-screen Show (4:3)</PresentationFormat>
  <Paragraphs>122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CERNCorporate4-3</vt:lpstr>
      <vt:lpstr>CAD Service Status</vt:lpstr>
      <vt:lpstr>Index</vt:lpstr>
      <vt:lpstr>CAD support state</vt:lpstr>
      <vt:lpstr>Works on going</vt:lpstr>
      <vt:lpstr>Works on going II</vt:lpstr>
      <vt:lpstr>Works on going III</vt:lpstr>
      <vt:lpstr>Trainings</vt:lpstr>
      <vt:lpstr>Trainings</vt:lpstr>
      <vt:lpstr>New FAQs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 and tricks frequent asked questions</dc:title>
  <dc:creator>mgarciac</dc:creator>
  <cp:lastModifiedBy>Marta Garcia Carnero</cp:lastModifiedBy>
  <cp:revision>225</cp:revision>
  <dcterms:created xsi:type="dcterms:W3CDTF">2015-03-31T18:08:41Z</dcterms:created>
  <dcterms:modified xsi:type="dcterms:W3CDTF">2017-02-16T07:43:32Z</dcterms:modified>
</cp:coreProperties>
</file>