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512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der Notizen mittels Klicken bearbeiten</a:t>
            </a:r>
          </a:p>
        </p:txBody>
      </p:sp>
      <p:sp>
        <p:nvSpPr>
          <p:cNvPr id="7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&lt;Kopfzeile&gt;</a:t>
            </a:r>
          </a:p>
        </p:txBody>
      </p:sp>
      <p:sp>
        <p:nvSpPr>
          <p:cNvPr id="8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&lt;Datum/Uhrzeit&gt;</a:t>
            </a:r>
          </a:p>
        </p:txBody>
      </p:sp>
      <p:sp>
        <p:nvSpPr>
          <p:cNvPr id="8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&lt;Fußzeile&gt;</a:t>
            </a:r>
          </a:p>
        </p:txBody>
      </p:sp>
      <p:sp>
        <p:nvSpPr>
          <p:cNvPr id="8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09F06A06-31E4-4C88-A6D6-390B65822AFA}" type="slidenum">
              <a:rPr lang="de-DE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95042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de-DE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15ED070-51F3-4744-93EB-49DC631292E8}" type="slidenum">
              <a:rPr lang="de-DE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2444760" y="1200240"/>
            <a:ext cx="4253760" cy="339408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2444760" y="1200240"/>
            <a:ext cx="4253760" cy="339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2444760" y="1200240"/>
            <a:ext cx="4253760" cy="339408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2444760" y="1200240"/>
            <a:ext cx="4253760" cy="339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8229240" cy="3972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2973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33940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2973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200240"/>
            <a:ext cx="401580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2973240"/>
            <a:ext cx="8229240" cy="161892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2040" cy="11023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4FE2119C-9DB8-47FA-A1DF-F5AFC855AB4A}" type="datetime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20.02.17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</p:spPr>
        <p:txBody>
          <a:bodyPr anchor="ctr"/>
          <a:lstStyle/>
          <a:p>
            <a:endParaRPr lang="de-DE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20F942EA-12AF-4C00-9B9B-9428D5AE2C79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Zweite Gliederungsebene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Dritte Gliederungsebene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Vierte Gliederungsebene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Fünfte Gliederungsebene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Sechste Gliederungsebene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8229240" cy="85680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39408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Format des Gliederungstextes durch Klicken bearbeiten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Zweite Gliederungsebene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Dritte Gliederungsebene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Vierte Gliederungsebene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Fünfte Gliederungsebene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Sechste Gliederungsebene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Siebte GliederungsebeneClick to edit Master text styles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4767120"/>
            <a:ext cx="2133360" cy="27360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2D86F975-2B49-41ED-AEEB-75A44A95EA04}" type="datetime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20.02.17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4767120"/>
            <a:ext cx="2895120" cy="273600"/>
          </a:xfrm>
          <a:prstGeom prst="rect">
            <a:avLst/>
          </a:prstGeom>
        </p:spPr>
        <p:txBody>
          <a:bodyPr anchor="ctr"/>
          <a:lstStyle/>
          <a:p>
            <a:endParaRPr lang="de-DE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4767120"/>
            <a:ext cx="2133360" cy="27360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2E82FCC6-6F44-4F52-A048-3C0C1BB5FCE7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hyperlink" Target="https://cdsweb.cern.ch/record/1442597" TargetMode="External"/><Relationship Id="rId12" Type="http://schemas.openxmlformats.org/officeDocument/2006/relationships/hyperlink" Target="https://indico.cern.ch/event/358127/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indico.cern.ch/event/129364" TargetMode="External"/><Relationship Id="rId3" Type="http://schemas.openxmlformats.org/officeDocument/2006/relationships/hyperlink" Target="https://indico.cern.ch/event/157486" TargetMode="External"/><Relationship Id="rId4" Type="http://schemas.openxmlformats.org/officeDocument/2006/relationships/hyperlink" Target="https://indico.cern.ch/event/177418" TargetMode="External"/><Relationship Id="rId5" Type="http://schemas.openxmlformats.org/officeDocument/2006/relationships/hyperlink" Target="http://www.clarin.eu/events/3501" TargetMode="External"/><Relationship Id="rId6" Type="http://schemas.openxmlformats.org/officeDocument/2006/relationships/hyperlink" Target="http://indico.psi.ch/event/2230" TargetMode="External"/><Relationship Id="rId7" Type="http://schemas.openxmlformats.org/officeDocument/2006/relationships/hyperlink" Target="https://refeds.org/meetings/oct13/index.html" TargetMode="External"/><Relationship Id="rId8" Type="http://schemas.openxmlformats.org/officeDocument/2006/relationships/hyperlink" Target="https://indico.cern.ch/event/301888/" TargetMode="External"/><Relationship Id="rId9" Type="http://schemas.openxmlformats.org/officeDocument/2006/relationships/hyperlink" Target="https://indico.cern.ch/event/358127" TargetMode="External"/><Relationship Id="rId10" Type="http://schemas.openxmlformats.org/officeDocument/2006/relationships/hyperlink" Target="http://fim4r.daasi.d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indico.cern.ch/event/605369/%23day-2017-02-2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1995693"/>
            <a:ext cx="7772040" cy="11023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FIM4R v 2.0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4" name="Picture 4"/>
          <p:cNvPicPr/>
          <p:nvPr/>
        </p:nvPicPr>
        <p:blipFill>
          <a:blip r:embed="rId3"/>
          <a:stretch/>
        </p:blipFill>
        <p:spPr>
          <a:xfrm>
            <a:off x="7079040" y="1949040"/>
            <a:ext cx="1454040" cy="1182240"/>
          </a:xfrm>
          <a:prstGeom prst="rect">
            <a:avLst/>
          </a:prstGeom>
          <a:ln>
            <a:noFill/>
          </a:ln>
        </p:spPr>
      </p:pic>
      <p:pic>
        <p:nvPicPr>
          <p:cNvPr id="85" name="Picture 5"/>
          <p:cNvPicPr/>
          <p:nvPr/>
        </p:nvPicPr>
        <p:blipFill>
          <a:blip r:embed="rId4"/>
          <a:stretch/>
        </p:blipFill>
        <p:spPr>
          <a:xfrm>
            <a:off x="736560" y="3131640"/>
            <a:ext cx="1612080" cy="1612080"/>
          </a:xfrm>
          <a:prstGeom prst="rect">
            <a:avLst/>
          </a:prstGeom>
          <a:ln>
            <a:noFill/>
          </a:ln>
        </p:spPr>
      </p:pic>
      <p:pic>
        <p:nvPicPr>
          <p:cNvPr id="86" name="Picture 7"/>
          <p:cNvPicPr/>
          <p:nvPr/>
        </p:nvPicPr>
        <p:blipFill>
          <a:blip r:embed="rId5"/>
          <a:stretch/>
        </p:blipFill>
        <p:spPr>
          <a:xfrm>
            <a:off x="736560" y="473760"/>
            <a:ext cx="1380240" cy="1380240"/>
          </a:xfrm>
          <a:prstGeom prst="rect">
            <a:avLst/>
          </a:prstGeom>
          <a:ln>
            <a:noFill/>
          </a:ln>
        </p:spPr>
      </p:pic>
      <p:pic>
        <p:nvPicPr>
          <p:cNvPr id="87" name="Picture 8"/>
          <p:cNvPicPr/>
          <p:nvPr/>
        </p:nvPicPr>
        <p:blipFill>
          <a:blip r:embed="rId6"/>
          <a:stretch/>
        </p:blipFill>
        <p:spPr>
          <a:xfrm>
            <a:off x="6310800" y="437040"/>
            <a:ext cx="2147040" cy="1080000"/>
          </a:xfrm>
          <a:prstGeom prst="rect">
            <a:avLst/>
          </a:prstGeom>
          <a:ln>
            <a:noFill/>
          </a:ln>
        </p:spPr>
      </p:pic>
      <p:pic>
        <p:nvPicPr>
          <p:cNvPr id="88" name="Picture 15"/>
          <p:cNvPicPr/>
          <p:nvPr/>
        </p:nvPicPr>
        <p:blipFill>
          <a:blip r:embed="rId7"/>
          <a:stretch/>
        </p:blipFill>
        <p:spPr>
          <a:xfrm>
            <a:off x="2844280" y="3426480"/>
            <a:ext cx="1918440" cy="1250640"/>
          </a:xfrm>
          <a:prstGeom prst="rect">
            <a:avLst/>
          </a:prstGeom>
          <a:ln>
            <a:noFill/>
          </a:ln>
        </p:spPr>
      </p:pic>
      <p:pic>
        <p:nvPicPr>
          <p:cNvPr id="89" name="Picture 9"/>
          <p:cNvPicPr/>
          <p:nvPr/>
        </p:nvPicPr>
        <p:blipFill>
          <a:blip r:embed="rId8"/>
          <a:srcRect l="17939"/>
          <a:stretch/>
        </p:blipFill>
        <p:spPr>
          <a:xfrm>
            <a:off x="6795360" y="3624120"/>
            <a:ext cx="1951200" cy="1053000"/>
          </a:xfrm>
          <a:prstGeom prst="rect">
            <a:avLst/>
          </a:prstGeom>
          <a:ln>
            <a:noFill/>
          </a:ln>
        </p:spPr>
      </p:pic>
      <p:pic>
        <p:nvPicPr>
          <p:cNvPr id="90" name="Picture 10"/>
          <p:cNvPicPr/>
          <p:nvPr/>
        </p:nvPicPr>
        <p:blipFill>
          <a:blip r:embed="rId9"/>
          <a:stretch/>
        </p:blipFill>
        <p:spPr>
          <a:xfrm>
            <a:off x="3147120" y="692640"/>
            <a:ext cx="2127600" cy="824760"/>
          </a:xfrm>
          <a:prstGeom prst="rect">
            <a:avLst/>
          </a:prstGeom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6561" y="2069768"/>
            <a:ext cx="1380240" cy="8419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37114" y="3534703"/>
            <a:ext cx="1449510" cy="834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2012 Recommendations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Recommendations to the research communities 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Conduct Risk Analysis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Pilot Studies coordinated by experts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Recommendations to the technology providers 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Separation of Authorization and Authentication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Credentials revocation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Attribute delegation to the research community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Standardise efforts in Levels of Security/Assurance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Recommendations to funding agencies 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Fund FIM technologies that are focused on solving the described needs of the research communities 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5" name="TextShape 3"/>
          <p:cNvSpPr txBox="1"/>
          <p:nvPr/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28601DD7-9FEB-419C-A905-26E043194333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2012 Recommendations: how have we done?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Recommendations to the research communities </a:t>
            </a:r>
          </a:p>
          <a:p>
            <a:pPr marL="743040" lvl="1" indent="-285480">
              <a:lnSpc>
                <a:spcPct val="100000"/>
              </a:lnSpc>
              <a:buClr>
                <a:srgbClr val="F79646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F7964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Conduct Risk Analysis – SCI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70AD47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70AD47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Pilot Studies coordinated by experts - AARC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Recommendations to the technology providers </a:t>
            </a:r>
          </a:p>
          <a:p>
            <a:pPr marL="743040" lvl="1" indent="-285480">
              <a:lnSpc>
                <a:spcPct val="100000"/>
              </a:lnSpc>
              <a:buClr>
                <a:srgbClr val="ED7D31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Separation of Authorization and Authentication – as per attribute delegation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FF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Credentials revocation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ED7D31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Attribute delegation to the research community – partially done within the context of pilots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ED7D31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Standardise efforts in Levels of Security/Assurance – Minimal LoA, Sirtfi 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Recommendations to funding agencies </a:t>
            </a:r>
          </a:p>
          <a:p>
            <a:pPr marL="743040" lvl="1" indent="-285480">
              <a:lnSpc>
                <a:spcPct val="100000"/>
              </a:lnSpc>
              <a:buClr>
                <a:srgbClr val="9BBB59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9BBB5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Fund FIM technologies that are focused on solving the described needs of the research communities – AARC/AARC2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8" name="TextShape 3"/>
          <p:cNvSpPr txBox="1"/>
          <p:nvPr/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99C6549A-FE88-4584-8014-FC329761B333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11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Address command line and non-web use cases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Integrate FIM with existing Community Membership Management Tools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Build operational security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Support GDPR adequacy certification for intergovernmental organisations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Commercial IaaS interaction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Make FIM a production service and a corner stone of the European Open Science Cloud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… </a:t>
            </a:r>
          </a:p>
        </p:txBody>
      </p:sp>
      <p:sp>
        <p:nvSpPr>
          <p:cNvPr id="120" name="TextShape 2"/>
          <p:cNvSpPr txBox="1"/>
          <p:nvPr/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C9F85D97-CB4D-4019-9540-6CBE254BAF59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1" name="TextShape 3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Recommendations 2017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Basically we have two options: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Create a new version of the document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Less work?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Are all original authors available?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Write a new document, referencing the old one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could write a summary of what had happened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 could then formulate some new requirements and recommendations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372E601-AF0B-4F4D-B6AC-1513CA6C765D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13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4" name="TextShape 3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So what do we want to do?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Run a 10</a:t>
            </a:r>
            <a:r>
              <a:rPr lang="en-US" sz="32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</a:t>
            </a: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FIM4R Workshop to start (yes we are in that workshop now)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When else to meet? 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Feedback @ RDA Session in April, Barcelona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Where else?</a:t>
            </a:r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Who? Representatives of Research Communities and Infrastructures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Timeline? </a:t>
            </a:r>
          </a:p>
        </p:txBody>
      </p:sp>
      <p:sp>
        <p:nvSpPr>
          <p:cNvPr id="126" name="TextShape 2"/>
          <p:cNvSpPr txBox="1"/>
          <p:nvPr/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89A904AC-CAF0-4C02-8553-432890666603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14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7" name="TextShape 3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Next Steps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first workshop was held at CERN in June 2011 (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https://indico.cern.ch/event/129364),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second at RAL in November 2011 (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3"/>
              </a:rPr>
              <a:t>https://indico.cern.ch/event/157486),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third at ISGC in February 2012 (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4"/>
              </a:rPr>
              <a:t>https://indico.cern.ch/event/177418),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fourth at MPI Psycholinguistics Nijmegen in June 2012  (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5"/>
              </a:rPr>
              <a:t>http://www.clarin.eu/events/3501),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fifth at PSI Villigen in March 2013 (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6"/>
              </a:rPr>
              <a:t>http://indico.psi.ch/event/2230),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sixth at CSC in Helsinki in October 2013(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7"/>
              </a:rPr>
              <a:t>https://refeds.org/meetings/oct13/index.html),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seventh at ESRIN in Franscati in April 2014 (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8"/>
              </a:rPr>
              <a:t>https://indico.cern.ch/event/301888/),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eighth at CERN on 3-4th February 2015 (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9"/>
              </a:rPr>
              <a:t>https://indico.cern.ch/event/358127).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9th FIM4R meeting 30</a:t>
            </a:r>
            <a:r>
              <a:rPr lang="en-US" sz="32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</a:t>
            </a: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November 2015 (</a:t>
            </a: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0"/>
              </a:rPr>
              <a:t>http://fim4r.daasi.de/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Through these workshops, the research communities have converged on a common vision for FIM, enumerated a set of requirements and proposed a number of recommendations for ensuring a roadmap for the uptake of FIM is achieved. These points have been documented in a paper (</a:t>
            </a: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1"/>
              </a:rPr>
              <a:t>https://cdsweb.cern.ch/record/1442597).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32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Fulltext is: https://cdsweb.cern.ch/record/1442597/files/CERN-OPEN-2012-006.pdf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F4E7CAD8-3DA1-46D8-A2DF-A15098B5800F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3" name="TextShape 3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Background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4" name="CustomShape 4"/>
          <p:cNvSpPr/>
          <p:nvPr/>
        </p:nvSpPr>
        <p:spPr>
          <a:xfrm>
            <a:off x="4609440" y="4694760"/>
            <a:ext cx="368532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8760" tIns="34200" rIns="68760" bIns="34200"/>
          <a:lstStyle/>
          <a:p>
            <a:pPr>
              <a:lnSpc>
                <a:spcPct val="100000"/>
              </a:lnSpc>
            </a:pPr>
            <a:r>
              <a:rPr lang="de-DE" sz="18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2"/>
              </a:rPr>
              <a:t>https://indico.cern.ch/event/358127</a:t>
            </a:r>
            <a:r>
              <a:rPr lang="de-DE" sz="18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12"/>
              </a:rPr>
              <a:t>/</a:t>
            </a:r>
            <a:r>
              <a:rPr lang="de-DE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Requirements documented published in 2012 and now due an update!</a:t>
            </a:r>
          </a:p>
        </p:txBody>
      </p:sp>
      <p:sp>
        <p:nvSpPr>
          <p:cNvPr id="96" name="TextShape 2"/>
          <p:cNvSpPr txBox="1"/>
          <p:nvPr/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64AFB5A1-12E2-43D0-90C7-EB813FCDE42A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7" name="TextShape 3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Background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8" name="Picture 4"/>
          <p:cNvPicPr/>
          <p:nvPr/>
        </p:nvPicPr>
        <p:blipFill>
          <a:blip r:embed="rId2"/>
          <a:stretch/>
        </p:blipFill>
        <p:spPr>
          <a:xfrm>
            <a:off x="2242800" y="2504160"/>
            <a:ext cx="4420800" cy="226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Agenda 1/4</a:t>
            </a:r>
          </a:p>
        </p:txBody>
      </p:sp>
      <p:graphicFrame>
        <p:nvGraphicFramePr>
          <p:cNvPr id="100" name="Table 2"/>
          <p:cNvGraphicFramePr/>
          <p:nvPr/>
        </p:nvGraphicFramePr>
        <p:xfrm>
          <a:off x="1529640" y="1649160"/>
          <a:ext cx="6120000" cy="3200400"/>
        </p:xfrm>
        <a:graphic>
          <a:graphicData uri="http://schemas.openxmlformats.org/drawingml/2006/table">
            <a:tbl>
              <a:tblPr/>
              <a:tblGrid>
                <a:gridCol w="2039760"/>
                <a:gridCol w="2040120"/>
                <a:gridCol w="2040120"/>
              </a:tblGrid>
              <a:tr h="34344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Monday Feb. 20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11:00 → 11:20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Introduction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Peter Gietz, Hannah Short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11:20 → 11:40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LIGO Update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Scott Koranda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11:40 → 12:00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ELIXIR Update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Michal Prochazka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12:00 → 12:20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WLCG Update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Hannah Short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12:20 → 12:40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DARIAH Update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Peter Gietz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12:40 → 13:00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INAF Update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Alessandro Costa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13:00 → 14:10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Lunch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Agenda 2/4</a:t>
            </a:r>
          </a:p>
        </p:txBody>
      </p:sp>
      <p:graphicFrame>
        <p:nvGraphicFramePr>
          <p:cNvPr id="102" name="Table 2"/>
          <p:cNvGraphicFramePr/>
          <p:nvPr/>
        </p:nvGraphicFramePr>
        <p:xfrm>
          <a:off x="1529640" y="1350720"/>
          <a:ext cx="6120000" cy="1737360"/>
        </p:xfrm>
        <a:graphic>
          <a:graphicData uri="http://schemas.openxmlformats.org/drawingml/2006/table">
            <a:tbl>
              <a:tblPr/>
              <a:tblGrid>
                <a:gridCol w="2039760"/>
                <a:gridCol w="2040120"/>
                <a:gridCol w="2040120"/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14:30 → 14:50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Umbrella Update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Stefan Paetow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14:50 → 15:10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Security Incident Response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Tom Barton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15:10 → 15:30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Snctfi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Dave Kelsey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15:30 → 15:50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Coffee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Agenda 3/4</a:t>
            </a:r>
          </a:p>
        </p:txBody>
      </p:sp>
      <p:graphicFrame>
        <p:nvGraphicFramePr>
          <p:cNvPr id="104" name="Table 2"/>
          <p:cNvGraphicFramePr/>
          <p:nvPr/>
        </p:nvGraphicFramePr>
        <p:xfrm>
          <a:off x="1529640" y="1310400"/>
          <a:ext cx="6120000" cy="3017520"/>
        </p:xfrm>
        <a:graphic>
          <a:graphicData uri="http://schemas.openxmlformats.org/drawingml/2006/table">
            <a:tbl>
              <a:tblPr/>
              <a:tblGrid>
                <a:gridCol w="2039760"/>
                <a:gridCol w="2040120"/>
                <a:gridCol w="2040120"/>
              </a:tblGrid>
              <a:tr h="34344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15:50 → 16:10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Accounting Data Protection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Uros Stevanovic , Irina Mikhailava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16:10 → 16:30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Data Protection Code of Conduct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Mikael Linden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16:30 → 16:50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EGI Update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Peter Solagna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16:50 → 17:10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EUDAT Update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Willem Elbers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17:10 → 18:10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FIM4Rv2 Document Plans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19:00 → 21:00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No-host Dinner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Agenda 4/4</a:t>
            </a:r>
          </a:p>
        </p:txBody>
      </p:sp>
      <p:graphicFrame>
        <p:nvGraphicFramePr>
          <p:cNvPr id="106" name="Table 2"/>
          <p:cNvGraphicFramePr/>
          <p:nvPr/>
        </p:nvGraphicFramePr>
        <p:xfrm>
          <a:off x="1529640" y="1310400"/>
          <a:ext cx="6120000" cy="2743200"/>
        </p:xfrm>
        <a:graphic>
          <a:graphicData uri="http://schemas.openxmlformats.org/drawingml/2006/table">
            <a:tbl>
              <a:tblPr/>
              <a:tblGrid>
                <a:gridCol w="2039760"/>
                <a:gridCol w="2040120"/>
                <a:gridCol w="2040120"/>
              </a:tblGrid>
              <a:tr h="34344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Tuesday, Feb 21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hlinkClick r:id="rId2"/>
                        </a:rPr>
                        <a:t>¶</a:t>
                      </a:r>
                      <a:endParaRPr lang="de-DE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09:00 → 09:20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AARC I and II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David Groep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09:20 → 09:40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AARC Blueprint Architecture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Christos Kanellopoulos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09:40 → 10:00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Publishers &amp; IAM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Heather Flanagan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10:00 → 10:20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Kantara OTTO WG 4 OAUTH2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Colin Wallis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10:20 → 10:40 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Next Steps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2012 Requirements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User friendliness (high)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Browser &amp; non-browser federated access (high).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Bridging communities (medium)</a:t>
            </a:r>
            <a:r>
              <a:rPr lang="en-US" sz="3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Multiple technologies with translators including dynamic issue of credentials (medium)</a:t>
            </a:r>
            <a:r>
              <a:rPr lang="en-US" sz="32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Implementations based on open standards and sustainable with compatible licenses (high).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Different Levels of Assurance with provenance (high).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Authorisation under community and/or facility control (high).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Well defined semantically harmonised attributes(medium). 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Flexible and scalable IdP attribute release policy(medium). 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Attributes must be able to cross national borders(high).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Attribute aggregation for authorisation(medium).  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Privacy and data protection to be addressed with community-wide individual identities(medium) </a:t>
            </a:r>
          </a:p>
        </p:txBody>
      </p:sp>
      <p:sp>
        <p:nvSpPr>
          <p:cNvPr id="109" name="TextShape 3"/>
          <p:cNvSpPr txBox="1"/>
          <p:nvPr/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E0F9812-CA21-4FE8-A051-5C5D294965B6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8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05920"/>
            <a:ext cx="8229240" cy="856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2012 Requirements: how have we done?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457200" y="1200240"/>
            <a:ext cx="8229240" cy="3394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ED7D31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User friendliness (high) </a:t>
            </a:r>
            <a:r>
              <a:rPr lang="en-US" sz="3200" b="1" i="1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 Good but varies wildly, citizen scientists partially addressed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ED7D31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Browser &amp; non-browser federated access (high). – </a:t>
            </a:r>
            <a:r>
              <a:rPr lang="en-US" sz="3200" b="1" i="1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Mostly requires web intervention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ED7D31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Bridging communities (medium)</a:t>
            </a:r>
            <a:r>
              <a:rPr lang="en-US" sz="3200" b="0" i="1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– eduGAIN addresses R&amp;E but little interaction with commercial/social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F79646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F7964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Multiple technologies with translators including dynamic issue of credentials (medium)</a:t>
            </a:r>
            <a:r>
              <a:rPr lang="en-US" sz="3200" b="0" i="1" strike="noStrike" spc="-1">
                <a:solidFill>
                  <a:srgbClr val="F7964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70AD47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70AD47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Implementations based on open standards and sustainable with compatible licenses (high).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ED7D31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Different Levels of Assurance with provenance (high).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ED7D31"/>
              </a:buClr>
              <a:buFont typeface="Arial"/>
              <a:buChar char="•"/>
            </a:pPr>
            <a:r>
              <a:rPr lang="en-US" sz="3200" b="1" strike="noStrike" spc="-1">
                <a:solidFill>
                  <a:srgbClr val="ED7D3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Authorisation under community and/or facility control (high).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F79646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F7964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Well defined semantically harmonised attributes(medium). – R&amp;S, not so much for other attributes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70AD47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70AD47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Flexible and scalable IdP attribute release policy(medium). – </a:t>
            </a:r>
            <a:r>
              <a:rPr lang="en-US" sz="3200" b="0" i="1" strike="noStrike" spc="-1">
                <a:solidFill>
                  <a:srgbClr val="70AD47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R&amp;S seems to have reached happy medium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F79646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F7964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Attributes must be able to cross national borders(high).  - </a:t>
            </a:r>
            <a:r>
              <a:rPr lang="en-US" sz="3200" b="0" i="1" strike="noStrike" spc="-1">
                <a:solidFill>
                  <a:srgbClr val="F79646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Good work from AARC but GDPR problematic for intergovernmental organisations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Attribute aggregation for authorisation(medium). – </a:t>
            </a:r>
            <a:r>
              <a:rPr lang="en-US" sz="3200" b="0" i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Case by case basis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FF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Privacy and data protection to be addressed with community-wide individual identities(medium) 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2" name="TextShape 3"/>
          <p:cNvSpPr txBox="1"/>
          <p:nvPr/>
        </p:nvSpPr>
        <p:spPr>
          <a:xfrm>
            <a:off x="6553080" y="4767120"/>
            <a:ext cx="2133360" cy="2736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E58D49E-3A55-4C61-A5E0-4C237ECBEEF3}" type="slidenum">
              <a:rPr lang="de-DE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9</a:t>
            </a:fld>
            <a:endParaRPr lang="de-DE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</TotalTime>
  <Words>1011</Words>
  <Application>Microsoft Macintosh PowerPoint</Application>
  <PresentationFormat>On-screen Show (16:9)</PresentationFormat>
  <Paragraphs>166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FIM4R v 2</dc:title>
  <dc:subject/>
  <dc:creator>Hannah Short</dc:creator>
  <dc:description/>
  <cp:lastModifiedBy>Hannah Short</cp:lastModifiedBy>
  <cp:revision>26</cp:revision>
  <dcterms:created xsi:type="dcterms:W3CDTF">2016-11-09T09:48:30Z</dcterms:created>
  <dcterms:modified xsi:type="dcterms:W3CDTF">2017-02-20T16:31:05Z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(16:9)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9</vt:i4>
  </property>
</Properties>
</file>