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g" ContentType="image/jpeg"/>
  <Default Extension="jpeg" ContentType="image/jpeg"/>
  <Default Extension="rels" ContentType="application/vnd.openxmlformats-package.relationships+xml"/>
  <Default Extension="gif" ContentType="image/gif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slideLayouts/slideLayout5.xml" ContentType="application/vnd.openxmlformats-officedocument.presentationml.slideLayout+xml"/>
  <Override PartName="/ppt/theme/theme3.xml" ContentType="application/vnd.openxmlformats-officedocument.theme+xml"/>
  <Override PartName="/ppt/theme/theme4.xml" ContentType="application/vnd.openxmlformats-officedocument.theme+xml"/>
  <Override PartName="/ppt/theme/theme5.xml" ContentType="application/vnd.openxmlformats-officedocument.them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2" r:id="rId1"/>
    <p:sldMasterId id="2147483648" r:id="rId2"/>
    <p:sldMasterId id="2147483685" r:id="rId3"/>
  </p:sldMasterIdLst>
  <p:notesMasterIdLst>
    <p:notesMasterId r:id="rId23"/>
  </p:notesMasterIdLst>
  <p:handoutMasterIdLst>
    <p:handoutMasterId r:id="rId24"/>
  </p:handoutMasterIdLst>
  <p:sldIdLst>
    <p:sldId id="280" r:id="rId4"/>
    <p:sldId id="290" r:id="rId5"/>
    <p:sldId id="291" r:id="rId6"/>
    <p:sldId id="292" r:id="rId7"/>
    <p:sldId id="308" r:id="rId8"/>
    <p:sldId id="304" r:id="rId9"/>
    <p:sldId id="293" r:id="rId10"/>
    <p:sldId id="298" r:id="rId11"/>
    <p:sldId id="296" r:id="rId12"/>
    <p:sldId id="297" r:id="rId13"/>
    <p:sldId id="305" r:id="rId14"/>
    <p:sldId id="306" r:id="rId15"/>
    <p:sldId id="307" r:id="rId16"/>
    <p:sldId id="299" r:id="rId17"/>
    <p:sldId id="301" r:id="rId18"/>
    <p:sldId id="302" r:id="rId19"/>
    <p:sldId id="303" r:id="rId20"/>
    <p:sldId id="300" r:id="rId21"/>
    <p:sldId id="284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B0"/>
    <a:srgbClr val="4F85C3"/>
    <a:srgbClr val="6C9FCA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163" autoAdjust="0"/>
    <p:restoredTop sz="94745" autoAdjust="0"/>
  </p:normalViewPr>
  <p:slideViewPr>
    <p:cSldViewPr showGuides="1">
      <p:cViewPr varScale="1">
        <p:scale>
          <a:sx n="32" d="100"/>
          <a:sy n="32" d="100"/>
        </p:scale>
        <p:origin x="-2248" y="-10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52" d="100"/>
          <a:sy n="52" d="100"/>
        </p:scale>
        <p:origin x="-2700" y="-76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6.xml"/><Relationship Id="rId20" Type="http://schemas.openxmlformats.org/officeDocument/2006/relationships/slide" Target="slides/slide17.xml"/><Relationship Id="rId21" Type="http://schemas.openxmlformats.org/officeDocument/2006/relationships/slide" Target="slides/slide18.xml"/><Relationship Id="rId22" Type="http://schemas.openxmlformats.org/officeDocument/2006/relationships/slide" Target="slides/slide19.xml"/><Relationship Id="rId23" Type="http://schemas.openxmlformats.org/officeDocument/2006/relationships/notesMaster" Target="notesMasters/notesMaster1.xml"/><Relationship Id="rId24" Type="http://schemas.openxmlformats.org/officeDocument/2006/relationships/handoutMaster" Target="handoutMasters/handoutMaster1.xml"/><Relationship Id="rId25" Type="http://schemas.openxmlformats.org/officeDocument/2006/relationships/printerSettings" Target="printerSettings/printerSettings1.bin"/><Relationship Id="rId26" Type="http://schemas.openxmlformats.org/officeDocument/2006/relationships/presProps" Target="presProps.xml"/><Relationship Id="rId27" Type="http://schemas.openxmlformats.org/officeDocument/2006/relationships/viewProps" Target="viewProps.xml"/><Relationship Id="rId28" Type="http://schemas.openxmlformats.org/officeDocument/2006/relationships/theme" Target="theme/theme1.xml"/><Relationship Id="rId29" Type="http://schemas.openxmlformats.org/officeDocument/2006/relationships/tableStyles" Target="tableStyles.xml"/><Relationship Id="rId10" Type="http://schemas.openxmlformats.org/officeDocument/2006/relationships/slide" Target="slides/slide7.xml"/><Relationship Id="rId11" Type="http://schemas.openxmlformats.org/officeDocument/2006/relationships/slide" Target="slides/slide8.xml"/><Relationship Id="rId12" Type="http://schemas.openxmlformats.org/officeDocument/2006/relationships/slide" Target="slides/slide9.xml"/><Relationship Id="rId13" Type="http://schemas.openxmlformats.org/officeDocument/2006/relationships/slide" Target="slides/slide10.xml"/><Relationship Id="rId14" Type="http://schemas.openxmlformats.org/officeDocument/2006/relationships/slide" Target="slides/slide11.xml"/><Relationship Id="rId15" Type="http://schemas.openxmlformats.org/officeDocument/2006/relationships/slide" Target="slides/slide12.xml"/><Relationship Id="rId16" Type="http://schemas.openxmlformats.org/officeDocument/2006/relationships/slide" Target="slides/slide13.xml"/><Relationship Id="rId17" Type="http://schemas.openxmlformats.org/officeDocument/2006/relationships/slide" Target="slides/slide14.xml"/><Relationship Id="rId18" Type="http://schemas.openxmlformats.org/officeDocument/2006/relationships/slide" Target="slides/slide15.xml"/><Relationship Id="rId19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2" Type="http://schemas.openxmlformats.org/officeDocument/2006/relationships/slideMaster" Target="slideMasters/slideMaster2.xml"/><Relationship Id="rId3" Type="http://schemas.openxmlformats.org/officeDocument/2006/relationships/slideMaster" Target="slideMasters/slideMaster3.xml"/><Relationship Id="rId4" Type="http://schemas.openxmlformats.org/officeDocument/2006/relationships/slide" Target="slides/slide1.xml"/><Relationship Id="rId5" Type="http://schemas.openxmlformats.org/officeDocument/2006/relationships/slide" Target="slides/slide2.xml"/><Relationship Id="rId6" Type="http://schemas.openxmlformats.org/officeDocument/2006/relationships/slide" Target="slides/slide3.xml"/><Relationship Id="rId7" Type="http://schemas.openxmlformats.org/officeDocument/2006/relationships/slide" Target="slides/slide4.xml"/><Relationship Id="rId8" Type="http://schemas.openxmlformats.org/officeDocument/2006/relationships/slide" Target="slides/slide5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63031B6-7280-4742-8835-04FCC78901F2}" type="doc">
      <dgm:prSet loTypeId="urn:microsoft.com/office/officeart/2005/8/layout/chevron2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16A845D6-8F45-B049-B9C1-EA0A2FE16901}">
      <dgm:prSet phldrT="[Text]"/>
      <dgm:spPr/>
      <dgm:t>
        <a:bodyPr/>
        <a:lstStyle/>
        <a:p>
          <a:r>
            <a:rPr lang="en-US" dirty="0" smtClean="0"/>
            <a:t>Null</a:t>
          </a:r>
          <a:endParaRPr lang="en-US" dirty="0"/>
        </a:p>
      </dgm:t>
    </dgm:pt>
    <dgm:pt modelId="{58872469-4D81-9545-904F-4CA9A449E7D5}" type="parTrans" cxnId="{BD78092E-4047-6741-B8BF-F1D894245169}">
      <dgm:prSet/>
      <dgm:spPr/>
      <dgm:t>
        <a:bodyPr/>
        <a:lstStyle/>
        <a:p>
          <a:endParaRPr lang="en-US"/>
        </a:p>
      </dgm:t>
    </dgm:pt>
    <dgm:pt modelId="{08C6415B-9336-9E40-8002-E6A70A2A53C2}" type="sibTrans" cxnId="{BD78092E-4047-6741-B8BF-F1D894245169}">
      <dgm:prSet/>
      <dgm:spPr/>
      <dgm:t>
        <a:bodyPr/>
        <a:lstStyle/>
        <a:p>
          <a:endParaRPr lang="en-US"/>
        </a:p>
      </dgm:t>
    </dgm:pt>
    <dgm:pt modelId="{D991F7A9-BC31-534C-8488-3E833A0D39CD}">
      <dgm:prSet phldrT="[Text]" custT="1"/>
      <dgm:spPr/>
      <dgm:t>
        <a:bodyPr/>
        <a:lstStyle/>
        <a:p>
          <a:r>
            <a:rPr lang="en-US" sz="1100" dirty="0" smtClean="0"/>
            <a:t>Social credentials with no vetting, no unique ID</a:t>
          </a:r>
          <a:endParaRPr lang="en-US" sz="1100" dirty="0"/>
        </a:p>
      </dgm:t>
    </dgm:pt>
    <dgm:pt modelId="{6D80D5AD-E0ED-834E-B1BE-49E185E6749E}" type="parTrans" cxnId="{CA152CD4-79F8-D347-9718-73CBC8A27C55}">
      <dgm:prSet/>
      <dgm:spPr/>
      <dgm:t>
        <a:bodyPr/>
        <a:lstStyle/>
        <a:p>
          <a:endParaRPr lang="en-US"/>
        </a:p>
      </dgm:t>
    </dgm:pt>
    <dgm:pt modelId="{545D5FF9-E22E-9549-85AD-C67BCBCBFB41}" type="sibTrans" cxnId="{CA152CD4-79F8-D347-9718-73CBC8A27C55}">
      <dgm:prSet/>
      <dgm:spPr/>
      <dgm:t>
        <a:bodyPr/>
        <a:lstStyle/>
        <a:p>
          <a:endParaRPr lang="en-US"/>
        </a:p>
      </dgm:t>
    </dgm:pt>
    <dgm:pt modelId="{4EA77D7D-0094-2641-A14D-9EDD5F4E4766}">
      <dgm:prSet phldrT="[Text]"/>
      <dgm:spPr/>
      <dgm:t>
        <a:bodyPr/>
        <a:lstStyle/>
        <a:p>
          <a:r>
            <a:rPr lang="en-US" dirty="0" smtClean="0"/>
            <a:t>A</a:t>
          </a:r>
          <a:endParaRPr lang="en-US" dirty="0"/>
        </a:p>
      </dgm:t>
    </dgm:pt>
    <dgm:pt modelId="{125F0D8F-AA34-3B45-AB61-BABB27BEE25A}" type="parTrans" cxnId="{E6D56A79-EDFB-484D-91ED-0317DA9B0C87}">
      <dgm:prSet/>
      <dgm:spPr/>
      <dgm:t>
        <a:bodyPr/>
        <a:lstStyle/>
        <a:p>
          <a:endParaRPr lang="en-US"/>
        </a:p>
      </dgm:t>
    </dgm:pt>
    <dgm:pt modelId="{23A71F10-23CF-6B4A-95D7-2B10426A5ADF}" type="sibTrans" cxnId="{E6D56A79-EDFB-484D-91ED-0317DA9B0C87}">
      <dgm:prSet/>
      <dgm:spPr/>
      <dgm:t>
        <a:bodyPr/>
        <a:lstStyle/>
        <a:p>
          <a:endParaRPr lang="en-US"/>
        </a:p>
      </dgm:t>
    </dgm:pt>
    <dgm:pt modelId="{4C66F7AD-E75B-BA49-9BFA-B4162DF4047F}">
      <dgm:prSet phldrT="[Text]" custT="1"/>
      <dgm:spPr/>
      <dgm:t>
        <a:bodyPr/>
        <a:lstStyle/>
        <a:p>
          <a:r>
            <a:rPr lang="en-US" sz="1100" dirty="0" err="1" smtClean="0"/>
            <a:t>eduGAIN</a:t>
          </a:r>
          <a:r>
            <a:rPr lang="en-US" sz="1100" dirty="0" smtClean="0"/>
            <a:t> </a:t>
          </a:r>
          <a:r>
            <a:rPr lang="en-US" sz="1100" dirty="0" err="1" smtClean="0"/>
            <a:t>IdP</a:t>
          </a:r>
          <a:endParaRPr lang="en-US" sz="1100" dirty="0"/>
        </a:p>
      </dgm:t>
    </dgm:pt>
    <dgm:pt modelId="{7FC36C54-79D4-F44A-893E-B6CFD051EC6F}" type="parTrans" cxnId="{56EF7BB6-55C3-7748-9734-BA81AA77069A}">
      <dgm:prSet/>
      <dgm:spPr/>
      <dgm:t>
        <a:bodyPr/>
        <a:lstStyle/>
        <a:p>
          <a:endParaRPr lang="en-US"/>
        </a:p>
      </dgm:t>
    </dgm:pt>
    <dgm:pt modelId="{A00713BB-B30E-B142-A0D1-F1845BBADD5F}" type="sibTrans" cxnId="{56EF7BB6-55C3-7748-9734-BA81AA77069A}">
      <dgm:prSet/>
      <dgm:spPr/>
      <dgm:t>
        <a:bodyPr/>
        <a:lstStyle/>
        <a:p>
          <a:endParaRPr lang="en-US"/>
        </a:p>
      </dgm:t>
    </dgm:pt>
    <dgm:pt modelId="{FE6C85B8-3507-794A-83F9-3C9E5C44B7CE}">
      <dgm:prSet phldrT="[Text]" custT="1"/>
      <dgm:spPr/>
      <dgm:t>
        <a:bodyPr/>
        <a:lstStyle/>
        <a:p>
          <a:r>
            <a:rPr lang="en-US" sz="1100" dirty="0" smtClean="0"/>
            <a:t>Low risk services with no data storage</a:t>
          </a:r>
          <a:endParaRPr lang="en-US" sz="1100" dirty="0"/>
        </a:p>
      </dgm:t>
    </dgm:pt>
    <dgm:pt modelId="{FD530C9A-5957-8443-85D3-A7C6A2FA07B2}" type="parTrans" cxnId="{BE155DE3-92FE-4D41-824B-B330A569DC0E}">
      <dgm:prSet/>
      <dgm:spPr/>
      <dgm:t>
        <a:bodyPr/>
        <a:lstStyle/>
        <a:p>
          <a:endParaRPr lang="en-US"/>
        </a:p>
      </dgm:t>
    </dgm:pt>
    <dgm:pt modelId="{E5106627-F749-EE4F-B5AB-985AFD8E82D8}" type="sibTrans" cxnId="{BE155DE3-92FE-4D41-824B-B330A569DC0E}">
      <dgm:prSet/>
      <dgm:spPr/>
      <dgm:t>
        <a:bodyPr/>
        <a:lstStyle/>
        <a:p>
          <a:endParaRPr lang="en-US"/>
        </a:p>
      </dgm:t>
    </dgm:pt>
    <dgm:pt modelId="{AB3C7741-15E3-E140-82F3-385C8EF7BA5F}">
      <dgm:prSet phldrT="[Text]"/>
      <dgm:spPr/>
      <dgm:t>
        <a:bodyPr/>
        <a:lstStyle/>
        <a:p>
          <a:r>
            <a:rPr lang="en-US" dirty="0" smtClean="0"/>
            <a:t>B</a:t>
          </a:r>
          <a:endParaRPr lang="en-US" dirty="0"/>
        </a:p>
      </dgm:t>
    </dgm:pt>
    <dgm:pt modelId="{DBB1C5DA-AEA1-F842-BDFD-910223BA2CDA}" type="parTrans" cxnId="{1C6B3F82-3AB4-C24B-8238-A0B3680E66B9}">
      <dgm:prSet/>
      <dgm:spPr/>
      <dgm:t>
        <a:bodyPr/>
        <a:lstStyle/>
        <a:p>
          <a:endParaRPr lang="en-US"/>
        </a:p>
      </dgm:t>
    </dgm:pt>
    <dgm:pt modelId="{82742AEB-525D-1246-B780-D355943E6442}" type="sibTrans" cxnId="{1C6B3F82-3AB4-C24B-8238-A0B3680E66B9}">
      <dgm:prSet/>
      <dgm:spPr/>
      <dgm:t>
        <a:bodyPr/>
        <a:lstStyle/>
        <a:p>
          <a:endParaRPr lang="en-US"/>
        </a:p>
      </dgm:t>
    </dgm:pt>
    <dgm:pt modelId="{AC1DC7A1-52EB-A040-BF6C-20FDC4289BEB}">
      <dgm:prSet phldrT="[Text]" custT="1"/>
      <dgm:spPr/>
      <dgm:t>
        <a:bodyPr/>
        <a:lstStyle/>
        <a:p>
          <a:r>
            <a:rPr lang="en-US" sz="1100" dirty="0" err="1" smtClean="0"/>
            <a:t>eduGAIN</a:t>
          </a:r>
          <a:r>
            <a:rPr lang="en-US" sz="1100" dirty="0" smtClean="0"/>
            <a:t> </a:t>
          </a:r>
          <a:r>
            <a:rPr lang="en-US" sz="1100" dirty="0" err="1" smtClean="0"/>
            <a:t>IdPs</a:t>
          </a:r>
          <a:r>
            <a:rPr lang="en-US" sz="1100" dirty="0" smtClean="0"/>
            <a:t> that comply with R&amp;S and </a:t>
          </a:r>
          <a:r>
            <a:rPr lang="en-US" sz="1100" dirty="0" err="1" smtClean="0"/>
            <a:t>Sirtfi</a:t>
          </a:r>
          <a:r>
            <a:rPr lang="en-US" sz="1100" dirty="0" smtClean="0"/>
            <a:t> </a:t>
          </a:r>
          <a:endParaRPr lang="en-US" sz="1100" dirty="0"/>
        </a:p>
      </dgm:t>
    </dgm:pt>
    <dgm:pt modelId="{BEC56A6C-A81B-9C41-BEDB-77CA682B8100}" type="parTrans" cxnId="{6D1D04EB-390B-6C46-BBE8-D6E8F15DC98A}">
      <dgm:prSet/>
      <dgm:spPr/>
      <dgm:t>
        <a:bodyPr/>
        <a:lstStyle/>
        <a:p>
          <a:endParaRPr lang="en-US"/>
        </a:p>
      </dgm:t>
    </dgm:pt>
    <dgm:pt modelId="{E7641A5E-A3FE-B84B-B876-A7E812AABAC1}" type="sibTrans" cxnId="{6D1D04EB-390B-6C46-BBE8-D6E8F15DC98A}">
      <dgm:prSet/>
      <dgm:spPr/>
      <dgm:t>
        <a:bodyPr/>
        <a:lstStyle/>
        <a:p>
          <a:endParaRPr lang="en-US"/>
        </a:p>
      </dgm:t>
    </dgm:pt>
    <dgm:pt modelId="{61F285B1-ACEF-4641-9771-9BE5C6FBDB1D}">
      <dgm:prSet phldrT="[Text]" custT="1"/>
      <dgm:spPr/>
      <dgm:t>
        <a:bodyPr/>
        <a:lstStyle/>
        <a:p>
          <a:r>
            <a:rPr lang="en-US" sz="1100" dirty="0" smtClean="0"/>
            <a:t>Example of usage scenarios:</a:t>
          </a:r>
          <a:endParaRPr lang="en-US" sz="1100" dirty="0"/>
        </a:p>
      </dgm:t>
    </dgm:pt>
    <dgm:pt modelId="{2922EFC0-5076-FC42-B531-68B42E58800C}" type="parTrans" cxnId="{78E72CAC-3D98-9A4B-93B0-04438EB6FC8A}">
      <dgm:prSet/>
      <dgm:spPr/>
      <dgm:t>
        <a:bodyPr/>
        <a:lstStyle/>
        <a:p>
          <a:endParaRPr lang="en-US"/>
        </a:p>
      </dgm:t>
    </dgm:pt>
    <dgm:pt modelId="{5646196C-8188-A249-8416-6DF6A623DDEE}" type="sibTrans" cxnId="{78E72CAC-3D98-9A4B-93B0-04438EB6FC8A}">
      <dgm:prSet/>
      <dgm:spPr/>
      <dgm:t>
        <a:bodyPr/>
        <a:lstStyle/>
        <a:p>
          <a:endParaRPr lang="en-US"/>
        </a:p>
      </dgm:t>
    </dgm:pt>
    <dgm:pt modelId="{A9A18C1F-D8E7-374F-A61D-60B6769DC148}">
      <dgm:prSet phldrT="[Text]" custT="1"/>
      <dgm:spPr/>
      <dgm:t>
        <a:bodyPr/>
        <a:lstStyle/>
        <a:p>
          <a:r>
            <a:rPr lang="en-US" sz="1100" dirty="0" smtClean="0"/>
            <a:t>Example of usage scenarios:</a:t>
          </a:r>
          <a:endParaRPr lang="en-US" sz="1100" dirty="0"/>
        </a:p>
      </dgm:t>
    </dgm:pt>
    <dgm:pt modelId="{A370E4E0-21EE-9F42-B56B-F8D3D0906F67}" type="parTrans" cxnId="{F38754B7-D112-8045-B214-A8E493F49329}">
      <dgm:prSet/>
      <dgm:spPr/>
      <dgm:t>
        <a:bodyPr/>
        <a:lstStyle/>
        <a:p>
          <a:endParaRPr lang="en-US"/>
        </a:p>
      </dgm:t>
    </dgm:pt>
    <dgm:pt modelId="{1AF26475-4865-3343-9865-9261885D29D2}" type="sibTrans" cxnId="{F38754B7-D112-8045-B214-A8E493F49329}">
      <dgm:prSet/>
      <dgm:spPr/>
      <dgm:t>
        <a:bodyPr/>
        <a:lstStyle/>
        <a:p>
          <a:endParaRPr lang="en-US"/>
        </a:p>
      </dgm:t>
    </dgm:pt>
    <dgm:pt modelId="{433007AE-5C41-C14D-99A8-3B6FA0AB46DC}">
      <dgm:prSet phldrT="[Text]" custT="1"/>
      <dgm:spPr/>
      <dgm:t>
        <a:bodyPr/>
        <a:lstStyle/>
        <a:p>
          <a:r>
            <a:rPr lang="en-US" sz="1100" dirty="0" smtClean="0"/>
            <a:t>Access to open data</a:t>
          </a:r>
          <a:endParaRPr lang="en-US" sz="1100" dirty="0"/>
        </a:p>
      </dgm:t>
    </dgm:pt>
    <dgm:pt modelId="{4F3698EE-ECBF-A746-8FF5-4C15C7D0A990}" type="parTrans" cxnId="{61C2AC70-ECB2-224B-AFD9-AFFAA51C82ED}">
      <dgm:prSet/>
      <dgm:spPr/>
      <dgm:t>
        <a:bodyPr/>
        <a:lstStyle/>
        <a:p>
          <a:endParaRPr lang="en-US"/>
        </a:p>
      </dgm:t>
    </dgm:pt>
    <dgm:pt modelId="{FB524CBE-1160-9D48-823E-238DE46CEA29}" type="sibTrans" cxnId="{61C2AC70-ECB2-224B-AFD9-AFFAA51C82ED}">
      <dgm:prSet/>
      <dgm:spPr/>
      <dgm:t>
        <a:bodyPr/>
        <a:lstStyle/>
        <a:p>
          <a:endParaRPr lang="en-US"/>
        </a:p>
      </dgm:t>
    </dgm:pt>
    <dgm:pt modelId="{13458D51-2516-2042-AD11-2D6DECF65656}">
      <dgm:prSet phldrT="[Text]" custT="1"/>
      <dgm:spPr/>
      <dgm:t>
        <a:bodyPr/>
        <a:lstStyle/>
        <a:p>
          <a:endParaRPr lang="en-US" sz="1100" dirty="0"/>
        </a:p>
      </dgm:t>
    </dgm:pt>
    <dgm:pt modelId="{9BE86CB1-C75D-F345-A14C-B1A33128C693}" type="parTrans" cxnId="{B3E13460-7AB2-AC4F-9ABB-EDF809773C96}">
      <dgm:prSet/>
      <dgm:spPr/>
      <dgm:t>
        <a:bodyPr/>
        <a:lstStyle/>
        <a:p>
          <a:endParaRPr lang="en-US"/>
        </a:p>
      </dgm:t>
    </dgm:pt>
    <dgm:pt modelId="{44CBFB1B-25C7-6C4A-A7A2-D420A45D761B}" type="sibTrans" cxnId="{B3E13460-7AB2-AC4F-9ABB-EDF809773C96}">
      <dgm:prSet/>
      <dgm:spPr/>
      <dgm:t>
        <a:bodyPr/>
        <a:lstStyle/>
        <a:p>
          <a:endParaRPr lang="en-US"/>
        </a:p>
      </dgm:t>
    </dgm:pt>
    <dgm:pt modelId="{DBF3A895-50F2-994D-A5F4-42DD9BF90248}">
      <dgm:prSet phldrT="[Text]" custT="1"/>
      <dgm:spPr/>
      <dgm:t>
        <a:bodyPr/>
        <a:lstStyle/>
        <a:p>
          <a:r>
            <a:rPr lang="en-US" sz="1100" dirty="0" smtClean="0"/>
            <a:t>Example of usage scenarios:</a:t>
          </a:r>
          <a:endParaRPr lang="en-US" sz="1100" dirty="0"/>
        </a:p>
      </dgm:t>
    </dgm:pt>
    <dgm:pt modelId="{3826D89C-BC5C-164C-89DB-9DB0D806C524}" type="parTrans" cxnId="{00FB9DB8-1B09-5441-B22F-CD900B69909C}">
      <dgm:prSet/>
      <dgm:spPr/>
      <dgm:t>
        <a:bodyPr/>
        <a:lstStyle/>
        <a:p>
          <a:endParaRPr lang="en-US"/>
        </a:p>
      </dgm:t>
    </dgm:pt>
    <dgm:pt modelId="{965DF2B4-BDEA-4942-803C-7022FD7439BA}" type="sibTrans" cxnId="{00FB9DB8-1B09-5441-B22F-CD900B69909C}">
      <dgm:prSet/>
      <dgm:spPr/>
      <dgm:t>
        <a:bodyPr/>
        <a:lstStyle/>
        <a:p>
          <a:endParaRPr lang="en-US"/>
        </a:p>
      </dgm:t>
    </dgm:pt>
    <dgm:pt modelId="{18096061-B3E9-E744-B97F-214838C58264}">
      <dgm:prSet phldrT="[Text]" custT="1"/>
      <dgm:spPr/>
      <dgm:t>
        <a:bodyPr/>
        <a:lstStyle/>
        <a:p>
          <a:r>
            <a:rPr lang="en-US" sz="1100" dirty="0" smtClean="0"/>
            <a:t>Demos and training with short time access</a:t>
          </a:r>
          <a:endParaRPr lang="en-US" sz="1100" dirty="0"/>
        </a:p>
      </dgm:t>
    </dgm:pt>
    <dgm:pt modelId="{896AFBB8-0633-8F47-9EE6-363D43FA8436}" type="parTrans" cxnId="{27F865A0-758B-844B-BEFE-BF96E2937095}">
      <dgm:prSet/>
      <dgm:spPr/>
      <dgm:t>
        <a:bodyPr/>
        <a:lstStyle/>
        <a:p>
          <a:endParaRPr lang="en-US"/>
        </a:p>
      </dgm:t>
    </dgm:pt>
    <dgm:pt modelId="{90A19154-DD3F-B74C-849E-1A5DBDAAFEE9}" type="sibTrans" cxnId="{27F865A0-758B-844B-BEFE-BF96E2937095}">
      <dgm:prSet/>
      <dgm:spPr/>
      <dgm:t>
        <a:bodyPr/>
        <a:lstStyle/>
        <a:p>
          <a:endParaRPr lang="en-US"/>
        </a:p>
      </dgm:t>
    </dgm:pt>
    <dgm:pt modelId="{C9E4C46A-0435-1B46-955E-AE8066D502D7}">
      <dgm:prSet phldrT="[Text]" custT="1"/>
      <dgm:spPr/>
      <dgm:t>
        <a:bodyPr/>
        <a:lstStyle/>
        <a:p>
          <a:r>
            <a:rPr lang="en-US" sz="1100" dirty="0" smtClean="0"/>
            <a:t>Run pre-defined applications through science gateways</a:t>
          </a:r>
          <a:endParaRPr lang="en-US" sz="1100" dirty="0"/>
        </a:p>
      </dgm:t>
    </dgm:pt>
    <dgm:pt modelId="{DEEBFAD8-C1F7-5449-81B6-5B1AC3E8CE84}" type="parTrans" cxnId="{D0519E53-2C7D-DA47-A0F0-8BFC0A0EF4A9}">
      <dgm:prSet/>
      <dgm:spPr/>
      <dgm:t>
        <a:bodyPr/>
        <a:lstStyle/>
        <a:p>
          <a:endParaRPr lang="en-US"/>
        </a:p>
      </dgm:t>
    </dgm:pt>
    <dgm:pt modelId="{DBC1FEFA-02C3-9849-AA5F-F55480B139AA}" type="sibTrans" cxnId="{D0519E53-2C7D-DA47-A0F0-8BFC0A0EF4A9}">
      <dgm:prSet/>
      <dgm:spPr/>
      <dgm:t>
        <a:bodyPr/>
        <a:lstStyle/>
        <a:p>
          <a:endParaRPr lang="en-US"/>
        </a:p>
      </dgm:t>
    </dgm:pt>
    <dgm:pt modelId="{1D0A0FE9-747C-254D-B493-056C0ED83ABE}">
      <dgm:prSet phldrT="[Text]" custT="1"/>
      <dgm:spPr/>
      <dgm:t>
        <a:bodyPr/>
        <a:lstStyle/>
        <a:p>
          <a:r>
            <a:rPr lang="en-US" sz="1100" dirty="0" smtClean="0"/>
            <a:t>Access </a:t>
          </a:r>
          <a:r>
            <a:rPr lang="en-US" sz="1100" dirty="0" err="1" smtClean="0"/>
            <a:t>PaaS</a:t>
          </a:r>
          <a:r>
            <a:rPr lang="en-US" sz="1100" dirty="0" smtClean="0"/>
            <a:t> on the cloud</a:t>
          </a:r>
          <a:endParaRPr lang="en-US" sz="1100" dirty="0"/>
        </a:p>
      </dgm:t>
    </dgm:pt>
    <dgm:pt modelId="{CD4F1A71-1539-B24E-8977-D4FD2310FD84}" type="parTrans" cxnId="{EB4D51AB-1BD5-EE4F-B496-312B27596F38}">
      <dgm:prSet/>
      <dgm:spPr/>
      <dgm:t>
        <a:bodyPr/>
        <a:lstStyle/>
        <a:p>
          <a:endParaRPr lang="en-US"/>
        </a:p>
      </dgm:t>
    </dgm:pt>
    <dgm:pt modelId="{3BB8BA0C-E72A-0448-B754-B6472A13F924}" type="sibTrans" cxnId="{EB4D51AB-1BD5-EE4F-B496-312B27596F38}">
      <dgm:prSet/>
      <dgm:spPr/>
      <dgm:t>
        <a:bodyPr/>
        <a:lstStyle/>
        <a:p>
          <a:endParaRPr lang="en-US"/>
        </a:p>
      </dgm:t>
    </dgm:pt>
    <dgm:pt modelId="{64D2517F-309C-FE4D-BED1-4332971685FB}">
      <dgm:prSet phldrT="[Text]"/>
      <dgm:spPr/>
      <dgm:t>
        <a:bodyPr/>
        <a:lstStyle/>
        <a:p>
          <a:r>
            <a:rPr lang="en-US" dirty="0" smtClean="0"/>
            <a:t>C</a:t>
          </a:r>
          <a:endParaRPr lang="en-US" dirty="0"/>
        </a:p>
      </dgm:t>
    </dgm:pt>
    <dgm:pt modelId="{89D2A004-3CA0-AA49-9A56-F9F7BD53D385}" type="parTrans" cxnId="{B58A9E37-2363-3E41-A44B-07B8F7493A32}">
      <dgm:prSet/>
      <dgm:spPr/>
      <dgm:t>
        <a:bodyPr/>
        <a:lstStyle/>
        <a:p>
          <a:endParaRPr lang="en-US"/>
        </a:p>
      </dgm:t>
    </dgm:pt>
    <dgm:pt modelId="{B260D560-4BA8-134B-A15B-E0BC2F816644}" type="sibTrans" cxnId="{B58A9E37-2363-3E41-A44B-07B8F7493A32}">
      <dgm:prSet/>
      <dgm:spPr/>
      <dgm:t>
        <a:bodyPr/>
        <a:lstStyle/>
        <a:p>
          <a:endParaRPr lang="en-US"/>
        </a:p>
      </dgm:t>
    </dgm:pt>
    <dgm:pt modelId="{A023BF04-3B5A-9144-9844-D4A9F3F95F23}">
      <dgm:prSet phldrT="[Text]" custT="1"/>
      <dgm:spPr/>
      <dgm:t>
        <a:bodyPr/>
        <a:lstStyle/>
        <a:p>
          <a:r>
            <a:rPr lang="en-US" sz="1050" dirty="0" err="1" smtClean="0"/>
            <a:t>IdP</a:t>
          </a:r>
          <a:r>
            <a:rPr lang="en-US" sz="1050" dirty="0" smtClean="0"/>
            <a:t> that meets ‘B’ plus the equivalent of IGTF “BIRCH” </a:t>
          </a:r>
          <a:r>
            <a:rPr lang="en-US" sz="1050" dirty="0" err="1" smtClean="0"/>
            <a:t>LoA</a:t>
          </a:r>
          <a:r>
            <a:rPr lang="en-US" sz="1050" dirty="0" smtClean="0"/>
            <a:t> (identity vetting)</a:t>
          </a:r>
          <a:endParaRPr lang="en-US" sz="1050" dirty="0"/>
        </a:p>
      </dgm:t>
    </dgm:pt>
    <dgm:pt modelId="{42C60063-C37A-A54F-9AE7-DCEE4A47FCB7}" type="parTrans" cxnId="{1BBBADF4-77F6-E94B-9B32-117F22DBED32}">
      <dgm:prSet/>
      <dgm:spPr/>
      <dgm:t>
        <a:bodyPr/>
        <a:lstStyle/>
        <a:p>
          <a:endParaRPr lang="en-US"/>
        </a:p>
      </dgm:t>
    </dgm:pt>
    <dgm:pt modelId="{9CE5DDE4-0BD3-7B42-86BF-30AECEC459F5}" type="sibTrans" cxnId="{1BBBADF4-77F6-E94B-9B32-117F22DBED32}">
      <dgm:prSet/>
      <dgm:spPr/>
      <dgm:t>
        <a:bodyPr/>
        <a:lstStyle/>
        <a:p>
          <a:endParaRPr lang="en-US"/>
        </a:p>
      </dgm:t>
    </dgm:pt>
    <dgm:pt modelId="{1DAE347D-5326-C547-9270-16F97894F983}">
      <dgm:prSet phldrT="[Text]" custT="1"/>
      <dgm:spPr/>
      <dgm:t>
        <a:bodyPr/>
        <a:lstStyle/>
        <a:p>
          <a:r>
            <a:rPr lang="en-US" sz="1050" dirty="0" smtClean="0"/>
            <a:t>Example of usage scenarios</a:t>
          </a:r>
          <a:endParaRPr lang="en-US" sz="1050" dirty="0"/>
        </a:p>
      </dgm:t>
    </dgm:pt>
    <dgm:pt modelId="{BC444937-7D36-544E-B4F0-C2690409DCD4}" type="parTrans" cxnId="{06F3A245-0A28-0C49-8C83-85AD2951BB71}">
      <dgm:prSet/>
      <dgm:spPr/>
      <dgm:t>
        <a:bodyPr/>
        <a:lstStyle/>
        <a:p>
          <a:endParaRPr lang="en-US"/>
        </a:p>
      </dgm:t>
    </dgm:pt>
    <dgm:pt modelId="{A0B61B9D-8E99-EA4D-A9EA-2C5E66A720C8}" type="sibTrans" cxnId="{06F3A245-0A28-0C49-8C83-85AD2951BB71}">
      <dgm:prSet/>
      <dgm:spPr/>
      <dgm:t>
        <a:bodyPr/>
        <a:lstStyle/>
        <a:p>
          <a:endParaRPr lang="en-US"/>
        </a:p>
      </dgm:t>
    </dgm:pt>
    <dgm:pt modelId="{6E04654F-A583-034A-8443-9DF01C2799C5}">
      <dgm:prSet phldrT="[Text]" custT="1"/>
      <dgm:spPr/>
      <dgm:t>
        <a:bodyPr/>
        <a:lstStyle/>
        <a:p>
          <a:r>
            <a:rPr lang="en-US" sz="1050" dirty="0" smtClean="0"/>
            <a:t>Submit custom applications to HTC</a:t>
          </a:r>
          <a:endParaRPr lang="en-US" sz="1050" dirty="0"/>
        </a:p>
      </dgm:t>
    </dgm:pt>
    <dgm:pt modelId="{7FE307D3-9420-224A-8D86-E673ECEE52B9}" type="parTrans" cxnId="{04E6A210-45C3-CC42-9393-8A82773BEA45}">
      <dgm:prSet/>
      <dgm:spPr/>
      <dgm:t>
        <a:bodyPr/>
        <a:lstStyle/>
        <a:p>
          <a:endParaRPr lang="en-US"/>
        </a:p>
      </dgm:t>
    </dgm:pt>
    <dgm:pt modelId="{AD77BC8C-4BBE-3845-AB91-59D66B9CDD39}" type="sibTrans" cxnId="{04E6A210-45C3-CC42-9393-8A82773BEA45}">
      <dgm:prSet/>
      <dgm:spPr/>
      <dgm:t>
        <a:bodyPr/>
        <a:lstStyle/>
        <a:p>
          <a:endParaRPr lang="en-US"/>
        </a:p>
      </dgm:t>
    </dgm:pt>
    <dgm:pt modelId="{7D79269F-8592-F54F-8DEB-6FF188B7DD17}">
      <dgm:prSet phldrT="[Text]" custT="1"/>
      <dgm:spPr/>
      <dgm:t>
        <a:bodyPr/>
        <a:lstStyle/>
        <a:p>
          <a:r>
            <a:rPr lang="en-US" sz="1050" dirty="0" smtClean="0"/>
            <a:t>Manage virtual machines</a:t>
          </a:r>
          <a:endParaRPr lang="en-US" sz="1050" dirty="0"/>
        </a:p>
      </dgm:t>
    </dgm:pt>
    <dgm:pt modelId="{36F5F1AF-0462-2C4A-982F-9E1013B5987E}" type="parTrans" cxnId="{9785F594-08B7-B54F-A998-6CCA30BA99BB}">
      <dgm:prSet/>
      <dgm:spPr/>
      <dgm:t>
        <a:bodyPr/>
        <a:lstStyle/>
        <a:p>
          <a:endParaRPr lang="en-US"/>
        </a:p>
      </dgm:t>
    </dgm:pt>
    <dgm:pt modelId="{DA157D5E-C8F1-0A47-AF32-ACEABB0811D7}" type="sibTrans" cxnId="{9785F594-08B7-B54F-A998-6CCA30BA99BB}">
      <dgm:prSet/>
      <dgm:spPr/>
      <dgm:t>
        <a:bodyPr/>
        <a:lstStyle/>
        <a:p>
          <a:endParaRPr lang="en-US"/>
        </a:p>
      </dgm:t>
    </dgm:pt>
    <dgm:pt modelId="{8873668F-BF5F-D74F-B192-EF035C25C122}">
      <dgm:prSet phldrT="[Text]" custT="1"/>
      <dgm:spPr/>
      <dgm:t>
        <a:bodyPr/>
        <a:lstStyle/>
        <a:p>
          <a:r>
            <a:rPr lang="en-US" sz="1050" dirty="0" smtClean="0"/>
            <a:t>Access sensitive data</a:t>
          </a:r>
          <a:endParaRPr lang="en-US" sz="1050" dirty="0"/>
        </a:p>
      </dgm:t>
    </dgm:pt>
    <dgm:pt modelId="{1038C400-58B4-2F4B-B9B1-B2E5243A221E}" type="parTrans" cxnId="{693F5D36-B947-6248-8F37-11191DB2F1AE}">
      <dgm:prSet/>
      <dgm:spPr/>
      <dgm:t>
        <a:bodyPr/>
        <a:lstStyle/>
        <a:p>
          <a:endParaRPr lang="en-US"/>
        </a:p>
      </dgm:t>
    </dgm:pt>
    <dgm:pt modelId="{D72C804A-D27B-6047-BB4D-BC0077DAA9A9}" type="sibTrans" cxnId="{693F5D36-B947-6248-8F37-11191DB2F1AE}">
      <dgm:prSet/>
      <dgm:spPr/>
      <dgm:t>
        <a:bodyPr/>
        <a:lstStyle/>
        <a:p>
          <a:endParaRPr lang="en-US"/>
        </a:p>
      </dgm:t>
    </dgm:pt>
    <dgm:pt modelId="{421D70FC-B810-1A41-B28D-1CB7170FF4C6}" type="pres">
      <dgm:prSet presAssocID="{163031B6-7280-4742-8835-04FCC78901F2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00BC7EDA-6D7C-204E-B1A1-71AE986816BB}" type="pres">
      <dgm:prSet presAssocID="{16A845D6-8F45-B049-B9C1-EA0A2FE16901}" presName="composite" presStyleCnt="0"/>
      <dgm:spPr/>
    </dgm:pt>
    <dgm:pt modelId="{A6709605-359C-3949-A73B-6F2424DEB50B}" type="pres">
      <dgm:prSet presAssocID="{16A845D6-8F45-B049-B9C1-EA0A2FE16901}" presName="parentText" presStyleLbl="align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2C39E231-1DAA-F142-97DC-0B0F5400CD49}" type="pres">
      <dgm:prSet presAssocID="{16A845D6-8F45-B049-B9C1-EA0A2FE16901}" presName="descendantText" presStyleLbl="alignAcc1" presStyleIdx="0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5F76B05-AF68-B34A-B8BB-F039698A7F1D}" type="pres">
      <dgm:prSet presAssocID="{08C6415B-9336-9E40-8002-E6A70A2A53C2}" presName="sp" presStyleCnt="0"/>
      <dgm:spPr/>
    </dgm:pt>
    <dgm:pt modelId="{3CD7A0F7-C7CB-884A-A781-C91A2EDB84DE}" type="pres">
      <dgm:prSet presAssocID="{4EA77D7D-0094-2641-A14D-9EDD5F4E4766}" presName="composite" presStyleCnt="0"/>
      <dgm:spPr/>
    </dgm:pt>
    <dgm:pt modelId="{46465BFE-56AE-2A42-A38C-6BE08AD8E804}" type="pres">
      <dgm:prSet presAssocID="{4EA77D7D-0094-2641-A14D-9EDD5F4E4766}" presName="parentText" presStyleLbl="align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BAD1E6-EBAA-004B-8717-C2045B3F1539}" type="pres">
      <dgm:prSet presAssocID="{4EA77D7D-0094-2641-A14D-9EDD5F4E4766}" presName="descendantText" presStyleLbl="alignAcc1" presStyleIdx="1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C1090D1-62A8-6343-9D5E-FCECA8772807}" type="pres">
      <dgm:prSet presAssocID="{23A71F10-23CF-6B4A-95D7-2B10426A5ADF}" presName="sp" presStyleCnt="0"/>
      <dgm:spPr/>
    </dgm:pt>
    <dgm:pt modelId="{D3CCD4A7-A709-C643-87C2-F6E2F342AE99}" type="pres">
      <dgm:prSet presAssocID="{AB3C7741-15E3-E140-82F3-385C8EF7BA5F}" presName="composite" presStyleCnt="0"/>
      <dgm:spPr/>
    </dgm:pt>
    <dgm:pt modelId="{2B3B4763-B2EB-7B48-9DFE-5798E9BA78E5}" type="pres">
      <dgm:prSet presAssocID="{AB3C7741-15E3-E140-82F3-385C8EF7BA5F}" presName="parentText" presStyleLbl="align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066A36D3-E4BE-CF48-9FB8-42D677EB90ED}" type="pres">
      <dgm:prSet presAssocID="{AB3C7741-15E3-E140-82F3-385C8EF7BA5F}" presName="descendantText" presStyleLbl="alignAcc1" presStyleIdx="2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45FC3D45-BB25-3246-891A-48DD198A68A8}" type="pres">
      <dgm:prSet presAssocID="{82742AEB-525D-1246-B780-D355943E6442}" presName="sp" presStyleCnt="0"/>
      <dgm:spPr/>
    </dgm:pt>
    <dgm:pt modelId="{4F6EF8D3-115B-124A-8928-B92F51243459}" type="pres">
      <dgm:prSet presAssocID="{64D2517F-309C-FE4D-BED1-4332971685FB}" presName="composite" presStyleCnt="0"/>
      <dgm:spPr/>
    </dgm:pt>
    <dgm:pt modelId="{726B4ADC-79C9-7847-BC92-742EBBBE38BE}" type="pres">
      <dgm:prSet presAssocID="{64D2517F-309C-FE4D-BED1-4332971685FB}" presName="parentText" presStyleLbl="align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686A67E7-D160-8E40-B8C8-037F35AA69E4}" type="pres">
      <dgm:prSet presAssocID="{64D2517F-309C-FE4D-BED1-4332971685FB}" presName="descendantText" presStyleLbl="alignAcc1" presStyleIdx="3" presStyleCnt="4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6D1D04EB-390B-6C46-BBE8-D6E8F15DC98A}" srcId="{AB3C7741-15E3-E140-82F3-385C8EF7BA5F}" destId="{AC1DC7A1-52EB-A040-BF6C-20FDC4289BEB}" srcOrd="0" destOrd="0" parTransId="{BEC56A6C-A81B-9C41-BEDB-77CA682B8100}" sibTransId="{E7641A5E-A3FE-B84B-B876-A7E812AABAC1}"/>
    <dgm:cxn modelId="{2B615751-4A16-BC4D-84B0-F89DAE916250}" type="presOf" srcId="{433007AE-5C41-C14D-99A8-3B6FA0AB46DC}" destId="{2C39E231-1DAA-F142-97DC-0B0F5400CD49}" srcOrd="0" destOrd="2" presId="urn:microsoft.com/office/officeart/2005/8/layout/chevron2"/>
    <dgm:cxn modelId="{B58A9E37-2363-3E41-A44B-07B8F7493A32}" srcId="{163031B6-7280-4742-8835-04FCC78901F2}" destId="{64D2517F-309C-FE4D-BED1-4332971685FB}" srcOrd="3" destOrd="0" parTransId="{89D2A004-3CA0-AA49-9A56-F9F7BD53D385}" sibTransId="{B260D560-4BA8-134B-A15B-E0BC2F816644}"/>
    <dgm:cxn modelId="{1BBBADF4-77F6-E94B-9B32-117F22DBED32}" srcId="{64D2517F-309C-FE4D-BED1-4332971685FB}" destId="{A023BF04-3B5A-9144-9844-D4A9F3F95F23}" srcOrd="0" destOrd="0" parTransId="{42C60063-C37A-A54F-9AE7-DCEE4A47FCB7}" sibTransId="{9CE5DDE4-0BD3-7B42-86BF-30AECEC459F5}"/>
    <dgm:cxn modelId="{61C2AC70-ECB2-224B-AFD9-AFFAA51C82ED}" srcId="{A9A18C1F-D8E7-374F-A61D-60B6769DC148}" destId="{433007AE-5C41-C14D-99A8-3B6FA0AB46DC}" srcOrd="0" destOrd="0" parTransId="{4F3698EE-ECBF-A746-8FF5-4C15C7D0A990}" sibTransId="{FB524CBE-1160-9D48-823E-238DE46CEA29}"/>
    <dgm:cxn modelId="{D0519E53-2C7D-DA47-A0F0-8BFC0A0EF4A9}" srcId="{61F285B1-ACEF-4641-9771-9BE5C6FBDB1D}" destId="{C9E4C46A-0435-1B46-955E-AE8066D502D7}" srcOrd="0" destOrd="0" parTransId="{DEEBFAD8-C1F7-5449-81B6-5B1AC3E8CE84}" sibTransId="{DBC1FEFA-02C3-9849-AA5F-F55480B139AA}"/>
    <dgm:cxn modelId="{06F3A245-0A28-0C49-8C83-85AD2951BB71}" srcId="{64D2517F-309C-FE4D-BED1-4332971685FB}" destId="{1DAE347D-5326-C547-9270-16F97894F983}" srcOrd="1" destOrd="0" parTransId="{BC444937-7D36-544E-B4F0-C2690409DCD4}" sibTransId="{A0B61B9D-8E99-EA4D-A9EA-2C5E66A720C8}"/>
    <dgm:cxn modelId="{00FB9DB8-1B09-5441-B22F-CD900B69909C}" srcId="{4EA77D7D-0094-2641-A14D-9EDD5F4E4766}" destId="{DBF3A895-50F2-994D-A5F4-42DD9BF90248}" srcOrd="1" destOrd="0" parTransId="{3826D89C-BC5C-164C-89DB-9DB0D806C524}" sibTransId="{965DF2B4-BDEA-4942-803C-7022FD7439BA}"/>
    <dgm:cxn modelId="{04E6A210-45C3-CC42-9393-8A82773BEA45}" srcId="{1DAE347D-5326-C547-9270-16F97894F983}" destId="{6E04654F-A583-034A-8443-9DF01C2799C5}" srcOrd="0" destOrd="0" parTransId="{7FE307D3-9420-224A-8D86-E673ECEE52B9}" sibTransId="{AD77BC8C-4BBE-3845-AB91-59D66B9CDD39}"/>
    <dgm:cxn modelId="{14D699ED-6071-9F48-A5C8-5876C7AE663A}" type="presOf" srcId="{13458D51-2516-2042-AD11-2D6DECF65656}" destId="{2C39E231-1DAA-F142-97DC-0B0F5400CD49}" srcOrd="0" destOrd="3" presId="urn:microsoft.com/office/officeart/2005/8/layout/chevron2"/>
    <dgm:cxn modelId="{1C6B3F82-3AB4-C24B-8238-A0B3680E66B9}" srcId="{163031B6-7280-4742-8835-04FCC78901F2}" destId="{AB3C7741-15E3-E140-82F3-385C8EF7BA5F}" srcOrd="2" destOrd="0" parTransId="{DBB1C5DA-AEA1-F842-BDFD-910223BA2CDA}" sibTransId="{82742AEB-525D-1246-B780-D355943E6442}"/>
    <dgm:cxn modelId="{6F6CD28C-2199-C042-9B41-129DC88B29FA}" type="presOf" srcId="{16A845D6-8F45-B049-B9C1-EA0A2FE16901}" destId="{A6709605-359C-3949-A73B-6F2424DEB50B}" srcOrd="0" destOrd="0" presId="urn:microsoft.com/office/officeart/2005/8/layout/chevron2"/>
    <dgm:cxn modelId="{56EF7BB6-55C3-7748-9734-BA81AA77069A}" srcId="{4EA77D7D-0094-2641-A14D-9EDD5F4E4766}" destId="{4C66F7AD-E75B-BA49-9BFA-B4162DF4047F}" srcOrd="0" destOrd="0" parTransId="{7FC36C54-79D4-F44A-893E-B6CFD051EC6F}" sibTransId="{A00713BB-B30E-B142-A0D1-F1845BBADD5F}"/>
    <dgm:cxn modelId="{9785F594-08B7-B54F-A998-6CCA30BA99BB}" srcId="{1DAE347D-5326-C547-9270-16F97894F983}" destId="{7D79269F-8592-F54F-8DEB-6FF188B7DD17}" srcOrd="1" destOrd="0" parTransId="{36F5F1AF-0462-2C4A-982F-9E1013B5987E}" sibTransId="{DA157D5E-C8F1-0A47-AF32-ACEABB0811D7}"/>
    <dgm:cxn modelId="{4F8631B6-D226-3840-B1E0-09B17E427495}" type="presOf" srcId="{DBF3A895-50F2-994D-A5F4-42DD9BF90248}" destId="{06BAD1E6-EBAA-004B-8717-C2045B3F1539}" srcOrd="0" destOrd="1" presId="urn:microsoft.com/office/officeart/2005/8/layout/chevron2"/>
    <dgm:cxn modelId="{F916D7CD-901E-574E-8B0B-DDED6098C49E}" type="presOf" srcId="{1DAE347D-5326-C547-9270-16F97894F983}" destId="{686A67E7-D160-8E40-B8C8-037F35AA69E4}" srcOrd="0" destOrd="1" presId="urn:microsoft.com/office/officeart/2005/8/layout/chevron2"/>
    <dgm:cxn modelId="{3BBB2BEC-394C-1D47-906E-039549BAC041}" type="presOf" srcId="{4C66F7AD-E75B-BA49-9BFA-B4162DF4047F}" destId="{06BAD1E6-EBAA-004B-8717-C2045B3F1539}" srcOrd="0" destOrd="0" presId="urn:microsoft.com/office/officeart/2005/8/layout/chevron2"/>
    <dgm:cxn modelId="{BAEE7F70-D489-574D-B3B5-B084480BC9F5}" type="presOf" srcId="{AC1DC7A1-52EB-A040-BF6C-20FDC4289BEB}" destId="{066A36D3-E4BE-CF48-9FB8-42D677EB90ED}" srcOrd="0" destOrd="0" presId="urn:microsoft.com/office/officeart/2005/8/layout/chevron2"/>
    <dgm:cxn modelId="{5BE8C6AD-0987-D044-B1DB-2D53B0483571}" type="presOf" srcId="{18096061-B3E9-E744-B97F-214838C58264}" destId="{06BAD1E6-EBAA-004B-8717-C2045B3F1539}" srcOrd="0" destOrd="3" presId="urn:microsoft.com/office/officeart/2005/8/layout/chevron2"/>
    <dgm:cxn modelId="{CAD59B2C-B863-D342-9E89-EF68A3E106F8}" type="presOf" srcId="{61F285B1-ACEF-4641-9771-9BE5C6FBDB1D}" destId="{066A36D3-E4BE-CF48-9FB8-42D677EB90ED}" srcOrd="0" destOrd="1" presId="urn:microsoft.com/office/officeart/2005/8/layout/chevron2"/>
    <dgm:cxn modelId="{693F5D36-B947-6248-8F37-11191DB2F1AE}" srcId="{1DAE347D-5326-C547-9270-16F97894F983}" destId="{8873668F-BF5F-D74F-B192-EF035C25C122}" srcOrd="2" destOrd="0" parTransId="{1038C400-58B4-2F4B-B9B1-B2E5243A221E}" sibTransId="{D72C804A-D27B-6047-BB4D-BC0077DAA9A9}"/>
    <dgm:cxn modelId="{CA152CD4-79F8-D347-9718-73CBC8A27C55}" srcId="{16A845D6-8F45-B049-B9C1-EA0A2FE16901}" destId="{D991F7A9-BC31-534C-8488-3E833A0D39CD}" srcOrd="0" destOrd="0" parTransId="{6D80D5AD-E0ED-834E-B1BE-49E185E6749E}" sibTransId="{545D5FF9-E22E-9549-85AD-C67BCBCBFB41}"/>
    <dgm:cxn modelId="{33BB0EB1-C579-5142-AE6D-E94C5B701F48}" type="presOf" srcId="{A023BF04-3B5A-9144-9844-D4A9F3F95F23}" destId="{686A67E7-D160-8E40-B8C8-037F35AA69E4}" srcOrd="0" destOrd="0" presId="urn:microsoft.com/office/officeart/2005/8/layout/chevron2"/>
    <dgm:cxn modelId="{BD78092E-4047-6741-B8BF-F1D894245169}" srcId="{163031B6-7280-4742-8835-04FCC78901F2}" destId="{16A845D6-8F45-B049-B9C1-EA0A2FE16901}" srcOrd="0" destOrd="0" parTransId="{58872469-4D81-9545-904F-4CA9A449E7D5}" sibTransId="{08C6415B-9336-9E40-8002-E6A70A2A53C2}"/>
    <dgm:cxn modelId="{A45F5DA0-EF0A-8648-B85B-8C3E06388F05}" type="presOf" srcId="{6E04654F-A583-034A-8443-9DF01C2799C5}" destId="{686A67E7-D160-8E40-B8C8-037F35AA69E4}" srcOrd="0" destOrd="2" presId="urn:microsoft.com/office/officeart/2005/8/layout/chevron2"/>
    <dgm:cxn modelId="{B3E13460-7AB2-AC4F-9ABB-EDF809773C96}" srcId="{16A845D6-8F45-B049-B9C1-EA0A2FE16901}" destId="{13458D51-2516-2042-AD11-2D6DECF65656}" srcOrd="2" destOrd="0" parTransId="{9BE86CB1-C75D-F345-A14C-B1A33128C693}" sibTransId="{44CBFB1B-25C7-6C4A-A7A2-D420A45D761B}"/>
    <dgm:cxn modelId="{C39C2F9E-6AD9-FF40-A967-8046CD9F22C1}" type="presOf" srcId="{4EA77D7D-0094-2641-A14D-9EDD5F4E4766}" destId="{46465BFE-56AE-2A42-A38C-6BE08AD8E804}" srcOrd="0" destOrd="0" presId="urn:microsoft.com/office/officeart/2005/8/layout/chevron2"/>
    <dgm:cxn modelId="{BE155DE3-92FE-4D41-824B-B330A569DC0E}" srcId="{DBF3A895-50F2-994D-A5F4-42DD9BF90248}" destId="{FE6C85B8-3507-794A-83F9-3C9E5C44B7CE}" srcOrd="0" destOrd="0" parTransId="{FD530C9A-5957-8443-85D3-A7C6A2FA07B2}" sibTransId="{E5106627-F749-EE4F-B5AB-985AFD8E82D8}"/>
    <dgm:cxn modelId="{F38754B7-D112-8045-B214-A8E493F49329}" srcId="{16A845D6-8F45-B049-B9C1-EA0A2FE16901}" destId="{A9A18C1F-D8E7-374F-A61D-60B6769DC148}" srcOrd="1" destOrd="0" parTransId="{A370E4E0-21EE-9F42-B56B-F8D3D0906F67}" sibTransId="{1AF26475-4865-3343-9865-9261885D29D2}"/>
    <dgm:cxn modelId="{3ACFC559-F2BC-5B40-A5A8-5F104DC1DEA7}" type="presOf" srcId="{FE6C85B8-3507-794A-83F9-3C9E5C44B7CE}" destId="{06BAD1E6-EBAA-004B-8717-C2045B3F1539}" srcOrd="0" destOrd="2" presId="urn:microsoft.com/office/officeart/2005/8/layout/chevron2"/>
    <dgm:cxn modelId="{CCFE0295-AC2C-B94F-B3B2-53EDCD631383}" type="presOf" srcId="{AB3C7741-15E3-E140-82F3-385C8EF7BA5F}" destId="{2B3B4763-B2EB-7B48-9DFE-5798E9BA78E5}" srcOrd="0" destOrd="0" presId="urn:microsoft.com/office/officeart/2005/8/layout/chevron2"/>
    <dgm:cxn modelId="{EB4D51AB-1BD5-EE4F-B496-312B27596F38}" srcId="{61F285B1-ACEF-4641-9771-9BE5C6FBDB1D}" destId="{1D0A0FE9-747C-254D-B493-056C0ED83ABE}" srcOrd="1" destOrd="0" parTransId="{CD4F1A71-1539-B24E-8977-D4FD2310FD84}" sibTransId="{3BB8BA0C-E72A-0448-B754-B6472A13F924}"/>
    <dgm:cxn modelId="{27F865A0-758B-844B-BEFE-BF96E2937095}" srcId="{DBF3A895-50F2-994D-A5F4-42DD9BF90248}" destId="{18096061-B3E9-E744-B97F-214838C58264}" srcOrd="1" destOrd="0" parTransId="{896AFBB8-0633-8F47-9EE6-363D43FA8436}" sibTransId="{90A19154-DD3F-B74C-849E-1A5DBDAAFEE9}"/>
    <dgm:cxn modelId="{31FE4B29-E48A-9E4F-8BD1-3F596E2AC74A}" type="presOf" srcId="{D991F7A9-BC31-534C-8488-3E833A0D39CD}" destId="{2C39E231-1DAA-F142-97DC-0B0F5400CD49}" srcOrd="0" destOrd="0" presId="urn:microsoft.com/office/officeart/2005/8/layout/chevron2"/>
    <dgm:cxn modelId="{E6D56A79-EDFB-484D-91ED-0317DA9B0C87}" srcId="{163031B6-7280-4742-8835-04FCC78901F2}" destId="{4EA77D7D-0094-2641-A14D-9EDD5F4E4766}" srcOrd="1" destOrd="0" parTransId="{125F0D8F-AA34-3B45-AB61-BABB27BEE25A}" sibTransId="{23A71F10-23CF-6B4A-95D7-2B10426A5ADF}"/>
    <dgm:cxn modelId="{E9F53BF0-31C5-634A-AF45-036263936CDC}" type="presOf" srcId="{1D0A0FE9-747C-254D-B493-056C0ED83ABE}" destId="{066A36D3-E4BE-CF48-9FB8-42D677EB90ED}" srcOrd="0" destOrd="3" presId="urn:microsoft.com/office/officeart/2005/8/layout/chevron2"/>
    <dgm:cxn modelId="{1E721F32-6FEA-3948-A6D6-0BADB012CE39}" type="presOf" srcId="{A9A18C1F-D8E7-374F-A61D-60B6769DC148}" destId="{2C39E231-1DAA-F142-97DC-0B0F5400CD49}" srcOrd="0" destOrd="1" presId="urn:microsoft.com/office/officeart/2005/8/layout/chevron2"/>
    <dgm:cxn modelId="{78E72CAC-3D98-9A4B-93B0-04438EB6FC8A}" srcId="{AB3C7741-15E3-E140-82F3-385C8EF7BA5F}" destId="{61F285B1-ACEF-4641-9771-9BE5C6FBDB1D}" srcOrd="1" destOrd="0" parTransId="{2922EFC0-5076-FC42-B531-68B42E58800C}" sibTransId="{5646196C-8188-A249-8416-6DF6A623DDEE}"/>
    <dgm:cxn modelId="{A2C681D7-D9A1-4349-A300-AE72FC1205CC}" type="presOf" srcId="{163031B6-7280-4742-8835-04FCC78901F2}" destId="{421D70FC-B810-1A41-B28D-1CB7170FF4C6}" srcOrd="0" destOrd="0" presId="urn:microsoft.com/office/officeart/2005/8/layout/chevron2"/>
    <dgm:cxn modelId="{E4254178-DE9F-FE44-B2FF-4CC7967F9D79}" type="presOf" srcId="{C9E4C46A-0435-1B46-955E-AE8066D502D7}" destId="{066A36D3-E4BE-CF48-9FB8-42D677EB90ED}" srcOrd="0" destOrd="2" presId="urn:microsoft.com/office/officeart/2005/8/layout/chevron2"/>
    <dgm:cxn modelId="{AA9A5DE3-A3D4-8A4B-87CA-1BAB63E15F7B}" type="presOf" srcId="{7D79269F-8592-F54F-8DEB-6FF188B7DD17}" destId="{686A67E7-D160-8E40-B8C8-037F35AA69E4}" srcOrd="0" destOrd="3" presId="urn:microsoft.com/office/officeart/2005/8/layout/chevron2"/>
    <dgm:cxn modelId="{2FA33BCF-5668-EE42-BE54-1BCC6842D86A}" type="presOf" srcId="{8873668F-BF5F-D74F-B192-EF035C25C122}" destId="{686A67E7-D160-8E40-B8C8-037F35AA69E4}" srcOrd="0" destOrd="4" presId="urn:microsoft.com/office/officeart/2005/8/layout/chevron2"/>
    <dgm:cxn modelId="{BF703DE6-8551-2D48-9AB9-BA04C2F0FC99}" type="presOf" srcId="{64D2517F-309C-FE4D-BED1-4332971685FB}" destId="{726B4ADC-79C9-7847-BC92-742EBBBE38BE}" srcOrd="0" destOrd="0" presId="urn:microsoft.com/office/officeart/2005/8/layout/chevron2"/>
    <dgm:cxn modelId="{63FB3DC3-DD8F-C940-AF77-93C8EE012C6A}" type="presParOf" srcId="{421D70FC-B810-1A41-B28D-1CB7170FF4C6}" destId="{00BC7EDA-6D7C-204E-B1A1-71AE986816BB}" srcOrd="0" destOrd="0" presId="urn:microsoft.com/office/officeart/2005/8/layout/chevron2"/>
    <dgm:cxn modelId="{003F306A-8831-E743-9BB1-DE0B0A625732}" type="presParOf" srcId="{00BC7EDA-6D7C-204E-B1A1-71AE986816BB}" destId="{A6709605-359C-3949-A73B-6F2424DEB50B}" srcOrd="0" destOrd="0" presId="urn:microsoft.com/office/officeart/2005/8/layout/chevron2"/>
    <dgm:cxn modelId="{674D1470-8D3D-C443-83CD-F00DBABC3D6F}" type="presParOf" srcId="{00BC7EDA-6D7C-204E-B1A1-71AE986816BB}" destId="{2C39E231-1DAA-F142-97DC-0B0F5400CD49}" srcOrd="1" destOrd="0" presId="urn:microsoft.com/office/officeart/2005/8/layout/chevron2"/>
    <dgm:cxn modelId="{3A344CBB-EC5D-9C40-BF64-02CFCAFABD7F}" type="presParOf" srcId="{421D70FC-B810-1A41-B28D-1CB7170FF4C6}" destId="{05F76B05-AF68-B34A-B8BB-F039698A7F1D}" srcOrd="1" destOrd="0" presId="urn:microsoft.com/office/officeart/2005/8/layout/chevron2"/>
    <dgm:cxn modelId="{B26FB438-B8A5-EE47-8496-390BF3E8712F}" type="presParOf" srcId="{421D70FC-B810-1A41-B28D-1CB7170FF4C6}" destId="{3CD7A0F7-C7CB-884A-A781-C91A2EDB84DE}" srcOrd="2" destOrd="0" presId="urn:microsoft.com/office/officeart/2005/8/layout/chevron2"/>
    <dgm:cxn modelId="{748DF518-9103-3149-AE85-E1A8BC89F405}" type="presParOf" srcId="{3CD7A0F7-C7CB-884A-A781-C91A2EDB84DE}" destId="{46465BFE-56AE-2A42-A38C-6BE08AD8E804}" srcOrd="0" destOrd="0" presId="urn:microsoft.com/office/officeart/2005/8/layout/chevron2"/>
    <dgm:cxn modelId="{4E01208B-0BBE-A14E-AAFF-A80F4535F6BC}" type="presParOf" srcId="{3CD7A0F7-C7CB-884A-A781-C91A2EDB84DE}" destId="{06BAD1E6-EBAA-004B-8717-C2045B3F1539}" srcOrd="1" destOrd="0" presId="urn:microsoft.com/office/officeart/2005/8/layout/chevron2"/>
    <dgm:cxn modelId="{FB95A19C-769A-C14E-B6C3-3D7454BE7275}" type="presParOf" srcId="{421D70FC-B810-1A41-B28D-1CB7170FF4C6}" destId="{BC1090D1-62A8-6343-9D5E-FCECA8772807}" srcOrd="3" destOrd="0" presId="urn:microsoft.com/office/officeart/2005/8/layout/chevron2"/>
    <dgm:cxn modelId="{8FC2F8CD-043F-9E40-B003-7246EBD6EDA0}" type="presParOf" srcId="{421D70FC-B810-1A41-B28D-1CB7170FF4C6}" destId="{D3CCD4A7-A709-C643-87C2-F6E2F342AE99}" srcOrd="4" destOrd="0" presId="urn:microsoft.com/office/officeart/2005/8/layout/chevron2"/>
    <dgm:cxn modelId="{FFBEE650-D9E5-BF4F-B860-CC79CDC1029C}" type="presParOf" srcId="{D3CCD4A7-A709-C643-87C2-F6E2F342AE99}" destId="{2B3B4763-B2EB-7B48-9DFE-5798E9BA78E5}" srcOrd="0" destOrd="0" presId="urn:microsoft.com/office/officeart/2005/8/layout/chevron2"/>
    <dgm:cxn modelId="{3A120E83-DC7C-9D42-814D-A8A5110D1004}" type="presParOf" srcId="{D3CCD4A7-A709-C643-87C2-F6E2F342AE99}" destId="{066A36D3-E4BE-CF48-9FB8-42D677EB90ED}" srcOrd="1" destOrd="0" presId="urn:microsoft.com/office/officeart/2005/8/layout/chevron2"/>
    <dgm:cxn modelId="{2B76519D-C06F-3F4C-A4F1-C7703D7D1262}" type="presParOf" srcId="{421D70FC-B810-1A41-B28D-1CB7170FF4C6}" destId="{45FC3D45-BB25-3246-891A-48DD198A68A8}" srcOrd="5" destOrd="0" presId="urn:microsoft.com/office/officeart/2005/8/layout/chevron2"/>
    <dgm:cxn modelId="{2E51A51C-3715-624C-9B24-72307FA48170}" type="presParOf" srcId="{421D70FC-B810-1A41-B28D-1CB7170FF4C6}" destId="{4F6EF8D3-115B-124A-8928-B92F51243459}" srcOrd="6" destOrd="0" presId="urn:microsoft.com/office/officeart/2005/8/layout/chevron2"/>
    <dgm:cxn modelId="{CA1E8734-222C-534F-9B5F-7D62306DD90E}" type="presParOf" srcId="{4F6EF8D3-115B-124A-8928-B92F51243459}" destId="{726B4ADC-79C9-7847-BC92-742EBBBE38BE}" srcOrd="0" destOrd="0" presId="urn:microsoft.com/office/officeart/2005/8/layout/chevron2"/>
    <dgm:cxn modelId="{099E5379-6CBE-7A42-94D5-BAC4032057A3}" type="presParOf" srcId="{4F6EF8D3-115B-124A-8928-B92F51243459}" destId="{686A67E7-D160-8E40-B8C8-037F35AA69E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038EAF00-B3F6-674E-BD59-D3285DDF13DE}" type="doc">
      <dgm:prSet loTypeId="urn:microsoft.com/office/officeart/2005/8/layout/radial4" loCatId="" qsTypeId="urn:microsoft.com/office/officeart/2005/8/quickstyle/simple4" qsCatId="simple" csTypeId="urn:microsoft.com/office/officeart/2005/8/colors/accent1_2" csCatId="accent1" phldr="1"/>
      <dgm:spPr/>
      <dgm:t>
        <a:bodyPr/>
        <a:lstStyle/>
        <a:p>
          <a:endParaRPr lang="en-US"/>
        </a:p>
      </dgm:t>
    </dgm:pt>
    <dgm:pt modelId="{4F0F1D10-BE9D-BD47-AA7B-2AECD9189A6B}">
      <dgm:prSet phldrT="[Text]">
        <dgm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err="1" smtClean="0"/>
            <a:t>CheckIn</a:t>
          </a:r>
          <a:endParaRPr lang="en-US" dirty="0"/>
        </a:p>
      </dgm:t>
    </dgm:pt>
    <dgm:pt modelId="{D7B84B31-A55F-9C42-A5A8-8885217255AD}" type="parTrans" cxnId="{2E173755-6B6B-6C45-9FDA-6BD1ADDA6C1F}">
      <dgm:prSet/>
      <dgm:spPr/>
      <dgm:t>
        <a:bodyPr/>
        <a:lstStyle/>
        <a:p>
          <a:endParaRPr lang="en-US"/>
        </a:p>
      </dgm:t>
    </dgm:pt>
    <dgm:pt modelId="{C2304CA9-6C9C-934C-B304-EC7D941FD934}" type="sibTrans" cxnId="{2E173755-6B6B-6C45-9FDA-6BD1ADDA6C1F}">
      <dgm:prSet/>
      <dgm:spPr/>
      <dgm:t>
        <a:bodyPr/>
        <a:lstStyle/>
        <a:p>
          <a:endParaRPr lang="en-US"/>
        </a:p>
      </dgm:t>
    </dgm:pt>
    <dgm:pt modelId="{2843033F-DC53-0747-9AFA-C9114CD6A006}">
      <dgm:prSet phldrT="[Text]">
        <dgm:style>
          <a:lnRef idx="1">
            <a:schemeClr val="accent5"/>
          </a:lnRef>
          <a:fillRef idx="3">
            <a:schemeClr val="accent5"/>
          </a:fillRef>
          <a:effectRef idx="2">
            <a:schemeClr val="accent5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err="1" smtClean="0"/>
            <a:t>eduGAIN</a:t>
          </a:r>
          <a:endParaRPr lang="en-US" dirty="0"/>
        </a:p>
      </dgm:t>
    </dgm:pt>
    <dgm:pt modelId="{872A7D40-E59B-A540-BE78-4439F9B1A35D}" type="parTrans" cxnId="{F90908D2-48F6-364F-912A-9E6F8EDAB565}">
      <dgm:prSet/>
      <dgm:spPr/>
      <dgm:t>
        <a:bodyPr/>
        <a:lstStyle/>
        <a:p>
          <a:endParaRPr lang="en-US"/>
        </a:p>
      </dgm:t>
    </dgm:pt>
    <dgm:pt modelId="{3523C0DD-3E87-0141-AA25-DB2E9E37AD0A}" type="sibTrans" cxnId="{F90908D2-48F6-364F-912A-9E6F8EDAB565}">
      <dgm:prSet/>
      <dgm:spPr/>
      <dgm:t>
        <a:bodyPr/>
        <a:lstStyle/>
        <a:p>
          <a:endParaRPr lang="en-US"/>
        </a:p>
      </dgm:t>
    </dgm:pt>
    <dgm:pt modelId="{B4F9853D-AE24-CA49-BB5F-CB4610856007}">
      <dgm:prSet phldrT="[Text]">
        <dgm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B2ACCESS</a:t>
          </a:r>
          <a:endParaRPr lang="en-US" dirty="0"/>
        </a:p>
      </dgm:t>
    </dgm:pt>
    <dgm:pt modelId="{C4C03C45-9FD0-5249-AFE6-6FC32042B203}" type="parTrans" cxnId="{6AF2DEF7-742D-9744-8931-43E5F2B6FC8F}">
      <dgm:prSet/>
      <dgm:spPr/>
      <dgm:t>
        <a:bodyPr/>
        <a:lstStyle/>
        <a:p>
          <a:endParaRPr lang="en-US"/>
        </a:p>
      </dgm:t>
    </dgm:pt>
    <dgm:pt modelId="{6D2AC174-7570-9748-9EA9-B9425D87D48A}" type="sibTrans" cxnId="{6AF2DEF7-742D-9744-8931-43E5F2B6FC8F}">
      <dgm:prSet/>
      <dgm:spPr/>
      <dgm:t>
        <a:bodyPr/>
        <a:lstStyle/>
        <a:p>
          <a:endParaRPr lang="en-US"/>
        </a:p>
      </dgm:t>
    </dgm:pt>
    <dgm:pt modelId="{0BCBAB9E-1689-7D4E-9861-EA1333B668B5}">
      <dgm:prSet phldrT="[Text]">
        <dgm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dgm:style>
      </dgm:prSet>
      <dgm:spPr/>
      <dgm:t>
        <a:bodyPr/>
        <a:lstStyle/>
        <a:p>
          <a:r>
            <a:rPr lang="en-US" dirty="0" smtClean="0"/>
            <a:t>ELIXIR AAI</a:t>
          </a:r>
          <a:endParaRPr lang="en-US" dirty="0"/>
        </a:p>
      </dgm:t>
    </dgm:pt>
    <dgm:pt modelId="{50F33148-6BBD-714F-B449-4FE939E1DDBE}" type="parTrans" cxnId="{62F45BA6-DDC3-D54B-B7F4-0B027C592278}">
      <dgm:prSet/>
      <dgm:spPr/>
      <dgm:t>
        <a:bodyPr/>
        <a:lstStyle/>
        <a:p>
          <a:endParaRPr lang="en-US"/>
        </a:p>
      </dgm:t>
    </dgm:pt>
    <dgm:pt modelId="{8E66FE34-F6D1-ED48-90FF-D2EF89020AC3}" type="sibTrans" cxnId="{62F45BA6-DDC3-D54B-B7F4-0B027C592278}">
      <dgm:prSet/>
      <dgm:spPr/>
      <dgm:t>
        <a:bodyPr/>
        <a:lstStyle/>
        <a:p>
          <a:endParaRPr lang="en-US"/>
        </a:p>
      </dgm:t>
    </dgm:pt>
    <dgm:pt modelId="{9DA50E98-CC49-FE48-8C5E-79BD1A515F6E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e-Infrastructure AAI</a:t>
          </a:r>
          <a:endParaRPr lang="en-US" dirty="0"/>
        </a:p>
      </dgm:t>
    </dgm:pt>
    <dgm:pt modelId="{86EF5E28-511B-6941-BC2F-231D1C7CEE42}" type="parTrans" cxnId="{B35AE9E4-DA19-CC4F-8A71-0F4D8458432C}">
      <dgm:prSet/>
      <dgm:spPr/>
      <dgm:t>
        <a:bodyPr/>
        <a:lstStyle/>
        <a:p>
          <a:endParaRPr lang="en-US"/>
        </a:p>
      </dgm:t>
    </dgm:pt>
    <dgm:pt modelId="{4D884B01-6582-A844-A66F-90840451CF71}" type="sibTrans" cxnId="{B35AE9E4-DA19-CC4F-8A71-0F4D8458432C}">
      <dgm:prSet/>
      <dgm:spPr/>
      <dgm:t>
        <a:bodyPr/>
        <a:lstStyle/>
        <a:p>
          <a:endParaRPr lang="en-US"/>
        </a:p>
      </dgm:t>
    </dgm:pt>
    <dgm:pt modelId="{49D536AB-DC8D-ED43-8095-AF3876B4E907}">
      <dgm:prSet phldrT="[Text]">
        <dgm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dgm:style>
      </dgm:prSet>
      <dgm:spPr/>
      <dgm:t>
        <a:bodyPr/>
        <a:lstStyle/>
        <a:p>
          <a:r>
            <a:rPr lang="en-US" dirty="0" smtClean="0"/>
            <a:t>RI AAI</a:t>
          </a:r>
          <a:endParaRPr lang="en-US" dirty="0"/>
        </a:p>
      </dgm:t>
    </dgm:pt>
    <dgm:pt modelId="{67142D3F-56F7-8B40-B47A-C00C5F91DA50}" type="parTrans" cxnId="{9B9C58F1-537F-7B41-A13B-92C21E4F3872}">
      <dgm:prSet/>
      <dgm:spPr/>
      <dgm:t>
        <a:bodyPr/>
        <a:lstStyle/>
        <a:p>
          <a:endParaRPr lang="en-US"/>
        </a:p>
      </dgm:t>
    </dgm:pt>
    <dgm:pt modelId="{9979F87D-B56D-8349-B8B4-A32A009FE891}" type="sibTrans" cxnId="{9B9C58F1-537F-7B41-A13B-92C21E4F3872}">
      <dgm:prSet/>
      <dgm:spPr/>
      <dgm:t>
        <a:bodyPr/>
        <a:lstStyle/>
        <a:p>
          <a:endParaRPr lang="en-US"/>
        </a:p>
      </dgm:t>
    </dgm:pt>
    <dgm:pt modelId="{FC6ECDAF-FC61-544B-9138-E6ACBA5ED7AA}" type="pres">
      <dgm:prSet presAssocID="{038EAF00-B3F6-674E-BD59-D3285DDF13DE}" presName="cycle" presStyleCnt="0">
        <dgm:presLayoutVars>
          <dgm:chMax val="1"/>
          <dgm:dir/>
          <dgm:animLvl val="ctr"/>
          <dgm:resizeHandles val="exact"/>
        </dgm:presLayoutVars>
      </dgm:prSet>
      <dgm:spPr/>
      <dgm:t>
        <a:bodyPr/>
        <a:lstStyle/>
        <a:p>
          <a:endParaRPr lang="en-US"/>
        </a:p>
      </dgm:t>
    </dgm:pt>
    <dgm:pt modelId="{605DA5A2-6A0D-DD48-889A-FC46E268B5BC}" type="pres">
      <dgm:prSet presAssocID="{4F0F1D10-BE9D-BD47-AA7B-2AECD9189A6B}" presName="centerShape" presStyleLbl="node0" presStyleIdx="0" presStyleCnt="1"/>
      <dgm:spPr/>
      <dgm:t>
        <a:bodyPr/>
        <a:lstStyle/>
        <a:p>
          <a:endParaRPr lang="en-US"/>
        </a:p>
      </dgm:t>
    </dgm:pt>
    <dgm:pt modelId="{DBBC2F0E-DDAD-2D41-91A6-FC03DEC6959C}" type="pres">
      <dgm:prSet presAssocID="{872A7D40-E59B-A540-BE78-4439F9B1A35D}" presName="parTrans" presStyleLbl="bgSibTrans2D1" presStyleIdx="0" presStyleCnt="5"/>
      <dgm:spPr/>
      <dgm:t>
        <a:bodyPr/>
        <a:lstStyle/>
        <a:p>
          <a:endParaRPr lang="en-US"/>
        </a:p>
      </dgm:t>
    </dgm:pt>
    <dgm:pt modelId="{6B71DA97-6EBD-5848-B61C-7BE9CEBF3221}" type="pres">
      <dgm:prSet presAssocID="{2843033F-DC53-0747-9AFA-C9114CD6A006}" presName="node" presStyleLbl="node1" presStyleIdx="0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C9254002-475A-304D-95B8-4933D7981C43}" type="pres">
      <dgm:prSet presAssocID="{C4C03C45-9FD0-5249-AFE6-6FC32042B203}" presName="parTrans" presStyleLbl="bgSibTrans2D1" presStyleIdx="1" presStyleCnt="5"/>
      <dgm:spPr/>
      <dgm:t>
        <a:bodyPr/>
        <a:lstStyle/>
        <a:p>
          <a:endParaRPr lang="en-US"/>
        </a:p>
      </dgm:t>
    </dgm:pt>
    <dgm:pt modelId="{CA290466-9767-F247-83F2-9D7A89ADAB23}" type="pres">
      <dgm:prSet presAssocID="{B4F9853D-AE24-CA49-BB5F-CB4610856007}" presName="node" presStyleLbl="node1" presStyleIdx="1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B3734E52-AE39-D54F-8CFF-19819B86E94F}" type="pres">
      <dgm:prSet presAssocID="{50F33148-6BBD-714F-B449-4FE939E1DDBE}" presName="parTrans" presStyleLbl="bgSibTrans2D1" presStyleIdx="2" presStyleCnt="5"/>
      <dgm:spPr/>
      <dgm:t>
        <a:bodyPr/>
        <a:lstStyle/>
        <a:p>
          <a:endParaRPr lang="en-US"/>
        </a:p>
      </dgm:t>
    </dgm:pt>
    <dgm:pt modelId="{A46E1B36-0601-914C-A2DD-3115B1AEB97D}" type="pres">
      <dgm:prSet presAssocID="{0BCBAB9E-1689-7D4E-9861-EA1333B668B5}" presName="node" presStyleLbl="node1" presStyleIdx="2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5AAC066-25F2-D94B-B3E2-05C4E9C90328}" type="pres">
      <dgm:prSet presAssocID="{86EF5E28-511B-6941-BC2F-231D1C7CEE42}" presName="parTrans" presStyleLbl="bgSibTrans2D1" presStyleIdx="3" presStyleCnt="5"/>
      <dgm:spPr/>
      <dgm:t>
        <a:bodyPr/>
        <a:lstStyle/>
        <a:p>
          <a:endParaRPr lang="en-US"/>
        </a:p>
      </dgm:t>
    </dgm:pt>
    <dgm:pt modelId="{F1A6C65D-F537-954B-B7E5-59A3E46B7147}" type="pres">
      <dgm:prSet presAssocID="{9DA50E98-CC49-FE48-8C5E-79BD1A515F6E}" presName="node" presStyleLbl="node1" presStyleIdx="3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  <dgm:pt modelId="{AE6256C6-4573-1D4B-8CB8-1A7378FB99D9}" type="pres">
      <dgm:prSet presAssocID="{67142D3F-56F7-8B40-B47A-C00C5F91DA50}" presName="parTrans" presStyleLbl="bgSibTrans2D1" presStyleIdx="4" presStyleCnt="5"/>
      <dgm:spPr/>
      <dgm:t>
        <a:bodyPr/>
        <a:lstStyle/>
        <a:p>
          <a:endParaRPr lang="en-US"/>
        </a:p>
      </dgm:t>
    </dgm:pt>
    <dgm:pt modelId="{4DE17677-94B9-2D42-9611-3B7E8129784B}" type="pres">
      <dgm:prSet presAssocID="{49D536AB-DC8D-ED43-8095-AF3876B4E907}" presName="node" presStyleLbl="node1" presStyleIdx="4" presStyleCnt="5">
        <dgm:presLayoutVars>
          <dgm:bulletEnabled val="1"/>
        </dgm:presLayoutVars>
      </dgm:prSet>
      <dgm:spPr/>
      <dgm:t>
        <a:bodyPr/>
        <a:lstStyle/>
        <a:p>
          <a:endParaRPr lang="en-US"/>
        </a:p>
      </dgm:t>
    </dgm:pt>
  </dgm:ptLst>
  <dgm:cxnLst>
    <dgm:cxn modelId="{2E173755-6B6B-6C45-9FDA-6BD1ADDA6C1F}" srcId="{038EAF00-B3F6-674E-BD59-D3285DDF13DE}" destId="{4F0F1D10-BE9D-BD47-AA7B-2AECD9189A6B}" srcOrd="0" destOrd="0" parTransId="{D7B84B31-A55F-9C42-A5A8-8885217255AD}" sibTransId="{C2304CA9-6C9C-934C-B304-EC7D941FD934}"/>
    <dgm:cxn modelId="{F90908D2-48F6-364F-912A-9E6F8EDAB565}" srcId="{4F0F1D10-BE9D-BD47-AA7B-2AECD9189A6B}" destId="{2843033F-DC53-0747-9AFA-C9114CD6A006}" srcOrd="0" destOrd="0" parTransId="{872A7D40-E59B-A540-BE78-4439F9B1A35D}" sibTransId="{3523C0DD-3E87-0141-AA25-DB2E9E37AD0A}"/>
    <dgm:cxn modelId="{593F1243-961A-BF4B-B0C0-7BED8E8A8CE5}" type="presOf" srcId="{86EF5E28-511B-6941-BC2F-231D1C7CEE42}" destId="{A5AAC066-25F2-D94B-B3E2-05C4E9C90328}" srcOrd="0" destOrd="0" presId="urn:microsoft.com/office/officeart/2005/8/layout/radial4"/>
    <dgm:cxn modelId="{06EB408C-2CBC-4046-AF21-326B31FDFC1D}" type="presOf" srcId="{038EAF00-B3F6-674E-BD59-D3285DDF13DE}" destId="{FC6ECDAF-FC61-544B-9138-E6ACBA5ED7AA}" srcOrd="0" destOrd="0" presId="urn:microsoft.com/office/officeart/2005/8/layout/radial4"/>
    <dgm:cxn modelId="{62F45BA6-DDC3-D54B-B7F4-0B027C592278}" srcId="{4F0F1D10-BE9D-BD47-AA7B-2AECD9189A6B}" destId="{0BCBAB9E-1689-7D4E-9861-EA1333B668B5}" srcOrd="2" destOrd="0" parTransId="{50F33148-6BBD-714F-B449-4FE939E1DDBE}" sibTransId="{8E66FE34-F6D1-ED48-90FF-D2EF89020AC3}"/>
    <dgm:cxn modelId="{3C1F5209-7A75-814B-AE26-D5A25D444C18}" type="presOf" srcId="{B4F9853D-AE24-CA49-BB5F-CB4610856007}" destId="{CA290466-9767-F247-83F2-9D7A89ADAB23}" srcOrd="0" destOrd="0" presId="urn:microsoft.com/office/officeart/2005/8/layout/radial4"/>
    <dgm:cxn modelId="{9B9C58F1-537F-7B41-A13B-92C21E4F3872}" srcId="{4F0F1D10-BE9D-BD47-AA7B-2AECD9189A6B}" destId="{49D536AB-DC8D-ED43-8095-AF3876B4E907}" srcOrd="4" destOrd="0" parTransId="{67142D3F-56F7-8B40-B47A-C00C5F91DA50}" sibTransId="{9979F87D-B56D-8349-B8B4-A32A009FE891}"/>
    <dgm:cxn modelId="{6AF2DEF7-742D-9744-8931-43E5F2B6FC8F}" srcId="{4F0F1D10-BE9D-BD47-AA7B-2AECD9189A6B}" destId="{B4F9853D-AE24-CA49-BB5F-CB4610856007}" srcOrd="1" destOrd="0" parTransId="{C4C03C45-9FD0-5249-AFE6-6FC32042B203}" sibTransId="{6D2AC174-7570-9748-9EA9-B9425D87D48A}"/>
    <dgm:cxn modelId="{B149B524-2A09-1C42-B31C-4623FA23BE16}" type="presOf" srcId="{2843033F-DC53-0747-9AFA-C9114CD6A006}" destId="{6B71DA97-6EBD-5848-B61C-7BE9CEBF3221}" srcOrd="0" destOrd="0" presId="urn:microsoft.com/office/officeart/2005/8/layout/radial4"/>
    <dgm:cxn modelId="{C36298C2-DD23-4F43-B6D7-FFF1873B2F59}" type="presOf" srcId="{50F33148-6BBD-714F-B449-4FE939E1DDBE}" destId="{B3734E52-AE39-D54F-8CFF-19819B86E94F}" srcOrd="0" destOrd="0" presId="urn:microsoft.com/office/officeart/2005/8/layout/radial4"/>
    <dgm:cxn modelId="{2596F8FF-6822-114E-955D-F6B29C15E71D}" type="presOf" srcId="{49D536AB-DC8D-ED43-8095-AF3876B4E907}" destId="{4DE17677-94B9-2D42-9611-3B7E8129784B}" srcOrd="0" destOrd="0" presId="urn:microsoft.com/office/officeart/2005/8/layout/radial4"/>
    <dgm:cxn modelId="{B35AE9E4-DA19-CC4F-8A71-0F4D8458432C}" srcId="{4F0F1D10-BE9D-BD47-AA7B-2AECD9189A6B}" destId="{9DA50E98-CC49-FE48-8C5E-79BD1A515F6E}" srcOrd="3" destOrd="0" parTransId="{86EF5E28-511B-6941-BC2F-231D1C7CEE42}" sibTransId="{4D884B01-6582-A844-A66F-90840451CF71}"/>
    <dgm:cxn modelId="{F3FFECAF-C7B5-D040-987C-33F7C20A6B30}" type="presOf" srcId="{4F0F1D10-BE9D-BD47-AA7B-2AECD9189A6B}" destId="{605DA5A2-6A0D-DD48-889A-FC46E268B5BC}" srcOrd="0" destOrd="0" presId="urn:microsoft.com/office/officeart/2005/8/layout/radial4"/>
    <dgm:cxn modelId="{E01EC39B-6B7A-4D48-A375-8CAB27743A4D}" type="presOf" srcId="{9DA50E98-CC49-FE48-8C5E-79BD1A515F6E}" destId="{F1A6C65D-F537-954B-B7E5-59A3E46B7147}" srcOrd="0" destOrd="0" presId="urn:microsoft.com/office/officeart/2005/8/layout/radial4"/>
    <dgm:cxn modelId="{FF31C54C-A991-A941-B682-5626CF29D90D}" type="presOf" srcId="{67142D3F-56F7-8B40-B47A-C00C5F91DA50}" destId="{AE6256C6-4573-1D4B-8CB8-1A7378FB99D9}" srcOrd="0" destOrd="0" presId="urn:microsoft.com/office/officeart/2005/8/layout/radial4"/>
    <dgm:cxn modelId="{0B72D052-0F70-8543-9D7C-CB6B844CB651}" type="presOf" srcId="{872A7D40-E59B-A540-BE78-4439F9B1A35D}" destId="{DBBC2F0E-DDAD-2D41-91A6-FC03DEC6959C}" srcOrd="0" destOrd="0" presId="urn:microsoft.com/office/officeart/2005/8/layout/radial4"/>
    <dgm:cxn modelId="{66B37921-1CE8-DB41-9504-A3FBA48D783D}" type="presOf" srcId="{0BCBAB9E-1689-7D4E-9861-EA1333B668B5}" destId="{A46E1B36-0601-914C-A2DD-3115B1AEB97D}" srcOrd="0" destOrd="0" presId="urn:microsoft.com/office/officeart/2005/8/layout/radial4"/>
    <dgm:cxn modelId="{774EF738-DEEA-944A-93E3-5E82A23A6FEB}" type="presOf" srcId="{C4C03C45-9FD0-5249-AFE6-6FC32042B203}" destId="{C9254002-475A-304D-95B8-4933D7981C43}" srcOrd="0" destOrd="0" presId="urn:microsoft.com/office/officeart/2005/8/layout/radial4"/>
    <dgm:cxn modelId="{ECB1C407-0058-1D4E-8778-E0CE269A833B}" type="presParOf" srcId="{FC6ECDAF-FC61-544B-9138-E6ACBA5ED7AA}" destId="{605DA5A2-6A0D-DD48-889A-FC46E268B5BC}" srcOrd="0" destOrd="0" presId="urn:microsoft.com/office/officeart/2005/8/layout/radial4"/>
    <dgm:cxn modelId="{B852CA9E-BF6C-2043-9761-DEE9970BBAB4}" type="presParOf" srcId="{FC6ECDAF-FC61-544B-9138-E6ACBA5ED7AA}" destId="{DBBC2F0E-DDAD-2D41-91A6-FC03DEC6959C}" srcOrd="1" destOrd="0" presId="urn:microsoft.com/office/officeart/2005/8/layout/radial4"/>
    <dgm:cxn modelId="{65F3A0A4-176A-264B-80C0-23FECEBA360E}" type="presParOf" srcId="{FC6ECDAF-FC61-544B-9138-E6ACBA5ED7AA}" destId="{6B71DA97-6EBD-5848-B61C-7BE9CEBF3221}" srcOrd="2" destOrd="0" presId="urn:microsoft.com/office/officeart/2005/8/layout/radial4"/>
    <dgm:cxn modelId="{C48552AB-DA89-4940-9F20-3D18654A9BB9}" type="presParOf" srcId="{FC6ECDAF-FC61-544B-9138-E6ACBA5ED7AA}" destId="{C9254002-475A-304D-95B8-4933D7981C43}" srcOrd="3" destOrd="0" presId="urn:microsoft.com/office/officeart/2005/8/layout/radial4"/>
    <dgm:cxn modelId="{D089F517-1903-AE4B-8551-18DF66AA3755}" type="presParOf" srcId="{FC6ECDAF-FC61-544B-9138-E6ACBA5ED7AA}" destId="{CA290466-9767-F247-83F2-9D7A89ADAB23}" srcOrd="4" destOrd="0" presId="urn:microsoft.com/office/officeart/2005/8/layout/radial4"/>
    <dgm:cxn modelId="{05F4C4C9-5265-C940-81DF-2546189C3D78}" type="presParOf" srcId="{FC6ECDAF-FC61-544B-9138-E6ACBA5ED7AA}" destId="{B3734E52-AE39-D54F-8CFF-19819B86E94F}" srcOrd="5" destOrd="0" presId="urn:microsoft.com/office/officeart/2005/8/layout/radial4"/>
    <dgm:cxn modelId="{9221CBA0-0E33-E749-B2B6-1FD607934C5C}" type="presParOf" srcId="{FC6ECDAF-FC61-544B-9138-E6ACBA5ED7AA}" destId="{A46E1B36-0601-914C-A2DD-3115B1AEB97D}" srcOrd="6" destOrd="0" presId="urn:microsoft.com/office/officeart/2005/8/layout/radial4"/>
    <dgm:cxn modelId="{E0BD5BA2-99E3-2B46-B140-265FE2F5570E}" type="presParOf" srcId="{FC6ECDAF-FC61-544B-9138-E6ACBA5ED7AA}" destId="{A5AAC066-25F2-D94B-B3E2-05C4E9C90328}" srcOrd="7" destOrd="0" presId="urn:microsoft.com/office/officeart/2005/8/layout/radial4"/>
    <dgm:cxn modelId="{E1E0B8B2-9AE1-254F-8705-8193712DADCD}" type="presParOf" srcId="{FC6ECDAF-FC61-544B-9138-E6ACBA5ED7AA}" destId="{F1A6C65D-F537-954B-B7E5-59A3E46B7147}" srcOrd="8" destOrd="0" presId="urn:microsoft.com/office/officeart/2005/8/layout/radial4"/>
    <dgm:cxn modelId="{E7EAAAE6-D3A8-4746-A6BF-2D65154A13A2}" type="presParOf" srcId="{FC6ECDAF-FC61-544B-9138-E6ACBA5ED7AA}" destId="{AE6256C6-4573-1D4B-8CB8-1A7378FB99D9}" srcOrd="9" destOrd="0" presId="urn:microsoft.com/office/officeart/2005/8/layout/radial4"/>
    <dgm:cxn modelId="{CC67EB3F-08BB-344E-950D-8FD831622101}" type="presParOf" srcId="{FC6ECDAF-FC61-544B-9138-E6ACBA5ED7AA}" destId="{4DE17677-94B9-2D42-9611-3B7E8129784B}" srcOrd="10" destOrd="0" presId="urn:microsoft.com/office/officeart/2005/8/layout/radial4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4">
  <dgm:title val=""/>
  <dgm:desc val=""/>
  <dgm:catLst>
    <dgm:cat type="relationship" pri="1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13">
          <dgm:prSet phldr="1"/>
        </dgm:pt>
      </dgm:ptLst>
      <dgm:cxnLst>
        <dgm:cxn modelId="2" srcId="0" destId="1" srcOrd="0" destOrd="0"/>
        <dgm:cxn modelId="3" srcId="1" destId="11" srcOrd="0" destOrd="0"/>
        <dgm:cxn modelId="4" srcId="1" destId="12" srcOrd="1" destOrd="0"/>
        <dgm:cxn modelId="5" srcId="1" destId="13" srcOrd="2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12"/>
      </dgm:ptLst>
      <dgm:cxnLst>
        <dgm:cxn modelId="2" srcId="0" destId="1" srcOrd="0" destOrd="0"/>
        <dgm:cxn modelId="15" srcId="1" destId="11" srcOrd="0" destOrd="0"/>
        <dgm:cxn modelId="16" srcId="1" destId="12" srcOrd="1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12"/>
        <dgm:pt modelId="13"/>
        <dgm:pt modelId="14"/>
        <dgm:pt modelId="15"/>
        <dgm:pt modelId="16"/>
      </dgm:ptLst>
      <dgm:cxnLst>
        <dgm:cxn modelId="2" srcId="0" destId="1" srcOrd="0" destOrd="0"/>
        <dgm:cxn modelId="16" srcId="1" destId="11" srcOrd="0" destOrd="0"/>
        <dgm:cxn modelId="17" srcId="1" destId="12" srcOrd="1" destOrd="0"/>
        <dgm:cxn modelId="18" srcId="1" destId="13" srcOrd="2" destOrd="0"/>
        <dgm:cxn modelId="19" srcId="1" destId="14" srcOrd="3" destOrd="0"/>
        <dgm:cxn modelId="20" srcId="1" destId="15" srcOrd="4" destOrd="0"/>
        <dgm:cxn modelId="21" srcId="1" destId="16" srcOrd="5" destOrd="0"/>
      </dgm:cxnLst>
      <dgm:bg/>
      <dgm:whole/>
    </dgm:dataModel>
  </dgm:clrData>
  <dgm:layoutNode name="cycle">
    <dgm:varLst>
      <dgm:chMax val="1"/>
      <dgm:dir/>
      <dgm:animLvl val="ctr"/>
      <dgm:resizeHandles val="exact"/>
    </dgm:varLst>
    <dgm:choose name="Name0">
      <dgm:if name="Name1" func="var" arg="dir" op="equ" val="norm">
        <dgm:choose name="Name2">
          <dgm:if name="Name3" axis="ch ch" ptType="node node" st="1 1" cnt="1 0" func="cnt" op="lte" val="1">
            <dgm:alg type="cycle">
              <dgm:param type="stAng" val="0"/>
              <dgm:param type="spanAng" val="360"/>
              <dgm:param type="ctrShpMap" val="fNode"/>
            </dgm:alg>
          </dgm:if>
          <dgm:else name="Name4">
            <dgm:choose name="Name5">
              <dgm:if name="Name6" axis="ch ch" ptType="node node" st="1 1" cnt="1 0" func="cnt" op="lte" val="3">
                <dgm:alg type="cycle">
                  <dgm:param type="stAng" val="-55"/>
                  <dgm:param type="spanAng" val="110"/>
                  <dgm:param type="ctrShpMap" val="fNode"/>
                </dgm:alg>
              </dgm:if>
              <dgm:else name="Name7">
                <dgm:choose name="Name8">
                  <dgm:if name="Name9" axis="ch ch" ptType="node node" st="1 1" cnt="1 0" func="cnt" op="equ" val="4">
                    <dgm:alg type="cycle">
                      <dgm:param type="stAng" val="-75"/>
                      <dgm:param type="spanAng" val="150"/>
                      <dgm:param type="ctrShpMap" val="fNode"/>
                    </dgm:alg>
                  </dgm:if>
                  <dgm:else name="Name10">
                    <dgm:alg type="cycle">
                      <dgm:param type="stAng" val="-90"/>
                      <dgm:param type="spanAng" val="180"/>
                      <dgm:param type="ctrShpMap" val="fNode"/>
                    </dgm:alg>
                  </dgm:else>
                </dgm:choose>
              </dgm:else>
            </dgm:choose>
          </dgm:else>
        </dgm:choose>
      </dgm:if>
      <dgm:else name="Name11">
        <dgm:choose name="Name12">
          <dgm:if name="Name13" axis="ch ch" ptType="node node" st="1 1" cnt="1 0" func="cnt" op="lte" val="1">
            <dgm:alg type="cycle">
              <dgm:param type="stAng" val="0"/>
              <dgm:param type="spanAng" val="-360"/>
              <dgm:param type="ctrShpMap" val="fNode"/>
            </dgm:alg>
          </dgm:if>
          <dgm:else name="Name14">
            <dgm:choose name="Name15">
              <dgm:if name="Name16" axis="ch ch" ptType="node node" st="1 1" cnt="1 0" func="cnt" op="lte" val="3">
                <dgm:alg type="cycle">
                  <dgm:param type="stAng" val="55"/>
                  <dgm:param type="spanAng" val="-110"/>
                  <dgm:param type="ctrShpMap" val="fNode"/>
                </dgm:alg>
              </dgm:if>
              <dgm:else name="Name17">
                <dgm:choose name="Name18">
                  <dgm:if name="Name19" axis="ch ch" ptType="node node" st="1 1" cnt="1 0" func="cnt" op="equ" val="4">
                    <dgm:alg type="cycle">
                      <dgm:param type="stAng" val="75"/>
                      <dgm:param type="spanAng" val="-150"/>
                      <dgm:param type="ctrShpMap" val="fNode"/>
                    </dgm:alg>
                  </dgm:if>
                  <dgm:else name="Name20">
                    <dgm:alg type="cycle">
                      <dgm:param type="stAng" val="90"/>
                      <dgm:param type="spanAng" val="-180"/>
                      <dgm:param type="ctrShpMap" val="fNode"/>
                    </dgm:alg>
                  </dgm:else>
                </dgm:choose>
              </dgm:else>
            </dgm:choose>
          </dgm:else>
        </dgm:choose>
      </dgm:else>
    </dgm:choose>
    <dgm:shape xmlns:r="http://schemas.openxmlformats.org/officeDocument/2006/relationships" r:blip="">
      <dgm:adjLst/>
    </dgm:shape>
    <dgm:presOf/>
    <dgm:constrLst>
      <dgm:constr type="w" for="ch" forName="centerShape" refType="w"/>
      <dgm:constr type="w" for="ch" forName="node" refType="w" refFor="ch" refForName="centerShape" fact="0.95"/>
      <dgm:constr type="h" for="ch" forName="parTrans" refType="w" refFor="ch" refForName="centerShape" fact="0.285"/>
      <dgm:constr type="sp" refType="w" refFor="ch" refForName="centerShape" op="equ" fact="0.23"/>
      <dgm:constr type="sibSp" refType="w" refFor="ch" refForName="node" fact="0.1"/>
      <dgm:constr type="primFontSz" for="ch" forName="node" op="equ"/>
    </dgm:constrLst>
    <dgm:choose name="Name21">
      <dgm:if name="Name22" axis="ch ch" ptType="node node" st="1 1" cnt="1 0" func="cnt" op="lte" val="5">
        <dgm:ruleLst>
          <dgm:rule type="w" for="ch" forName="centerShape" val="NaN" fact="0.27" max="NaN"/>
        </dgm:ruleLst>
      </dgm:if>
      <dgm:else name="Name23">
        <dgm:ruleLst>
          <dgm:rule type="w" for="ch" forName="centerShape" val="NaN" fact="0.27" max="NaN"/>
          <dgm:rule type="w" for="ch" forName="node" val="NaN" fact="0.7" max="NaN"/>
        </dgm:ruleLst>
      </dgm:else>
    </dgm:choose>
    <dgm:forEach name="Name24" axis="ch" ptType="node" cnt="1">
      <dgm:layoutNode name="centerShape" styleLbl="node0">
        <dgm:alg type="tx"/>
        <dgm:shape xmlns:r="http://schemas.openxmlformats.org/officeDocument/2006/relationships" type="ellipse" r:blip="">
          <dgm:adjLst/>
        </dgm:shape>
        <dgm:presOf axis="self"/>
        <dgm:constrLst>
          <dgm:constr type="tMarg" refType="primFontSz" fact="0.05"/>
          <dgm:constr type="bMarg" refType="primFontSz" fact="0.05"/>
          <dgm:constr type="lMarg" refType="primFontSz" fact="0.05"/>
          <dgm:constr type="rMarg" refType="primFontSz" fact="0.05"/>
          <dgm:constr type="primFontSz" val="65"/>
          <dgm:constr type="h" refType="w"/>
        </dgm:constrLst>
        <dgm:ruleLst>
          <dgm:rule type="primFontSz" val="5" fact="NaN" max="NaN"/>
        </dgm:ruleLst>
      </dgm:layoutNode>
      <dgm:forEach name="Name25" axis="ch">
        <dgm:forEach name="Name26" axis="self" ptType="parTrans">
          <dgm:layoutNode name="parTrans" styleLbl="bgSibTrans2D1">
            <dgm:alg type="conn">
              <dgm:param type="begPts" val="auto"/>
              <dgm:param type="endPts" val="ctr"/>
              <dgm:param type="endSty" val="noArr"/>
              <dgm:param type="begSty" val="arr"/>
            </dgm:alg>
            <dgm:shape xmlns:r="http://schemas.openxmlformats.org/officeDocument/2006/relationships" type="conn" r:blip="">
              <dgm:adjLst/>
            </dgm:shape>
            <dgm:presOf axis="self"/>
            <dgm:constrLst>
              <dgm:constr type="begPad" refType="connDist" fact="0.055"/>
              <dgm:constr type="endPad"/>
            </dgm:constrLst>
            <dgm:ruleLst/>
          </dgm:layoutNode>
        </dgm:forEach>
        <dgm:forEach name="Name27" axis="self" ptType="node">
          <dgm:layoutNode name="node" styleLbl="node1">
            <dgm:varLst>
              <dgm:bulletEnabled val="1"/>
            </dgm:varLst>
            <dgm:alg type="tx"/>
            <dgm:shape xmlns:r="http://schemas.openxmlformats.org/officeDocument/2006/relationships" type="roundRect" r:blip="">
              <dgm:adjLst>
                <dgm:adj idx="1" val="0.1"/>
              </dgm:adjLst>
            </dgm:shape>
            <dgm:presOf axis="desOrSelf" ptType="node"/>
            <dgm:constrLst>
              <dgm:constr type="primFontSz" val="65"/>
              <dgm:constr type="h" refType="w" fact="0.8"/>
              <dgm:constr type="tMarg" refType="primFontSz" fact="0.15"/>
              <dgm:constr type="bMarg" refType="primFontSz" fact="0.15"/>
              <dgm:constr type="lMarg" refType="primFontSz" fact="0.15"/>
              <dgm:constr type="rMarg" refType="primFontSz" fact="0.15"/>
            </dgm:constrLst>
            <dgm:ruleLst>
              <dgm:rule type="primFontSz" val="5" fact="NaN" max="NaN"/>
            </dgm:ruleLst>
          </dgm:layoutNode>
        </dgm:forEach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4">
  <dgm:title val=""/>
  <dgm:desc val=""/>
  <dgm:catLst>
    <dgm:cat type="simple" pri="104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1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1">
        <a:scrgbClr r="0" g="0" b="0"/>
      </a:lnRef>
      <a:fillRef idx="3">
        <a:scrgbClr r="0" g="0" b="0"/>
      </a:fillRef>
      <a:effectRef idx="2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2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3">
        <a:scrgbClr r="0" g="0" b="0"/>
      </a:fillRef>
      <a:effectRef idx="2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98F682-7966-4F36-8C65-12C6AC282E64}" type="datetimeFigureOut">
              <a:rPr lang="en-GB" smtClean="0"/>
              <a:t>20.02.17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77037CF-4AF3-4EA8-B0EF-23260E3D633F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588220998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BA4EA1F-7887-426C-BD0E-29F38E7AB4A2}" type="datetimeFigureOut">
              <a:rPr lang="nl-NL" smtClean="0"/>
              <a:t>20.02.17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EF58AE9-46A5-49CB-B815-3CC2120EE87D}" type="slidenum">
              <a:rPr lang="nl-NL" smtClean="0"/>
              <a:t>‹#›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0248877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jdelijke aanduiding voor tekst 6"/>
          <p:cNvSpPr>
            <a:spLocks noGrp="1"/>
          </p:cNvSpPr>
          <p:nvPr>
            <p:ph type="body" sz="quarter" idx="10" hasCustomPrompt="1"/>
          </p:nvPr>
        </p:nvSpPr>
        <p:spPr>
          <a:xfrm>
            <a:off x="1727411" y="3643200"/>
            <a:ext cx="5689178" cy="431477"/>
          </a:xfrm>
        </p:spPr>
        <p:txBody>
          <a:bodyPr/>
          <a:lstStyle>
            <a:lvl1pPr>
              <a:defRPr sz="20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pPr lvl="0"/>
            <a:r>
              <a:rPr lang="en-GB" noProof="0" dirty="0" smtClean="0"/>
              <a:t>function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 hasCustomPrompt="1"/>
          </p:nvPr>
        </p:nvSpPr>
        <p:spPr>
          <a:xfrm>
            <a:off x="685800" y="1268761"/>
            <a:ext cx="7772400" cy="1440000"/>
          </a:xfrm>
        </p:spPr>
        <p:txBody>
          <a:bodyPr/>
          <a:lstStyle>
            <a:lvl1pPr>
              <a:defRPr/>
            </a:lvl1pPr>
          </a:lstStyle>
          <a:p>
            <a:r>
              <a:rPr lang="en-GB" noProof="0" dirty="0" smtClean="0"/>
              <a:t>Title</a:t>
            </a:r>
            <a:endParaRPr lang="en-GB" noProof="0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 hasCustomPrompt="1"/>
          </p:nvPr>
        </p:nvSpPr>
        <p:spPr>
          <a:xfrm>
            <a:off x="1371600" y="2923200"/>
            <a:ext cx="6400800" cy="504056"/>
          </a:xfrm>
        </p:spPr>
        <p:txBody>
          <a:bodyPr>
            <a:noAutofit/>
          </a:bodyPr>
          <a:lstStyle>
            <a:lvl1pPr marL="0" indent="0" algn="ctr">
              <a:buNone/>
              <a:defRPr sz="2800" b="1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GB" noProof="0" dirty="0" smtClean="0"/>
              <a:t>Author</a:t>
            </a:r>
            <a:endParaRPr lang="en-GB" noProof="0" dirty="0"/>
          </a:p>
        </p:txBody>
      </p:sp>
    </p:spTree>
    <p:extLst>
      <p:ext uri="{BB962C8B-B14F-4D97-AF65-F5344CB8AC3E}">
        <p14:creationId xmlns:p14="http://schemas.microsoft.com/office/powerpoint/2010/main" val="15075032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ontent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467544" y="1340768"/>
            <a:ext cx="3815655" cy="4784725"/>
          </a:xfrm>
          <a:prstGeom prst="rect">
            <a:avLst/>
          </a:prstGeo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400">
                <a:solidFill>
                  <a:schemeClr val="tx1"/>
                </a:solidFill>
              </a:defRPr>
            </a:lvl2pPr>
            <a:lvl3pPr>
              <a:defRPr sz="2000">
                <a:solidFill>
                  <a:schemeClr val="tx1"/>
                </a:solidFill>
              </a:defRPr>
            </a:lvl3pPr>
            <a:lvl4pPr>
              <a:defRPr sz="1800">
                <a:solidFill>
                  <a:schemeClr val="tx1"/>
                </a:solidFill>
              </a:defRPr>
            </a:lvl4pPr>
            <a:lvl5pPr>
              <a:defRPr sz="1800">
                <a:solidFill>
                  <a:schemeClr val="tx1"/>
                </a:solidFill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572000" y="1341438"/>
            <a:ext cx="4320480" cy="4784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86282415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 2X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/>
        <p:txBody>
          <a:bodyPr/>
          <a:lstStyle>
            <a:lvl1pPr>
              <a:defRPr baseline="0"/>
            </a:lvl1pPr>
          </a:lstStyle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67544" y="1341438"/>
            <a:ext cx="8424936" cy="4784400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8408262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tekst 2"/>
          <p:cNvSpPr>
            <a:spLocks noGrp="1"/>
          </p:cNvSpPr>
          <p:nvPr>
            <p:ph type="body" idx="1" hasCustomPrompt="1"/>
          </p:nvPr>
        </p:nvSpPr>
        <p:spPr>
          <a:xfrm>
            <a:off x="457200" y="1341041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 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94506" y="2378745"/>
            <a:ext cx="4040188" cy="377440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 hasCustomPrompt="1"/>
          </p:nvPr>
        </p:nvSpPr>
        <p:spPr>
          <a:xfrm>
            <a:off x="4850705" y="1341041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 noProof="0" dirty="0" smtClean="0"/>
              <a:t>Click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 hasCustomPrompt="1"/>
          </p:nvPr>
        </p:nvSpPr>
        <p:spPr>
          <a:xfrm>
            <a:off x="4822601" y="2391445"/>
            <a:ext cx="4041775" cy="3774405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GB" noProof="0" dirty="0" smtClean="0"/>
              <a:t>Click</a:t>
            </a:r>
            <a:endParaRPr lang="en-GB" noProof="0" dirty="0"/>
          </a:p>
        </p:txBody>
      </p:sp>
      <p:sp>
        <p:nvSpPr>
          <p:cNvPr id="10" name="Title 9"/>
          <p:cNvSpPr>
            <a:spLocks noGrp="1"/>
          </p:cNvSpPr>
          <p:nvPr>
            <p:ph type="title" hasCustomPrompt="1"/>
          </p:nvPr>
        </p:nvSpPr>
        <p:spPr/>
        <p:txBody>
          <a:bodyPr/>
          <a:lstStyle/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698606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2859363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://creativecommons.org/licenses/by/4.0/" TargetMode="External"/><Relationship Id="rId1" Type="http://schemas.openxmlformats.org/officeDocument/2006/relationships/slideLayout" Target="../slideLayouts/slideLayout1.xml"/><Relationship Id="rId2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4" Type="http://schemas.openxmlformats.org/officeDocument/2006/relationships/theme" Target="../theme/theme2.xml"/><Relationship Id="rId5" Type="http://schemas.openxmlformats.org/officeDocument/2006/relationships/image" Target="../media/image3.png"/><Relationship Id="rId6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2" Type="http://schemas.openxmlformats.org/officeDocument/2006/relationships/slideLayout" Target="../slideLayouts/slideLayout3.xml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4" Type="http://schemas.openxmlformats.org/officeDocument/2006/relationships/image" Target="../media/image2.png"/><Relationship Id="rId5" Type="http://schemas.openxmlformats.org/officeDocument/2006/relationships/hyperlink" Target="http://creativecommons.org/licenses/by/4.0/" TargetMode="External"/><Relationship Id="rId1" Type="http://schemas.openxmlformats.org/officeDocument/2006/relationships/slideLayout" Target="../slideLayouts/slideLayout5.xml"/><Relationship Id="rId2" Type="http://schemas.openxmlformats.org/officeDocument/2006/relationships/theme" Target="../theme/theme3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2">
                  <a:lumMod val="20000"/>
                  <a:lumOff val="80000"/>
                </a:schemeClr>
              </a:gs>
            </a:gsLst>
            <a:lin ang="2700000" scaled="1"/>
            <a:tileRect/>
          </a:gradFill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79394" y="1412776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endParaRPr lang="en-GB" noProof="0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79394" y="2636912"/>
            <a:ext cx="8229600" cy="79208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endParaRPr lang="en-GB" noProof="0" dirty="0" smtClean="0"/>
          </a:p>
        </p:txBody>
      </p:sp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9" y="4581128"/>
            <a:ext cx="1728191" cy="1313426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437129" y="6021288"/>
            <a:ext cx="8465149" cy="45719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22"/>
          <p:cNvSpPr txBox="1"/>
          <p:nvPr/>
        </p:nvSpPr>
        <p:spPr>
          <a:xfrm>
            <a:off x="752684" y="6153342"/>
            <a:ext cx="1097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 smtClean="0">
                <a:solidFill>
                  <a:srgbClr val="0066B0"/>
                </a:solidFill>
                <a:latin typeface="Segoe UI" pitchFamily="34" charset="0"/>
                <a:cs typeface="Segoe UI" pitchFamily="34" charset="0"/>
              </a:rPr>
              <a:t>www.egi.eu</a:t>
            </a:r>
            <a:endParaRPr lang="nl-NL" sz="1200" b="1" dirty="0">
              <a:solidFill>
                <a:srgbClr val="0066B0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8" name="Tekstvak 10"/>
          <p:cNvSpPr txBox="1"/>
          <p:nvPr/>
        </p:nvSpPr>
        <p:spPr>
          <a:xfrm>
            <a:off x="1551095" y="6381328"/>
            <a:ext cx="7557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This work by </a:t>
            </a:r>
            <a:r>
              <a:rPr lang="en-GB" sz="1000" baseline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 EGI.eu 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is licensed under a </a:t>
            </a:r>
          </a:p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  <a:hlinkClick r:id="rId5"/>
              </a:rPr>
              <a:t>Creative Commons Attribution 4.0 International License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lang="nl-NL" sz="1000" b="0" dirty="0"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49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66B0"/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</p:titleStyle>
    <p:bodyStyle>
      <a:lvl1pPr marL="0" indent="0" algn="ctr" defTabSz="914400" rtl="0" eaLnBrk="1" latinLnBrk="0" hangingPunct="1">
        <a:spcBef>
          <a:spcPct val="20000"/>
        </a:spcBef>
        <a:buFontTx/>
        <a:buNone/>
        <a:defRPr sz="2800" b="1" kern="1200" baseline="0">
          <a:solidFill>
            <a:schemeClr val="tx1">
              <a:lumMod val="75000"/>
              <a:lumOff val="25000"/>
            </a:schemeClr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" name="Afbeelding 20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889" y="0"/>
            <a:ext cx="6534150" cy="4705350"/>
          </a:xfrm>
          <a:prstGeom prst="rect">
            <a:avLst/>
          </a:prstGeom>
        </p:spPr>
      </p:pic>
      <p:sp>
        <p:nvSpPr>
          <p:cNvPr id="4" name="Rechthoek 3"/>
          <p:cNvSpPr/>
          <p:nvPr/>
        </p:nvSpPr>
        <p:spPr>
          <a:xfrm>
            <a:off x="0" y="6381328"/>
            <a:ext cx="9144000" cy="476672"/>
          </a:xfrm>
          <a:prstGeom prst="rect">
            <a:avLst/>
          </a:prstGeom>
          <a:solidFill>
            <a:srgbClr val="4F85C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1547664" y="188640"/>
            <a:ext cx="7344816" cy="85010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 noProof="0" dirty="0" smtClean="0"/>
              <a:t>Click to insert title</a:t>
            </a:r>
            <a:endParaRPr lang="en-GB" noProof="0" dirty="0"/>
          </a:p>
        </p:txBody>
      </p:sp>
      <p:sp>
        <p:nvSpPr>
          <p:cNvPr id="22" name="Tekstvak 21"/>
          <p:cNvSpPr txBox="1"/>
          <p:nvPr/>
        </p:nvSpPr>
        <p:spPr>
          <a:xfrm>
            <a:off x="8508016" y="6525344"/>
            <a:ext cx="312906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372553E7-13AD-41CB-B8D3-4C5279D6D1DB}" type="slidenum">
              <a:rPr lang="nl-NL" sz="800" b="1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‹#›</a:t>
            </a:fld>
            <a:endParaRPr lang="nl-NL" sz="105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188640"/>
            <a:ext cx="1030139" cy="993566"/>
          </a:xfrm>
          <a:prstGeom prst="rect">
            <a:avLst/>
          </a:prstGeom>
        </p:spPr>
      </p:pic>
      <p:sp>
        <p:nvSpPr>
          <p:cNvPr id="7" name="Footer Placeholder 6"/>
          <p:cNvSpPr>
            <a:spLocks noGrp="1"/>
          </p:cNvSpPr>
          <p:nvPr>
            <p:ph type="ftr" sz="quarter" idx="3"/>
          </p:nvPr>
        </p:nvSpPr>
        <p:spPr>
          <a:xfrm>
            <a:off x="1187624" y="6448251"/>
            <a:ext cx="67687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bg1"/>
                </a:solidFill>
                <a:latin typeface="Segoe UI"/>
                <a:cs typeface="Segoe UI"/>
              </a:defRPr>
            </a:lvl1pPr>
          </a:lstStyle>
          <a:p>
            <a:r>
              <a:rPr lang="en-GB" smtClean="0"/>
              <a:t>10th FIM4R Workshop</a:t>
            </a:r>
            <a:endParaRPr lang="en-GB" dirty="0"/>
          </a:p>
        </p:txBody>
      </p:sp>
      <p:sp>
        <p:nvSpPr>
          <p:cNvPr id="9" name="Tekstvak 21"/>
          <p:cNvSpPr txBox="1"/>
          <p:nvPr/>
        </p:nvSpPr>
        <p:spPr>
          <a:xfrm>
            <a:off x="179512" y="6525344"/>
            <a:ext cx="595035" cy="21544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fld id="{A83F7A1C-40F7-5F43-85CD-9B50E60F16AA}" type="datetime1">
              <a:rPr lang="en-US" sz="800" b="1" smtClean="0">
                <a:solidFill>
                  <a:schemeClr val="bg1"/>
                </a:solidFill>
                <a:latin typeface="Segoe UI" pitchFamily="34" charset="0"/>
                <a:cs typeface="Segoe UI" pitchFamily="34" charset="0"/>
              </a:rPr>
              <a:t>20.02.17</a:t>
            </a:fld>
            <a:endParaRPr lang="nl-NL" sz="1050" b="1" dirty="0">
              <a:solidFill>
                <a:schemeClr val="bg1"/>
              </a:solidFill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87275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7" r:id="rId1"/>
    <p:sldLayoutId id="2147483652" r:id="rId2"/>
    <p:sldLayoutId id="2147483653" r:id="rId3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r" defTabSz="914400" rtl="0" eaLnBrk="1" latinLnBrk="0" hangingPunct="1">
        <a:spcBef>
          <a:spcPct val="0"/>
        </a:spcBef>
        <a:buNone/>
        <a:defRPr sz="3000" b="1" kern="1200">
          <a:solidFill>
            <a:srgbClr val="4F85C3"/>
          </a:solidFill>
          <a:latin typeface="Segoe UI" pitchFamily="34" charset="0"/>
          <a:ea typeface="+mj-ea"/>
          <a:cs typeface="Segoe UI" pitchFamily="34" charset="0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4pPr>
      <a:lvl5pPr marL="1828800" marR="0" indent="0" algn="l" defTabSz="914400" rtl="0" eaLnBrk="1" fontAlgn="auto" latinLnBrk="0" hangingPunct="1">
        <a:lnSpc>
          <a:spcPct val="100000"/>
        </a:lnSpc>
        <a:spcBef>
          <a:spcPct val="20000"/>
        </a:spcBef>
        <a:spcAft>
          <a:spcPts val="0"/>
        </a:spcAft>
        <a:buClrTx/>
        <a:buSzTx/>
        <a:buFont typeface="Arial" panose="020B0604020202020204" pitchFamily="34" charset="0"/>
        <a:buNone/>
        <a:tabLst/>
        <a:defRPr sz="2000" kern="1200">
          <a:solidFill>
            <a:schemeClr val="tx1"/>
          </a:solidFill>
          <a:latin typeface="Segoe UI" pitchFamily="34" charset="0"/>
          <a:ea typeface="+mn-ea"/>
          <a:cs typeface="Segoe UI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="" xmlns:p15="http://schemas.microsoft.com/office/powerpoint/2012/main">
        <p15:guide id="1" orient="horz" pos="845" userDrawn="1">
          <p15:clr>
            <a:srgbClr val="F26B43"/>
          </p15:clr>
        </p15:guide>
        <p15:guide id="2" pos="295" userDrawn="1">
          <p15:clr>
            <a:srgbClr val="F26B43"/>
          </p15:clr>
        </p15:guide>
        <p15:guide id="3" pos="5602" userDrawn="1">
          <p15:clr>
            <a:srgbClr val="F26B43"/>
          </p15:clr>
        </p15:guide>
        <p15:guide id="4" orient="horz" pos="3884" userDrawn="1">
          <p15:clr>
            <a:srgbClr val="F26B43"/>
          </p15:clr>
        </p15:guide>
      </p15:sldGuideLst>
    </p:ext>
  </p:extLst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Afbeelding 3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100000">
                <a:schemeClr val="bg1"/>
              </a:gs>
              <a:gs pos="0">
                <a:schemeClr val="tx2">
                  <a:lumMod val="20000"/>
                  <a:lumOff val="80000"/>
                </a:schemeClr>
              </a:gs>
            </a:gsLst>
            <a:lin ang="2700000" scaled="1"/>
            <a:tileRect/>
          </a:gradFill>
        </p:spPr>
      </p:pic>
      <p:pic>
        <p:nvPicPr>
          <p:cNvPr id="9" name="Afbeelding 8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7129" y="4581128"/>
            <a:ext cx="1728191" cy="1313426"/>
          </a:xfrm>
          <a:prstGeom prst="rect">
            <a:avLst/>
          </a:prstGeom>
        </p:spPr>
      </p:pic>
      <p:sp>
        <p:nvSpPr>
          <p:cNvPr id="12" name="Rechthoek 11"/>
          <p:cNvSpPr/>
          <p:nvPr/>
        </p:nvSpPr>
        <p:spPr>
          <a:xfrm>
            <a:off x="437129" y="6021288"/>
            <a:ext cx="8465149" cy="45719"/>
          </a:xfrm>
          <a:prstGeom prst="rect">
            <a:avLst/>
          </a:prstGeom>
          <a:solidFill>
            <a:schemeClr val="accent1">
              <a:lumMod val="60000"/>
              <a:lumOff val="40000"/>
              <a:alpha val="46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/>
          </a:p>
        </p:txBody>
      </p:sp>
      <p:sp>
        <p:nvSpPr>
          <p:cNvPr id="15" name="Tekstvak 22"/>
          <p:cNvSpPr txBox="1"/>
          <p:nvPr/>
        </p:nvSpPr>
        <p:spPr>
          <a:xfrm>
            <a:off x="752684" y="6153342"/>
            <a:ext cx="1097079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1200" b="1" dirty="0" smtClean="0">
                <a:solidFill>
                  <a:srgbClr val="0066B0"/>
                </a:solidFill>
                <a:latin typeface="Segoe UI" pitchFamily="34" charset="0"/>
                <a:cs typeface="Segoe UI" pitchFamily="34" charset="0"/>
              </a:rPr>
              <a:t>www.egi.eu</a:t>
            </a:r>
            <a:endParaRPr lang="nl-NL" sz="1200" b="1" dirty="0">
              <a:solidFill>
                <a:srgbClr val="0066B0"/>
              </a:solidFill>
              <a:latin typeface="Segoe UI" pitchFamily="34" charset="0"/>
              <a:cs typeface="Segoe UI" pitchFamily="34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665659" y="1124744"/>
            <a:ext cx="7578749" cy="200054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3600" b="1" kern="120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Thank you</a:t>
            </a:r>
            <a:r>
              <a:rPr lang="en-GB" sz="3600" b="1" kern="1200" baseline="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 for your attention.</a:t>
            </a:r>
          </a:p>
          <a:p>
            <a:pPr algn="ctr"/>
            <a:endParaRPr lang="en-GB" sz="3600" b="1" kern="1200" noProof="0" dirty="0" smtClean="0">
              <a:solidFill>
                <a:srgbClr val="0066B0"/>
              </a:solidFill>
              <a:latin typeface="Segoe UI" pitchFamily="34" charset="0"/>
              <a:ea typeface="Verdana" panose="020B0604030504040204" pitchFamily="34" charset="0"/>
              <a:cs typeface="Segoe UI" pitchFamily="34" charset="0"/>
            </a:endParaRPr>
          </a:p>
          <a:p>
            <a:pPr algn="ctr"/>
            <a:endParaRPr lang="en-GB" sz="2400" b="1" i="1" kern="1200" noProof="0" dirty="0" smtClean="0">
              <a:solidFill>
                <a:srgbClr val="0066B0"/>
              </a:solidFill>
              <a:latin typeface="Segoe UI" pitchFamily="34" charset="0"/>
              <a:ea typeface="Verdana" panose="020B0604030504040204" pitchFamily="34" charset="0"/>
              <a:cs typeface="Segoe UI" pitchFamily="34" charset="0"/>
            </a:endParaRPr>
          </a:p>
          <a:p>
            <a:pPr algn="l"/>
            <a:r>
              <a:rPr lang="en-GB" sz="2800" b="1" i="1" kern="1200" noProof="0" dirty="0" smtClean="0">
                <a:solidFill>
                  <a:srgbClr val="0066B0"/>
                </a:solidFill>
                <a:latin typeface="Segoe UI" pitchFamily="34" charset="0"/>
                <a:ea typeface="Verdana" panose="020B0604030504040204" pitchFamily="34" charset="0"/>
                <a:cs typeface="Segoe UI" pitchFamily="34" charset="0"/>
              </a:rPr>
              <a:t>Questions?</a:t>
            </a:r>
          </a:p>
        </p:txBody>
      </p:sp>
      <p:sp>
        <p:nvSpPr>
          <p:cNvPr id="8" name="Tekstvak 10"/>
          <p:cNvSpPr txBox="1"/>
          <p:nvPr/>
        </p:nvSpPr>
        <p:spPr>
          <a:xfrm>
            <a:off x="1551095" y="6381328"/>
            <a:ext cx="755740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nl-NL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This work by </a:t>
            </a:r>
            <a:r>
              <a:rPr lang="en-GB" sz="1000" baseline="0" dirty="0" smtClean="0">
                <a:latin typeface="Segoe UI" panose="020B0502040204020203" pitchFamily="34" charset="0"/>
                <a:cs typeface="Segoe UI" panose="020B0502040204020203" pitchFamily="34" charset="0"/>
              </a:rPr>
              <a:t> EGI.eu 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is licensed under a </a:t>
            </a:r>
          </a:p>
          <a:p>
            <a:pPr algn="r"/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  <a:hlinkClick r:id="rId5"/>
              </a:rPr>
              <a:t>Creative Commons Attribution 4.0 International License</a:t>
            </a:r>
            <a:r>
              <a:rPr lang="en-GB" sz="1000" dirty="0" smtClean="0">
                <a:latin typeface="Segoe UI" panose="020B0502040204020203" pitchFamily="34" charset="0"/>
                <a:cs typeface="Segoe UI" panose="020B0502040204020203" pitchFamily="34" charset="0"/>
              </a:rPr>
              <a:t>. </a:t>
            </a:r>
            <a:endParaRPr lang="nl-NL" sz="1000" b="0" dirty="0">
              <a:latin typeface="Segoe UI" pitchFamily="34" charset="0"/>
              <a:cs typeface="Segoe U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15638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6" r:id="rId1"/>
  </p:sldLayoutIdLst>
  <p:timing>
    <p:tnLst>
      <p:par>
        <p:cTn xmlns:p14="http://schemas.microsoft.com/office/powerpoint/2010/main" id="1" dur="indefinite" restart="never" nodeType="tmRoot"/>
      </p:par>
    </p:tnLst>
  </p:timing>
  <p:hf sldNum="0" hdr="0" dt="0"/>
  <p:txStyles>
    <p:titleStyle>
      <a:lvl1pPr algn="ctr" defTabSz="914400" rtl="0" eaLnBrk="1" latinLnBrk="0" hangingPunct="1">
        <a:spcBef>
          <a:spcPct val="0"/>
        </a:spcBef>
        <a:buNone/>
        <a:defRPr sz="4400" b="1" kern="1200">
          <a:solidFill>
            <a:srgbClr val="0066B0"/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</p:titleStyle>
    <p:bodyStyle>
      <a:lvl1pPr marL="0" indent="0" algn="ctr" defTabSz="914400" rtl="0" eaLnBrk="1" latinLnBrk="0" hangingPunct="1">
        <a:spcBef>
          <a:spcPct val="20000"/>
        </a:spcBef>
        <a:buFontTx/>
        <a:buNone/>
        <a:defRPr sz="2800" b="1" kern="1200" baseline="0">
          <a:solidFill>
            <a:schemeClr val="tx1">
              <a:lumMod val="75000"/>
              <a:lumOff val="25000"/>
            </a:schemeClr>
          </a:solidFill>
          <a:latin typeface="Segoe UI" pitchFamily="34" charset="0"/>
          <a:ea typeface="Verdana" panose="020B0604030504040204" pitchFamily="34" charset="0"/>
          <a:cs typeface="Segoe UI" pitchFamily="34" charset="0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4" Type="http://schemas.openxmlformats.org/officeDocument/2006/relationships/diagramQuickStyle" Target="../diagrams/quickStyle1.xml"/><Relationship Id="rId5" Type="http://schemas.openxmlformats.org/officeDocument/2006/relationships/diagramColors" Target="../diagrams/colors1.xml"/><Relationship Id="rId6" Type="http://schemas.microsoft.com/office/2007/relationships/diagramDrawing" Target="../diagrams/drawing1.xml"/><Relationship Id="rId7" Type="http://schemas.openxmlformats.org/officeDocument/2006/relationships/image" Target="../media/image45.png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5.png"/><Relationship Id="rId5" Type="http://schemas.openxmlformats.org/officeDocument/2006/relationships/image" Target="../media/image42.png"/><Relationship Id="rId6" Type="http://schemas.openxmlformats.org/officeDocument/2006/relationships/image" Target="../media/image24.png"/><Relationship Id="rId7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6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5.png"/><Relationship Id="rId5" Type="http://schemas.openxmlformats.org/officeDocument/2006/relationships/image" Target="../media/image42.png"/><Relationship Id="rId6" Type="http://schemas.openxmlformats.org/officeDocument/2006/relationships/image" Target="../media/image24.png"/><Relationship Id="rId7" Type="http://schemas.openxmlformats.org/officeDocument/2006/relationships/image" Target="../media/image27.png"/><Relationship Id="rId8" Type="http://schemas.openxmlformats.org/officeDocument/2006/relationships/image" Target="../media/image46.png"/><Relationship Id="rId9" Type="http://schemas.openxmlformats.org/officeDocument/2006/relationships/image" Target="../media/image4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4" Type="http://schemas.openxmlformats.org/officeDocument/2006/relationships/image" Target="../media/image35.png"/><Relationship Id="rId5" Type="http://schemas.openxmlformats.org/officeDocument/2006/relationships/image" Target="../media/image42.png"/><Relationship Id="rId6" Type="http://schemas.openxmlformats.org/officeDocument/2006/relationships/image" Target="../media/image24.png"/><Relationship Id="rId7" Type="http://schemas.openxmlformats.org/officeDocument/2006/relationships/image" Target="../media/image27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6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6.png"/><Relationship Id="rId4" Type="http://schemas.openxmlformats.org/officeDocument/2006/relationships/image" Target="../media/image32.png"/><Relationship Id="rId5" Type="http://schemas.openxmlformats.org/officeDocument/2006/relationships/image" Target="../media/image35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4" Type="http://schemas.openxmlformats.org/officeDocument/2006/relationships/image" Target="../media/image50.png"/><Relationship Id="rId5" Type="http://schemas.openxmlformats.org/officeDocument/2006/relationships/image" Target="../media/image5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8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4" Type="http://schemas.openxmlformats.org/officeDocument/2006/relationships/diagramQuickStyle" Target="../diagrams/quickStyle2.xml"/><Relationship Id="rId5" Type="http://schemas.openxmlformats.org/officeDocument/2006/relationships/diagramColors" Target="../diagrams/colors2.xml"/><Relationship Id="rId6" Type="http://schemas.microsoft.com/office/2007/relationships/diagramDrawing" Target="../diagrams/drawing2.xml"/><Relationship Id="rId7" Type="http://schemas.openxmlformats.org/officeDocument/2006/relationships/image" Target="../media/image52.png"/><Relationship Id="rId8" Type="http://schemas.microsoft.com/office/2007/relationships/hdphoto" Target="../media/hdphoto1.wdp"/><Relationship Id="rId1" Type="http://schemas.openxmlformats.org/officeDocument/2006/relationships/slideLayout" Target="../slideLayouts/slideLayout3.xml"/><Relationship Id="rId2" Type="http://schemas.openxmlformats.org/officeDocument/2006/relationships/diagramData" Target="../diagrams/data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6.png"/><Relationship Id="rId3" Type="http://schemas.openxmlformats.org/officeDocument/2006/relationships/image" Target="../media/image48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11" Type="http://schemas.openxmlformats.org/officeDocument/2006/relationships/image" Target="../media/image14.jpg"/><Relationship Id="rId12" Type="http://schemas.openxmlformats.org/officeDocument/2006/relationships/image" Target="../media/image15.jpg"/><Relationship Id="rId13" Type="http://schemas.openxmlformats.org/officeDocument/2006/relationships/image" Target="../media/image16.png"/><Relationship Id="rId14" Type="http://schemas.openxmlformats.org/officeDocument/2006/relationships/image" Target="../media/image17.gif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5.jpg"/><Relationship Id="rId3" Type="http://schemas.openxmlformats.org/officeDocument/2006/relationships/image" Target="../media/image6.jpg"/><Relationship Id="rId4" Type="http://schemas.openxmlformats.org/officeDocument/2006/relationships/image" Target="../media/image7.png"/><Relationship Id="rId5" Type="http://schemas.openxmlformats.org/officeDocument/2006/relationships/image" Target="../media/image8.png"/><Relationship Id="rId6" Type="http://schemas.openxmlformats.org/officeDocument/2006/relationships/image" Target="../media/image9.png"/><Relationship Id="rId7" Type="http://schemas.openxmlformats.org/officeDocument/2006/relationships/image" Target="../media/image10.jpg"/><Relationship Id="rId8" Type="http://schemas.openxmlformats.org/officeDocument/2006/relationships/image" Target="../media/image11.png"/><Relationship Id="rId9" Type="http://schemas.openxmlformats.org/officeDocument/2006/relationships/image" Target="../media/image12.jpg"/><Relationship Id="rId10" Type="http://schemas.openxmlformats.org/officeDocument/2006/relationships/image" Target="../media/image13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4" Type="http://schemas.openxmlformats.org/officeDocument/2006/relationships/image" Target="../media/image20.png"/><Relationship Id="rId5" Type="http://schemas.openxmlformats.org/officeDocument/2006/relationships/image" Target="../media/image21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4" Type="http://schemas.openxmlformats.org/officeDocument/2006/relationships/image" Target="../media/image25.png"/><Relationship Id="rId5" Type="http://schemas.openxmlformats.org/officeDocument/2006/relationships/image" Target="../media/image26.jpeg"/><Relationship Id="rId6" Type="http://schemas.openxmlformats.org/officeDocument/2006/relationships/image" Target="../media/image27.png"/><Relationship Id="rId7" Type="http://schemas.openxmlformats.org/officeDocument/2006/relationships/image" Target="../media/image28.png"/><Relationship Id="rId8" Type="http://schemas.openxmlformats.org/officeDocument/2006/relationships/image" Target="../media/image29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23.wmf"/></Relationships>
</file>

<file path=ppt/slides/_rels/slide7.xml.rels><?xml version="1.0" encoding="UTF-8" standalone="yes"?>
<Relationships xmlns="http://schemas.openxmlformats.org/package/2006/relationships"><Relationship Id="rId11" Type="http://schemas.openxmlformats.org/officeDocument/2006/relationships/image" Target="../media/image39.png"/><Relationship Id="rId12" Type="http://schemas.openxmlformats.org/officeDocument/2006/relationships/image" Target="../media/image40.png"/><Relationship Id="rId13" Type="http://schemas.openxmlformats.org/officeDocument/2006/relationships/image" Target="../media/image41.png"/><Relationship Id="rId14" Type="http://schemas.openxmlformats.org/officeDocument/2006/relationships/image" Target="../media/image42.png"/><Relationship Id="rId15" Type="http://schemas.openxmlformats.org/officeDocument/2006/relationships/image" Target="../media/image43.png"/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30.png"/><Relationship Id="rId3" Type="http://schemas.openxmlformats.org/officeDocument/2006/relationships/image" Target="../media/image31.png"/><Relationship Id="rId4" Type="http://schemas.openxmlformats.org/officeDocument/2006/relationships/image" Target="../media/image32.png"/><Relationship Id="rId5" Type="http://schemas.openxmlformats.org/officeDocument/2006/relationships/image" Target="../media/image33.png"/><Relationship Id="rId6" Type="http://schemas.openxmlformats.org/officeDocument/2006/relationships/image" Target="../media/image34.png"/><Relationship Id="rId7" Type="http://schemas.openxmlformats.org/officeDocument/2006/relationships/image" Target="../media/image35.png"/><Relationship Id="rId8" Type="http://schemas.openxmlformats.org/officeDocument/2006/relationships/image" Target="../media/image36.png"/><Relationship Id="rId9" Type="http://schemas.openxmlformats.org/officeDocument/2006/relationships/image" Target="../media/image37.png"/><Relationship Id="rId10" Type="http://schemas.openxmlformats.org/officeDocument/2006/relationships/image" Target="../media/image38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image" Target="../media/image44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GB" dirty="0" smtClean="0"/>
              <a:t>The EGI </a:t>
            </a:r>
            <a:r>
              <a:rPr lang="en-GB" dirty="0" err="1" smtClean="0"/>
              <a:t>CheckIn</a:t>
            </a:r>
            <a:r>
              <a:rPr lang="en-GB" dirty="0" smtClean="0"/>
              <a:t> service</a:t>
            </a:r>
            <a:endParaRPr lang="en-GB" dirty="0"/>
          </a:p>
        </p:txBody>
      </p:sp>
      <p:sp>
        <p:nvSpPr>
          <p:cNvPr id="4" name="Subtitle 3"/>
          <p:cNvSpPr>
            <a:spLocks noGrp="1"/>
          </p:cNvSpPr>
          <p:nvPr>
            <p:ph type="subTitle" idx="1"/>
          </p:nvPr>
        </p:nvSpPr>
        <p:spPr>
          <a:xfrm>
            <a:off x="1371600" y="2923200"/>
            <a:ext cx="6400800" cy="1945960"/>
          </a:xfrm>
        </p:spPr>
        <p:txBody>
          <a:bodyPr/>
          <a:lstStyle/>
          <a:p>
            <a:r>
              <a:rPr lang="en-GB" dirty="0" smtClean="0">
                <a:latin typeface="+mn-lt"/>
              </a:rPr>
              <a:t>Peter Solagna – EGI Foundation</a:t>
            </a:r>
            <a:br>
              <a:rPr lang="en-GB" dirty="0" smtClean="0">
                <a:latin typeface="+mn-lt"/>
              </a:rPr>
            </a:br>
            <a:r>
              <a:rPr lang="en-GB" b="0" dirty="0" smtClean="0">
                <a:latin typeface="+mn-lt"/>
              </a:rPr>
              <a:t>10</a:t>
            </a:r>
            <a:r>
              <a:rPr lang="en-GB" b="0" baseline="30000" dirty="0" smtClean="0">
                <a:latin typeface="+mn-lt"/>
              </a:rPr>
              <a:t>th</a:t>
            </a:r>
            <a:r>
              <a:rPr lang="en-GB" b="0" dirty="0" smtClean="0">
                <a:latin typeface="+mn-lt"/>
              </a:rPr>
              <a:t> FIM4R Workshop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08780463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Enabling uniform authentication: 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dirty="0" smtClean="0"/>
              <a:t>The </a:t>
            </a:r>
            <a:r>
              <a:rPr lang="en-US" dirty="0" err="1" smtClean="0"/>
              <a:t>LoA</a:t>
            </a:r>
            <a:r>
              <a:rPr lang="en-US" dirty="0" smtClean="0"/>
              <a:t> categories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  <p:graphicFrame>
        <p:nvGraphicFramePr>
          <p:cNvPr id="9" name="Diagram 8"/>
          <p:cNvGraphicFramePr/>
          <p:nvPr>
            <p:extLst>
              <p:ext uri="{D42A27DB-BD31-4B8C-83A1-F6EECF244321}">
                <p14:modId xmlns:p14="http://schemas.microsoft.com/office/powerpoint/2010/main" val="719327862"/>
              </p:ext>
            </p:extLst>
          </p:nvPr>
        </p:nvGraphicFramePr>
        <p:xfrm>
          <a:off x="971600" y="1052736"/>
          <a:ext cx="7440488" cy="532859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grpSp>
        <p:nvGrpSpPr>
          <p:cNvPr id="12" name="Group 11"/>
          <p:cNvGrpSpPr/>
          <p:nvPr/>
        </p:nvGrpSpPr>
        <p:grpSpPr>
          <a:xfrm>
            <a:off x="6228184" y="1484784"/>
            <a:ext cx="2664296" cy="3384376"/>
            <a:chOff x="6228184" y="1484784"/>
            <a:chExt cx="2664296" cy="3384376"/>
          </a:xfrm>
        </p:grpSpPr>
        <p:sp>
          <p:nvSpPr>
            <p:cNvPr id="10" name="Folded Corner 9"/>
            <p:cNvSpPr/>
            <p:nvPr/>
          </p:nvSpPr>
          <p:spPr>
            <a:xfrm>
              <a:off x="6228184" y="1484784"/>
              <a:ext cx="2664296" cy="3384376"/>
            </a:xfrm>
            <a:prstGeom prst="foldedCorner">
              <a:avLst/>
            </a:prstGeom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r>
                <a:rPr lang="en-US" dirty="0" smtClean="0"/>
                <a:t>The </a:t>
              </a:r>
              <a:r>
                <a:rPr lang="en-US" dirty="0" err="1" smtClean="0"/>
                <a:t>LoA</a:t>
              </a:r>
              <a:r>
                <a:rPr lang="en-US" dirty="0" smtClean="0"/>
                <a:t> categories are still a topic under discussion in AARC. </a:t>
              </a:r>
              <a:r>
                <a:rPr lang="en-US" dirty="0" err="1" smtClean="0"/>
                <a:t>CheckIn</a:t>
              </a:r>
              <a:r>
                <a:rPr lang="en-US" dirty="0" smtClean="0"/>
                <a:t> will implement the results of the discussion</a:t>
              </a:r>
              <a:endParaRPr lang="en-US" dirty="0"/>
            </a:p>
          </p:txBody>
        </p:sp>
        <p:pic>
          <p:nvPicPr>
            <p:cNvPr id="11" name="Picture 10" descr="11030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660232" y="3068960"/>
              <a:ext cx="1731555" cy="1731555"/>
            </a:xfrm>
            <a:prstGeom prst="rect">
              <a:avLst/>
            </a:prstGeom>
          </p:spPr>
        </p:pic>
      </p:grpSp>
    </p:spTree>
    <p:extLst>
      <p:ext uri="{BB962C8B-B14F-4D97-AF65-F5344CB8AC3E}">
        <p14:creationId xmlns:p14="http://schemas.microsoft.com/office/powerpoint/2010/main" val="4998317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Enabling uniform authorization: </a:t>
            </a:r>
            <a:br>
              <a:rPr lang="en-US" dirty="0" smtClean="0"/>
            </a:br>
            <a:r>
              <a:rPr lang="en-US" dirty="0" smtClean="0"/>
              <a:t>attributes harmonization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7544" y="1341438"/>
            <a:ext cx="4248472" cy="4784400"/>
          </a:xfrm>
        </p:spPr>
        <p:txBody>
          <a:bodyPr>
            <a:normAutofit/>
          </a:bodyPr>
          <a:lstStyle/>
          <a:p>
            <a:r>
              <a:rPr lang="en-US" sz="2000" dirty="0"/>
              <a:t>O</a:t>
            </a:r>
            <a:r>
              <a:rPr lang="en-US" sz="2000" dirty="0" smtClean="0"/>
              <a:t>nly entitlements from trusted attribute authorities are passed to the SPs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  <p:sp>
        <p:nvSpPr>
          <p:cNvPr id="5" name="Folded Corner 4"/>
          <p:cNvSpPr/>
          <p:nvPr/>
        </p:nvSpPr>
        <p:spPr>
          <a:xfrm>
            <a:off x="4599437" y="1052736"/>
            <a:ext cx="4320480" cy="5112568"/>
          </a:xfrm>
          <a:prstGeom prst="foldedCorne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Shape 339"/>
          <p:cNvGrpSpPr/>
          <p:nvPr/>
        </p:nvGrpSpPr>
        <p:grpSpPr>
          <a:xfrm>
            <a:off x="6300192" y="3212976"/>
            <a:ext cx="900762" cy="1016153"/>
            <a:chOff x="-739799" y="2914873"/>
            <a:chExt cx="1292700" cy="1458300"/>
          </a:xfrm>
        </p:grpSpPr>
        <p:sp>
          <p:nvSpPr>
            <p:cNvPr id="7" name="Shape 340"/>
            <p:cNvSpPr/>
            <p:nvPr/>
          </p:nvSpPr>
          <p:spPr>
            <a:xfrm>
              <a:off x="-739799" y="2914873"/>
              <a:ext cx="1292700" cy="14583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100" b="1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100" b="1" i="0" u="none" strike="noStrike" cap="none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CheckIn</a:t>
              </a:r>
              <a:endParaRPr lang="en-US" sz="1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8" name="Shape 341" descr="4361018b05117b92dc1a71d9622efbbf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-518037" y="2988223"/>
              <a:ext cx="849300" cy="8232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" name="Shape 343" descr="Screen Shot 2016-09-27 at 10.19.42 AM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32240" y="5229200"/>
            <a:ext cx="613500" cy="40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344" descr="Screen Shot 2016-09-27 at 2.34.42 PM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84168" y="5157192"/>
            <a:ext cx="571200" cy="5832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Straight Arrow Connector 11"/>
          <p:cNvCxnSpPr>
            <a:stCxn id="7" idx="2"/>
          </p:cNvCxnSpPr>
          <p:nvPr/>
        </p:nvCxnSpPr>
        <p:spPr>
          <a:xfrm flipH="1">
            <a:off x="6732240" y="4229129"/>
            <a:ext cx="18333" cy="78404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4" name="Shape 172"/>
          <p:cNvGrpSpPr/>
          <p:nvPr/>
        </p:nvGrpSpPr>
        <p:grpSpPr>
          <a:xfrm>
            <a:off x="7596336" y="2060848"/>
            <a:ext cx="932400" cy="923400"/>
            <a:chOff x="1861321" y="5031256"/>
            <a:chExt cx="932400" cy="923400"/>
          </a:xfrm>
        </p:grpSpPr>
        <p:sp>
          <p:nvSpPr>
            <p:cNvPr id="15" name="Shape 173"/>
            <p:cNvSpPr/>
            <p:nvPr/>
          </p:nvSpPr>
          <p:spPr>
            <a:xfrm>
              <a:off x="1861321" y="5031256"/>
              <a:ext cx="932400" cy="923400"/>
            </a:xfrm>
            <a:prstGeom prst="roundRect">
              <a:avLst>
                <a:gd name="adj" fmla="val 16667"/>
              </a:avLst>
            </a:prstGeom>
            <a:ln>
              <a:headEnd type="none" w="med" len="med"/>
              <a:tailEnd type="none" w="med" len="med"/>
            </a:ln>
          </p:spPr>
          <p:style>
            <a:lnRef idx="2">
              <a:schemeClr val="accent4"/>
            </a:lnRef>
            <a:fillRef idx="1">
              <a:schemeClr val="lt1"/>
            </a:fillRef>
            <a:effectRef idx="0">
              <a:schemeClr val="accent4"/>
            </a:effectRef>
            <a:fontRef idx="minor">
              <a:schemeClr val="dk1"/>
            </a:fontRef>
          </p:style>
          <p:txBody>
            <a:bodyPr lIns="91425" tIns="45700" rIns="91425" bIns="45700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“VO”</a:t>
              </a:r>
              <a:b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AA</a:t>
              </a:r>
              <a:endPara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6" name="Shape 174" descr="50355-200.png"/>
            <p:cNvPicPr preferRelativeResize="0"/>
            <p:nvPr/>
          </p:nvPicPr>
          <p:blipFill rotWithShape="1">
            <a:blip r:embed="rId5">
              <a:alphaModFix/>
              <a:duotone>
                <a:schemeClr val="accent4">
                  <a:shade val="45000"/>
                  <a:satMod val="135000"/>
                </a:schemeClr>
                <a:prstClr val="white"/>
              </a:duotone>
            </a:blip>
            <a:srcRect/>
            <a:stretch/>
          </p:blipFill>
          <p:spPr>
            <a:xfrm>
              <a:off x="2135480" y="5137301"/>
              <a:ext cx="363300" cy="3633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7" name="Shape 172"/>
          <p:cNvGrpSpPr/>
          <p:nvPr/>
        </p:nvGrpSpPr>
        <p:grpSpPr>
          <a:xfrm>
            <a:off x="4932040" y="2060848"/>
            <a:ext cx="932400" cy="923400"/>
            <a:chOff x="1861321" y="5031256"/>
            <a:chExt cx="932400" cy="923400"/>
          </a:xfrm>
        </p:grpSpPr>
        <p:sp>
          <p:nvSpPr>
            <p:cNvPr id="18" name="Shape 173"/>
            <p:cNvSpPr/>
            <p:nvPr/>
          </p:nvSpPr>
          <p:spPr>
            <a:xfrm>
              <a:off x="1861321" y="5031256"/>
              <a:ext cx="932400" cy="9234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VO</a:t>
              </a:r>
              <a:b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AA</a:t>
              </a:r>
              <a:endPara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9" name="Shape 174" descr="50355-200.pn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135480" y="5137301"/>
              <a:ext cx="363300" cy="3633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0" name="Picture 6" descr="user_phd_group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96752"/>
            <a:ext cx="763910" cy="76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Elbow Connector 22"/>
          <p:cNvCxnSpPr>
            <a:stCxn id="18" idx="2"/>
            <a:endCxn id="7" idx="1"/>
          </p:cNvCxnSpPr>
          <p:nvPr/>
        </p:nvCxnSpPr>
        <p:spPr>
          <a:xfrm rot="16200000" flipH="1">
            <a:off x="5480814" y="2901674"/>
            <a:ext cx="736805" cy="901952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15" idx="2"/>
          </p:cNvCxnSpPr>
          <p:nvPr/>
        </p:nvCxnSpPr>
        <p:spPr>
          <a:xfrm rot="5400000">
            <a:off x="7283024" y="2937520"/>
            <a:ext cx="732784" cy="826240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26" name="Multiply 25"/>
          <p:cNvSpPr/>
          <p:nvPr/>
        </p:nvSpPr>
        <p:spPr>
          <a:xfrm>
            <a:off x="7812360" y="3429000"/>
            <a:ext cx="432048" cy="504056"/>
          </a:xfrm>
          <a:prstGeom prst="mathMultiply">
            <a:avLst/>
          </a:prstGeom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7" name="Picture 26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2200" y="1916832"/>
            <a:ext cx="764704" cy="764704"/>
          </a:xfrm>
          <a:prstGeom prst="rect">
            <a:avLst/>
          </a:prstGeom>
        </p:spPr>
      </p:pic>
      <p:cxnSp>
        <p:nvCxnSpPr>
          <p:cNvPr id="29" name="Straight Arrow Connector 28"/>
          <p:cNvCxnSpPr>
            <a:stCxn id="27" idx="2"/>
            <a:endCxn id="7" idx="0"/>
          </p:cNvCxnSpPr>
          <p:nvPr/>
        </p:nvCxnSpPr>
        <p:spPr>
          <a:xfrm flipH="1">
            <a:off x="6750573" y="2681536"/>
            <a:ext cx="3979" cy="5314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8287157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Enabling uniform authorization: </a:t>
            </a:r>
            <a:br>
              <a:rPr lang="en-US" dirty="0"/>
            </a:br>
            <a:r>
              <a:rPr lang="en-US" dirty="0"/>
              <a:t>attributes harmonization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7544" y="1341438"/>
            <a:ext cx="4248472" cy="4784400"/>
          </a:xfrm>
        </p:spPr>
        <p:txBody>
          <a:bodyPr>
            <a:normAutofit/>
          </a:bodyPr>
          <a:lstStyle/>
          <a:p>
            <a:r>
              <a:rPr lang="en-US" sz="2000" dirty="0"/>
              <a:t>O</a:t>
            </a:r>
            <a:r>
              <a:rPr lang="en-US" sz="2000" dirty="0" smtClean="0"/>
              <a:t>nly entitlements from trusted attribute authorities are passed to the SPs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Entitlements are translated into uniform syntax</a:t>
            </a:r>
            <a:br>
              <a:rPr lang="en-US" sz="2000" dirty="0" smtClean="0"/>
            </a:br>
            <a:endParaRPr lang="en-US" sz="2000" dirty="0" smtClean="0"/>
          </a:p>
          <a:p>
            <a:endParaRPr lang="en-US" sz="2000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  <p:sp>
        <p:nvSpPr>
          <p:cNvPr id="5" name="Folded Corner 4"/>
          <p:cNvSpPr/>
          <p:nvPr/>
        </p:nvSpPr>
        <p:spPr>
          <a:xfrm>
            <a:off x="4599437" y="1052736"/>
            <a:ext cx="4320480" cy="5112568"/>
          </a:xfrm>
          <a:prstGeom prst="foldedCorne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Shape 339"/>
          <p:cNvGrpSpPr/>
          <p:nvPr/>
        </p:nvGrpSpPr>
        <p:grpSpPr>
          <a:xfrm>
            <a:off x="6300192" y="3212976"/>
            <a:ext cx="900762" cy="1016153"/>
            <a:chOff x="-739799" y="2914873"/>
            <a:chExt cx="1292700" cy="1458300"/>
          </a:xfrm>
        </p:grpSpPr>
        <p:sp>
          <p:nvSpPr>
            <p:cNvPr id="7" name="Shape 340"/>
            <p:cNvSpPr/>
            <p:nvPr/>
          </p:nvSpPr>
          <p:spPr>
            <a:xfrm>
              <a:off x="-739799" y="2914873"/>
              <a:ext cx="1292700" cy="14583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100" b="1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100" b="1" i="0" u="none" strike="noStrike" cap="none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CheckIn</a:t>
              </a:r>
              <a:endParaRPr lang="en-US" sz="1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8" name="Shape 341" descr="4361018b05117b92dc1a71d9622efbbf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-518037" y="2988223"/>
              <a:ext cx="849300" cy="8232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9" name="Shape 343" descr="Screen Shot 2016-09-27 at 10.19.42 AM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32240" y="5229200"/>
            <a:ext cx="613500" cy="40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344" descr="Screen Shot 2016-09-27 at 2.34.42 PM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84168" y="5157192"/>
            <a:ext cx="571200" cy="5832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12" name="Straight Arrow Connector 11"/>
          <p:cNvCxnSpPr>
            <a:stCxn id="7" idx="2"/>
          </p:cNvCxnSpPr>
          <p:nvPr/>
        </p:nvCxnSpPr>
        <p:spPr>
          <a:xfrm flipH="1">
            <a:off x="6732240" y="4229129"/>
            <a:ext cx="18333" cy="784047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14" name="Shape 172"/>
          <p:cNvGrpSpPr/>
          <p:nvPr/>
        </p:nvGrpSpPr>
        <p:grpSpPr>
          <a:xfrm>
            <a:off x="7596336" y="2060848"/>
            <a:ext cx="932400" cy="923400"/>
            <a:chOff x="1861321" y="5031256"/>
            <a:chExt cx="932400" cy="923400"/>
          </a:xfrm>
        </p:grpSpPr>
        <p:sp>
          <p:nvSpPr>
            <p:cNvPr id="15" name="Shape 173"/>
            <p:cNvSpPr/>
            <p:nvPr/>
          </p:nvSpPr>
          <p:spPr>
            <a:xfrm>
              <a:off x="1861321" y="5031256"/>
              <a:ext cx="932400" cy="9234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VO 2</a:t>
              </a:r>
              <a:b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AA</a:t>
              </a:r>
              <a:endPara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6" name="Shape 174" descr="50355-200.pn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135480" y="5137301"/>
              <a:ext cx="363300" cy="3633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7" name="Shape 172"/>
          <p:cNvGrpSpPr/>
          <p:nvPr/>
        </p:nvGrpSpPr>
        <p:grpSpPr>
          <a:xfrm>
            <a:off x="4932040" y="2060848"/>
            <a:ext cx="932400" cy="923400"/>
            <a:chOff x="1861321" y="5031256"/>
            <a:chExt cx="932400" cy="923400"/>
          </a:xfrm>
        </p:grpSpPr>
        <p:sp>
          <p:nvSpPr>
            <p:cNvPr id="18" name="Shape 173"/>
            <p:cNvSpPr/>
            <p:nvPr/>
          </p:nvSpPr>
          <p:spPr>
            <a:xfrm>
              <a:off x="1861321" y="5031256"/>
              <a:ext cx="932400" cy="9234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VO 1</a:t>
              </a:r>
              <a:b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AA</a:t>
              </a:r>
              <a:endPara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9" name="Shape 174" descr="50355-200.pn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135480" y="5137301"/>
              <a:ext cx="363300" cy="3633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0" name="Picture 6" descr="user_phd_group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96752"/>
            <a:ext cx="763910" cy="76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1" name="Picture 6" descr="user_phd_group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196752"/>
            <a:ext cx="763910" cy="76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23" name="Elbow Connector 22"/>
          <p:cNvCxnSpPr>
            <a:stCxn id="18" idx="2"/>
            <a:endCxn id="7" idx="1"/>
          </p:cNvCxnSpPr>
          <p:nvPr/>
        </p:nvCxnSpPr>
        <p:spPr>
          <a:xfrm rot="16200000" flipH="1">
            <a:off x="5480814" y="2901674"/>
            <a:ext cx="736805" cy="901952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25" name="Elbow Connector 24"/>
          <p:cNvCxnSpPr>
            <a:stCxn id="15" idx="2"/>
          </p:cNvCxnSpPr>
          <p:nvPr/>
        </p:nvCxnSpPr>
        <p:spPr>
          <a:xfrm rot="5400000">
            <a:off x="7283024" y="2937520"/>
            <a:ext cx="732784" cy="826240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11" name="Rectangle 10"/>
          <p:cNvSpPr/>
          <p:nvPr/>
        </p:nvSpPr>
        <p:spPr>
          <a:xfrm>
            <a:off x="4932040" y="3284984"/>
            <a:ext cx="936104" cy="6480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Rectangle 23"/>
          <p:cNvSpPr/>
          <p:nvPr/>
        </p:nvSpPr>
        <p:spPr>
          <a:xfrm>
            <a:off x="7596336" y="3284984"/>
            <a:ext cx="936104" cy="6480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7" name="Rectangle 26"/>
          <p:cNvSpPr/>
          <p:nvPr/>
        </p:nvSpPr>
        <p:spPr>
          <a:xfrm>
            <a:off x="5364088" y="4293096"/>
            <a:ext cx="2808312" cy="432048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100" dirty="0" err="1"/>
              <a:t>urn:mace:egi.eu</a:t>
            </a:r>
            <a:r>
              <a:rPr lang="en-US" sz="1100" dirty="0"/>
              <a:t>:&lt;authority-</a:t>
            </a:r>
            <a:r>
              <a:rPr lang="en-US" sz="1100" dirty="0" err="1"/>
              <a:t>fqdn</a:t>
            </a:r>
            <a:r>
              <a:rPr lang="en-US" sz="1100" dirty="0"/>
              <a:t>&gt;</a:t>
            </a:r>
            <a:r>
              <a:rPr lang="en-US" sz="1100" dirty="0" smtClean="0"/>
              <a:t>:&lt;</a:t>
            </a:r>
            <a:r>
              <a:rPr lang="en-US" sz="1100" dirty="0"/>
              <a:t>group</a:t>
            </a:r>
            <a:r>
              <a:rPr lang="en-US" sz="1100" dirty="0" smtClean="0"/>
              <a:t>&gt;:</a:t>
            </a:r>
            <a:r>
              <a:rPr lang="en-US" sz="1100" dirty="0"/>
              <a:t>&lt;role&gt;@&lt;</a:t>
            </a:r>
            <a:r>
              <a:rPr lang="en-US" sz="1100" dirty="0" err="1"/>
              <a:t>vo</a:t>
            </a:r>
            <a:r>
              <a:rPr lang="en-US" sz="1100" dirty="0"/>
              <a:t>&gt;</a:t>
            </a:r>
          </a:p>
        </p:txBody>
      </p:sp>
      <p:pic>
        <p:nvPicPr>
          <p:cNvPr id="28" name="Picture 27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2200" y="1916832"/>
            <a:ext cx="764704" cy="764704"/>
          </a:xfrm>
          <a:prstGeom prst="rect">
            <a:avLst/>
          </a:prstGeom>
        </p:spPr>
      </p:pic>
      <p:cxnSp>
        <p:nvCxnSpPr>
          <p:cNvPr id="29" name="Straight Arrow Connector 28"/>
          <p:cNvCxnSpPr>
            <a:stCxn id="28" idx="2"/>
          </p:cNvCxnSpPr>
          <p:nvPr/>
        </p:nvCxnSpPr>
        <p:spPr>
          <a:xfrm flipH="1">
            <a:off x="6750573" y="2681536"/>
            <a:ext cx="3979" cy="5314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pic>
        <p:nvPicPr>
          <p:cNvPr id="13" name="Picture 12" descr="Screen Shot 2017-02-20 at 1.09.14 AM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3284984"/>
            <a:ext cx="897632" cy="638522"/>
          </a:xfrm>
          <a:prstGeom prst="rect">
            <a:avLst/>
          </a:prstGeom>
        </p:spPr>
      </p:pic>
      <p:pic>
        <p:nvPicPr>
          <p:cNvPr id="22" name="Picture 21" descr="Screen Shot 2017-02-20 at 1.13.57 AM.png"/>
          <p:cNvPicPr>
            <a:picLocks noChangeAspect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40352" y="3284984"/>
            <a:ext cx="681780" cy="6480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7795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Enabling uniform authorization: </a:t>
            </a:r>
            <a:br>
              <a:rPr lang="en-US" dirty="0"/>
            </a:br>
            <a:r>
              <a:rPr lang="en-US" dirty="0"/>
              <a:t>attributes harmonization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7544" y="1341438"/>
            <a:ext cx="4248472" cy="4784400"/>
          </a:xfrm>
        </p:spPr>
        <p:txBody>
          <a:bodyPr>
            <a:normAutofit/>
          </a:bodyPr>
          <a:lstStyle/>
          <a:p>
            <a:r>
              <a:rPr lang="en-US" sz="2000" dirty="0"/>
              <a:t>O</a:t>
            </a:r>
            <a:r>
              <a:rPr lang="en-US" sz="2000" dirty="0" smtClean="0"/>
              <a:t>nly entitlements from trusted attribute authorities are passed to the SPs</a:t>
            </a:r>
          </a:p>
          <a:p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Entitlements are translated into uniform syntax</a:t>
            </a:r>
            <a:br>
              <a:rPr lang="en-US" sz="2000" dirty="0" smtClean="0"/>
            </a:br>
            <a:endParaRPr lang="en-US" sz="2000" dirty="0" smtClean="0"/>
          </a:p>
          <a:p>
            <a:endParaRPr lang="en-US" sz="2000" dirty="0" smtClean="0"/>
          </a:p>
          <a:p>
            <a:r>
              <a:rPr lang="en-US" sz="2000" dirty="0" smtClean="0"/>
              <a:t>Entitlements clashes are prevented with univocal scoping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  <p:sp>
        <p:nvSpPr>
          <p:cNvPr id="24" name="Folded Corner 23"/>
          <p:cNvSpPr/>
          <p:nvPr/>
        </p:nvSpPr>
        <p:spPr>
          <a:xfrm>
            <a:off x="4599437" y="1052736"/>
            <a:ext cx="4320480" cy="5112568"/>
          </a:xfrm>
          <a:prstGeom prst="foldedCorner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27" name="Shape 339"/>
          <p:cNvGrpSpPr/>
          <p:nvPr/>
        </p:nvGrpSpPr>
        <p:grpSpPr>
          <a:xfrm>
            <a:off x="6300192" y="3212976"/>
            <a:ext cx="900762" cy="1016153"/>
            <a:chOff x="-739799" y="2914873"/>
            <a:chExt cx="1292700" cy="1458300"/>
          </a:xfrm>
        </p:grpSpPr>
        <p:sp>
          <p:nvSpPr>
            <p:cNvPr id="28" name="Shape 340"/>
            <p:cNvSpPr/>
            <p:nvPr/>
          </p:nvSpPr>
          <p:spPr>
            <a:xfrm>
              <a:off x="-739799" y="2914873"/>
              <a:ext cx="1292700" cy="14583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100" b="1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 </a:t>
              </a:r>
              <a:r>
                <a:rPr lang="en-US" sz="1100" b="1" i="0" u="none" strike="noStrike" cap="none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CheckIn</a:t>
              </a:r>
              <a:endParaRPr lang="en-US" sz="11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29" name="Shape 341" descr="4361018b05117b92dc1a71d9622efbbf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-518037" y="2988223"/>
              <a:ext cx="849300" cy="8232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0" name="Shape 343" descr="Screen Shot 2016-09-27 at 10.19.42 AM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6732240" y="5582104"/>
            <a:ext cx="613500" cy="40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31" name="Shape 344" descr="Screen Shot 2016-09-27 at 2.34.42 PM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6084168" y="5510096"/>
            <a:ext cx="571200" cy="5832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32" name="Straight Arrow Connector 31"/>
          <p:cNvCxnSpPr>
            <a:stCxn id="28" idx="2"/>
          </p:cNvCxnSpPr>
          <p:nvPr/>
        </p:nvCxnSpPr>
        <p:spPr>
          <a:xfrm flipH="1">
            <a:off x="6732240" y="4229129"/>
            <a:ext cx="18333" cy="1216095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grpSp>
        <p:nvGrpSpPr>
          <p:cNvPr id="33" name="Shape 172"/>
          <p:cNvGrpSpPr/>
          <p:nvPr/>
        </p:nvGrpSpPr>
        <p:grpSpPr>
          <a:xfrm>
            <a:off x="7596336" y="2060848"/>
            <a:ext cx="932400" cy="923400"/>
            <a:chOff x="1861321" y="5031256"/>
            <a:chExt cx="932400" cy="923400"/>
          </a:xfrm>
        </p:grpSpPr>
        <p:sp>
          <p:nvSpPr>
            <p:cNvPr id="34" name="Shape 173"/>
            <p:cNvSpPr/>
            <p:nvPr/>
          </p:nvSpPr>
          <p:spPr>
            <a:xfrm>
              <a:off x="1861321" y="5031256"/>
              <a:ext cx="932400" cy="9234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VO 2</a:t>
              </a:r>
              <a:b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AA</a:t>
              </a:r>
              <a:endPara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5" name="Shape 174" descr="50355-200.pn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135480" y="5137301"/>
              <a:ext cx="363300" cy="3633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36" name="Shape 172"/>
          <p:cNvGrpSpPr/>
          <p:nvPr/>
        </p:nvGrpSpPr>
        <p:grpSpPr>
          <a:xfrm>
            <a:off x="4932040" y="2060848"/>
            <a:ext cx="932400" cy="923400"/>
            <a:chOff x="1861321" y="5031256"/>
            <a:chExt cx="932400" cy="923400"/>
          </a:xfrm>
        </p:grpSpPr>
        <p:sp>
          <p:nvSpPr>
            <p:cNvPr id="37" name="Shape 173"/>
            <p:cNvSpPr/>
            <p:nvPr/>
          </p:nvSpPr>
          <p:spPr>
            <a:xfrm>
              <a:off x="1861321" y="5031256"/>
              <a:ext cx="932400" cy="9234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VO 1</a:t>
              </a:r>
              <a:b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</a:br>
              <a:r>
                <a:rPr lang="en-US" sz="1200" b="0" i="0" u="none" strike="noStrike" cap="none" dirty="0" smtClean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AA</a:t>
              </a:r>
              <a:endParaRPr lang="en-US" sz="1200" b="0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38" name="Shape 174" descr="50355-200.png"/>
            <p:cNvPicPr preferRelativeResize="0"/>
            <p:nvPr/>
          </p:nvPicPr>
          <p:blipFill rotWithShape="1">
            <a:blip r:embed="rId5">
              <a:alphaModFix/>
            </a:blip>
            <a:srcRect/>
            <a:stretch/>
          </p:blipFill>
          <p:spPr>
            <a:xfrm>
              <a:off x="2135480" y="5137301"/>
              <a:ext cx="363300" cy="3633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39" name="Picture 6" descr="user_phd_group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196752"/>
            <a:ext cx="763910" cy="76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" name="Picture 6" descr="user_phd_group.png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68344" y="1196752"/>
            <a:ext cx="763910" cy="7639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1" name="Elbow Connector 40"/>
          <p:cNvCxnSpPr>
            <a:stCxn id="37" idx="2"/>
            <a:endCxn id="28" idx="1"/>
          </p:cNvCxnSpPr>
          <p:nvPr/>
        </p:nvCxnSpPr>
        <p:spPr>
          <a:xfrm rot="16200000" flipH="1">
            <a:off x="5480814" y="2901674"/>
            <a:ext cx="736805" cy="901952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cxnSp>
        <p:nvCxnSpPr>
          <p:cNvPr id="42" name="Elbow Connector 41"/>
          <p:cNvCxnSpPr>
            <a:stCxn id="34" idx="2"/>
          </p:cNvCxnSpPr>
          <p:nvPr/>
        </p:nvCxnSpPr>
        <p:spPr>
          <a:xfrm rot="5400000">
            <a:off x="7283024" y="2937520"/>
            <a:ext cx="732784" cy="826240"/>
          </a:xfrm>
          <a:prstGeom prst="bentConnector2">
            <a:avLst/>
          </a:prstGeom>
          <a:ln>
            <a:tailEnd type="arrow"/>
          </a:ln>
        </p:spPr>
        <p:style>
          <a:lnRef idx="3">
            <a:schemeClr val="accent6"/>
          </a:lnRef>
          <a:fillRef idx="0">
            <a:schemeClr val="accent6"/>
          </a:fillRef>
          <a:effectRef idx="2">
            <a:schemeClr val="accent6"/>
          </a:effectRef>
          <a:fontRef idx="minor">
            <a:schemeClr val="tx1"/>
          </a:fontRef>
        </p:style>
      </p:cxnSp>
      <p:sp>
        <p:nvSpPr>
          <p:cNvPr id="43" name="Rectangle 42"/>
          <p:cNvSpPr/>
          <p:nvPr/>
        </p:nvSpPr>
        <p:spPr>
          <a:xfrm>
            <a:off x="4932040" y="3284984"/>
            <a:ext cx="936104" cy="6480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err="1" smtClean="0"/>
              <a:t>SoftwareManager</a:t>
            </a:r>
            <a:endParaRPr lang="en-US" sz="1400" dirty="0"/>
          </a:p>
        </p:txBody>
      </p:sp>
      <p:sp>
        <p:nvSpPr>
          <p:cNvPr id="44" name="Rectangle 43"/>
          <p:cNvSpPr/>
          <p:nvPr/>
        </p:nvSpPr>
        <p:spPr>
          <a:xfrm>
            <a:off x="7596336" y="3284984"/>
            <a:ext cx="936104" cy="648072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Software Manager</a:t>
            </a:r>
            <a:endParaRPr lang="en-US" sz="1400" dirty="0"/>
          </a:p>
        </p:txBody>
      </p:sp>
      <p:sp>
        <p:nvSpPr>
          <p:cNvPr id="45" name="Rectangle 44"/>
          <p:cNvSpPr/>
          <p:nvPr/>
        </p:nvSpPr>
        <p:spPr>
          <a:xfrm>
            <a:off x="5724128" y="4293096"/>
            <a:ext cx="2016224" cy="864096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1400" dirty="0" smtClean="0"/>
              <a:t>VO1: Software Manager</a:t>
            </a:r>
            <a:br>
              <a:rPr lang="en-US" sz="1400" dirty="0" smtClean="0"/>
            </a:br>
            <a:r>
              <a:rPr lang="en-US" sz="1400" dirty="0" smtClean="0"/>
              <a:t>VO2: Software Manager</a:t>
            </a:r>
            <a:endParaRPr lang="en-US" sz="1400" dirty="0"/>
          </a:p>
        </p:txBody>
      </p:sp>
      <p:pic>
        <p:nvPicPr>
          <p:cNvPr id="46" name="Picture 45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372200" y="1916832"/>
            <a:ext cx="764704" cy="764704"/>
          </a:xfrm>
          <a:prstGeom prst="rect">
            <a:avLst/>
          </a:prstGeom>
        </p:spPr>
      </p:pic>
      <p:cxnSp>
        <p:nvCxnSpPr>
          <p:cNvPr id="47" name="Straight Arrow Connector 46"/>
          <p:cNvCxnSpPr>
            <a:stCxn id="46" idx="2"/>
          </p:cNvCxnSpPr>
          <p:nvPr/>
        </p:nvCxnSpPr>
        <p:spPr>
          <a:xfrm flipH="1">
            <a:off x="6750573" y="2681536"/>
            <a:ext cx="3979" cy="531440"/>
          </a:xfrm>
          <a:prstGeom prst="straightConnector1">
            <a:avLst/>
          </a:prstGeom>
          <a:ln>
            <a:tailEnd type="arrow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88779541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Credential translation to X.509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7544" y="1341438"/>
            <a:ext cx="8424936" cy="3311698"/>
          </a:xfrm>
        </p:spPr>
        <p:txBody>
          <a:bodyPr>
            <a:normAutofit fontScale="70000" lnSpcReduction="20000"/>
          </a:bodyPr>
          <a:lstStyle/>
          <a:p>
            <a:r>
              <a:rPr lang="en-US" dirty="0" err="1"/>
              <a:t>CheckIn</a:t>
            </a:r>
            <a:r>
              <a:rPr lang="en-US" dirty="0"/>
              <a:t> service is integrated with the RC </a:t>
            </a:r>
            <a:r>
              <a:rPr lang="en-US" dirty="0" err="1"/>
              <a:t>Auth</a:t>
            </a:r>
            <a:r>
              <a:rPr lang="en-US" dirty="0"/>
              <a:t> Online CA to provide X.509 credentials:</a:t>
            </a:r>
          </a:p>
          <a:p>
            <a:pPr lvl="1"/>
            <a:r>
              <a:rPr lang="en-US" dirty="0"/>
              <a:t>The CI Logon delegation service makes possible to implement secure provisioning of X.509 credentials to science gateways, portals and other applications.</a:t>
            </a:r>
          </a:p>
          <a:p>
            <a:pPr lvl="1"/>
            <a:r>
              <a:rPr lang="en-US" dirty="0"/>
              <a:t>Workflow designed in the AARC project.</a:t>
            </a:r>
          </a:p>
          <a:p>
            <a:r>
              <a:rPr lang="en-US" dirty="0"/>
              <a:t>RC </a:t>
            </a:r>
            <a:r>
              <a:rPr lang="en-US" dirty="0" err="1"/>
              <a:t>Auth</a:t>
            </a:r>
            <a:r>
              <a:rPr lang="en-US" dirty="0"/>
              <a:t> is an accredited certification authority in the IGTF federation.</a:t>
            </a:r>
          </a:p>
          <a:p>
            <a:pPr lvl="1"/>
            <a:r>
              <a:rPr lang="en-US" dirty="0"/>
              <a:t>It will be accepted in all EGI services, and in all the other federations accepting IGTF certificates.</a:t>
            </a:r>
          </a:p>
          <a:p>
            <a:r>
              <a:rPr lang="en-US" dirty="0"/>
              <a:t>All the users holding credentials with a sufficient level of assurance are able to access RC </a:t>
            </a:r>
            <a:r>
              <a:rPr lang="en-US" dirty="0" err="1"/>
              <a:t>Auth</a:t>
            </a:r>
            <a:r>
              <a:rPr lang="en-US" dirty="0"/>
              <a:t> certificates through the </a:t>
            </a:r>
            <a:r>
              <a:rPr lang="en-US" dirty="0" err="1"/>
              <a:t>CheckIn</a:t>
            </a:r>
            <a:r>
              <a:rPr lang="en-US" dirty="0"/>
              <a:t> </a:t>
            </a:r>
            <a:r>
              <a:rPr lang="en-US" dirty="0" smtClean="0"/>
              <a:t>Service</a:t>
            </a:r>
          </a:p>
          <a:p>
            <a:pPr lvl="1"/>
            <a:r>
              <a:rPr lang="en-US" dirty="0" err="1" smtClean="0"/>
              <a:t>LoA</a:t>
            </a:r>
            <a:r>
              <a:rPr lang="en-US" dirty="0" smtClean="0"/>
              <a:t> ‘B’: R&amp;S and </a:t>
            </a:r>
            <a:r>
              <a:rPr lang="en-US" dirty="0" err="1" smtClean="0"/>
              <a:t>Sirtfi</a:t>
            </a:r>
            <a:r>
              <a:rPr lang="en-US" dirty="0" smtClean="0"/>
              <a:t> compliance (or demonstrated equivalent </a:t>
            </a:r>
            <a:r>
              <a:rPr lang="en-US" dirty="0" err="1" smtClean="0"/>
              <a:t>LoA</a:t>
            </a:r>
            <a:r>
              <a:rPr lang="en-US" dirty="0" smtClean="0"/>
              <a:t>)</a:t>
            </a:r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  <p:pic>
        <p:nvPicPr>
          <p:cNvPr id="16" name="Shape 338" descr="users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717429" y="5156200"/>
            <a:ext cx="864000" cy="8640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7" name="Shape 339"/>
          <p:cNvGrpSpPr/>
          <p:nvPr/>
        </p:nvGrpSpPr>
        <p:grpSpPr>
          <a:xfrm>
            <a:off x="2285832" y="4859061"/>
            <a:ext cx="1292700" cy="1458300"/>
            <a:chOff x="-739799" y="2914873"/>
            <a:chExt cx="1292700" cy="1458300"/>
          </a:xfrm>
        </p:grpSpPr>
        <p:sp>
          <p:nvSpPr>
            <p:cNvPr id="18" name="Shape 340"/>
            <p:cNvSpPr/>
            <p:nvPr/>
          </p:nvSpPr>
          <p:spPr>
            <a:xfrm>
              <a:off x="-739799" y="2914873"/>
              <a:ext cx="1292700" cy="14583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EGI </a:t>
              </a:r>
              <a:r>
                <a:rPr lang="en-US" sz="1400" b="1" i="0" u="none" strike="noStrike" cap="none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CheckIn</a:t>
              </a:r>
              <a:endParaRPr lang="en-US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9" name="Shape 341" descr="4361018b05117b92dc1a71d9622efbbf.png"/>
            <p:cNvPicPr preferRelativeResize="0"/>
            <p:nvPr/>
          </p:nvPicPr>
          <p:blipFill rotWithShape="1">
            <a:blip r:embed="rId3">
              <a:alphaModFix/>
            </a:blip>
            <a:srcRect/>
            <a:stretch/>
          </p:blipFill>
          <p:spPr>
            <a:xfrm>
              <a:off x="-518037" y="2988223"/>
              <a:ext cx="849300" cy="82320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20" name="Shape 342"/>
          <p:cNvCxnSpPr>
            <a:stCxn id="16" idx="3"/>
            <a:endCxn id="18" idx="1"/>
          </p:cNvCxnSpPr>
          <p:nvPr/>
        </p:nvCxnSpPr>
        <p:spPr>
          <a:xfrm>
            <a:off x="1581429" y="5588200"/>
            <a:ext cx="7044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pic>
        <p:nvPicPr>
          <p:cNvPr id="21" name="Shape 343" descr="Screen Shot 2016-09-27 at 10.19.42 AM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7728082" y="5136325"/>
            <a:ext cx="613500" cy="40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2" name="Shape 344" descr="Screen Shot 2016-09-27 at 2.34.42 PM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593938" y="5456860"/>
            <a:ext cx="571200" cy="5832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Shape 345"/>
          <p:cNvSpPr txBox="1"/>
          <p:nvPr/>
        </p:nvSpPr>
        <p:spPr>
          <a:xfrm>
            <a:off x="7322300" y="6020200"/>
            <a:ext cx="1114500" cy="603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sz="1100"/>
              <a:t>EGI Services</a:t>
            </a:r>
          </a:p>
        </p:txBody>
      </p:sp>
      <p:sp>
        <p:nvSpPr>
          <p:cNvPr id="24" name="Shape 346"/>
          <p:cNvSpPr/>
          <p:nvPr/>
        </p:nvSpPr>
        <p:spPr>
          <a:xfrm>
            <a:off x="4856057" y="4859061"/>
            <a:ext cx="1292700" cy="14583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rgbClr val="FF9900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Font typeface="Arial"/>
              <a:buNone/>
            </a:pPr>
            <a:r>
              <a:rPr lang="en-US" b="1">
                <a:solidFill>
                  <a:schemeClr val="dk1"/>
                </a:solidFill>
              </a:rPr>
              <a:t>CI Logon</a:t>
            </a:r>
            <a:br>
              <a:rPr lang="en-US" b="1">
                <a:solidFill>
                  <a:schemeClr val="dk1"/>
                </a:solidFill>
              </a:rPr>
            </a:br>
            <a:r>
              <a:rPr lang="en-US" b="1">
                <a:solidFill>
                  <a:schemeClr val="dk1"/>
                </a:solidFill>
              </a:rPr>
              <a:t>RC Auth</a:t>
            </a:r>
          </a:p>
        </p:txBody>
      </p:sp>
      <p:cxnSp>
        <p:nvCxnSpPr>
          <p:cNvPr id="25" name="Shape 347"/>
          <p:cNvCxnSpPr>
            <a:stCxn id="18" idx="3"/>
            <a:endCxn id="24" idx="1"/>
          </p:cNvCxnSpPr>
          <p:nvPr/>
        </p:nvCxnSpPr>
        <p:spPr>
          <a:xfrm>
            <a:off x="3578532" y="5588211"/>
            <a:ext cx="1277400" cy="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cxnSp>
        <p:nvCxnSpPr>
          <p:cNvPr id="26" name="Shape 348"/>
          <p:cNvCxnSpPr>
            <a:stCxn id="24" idx="3"/>
          </p:cNvCxnSpPr>
          <p:nvPr/>
        </p:nvCxnSpPr>
        <p:spPr>
          <a:xfrm rot="10800000" flipH="1">
            <a:off x="6148757" y="5582211"/>
            <a:ext cx="1069500" cy="60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</p:spTree>
    <p:extLst>
      <p:ext uri="{BB962C8B-B14F-4D97-AF65-F5344CB8AC3E}">
        <p14:creationId xmlns:p14="http://schemas.microsoft.com/office/powerpoint/2010/main" val="357477877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Transparent VO </a:t>
            </a:r>
            <a:r>
              <a:rPr lang="en-US" dirty="0" err="1" smtClean="0"/>
              <a:t>managmenet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  <p:sp>
        <p:nvSpPr>
          <p:cNvPr id="5" name="Right Arrow 4"/>
          <p:cNvSpPr/>
          <p:nvPr/>
        </p:nvSpPr>
        <p:spPr>
          <a:xfrm>
            <a:off x="1475656" y="3789040"/>
            <a:ext cx="4968552" cy="360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2"/>
          <p:cNvSpPr>
            <a:spLocks noGrp="1"/>
          </p:cNvSpPr>
          <p:nvPr>
            <p:ph sz="half" idx="2"/>
          </p:nvPr>
        </p:nvSpPr>
        <p:spPr>
          <a:xfrm>
            <a:off x="467544" y="1341438"/>
            <a:ext cx="8424936" cy="4784400"/>
          </a:xfrm>
        </p:spPr>
        <p:txBody>
          <a:bodyPr/>
          <a:lstStyle/>
          <a:p>
            <a:r>
              <a:rPr lang="en-US" dirty="0" smtClean="0"/>
              <a:t>Translation of VO information into VOMS </a:t>
            </a:r>
            <a:r>
              <a:rPr lang="en-US" dirty="0" err="1" smtClean="0"/>
              <a:t>proxyes</a:t>
            </a:r>
            <a:r>
              <a:rPr lang="en-US" dirty="0" smtClean="0"/>
              <a:t> (from SAML/OIDC)</a:t>
            </a:r>
          </a:p>
          <a:p>
            <a:r>
              <a:rPr lang="en-US" dirty="0" smtClean="0"/>
              <a:t>Provisioning of VOMS information through SAML and OIDC interfaces</a:t>
            </a:r>
            <a:endParaRPr lang="en-US" dirty="0"/>
          </a:p>
        </p:txBody>
      </p:sp>
      <p:pic>
        <p:nvPicPr>
          <p:cNvPr id="7" name="Picture 6" descr="use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3501008"/>
            <a:ext cx="864096" cy="864096"/>
          </a:xfrm>
          <a:prstGeom prst="rect">
            <a:avLst/>
          </a:prstGeom>
        </p:spPr>
      </p:pic>
      <p:pic>
        <p:nvPicPr>
          <p:cNvPr id="8" name="Picture 7" descr="users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941168"/>
            <a:ext cx="864096" cy="864096"/>
          </a:xfrm>
          <a:prstGeom prst="rect">
            <a:avLst/>
          </a:prstGeom>
        </p:spPr>
      </p:pic>
      <p:sp>
        <p:nvSpPr>
          <p:cNvPr id="9" name="Rounded Rectangle 8"/>
          <p:cNvSpPr/>
          <p:nvPr/>
        </p:nvSpPr>
        <p:spPr>
          <a:xfrm>
            <a:off x="1763688" y="3573016"/>
            <a:ext cx="1368152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X.509 Credentials</a:t>
            </a:r>
            <a:endParaRPr lang="en-US" dirty="0"/>
          </a:p>
        </p:txBody>
      </p:sp>
      <p:sp>
        <p:nvSpPr>
          <p:cNvPr id="10" name="Rounded Rectangle 9"/>
          <p:cNvSpPr/>
          <p:nvPr/>
        </p:nvSpPr>
        <p:spPr>
          <a:xfrm>
            <a:off x="3563888" y="3573016"/>
            <a:ext cx="1368152" cy="720080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VOMS Service</a:t>
            </a:r>
            <a:endParaRPr lang="en-US" dirty="0"/>
          </a:p>
        </p:txBody>
      </p:sp>
      <p:pic>
        <p:nvPicPr>
          <p:cNvPr id="11" name="Picture 10" descr="Screen Shot 2016-09-27 at 10.19.4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3645024"/>
            <a:ext cx="864096" cy="675384"/>
          </a:xfrm>
          <a:prstGeom prst="rect">
            <a:avLst/>
          </a:prstGeom>
        </p:spPr>
      </p:pic>
      <p:pic>
        <p:nvPicPr>
          <p:cNvPr id="12" name="Picture 11" descr="Screen Shot 2016-09-27 at 10.19.37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3645024"/>
            <a:ext cx="824367" cy="784638"/>
          </a:xfrm>
          <a:prstGeom prst="rect">
            <a:avLst/>
          </a:prstGeom>
        </p:spPr>
      </p:pic>
      <p:pic>
        <p:nvPicPr>
          <p:cNvPr id="13" name="Picture 12" descr="Screen Shot 2016-09-27 at 10.19.42 AM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52320" y="4941168"/>
            <a:ext cx="864096" cy="675384"/>
          </a:xfrm>
          <a:prstGeom prst="rect">
            <a:avLst/>
          </a:prstGeom>
        </p:spPr>
      </p:pic>
      <p:pic>
        <p:nvPicPr>
          <p:cNvPr id="14" name="Picture 13" descr="Screen Shot 2016-09-27 at 10.19.37 A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88224" y="4941168"/>
            <a:ext cx="824367" cy="784638"/>
          </a:xfrm>
          <a:prstGeom prst="rect">
            <a:avLst/>
          </a:prstGeom>
        </p:spPr>
      </p:pic>
      <p:sp>
        <p:nvSpPr>
          <p:cNvPr id="15" name="Right Arrow 14"/>
          <p:cNvSpPr/>
          <p:nvPr/>
        </p:nvSpPr>
        <p:spPr>
          <a:xfrm>
            <a:off x="1475656" y="5157192"/>
            <a:ext cx="4968552" cy="360040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ed Rectangle 15"/>
          <p:cNvSpPr/>
          <p:nvPr/>
        </p:nvSpPr>
        <p:spPr>
          <a:xfrm>
            <a:off x="1763688" y="4941168"/>
            <a:ext cx="1368152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SAML/OIDC Credentials</a:t>
            </a:r>
            <a:endParaRPr lang="en-US" dirty="0"/>
          </a:p>
        </p:txBody>
      </p:sp>
      <p:sp>
        <p:nvSpPr>
          <p:cNvPr id="17" name="Rounded Rectangle 16"/>
          <p:cNvSpPr/>
          <p:nvPr/>
        </p:nvSpPr>
        <p:spPr>
          <a:xfrm>
            <a:off x="3275856" y="4941168"/>
            <a:ext cx="1152128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Attribute service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4716016" y="4941168"/>
            <a:ext cx="1152128" cy="720080"/>
          </a:xfrm>
          <a:prstGeom prst="roundRect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CheckIn</a:t>
            </a:r>
            <a:endParaRPr lang="en-US" dirty="0"/>
          </a:p>
        </p:txBody>
      </p:sp>
      <p:sp>
        <p:nvSpPr>
          <p:cNvPr id="19" name="Left-Right Arrow 18"/>
          <p:cNvSpPr/>
          <p:nvPr/>
        </p:nvSpPr>
        <p:spPr>
          <a:xfrm rot="3225460">
            <a:off x="4425193" y="4380576"/>
            <a:ext cx="1008112" cy="504056"/>
          </a:xfrm>
          <a:prstGeom prst="leftRightArrow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20" name="Picture 19" descr="kmfPT.pn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67744" y="188640"/>
            <a:ext cx="944478" cy="8272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4763502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err="1" smtClean="0"/>
              <a:t>CheckIn</a:t>
            </a:r>
            <a:r>
              <a:rPr lang="en-US" dirty="0" smtClean="0"/>
              <a:t> is integrated in the AAI ecosystem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  <p:graphicFrame>
        <p:nvGraphicFramePr>
          <p:cNvPr id="7" name="Diagram 6"/>
          <p:cNvGraphicFramePr/>
          <p:nvPr>
            <p:extLst>
              <p:ext uri="{D42A27DB-BD31-4B8C-83A1-F6EECF244321}">
                <p14:modId xmlns:p14="http://schemas.microsoft.com/office/powerpoint/2010/main" val="3060700544"/>
              </p:ext>
            </p:extLst>
          </p:nvPr>
        </p:nvGraphicFramePr>
        <p:xfrm>
          <a:off x="1524000" y="1397000"/>
          <a:ext cx="6096000" cy="406400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pic>
        <p:nvPicPr>
          <p:cNvPr id="8" name="Picture 7" descr="sirtfi-logo.png"/>
          <p:cNvPicPr>
            <a:picLocks noChangeAspect="1"/>
          </p:cNvPicPr>
          <p:nvPr/>
        </p:nvPicPr>
        <p:blipFill rotWithShape="1">
          <a:blip r:embed="rId7">
            <a:extLst>
              <a:ext uri="{BEBA8EAE-BF5A-486C-A8C5-ECC9F3942E4B}">
                <a14:imgProps xmlns:a14="http://schemas.microsoft.com/office/drawing/2010/main">
                  <a14:imgLayer r:embed="rId8">
                    <a14:imgEffect>
                      <a14:backgroundRemoval t="8594" b="73047" l="14688" r="83125">
                        <a14:foregroundMark x1="46875" y1="57422" x2="46875" y2="57422"/>
                        <a14:foregroundMark x1="31250" y1="60156" x2="31250" y2="60156"/>
                        <a14:foregroundMark x1="23750" y1="55469" x2="23750" y2="55469"/>
                        <a14:foregroundMark x1="22813" y1="61719" x2="22813" y2="61719"/>
                        <a14:foregroundMark x1="55937" y1="58594" x2="55937" y2="58594"/>
                        <a14:foregroundMark x1="67813" y1="55469" x2="67813" y2="55469"/>
                        <a14:foregroundMark x1="79375" y1="60156" x2="79375" y2="60156"/>
                        <a14:foregroundMark x1="44375" y1="23438" x2="44375" y2="23438"/>
                        <a14:foregroundMark x1="40313" y1="20703" x2="40313" y2="20703"/>
                        <a14:foregroundMark x1="38125" y1="37500" x2="38125" y2="37500"/>
                        <a14:foregroundMark x1="48438" y1="43359" x2="48438" y2="43359"/>
                        <a14:foregroundMark x1="60938" y1="17578" x2="60938" y2="17578"/>
                        <a14:foregroundMark x1="41875" y1="12891" x2="41875" y2="12891"/>
                        <a14:foregroundMark x1="33750" y1="16797" x2="33750" y2="16797"/>
                        <a14:foregroundMark x1="25313" y1="26172" x2="25313" y2="26172"/>
                        <a14:foregroundMark x1="30312" y1="38281" x2="30312" y2="38281"/>
                      </a14:backgroundRemoval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2930" t="7546" r="14790" b="25485"/>
          <a:stretch/>
        </p:blipFill>
        <p:spPr>
          <a:xfrm>
            <a:off x="4788024" y="5013176"/>
            <a:ext cx="864096" cy="640473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3635896" y="5085184"/>
            <a:ext cx="109245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dirty="0" err="1" smtClean="0">
                <a:solidFill>
                  <a:schemeClr val="accent6">
                    <a:lumMod val="75000"/>
                  </a:schemeClr>
                </a:solidFill>
                <a:latin typeface="Arial Black"/>
                <a:cs typeface="Arial Black"/>
              </a:rPr>
              <a:t>eduGAIN</a:t>
            </a: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  <a:latin typeface="Arial Black"/>
                <a:cs typeface="Arial Black"/>
              </a:rPr>
              <a:t/>
            </a:r>
            <a:br>
              <a:rPr lang="en-US" sz="1400" dirty="0" smtClean="0">
                <a:solidFill>
                  <a:schemeClr val="accent6">
                    <a:lumMod val="75000"/>
                  </a:schemeClr>
                </a:solidFill>
                <a:latin typeface="Arial Black"/>
                <a:cs typeface="Arial Black"/>
              </a:rPr>
            </a:br>
            <a:r>
              <a:rPr lang="en-US" sz="1400" dirty="0" smtClean="0">
                <a:solidFill>
                  <a:schemeClr val="accent6">
                    <a:lumMod val="75000"/>
                  </a:schemeClr>
                </a:solidFill>
                <a:latin typeface="Arial Black"/>
                <a:cs typeface="Arial Black"/>
              </a:rPr>
              <a:t>R&amp;S</a:t>
            </a:r>
            <a:endParaRPr lang="en-US" sz="1400" dirty="0">
              <a:solidFill>
                <a:schemeClr val="accent6">
                  <a:lumMod val="75000"/>
                </a:schemeClr>
              </a:solidFill>
              <a:latin typeface="Arial Black"/>
              <a:cs typeface="Arial Black"/>
            </a:endParaRPr>
          </a:p>
        </p:txBody>
      </p:sp>
    </p:spTree>
    <p:extLst>
      <p:ext uri="{BB962C8B-B14F-4D97-AF65-F5344CB8AC3E}">
        <p14:creationId xmlns:p14="http://schemas.microsoft.com/office/powerpoint/2010/main" val="110920012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ight Arrow 13"/>
          <p:cNvSpPr/>
          <p:nvPr/>
        </p:nvSpPr>
        <p:spPr>
          <a:xfrm>
            <a:off x="5940152" y="4797152"/>
            <a:ext cx="1143744" cy="423664"/>
          </a:xfrm>
          <a:prstGeom prst="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Shape 339"/>
          <p:cNvGrpSpPr/>
          <p:nvPr/>
        </p:nvGrpSpPr>
        <p:grpSpPr>
          <a:xfrm>
            <a:off x="5292080" y="4437112"/>
            <a:ext cx="964593" cy="1088161"/>
            <a:chOff x="-739799" y="2914873"/>
            <a:chExt cx="1292700" cy="1458300"/>
          </a:xfrm>
        </p:grpSpPr>
        <p:sp>
          <p:nvSpPr>
            <p:cNvPr id="7" name="Shape 340"/>
            <p:cNvSpPr/>
            <p:nvPr/>
          </p:nvSpPr>
          <p:spPr>
            <a:xfrm>
              <a:off x="-739799" y="2914873"/>
              <a:ext cx="1292700" cy="14583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EGI </a:t>
              </a:r>
              <a:r>
                <a:rPr lang="en-US" sz="1050" b="1" i="0" u="none" strike="noStrike" cap="none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CheckIn</a:t>
              </a:r>
              <a:endParaRPr lang="en-US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8" name="Shape 341" descr="4361018b05117b92dc1a71d9622efbbf.png"/>
            <p:cNvPicPr preferRelativeResize="0"/>
            <p:nvPr/>
          </p:nvPicPr>
          <p:blipFill rotWithShape="1">
            <a:blip r:embed="rId2">
              <a:alphaModFix/>
            </a:blip>
            <a:srcRect/>
            <a:stretch/>
          </p:blipFill>
          <p:spPr>
            <a:xfrm>
              <a:off x="-518037" y="2988223"/>
              <a:ext cx="849300" cy="8232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3" name="Right Arrow 12"/>
          <p:cNvSpPr/>
          <p:nvPr/>
        </p:nvSpPr>
        <p:spPr>
          <a:xfrm>
            <a:off x="4211960" y="4797152"/>
            <a:ext cx="1143744" cy="423664"/>
          </a:xfrm>
          <a:prstGeom prst="right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with the ELIXIR AAI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7544" y="1341438"/>
            <a:ext cx="8424936" cy="2519610"/>
          </a:xfrm>
        </p:spPr>
        <p:txBody>
          <a:bodyPr>
            <a:normAutofit fontScale="62500" lnSpcReduction="20000"/>
          </a:bodyPr>
          <a:lstStyle/>
          <a:p>
            <a:r>
              <a:rPr lang="en-US" dirty="0" smtClean="0"/>
              <a:t>Enable access for ELIXIR users to:</a:t>
            </a:r>
          </a:p>
          <a:p>
            <a:pPr lvl="1"/>
            <a:r>
              <a:rPr lang="en-US" dirty="0" smtClean="0"/>
              <a:t>EGI configuration database (GOCDB)</a:t>
            </a:r>
          </a:p>
          <a:p>
            <a:pPr lvl="2"/>
            <a:r>
              <a:rPr lang="en-US" dirty="0" smtClean="0"/>
              <a:t>Only for the members of the ELIXIR group: “</a:t>
            </a:r>
            <a:r>
              <a:rPr lang="en-US" sz="2400" dirty="0" err="1" smtClean="0">
                <a:latin typeface="Microsoft Yi Baiti"/>
                <a:cs typeface="Microsoft Yi Baiti"/>
              </a:rPr>
              <a:t>Community:Compute:Grid</a:t>
            </a:r>
            <a:r>
              <a:rPr lang="en-US" sz="2400" dirty="0" smtClean="0">
                <a:latin typeface="Microsoft Yi Baiti"/>
                <a:cs typeface="Microsoft Yi Baiti"/>
              </a:rPr>
              <a:t> </a:t>
            </a:r>
            <a:r>
              <a:rPr lang="en-US" sz="2400" dirty="0">
                <a:latin typeface="Microsoft Yi Baiti"/>
                <a:cs typeface="Microsoft Yi Baiti"/>
              </a:rPr>
              <a:t>site </a:t>
            </a:r>
            <a:r>
              <a:rPr lang="en-US" sz="2400" dirty="0" smtClean="0">
                <a:latin typeface="Microsoft Yi Baiti"/>
                <a:cs typeface="Microsoft Yi Baiti"/>
              </a:rPr>
              <a:t>managers</a:t>
            </a:r>
            <a:r>
              <a:rPr lang="en-US" dirty="0" smtClean="0"/>
              <a:t>”</a:t>
            </a:r>
          </a:p>
          <a:p>
            <a:pPr lvl="1"/>
            <a:r>
              <a:rPr lang="en-US" dirty="0" smtClean="0"/>
              <a:t>Virtual appliance registry (</a:t>
            </a:r>
            <a:r>
              <a:rPr lang="en-US" dirty="0" err="1" smtClean="0"/>
              <a:t>AppDB</a:t>
            </a:r>
            <a:r>
              <a:rPr lang="en-US" dirty="0" smtClean="0"/>
              <a:t>)</a:t>
            </a:r>
          </a:p>
          <a:p>
            <a:pPr lvl="2"/>
            <a:r>
              <a:rPr lang="en-US" dirty="0" smtClean="0"/>
              <a:t>For the members </a:t>
            </a:r>
            <a:r>
              <a:rPr lang="en-US" dirty="0"/>
              <a:t>of the </a:t>
            </a:r>
            <a:r>
              <a:rPr lang="en-US" dirty="0" smtClean="0"/>
              <a:t>“</a:t>
            </a:r>
            <a:r>
              <a:rPr lang="en-US" sz="2400" dirty="0" err="1">
                <a:latin typeface="Microsoft Yi Baiti"/>
                <a:cs typeface="Microsoft Yi Baiti"/>
              </a:rPr>
              <a:t>vo.elixir-europe.</a:t>
            </a:r>
            <a:r>
              <a:rPr lang="en-US" dirty="0" err="1">
                <a:latin typeface="Microsoft Yi Baiti"/>
                <a:cs typeface="Microsoft Yi Baiti"/>
              </a:rPr>
              <a:t>org</a:t>
            </a:r>
            <a:r>
              <a:rPr lang="en-US" dirty="0" smtClean="0"/>
              <a:t>”</a:t>
            </a:r>
          </a:p>
          <a:p>
            <a:pPr lvl="2"/>
            <a:r>
              <a:rPr lang="en-US" dirty="0" smtClean="0"/>
              <a:t>Entitlements from ELIXIR AAI identify the </a:t>
            </a:r>
            <a:r>
              <a:rPr lang="en-US" i="1" dirty="0" smtClean="0"/>
              <a:t>members</a:t>
            </a:r>
            <a:r>
              <a:rPr lang="en-US" dirty="0" smtClean="0"/>
              <a:t> or the </a:t>
            </a:r>
            <a:r>
              <a:rPr lang="en-US" i="1" dirty="0" smtClean="0"/>
              <a:t>managers</a:t>
            </a:r>
            <a:r>
              <a:rPr lang="en-US" dirty="0" smtClean="0"/>
              <a:t> of the VO, with different capabilities</a:t>
            </a:r>
          </a:p>
          <a:p>
            <a:pPr lvl="1"/>
            <a:r>
              <a:rPr lang="en-US" dirty="0" smtClean="0"/>
              <a:t>Raising the </a:t>
            </a:r>
            <a:r>
              <a:rPr lang="en-US" dirty="0" err="1" smtClean="0"/>
              <a:t>LoA</a:t>
            </a:r>
            <a:r>
              <a:rPr lang="en-US" dirty="0" smtClean="0"/>
              <a:t> for the users holding the entitlements above</a:t>
            </a:r>
          </a:p>
          <a:p>
            <a:r>
              <a:rPr lang="en-US" dirty="0" smtClean="0"/>
              <a:t>Under testing</a:t>
            </a:r>
          </a:p>
          <a:p>
            <a:pPr lvl="1"/>
            <a:r>
              <a:rPr lang="en-US" dirty="0" smtClean="0"/>
              <a:t>Access to </a:t>
            </a:r>
            <a:r>
              <a:rPr lang="en-US" dirty="0" err="1" smtClean="0"/>
              <a:t>Fedcloud</a:t>
            </a:r>
            <a:r>
              <a:rPr lang="en-US" dirty="0" smtClean="0"/>
              <a:t> resources  using OIDC</a:t>
            </a:r>
            <a:endParaRPr lang="en-US" dirty="0"/>
          </a:p>
          <a:p>
            <a:pPr lvl="2"/>
            <a:endParaRPr lang="en-US" dirty="0" smtClean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  <p:pic>
        <p:nvPicPr>
          <p:cNvPr id="5" name="Picture 4" descr="users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3528" y="4509120"/>
            <a:ext cx="864096" cy="864096"/>
          </a:xfrm>
          <a:prstGeom prst="rect">
            <a:avLst/>
          </a:prstGeom>
        </p:spPr>
      </p:pic>
      <p:sp>
        <p:nvSpPr>
          <p:cNvPr id="10" name="Rounded Rectangle 9"/>
          <p:cNvSpPr/>
          <p:nvPr/>
        </p:nvSpPr>
        <p:spPr>
          <a:xfrm>
            <a:off x="3203848" y="4365104"/>
            <a:ext cx="1080120" cy="1224136"/>
          </a:xfrm>
          <a:prstGeom prst="roundRect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ELIXIR AAI</a:t>
            </a:r>
            <a:endParaRPr lang="en-US" dirty="0"/>
          </a:p>
        </p:txBody>
      </p:sp>
      <p:sp>
        <p:nvSpPr>
          <p:cNvPr id="12" name="Right Arrow 11"/>
          <p:cNvSpPr/>
          <p:nvPr/>
        </p:nvSpPr>
        <p:spPr>
          <a:xfrm>
            <a:off x="2195736" y="4869160"/>
            <a:ext cx="1071736" cy="279648"/>
          </a:xfrm>
          <a:prstGeom prst="rightArrow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ounded Rectangle 8"/>
          <p:cNvSpPr/>
          <p:nvPr/>
        </p:nvSpPr>
        <p:spPr>
          <a:xfrm>
            <a:off x="1763688" y="4725144"/>
            <a:ext cx="864096" cy="504056"/>
          </a:xfrm>
          <a:prstGeom prst="roundRect">
            <a:avLst/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IdP</a:t>
            </a:r>
            <a:endParaRPr lang="en-US" dirty="0"/>
          </a:p>
        </p:txBody>
      </p:sp>
      <p:cxnSp>
        <p:nvCxnSpPr>
          <p:cNvPr id="16" name="Straight Arrow Connector 15"/>
          <p:cNvCxnSpPr/>
          <p:nvPr/>
        </p:nvCxnSpPr>
        <p:spPr>
          <a:xfrm>
            <a:off x="1259632" y="4941168"/>
            <a:ext cx="432048" cy="0"/>
          </a:xfrm>
          <a:prstGeom prst="straightConnector1">
            <a:avLst/>
          </a:prstGeom>
          <a:ln w="28575" cmpd="sng">
            <a:tailEnd type="arrow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sp>
        <p:nvSpPr>
          <p:cNvPr id="17" name="Rounded Rectangle 16"/>
          <p:cNvSpPr/>
          <p:nvPr/>
        </p:nvSpPr>
        <p:spPr>
          <a:xfrm>
            <a:off x="7308304" y="4149080"/>
            <a:ext cx="1152128" cy="4320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GOCDB</a:t>
            </a:r>
            <a:endParaRPr lang="en-US" dirty="0"/>
          </a:p>
        </p:txBody>
      </p:sp>
      <p:sp>
        <p:nvSpPr>
          <p:cNvPr id="18" name="Rounded Rectangle 17"/>
          <p:cNvSpPr/>
          <p:nvPr/>
        </p:nvSpPr>
        <p:spPr>
          <a:xfrm>
            <a:off x="7308304" y="4725144"/>
            <a:ext cx="1152128" cy="4320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AppDB</a:t>
            </a:r>
            <a:endParaRPr lang="en-US" dirty="0"/>
          </a:p>
        </p:txBody>
      </p:sp>
      <p:sp>
        <p:nvSpPr>
          <p:cNvPr id="19" name="Rounded Rectangle 18"/>
          <p:cNvSpPr/>
          <p:nvPr/>
        </p:nvSpPr>
        <p:spPr>
          <a:xfrm>
            <a:off x="7308304" y="5301208"/>
            <a:ext cx="1152128" cy="43204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dirty="0" err="1" smtClean="0"/>
              <a:t>Fedcloud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409101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Integration with other AAI platforms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55000" lnSpcReduction="20000"/>
          </a:bodyPr>
          <a:lstStyle/>
          <a:p>
            <a:pPr marL="0" indent="0">
              <a:buNone/>
            </a:pPr>
            <a:endParaRPr lang="en-US" dirty="0" smtClean="0"/>
          </a:p>
          <a:p>
            <a:r>
              <a:rPr lang="en-US" dirty="0" smtClean="0"/>
              <a:t>EPOS</a:t>
            </a:r>
            <a:r>
              <a:rPr lang="en-US" dirty="0"/>
              <a:t>:</a:t>
            </a:r>
          </a:p>
          <a:p>
            <a:pPr lvl="1"/>
            <a:r>
              <a:rPr lang="en-US" dirty="0"/>
              <a:t>Integrated as an </a:t>
            </a:r>
            <a:r>
              <a:rPr lang="en-US" dirty="0" err="1"/>
              <a:t>IdP</a:t>
            </a:r>
            <a:r>
              <a:rPr lang="en-US" dirty="0"/>
              <a:t> for EPOS users (still in the </a:t>
            </a:r>
            <a:r>
              <a:rPr lang="en-US" dirty="0" smtClean="0"/>
              <a:t>test environment </a:t>
            </a:r>
            <a:r>
              <a:rPr lang="en-US" dirty="0"/>
              <a:t>but can be moved to production upon request)</a:t>
            </a:r>
          </a:p>
          <a:p>
            <a:pPr lvl="1"/>
            <a:r>
              <a:rPr lang="en-US" dirty="0"/>
              <a:t>In the future </a:t>
            </a:r>
            <a:r>
              <a:rPr lang="en-US" dirty="0" err="1"/>
              <a:t>CheckIn</a:t>
            </a:r>
            <a:r>
              <a:rPr lang="en-US" dirty="0"/>
              <a:t> will reuse the Unity connector (see </a:t>
            </a:r>
            <a:r>
              <a:rPr lang="en-US" dirty="0" err="1"/>
              <a:t>LToS</a:t>
            </a:r>
            <a:r>
              <a:rPr lang="en-US" dirty="0"/>
              <a:t> use case) to allow EPOS users to access EGI services</a:t>
            </a:r>
            <a:br>
              <a:rPr lang="en-US" dirty="0"/>
            </a:br>
            <a:endParaRPr lang="en-US" dirty="0"/>
          </a:p>
          <a:p>
            <a:r>
              <a:rPr lang="en-US" dirty="0"/>
              <a:t>EUDAT:</a:t>
            </a:r>
          </a:p>
          <a:p>
            <a:pPr lvl="1"/>
            <a:r>
              <a:rPr lang="en-US" dirty="0" err="1"/>
              <a:t>CheckIn</a:t>
            </a:r>
            <a:r>
              <a:rPr lang="en-US" dirty="0"/>
              <a:t> will be integrated as both an </a:t>
            </a:r>
            <a:r>
              <a:rPr lang="en-US" dirty="0" err="1"/>
              <a:t>IdP</a:t>
            </a:r>
            <a:r>
              <a:rPr lang="en-US" dirty="0"/>
              <a:t> and an SP with EUDAT B2ACCESS to support the following cross-infrastructure use cases:</a:t>
            </a:r>
            <a:br>
              <a:rPr lang="en-US" dirty="0"/>
            </a:br>
            <a:r>
              <a:rPr lang="en-US" dirty="0"/>
              <a:t>  - EGI users accessing EUDAT (web and non-web) resources using their EGI </a:t>
            </a:r>
            <a:r>
              <a:rPr lang="en-US" dirty="0" err="1"/>
              <a:t>CheckIn</a:t>
            </a:r>
            <a:r>
              <a:rPr lang="en-US" dirty="0"/>
              <a:t> ID</a:t>
            </a:r>
            <a:br>
              <a:rPr lang="en-US" dirty="0"/>
            </a:br>
            <a:r>
              <a:rPr lang="en-US" dirty="0"/>
              <a:t>  - EUDAT users accessing EGI (web and non-web) resources using their EUDAT</a:t>
            </a:r>
          </a:p>
          <a:p>
            <a:pPr lvl="1"/>
            <a:r>
              <a:rPr lang="en-US" dirty="0"/>
              <a:t>B2ACCESS ID</a:t>
            </a:r>
          </a:p>
          <a:p>
            <a:pPr lvl="1"/>
            <a:r>
              <a:rPr lang="en-US" b="1" dirty="0"/>
              <a:t>Both use cases to be implemented by end of 2017Q1 in the context of </a:t>
            </a:r>
            <a:r>
              <a:rPr lang="en-US" b="1" dirty="0" smtClean="0"/>
              <a:t>AARC</a:t>
            </a:r>
          </a:p>
          <a:p>
            <a:pPr lvl="1"/>
            <a:endParaRPr lang="en-US" b="1" dirty="0" smtClean="0"/>
          </a:p>
          <a:p>
            <a:r>
              <a:rPr lang="en-US" dirty="0" smtClean="0"/>
              <a:t>ARIA, structural biology</a:t>
            </a:r>
            <a:endParaRPr lang="en-US" dirty="0"/>
          </a:p>
          <a:p>
            <a:pPr lvl="1"/>
            <a:r>
              <a:rPr lang="en-US" dirty="0" smtClean="0"/>
              <a:t>Integrated as an </a:t>
            </a:r>
            <a:r>
              <a:rPr lang="en-US" dirty="0" err="1" smtClean="0"/>
              <a:t>IdP</a:t>
            </a:r>
            <a:r>
              <a:rPr lang="en-US" dirty="0" smtClean="0"/>
              <a:t> in </a:t>
            </a:r>
            <a:r>
              <a:rPr lang="en-US" dirty="0" err="1" smtClean="0"/>
              <a:t>CheckIn</a:t>
            </a:r>
            <a:endParaRPr lang="en-US" dirty="0" smtClean="0"/>
          </a:p>
          <a:p>
            <a:pPr lvl="1"/>
            <a:endParaRPr lang="en-US" dirty="0" smtClean="0"/>
          </a:p>
          <a:p>
            <a:r>
              <a:rPr lang="en-US" dirty="0" smtClean="0"/>
              <a:t>First </a:t>
            </a:r>
            <a:r>
              <a:rPr lang="en-US" dirty="0"/>
              <a:t>VO fully integrated: </a:t>
            </a:r>
            <a:r>
              <a:rPr lang="en-US" dirty="0" err="1"/>
              <a:t>LToS</a:t>
            </a:r>
            <a:endParaRPr lang="en-US" dirty="0"/>
          </a:p>
          <a:p>
            <a:pPr lvl="1"/>
            <a:r>
              <a:rPr lang="en-US" dirty="0"/>
              <a:t>Integrated as an </a:t>
            </a:r>
            <a:r>
              <a:rPr lang="en-US" dirty="0" err="1"/>
              <a:t>IdP</a:t>
            </a:r>
            <a:r>
              <a:rPr lang="en-US" dirty="0"/>
              <a:t> for </a:t>
            </a:r>
            <a:r>
              <a:rPr lang="en-US" dirty="0" err="1"/>
              <a:t>LToS</a:t>
            </a:r>
            <a:r>
              <a:rPr lang="en-US" dirty="0"/>
              <a:t> users </a:t>
            </a:r>
            <a:r>
              <a:rPr lang="en-US" dirty="0">
                <a:sym typeface="Wingdings"/>
              </a:rPr>
              <a:t></a:t>
            </a:r>
            <a:r>
              <a:rPr lang="en-US" dirty="0"/>
              <a:t> VO fully accessible through </a:t>
            </a:r>
            <a:r>
              <a:rPr lang="en-US" dirty="0" err="1"/>
              <a:t>CheckIn</a:t>
            </a:r>
            <a:endParaRPr lang="en-US" dirty="0"/>
          </a:p>
          <a:p>
            <a:pPr lvl="1"/>
            <a:r>
              <a:rPr lang="en-US" dirty="0" err="1"/>
              <a:t>CheckIn</a:t>
            </a:r>
            <a:r>
              <a:rPr lang="en-US" dirty="0"/>
              <a:t> has developed a Unity connector to get </a:t>
            </a:r>
            <a:r>
              <a:rPr lang="en-US" dirty="0" err="1"/>
              <a:t>LToS</a:t>
            </a:r>
            <a:r>
              <a:rPr lang="en-US" dirty="0"/>
              <a:t> VO membership information and generate entitlements (supported use case: </a:t>
            </a:r>
            <a:r>
              <a:rPr lang="en-US" dirty="0" err="1"/>
              <a:t>AppDB</a:t>
            </a:r>
            <a:r>
              <a:rPr lang="en-US" dirty="0"/>
              <a:t> uses </a:t>
            </a:r>
            <a:r>
              <a:rPr lang="en-US" dirty="0" err="1"/>
              <a:t>vm_operator</a:t>
            </a:r>
            <a:r>
              <a:rPr lang="en-US" dirty="0"/>
              <a:t> role of </a:t>
            </a:r>
            <a:r>
              <a:rPr lang="en-US" dirty="0" err="1"/>
              <a:t>LToS</a:t>
            </a:r>
            <a:r>
              <a:rPr lang="en-US" dirty="0"/>
              <a:t> users for </a:t>
            </a:r>
            <a:r>
              <a:rPr lang="en-US" dirty="0" err="1"/>
              <a:t>AuthZ</a:t>
            </a:r>
            <a:r>
              <a:rPr lang="en-US" dirty="0"/>
              <a:t>)</a:t>
            </a:r>
          </a:p>
          <a:p>
            <a:endParaRPr lang="en-US" b="1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97681471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13155044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  <p:pic>
        <p:nvPicPr>
          <p:cNvPr id="5" name="Shape 77" descr="EGI.jpg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0" y="0"/>
            <a:ext cx="9143999" cy="6374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80" descr="Numbers.jpg"/>
          <p:cNvPicPr preferRelativeResize="0"/>
          <p:nvPr/>
        </p:nvPicPr>
        <p:blipFill rotWithShape="1">
          <a:blip r:embed="rId3">
            <a:alphaModFix/>
          </a:blip>
          <a:srcRect r="67375"/>
          <a:stretch/>
        </p:blipFill>
        <p:spPr>
          <a:xfrm>
            <a:off x="220275" y="1950012"/>
            <a:ext cx="609083" cy="2333625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81" descr="WLCG-logo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8100053" y="569650"/>
            <a:ext cx="792523" cy="6444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8" name="Shape 82"/>
          <p:cNvGrpSpPr/>
          <p:nvPr/>
        </p:nvGrpSpPr>
        <p:grpSpPr>
          <a:xfrm>
            <a:off x="8130384" y="1336427"/>
            <a:ext cx="748440" cy="525017"/>
            <a:chOff x="7960651" y="982297"/>
            <a:chExt cx="1002600" cy="646652"/>
          </a:xfrm>
        </p:grpSpPr>
        <p:sp>
          <p:nvSpPr>
            <p:cNvPr id="9" name="Shape 83"/>
            <p:cNvSpPr/>
            <p:nvPr/>
          </p:nvSpPr>
          <p:spPr>
            <a:xfrm>
              <a:off x="7960651" y="982375"/>
              <a:ext cx="1002600" cy="6465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pic>
          <p:nvPicPr>
            <p:cNvPr id="10" name="Shape 84" descr="ELIXIR_logo.png"/>
            <p:cNvPicPr preferRelativeResize="0"/>
            <p:nvPr/>
          </p:nvPicPr>
          <p:blipFill>
            <a:blip r:embed="rId5">
              <a:alphaModFix/>
            </a:blip>
            <a:stretch>
              <a:fillRect/>
            </a:stretch>
          </p:blipFill>
          <p:spPr>
            <a:xfrm>
              <a:off x="8040712" y="982297"/>
              <a:ext cx="911208" cy="646652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" name="Shape 85"/>
          <p:cNvGrpSpPr/>
          <p:nvPr/>
        </p:nvGrpSpPr>
        <p:grpSpPr>
          <a:xfrm>
            <a:off x="8055442" y="1914254"/>
            <a:ext cx="836987" cy="362700"/>
            <a:chOff x="9459000" y="2058350"/>
            <a:chExt cx="907500" cy="362700"/>
          </a:xfrm>
        </p:grpSpPr>
        <p:sp>
          <p:nvSpPr>
            <p:cNvPr id="12" name="Shape 86"/>
            <p:cNvSpPr/>
            <p:nvPr/>
          </p:nvSpPr>
          <p:spPr>
            <a:xfrm>
              <a:off x="9459000" y="2058350"/>
              <a:ext cx="907500" cy="362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pic>
          <p:nvPicPr>
            <p:cNvPr id="13" name="Shape 87" descr="logo.png"/>
            <p:cNvPicPr preferRelativeResize="0"/>
            <p:nvPr/>
          </p:nvPicPr>
          <p:blipFill>
            <a:blip r:embed="rId6">
              <a:alphaModFix/>
            </a:blip>
            <a:stretch>
              <a:fillRect/>
            </a:stretch>
          </p:blipFill>
          <p:spPr>
            <a:xfrm>
              <a:off x="9489236" y="2080699"/>
              <a:ext cx="847035" cy="318000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4" name="Shape 88" descr="Cherenkov_Telescope_Array_logo.jpg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8136346" y="2388674"/>
            <a:ext cx="689728" cy="453299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5" name="Shape 89"/>
          <p:cNvGrpSpPr/>
          <p:nvPr/>
        </p:nvGrpSpPr>
        <p:grpSpPr>
          <a:xfrm>
            <a:off x="8086098" y="2953687"/>
            <a:ext cx="837000" cy="362700"/>
            <a:chOff x="9334498" y="2735337"/>
            <a:chExt cx="837000" cy="362700"/>
          </a:xfrm>
        </p:grpSpPr>
        <p:sp>
          <p:nvSpPr>
            <p:cNvPr id="16" name="Shape 90"/>
            <p:cNvSpPr/>
            <p:nvPr/>
          </p:nvSpPr>
          <p:spPr>
            <a:xfrm>
              <a:off x="9334498" y="2735337"/>
              <a:ext cx="837000" cy="3627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pic>
          <p:nvPicPr>
            <p:cNvPr id="17" name="Shape 91" descr="EISCAT3D-logo-300-transp-300x140.png"/>
            <p:cNvPicPr preferRelativeResize="0"/>
            <p:nvPr/>
          </p:nvPicPr>
          <p:blipFill>
            <a:blip r:embed="rId8">
              <a:alphaModFix/>
            </a:blip>
            <a:stretch>
              <a:fillRect/>
            </a:stretch>
          </p:blipFill>
          <p:spPr>
            <a:xfrm>
              <a:off x="9334506" y="2760416"/>
              <a:ext cx="771930" cy="312524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18" name="Shape 92" descr="5388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8106987" y="3428126"/>
            <a:ext cx="748450" cy="439448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9" name="Shape 93"/>
          <p:cNvGrpSpPr/>
          <p:nvPr/>
        </p:nvGrpSpPr>
        <p:grpSpPr>
          <a:xfrm>
            <a:off x="8055425" y="3979300"/>
            <a:ext cx="837024" cy="453304"/>
            <a:chOff x="9758100" y="3736275"/>
            <a:chExt cx="837024" cy="453304"/>
          </a:xfrm>
        </p:grpSpPr>
        <p:sp>
          <p:nvSpPr>
            <p:cNvPr id="20" name="Shape 94"/>
            <p:cNvSpPr/>
            <p:nvPr/>
          </p:nvSpPr>
          <p:spPr>
            <a:xfrm>
              <a:off x="9758125" y="3736279"/>
              <a:ext cx="837000" cy="4533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pic>
          <p:nvPicPr>
            <p:cNvPr id="21" name="Shape 95" descr="DARIAH-EU-Logo-RGB.png"/>
            <p:cNvPicPr preferRelativeResize="0"/>
            <p:nvPr/>
          </p:nvPicPr>
          <p:blipFill>
            <a:blip r:embed="rId10">
              <a:alphaModFix/>
            </a:blip>
            <a:stretch>
              <a:fillRect/>
            </a:stretch>
          </p:blipFill>
          <p:spPr>
            <a:xfrm>
              <a:off x="9758100" y="3736275"/>
              <a:ext cx="836999" cy="394857"/>
            </a:xfrm>
            <a:prstGeom prst="rect">
              <a:avLst/>
            </a:prstGeom>
            <a:noFill/>
            <a:ln>
              <a:noFill/>
            </a:ln>
          </p:spPr>
        </p:pic>
      </p:grpSp>
      <p:pic>
        <p:nvPicPr>
          <p:cNvPr id="22" name="Shape 96" descr="Lifewatch.jpg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8031366" y="4525750"/>
            <a:ext cx="860885" cy="36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23" name="Shape 97" descr="EPOS_logo_thumbnails_0.jpg"/>
          <p:cNvPicPr preferRelativeResize="0"/>
          <p:nvPr/>
        </p:nvPicPr>
        <p:blipFill>
          <a:blip r:embed="rId12">
            <a:alphaModFix/>
          </a:blip>
          <a:stretch>
            <a:fillRect/>
          </a:stretch>
        </p:blipFill>
        <p:spPr>
          <a:xfrm>
            <a:off x="8128599" y="4981599"/>
            <a:ext cx="689724" cy="298886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24" name="Shape 98"/>
          <p:cNvGrpSpPr/>
          <p:nvPr/>
        </p:nvGrpSpPr>
        <p:grpSpPr>
          <a:xfrm>
            <a:off x="8171956" y="5310167"/>
            <a:ext cx="633842" cy="547331"/>
            <a:chOff x="-1378125" y="2393350"/>
            <a:chExt cx="792600" cy="618243"/>
          </a:xfrm>
        </p:grpSpPr>
        <p:sp>
          <p:nvSpPr>
            <p:cNvPr id="25" name="Shape 99"/>
            <p:cNvSpPr/>
            <p:nvPr/>
          </p:nvSpPr>
          <p:spPr>
            <a:xfrm>
              <a:off x="-1304625" y="2439975"/>
              <a:ext cx="645600" cy="5250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pic>
          <p:nvPicPr>
            <p:cNvPr id="26" name="Shape 100" descr="lsgc-logo-small.png"/>
            <p:cNvPicPr preferRelativeResize="0"/>
            <p:nvPr/>
          </p:nvPicPr>
          <p:blipFill>
            <a:blip r:embed="rId13">
              <a:alphaModFix/>
            </a:blip>
            <a:stretch>
              <a:fillRect/>
            </a:stretch>
          </p:blipFill>
          <p:spPr>
            <a:xfrm>
              <a:off x="-1378125" y="2393350"/>
              <a:ext cx="792600" cy="618243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27" name="Shape 101"/>
          <p:cNvGrpSpPr/>
          <p:nvPr/>
        </p:nvGrpSpPr>
        <p:grpSpPr>
          <a:xfrm>
            <a:off x="8074100" y="5887193"/>
            <a:ext cx="861000" cy="298806"/>
            <a:chOff x="9524475" y="5323618"/>
            <a:chExt cx="861000" cy="298806"/>
          </a:xfrm>
        </p:grpSpPr>
        <p:sp>
          <p:nvSpPr>
            <p:cNvPr id="28" name="Shape 102"/>
            <p:cNvSpPr/>
            <p:nvPr/>
          </p:nvSpPr>
          <p:spPr>
            <a:xfrm>
              <a:off x="9524475" y="5323625"/>
              <a:ext cx="861000" cy="298800"/>
            </a:xfrm>
            <a:prstGeom prst="rect">
              <a:avLst/>
            </a:prstGeom>
            <a:solidFill>
              <a:srgbClr val="FFFFFF"/>
            </a:solidFill>
            <a:ln>
              <a:noFill/>
            </a:ln>
          </p:spPr>
          <p:txBody>
            <a:bodyPr lIns="91425" tIns="91425" rIns="91425" bIns="91425" anchor="ctr" anchorCtr="0">
              <a:noAutofit/>
            </a:bodyPr>
            <a:lstStyle/>
            <a:p>
              <a:pPr lvl="0">
                <a:spcBef>
                  <a:spcPts val="0"/>
                </a:spcBef>
                <a:buNone/>
              </a:pPr>
              <a:endParaRPr/>
            </a:p>
          </p:txBody>
        </p:sp>
        <p:pic>
          <p:nvPicPr>
            <p:cNvPr id="29" name="Shape 103" descr="logotransparent-ICOS.gif"/>
            <p:cNvPicPr preferRelativeResize="0"/>
            <p:nvPr/>
          </p:nvPicPr>
          <p:blipFill>
            <a:blip r:embed="rId14">
              <a:alphaModFix/>
            </a:blip>
            <a:stretch>
              <a:fillRect/>
            </a:stretch>
          </p:blipFill>
          <p:spPr>
            <a:xfrm>
              <a:off x="9524475" y="5323618"/>
              <a:ext cx="860875" cy="271207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" name="TextBox 2"/>
          <p:cNvSpPr txBox="1"/>
          <p:nvPr/>
        </p:nvSpPr>
        <p:spPr>
          <a:xfrm>
            <a:off x="755576" y="1969676"/>
            <a:ext cx="86153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+mj-lt"/>
                <a:cs typeface="BlairMdITC TT-Medium"/>
              </a:rPr>
              <a:t>680,000</a:t>
            </a:r>
            <a:r>
              <a:rPr lang="en-US" dirty="0" smtClean="0">
                <a:latin typeface="+mj-lt"/>
                <a:cs typeface="BlairMdITC TT-Medium"/>
              </a:rPr>
              <a:t/>
            </a:r>
            <a:br>
              <a:rPr lang="en-US" dirty="0" smtClean="0">
                <a:latin typeface="+mj-lt"/>
                <a:cs typeface="BlairMdITC TT-Medium"/>
              </a:rPr>
            </a:br>
            <a:r>
              <a:rPr lang="en-US" sz="1200" dirty="0" smtClean="0">
                <a:latin typeface="+mj-lt"/>
                <a:cs typeface="BlairMdITC TT-Medium"/>
              </a:rPr>
              <a:t>Cores</a:t>
            </a:r>
            <a:endParaRPr lang="en-US" dirty="0">
              <a:latin typeface="+mj-lt"/>
              <a:cs typeface="BlairMdITC TT-Medium"/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755576" y="2564904"/>
            <a:ext cx="189419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+mj-lt"/>
                <a:cs typeface="BlairMdITC TT-Medium"/>
              </a:rPr>
              <a:t>258,000</a:t>
            </a:r>
            <a:r>
              <a:rPr lang="en-US" dirty="0" smtClean="0">
                <a:latin typeface="+mj-lt"/>
                <a:cs typeface="BlairMdITC TT-Medium"/>
              </a:rPr>
              <a:t/>
            </a:r>
            <a:br>
              <a:rPr lang="en-US" dirty="0" smtClean="0">
                <a:latin typeface="+mj-lt"/>
                <a:cs typeface="BlairMdITC TT-Medium"/>
              </a:rPr>
            </a:br>
            <a:r>
              <a:rPr lang="en-US" sz="1200" dirty="0" smtClean="0">
                <a:latin typeface="+mj-lt"/>
                <a:cs typeface="BlairMdITC TT-Medium"/>
              </a:rPr>
              <a:t>Terabytes of online storage</a:t>
            </a:r>
            <a:endParaRPr lang="en-US" dirty="0">
              <a:latin typeface="+mj-lt"/>
              <a:cs typeface="BlairMdITC TT-Medium"/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755576" y="3140968"/>
            <a:ext cx="8597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+mj-lt"/>
                <a:cs typeface="BlairMdITC TT-Medium"/>
              </a:rPr>
              <a:t>~40,000</a:t>
            </a:r>
            <a:r>
              <a:rPr lang="en-US" dirty="0" smtClean="0">
                <a:latin typeface="+mj-lt"/>
                <a:cs typeface="BlairMdITC TT-Medium"/>
              </a:rPr>
              <a:t/>
            </a:r>
            <a:br>
              <a:rPr lang="en-US" dirty="0" smtClean="0">
                <a:latin typeface="+mj-lt"/>
                <a:cs typeface="BlairMdITC TT-Medium"/>
              </a:rPr>
            </a:br>
            <a:r>
              <a:rPr lang="en-US" sz="1200" dirty="0" smtClean="0">
                <a:latin typeface="+mj-lt"/>
                <a:cs typeface="BlairMdITC TT-Medium"/>
              </a:rPr>
              <a:t>Users</a:t>
            </a:r>
            <a:endParaRPr lang="en-US" dirty="0">
              <a:latin typeface="+mj-lt"/>
              <a:cs typeface="BlairMdITC TT-Medium"/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755576" y="3717032"/>
            <a:ext cx="126188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+mj-lt"/>
                <a:cs typeface="BlairMdITC TT-Medium"/>
              </a:rPr>
              <a:t>~300</a:t>
            </a:r>
            <a:r>
              <a:rPr lang="en-US" dirty="0" smtClean="0">
                <a:latin typeface="+mj-lt"/>
                <a:cs typeface="BlairMdITC TT-Medium"/>
              </a:rPr>
              <a:t/>
            </a:r>
            <a:br>
              <a:rPr lang="en-US" dirty="0" smtClean="0">
                <a:latin typeface="+mj-lt"/>
                <a:cs typeface="BlairMdITC TT-Medium"/>
              </a:rPr>
            </a:br>
            <a:r>
              <a:rPr lang="en-US" sz="1200" dirty="0" smtClean="0">
                <a:latin typeface="+mj-lt"/>
                <a:cs typeface="BlairMdITC TT-Medium"/>
              </a:rPr>
              <a:t>Resource centers</a:t>
            </a:r>
            <a:endParaRPr lang="en-US" dirty="0">
              <a:latin typeface="+mj-lt"/>
              <a:cs typeface="BlairMdITC TT-Medium"/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1475656" y="3140968"/>
            <a:ext cx="150554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 smtClean="0">
                <a:latin typeface="+mj-lt"/>
                <a:cs typeface="BlairMdITC TT-Medium"/>
              </a:rPr>
              <a:t>~200</a:t>
            </a:r>
            <a:endParaRPr lang="en-US" sz="1600" b="1" dirty="0">
              <a:latin typeface="+mj-lt"/>
              <a:cs typeface="BlairMdITC TT-Medium"/>
            </a:endParaRPr>
          </a:p>
          <a:p>
            <a:r>
              <a:rPr lang="en-US" sz="1200" dirty="0" smtClean="0">
                <a:latin typeface="+mj-lt"/>
                <a:cs typeface="BlairMdITC TT-Medium"/>
              </a:rPr>
              <a:t>Virtual Organizations</a:t>
            </a:r>
            <a:endParaRPr lang="en-US" dirty="0">
              <a:latin typeface="+mj-lt"/>
              <a:cs typeface="BlairMdITC TT-Medium"/>
            </a:endParaRPr>
          </a:p>
        </p:txBody>
      </p:sp>
    </p:spTree>
    <p:extLst>
      <p:ext uri="{BB962C8B-B14F-4D97-AF65-F5344CB8AC3E}">
        <p14:creationId xmlns:p14="http://schemas.microsoft.com/office/powerpoint/2010/main" val="4238640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AAI Challenges in EGI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dirty="0"/>
              <a:t>Many users - Many Identity Providers </a:t>
            </a:r>
            <a:r>
              <a:rPr lang="en-US" dirty="0" smtClean="0"/>
              <a:t> </a:t>
            </a:r>
          </a:p>
          <a:p>
            <a:r>
              <a:rPr lang="en-US" dirty="0" smtClean="0"/>
              <a:t>Many distributed Service Providers</a:t>
            </a:r>
            <a:endParaRPr lang="en-US" dirty="0"/>
          </a:p>
          <a:p>
            <a:pPr lvl="1"/>
            <a:r>
              <a:rPr lang="en-US" dirty="0"/>
              <a:t>Scalable authentication mechanisms</a:t>
            </a:r>
          </a:p>
          <a:p>
            <a:r>
              <a:rPr lang="en-US" dirty="0"/>
              <a:t>Trust chain between Users (</a:t>
            </a:r>
            <a:r>
              <a:rPr lang="en-US" dirty="0" err="1"/>
              <a:t>IdPs</a:t>
            </a:r>
            <a:r>
              <a:rPr lang="en-US" dirty="0"/>
              <a:t>) and SPs - and vice-versa</a:t>
            </a:r>
          </a:p>
          <a:p>
            <a:r>
              <a:rPr lang="en-US" dirty="0" smtClean="0"/>
              <a:t>“Groups</a:t>
            </a:r>
            <a:r>
              <a:rPr lang="en-US" dirty="0"/>
              <a:t>” and “roles</a:t>
            </a:r>
            <a:r>
              <a:rPr lang="en-US" dirty="0" smtClean="0"/>
              <a:t>” authorization mechanisms, that differentiate users capabilities to a given service.</a:t>
            </a:r>
            <a:endParaRPr lang="en-US" dirty="0"/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8987022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goals of </a:t>
            </a:r>
            <a:r>
              <a:rPr lang="en-US" dirty="0" err="1" smtClean="0"/>
              <a:t>CheckIn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7544" y="1341438"/>
            <a:ext cx="8424936" cy="2807642"/>
          </a:xfrm>
        </p:spPr>
        <p:txBody>
          <a:bodyPr>
            <a:normAutofit fontScale="70000" lnSpcReduction="20000"/>
          </a:bodyPr>
          <a:lstStyle/>
          <a:p>
            <a:r>
              <a:rPr lang="en-US" dirty="0"/>
              <a:t>Federated Identity Access Management (IAM) solution for research communities</a:t>
            </a:r>
            <a:r>
              <a:rPr lang="en-US" dirty="0" smtClean="0"/>
              <a:t>.</a:t>
            </a:r>
            <a:endParaRPr lang="en-US" dirty="0"/>
          </a:p>
          <a:p>
            <a:r>
              <a:rPr lang="en-US" dirty="0" smtClean="0"/>
              <a:t>Combine </a:t>
            </a:r>
            <a:r>
              <a:rPr lang="en-US" dirty="0"/>
              <a:t>multi-protocol federated access and flexible group/Virtual Organization management capabilities in one single </a:t>
            </a:r>
            <a:r>
              <a:rPr lang="en-US" dirty="0" smtClean="0"/>
              <a:t>platform</a:t>
            </a:r>
            <a:endParaRPr lang="en-US" dirty="0"/>
          </a:p>
          <a:p>
            <a:r>
              <a:rPr lang="en-US" dirty="0" smtClean="0"/>
              <a:t>Enable users </a:t>
            </a:r>
            <a:r>
              <a:rPr lang="en-US" dirty="0"/>
              <a:t>to transparently access distributed federated service providers.</a:t>
            </a:r>
          </a:p>
          <a:p>
            <a:r>
              <a:rPr lang="en-US" dirty="0"/>
              <a:t>Minimize overhead for end users, communities and service providers.</a:t>
            </a:r>
          </a:p>
          <a:p>
            <a:r>
              <a:rPr lang="en-US" dirty="0" smtClean="0"/>
              <a:t>Implement </a:t>
            </a:r>
            <a:r>
              <a:rPr lang="en-US" dirty="0"/>
              <a:t>the AARC </a:t>
            </a:r>
            <a:r>
              <a:rPr lang="en-US" dirty="0" smtClean="0"/>
              <a:t>blueprint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  <p:pic>
        <p:nvPicPr>
          <p:cNvPr id="5" name="Shape 11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3582600" y="5411850"/>
            <a:ext cx="815425" cy="921775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Shape 1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614875" y="4123425"/>
            <a:ext cx="750874" cy="6927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Shape 121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371883" y="4156465"/>
            <a:ext cx="692600" cy="692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hape 122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5346625" y="5415554"/>
            <a:ext cx="742950" cy="914400"/>
          </a:xfrm>
          <a:prstGeom prst="rect">
            <a:avLst/>
          </a:prstGeom>
          <a:noFill/>
          <a:ln>
            <a:noFill/>
          </a:ln>
        </p:spPr>
      </p:pic>
      <p:sp>
        <p:nvSpPr>
          <p:cNvPr id="9" name="Shape 123"/>
          <p:cNvSpPr txBox="1"/>
          <p:nvPr/>
        </p:nvSpPr>
        <p:spPr>
          <a:xfrm>
            <a:off x="6089575" y="5526400"/>
            <a:ext cx="931800" cy="6927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200"/>
              <a:t>Service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US" sz="1200"/>
              <a:t>Providers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US" sz="1200"/>
              <a:t>SP</a:t>
            </a:r>
          </a:p>
        </p:txBody>
      </p:sp>
      <p:cxnSp>
        <p:nvCxnSpPr>
          <p:cNvPr id="10" name="Shape 124"/>
          <p:cNvCxnSpPr>
            <a:stCxn id="7" idx="1"/>
          </p:cNvCxnSpPr>
          <p:nvPr/>
        </p:nvCxnSpPr>
        <p:spPr>
          <a:xfrm flipH="1">
            <a:off x="4402283" y="4502765"/>
            <a:ext cx="969600" cy="10194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dash"/>
            <a:round/>
            <a:headEnd type="none" w="lg" len="lg"/>
            <a:tailEnd type="triangle" w="lg" len="lg"/>
          </a:ln>
        </p:spPr>
      </p:cxnSp>
      <p:cxnSp>
        <p:nvCxnSpPr>
          <p:cNvPr id="11" name="Shape 125"/>
          <p:cNvCxnSpPr>
            <a:stCxn id="5" idx="3"/>
            <a:endCxn id="8" idx="1"/>
          </p:cNvCxnSpPr>
          <p:nvPr/>
        </p:nvCxnSpPr>
        <p:spPr>
          <a:xfrm>
            <a:off x="4398025" y="5872737"/>
            <a:ext cx="9486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lg" len="lg"/>
            <a:tailEnd type="triangle" w="lg" len="lg"/>
          </a:ln>
        </p:spPr>
      </p:cxnSp>
      <p:cxnSp>
        <p:nvCxnSpPr>
          <p:cNvPr id="12" name="Shape 126"/>
          <p:cNvCxnSpPr>
            <a:stCxn id="5" idx="0"/>
            <a:endCxn id="6" idx="2"/>
          </p:cNvCxnSpPr>
          <p:nvPr/>
        </p:nvCxnSpPr>
        <p:spPr>
          <a:xfrm rot="10800000">
            <a:off x="3990312" y="4816050"/>
            <a:ext cx="0" cy="5958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lg" len="lg"/>
            <a:tailEnd type="triangle" w="lg" len="lg"/>
          </a:ln>
        </p:spPr>
      </p:cxnSp>
      <p:sp>
        <p:nvSpPr>
          <p:cNvPr id="13" name="Shape 127"/>
          <p:cNvSpPr/>
          <p:nvPr/>
        </p:nvSpPr>
        <p:spPr>
          <a:xfrm>
            <a:off x="1547675" y="5526387"/>
            <a:ext cx="1207200" cy="692700"/>
          </a:xfrm>
          <a:prstGeom prst="verticalScroll">
            <a:avLst>
              <a:gd name="adj" fmla="val 12500"/>
            </a:avLst>
          </a:prstGeom>
          <a:solidFill>
            <a:srgbClr val="F4CCCC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200">
                <a:solidFill>
                  <a:schemeClr val="dk1"/>
                </a:solidFill>
              </a:rPr>
              <a:t>Identity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US" sz="1200">
                <a:solidFill>
                  <a:schemeClr val="dk1"/>
                </a:solidFill>
              </a:rPr>
              <a:t>Providers</a:t>
            </a:r>
          </a:p>
          <a:p>
            <a:pPr lvl="0" algn="ctr" rtl="0">
              <a:spcBef>
                <a:spcPts val="0"/>
              </a:spcBef>
              <a:buNone/>
            </a:pPr>
            <a:r>
              <a:rPr lang="en-US" sz="1200">
                <a:solidFill>
                  <a:schemeClr val="dk1"/>
                </a:solidFill>
              </a:rPr>
              <a:t>IdP</a:t>
            </a:r>
          </a:p>
        </p:txBody>
      </p:sp>
      <p:cxnSp>
        <p:nvCxnSpPr>
          <p:cNvPr id="14" name="Shape 128"/>
          <p:cNvCxnSpPr>
            <a:stCxn id="5" idx="1"/>
            <a:endCxn id="13" idx="3"/>
          </p:cNvCxnSpPr>
          <p:nvPr/>
        </p:nvCxnSpPr>
        <p:spPr>
          <a:xfrm rot="10800000">
            <a:off x="2668200" y="5872737"/>
            <a:ext cx="9144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lg" len="lg"/>
            <a:tailEnd type="triangle" w="lg" len="lg"/>
          </a:ln>
        </p:spPr>
      </p:cxnSp>
      <p:cxnSp>
        <p:nvCxnSpPr>
          <p:cNvPr id="15" name="Shape 129"/>
          <p:cNvCxnSpPr>
            <a:stCxn id="7" idx="2"/>
            <a:endCxn id="8" idx="0"/>
          </p:cNvCxnSpPr>
          <p:nvPr/>
        </p:nvCxnSpPr>
        <p:spPr>
          <a:xfrm>
            <a:off x="5718183" y="4849065"/>
            <a:ext cx="0" cy="5664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lg" len="lg"/>
            <a:tailEnd type="triangle" w="lg" len="lg"/>
          </a:ln>
        </p:spPr>
      </p:cxnSp>
    </p:spTree>
    <p:extLst>
      <p:ext uri="{BB962C8B-B14F-4D97-AF65-F5344CB8AC3E}">
        <p14:creationId xmlns:p14="http://schemas.microsoft.com/office/powerpoint/2010/main" val="2805686247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CheckIn</a:t>
            </a:r>
            <a:r>
              <a:rPr lang="en-US" dirty="0" smtClean="0"/>
              <a:t> today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  <p:sp>
        <p:nvSpPr>
          <p:cNvPr id="5" name="Shape 129"/>
          <p:cNvSpPr txBox="1">
            <a:spLocks/>
          </p:cNvSpPr>
          <p:nvPr/>
        </p:nvSpPr>
        <p:spPr>
          <a:xfrm>
            <a:off x="4849425" y="854450"/>
            <a:ext cx="4194600" cy="5326500"/>
          </a:xfrm>
          <a:prstGeom prst="rect">
            <a:avLst/>
          </a:prstGeom>
        </p:spPr>
        <p:txBody>
          <a:bodyPr lIns="91425" tIns="91425" rIns="91425" bIns="91425" anchor="t" anchorCtr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32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4pPr>
            <a:lvl5pPr marL="1828800" marR="0" indent="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anose="020B0604020202020204" pitchFamily="34" charset="0"/>
              <a:buNone/>
              <a:tabLst/>
              <a:defRPr sz="2000" kern="1200">
                <a:solidFill>
                  <a:schemeClr val="tx1"/>
                </a:solidFill>
                <a:latin typeface="Segoe UI" pitchFamily="34" charset="0"/>
                <a:ea typeface="+mn-ea"/>
                <a:cs typeface="Segoe UI" pitchFamily="34" charset="0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457200" indent="-381000">
              <a:spcBef>
                <a:spcPts val="0"/>
              </a:spcBef>
              <a:buClr>
                <a:srgbClr val="C87100"/>
              </a:buClr>
              <a:buSzPct val="133333"/>
            </a:pPr>
            <a:r>
              <a:rPr lang="en-US" sz="1800" smtClean="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Available via eduGAIN</a:t>
            </a:r>
          </a:p>
          <a:p>
            <a:pPr marL="457200" indent="-381000">
              <a:spcBef>
                <a:spcPts val="0"/>
              </a:spcBef>
              <a:buClr>
                <a:srgbClr val="C87100"/>
              </a:buClr>
              <a:buSzPct val="133333"/>
            </a:pPr>
            <a:r>
              <a:rPr lang="en-US" sz="1800" smtClean="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IdP Discovery</a:t>
            </a:r>
          </a:p>
          <a:p>
            <a:pPr marL="457200" indent="-381000">
              <a:spcBef>
                <a:spcPts val="0"/>
              </a:spcBef>
              <a:buClr>
                <a:srgbClr val="C87100"/>
              </a:buClr>
              <a:buSzPct val="133333"/>
            </a:pPr>
            <a:r>
              <a:rPr lang="en-US" sz="1800" smtClean="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User Enrolment</a:t>
            </a:r>
          </a:p>
          <a:p>
            <a:pPr marL="457200" indent="-381000">
              <a:spcBef>
                <a:spcPts val="0"/>
              </a:spcBef>
              <a:buClr>
                <a:srgbClr val="C87100"/>
              </a:buClr>
              <a:buSzPct val="133333"/>
            </a:pPr>
            <a:r>
              <a:rPr lang="en-US" sz="1800" smtClean="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User Consent</a:t>
            </a:r>
          </a:p>
          <a:p>
            <a:pPr marL="457200" indent="-381000">
              <a:spcBef>
                <a:spcPts val="0"/>
              </a:spcBef>
              <a:buClr>
                <a:srgbClr val="C87100"/>
              </a:buClr>
              <a:buSzPct val="133333"/>
            </a:pPr>
            <a:r>
              <a:rPr lang="en-US" sz="1800" smtClean="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Support for LoA</a:t>
            </a:r>
          </a:p>
          <a:p>
            <a:pPr marL="457200" indent="-381000">
              <a:spcBef>
                <a:spcPts val="0"/>
              </a:spcBef>
              <a:buClr>
                <a:srgbClr val="C87100"/>
              </a:buClr>
              <a:buSzPct val="133333"/>
            </a:pPr>
            <a:r>
              <a:rPr lang="en-US" sz="1800" smtClean="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Attribute Aggregation</a:t>
            </a:r>
          </a:p>
          <a:p>
            <a:pPr marL="914400" lvl="1" indent="-381000">
              <a:spcBef>
                <a:spcPts val="0"/>
              </a:spcBef>
              <a:buClr>
                <a:srgbClr val="C87100"/>
              </a:buClr>
              <a:buSzPct val="133333"/>
              <a:buFont typeface="Arial" panose="020B0604020202020204" pitchFamily="34" charset="0"/>
              <a:buChar char="•"/>
            </a:pPr>
            <a:r>
              <a:rPr lang="en-US" sz="1800" smtClean="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SAML2.0 Attribute Query, REST, LDAP</a:t>
            </a:r>
          </a:p>
          <a:p>
            <a:pPr marL="457200" indent="-381000">
              <a:spcBef>
                <a:spcPts val="0"/>
              </a:spcBef>
              <a:buClr>
                <a:srgbClr val="C87100"/>
              </a:buClr>
              <a:buSzPct val="133333"/>
            </a:pPr>
            <a:r>
              <a:rPr lang="en-US" sz="1800" smtClean="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Support for OIDC/OAuth2 Providers</a:t>
            </a:r>
          </a:p>
          <a:p>
            <a:pPr marL="914400" lvl="1" indent="-381000">
              <a:spcBef>
                <a:spcPts val="0"/>
              </a:spcBef>
              <a:buClr>
                <a:srgbClr val="C87100"/>
              </a:buClr>
              <a:buSzPct val="133333"/>
              <a:buFont typeface="Arial" panose="020B0604020202020204" pitchFamily="34" charset="0"/>
              <a:buChar char="•"/>
            </a:pPr>
            <a:r>
              <a:rPr lang="en-US" sz="1800" smtClean="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Google, Facebook, LinkedIn, ORCID</a:t>
            </a:r>
          </a:p>
          <a:p>
            <a:pPr marL="457200" indent="-381000">
              <a:spcBef>
                <a:spcPts val="0"/>
              </a:spcBef>
              <a:buClr>
                <a:srgbClr val="C87100"/>
              </a:buClr>
              <a:buSzPct val="133333"/>
            </a:pPr>
            <a:r>
              <a:rPr lang="en-US" sz="1800" smtClean="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Support for OIDC/OAuth2 services</a:t>
            </a:r>
          </a:p>
          <a:p>
            <a:pPr marL="457200" indent="-381000">
              <a:spcBef>
                <a:spcPts val="0"/>
              </a:spcBef>
              <a:buClr>
                <a:srgbClr val="C87100"/>
              </a:buClr>
              <a:buSzPct val="133333"/>
            </a:pPr>
            <a:r>
              <a:rPr lang="en-US" sz="1800" smtClean="0">
                <a:solidFill>
                  <a:srgbClr val="0B5394"/>
                </a:solidFill>
                <a:latin typeface="Open Sans"/>
                <a:ea typeface="Open Sans"/>
                <a:cs typeface="Open Sans"/>
                <a:sym typeface="Open Sans"/>
              </a:rPr>
              <a:t>Experimental support for eIDAS</a:t>
            </a:r>
            <a:endParaRPr lang="en-US" sz="1800">
              <a:solidFill>
                <a:srgbClr val="0B5394"/>
              </a:solidFill>
              <a:latin typeface="Open Sans"/>
              <a:ea typeface="Open Sans"/>
              <a:cs typeface="Open Sans"/>
              <a:sym typeface="Open Sans"/>
            </a:endParaRPr>
          </a:p>
        </p:txBody>
      </p:sp>
      <p:pic>
        <p:nvPicPr>
          <p:cNvPr id="6" name="Shape 130"/>
          <p:cNvPicPr preferRelativeResize="0"/>
          <p:nvPr/>
        </p:nvPicPr>
        <p:blipFill rotWithShape="1">
          <a:blip r:embed="rId2">
            <a:alphaModFix/>
          </a:blip>
          <a:srcRect r="30685" b="42075"/>
          <a:stretch/>
        </p:blipFill>
        <p:spPr>
          <a:xfrm>
            <a:off x="76200" y="875450"/>
            <a:ext cx="5083947" cy="5498328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39503216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EGI trust model evolves? (X.509 only)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  <p:grpSp>
        <p:nvGrpSpPr>
          <p:cNvPr id="5" name="Group 4"/>
          <p:cNvGrpSpPr/>
          <p:nvPr/>
        </p:nvGrpSpPr>
        <p:grpSpPr>
          <a:xfrm>
            <a:off x="1835696" y="2636912"/>
            <a:ext cx="4824536" cy="1800200"/>
            <a:chOff x="1835696" y="2636912"/>
            <a:chExt cx="4824536" cy="1800200"/>
          </a:xfrm>
        </p:grpSpPr>
        <p:sp>
          <p:nvSpPr>
            <p:cNvPr id="6" name="Right Arrow 5"/>
            <p:cNvSpPr/>
            <p:nvPr/>
          </p:nvSpPr>
          <p:spPr>
            <a:xfrm>
              <a:off x="1835696" y="3356992"/>
              <a:ext cx="4824536" cy="360362"/>
            </a:xfrm>
            <a:prstGeom prst="rightArrow">
              <a:avLst/>
            </a:prstGeom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0" hangingPunct="0">
                <a:defRPr/>
              </a:pPr>
              <a:endParaRPr lang="en-US"/>
            </a:p>
          </p:txBody>
        </p:sp>
        <p:sp>
          <p:nvSpPr>
            <p:cNvPr id="7" name="Folded Corner 6"/>
            <p:cNvSpPr/>
            <p:nvPr/>
          </p:nvSpPr>
          <p:spPr>
            <a:xfrm>
              <a:off x="2627784" y="2636912"/>
              <a:ext cx="3600400" cy="1800200"/>
            </a:xfrm>
            <a:prstGeom prst="foldedCorner">
              <a:avLst/>
            </a:prstGeom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rtlCol="0" anchor="t"/>
            <a:lstStyle/>
            <a:p>
              <a:endParaRPr lang="en-US" sz="1200" dirty="0"/>
            </a:p>
          </p:txBody>
        </p:sp>
      </p:grpSp>
      <p:pic>
        <p:nvPicPr>
          <p:cNvPr id="8" name="Picture 2" descr="H:\Home\davidg\EUGridPMA\IGTF\IGTF-logos\IGTF_logo-interop.wm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7524" y="1341438"/>
            <a:ext cx="1652588" cy="7651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" name="Picture 6" descr="user_phd_group.png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4941168"/>
            <a:ext cx="1123950" cy="1123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0" name="TextBox 7"/>
          <p:cNvSpPr txBox="1">
            <a:spLocks noChangeArrowheads="1"/>
          </p:cNvSpPr>
          <p:nvPr/>
        </p:nvSpPr>
        <p:spPr bwMode="auto">
          <a:xfrm>
            <a:off x="4283968" y="5229200"/>
            <a:ext cx="1354137" cy="584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  <a:cs typeface="ＭＳ Ｐゴシック" charset="0"/>
              </a:defRPr>
            </a:lvl1pPr>
            <a:lvl2pPr marL="742950" indent="-28575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2pPr>
            <a:lvl3pPr marL="11430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3pPr>
            <a:lvl4pPr marL="16002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4pPr>
            <a:lvl5pPr marL="2057400" indent="-228600" eaLnBrk="0" hangingPunct="0"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sz="2400">
                <a:solidFill>
                  <a:schemeClr val="tx1"/>
                </a:solidFill>
                <a:latin typeface="Times" charset="0"/>
                <a:ea typeface="ＭＳ Ｐゴシック" charset="0"/>
              </a:defRPr>
            </a:lvl9pPr>
          </a:lstStyle>
          <a:p>
            <a:r>
              <a:rPr lang="en-US" sz="1600" dirty="0">
                <a:latin typeface="Arial" charset="0"/>
                <a:cs typeface="Arial" charset="0"/>
              </a:rPr>
              <a:t>Virtual</a:t>
            </a:r>
          </a:p>
          <a:p>
            <a:r>
              <a:rPr lang="en-US" sz="1600" dirty="0">
                <a:latin typeface="Arial" charset="0"/>
                <a:cs typeface="Arial" charset="0"/>
              </a:rPr>
              <a:t>Organization</a:t>
            </a:r>
          </a:p>
        </p:txBody>
      </p:sp>
      <p:pic>
        <p:nvPicPr>
          <p:cNvPr id="11" name="Picture 9" descr="Screen shot 2014-04-01 at 6.43.09 PM.png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89775" y="2492375"/>
            <a:ext cx="1154113" cy="704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2" name="Right Arrow 11"/>
          <p:cNvSpPr/>
          <p:nvPr/>
        </p:nvSpPr>
        <p:spPr>
          <a:xfrm rot="5566772">
            <a:off x="3912340" y="2320835"/>
            <a:ext cx="1008062" cy="360362"/>
          </a:xfrm>
          <a:prstGeom prst="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sp>
        <p:nvSpPr>
          <p:cNvPr id="13" name="Up Arrow 12"/>
          <p:cNvSpPr/>
          <p:nvPr/>
        </p:nvSpPr>
        <p:spPr>
          <a:xfrm rot="20328836" flipH="1">
            <a:off x="3664334" y="4093111"/>
            <a:ext cx="269418" cy="726007"/>
          </a:xfrm>
          <a:prstGeom prst="up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0" hangingPunct="0">
              <a:defRPr/>
            </a:pPr>
            <a:endParaRPr lang="en-US"/>
          </a:p>
        </p:txBody>
      </p:sp>
      <p:pic>
        <p:nvPicPr>
          <p:cNvPr id="14" name="Picture 13" descr="image_preview.jpeg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32588" y="3284538"/>
            <a:ext cx="1920875" cy="14747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Left-Right Arrow 14"/>
          <p:cNvSpPr/>
          <p:nvPr/>
        </p:nvSpPr>
        <p:spPr>
          <a:xfrm rot="2514456">
            <a:off x="5468104" y="2026439"/>
            <a:ext cx="1711494" cy="574675"/>
          </a:xfrm>
          <a:prstGeom prst="left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dirty="0"/>
              <a:t>TRUST</a:t>
            </a:r>
          </a:p>
        </p:txBody>
      </p:sp>
      <p:sp>
        <p:nvSpPr>
          <p:cNvPr id="16" name="Left-Right Arrow 15"/>
          <p:cNvSpPr/>
          <p:nvPr/>
        </p:nvSpPr>
        <p:spPr>
          <a:xfrm rot="19525954">
            <a:off x="5489823" y="4576230"/>
            <a:ext cx="1756722" cy="576262"/>
          </a:xfrm>
          <a:prstGeom prst="leftRightArrow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0" hangingPunct="0">
              <a:defRPr/>
            </a:pPr>
            <a:r>
              <a:rPr lang="en-US" dirty="0"/>
              <a:t>TRUST</a:t>
            </a:r>
          </a:p>
        </p:txBody>
      </p:sp>
      <p:pic>
        <p:nvPicPr>
          <p:cNvPr id="17" name="Picture 16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07504" y="2708920"/>
            <a:ext cx="1700808" cy="1700808"/>
          </a:xfrm>
          <a:prstGeom prst="rect">
            <a:avLst/>
          </a:prstGeom>
        </p:spPr>
      </p:pic>
      <p:grpSp>
        <p:nvGrpSpPr>
          <p:cNvPr id="18" name="Group 17"/>
          <p:cNvGrpSpPr/>
          <p:nvPr/>
        </p:nvGrpSpPr>
        <p:grpSpPr>
          <a:xfrm>
            <a:off x="3059832" y="3140968"/>
            <a:ext cx="1324198" cy="782637"/>
            <a:chOff x="2339752" y="3141663"/>
            <a:chExt cx="1324198" cy="782637"/>
          </a:xfrm>
        </p:grpSpPr>
        <p:pic>
          <p:nvPicPr>
            <p:cNvPr id="19" name="Picture 18" descr="keytag.png"/>
            <p:cNvPicPr>
              <a:picLocks noChangeAspect="1"/>
            </p:cNvPicPr>
            <p:nvPr/>
          </p:nvPicPr>
          <p:blipFill>
            <a:blip r:embed="rId7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39975" y="3141663"/>
              <a:ext cx="1323975" cy="7826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" name="TextBox 19"/>
            <p:cNvSpPr txBox="1"/>
            <p:nvPr/>
          </p:nvSpPr>
          <p:spPr>
            <a:xfrm>
              <a:off x="2339752" y="3356992"/>
              <a:ext cx="915635" cy="461665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1200" dirty="0" smtClean="0"/>
                <a:t>Community</a:t>
              </a:r>
              <a:br>
                <a:rPr lang="en-US" sz="1200" dirty="0" smtClean="0"/>
              </a:br>
              <a:r>
                <a:rPr lang="en-US" sz="1200" dirty="0" smtClean="0"/>
                <a:t> attributes</a:t>
              </a:r>
              <a:endParaRPr lang="en-US" sz="1200" dirty="0"/>
            </a:p>
          </p:txBody>
        </p:sp>
      </p:grpSp>
      <p:pic>
        <p:nvPicPr>
          <p:cNvPr id="21" name="Picture 20" descr="key.png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5400000" flipV="1">
            <a:off x="4067944" y="2708920"/>
            <a:ext cx="1728143" cy="172814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4499992" y="3356992"/>
            <a:ext cx="81356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dirty="0" smtClean="0">
                <a:solidFill>
                  <a:schemeClr val="bg1"/>
                </a:solidFill>
              </a:rPr>
              <a:t>“User A”</a:t>
            </a:r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6732240" y="4869160"/>
            <a:ext cx="18722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dirty="0" smtClean="0"/>
              <a:t>EGI Services</a:t>
            </a:r>
            <a:endParaRPr lang="en-US" dirty="0"/>
          </a:p>
        </p:txBody>
      </p:sp>
      <p:sp>
        <p:nvSpPr>
          <p:cNvPr id="25" name="Shape 165"/>
          <p:cNvSpPr txBox="1"/>
          <p:nvPr/>
        </p:nvSpPr>
        <p:spPr>
          <a:xfrm>
            <a:off x="1907704" y="1124744"/>
            <a:ext cx="1782000" cy="10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FF0000"/>
                </a:solidFill>
              </a:rPr>
              <a:t>Who are you? </a:t>
            </a:r>
          </a:p>
          <a:p>
            <a:pPr lvl="0" algn="ctr" rtl="0">
              <a:spcBef>
                <a:spcPts val="0"/>
              </a:spcBef>
              <a:buNone/>
            </a:pPr>
            <a:endParaRPr sz="1000" b="1" dirty="0">
              <a:solidFill>
                <a:srgbClr val="FF0000"/>
              </a:solidFill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-US" b="1" dirty="0" smtClean="0"/>
              <a:t>Users hold a certificate</a:t>
            </a:r>
            <a:endParaRPr lang="en-US" b="1" dirty="0"/>
          </a:p>
        </p:txBody>
      </p:sp>
      <p:sp>
        <p:nvSpPr>
          <p:cNvPr id="26" name="Shape 166"/>
          <p:cNvSpPr txBox="1"/>
          <p:nvPr/>
        </p:nvSpPr>
        <p:spPr>
          <a:xfrm>
            <a:off x="323528" y="4941168"/>
            <a:ext cx="2916599" cy="41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b="1" dirty="0">
                <a:solidFill>
                  <a:srgbClr val="FF0000"/>
                </a:solidFill>
              </a:rPr>
              <a:t>What’s your group and/or role?</a:t>
            </a:r>
          </a:p>
        </p:txBody>
      </p:sp>
    </p:spTree>
    <p:extLst>
      <p:ext uri="{BB962C8B-B14F-4D97-AF65-F5344CB8AC3E}">
        <p14:creationId xmlns:p14="http://schemas.microsoft.com/office/powerpoint/2010/main" val="26135560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How EGI trust model evolves? (</a:t>
            </a:r>
            <a:r>
              <a:rPr lang="en-US" dirty="0" err="1" smtClean="0"/>
              <a:t>CheckIn</a:t>
            </a:r>
            <a:r>
              <a:rPr lang="en-US" dirty="0" smtClean="0"/>
              <a:t>)</a:t>
            </a:r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  <p:pic>
        <p:nvPicPr>
          <p:cNvPr id="5" name="Shape 136" descr="users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3858204" y="1180750"/>
            <a:ext cx="864000" cy="863999"/>
          </a:xfrm>
          <a:prstGeom prst="rect">
            <a:avLst/>
          </a:prstGeom>
          <a:noFill/>
          <a:ln>
            <a:noFill/>
          </a:ln>
        </p:spPr>
      </p:pic>
      <p:sp>
        <p:nvSpPr>
          <p:cNvPr id="6" name="Shape 137"/>
          <p:cNvSpPr/>
          <p:nvPr/>
        </p:nvSpPr>
        <p:spPr>
          <a:xfrm>
            <a:off x="6900050" y="2897900"/>
            <a:ext cx="2186100" cy="1731900"/>
          </a:xfrm>
          <a:prstGeom prst="roundRect">
            <a:avLst>
              <a:gd name="adj" fmla="val 16667"/>
            </a:avLst>
          </a:prstGeom>
          <a:solidFill>
            <a:schemeClr val="lt1"/>
          </a:solidFill>
          <a:ln w="25400" cap="flat" cmpd="sng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45700" rIns="91425" bIns="45700" anchor="t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1">
                <a:solidFill>
                  <a:schemeClr val="dk1"/>
                </a:solidFill>
              </a:rPr>
              <a:t>SPs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EGI</a:t>
            </a:r>
            <a:r>
              <a:rPr lang="en-US" sz="1200">
                <a:solidFill>
                  <a:schemeClr val="dk1"/>
                </a:solidFill>
              </a:rPr>
              <a:t> </a:t>
            </a:r>
            <a:r>
              <a:rPr lang="en-US" sz="1200" b="0" i="0" u="none" strike="noStrike" cap="non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Services</a:t>
            </a:r>
          </a:p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25000"/>
              <a:buFont typeface="Arial"/>
              <a:buNone/>
            </a:pPr>
            <a:r>
              <a:rPr lang="en-US" sz="1200">
                <a:solidFill>
                  <a:schemeClr val="dk1"/>
                </a:solidFill>
              </a:rPr>
              <a:t>User Community services</a:t>
            </a:r>
          </a:p>
        </p:txBody>
      </p:sp>
      <p:pic>
        <p:nvPicPr>
          <p:cNvPr id="7" name="Shape 138" descr="Screen Shot 2016-09-27 at 2.34.48 PM.png"/>
          <p:cNvPicPr preferRelativeResize="0"/>
          <p:nvPr/>
        </p:nvPicPr>
        <p:blipFill rotWithShape="1">
          <a:blip r:embed="rId3">
            <a:alphaModFix/>
          </a:blip>
          <a:srcRect/>
          <a:stretch/>
        </p:blipFill>
        <p:spPr>
          <a:xfrm>
            <a:off x="7574897" y="3636791"/>
            <a:ext cx="550200" cy="565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Shape 139" descr="Screen Shot 2016-09-27 at 10.19.42 AM.png"/>
          <p:cNvPicPr preferRelativeResize="0"/>
          <p:nvPr/>
        </p:nvPicPr>
        <p:blipFill rotWithShape="1">
          <a:blip r:embed="rId4">
            <a:alphaModFix/>
          </a:blip>
          <a:srcRect/>
          <a:stretch/>
        </p:blipFill>
        <p:spPr>
          <a:xfrm>
            <a:off x="8343182" y="3719288"/>
            <a:ext cx="613500" cy="400500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Shape 140" descr="Screen Shot 2016-09-27 at 2.35.09 PM.png"/>
          <p:cNvPicPr preferRelativeResize="0"/>
          <p:nvPr/>
        </p:nvPicPr>
        <p:blipFill rotWithShape="1">
          <a:blip r:embed="rId5">
            <a:alphaModFix/>
          </a:blip>
          <a:srcRect/>
          <a:stretch/>
        </p:blipFill>
        <p:spPr>
          <a:xfrm>
            <a:off x="7002909" y="3736392"/>
            <a:ext cx="395700" cy="3663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Shape 141" descr="Screen Shot 2016-09-27 at 10.19.37 AM.png"/>
          <p:cNvPicPr preferRelativeResize="0"/>
          <p:nvPr/>
        </p:nvPicPr>
        <p:blipFill rotWithShape="1">
          <a:blip r:embed="rId6">
            <a:alphaModFix/>
          </a:blip>
          <a:srcRect/>
          <a:stretch/>
        </p:blipFill>
        <p:spPr>
          <a:xfrm>
            <a:off x="7208155" y="4098613"/>
            <a:ext cx="585300" cy="465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Shape 142" descr="Screen Shot 2016-09-27 at 2.34.42 PM.png"/>
          <p:cNvPicPr preferRelativeResize="0"/>
          <p:nvPr/>
        </p:nvPicPr>
        <p:blipFill rotWithShape="1">
          <a:blip r:embed="rId7">
            <a:alphaModFix/>
          </a:blip>
          <a:srcRect/>
          <a:stretch/>
        </p:blipFill>
        <p:spPr>
          <a:xfrm>
            <a:off x="8209038" y="4039823"/>
            <a:ext cx="571200" cy="583200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12" name="Shape 143"/>
          <p:cNvGrpSpPr/>
          <p:nvPr/>
        </p:nvGrpSpPr>
        <p:grpSpPr>
          <a:xfrm>
            <a:off x="3643857" y="3034711"/>
            <a:ext cx="1292700" cy="1458300"/>
            <a:chOff x="-739799" y="2914873"/>
            <a:chExt cx="1292700" cy="1458300"/>
          </a:xfrm>
        </p:grpSpPr>
        <p:sp>
          <p:nvSpPr>
            <p:cNvPr id="13" name="Shape 144"/>
            <p:cNvSpPr/>
            <p:nvPr/>
          </p:nvSpPr>
          <p:spPr>
            <a:xfrm>
              <a:off x="-739799" y="2914873"/>
              <a:ext cx="1292700" cy="14583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chemeClr val="accent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400" b="1" i="0" u="none" strike="noStrike" cap="none" dirty="0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EGI </a:t>
              </a:r>
              <a:r>
                <a:rPr lang="en-US" sz="1400" b="1" i="0" u="none" strike="noStrike" cap="none" dirty="0" err="1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CheckIn</a:t>
              </a:r>
              <a:endParaRPr lang="en-US" sz="1400" b="1" i="0" u="none" strike="noStrike" cap="none" dirty="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endParaRPr>
            </a:p>
          </p:txBody>
        </p:sp>
        <p:pic>
          <p:nvPicPr>
            <p:cNvPr id="14" name="Shape 145" descr="4361018b05117b92dc1a71d9622efbbf.png"/>
            <p:cNvPicPr preferRelativeResize="0"/>
            <p:nvPr/>
          </p:nvPicPr>
          <p:blipFill rotWithShape="1">
            <a:blip r:embed="rId8">
              <a:alphaModFix/>
            </a:blip>
            <a:srcRect/>
            <a:stretch/>
          </p:blipFill>
          <p:spPr>
            <a:xfrm>
              <a:off x="-518037" y="2988223"/>
              <a:ext cx="849300" cy="8232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15" name="Shape 146"/>
          <p:cNvSpPr/>
          <p:nvPr/>
        </p:nvSpPr>
        <p:spPr>
          <a:xfrm>
            <a:off x="88650" y="1484500"/>
            <a:ext cx="1478700" cy="4016100"/>
          </a:xfrm>
          <a:prstGeom prst="roundRect">
            <a:avLst>
              <a:gd name="adj" fmla="val 16667"/>
            </a:avLst>
          </a:prstGeom>
          <a:solidFill>
            <a:schemeClr val="lt2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  <p:sp>
        <p:nvSpPr>
          <p:cNvPr id="16" name="Shape 147"/>
          <p:cNvSpPr txBox="1"/>
          <p:nvPr/>
        </p:nvSpPr>
        <p:spPr>
          <a:xfrm>
            <a:off x="457600" y="1422237"/>
            <a:ext cx="666000" cy="381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 sz="1800" b="1"/>
              <a:t>IdPs</a:t>
            </a:r>
          </a:p>
        </p:txBody>
      </p:sp>
      <p:sp>
        <p:nvSpPr>
          <p:cNvPr id="17" name="Shape 148"/>
          <p:cNvSpPr/>
          <p:nvPr/>
        </p:nvSpPr>
        <p:spPr>
          <a:xfrm>
            <a:off x="246900" y="1874000"/>
            <a:ext cx="1131600" cy="1233900"/>
          </a:xfrm>
          <a:prstGeom prst="roundRect">
            <a:avLst>
              <a:gd name="adj" fmla="val 16667"/>
            </a:avLst>
          </a:prstGeom>
          <a:solidFill>
            <a:srgbClr val="C5D8F1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>
              <a:spcBef>
                <a:spcPts val="0"/>
              </a:spcBef>
              <a:buNone/>
            </a:pPr>
            <a:r>
              <a:rPr lang="en-US"/>
              <a:t>Social ID</a:t>
            </a:r>
          </a:p>
        </p:txBody>
      </p:sp>
      <p:pic>
        <p:nvPicPr>
          <p:cNvPr id="18" name="Shape 149"/>
          <p:cNvPicPr preferRelativeResize="0"/>
          <p:nvPr/>
        </p:nvPicPr>
        <p:blipFill>
          <a:blip r:embed="rId9">
            <a:alphaModFix/>
          </a:blip>
          <a:stretch>
            <a:fillRect/>
          </a:stretch>
        </p:blipFill>
        <p:spPr>
          <a:xfrm>
            <a:off x="318398" y="2418034"/>
            <a:ext cx="291525" cy="29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9" name="Shape 150"/>
          <p:cNvPicPr preferRelativeResize="0"/>
          <p:nvPr/>
        </p:nvPicPr>
        <p:blipFill>
          <a:blip r:embed="rId10">
            <a:alphaModFix/>
          </a:blip>
          <a:stretch>
            <a:fillRect/>
          </a:stretch>
        </p:blipFill>
        <p:spPr>
          <a:xfrm>
            <a:off x="644851" y="2418026"/>
            <a:ext cx="291525" cy="291525"/>
          </a:xfrm>
          <a:prstGeom prst="rect">
            <a:avLst/>
          </a:prstGeom>
          <a:noFill/>
          <a:ln>
            <a:noFill/>
          </a:ln>
        </p:spPr>
      </p:pic>
      <p:pic>
        <p:nvPicPr>
          <p:cNvPr id="20" name="Shape 151"/>
          <p:cNvPicPr preferRelativeResize="0"/>
          <p:nvPr/>
        </p:nvPicPr>
        <p:blipFill>
          <a:blip r:embed="rId11">
            <a:alphaModFix/>
          </a:blip>
          <a:stretch>
            <a:fillRect/>
          </a:stretch>
        </p:blipFill>
        <p:spPr>
          <a:xfrm>
            <a:off x="971298" y="2410197"/>
            <a:ext cx="291525" cy="291525"/>
          </a:xfrm>
          <a:prstGeom prst="rect">
            <a:avLst/>
          </a:prstGeom>
          <a:noFill/>
          <a:ln>
            <a:noFill/>
          </a:ln>
        </p:spPr>
      </p:pic>
      <p:sp>
        <p:nvSpPr>
          <p:cNvPr id="21" name="Shape 152"/>
          <p:cNvSpPr/>
          <p:nvPr/>
        </p:nvSpPr>
        <p:spPr>
          <a:xfrm>
            <a:off x="246900" y="3434668"/>
            <a:ext cx="1131600" cy="576300"/>
          </a:xfrm>
          <a:prstGeom prst="roundRect">
            <a:avLst>
              <a:gd name="adj" fmla="val 16667"/>
            </a:avLst>
          </a:prstGeom>
          <a:solidFill>
            <a:schemeClr val="accent5"/>
          </a:solidFill>
          <a:ln w="9525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l" rtl="0">
              <a:spcBef>
                <a:spcPts val="0"/>
              </a:spcBef>
              <a:buNone/>
            </a:pPr>
            <a:endParaRPr/>
          </a:p>
        </p:txBody>
      </p:sp>
      <p:pic>
        <p:nvPicPr>
          <p:cNvPr id="22" name="Shape 153"/>
          <p:cNvPicPr preferRelativeResize="0"/>
          <p:nvPr/>
        </p:nvPicPr>
        <p:blipFill rotWithShape="1">
          <a:blip r:embed="rId12">
            <a:alphaModFix/>
          </a:blip>
          <a:srcRect/>
          <a:stretch/>
        </p:blipFill>
        <p:spPr>
          <a:xfrm>
            <a:off x="284549" y="3591575"/>
            <a:ext cx="932400" cy="262500"/>
          </a:xfrm>
          <a:prstGeom prst="rect">
            <a:avLst/>
          </a:prstGeom>
          <a:noFill/>
          <a:ln>
            <a:noFill/>
          </a:ln>
        </p:spPr>
      </p:pic>
      <p:sp>
        <p:nvSpPr>
          <p:cNvPr id="23" name="Shape 154"/>
          <p:cNvSpPr/>
          <p:nvPr/>
        </p:nvSpPr>
        <p:spPr>
          <a:xfrm>
            <a:off x="193050" y="4130987"/>
            <a:ext cx="1239300" cy="1180200"/>
          </a:xfrm>
          <a:prstGeom prst="roundRect">
            <a:avLst>
              <a:gd name="adj" fmla="val 16667"/>
            </a:avLst>
          </a:prstGeom>
          <a:solidFill>
            <a:srgbClr val="D9EAD3"/>
          </a:solidFill>
          <a:ln w="9525" cap="flat" cmpd="sng">
            <a:solidFill>
              <a:srgbClr val="0B5394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600" dirty="0"/>
              <a:t>Certificates</a:t>
            </a:r>
            <a:endParaRPr lang="en-US" dirty="0"/>
          </a:p>
        </p:txBody>
      </p:sp>
      <p:pic>
        <p:nvPicPr>
          <p:cNvPr id="24" name="Shape 155" descr="H:\Home\davidg\EUGridPMA\IGTF\IGTF-logos\IGTF_logo-interop.wmf"/>
          <p:cNvPicPr preferRelativeResize="0"/>
          <p:nvPr/>
        </p:nvPicPr>
        <p:blipFill rotWithShape="1">
          <a:blip r:embed="rId13">
            <a:alphaModFix/>
          </a:blip>
          <a:srcRect/>
          <a:stretch/>
        </p:blipFill>
        <p:spPr>
          <a:xfrm>
            <a:off x="371499" y="4671563"/>
            <a:ext cx="838500" cy="388200"/>
          </a:xfrm>
          <a:prstGeom prst="rect">
            <a:avLst/>
          </a:prstGeom>
          <a:noFill/>
          <a:ln>
            <a:noFill/>
          </a:ln>
        </p:spPr>
      </p:pic>
      <p:cxnSp>
        <p:nvCxnSpPr>
          <p:cNvPr id="26" name="Shape 157"/>
          <p:cNvCxnSpPr/>
          <p:nvPr/>
        </p:nvCxnSpPr>
        <p:spPr>
          <a:xfrm>
            <a:off x="1627633" y="3429000"/>
            <a:ext cx="1952177" cy="46829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lg" len="lg"/>
            <a:tailEnd type="triangle" w="lg" len="lg"/>
          </a:ln>
        </p:spPr>
      </p:cxnSp>
      <p:cxnSp>
        <p:nvCxnSpPr>
          <p:cNvPr id="28" name="Shape 159"/>
          <p:cNvCxnSpPr>
            <a:stCxn id="5" idx="2"/>
            <a:endCxn id="14" idx="0"/>
          </p:cNvCxnSpPr>
          <p:nvPr/>
        </p:nvCxnSpPr>
        <p:spPr>
          <a:xfrm>
            <a:off x="4290204" y="2044750"/>
            <a:ext cx="0" cy="1063200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dash"/>
            <a:round/>
            <a:headEnd type="none" w="lg" len="lg"/>
            <a:tailEnd type="triangle" w="lg" len="lg"/>
          </a:ln>
        </p:spPr>
      </p:cxnSp>
      <p:cxnSp>
        <p:nvCxnSpPr>
          <p:cNvPr id="29" name="Shape 160"/>
          <p:cNvCxnSpPr>
            <a:stCxn id="13" idx="3"/>
            <a:endCxn id="6" idx="1"/>
          </p:cNvCxnSpPr>
          <p:nvPr/>
        </p:nvCxnSpPr>
        <p:spPr>
          <a:xfrm>
            <a:off x="4936557" y="3763861"/>
            <a:ext cx="1963500" cy="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lg" len="lg"/>
            <a:tailEnd type="triangle" w="lg" len="lg"/>
          </a:ln>
        </p:spPr>
      </p:cxnSp>
      <p:cxnSp>
        <p:nvCxnSpPr>
          <p:cNvPr id="30" name="Shape 161"/>
          <p:cNvCxnSpPr>
            <a:stCxn id="32" idx="0"/>
            <a:endCxn id="13" idx="2"/>
          </p:cNvCxnSpPr>
          <p:nvPr/>
        </p:nvCxnSpPr>
        <p:spPr>
          <a:xfrm rot="10800000">
            <a:off x="4290196" y="4493081"/>
            <a:ext cx="0" cy="566700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grpSp>
        <p:nvGrpSpPr>
          <p:cNvPr id="31" name="Shape 163"/>
          <p:cNvGrpSpPr/>
          <p:nvPr/>
        </p:nvGrpSpPr>
        <p:grpSpPr>
          <a:xfrm>
            <a:off x="3823996" y="5059781"/>
            <a:ext cx="932400" cy="923400"/>
            <a:chOff x="1861321" y="5031256"/>
            <a:chExt cx="932400" cy="923400"/>
          </a:xfrm>
        </p:grpSpPr>
        <p:sp>
          <p:nvSpPr>
            <p:cNvPr id="32" name="Shape 162"/>
            <p:cNvSpPr/>
            <p:nvPr/>
          </p:nvSpPr>
          <p:spPr>
            <a:xfrm>
              <a:off x="1861321" y="5031256"/>
              <a:ext cx="932400" cy="9234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2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Attribute Authority</a:t>
              </a:r>
            </a:p>
          </p:txBody>
        </p:sp>
        <p:pic>
          <p:nvPicPr>
            <p:cNvPr id="33" name="Shape 164" descr="50355-200.png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2135480" y="5137301"/>
              <a:ext cx="363300" cy="363300"/>
            </a:xfrm>
            <a:prstGeom prst="rect">
              <a:avLst/>
            </a:prstGeom>
            <a:noFill/>
            <a:ln>
              <a:noFill/>
            </a:ln>
          </p:spPr>
        </p:pic>
      </p:grpSp>
      <p:sp>
        <p:nvSpPr>
          <p:cNvPr id="34" name="Shape 165"/>
          <p:cNvSpPr txBox="1"/>
          <p:nvPr/>
        </p:nvSpPr>
        <p:spPr>
          <a:xfrm>
            <a:off x="1763688" y="1340768"/>
            <a:ext cx="1782000" cy="1016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FF0000"/>
                </a:solidFill>
              </a:rPr>
              <a:t>Who are you? </a:t>
            </a:r>
          </a:p>
          <a:p>
            <a:pPr lvl="0" algn="ctr" rtl="0">
              <a:spcBef>
                <a:spcPts val="0"/>
              </a:spcBef>
              <a:buNone/>
            </a:pPr>
            <a:endParaRPr sz="1000" b="1" dirty="0">
              <a:solidFill>
                <a:srgbClr val="FF0000"/>
              </a:solidFill>
            </a:endParaRPr>
          </a:p>
          <a:p>
            <a:pPr lvl="0" algn="ctr" rtl="0">
              <a:spcBef>
                <a:spcPts val="0"/>
              </a:spcBef>
              <a:buNone/>
            </a:pPr>
            <a:r>
              <a:rPr lang="en-US" b="1" dirty="0"/>
              <a:t>User may have</a:t>
            </a:r>
          </a:p>
          <a:p>
            <a:pPr lvl="0" algn="ctr">
              <a:spcBef>
                <a:spcPts val="0"/>
              </a:spcBef>
              <a:buNone/>
            </a:pPr>
            <a:r>
              <a:rPr lang="en-US" b="1" dirty="0" smtClean="0"/>
              <a:t>Several credentials</a:t>
            </a:r>
            <a:endParaRPr lang="en-US" b="1" dirty="0"/>
          </a:p>
        </p:txBody>
      </p:sp>
      <p:sp>
        <p:nvSpPr>
          <p:cNvPr id="35" name="Shape 166"/>
          <p:cNvSpPr txBox="1"/>
          <p:nvPr/>
        </p:nvSpPr>
        <p:spPr>
          <a:xfrm>
            <a:off x="5148065" y="5373216"/>
            <a:ext cx="2088232" cy="41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b="1" dirty="0">
                <a:solidFill>
                  <a:srgbClr val="FF0000"/>
                </a:solidFill>
              </a:rPr>
              <a:t>What’s your group and/or role?</a:t>
            </a:r>
          </a:p>
        </p:txBody>
      </p:sp>
      <p:pic>
        <p:nvPicPr>
          <p:cNvPr id="36" name="Shape 167"/>
          <p:cNvPicPr preferRelativeResize="0"/>
          <p:nvPr/>
        </p:nvPicPr>
        <p:blipFill>
          <a:blip r:embed="rId15">
            <a:alphaModFix/>
          </a:blip>
          <a:stretch>
            <a:fillRect/>
          </a:stretch>
        </p:blipFill>
        <p:spPr>
          <a:xfrm>
            <a:off x="360198" y="2756724"/>
            <a:ext cx="905010" cy="277967"/>
          </a:xfrm>
          <a:prstGeom prst="rect">
            <a:avLst/>
          </a:prstGeom>
          <a:noFill/>
          <a:ln>
            <a:noFill/>
          </a:ln>
        </p:spPr>
      </p:pic>
      <p:grpSp>
        <p:nvGrpSpPr>
          <p:cNvPr id="38" name="Shape 169"/>
          <p:cNvGrpSpPr/>
          <p:nvPr/>
        </p:nvGrpSpPr>
        <p:grpSpPr>
          <a:xfrm>
            <a:off x="3976396" y="5212181"/>
            <a:ext cx="932400" cy="923400"/>
            <a:chOff x="1861321" y="5031256"/>
            <a:chExt cx="932400" cy="923400"/>
          </a:xfrm>
        </p:grpSpPr>
        <p:sp>
          <p:nvSpPr>
            <p:cNvPr id="39" name="Shape 170"/>
            <p:cNvSpPr/>
            <p:nvPr/>
          </p:nvSpPr>
          <p:spPr>
            <a:xfrm>
              <a:off x="1861321" y="5031256"/>
              <a:ext cx="932400" cy="9234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2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Attribute Authority</a:t>
              </a:r>
            </a:p>
          </p:txBody>
        </p:sp>
        <p:pic>
          <p:nvPicPr>
            <p:cNvPr id="40" name="Shape 171" descr="50355-200.png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2135480" y="5137301"/>
              <a:ext cx="363300" cy="363300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41" name="Shape 172"/>
          <p:cNvGrpSpPr/>
          <p:nvPr/>
        </p:nvGrpSpPr>
        <p:grpSpPr>
          <a:xfrm>
            <a:off x="4128796" y="5364581"/>
            <a:ext cx="932400" cy="923400"/>
            <a:chOff x="1861321" y="5031256"/>
            <a:chExt cx="932400" cy="923400"/>
          </a:xfrm>
        </p:grpSpPr>
        <p:sp>
          <p:nvSpPr>
            <p:cNvPr id="42" name="Shape 173"/>
            <p:cNvSpPr/>
            <p:nvPr/>
          </p:nvSpPr>
          <p:spPr>
            <a:xfrm>
              <a:off x="1861321" y="5031256"/>
              <a:ext cx="932400" cy="923400"/>
            </a:xfrm>
            <a:prstGeom prst="roundRect">
              <a:avLst>
                <a:gd name="adj" fmla="val 16667"/>
              </a:avLst>
            </a:prstGeom>
            <a:solidFill>
              <a:schemeClr val="lt1"/>
            </a:solidFill>
            <a:ln w="25400" cap="flat" cmpd="sng">
              <a:solidFill>
                <a:schemeClr val="accent6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 lIns="91425" tIns="45700" rIns="91425" bIns="45700" anchor="b" anchorCtr="0">
              <a:noAutofit/>
            </a:bodyPr>
            <a:lstStyle/>
            <a:p>
              <a:pPr marL="0" marR="0" lvl="0" indent="0" algn="ctr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ct val="25000"/>
                <a:buFont typeface="Arial"/>
                <a:buNone/>
              </a:pPr>
              <a:r>
                <a:rPr lang="en-US" sz="1200" b="0" i="0" u="none" strike="noStrike" cap="none">
                  <a:solidFill>
                    <a:schemeClr val="dk1"/>
                  </a:solidFill>
                  <a:latin typeface="Arial"/>
                  <a:ea typeface="Arial"/>
                  <a:cs typeface="Arial"/>
                  <a:sym typeface="Arial"/>
                </a:rPr>
                <a:t>Attribute Authority</a:t>
              </a:r>
            </a:p>
          </p:txBody>
        </p:sp>
        <p:pic>
          <p:nvPicPr>
            <p:cNvPr id="43" name="Shape 174" descr="50355-200.png"/>
            <p:cNvPicPr preferRelativeResize="0"/>
            <p:nvPr/>
          </p:nvPicPr>
          <p:blipFill rotWithShape="1">
            <a:blip r:embed="rId14">
              <a:alphaModFix/>
            </a:blip>
            <a:srcRect/>
            <a:stretch/>
          </p:blipFill>
          <p:spPr>
            <a:xfrm>
              <a:off x="2135480" y="5137301"/>
              <a:ext cx="363300" cy="363300"/>
            </a:xfrm>
            <a:prstGeom prst="rect">
              <a:avLst/>
            </a:prstGeom>
            <a:noFill/>
            <a:ln>
              <a:noFill/>
            </a:ln>
          </p:spPr>
        </p:pic>
      </p:grpSp>
      <p:cxnSp>
        <p:nvCxnSpPr>
          <p:cNvPr id="44" name="Shape 175"/>
          <p:cNvCxnSpPr>
            <a:stCxn id="5" idx="3"/>
            <a:endCxn id="6" idx="0"/>
          </p:cNvCxnSpPr>
          <p:nvPr/>
        </p:nvCxnSpPr>
        <p:spPr>
          <a:xfrm>
            <a:off x="4722204" y="1612750"/>
            <a:ext cx="3270900" cy="1285199"/>
          </a:xfrm>
          <a:prstGeom prst="straightConnector1">
            <a:avLst/>
          </a:prstGeom>
          <a:noFill/>
          <a:ln w="28575" cap="flat" cmpd="sng">
            <a:solidFill>
              <a:schemeClr val="dk2"/>
            </a:solidFill>
            <a:prstDash val="solid"/>
            <a:round/>
            <a:headEnd type="none" w="lg" len="lg"/>
            <a:tailEnd type="triangle" w="lg" len="lg"/>
          </a:ln>
        </p:spPr>
      </p:cxnSp>
      <p:sp>
        <p:nvSpPr>
          <p:cNvPr id="45" name="Shape 258"/>
          <p:cNvSpPr txBox="1"/>
          <p:nvPr/>
        </p:nvSpPr>
        <p:spPr>
          <a:xfrm>
            <a:off x="2051720" y="3933056"/>
            <a:ext cx="1131600" cy="341992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00FF"/>
                </a:solidFill>
              </a:rPr>
              <a:t>Trust</a:t>
            </a:r>
          </a:p>
        </p:txBody>
      </p:sp>
      <p:sp>
        <p:nvSpPr>
          <p:cNvPr id="46" name="Shape 258"/>
          <p:cNvSpPr txBox="1"/>
          <p:nvPr/>
        </p:nvSpPr>
        <p:spPr>
          <a:xfrm>
            <a:off x="3203848" y="4653136"/>
            <a:ext cx="1131600" cy="41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00FF"/>
                </a:solidFill>
              </a:rPr>
              <a:t>Trust</a:t>
            </a:r>
          </a:p>
        </p:txBody>
      </p:sp>
      <p:sp>
        <p:nvSpPr>
          <p:cNvPr id="47" name="Shape 258"/>
          <p:cNvSpPr txBox="1"/>
          <p:nvPr/>
        </p:nvSpPr>
        <p:spPr>
          <a:xfrm>
            <a:off x="5292080" y="3735080"/>
            <a:ext cx="1131600" cy="4140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 algn="ctr" rtl="0">
              <a:spcBef>
                <a:spcPts val="0"/>
              </a:spcBef>
              <a:buNone/>
            </a:pPr>
            <a:r>
              <a:rPr lang="en-US" sz="1800" b="1" dirty="0">
                <a:solidFill>
                  <a:srgbClr val="0000FF"/>
                </a:solidFill>
              </a:rPr>
              <a:t>Trust</a:t>
            </a:r>
          </a:p>
        </p:txBody>
      </p:sp>
      <p:cxnSp>
        <p:nvCxnSpPr>
          <p:cNvPr id="48" name="Shape 157"/>
          <p:cNvCxnSpPr/>
          <p:nvPr/>
        </p:nvCxnSpPr>
        <p:spPr>
          <a:xfrm>
            <a:off x="1619672" y="3717032"/>
            <a:ext cx="1952177" cy="46829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lg" len="lg"/>
            <a:tailEnd type="triangle" w="lg" len="lg"/>
          </a:ln>
        </p:spPr>
      </p:cxnSp>
      <p:cxnSp>
        <p:nvCxnSpPr>
          <p:cNvPr id="49" name="Shape 157"/>
          <p:cNvCxnSpPr/>
          <p:nvPr/>
        </p:nvCxnSpPr>
        <p:spPr>
          <a:xfrm>
            <a:off x="1619672" y="3958235"/>
            <a:ext cx="1952177" cy="46829"/>
          </a:xfrm>
          <a:prstGeom prst="straightConnector1">
            <a:avLst/>
          </a:prstGeom>
          <a:noFill/>
          <a:ln w="38100" cap="flat" cmpd="sng">
            <a:solidFill>
              <a:schemeClr val="dk2"/>
            </a:solidFill>
            <a:prstDash val="solid"/>
            <a:round/>
            <a:headEnd type="triangle" w="lg" len="lg"/>
            <a:tailEnd type="triangle" w="lg" len="lg"/>
          </a:ln>
        </p:spPr>
      </p:cxnSp>
    </p:spTree>
    <p:extLst>
      <p:ext uri="{BB962C8B-B14F-4D97-AF65-F5344CB8AC3E}">
        <p14:creationId xmlns:p14="http://schemas.microsoft.com/office/powerpoint/2010/main" val="4033868874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 Enabling uniform authentication: </a:t>
            </a:r>
            <a:br>
              <a:rPr lang="en-US" dirty="0" smtClean="0"/>
            </a:br>
            <a:r>
              <a:rPr lang="en-US" dirty="0" smtClean="0"/>
              <a:t>EGI UID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>
          <a:xfrm>
            <a:off x="467544" y="1341438"/>
            <a:ext cx="8424936" cy="2375594"/>
          </a:xfrm>
        </p:spPr>
        <p:txBody>
          <a:bodyPr>
            <a:normAutofit fontScale="77500" lnSpcReduction="20000"/>
          </a:bodyPr>
          <a:lstStyle/>
          <a:p>
            <a:r>
              <a:rPr lang="en-US" dirty="0"/>
              <a:t>EGI User ID is created by the </a:t>
            </a:r>
            <a:r>
              <a:rPr lang="en-US" dirty="0" err="1" smtClean="0"/>
              <a:t>CheckIn</a:t>
            </a:r>
            <a:r>
              <a:rPr lang="en-US" dirty="0" smtClean="0"/>
              <a:t> </a:t>
            </a:r>
            <a:r>
              <a:rPr lang="en-US" dirty="0"/>
              <a:t>service at the moment of the user’s first connection - User registers in the EGI </a:t>
            </a:r>
            <a:r>
              <a:rPr lang="en-US" dirty="0" err="1" smtClean="0"/>
              <a:t>CheckIn</a:t>
            </a:r>
            <a:r>
              <a:rPr lang="en-US" dirty="0"/>
              <a:t>.</a:t>
            </a:r>
          </a:p>
          <a:p>
            <a:r>
              <a:rPr lang="en-US" dirty="0"/>
              <a:t>EGI </a:t>
            </a:r>
            <a:r>
              <a:rPr lang="en-US" dirty="0" err="1" smtClean="0"/>
              <a:t>CheckIn</a:t>
            </a:r>
            <a:r>
              <a:rPr lang="en-US" dirty="0" smtClean="0"/>
              <a:t> </a:t>
            </a:r>
            <a:r>
              <a:rPr lang="en-US" dirty="0"/>
              <a:t>service “generates” the EGI User ID </a:t>
            </a:r>
            <a:r>
              <a:rPr lang="en-US" dirty="0" smtClean="0"/>
              <a:t>based on the unique user identifier </a:t>
            </a:r>
            <a:r>
              <a:rPr lang="en-US" dirty="0"/>
              <a:t>attribute </a:t>
            </a:r>
            <a:r>
              <a:rPr lang="en-US" dirty="0" smtClean="0"/>
              <a:t>released </a:t>
            </a:r>
            <a:r>
              <a:rPr lang="en-US" dirty="0"/>
              <a:t>by the user </a:t>
            </a:r>
            <a:r>
              <a:rPr lang="en-US" dirty="0" smtClean="0"/>
              <a:t>IdP (any of the following: “</a:t>
            </a:r>
            <a:r>
              <a:rPr lang="en-US" dirty="0" err="1" smtClean="0"/>
              <a:t>eduPersonUniqueId</a:t>
            </a:r>
            <a:r>
              <a:rPr lang="en-US" dirty="0" smtClean="0"/>
              <a:t>”, “</a:t>
            </a:r>
            <a:r>
              <a:rPr lang="en-US" dirty="0" err="1" smtClean="0"/>
              <a:t>ePPN</a:t>
            </a:r>
            <a:r>
              <a:rPr lang="en-US" dirty="0" smtClean="0"/>
              <a:t>”, or “</a:t>
            </a:r>
            <a:r>
              <a:rPr lang="en-US" dirty="0" err="1" smtClean="0"/>
              <a:t>ePTID</a:t>
            </a:r>
            <a:r>
              <a:rPr lang="en-US" dirty="0" smtClean="0"/>
              <a:t>”).</a:t>
            </a:r>
            <a:endParaRPr lang="en-US" dirty="0"/>
          </a:p>
          <a:p>
            <a:r>
              <a:rPr lang="en-US" dirty="0"/>
              <a:t>EGI User ID is:</a:t>
            </a:r>
          </a:p>
          <a:p>
            <a:pPr lvl="1"/>
            <a:r>
              <a:rPr lang="en-US" dirty="0"/>
              <a:t>personal, persistent, non-</a:t>
            </a:r>
            <a:r>
              <a:rPr lang="en-US" dirty="0" err="1"/>
              <a:t>reassignable</a:t>
            </a:r>
            <a:r>
              <a:rPr lang="en-US" dirty="0"/>
              <a:t>, non-targeted, globally unique, opaque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  <p:graphicFrame>
        <p:nvGraphicFramePr>
          <p:cNvPr id="5" name="Shape 327"/>
          <p:cNvGraphicFramePr/>
          <p:nvPr/>
        </p:nvGraphicFramePr>
        <p:xfrm>
          <a:off x="573375" y="4050204"/>
          <a:ext cx="7394675" cy="457170"/>
        </p:xfrm>
        <a:graphic>
          <a:graphicData uri="http://schemas.openxmlformats.org/drawingml/2006/table">
            <a:tbl>
              <a:tblPr>
                <a:noFill/>
              </a:tblPr>
              <a:tblGrid>
                <a:gridCol w="1035250"/>
                <a:gridCol w="1430050"/>
                <a:gridCol w="1329325"/>
                <a:gridCol w="1413475"/>
                <a:gridCol w="2186575"/>
              </a:tblGrid>
              <a:tr h="381000"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Mail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Display name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Given name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Surname</a:t>
                      </a:r>
                    </a:p>
                  </a:txBody>
                  <a:tcPr marL="91425" marR="91425" marT="91425" marB="91425"/>
                </a:tc>
                <a:tc>
                  <a:txBody>
                    <a:bodyPr/>
                    <a:lstStyle/>
                    <a:p>
                      <a:pPr lvl="0" rtl="0">
                        <a:spcBef>
                          <a:spcPts val="0"/>
                        </a:spcBef>
                        <a:buNone/>
                      </a:pPr>
                      <a:r>
                        <a:rPr lang="en-US"/>
                        <a:t>Distiguished name</a:t>
                      </a:r>
                    </a:p>
                  </a:txBody>
                  <a:tcPr marL="91425" marR="91425" marT="91425" marB="91425"/>
                </a:tc>
              </a:tr>
            </a:tbl>
          </a:graphicData>
        </a:graphic>
      </p:graphicFrame>
      <p:sp>
        <p:nvSpPr>
          <p:cNvPr id="6" name="Shape 328"/>
          <p:cNvSpPr txBox="1"/>
          <p:nvPr/>
        </p:nvSpPr>
        <p:spPr>
          <a:xfrm>
            <a:off x="2049950" y="3641137"/>
            <a:ext cx="4826306" cy="3924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/>
              <a:t>Attributes released by the IdP (SAML assertions)</a:t>
            </a:r>
          </a:p>
        </p:txBody>
      </p:sp>
      <p:pic>
        <p:nvPicPr>
          <p:cNvPr id="7" name="Shape 329"/>
          <p:cNvPicPr preferRelativeResize="0"/>
          <p:nvPr/>
        </p:nvPicPr>
        <p:blipFill>
          <a:blip r:embed="rId2">
            <a:alphaModFix/>
          </a:blip>
          <a:stretch>
            <a:fillRect/>
          </a:stretch>
        </p:blipFill>
        <p:spPr>
          <a:xfrm>
            <a:off x="1996275" y="4751550"/>
            <a:ext cx="7010624" cy="1552350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Shape 330"/>
          <p:cNvSpPr txBox="1"/>
          <p:nvPr/>
        </p:nvSpPr>
        <p:spPr>
          <a:xfrm>
            <a:off x="260975" y="5134800"/>
            <a:ext cx="1286700" cy="834900"/>
          </a:xfrm>
          <a:prstGeom prst="rect">
            <a:avLst/>
          </a:prstGeom>
          <a:noFill/>
          <a:ln>
            <a:noFill/>
          </a:ln>
        </p:spPr>
        <p:txBody>
          <a:bodyPr lIns="91425" tIns="91425" rIns="91425" bIns="91425" anchor="t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r>
              <a:rPr lang="en-US" dirty="0"/>
              <a:t>EGI </a:t>
            </a:r>
            <a:r>
              <a:rPr lang="en-US" dirty="0" err="1" smtClean="0"/>
              <a:t>CheckIn</a:t>
            </a:r>
            <a:endParaRPr lang="en-US" dirty="0"/>
          </a:p>
          <a:p>
            <a:pPr lvl="0">
              <a:spcBef>
                <a:spcPts val="0"/>
              </a:spcBef>
              <a:buNone/>
            </a:pPr>
            <a:r>
              <a:rPr lang="en-US" dirty="0"/>
              <a:t>service</a:t>
            </a:r>
          </a:p>
        </p:txBody>
      </p:sp>
      <p:sp>
        <p:nvSpPr>
          <p:cNvPr id="9" name="Shape 331"/>
          <p:cNvSpPr/>
          <p:nvPr/>
        </p:nvSpPr>
        <p:spPr>
          <a:xfrm>
            <a:off x="1304500" y="4800600"/>
            <a:ext cx="497100" cy="1503300"/>
          </a:xfrm>
          <a:prstGeom prst="rightBrace">
            <a:avLst>
              <a:gd name="adj1" fmla="val 37487"/>
              <a:gd name="adj2" fmla="val 50000"/>
            </a:avLst>
          </a:prstGeom>
          <a:noFill/>
          <a:ln w="38100" cap="flat" cmpd="sng">
            <a:solidFill>
              <a:schemeClr val="dk2"/>
            </a:solidFill>
            <a:prstDash val="solid"/>
            <a:round/>
            <a:headEnd type="none" w="med" len="med"/>
            <a:tailEnd type="none" w="med" len="med"/>
          </a:ln>
        </p:spPr>
        <p:txBody>
          <a:bodyPr lIns="91425" tIns="91425" rIns="91425" bIns="91425" anchor="ctr" anchorCtr="0">
            <a:noAutofit/>
          </a:bodyPr>
          <a:lstStyle/>
          <a:p>
            <a:pPr lvl="0">
              <a:spcBef>
                <a:spcPts val="0"/>
              </a:spcBef>
              <a:buNone/>
            </a:pPr>
            <a:endParaRPr/>
          </a:p>
        </p:txBody>
      </p:sp>
    </p:spTree>
    <p:extLst>
      <p:ext uri="{BB962C8B-B14F-4D97-AF65-F5344CB8AC3E}">
        <p14:creationId xmlns:p14="http://schemas.microsoft.com/office/powerpoint/2010/main" val="329270121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Enabling uniform authentication: </a:t>
            </a:r>
            <a:br>
              <a:rPr lang="en-US" dirty="0"/>
            </a:br>
            <a:r>
              <a:rPr lang="en-US" dirty="0" smtClean="0"/>
              <a:t>Level of assurance management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2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The minimum </a:t>
            </a:r>
            <a:r>
              <a:rPr lang="en-US" dirty="0" err="1" smtClean="0"/>
              <a:t>LoA</a:t>
            </a:r>
            <a:r>
              <a:rPr lang="en-US" dirty="0" smtClean="0"/>
              <a:t> to access an EGI service is defined by the EGI’s policies</a:t>
            </a:r>
          </a:p>
          <a:p>
            <a:pPr lvl="1"/>
            <a:r>
              <a:rPr lang="en-US" dirty="0" smtClean="0"/>
              <a:t>Similarly the community defines the </a:t>
            </a:r>
            <a:r>
              <a:rPr lang="en-US" dirty="0" err="1" smtClean="0"/>
              <a:t>LoA</a:t>
            </a:r>
            <a:r>
              <a:rPr lang="en-US" dirty="0" smtClean="0"/>
              <a:t> to access their services</a:t>
            </a:r>
            <a:endParaRPr lang="en-US" dirty="0"/>
          </a:p>
          <a:p>
            <a:r>
              <a:rPr lang="en-US" dirty="0" err="1" smtClean="0"/>
              <a:t>CheckIn</a:t>
            </a:r>
            <a:r>
              <a:rPr lang="en-US" dirty="0"/>
              <a:t> </a:t>
            </a:r>
            <a:r>
              <a:rPr lang="en-US" dirty="0" smtClean="0"/>
              <a:t>does:</a:t>
            </a:r>
          </a:p>
          <a:p>
            <a:pPr lvl="1"/>
            <a:r>
              <a:rPr lang="en-US" dirty="0" smtClean="0"/>
              <a:t>Calculate the </a:t>
            </a:r>
            <a:r>
              <a:rPr lang="en-US" dirty="0" err="1" smtClean="0"/>
              <a:t>LoA</a:t>
            </a:r>
            <a:r>
              <a:rPr lang="en-US" dirty="0" smtClean="0"/>
              <a:t> provided by the </a:t>
            </a:r>
            <a:r>
              <a:rPr lang="en-US" dirty="0" err="1" smtClean="0"/>
              <a:t>IdP</a:t>
            </a:r>
            <a:r>
              <a:rPr lang="en-US" dirty="0" smtClean="0"/>
              <a:t> based on the information provided</a:t>
            </a:r>
          </a:p>
          <a:p>
            <a:pPr lvl="2"/>
            <a:r>
              <a:rPr lang="en-US" dirty="0" smtClean="0"/>
              <a:t>The </a:t>
            </a:r>
            <a:r>
              <a:rPr lang="en-US" dirty="0" err="1" smtClean="0"/>
              <a:t>LoA</a:t>
            </a:r>
            <a:r>
              <a:rPr lang="en-US" dirty="0" smtClean="0"/>
              <a:t> can be a combination of multiple sources of information</a:t>
            </a:r>
          </a:p>
          <a:p>
            <a:pPr lvl="1"/>
            <a:r>
              <a:rPr lang="en-US" dirty="0" smtClean="0"/>
              <a:t>Provide the </a:t>
            </a:r>
            <a:r>
              <a:rPr lang="en-US" dirty="0" err="1" smtClean="0"/>
              <a:t>LoA</a:t>
            </a:r>
            <a:r>
              <a:rPr lang="en-US" dirty="0" smtClean="0"/>
              <a:t> information to the SP in a uniform classification</a:t>
            </a:r>
          </a:p>
          <a:p>
            <a:pPr lvl="1"/>
            <a:r>
              <a:rPr lang="en-US" dirty="0" smtClean="0"/>
              <a:t>Allow </a:t>
            </a:r>
            <a:r>
              <a:rPr lang="en-US" dirty="0"/>
              <a:t>a SP to express its expectations for the </a:t>
            </a:r>
            <a:r>
              <a:rPr lang="en-US" dirty="0" err="1"/>
              <a:t>LoA</a:t>
            </a:r>
            <a:r>
              <a:rPr lang="en-US" dirty="0"/>
              <a:t> at which a user should be authenticated.</a:t>
            </a:r>
          </a:p>
          <a:p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GB" smtClean="0"/>
              <a:t>10th FIM4R Workshop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562917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EGI.eu template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2.xml><?xml version="1.0" encoding="utf-8"?>
<a:theme xmlns:a="http://schemas.openxmlformats.org/drawingml/2006/main" name="EGI Powerpoint Presentation (body)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EGI Powerpoint Presentation (closing)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defRPr dirty="0" err="1" smtClean="0"/>
        </a:defPPr>
      </a:lstStyle>
    </a:txDef>
  </a:objectDefaults>
  <a:extraClrSchemeLst/>
</a:theme>
</file>

<file path=ppt/theme/theme4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EGI.eu template.potx</Template>
  <TotalTime>1911</TotalTime>
  <Words>1083</Words>
  <Application>Microsoft Macintosh PowerPoint</Application>
  <PresentationFormat>On-screen Show (4:3)</PresentationFormat>
  <Paragraphs>221</Paragraphs>
  <Slides>19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3</vt:i4>
      </vt:variant>
      <vt:variant>
        <vt:lpstr>Slide Titles</vt:lpstr>
      </vt:variant>
      <vt:variant>
        <vt:i4>19</vt:i4>
      </vt:variant>
    </vt:vector>
  </HeadingPairs>
  <TitlesOfParts>
    <vt:vector size="22" baseType="lpstr">
      <vt:lpstr>EGI.eu template</vt:lpstr>
      <vt:lpstr>EGI Powerpoint Presentation (body)</vt:lpstr>
      <vt:lpstr>EGI Powerpoint Presentation (closing)</vt:lpstr>
      <vt:lpstr>The EGI CheckIn service</vt:lpstr>
      <vt:lpstr>PowerPoint Presentation</vt:lpstr>
      <vt:lpstr>The AAI Challenges in EGI</vt:lpstr>
      <vt:lpstr>The goals of CheckIn</vt:lpstr>
      <vt:lpstr>CheckIn today</vt:lpstr>
      <vt:lpstr>How EGI trust model evolves? (X.509 only)</vt:lpstr>
      <vt:lpstr>How EGI trust model evolves? (CheckIn)</vt:lpstr>
      <vt:lpstr> Enabling uniform authentication:  EGI UID</vt:lpstr>
      <vt:lpstr>Enabling uniform authentication:  Level of assurance management</vt:lpstr>
      <vt:lpstr>Enabling uniform authentication:  The LoA categories</vt:lpstr>
      <vt:lpstr>Enabling uniform authorization:  attributes harmonization </vt:lpstr>
      <vt:lpstr>Enabling uniform authorization:  attributes harmonization </vt:lpstr>
      <vt:lpstr>Enabling uniform authorization:  attributes harmonization </vt:lpstr>
      <vt:lpstr>Credential translation to X.509</vt:lpstr>
      <vt:lpstr>Transparent VO managmenet</vt:lpstr>
      <vt:lpstr>CheckIn is integrated in the AAI ecosystem</vt:lpstr>
      <vt:lpstr>Integration with the ELIXIR AAI</vt:lpstr>
      <vt:lpstr>Integration with other AAI platforms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Malgorzata Krakowian</dc:creator>
  <cp:lastModifiedBy>Hannah Short</cp:lastModifiedBy>
  <cp:revision>69</cp:revision>
  <dcterms:created xsi:type="dcterms:W3CDTF">2015-05-07T09:44:43Z</dcterms:created>
  <dcterms:modified xsi:type="dcterms:W3CDTF">2017-02-20T14:22:10Z</dcterms:modified>
</cp:coreProperties>
</file>