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2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C64CF89E-CB41-4C46-9F2E-CC5568B95713}" type="datetimeFigureOut">
              <a:rPr lang="en-US" smtClean="0"/>
              <a:t>20.02.17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EA66B246-2B12-784A-A154-7F99B7FB4C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m-assoc.org/standards-technology/ra21-resource-access-21st-century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urveymonkey.com/r/RA2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iscovery.refed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FIM4R</a:t>
            </a:r>
          </a:p>
          <a:p>
            <a:r>
              <a:rPr lang="en-US" dirty="0" smtClean="0"/>
              <a:t>February 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Publishers and FIM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6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Slightly Different Set of 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693240"/>
            <a:ext cx="8595360" cy="4542968"/>
          </a:xfrm>
        </p:spPr>
        <p:txBody>
          <a:bodyPr>
            <a:normAutofit/>
          </a:bodyPr>
          <a:lstStyle/>
          <a:p>
            <a:r>
              <a:rPr lang="en-US" b="1" dirty="0" smtClean="0"/>
              <a:t>RA21: Resource Access in the 21st Century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2"/>
                </a:solidFill>
                <a:hlinkClick r:id="rId2"/>
              </a:rPr>
              <a:t>http://www.stm-assoc.org/standards-technology/ra21-resource-access-21st-century/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Who’s involved?</a:t>
            </a:r>
          </a:p>
          <a:p>
            <a:pPr lvl="1"/>
            <a:r>
              <a:rPr lang="en-US" dirty="0" smtClean="0"/>
              <a:t>Elsevier</a:t>
            </a:r>
          </a:p>
          <a:p>
            <a:pPr lvl="1"/>
            <a:r>
              <a:rPr lang="en-US" dirty="0" smtClean="0"/>
              <a:t>Wiley</a:t>
            </a:r>
          </a:p>
          <a:p>
            <a:pPr lvl="1"/>
            <a:r>
              <a:rPr lang="en-US" dirty="0" smtClean="0"/>
              <a:t>IEEE</a:t>
            </a:r>
          </a:p>
          <a:p>
            <a:pPr lvl="1"/>
            <a:r>
              <a:rPr lang="en-US" dirty="0" smtClean="0"/>
              <a:t>many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0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632766"/>
            <a:ext cx="8595360" cy="4603441"/>
          </a:xfrm>
        </p:spPr>
        <p:txBody>
          <a:bodyPr/>
          <a:lstStyle/>
          <a:p>
            <a:r>
              <a:rPr lang="en-US" dirty="0" err="1" smtClean="0"/>
              <a:t>tl;dr</a:t>
            </a:r>
            <a:endParaRPr lang="en-US" dirty="0" smtClean="0"/>
          </a:p>
          <a:p>
            <a:pPr lvl="1"/>
            <a:r>
              <a:rPr lang="en-US" dirty="0" smtClean="0"/>
              <a:t>Authorization via IP address is a Bad Idea</a:t>
            </a:r>
          </a:p>
          <a:p>
            <a:pPr lvl="1"/>
            <a:r>
              <a:rPr lang="en-US" dirty="0" smtClean="0"/>
              <a:t>If it’s not easy AND consistent for the user, we haven’t solved the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26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B8CDBD43-4DAD-4CD6-A472-7312990558C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RA21 Problem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87414"/>
            <a:ext cx="8229600" cy="4865922"/>
          </a:xfrm>
        </p:spPr>
        <p:txBody>
          <a:bodyPr>
            <a:noAutofit/>
          </a:bodyPr>
          <a:lstStyle/>
          <a:p>
            <a:pPr marL="166688" indent="-166688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Access to STM content and resources is traditionally managed via IP address recognition. </a:t>
            </a:r>
          </a:p>
          <a:p>
            <a:pPr marL="166688" indent="-166688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For the past 20 years, this has provided seamless access for users when </a:t>
            </a:r>
            <a:r>
              <a:rPr lang="en-US" sz="1600" u="sng" dirty="0"/>
              <a:t>on campus</a:t>
            </a:r>
            <a:endParaRPr lang="en-US" sz="1600" dirty="0"/>
          </a:p>
          <a:p>
            <a:pPr marL="166688" indent="-166688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However, with modern expectations of the consumer web, this approach is increasingly problematic: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Users want seamless access from </a:t>
            </a:r>
            <a:r>
              <a:rPr lang="en-US" sz="1600" u="sng" dirty="0"/>
              <a:t>any device</a:t>
            </a:r>
            <a:r>
              <a:rPr lang="en-US" sz="1600" dirty="0"/>
              <a:t>, from </a:t>
            </a:r>
            <a:r>
              <a:rPr lang="en-US" sz="1600" u="sng" dirty="0"/>
              <a:t>any location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Users increasingly start their searches on </a:t>
            </a:r>
            <a:r>
              <a:rPr lang="en-US" sz="1600" u="sng" dirty="0"/>
              <a:t>3</a:t>
            </a:r>
            <a:r>
              <a:rPr lang="en-US" sz="1600" u="sng" baseline="30000" dirty="0"/>
              <a:t>rd</a:t>
            </a:r>
            <a:r>
              <a:rPr lang="en-US" sz="1600" u="sng" dirty="0"/>
              <a:t> party sites</a:t>
            </a:r>
            <a:r>
              <a:rPr lang="en-US" sz="1600" dirty="0"/>
              <a:t> (e.g. Google, PubMed) rather than publisher platforms or library portals and run into </a:t>
            </a:r>
            <a:r>
              <a:rPr lang="en-US" sz="1600" u="sng" dirty="0"/>
              <a:t>access barriers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A patchwork of solutions exist to provide off-campus access: proxy servers, VPNs, Shibboleth, however the user experience is </a:t>
            </a:r>
            <a:r>
              <a:rPr lang="en-US" sz="1600" u="sng" dirty="0"/>
              <a:t>inconsistent</a:t>
            </a:r>
            <a:r>
              <a:rPr lang="en-US" sz="1600" dirty="0"/>
              <a:t> and </a:t>
            </a:r>
            <a:r>
              <a:rPr lang="en-US" sz="1600" u="sng" dirty="0"/>
              <a:t>confusing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Publishers are facing an increasing volume of illegal downloads and piracy, and fraud is difficult to track and trace because of insufficient information about the end user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The lack of user data also impedes the development of more user-focused, personalized  services by publishers. 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50000"/>
            </a:pPr>
            <a:r>
              <a:rPr lang="en-US" sz="1600" dirty="0"/>
              <a:t>The increase in privacy and fraud also poses a significant risk to campus information security</a:t>
            </a:r>
          </a:p>
        </p:txBody>
      </p:sp>
    </p:spTree>
    <p:extLst>
      <p:ext uri="{BB962C8B-B14F-4D97-AF65-F5344CB8AC3E}">
        <p14:creationId xmlns:p14="http://schemas.microsoft.com/office/powerpoint/2010/main" val="264314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557176"/>
            <a:ext cx="8595360" cy="4679032"/>
          </a:xfrm>
        </p:spPr>
        <p:txBody>
          <a:bodyPr>
            <a:normAutofit/>
          </a:bodyPr>
          <a:lstStyle/>
          <a:p>
            <a:r>
              <a:rPr lang="en-US" dirty="0" smtClean="0"/>
              <a:t>Survey - </a:t>
            </a:r>
            <a:r>
              <a:rPr lang="en-US" dirty="0" smtClean="0">
                <a:solidFill>
                  <a:srgbClr val="800000"/>
                </a:solidFill>
                <a:hlinkClick r:id="rId2"/>
              </a:rPr>
              <a:t>https://www.surveymonkey.com/r/RA21</a:t>
            </a:r>
            <a:endParaRPr lang="en-US" dirty="0" smtClean="0">
              <a:solidFill>
                <a:srgbClr val="800000"/>
              </a:solidFill>
            </a:endParaRPr>
          </a:p>
          <a:p>
            <a:pPr lvl="1"/>
            <a:r>
              <a:rPr lang="en-US" dirty="0" smtClean="0"/>
              <a:t>Targeted at campuses and libraries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lease fill this out if you can, and point any campus contacts you have to it as well</a:t>
            </a:r>
          </a:p>
          <a:p>
            <a:r>
              <a:rPr lang="en-US" dirty="0" smtClean="0"/>
              <a:t>At least three pilots projects are being proposed</a:t>
            </a:r>
          </a:p>
          <a:p>
            <a:r>
              <a:rPr lang="en-US" dirty="0" smtClean="0"/>
              <a:t>Timeline is twelve months to come up with a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86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647884"/>
            <a:ext cx="8595360" cy="4588323"/>
          </a:xfrm>
        </p:spPr>
        <p:txBody>
          <a:bodyPr>
            <a:normAutofit/>
          </a:bodyPr>
          <a:lstStyle/>
          <a:p>
            <a:r>
              <a:rPr lang="en-US" dirty="0" smtClean="0"/>
              <a:t>Yes, they know about </a:t>
            </a:r>
            <a:r>
              <a:rPr lang="en-US" dirty="0" smtClean="0">
                <a:hlinkClick r:id="rId2"/>
              </a:rPr>
              <a:t>https://discovery.refeds.org/</a:t>
            </a:r>
            <a:endParaRPr lang="en-US" dirty="0" smtClean="0"/>
          </a:p>
          <a:p>
            <a:r>
              <a:rPr lang="en-US" dirty="0" smtClean="0"/>
              <a:t>Yes, they know that attribute release is a problem</a:t>
            </a:r>
          </a:p>
          <a:p>
            <a:pPr lvl="1"/>
            <a:r>
              <a:rPr lang="en-US" dirty="0" smtClean="0"/>
              <a:t>as commercial entities, they will need to find different solutions than academia</a:t>
            </a:r>
          </a:p>
          <a:p>
            <a:r>
              <a:rPr lang="en-US" dirty="0" smtClean="0"/>
              <a:t>SIRTFI - ???</a:t>
            </a:r>
          </a:p>
          <a:p>
            <a:r>
              <a:rPr lang="en-US" dirty="0" smtClean="0"/>
              <a:t>They want something as innovative in this space as iTunes turned out to be for handling DRM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4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46</TotalTime>
  <Words>370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Soho</vt:lpstr>
      <vt:lpstr>Publishers and FIM</vt:lpstr>
      <vt:lpstr>A Slightly Different Set of SPs</vt:lpstr>
      <vt:lpstr>Problem Statement</vt:lpstr>
      <vt:lpstr>RA21 Problem Statement</vt:lpstr>
      <vt:lpstr>Next Steps</vt:lpstr>
      <vt:lpstr>Other Notes</vt:lpstr>
    </vt:vector>
  </TitlesOfParts>
  <Company>Spherical Cow Consulting,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Publishers and FIM</dc:title>
  <dc:creator>Heather Flanagan</dc:creator>
  <cp:lastModifiedBy>Hannah Short</cp:lastModifiedBy>
  <cp:revision>5</cp:revision>
  <dcterms:created xsi:type="dcterms:W3CDTF">2017-02-20T13:19:03Z</dcterms:created>
  <dcterms:modified xsi:type="dcterms:W3CDTF">2017-02-20T14:08:38Z</dcterms:modified>
</cp:coreProperties>
</file>