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435" r:id="rId3"/>
    <p:sldId id="472" r:id="rId4"/>
    <p:sldId id="470" r:id="rId5"/>
    <p:sldId id="454" r:id="rId6"/>
    <p:sldId id="473" r:id="rId7"/>
    <p:sldId id="461" r:id="rId8"/>
    <p:sldId id="463" r:id="rId9"/>
    <p:sldId id="471" r:id="rId10"/>
    <p:sldId id="457" r:id="rId11"/>
    <p:sldId id="429" r:id="rId12"/>
    <p:sldId id="424" r:id="rId13"/>
    <p:sldId id="411" r:id="rId14"/>
    <p:sldId id="412" r:id="rId15"/>
    <p:sldId id="413" r:id="rId16"/>
    <p:sldId id="417" r:id="rId17"/>
    <p:sldId id="433" r:id="rId18"/>
    <p:sldId id="430" r:id="rId19"/>
    <p:sldId id="447" r:id="rId20"/>
    <p:sldId id="448" r:id="rId21"/>
    <p:sldId id="427" r:id="rId22"/>
    <p:sldId id="352" r:id="rId23"/>
    <p:sldId id="402" r:id="rId24"/>
    <p:sldId id="400" r:id="rId25"/>
    <p:sldId id="422" r:id="rId26"/>
    <p:sldId id="474" r:id="rId27"/>
    <p:sldId id="439" r:id="rId28"/>
    <p:sldId id="440" r:id="rId29"/>
    <p:sldId id="486" r:id="rId30"/>
    <p:sldId id="466" r:id="rId31"/>
    <p:sldId id="467" r:id="rId32"/>
    <p:sldId id="442" r:id="rId33"/>
    <p:sldId id="468" r:id="rId34"/>
    <p:sldId id="476" r:id="rId35"/>
    <p:sldId id="445" r:id="rId36"/>
    <p:sldId id="451" r:id="rId37"/>
    <p:sldId id="421" r:id="rId38"/>
    <p:sldId id="403" r:id="rId39"/>
    <p:sldId id="426" r:id="rId40"/>
    <p:sldId id="404" r:id="rId41"/>
    <p:sldId id="375" r:id="rId42"/>
    <p:sldId id="434" r:id="rId43"/>
    <p:sldId id="450" r:id="rId44"/>
    <p:sldId id="482" r:id="rId45"/>
    <p:sldId id="480" r:id="rId46"/>
    <p:sldId id="481" r:id="rId47"/>
    <p:sldId id="483" r:id="rId48"/>
    <p:sldId id="484" r:id="rId49"/>
    <p:sldId id="485" r:id="rId5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7194"/>
    <a:srgbClr val="95111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65" d="100"/>
          <a:sy n="165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31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15DAC-D543-DB40-B08D-1BBA9AC210F7}" type="datetimeFigureOut">
              <a:rPr lang="it-IT" smtClean="0"/>
              <a:t>31/03/17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908AF-02BF-0642-B237-81D5E1B0D6E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6001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52E1E-02AE-B24C-9AB9-B0BFDEFE7924}" type="datetimeFigureOut">
              <a:rPr lang="it-IT" smtClean="0"/>
              <a:t>31/03/17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690E9-5EAD-5940-A5D2-2066E05A9BC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8769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60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55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BSRT: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Synchrotron</a:t>
            </a:r>
            <a:r>
              <a:rPr lang="it-IT" dirty="0" smtClean="0"/>
              <a:t> </a:t>
            </a:r>
            <a:r>
              <a:rPr lang="it-IT" dirty="0" err="1" smtClean="0"/>
              <a:t>Radiation</a:t>
            </a:r>
            <a:r>
              <a:rPr lang="it-IT" dirty="0" smtClean="0"/>
              <a:t> </a:t>
            </a:r>
            <a:r>
              <a:rPr lang="it-IT" dirty="0" err="1" smtClean="0"/>
              <a:t>Telescope</a:t>
            </a:r>
            <a:endParaRPr lang="it-IT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transverse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synchrotron</a:t>
            </a:r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First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observations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were</a:t>
            </a:r>
            <a:r>
              <a:rPr lang="it-IT" baseline="0" dirty="0" smtClean="0"/>
              <a:t> made </a:t>
            </a:r>
            <a:r>
              <a:rPr lang="it-IT" baseline="0" dirty="0" err="1" smtClean="0"/>
              <a:t>during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intensity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ramp</a:t>
            </a:r>
            <a:r>
              <a:rPr lang="it-IT" baseline="0" dirty="0" smtClean="0"/>
              <a:t>-up of the </a:t>
            </a:r>
            <a:r>
              <a:rPr lang="it-IT" baseline="0" dirty="0" err="1" smtClean="0"/>
              <a:t>physics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fills</a:t>
            </a:r>
            <a:r>
              <a:rPr lang="it-IT" baseline="0" dirty="0" smtClean="0"/>
              <a:t> with </a:t>
            </a:r>
            <a:r>
              <a:rPr lang="it-IT" baseline="0" dirty="0" err="1" smtClean="0"/>
              <a:t>trains</a:t>
            </a:r>
            <a:r>
              <a:rPr lang="it-IT" baseline="0" dirty="0" smtClean="0"/>
              <a:t> of 72 </a:t>
            </a:r>
            <a:r>
              <a:rPr lang="it-IT" baseline="0" dirty="0" err="1" smtClean="0"/>
              <a:t>bunches</a:t>
            </a:r>
            <a:r>
              <a:rPr lang="it-IT" baseline="0" dirty="0" smtClean="0"/>
              <a:t>. </a:t>
            </a:r>
            <a:r>
              <a:rPr lang="it-IT" baseline="0" dirty="0" err="1" smtClean="0"/>
              <a:t>These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instabilities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affected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almost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fills</a:t>
            </a:r>
            <a:r>
              <a:rPr lang="it-IT" baseline="0" dirty="0" smtClean="0"/>
              <a:t> with more </a:t>
            </a:r>
            <a:r>
              <a:rPr lang="it-IT" baseline="0" dirty="0" err="1" smtClean="0"/>
              <a:t>than</a:t>
            </a:r>
            <a:r>
              <a:rPr lang="it-IT" baseline="0" dirty="0" smtClean="0"/>
              <a:t> 601bunches and </a:t>
            </a:r>
            <a:r>
              <a:rPr lang="it-IT" baseline="0" dirty="0" err="1" smtClean="0"/>
              <a:t>intensities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between</a:t>
            </a:r>
            <a:r>
              <a:rPr lang="it-IT" baseline="0" dirty="0" smtClean="0"/>
              <a:t> </a:t>
            </a:r>
            <a:r>
              <a:rPr lang="is-IS" baseline="0" dirty="0" smtClean="0"/>
              <a:t>…... </a:t>
            </a:r>
            <a:r>
              <a:rPr lang="it-IT" baseline="0" dirty="0" err="1" smtClean="0"/>
              <a:t>P</a:t>
            </a:r>
            <a:r>
              <a:rPr lang="is-IS" baseline="0" dirty="0" smtClean="0"/>
              <a:t>er bunch, as shown in the plot on your right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688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INTENSITY RAMP</a:t>
            </a:r>
            <a:r>
              <a:rPr lang="it-IT" baseline="0" dirty="0" smtClean="0"/>
              <a:t> UP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INTENSITY RAMP</a:t>
            </a:r>
            <a:r>
              <a:rPr lang="it-IT" baseline="0" dirty="0" smtClean="0"/>
              <a:t> UP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INTENSITY RAMP</a:t>
            </a:r>
            <a:r>
              <a:rPr lang="it-IT" baseline="0" dirty="0" smtClean="0"/>
              <a:t> UP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690E9-5EAD-5940-A5D2-2066E05A9BC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691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528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9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0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86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209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6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29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994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66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728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140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7A501-AD3F-914F-9B9F-A7EF4267280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0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2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2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2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5.emf"/><Relationship Id="rId7" Type="http://schemas.openxmlformats.org/officeDocument/2006/relationships/image" Target="../media/image2.png"/><Relationship Id="rId8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2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0.png"/><Relationship Id="rId5" Type="http://schemas.openxmlformats.org/officeDocument/2006/relationships/image" Target="../media/image52.png"/><Relationship Id="rId6" Type="http://schemas.openxmlformats.org/officeDocument/2006/relationships/image" Target="../media/image2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0147/%23https://indico.cern.ch/event/570147/" TargetMode="External"/><Relationship Id="rId4" Type="http://schemas.openxmlformats.org/officeDocument/2006/relationships/slide" Target="slide1.xml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333805" y="2103769"/>
            <a:ext cx="8484641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s-IS" sz="3000" dirty="0" smtClean="0">
                <a:solidFill>
                  <a:srgbClr val="0055A0"/>
                </a:solidFill>
                <a:latin typeface="Calibri"/>
                <a:cs typeface="Calibri"/>
              </a:rPr>
              <a:t>Electron cloud instability studies for the LHC</a:t>
            </a:r>
            <a:endParaRPr lang="en-US" sz="3000" dirty="0" smtClean="0">
              <a:solidFill>
                <a:srgbClr val="0055A0"/>
              </a:solidFill>
              <a:latin typeface="Calibri"/>
              <a:cs typeface="Calibri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385179" y="3222953"/>
            <a:ext cx="7632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A. </a:t>
            </a:r>
            <a:r>
              <a:rPr lang="en-US" dirty="0" smtClean="0">
                <a:solidFill>
                  <a:srgbClr val="4F81BD"/>
                </a:solidFill>
                <a:latin typeface="Calibri"/>
                <a:cs typeface="Calibri"/>
              </a:rPr>
              <a:t>Romano, G</a:t>
            </a:r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. </a:t>
            </a:r>
            <a:r>
              <a:rPr lang="en-US" dirty="0" smtClean="0">
                <a:solidFill>
                  <a:srgbClr val="4F81BD"/>
                </a:solidFill>
                <a:latin typeface="Calibri"/>
                <a:cs typeface="Calibri"/>
              </a:rPr>
              <a:t>Iadarola, G</a:t>
            </a:r>
            <a:r>
              <a:rPr lang="en-US" dirty="0">
                <a:solidFill>
                  <a:srgbClr val="4F81BD"/>
                </a:solidFill>
                <a:latin typeface="Calibri"/>
                <a:cs typeface="Calibri"/>
              </a:rPr>
              <a:t>. </a:t>
            </a:r>
            <a:r>
              <a:rPr lang="en-US" dirty="0" smtClean="0">
                <a:solidFill>
                  <a:srgbClr val="4F81BD"/>
                </a:solidFill>
                <a:latin typeface="Calibri"/>
                <a:cs typeface="Calibri"/>
              </a:rPr>
              <a:t>Rumolo</a:t>
            </a:r>
            <a:endParaRPr lang="en-GB" dirty="0">
              <a:solidFill>
                <a:srgbClr val="4F81BD"/>
              </a:solidFill>
              <a:latin typeface="Calibri"/>
              <a:cs typeface="Calibri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9" name="TextBox 13"/>
          <p:cNvSpPr txBox="1"/>
          <p:nvPr/>
        </p:nvSpPr>
        <p:spPr>
          <a:xfrm>
            <a:off x="400857" y="4212689"/>
            <a:ext cx="7632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Many thanks to: X.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Buffat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P.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Dijkstal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K. Li, L.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Mether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 E. </a:t>
            </a:r>
            <a:r>
              <a:rPr lang="en-US" dirty="0" err="1" smtClean="0">
                <a:solidFill>
                  <a:schemeClr val="tx2"/>
                </a:solidFill>
                <a:latin typeface="Calibri"/>
                <a:cs typeface="Calibri"/>
              </a:rPr>
              <a:t>Métral</a:t>
            </a:r>
            <a:endParaRPr lang="en-GB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9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729024" y="6356350"/>
            <a:ext cx="2133600" cy="365125"/>
          </a:xfrm>
        </p:spPr>
        <p:txBody>
          <a:bodyPr/>
          <a:lstStyle/>
          <a:p>
            <a:fld id="{7557A501-AD3F-914F-9B9F-A7EF42672804}" type="slidenum">
              <a:rPr lang="it-IT" smtClean="0"/>
              <a:t>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Moving from 2015 into 2016 LHC operation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551784" y="737026"/>
            <a:ext cx="7987570" cy="1715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In </a:t>
            </a:r>
            <a:r>
              <a:rPr lang="en-US" sz="1600" b="1" dirty="0" smtClean="0">
                <a:solidFill>
                  <a:prstClr val="black"/>
                </a:solidFill>
                <a:cs typeface="Calibri"/>
                <a:sym typeface="Wingdings"/>
              </a:rPr>
              <a:t>2016,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all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performance optimizing measures worked out in 2015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have been applied </a:t>
            </a: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Observations at the beginning of the run</a:t>
            </a:r>
          </a:p>
          <a:p>
            <a:pPr marL="915988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in spite of high value of chromaticity (15 units in both planes) and high Landau </a:t>
            </a:r>
            <a:r>
              <a:rPr lang="en-US" sz="1600" dirty="0" err="1">
                <a:solidFill>
                  <a:prstClr val="black"/>
                </a:solidFill>
                <a:cs typeface="Calibri"/>
                <a:sym typeface="Wingdings"/>
              </a:rPr>
              <a:t>octupoles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current, a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new </a:t>
            </a:r>
            <a:r>
              <a:rPr lang="en-US" sz="1600" dirty="0">
                <a:solidFill>
                  <a:srgbClr val="FF0000"/>
                </a:solidFill>
                <a:cs typeface="Calibri"/>
                <a:sym typeface="Wingdings"/>
              </a:rPr>
              <a:t>type of instability </a:t>
            </a:r>
            <a:r>
              <a:rPr lang="en-US" sz="1600" dirty="0" smtClean="0">
                <a:solidFill>
                  <a:srgbClr val="262626"/>
                </a:solidFill>
                <a:cs typeface="Calibri"/>
                <a:sym typeface="Wingdings"/>
              </a:rPr>
              <a:t>was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cs typeface="Calibri"/>
                <a:sym typeface="Wingdings"/>
              </a:rPr>
              <a:t>showing up </a:t>
            </a:r>
            <a:r>
              <a:rPr lang="en-US" sz="1600" dirty="0" smtClean="0">
                <a:cs typeface="Calibri"/>
                <a:sym typeface="Wingdings"/>
              </a:rPr>
              <a:t>after </a:t>
            </a:r>
            <a:r>
              <a:rPr lang="en-US" sz="1600" dirty="0">
                <a:cs typeface="Calibri"/>
                <a:sym typeface="Wingdings"/>
              </a:rPr>
              <a:t>few hours in stable beam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 (</a:t>
            </a:r>
            <a:r>
              <a:rPr lang="en-US" sz="1600" dirty="0" err="1">
                <a:solidFill>
                  <a:prstClr val="black"/>
                </a:solidFill>
                <a:cs typeface="Calibri"/>
                <a:sym typeface="Wingdings"/>
              </a:rPr>
              <a:t>i.e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 stable condition with collisions in the experiments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)</a:t>
            </a:r>
            <a:endParaRPr lang="en-US" sz="1600" dirty="0">
              <a:latin typeface="Calibri"/>
              <a:cs typeface="Calibri"/>
              <a:sym typeface="Wingdings"/>
            </a:endParaRPr>
          </a:p>
        </p:txBody>
      </p:sp>
      <p:pic>
        <p:nvPicPr>
          <p:cNvPr id="36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" r="13382"/>
          <a:stretch/>
        </p:blipFill>
        <p:spPr>
          <a:xfrm>
            <a:off x="488556" y="3374081"/>
            <a:ext cx="8345488" cy="1697038"/>
          </a:xfrm>
        </p:spPr>
      </p:pic>
      <p:sp>
        <p:nvSpPr>
          <p:cNvPr id="43" name="CasellaDiTesto 42"/>
          <p:cNvSpPr txBox="1"/>
          <p:nvPr/>
        </p:nvSpPr>
        <p:spPr>
          <a:xfrm>
            <a:off x="470712" y="3125769"/>
            <a:ext cx="2353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LHC </a:t>
            </a:r>
            <a:r>
              <a:rPr lang="it-IT" sz="1600" b="1" dirty="0" err="1" smtClean="0">
                <a:solidFill>
                  <a:schemeClr val="accent2">
                    <a:lumMod val="75000"/>
                  </a:schemeClr>
                </a:solidFill>
              </a:rPr>
              <a:t>beam</a:t>
            </a: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 mode:</a:t>
            </a:r>
            <a:endParaRPr lang="it-IT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9"/>
          <p:cNvSpPr/>
          <p:nvPr/>
        </p:nvSpPr>
        <p:spPr>
          <a:xfrm>
            <a:off x="6550489" y="3374081"/>
            <a:ext cx="2089339" cy="1516684"/>
          </a:xfrm>
          <a:prstGeom prst="rect">
            <a:avLst/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uppo 7"/>
          <p:cNvGrpSpPr/>
          <p:nvPr/>
        </p:nvGrpSpPr>
        <p:grpSpPr>
          <a:xfrm>
            <a:off x="6802662" y="4557635"/>
            <a:ext cx="2120078" cy="1767356"/>
            <a:chOff x="6459198" y="4681307"/>
            <a:chExt cx="2578655" cy="2065273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4"/>
            <a:srcRect l="40256" t="40068" r="15873" b="5572"/>
            <a:stretch/>
          </p:blipFill>
          <p:spPr>
            <a:xfrm>
              <a:off x="7738049" y="5136025"/>
              <a:ext cx="1299804" cy="1610555"/>
            </a:xfrm>
            <a:prstGeom prst="rect">
              <a:avLst/>
            </a:prstGeom>
          </p:spPr>
        </p:pic>
        <p:sp>
          <p:nvSpPr>
            <p:cNvPr id="4" name="Fumetto 4 3"/>
            <p:cNvSpPr/>
            <p:nvPr/>
          </p:nvSpPr>
          <p:spPr>
            <a:xfrm>
              <a:off x="6459198" y="4681307"/>
              <a:ext cx="1379635" cy="658556"/>
            </a:xfrm>
            <a:prstGeom prst="cloudCallout">
              <a:avLst>
                <a:gd name="adj1" fmla="val 65978"/>
                <a:gd name="adj2" fmla="val 43452"/>
              </a:avLst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chemeClr val="tx1"/>
                  </a:solidFill>
                </a:rPr>
                <a:t>E-</a:t>
              </a:r>
              <a:r>
                <a:rPr lang="it-IT" sz="1400" dirty="0" err="1" smtClean="0">
                  <a:solidFill>
                    <a:schemeClr val="tx1"/>
                  </a:solidFill>
                </a:rPr>
                <a:t>cloud</a:t>
              </a:r>
              <a:r>
                <a:rPr lang="it-IT" sz="1400" dirty="0" smtClean="0">
                  <a:solidFill>
                    <a:schemeClr val="tx1"/>
                  </a:solidFill>
                </a:rPr>
                <a:t>?</a:t>
              </a:r>
              <a:endParaRPr lang="it-IT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CasellaDiTesto 45"/>
          <p:cNvSpPr txBox="1"/>
          <p:nvPr/>
        </p:nvSpPr>
        <p:spPr>
          <a:xfrm>
            <a:off x="6402895" y="4149641"/>
            <a:ext cx="2353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rgbClr val="FF0000"/>
                </a:solidFill>
              </a:rPr>
              <a:t>Instability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observations</a:t>
            </a:r>
            <a:endParaRPr lang="it-IT" sz="1600" b="1" dirty="0">
              <a:solidFill>
                <a:srgbClr val="FF0000"/>
              </a:solidFill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5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6" grpId="0" animBg="1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4778808" y="6356350"/>
            <a:ext cx="2133600" cy="365125"/>
          </a:xfrm>
        </p:spPr>
        <p:txBody>
          <a:bodyPr/>
          <a:lstStyle/>
          <a:p>
            <a:fld id="{7557A501-AD3F-914F-9B9F-A7EF42672804}" type="slidenum">
              <a:rPr lang="it-IT" smtClean="0"/>
              <a:t>10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40" name="TextBox 18"/>
          <p:cNvSpPr txBox="1"/>
          <p:nvPr/>
        </p:nvSpPr>
        <p:spPr>
          <a:xfrm>
            <a:off x="3678303" y="542675"/>
            <a:ext cx="4294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BCMS</a:t>
            </a:r>
            <a:endParaRPr lang="en-GB" sz="1400" dirty="0"/>
          </a:p>
        </p:txBody>
      </p:sp>
      <p:pic>
        <p:nvPicPr>
          <p:cNvPr id="47" name="Picture 39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80819" r="17864" b="8685"/>
          <a:stretch/>
        </p:blipFill>
        <p:spPr>
          <a:xfrm>
            <a:off x="336044" y="2447668"/>
            <a:ext cx="8191392" cy="862275"/>
          </a:xfrm>
          <a:prstGeom prst="rect">
            <a:avLst/>
          </a:prstGeom>
        </p:spPr>
      </p:pic>
      <p:pic>
        <p:nvPicPr>
          <p:cNvPr id="37" name="Picture 2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7420" r="12424" b="68573"/>
          <a:stretch/>
        </p:blipFill>
        <p:spPr>
          <a:xfrm>
            <a:off x="-55468" y="551059"/>
            <a:ext cx="9028793" cy="1975680"/>
          </a:xfrm>
          <a:prstGeom prst="rect">
            <a:avLst/>
          </a:prstGeom>
        </p:spPr>
      </p:pic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Instabilities observation in stable beam - history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38" name="TextBox 15"/>
          <p:cNvSpPr txBox="1"/>
          <p:nvPr/>
        </p:nvSpPr>
        <p:spPr>
          <a:xfrm>
            <a:off x="1534741" y="542675"/>
            <a:ext cx="189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72 bpi</a:t>
            </a:r>
            <a:endParaRPr lang="en-GB" sz="1400" dirty="0"/>
          </a:p>
        </p:txBody>
      </p:sp>
      <p:sp>
        <p:nvSpPr>
          <p:cNvPr id="39" name="TextBox 16"/>
          <p:cNvSpPr txBox="1"/>
          <p:nvPr/>
        </p:nvSpPr>
        <p:spPr>
          <a:xfrm>
            <a:off x="3189368" y="542675"/>
            <a:ext cx="535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2x48</a:t>
            </a:r>
          </a:p>
        </p:txBody>
      </p:sp>
      <p:cxnSp>
        <p:nvCxnSpPr>
          <p:cNvPr id="41" name="Straight Connector 14"/>
          <p:cNvCxnSpPr/>
          <p:nvPr/>
        </p:nvCxnSpPr>
        <p:spPr>
          <a:xfrm>
            <a:off x="3233540" y="870211"/>
            <a:ext cx="0" cy="15774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17"/>
          <p:cNvCxnSpPr/>
          <p:nvPr/>
        </p:nvCxnSpPr>
        <p:spPr>
          <a:xfrm>
            <a:off x="3678303" y="829681"/>
            <a:ext cx="0" cy="161798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1144874" y="3126264"/>
            <a:ext cx="311129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/>
              <a:t>11/05/</a:t>
            </a:r>
            <a:r>
              <a:rPr lang="it-IT" b="1" dirty="0" smtClean="0"/>
              <a:t>16 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Instabilities</a:t>
            </a:r>
            <a:r>
              <a:rPr lang="en-US" sz="1600" dirty="0" smtClean="0"/>
              <a:t> were observed in </a:t>
            </a:r>
            <a:r>
              <a:rPr lang="en-US" sz="1600" dirty="0" smtClean="0">
                <a:solidFill>
                  <a:srgbClr val="FF0000"/>
                </a:solidFill>
              </a:rPr>
              <a:t>collisions at 6.5 </a:t>
            </a:r>
            <a:r>
              <a:rPr lang="en-US" sz="1600" dirty="0" err="1" smtClean="0">
                <a:solidFill>
                  <a:srgbClr val="FF0000"/>
                </a:solidFill>
              </a:rPr>
              <a:t>TeV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in most of the fills with </a:t>
            </a:r>
            <a:r>
              <a:rPr lang="en-US" sz="1600" dirty="0" smtClean="0">
                <a:solidFill>
                  <a:srgbClr val="FF0000"/>
                </a:solidFill>
              </a:rPr>
              <a:t>trains of 72b. 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 err="1" smtClean="0"/>
              <a:t>Several</a:t>
            </a:r>
            <a:r>
              <a:rPr lang="it-IT" sz="1600" dirty="0" smtClean="0"/>
              <a:t> </a:t>
            </a:r>
            <a:r>
              <a:rPr lang="it-IT" sz="1600" dirty="0"/>
              <a:t>bunches blew-up in the </a:t>
            </a:r>
            <a:r>
              <a:rPr lang="it-IT" sz="1600" dirty="0">
                <a:solidFill>
                  <a:srgbClr val="FF0000"/>
                </a:solidFill>
              </a:rPr>
              <a:t>vertical plane</a:t>
            </a:r>
            <a:r>
              <a:rPr lang="it-IT" sz="1600" dirty="0"/>
              <a:t>, </a:t>
            </a:r>
            <a:r>
              <a:rPr lang="it-IT" sz="1600" dirty="0">
                <a:sym typeface="Wingdings"/>
              </a:rPr>
              <a:t>as observed on  bunch by bunch luminosity and BSRT </a:t>
            </a:r>
            <a:r>
              <a:rPr lang="it-IT" sz="1600" dirty="0" smtClean="0">
                <a:sym typeface="Wingdings"/>
              </a:rPr>
              <a:t>data  </a:t>
            </a:r>
            <a:r>
              <a:rPr lang="it-IT" sz="1600" dirty="0" err="1" smtClean="0">
                <a:sym typeface="Wingdings"/>
              </a:rPr>
              <a:t>affecting</a:t>
            </a:r>
            <a:r>
              <a:rPr lang="it-IT" sz="1600" dirty="0" smtClean="0">
                <a:sym typeface="Wingdings"/>
              </a:rPr>
              <a:t> only bunches at </a:t>
            </a:r>
            <a:r>
              <a:rPr lang="it-IT" sz="1600" dirty="0" smtClean="0">
                <a:solidFill>
                  <a:srgbClr val="FF0000"/>
                </a:solidFill>
                <a:sym typeface="Wingdings"/>
              </a:rPr>
              <a:t>tails </a:t>
            </a:r>
            <a:r>
              <a:rPr lang="it-IT" sz="1600" dirty="0" smtClean="0">
                <a:sym typeface="Wingdings"/>
              </a:rPr>
              <a:t>of the trains (e-cloud?)</a:t>
            </a:r>
            <a:endParaRPr lang="en-US" sz="1600" dirty="0" smtClean="0"/>
          </a:p>
          <a:p>
            <a:pPr lvl="0"/>
            <a:endParaRPr lang="en-US" sz="1600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144874" y="843191"/>
            <a:ext cx="2088667" cy="5283289"/>
            <a:chOff x="1144874" y="843191"/>
            <a:chExt cx="2088667" cy="5283289"/>
          </a:xfrm>
        </p:grpSpPr>
        <p:sp>
          <p:nvSpPr>
            <p:cNvPr id="53" name="Rettangolo 52"/>
            <p:cNvSpPr/>
            <p:nvPr/>
          </p:nvSpPr>
          <p:spPr>
            <a:xfrm>
              <a:off x="1144875" y="843191"/>
              <a:ext cx="2088666" cy="16044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144874" y="2447668"/>
              <a:ext cx="0" cy="3678812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o 13"/>
          <p:cNvGrpSpPr/>
          <p:nvPr/>
        </p:nvGrpSpPr>
        <p:grpSpPr>
          <a:xfrm>
            <a:off x="4378409" y="551059"/>
            <a:ext cx="4232547" cy="5998233"/>
            <a:chOff x="4378409" y="551059"/>
            <a:chExt cx="4232547" cy="5998233"/>
          </a:xfrm>
        </p:grpSpPr>
        <p:grpSp>
          <p:nvGrpSpPr>
            <p:cNvPr id="10" name="Gruppo 9"/>
            <p:cNvGrpSpPr/>
            <p:nvPr/>
          </p:nvGrpSpPr>
          <p:grpSpPr>
            <a:xfrm>
              <a:off x="4378409" y="551059"/>
              <a:ext cx="4232547" cy="5998233"/>
              <a:chOff x="5856198" y="506602"/>
              <a:chExt cx="4232547" cy="5998233"/>
            </a:xfrm>
          </p:grpSpPr>
          <p:grpSp>
            <p:nvGrpSpPr>
              <p:cNvPr id="4" name="Gruppo 3"/>
              <p:cNvGrpSpPr/>
              <p:nvPr/>
            </p:nvGrpSpPr>
            <p:grpSpPr>
              <a:xfrm>
                <a:off x="5856198" y="506602"/>
                <a:ext cx="4232547" cy="5998233"/>
                <a:chOff x="4490339" y="506602"/>
                <a:chExt cx="4232547" cy="5998233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4826834" y="506602"/>
                  <a:ext cx="3852419" cy="5998233"/>
                  <a:chOff x="4762069" y="551058"/>
                  <a:chExt cx="3852419" cy="5998233"/>
                </a:xfrm>
              </p:grpSpPr>
              <p:sp>
                <p:nvSpPr>
                  <p:cNvPr id="33" name="Rettangolo 27"/>
                  <p:cNvSpPr/>
                  <p:nvPr/>
                </p:nvSpPr>
                <p:spPr>
                  <a:xfrm>
                    <a:off x="4762069" y="551058"/>
                    <a:ext cx="3852419" cy="5998233"/>
                  </a:xfrm>
                  <a:prstGeom prst="rect">
                    <a:avLst/>
                  </a:prstGeom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schemeClr val="tx2"/>
                      </a:solidFill>
                    </a:endParaRPr>
                  </a:p>
                </p:txBody>
              </p:sp>
              <p:pic>
                <p:nvPicPr>
                  <p:cNvPr id="35" name="Picture 1"/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35199" t="8219" r="3362"/>
                  <a:stretch/>
                </p:blipFill>
                <p:spPr>
                  <a:xfrm>
                    <a:off x="4824589" y="3509097"/>
                    <a:ext cx="3688165" cy="2995738"/>
                  </a:xfrm>
                  <a:prstGeom prst="rect">
                    <a:avLst/>
                  </a:prstGeom>
                  <a:noFill/>
                  <a:ln w="88900" cap="sq">
                    <a:noFill/>
                    <a:miter lim="800000"/>
                  </a:ln>
                  <a:effectLst/>
                </p:spPr>
              </p:pic>
              <p:sp>
                <p:nvSpPr>
                  <p:cNvPr id="44" name="CasellaDiTesto 32"/>
                  <p:cNvSpPr txBox="1"/>
                  <p:nvPr/>
                </p:nvSpPr>
                <p:spPr>
                  <a:xfrm>
                    <a:off x="5060433" y="3120292"/>
                    <a:ext cx="1388289" cy="2862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R="0" lvl="0" defTabSz="914400" eaLnBrk="1" fontAlgn="auto" latinLnBrk="0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Pct val="60000"/>
                      <a:buFontTx/>
                      <a:buNone/>
                      <a:tabLst/>
                      <a:defRPr/>
                    </a:pPr>
                    <a:r>
                      <a:rPr kumimoji="0" lang="en-US" sz="14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Wingdings"/>
                      </a:rPr>
                      <a:t>X. Buffat</a:t>
                    </a:r>
                    <a:endParaRPr kumimoji="0" lang="en-US" sz="14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Wingdings"/>
                    </a:endParaRPr>
                  </a:p>
                </p:txBody>
              </p:sp>
            </p:grpSp>
            <p:pic>
              <p:nvPicPr>
                <p:cNvPr id="2" name="Immagine 1" descr="lumiWaterfall_CMS_4964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90339" y="526401"/>
                  <a:ext cx="4232547" cy="2835667"/>
                </a:xfrm>
                <a:prstGeom prst="rect">
                  <a:avLst/>
                </a:prstGeom>
              </p:spPr>
            </p:pic>
          </p:grpSp>
          <p:sp>
            <p:nvSpPr>
              <p:cNvPr id="30" name="CasellaDiTesto 24"/>
              <p:cNvSpPr txBox="1"/>
              <p:nvPr/>
            </p:nvSpPr>
            <p:spPr>
              <a:xfrm>
                <a:off x="6553853" y="3580964"/>
                <a:ext cx="2650985" cy="286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60000"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Fill 4979</a:t>
                </a:r>
                <a:r>
                  <a:rPr kumimoji="0" lang="en-US" sz="14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 - </a:t>
                </a: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Beam 1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endParaRPr>
              </a:p>
            </p:txBody>
          </p:sp>
        </p:grpSp>
        <p:sp>
          <p:nvSpPr>
            <p:cNvPr id="12" name="CasellaDiTesto 11"/>
            <p:cNvSpPr txBox="1"/>
            <p:nvPr/>
          </p:nvSpPr>
          <p:spPr>
            <a:xfrm>
              <a:off x="5170648" y="726349"/>
              <a:ext cx="274244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err="1" smtClean="0">
                  <a:solidFill>
                    <a:srgbClr val="FF0000"/>
                  </a:solidFill>
                </a:rPr>
                <a:t>Red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spots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are the </a:t>
              </a:r>
              <a:r>
                <a:rPr lang="it-IT" sz="1600" b="1" dirty="0" err="1">
                  <a:solidFill>
                    <a:srgbClr val="FF0000"/>
                  </a:solidFill>
                </a:rPr>
                <a:t>u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nstable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bunches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94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0" name="Rettangolo 12"/>
          <p:cNvSpPr/>
          <p:nvPr/>
        </p:nvSpPr>
        <p:spPr>
          <a:xfrm>
            <a:off x="1144874" y="3126264"/>
            <a:ext cx="3111291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/>
              <a:t>11/05/</a:t>
            </a:r>
            <a:r>
              <a:rPr lang="it-IT" b="1" dirty="0" smtClean="0"/>
              <a:t>16 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Instabilities</a:t>
            </a:r>
            <a:r>
              <a:rPr lang="en-US" sz="1600" dirty="0"/>
              <a:t> were observed in </a:t>
            </a:r>
            <a:r>
              <a:rPr lang="en-US" sz="1600" dirty="0">
                <a:solidFill>
                  <a:srgbClr val="FF0000"/>
                </a:solidFill>
              </a:rPr>
              <a:t>collisions at 6.5 </a:t>
            </a:r>
            <a:r>
              <a:rPr lang="en-US" sz="1600" dirty="0" err="1">
                <a:solidFill>
                  <a:srgbClr val="FF0000"/>
                </a:solidFill>
              </a:rPr>
              <a:t>TeV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in </a:t>
            </a:r>
            <a:r>
              <a:rPr lang="en-US" sz="1600" dirty="0"/>
              <a:t>most of the fills with </a:t>
            </a:r>
            <a:r>
              <a:rPr lang="en-US" sz="1600" dirty="0">
                <a:solidFill>
                  <a:srgbClr val="FF0000"/>
                </a:solidFill>
              </a:rPr>
              <a:t>trains of 72b. 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 err="1"/>
              <a:t>Several</a:t>
            </a:r>
            <a:r>
              <a:rPr lang="it-IT" sz="1600" dirty="0"/>
              <a:t> </a:t>
            </a:r>
            <a:r>
              <a:rPr lang="it-IT" sz="1600" dirty="0" err="1"/>
              <a:t>bunches</a:t>
            </a:r>
            <a:r>
              <a:rPr lang="it-IT" sz="1600" dirty="0"/>
              <a:t> </a:t>
            </a:r>
            <a:r>
              <a:rPr lang="it-IT" sz="1600" dirty="0" err="1"/>
              <a:t>blew</a:t>
            </a:r>
            <a:r>
              <a:rPr lang="it-IT" sz="1600" dirty="0"/>
              <a:t>-up in the </a:t>
            </a:r>
            <a:r>
              <a:rPr lang="it-IT" sz="1600" dirty="0" err="1">
                <a:solidFill>
                  <a:srgbClr val="FF0000"/>
                </a:solidFill>
              </a:rPr>
              <a:t>vertical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plane</a:t>
            </a:r>
            <a:r>
              <a:rPr lang="it-IT" sz="1600" dirty="0"/>
              <a:t>, </a:t>
            </a:r>
            <a:r>
              <a:rPr lang="it-IT" sz="1600" dirty="0" err="1">
                <a:sym typeface="Wingdings"/>
              </a:rPr>
              <a:t>as</a:t>
            </a:r>
            <a:r>
              <a:rPr lang="it-IT" sz="1600" dirty="0">
                <a:sym typeface="Wingdings"/>
              </a:rPr>
              <a:t> </a:t>
            </a:r>
            <a:r>
              <a:rPr lang="it-IT" sz="1600" dirty="0" err="1">
                <a:sym typeface="Wingdings"/>
              </a:rPr>
              <a:t>observed</a:t>
            </a:r>
            <a:r>
              <a:rPr lang="it-IT" sz="1600" dirty="0">
                <a:sym typeface="Wingdings"/>
              </a:rPr>
              <a:t> on  </a:t>
            </a:r>
            <a:r>
              <a:rPr lang="it-IT" sz="1600" dirty="0" err="1">
                <a:sym typeface="Wingdings"/>
              </a:rPr>
              <a:t>bunch</a:t>
            </a:r>
            <a:r>
              <a:rPr lang="it-IT" sz="1600" dirty="0">
                <a:sym typeface="Wingdings"/>
              </a:rPr>
              <a:t> by </a:t>
            </a:r>
            <a:r>
              <a:rPr lang="it-IT" sz="1600" dirty="0" err="1">
                <a:sym typeface="Wingdings"/>
              </a:rPr>
              <a:t>bunch</a:t>
            </a:r>
            <a:r>
              <a:rPr lang="it-IT" sz="1600" dirty="0">
                <a:sym typeface="Wingdings"/>
              </a:rPr>
              <a:t> </a:t>
            </a:r>
            <a:r>
              <a:rPr lang="it-IT" sz="1600" dirty="0" err="1">
                <a:sym typeface="Wingdings"/>
              </a:rPr>
              <a:t>luminosity</a:t>
            </a:r>
            <a:r>
              <a:rPr lang="it-IT" sz="1600" dirty="0">
                <a:sym typeface="Wingdings"/>
              </a:rPr>
              <a:t> and BSRT data </a:t>
            </a:r>
            <a:r>
              <a:rPr lang="it-IT" sz="1600" dirty="0" smtClean="0">
                <a:sym typeface="Wingdings"/>
              </a:rPr>
              <a:t> </a:t>
            </a:r>
            <a:r>
              <a:rPr lang="it-IT" sz="1600" dirty="0" err="1" smtClean="0">
                <a:sym typeface="Wingdings"/>
              </a:rPr>
              <a:t>ecloud</a:t>
            </a:r>
            <a:r>
              <a:rPr lang="it-IT" sz="1600" dirty="0" smtClean="0">
                <a:sym typeface="Wingdings"/>
              </a:rPr>
              <a:t>?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Data </a:t>
            </a:r>
            <a:r>
              <a:rPr lang="en-US" sz="1600" dirty="0"/>
              <a:t>analysis showed that most of instabilities occurred for </a:t>
            </a:r>
            <a:r>
              <a:rPr lang="en-US" sz="1600" dirty="0">
                <a:solidFill>
                  <a:srgbClr val="FF0000"/>
                </a:solidFill>
              </a:rPr>
              <a:t>bunch intensities between 0.7e11 and 1.1e11</a:t>
            </a:r>
          </a:p>
          <a:p>
            <a:pPr marL="285750" lvl="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0"/>
            <a:endParaRPr lang="en-US" sz="1600" dirty="0" smtClean="0"/>
          </a:p>
        </p:txBody>
      </p:sp>
      <p:pic>
        <p:nvPicPr>
          <p:cNvPr id="47" name="Picture 39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80819" r="17864" b="8685"/>
          <a:stretch/>
        </p:blipFill>
        <p:spPr>
          <a:xfrm>
            <a:off x="336044" y="2447668"/>
            <a:ext cx="8191392" cy="862275"/>
          </a:xfrm>
          <a:prstGeom prst="rect">
            <a:avLst/>
          </a:prstGeom>
        </p:spPr>
      </p:pic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4F81BD"/>
                </a:solidFill>
                <a:cs typeface="Calibri"/>
              </a:rPr>
              <a:t>Instabilities observation in stable beam - history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11</a:t>
            </a:fld>
            <a:endParaRPr lang="it-IT"/>
          </a:p>
        </p:txBody>
      </p:sp>
      <p:pic>
        <p:nvPicPr>
          <p:cNvPr id="37" name="Picture 2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7420" r="12424" b="68573"/>
          <a:stretch/>
        </p:blipFill>
        <p:spPr>
          <a:xfrm>
            <a:off x="-55468" y="551059"/>
            <a:ext cx="9028793" cy="1975680"/>
          </a:xfrm>
          <a:prstGeom prst="rect">
            <a:avLst/>
          </a:prstGeom>
        </p:spPr>
      </p:pic>
      <p:sp>
        <p:nvSpPr>
          <p:cNvPr id="38" name="TextBox 15"/>
          <p:cNvSpPr txBox="1"/>
          <p:nvPr/>
        </p:nvSpPr>
        <p:spPr>
          <a:xfrm>
            <a:off x="1534741" y="542675"/>
            <a:ext cx="189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72 bpi</a:t>
            </a:r>
            <a:endParaRPr lang="en-GB" sz="1400" dirty="0"/>
          </a:p>
        </p:txBody>
      </p:sp>
      <p:sp>
        <p:nvSpPr>
          <p:cNvPr id="39" name="TextBox 16"/>
          <p:cNvSpPr txBox="1"/>
          <p:nvPr/>
        </p:nvSpPr>
        <p:spPr>
          <a:xfrm>
            <a:off x="3189368" y="542675"/>
            <a:ext cx="535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2x48</a:t>
            </a:r>
          </a:p>
        </p:txBody>
      </p:sp>
      <p:cxnSp>
        <p:nvCxnSpPr>
          <p:cNvPr id="41" name="Straight Connector 14"/>
          <p:cNvCxnSpPr/>
          <p:nvPr/>
        </p:nvCxnSpPr>
        <p:spPr>
          <a:xfrm>
            <a:off x="3233540" y="870211"/>
            <a:ext cx="0" cy="15774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17"/>
          <p:cNvCxnSpPr/>
          <p:nvPr/>
        </p:nvCxnSpPr>
        <p:spPr>
          <a:xfrm>
            <a:off x="3678303" y="829681"/>
            <a:ext cx="0" cy="161798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ttangolo 52"/>
          <p:cNvSpPr/>
          <p:nvPr/>
        </p:nvSpPr>
        <p:spPr>
          <a:xfrm>
            <a:off x="1156405" y="843191"/>
            <a:ext cx="2077135" cy="1604477"/>
          </a:xfrm>
          <a:prstGeom prst="rect">
            <a:avLst/>
          </a:prstGeom>
          <a:solidFill>
            <a:schemeClr val="accent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37254" y="2447668"/>
            <a:ext cx="0" cy="3756245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uppo 2"/>
          <p:cNvGrpSpPr/>
          <p:nvPr/>
        </p:nvGrpSpPr>
        <p:grpSpPr>
          <a:xfrm>
            <a:off x="4377035" y="3044841"/>
            <a:ext cx="4519335" cy="3171518"/>
            <a:chOff x="4377035" y="3032512"/>
            <a:chExt cx="4519335" cy="3171518"/>
          </a:xfrm>
        </p:grpSpPr>
        <p:pic>
          <p:nvPicPr>
            <p:cNvPr id="2" name="Immagine 1" descr="BeamIntensity_instabilities_4979-5030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1"/>
            <a:stretch/>
          </p:blipFill>
          <p:spPr>
            <a:xfrm>
              <a:off x="4377035" y="3032512"/>
              <a:ext cx="4519335" cy="3171518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951111"/>
              </a:solidFill>
            </a:ln>
          </p:spPr>
        </p:pic>
        <p:sp>
          <p:nvSpPr>
            <p:cNvPr id="51" name="CasellaDiTesto 50"/>
            <p:cNvSpPr txBox="1"/>
            <p:nvPr/>
          </p:nvSpPr>
          <p:spPr>
            <a:xfrm>
              <a:off x="4576735" y="5905352"/>
              <a:ext cx="1544216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kumimoji="0" lang="en-US" sz="14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X. Buffat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5055169" y="3510706"/>
              <a:ext cx="3631631" cy="59484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26229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pic>
        <p:nvPicPr>
          <p:cNvPr id="37" name="Picture 2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7420" r="12424" b="68573"/>
          <a:stretch/>
        </p:blipFill>
        <p:spPr>
          <a:xfrm>
            <a:off x="-55468" y="551059"/>
            <a:ext cx="9028793" cy="1975680"/>
          </a:xfrm>
          <a:prstGeom prst="rect">
            <a:avLst/>
          </a:prstGeom>
        </p:spPr>
      </p:pic>
      <p:pic>
        <p:nvPicPr>
          <p:cNvPr id="47" name="Picture 39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80819" r="17864" b="8685"/>
          <a:stretch/>
        </p:blipFill>
        <p:spPr>
          <a:xfrm>
            <a:off x="336044" y="2447668"/>
            <a:ext cx="8191392" cy="862275"/>
          </a:xfrm>
          <a:prstGeom prst="rect">
            <a:avLst/>
          </a:prstGeom>
        </p:spPr>
      </p:pic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4F81BD"/>
                </a:solidFill>
                <a:cs typeface="Calibri"/>
              </a:rPr>
              <a:t>Instabilities observation in stable beam - history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38" name="TextBox 15"/>
          <p:cNvSpPr txBox="1"/>
          <p:nvPr/>
        </p:nvSpPr>
        <p:spPr>
          <a:xfrm>
            <a:off x="1534741" y="542675"/>
            <a:ext cx="189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72 bpi</a:t>
            </a:r>
            <a:endParaRPr lang="en-GB" sz="1400" dirty="0"/>
          </a:p>
        </p:txBody>
      </p:sp>
      <p:sp>
        <p:nvSpPr>
          <p:cNvPr id="39" name="TextBox 16"/>
          <p:cNvSpPr txBox="1"/>
          <p:nvPr/>
        </p:nvSpPr>
        <p:spPr>
          <a:xfrm>
            <a:off x="3189368" y="542675"/>
            <a:ext cx="535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2x48</a:t>
            </a:r>
          </a:p>
        </p:txBody>
      </p:sp>
      <p:cxnSp>
        <p:nvCxnSpPr>
          <p:cNvPr id="41" name="Straight Connector 14"/>
          <p:cNvCxnSpPr/>
          <p:nvPr/>
        </p:nvCxnSpPr>
        <p:spPr>
          <a:xfrm>
            <a:off x="3233540" y="870211"/>
            <a:ext cx="0" cy="15774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17"/>
          <p:cNvCxnSpPr/>
          <p:nvPr/>
        </p:nvCxnSpPr>
        <p:spPr>
          <a:xfrm>
            <a:off x="3678303" y="829681"/>
            <a:ext cx="0" cy="161798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ttangolo 52"/>
          <p:cNvSpPr/>
          <p:nvPr/>
        </p:nvSpPr>
        <p:spPr>
          <a:xfrm>
            <a:off x="2065448" y="858836"/>
            <a:ext cx="1123920" cy="1588832"/>
          </a:xfrm>
          <a:prstGeom prst="rect">
            <a:avLst/>
          </a:prstGeom>
          <a:solidFill>
            <a:schemeClr val="accent2">
              <a:lumMod val="60000"/>
              <a:lumOff val="40000"/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4" name="Connettore 2 43"/>
          <p:cNvCxnSpPr/>
          <p:nvPr/>
        </p:nvCxnSpPr>
        <p:spPr>
          <a:xfrm>
            <a:off x="2065448" y="2447668"/>
            <a:ext cx="0" cy="3583926"/>
          </a:xfrm>
          <a:prstGeom prst="straightConnector1">
            <a:avLst/>
          </a:prstGeom>
          <a:ln w="6350" cmpd="sng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ttangolo 44"/>
          <p:cNvSpPr/>
          <p:nvPr/>
        </p:nvSpPr>
        <p:spPr>
          <a:xfrm>
            <a:off x="2093007" y="3200050"/>
            <a:ext cx="299640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02/06/16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</a:rPr>
              <a:t>Vertical chromaticity increased </a:t>
            </a:r>
            <a:r>
              <a:rPr lang="it-IT" sz="1600" dirty="0" smtClean="0"/>
              <a:t>from 15 to 22 units after </a:t>
            </a:r>
            <a:r>
              <a:rPr lang="it-IT" sz="1600" dirty="0"/>
              <a:t>going in </a:t>
            </a:r>
            <a:r>
              <a:rPr lang="it-IT" sz="1600" dirty="0" smtClean="0"/>
              <a:t>collision </a:t>
            </a:r>
            <a:endParaRPr lang="it-IT" sz="1600" dirty="0"/>
          </a:p>
          <a:p>
            <a:pPr marL="569913" lvl="1" indent="-285750">
              <a:buClr>
                <a:schemeClr val="tx1"/>
              </a:buClr>
              <a:buFont typeface="Wingdings" panose="05000000000000000000" pitchFamily="2" charset="2"/>
              <a:buChar char="à"/>
              <a:tabLst>
                <a:tab pos="687388" algn="l"/>
              </a:tabLst>
            </a:pPr>
            <a:r>
              <a:rPr lang="it-IT" sz="1600" dirty="0" smtClean="0">
                <a:solidFill>
                  <a:srgbClr val="FF0000"/>
                </a:solidFill>
              </a:rPr>
              <a:t>blow-up mitigated</a:t>
            </a:r>
            <a:r>
              <a:rPr lang="it-IT" sz="1600" dirty="0" smtClean="0"/>
              <a:t>, instability still sporadically </a:t>
            </a:r>
            <a:r>
              <a:rPr lang="it-IT" sz="1600" dirty="0"/>
              <a:t>detected </a:t>
            </a:r>
            <a:r>
              <a:rPr lang="it-IT" sz="1600" dirty="0" smtClean="0"/>
              <a:t>on </a:t>
            </a:r>
            <a:r>
              <a:rPr lang="it-IT" sz="1600" dirty="0"/>
              <a:t>the </a:t>
            </a:r>
            <a:r>
              <a:rPr lang="it-IT" sz="1600" dirty="0" smtClean="0"/>
              <a:t>bunch-</a:t>
            </a:r>
            <a:r>
              <a:rPr lang="it-IT" sz="1600" dirty="0"/>
              <a:t>by-</a:t>
            </a:r>
            <a:r>
              <a:rPr lang="it-IT" sz="1600" dirty="0" smtClean="0"/>
              <a:t>bunch </a:t>
            </a:r>
            <a:r>
              <a:rPr lang="it-IT" sz="1600" dirty="0"/>
              <a:t>luminosity </a:t>
            </a:r>
            <a:r>
              <a:rPr lang="it-IT" sz="1600" dirty="0" smtClean="0"/>
              <a:t>data</a:t>
            </a:r>
          </a:p>
          <a:p>
            <a:pPr marL="569913" lvl="1" indent="-285750">
              <a:buClr>
                <a:schemeClr val="tx1"/>
              </a:buClr>
              <a:buFont typeface="Wingdings" panose="05000000000000000000" pitchFamily="2" charset="2"/>
              <a:buChar char="à"/>
              <a:tabLst>
                <a:tab pos="687388" algn="l"/>
              </a:tabLst>
            </a:pPr>
            <a:r>
              <a:rPr lang="it-IT" sz="1600" dirty="0">
                <a:solidFill>
                  <a:srgbClr val="FF0000"/>
                </a:solidFill>
                <a:sym typeface="Wingdings"/>
              </a:rPr>
              <a:t>clear </a:t>
            </a:r>
            <a:r>
              <a:rPr lang="it-IT" sz="1600" dirty="0" smtClean="0">
                <a:solidFill>
                  <a:srgbClr val="FF0000"/>
                </a:solidFill>
                <a:sym typeface="Wingdings"/>
              </a:rPr>
              <a:t>improvement </a:t>
            </a:r>
            <a:r>
              <a:rPr lang="it-IT" sz="1600" dirty="0">
                <a:solidFill>
                  <a:srgbClr val="000000"/>
                </a:solidFill>
                <a:sym typeface="Wingdings"/>
              </a:rPr>
              <a:t>on the number of unstable </a:t>
            </a:r>
            <a:r>
              <a:rPr lang="it-IT" sz="1600" dirty="0" smtClean="0">
                <a:solidFill>
                  <a:srgbClr val="000000"/>
                </a:solidFill>
                <a:sym typeface="Wingdings"/>
              </a:rPr>
              <a:t>bunches</a:t>
            </a:r>
            <a:endParaRPr lang="it-IT" sz="1600" dirty="0" smtClean="0"/>
          </a:p>
        </p:txBody>
      </p:sp>
      <p:sp>
        <p:nvSpPr>
          <p:cNvPr id="17" name="Segnaposto numero diapositiva 10"/>
          <p:cNvSpPr txBox="1">
            <a:spLocks/>
          </p:cNvSpPr>
          <p:nvPr/>
        </p:nvSpPr>
        <p:spPr>
          <a:xfrm>
            <a:off x="6553200" y="605913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57A501-AD3F-914F-9B9F-A7EF42672804}" type="slidenum">
              <a:rPr lang="it-IT" smtClean="0"/>
              <a:pPr/>
              <a:t>12</a:t>
            </a:fld>
            <a:endParaRPr lang="it-IT"/>
          </a:p>
        </p:txBody>
      </p:sp>
      <p:grpSp>
        <p:nvGrpSpPr>
          <p:cNvPr id="4" name="Gruppo 3"/>
          <p:cNvGrpSpPr/>
          <p:nvPr/>
        </p:nvGrpSpPr>
        <p:grpSpPr>
          <a:xfrm>
            <a:off x="4740778" y="640541"/>
            <a:ext cx="4232547" cy="5998762"/>
            <a:chOff x="4630348" y="520261"/>
            <a:chExt cx="4232547" cy="5998762"/>
          </a:xfrm>
        </p:grpSpPr>
        <p:grpSp>
          <p:nvGrpSpPr>
            <p:cNvPr id="3" name="Group 2"/>
            <p:cNvGrpSpPr/>
            <p:nvPr/>
          </p:nvGrpSpPr>
          <p:grpSpPr>
            <a:xfrm>
              <a:off x="4998026" y="520261"/>
              <a:ext cx="3852419" cy="5998762"/>
              <a:chOff x="5246516" y="520261"/>
              <a:chExt cx="3852419" cy="5998762"/>
            </a:xfrm>
          </p:grpSpPr>
          <p:sp>
            <p:nvSpPr>
              <p:cNvPr id="26" name="Rettangolo 27"/>
              <p:cNvSpPr/>
              <p:nvPr/>
            </p:nvSpPr>
            <p:spPr>
              <a:xfrm>
                <a:off x="5246516" y="520261"/>
                <a:ext cx="3852419" cy="5998762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CasellaDiTesto 23"/>
              <p:cNvSpPr txBox="1"/>
              <p:nvPr/>
            </p:nvSpPr>
            <p:spPr>
              <a:xfrm>
                <a:off x="5538438" y="6214842"/>
                <a:ext cx="1257436" cy="296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60000"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X. Buffat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endParaRPr>
              </a:p>
            </p:txBody>
          </p:sp>
          <p:sp>
            <p:nvSpPr>
              <p:cNvPr id="23" name="CasellaDiTesto 27"/>
              <p:cNvSpPr txBox="1"/>
              <p:nvPr/>
            </p:nvSpPr>
            <p:spPr>
              <a:xfrm>
                <a:off x="5497738" y="3547443"/>
                <a:ext cx="208691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60000"/>
                  <a:buFontTx/>
                  <a:buNone/>
                  <a:tabLst/>
                  <a:defRPr/>
                </a:pPr>
                <a:r>
                  <a:rPr kumimoji="0" lang="en-US" b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Fill 4988, </a:t>
                </a:r>
                <a:r>
                  <a:rPr kumimoji="0" lang="en-US" b="1" u="none" strike="noStrike" kern="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 </a:t>
                </a:r>
                <a:r>
                  <a:rPr kumimoji="0" lang="en-US" b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Q’</a:t>
                </a:r>
                <a:r>
                  <a:rPr kumimoji="0" lang="en-US" b="1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v</a:t>
                </a:r>
                <a:r>
                  <a:rPr kumimoji="0" lang="en-US" b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 = 22</a:t>
                </a:r>
                <a:endParaRPr kumimoji="0" lang="en-US" b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endParaRPr>
              </a:p>
            </p:txBody>
          </p:sp>
          <p:sp>
            <p:nvSpPr>
              <p:cNvPr id="25" name="CasellaDiTesto 27"/>
              <p:cNvSpPr txBox="1"/>
              <p:nvPr/>
            </p:nvSpPr>
            <p:spPr>
              <a:xfrm>
                <a:off x="5497738" y="562129"/>
                <a:ext cx="208691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60000"/>
                  <a:buFontTx/>
                  <a:buNone/>
                  <a:tabLst/>
                  <a:defRPr/>
                </a:pPr>
                <a:r>
                  <a:rPr kumimoji="0" lang="en-US" b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Fill 4964, </a:t>
                </a:r>
                <a:r>
                  <a:rPr kumimoji="0" lang="en-US" b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Q’</a:t>
                </a:r>
                <a:r>
                  <a:rPr kumimoji="0" lang="en-US" b="1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v</a:t>
                </a:r>
                <a:r>
                  <a:rPr kumimoji="0" lang="en-US" b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  <a:sym typeface="Wingdings"/>
                  </a:rPr>
                  <a:t> = 15</a:t>
                </a:r>
              </a:p>
            </p:txBody>
          </p:sp>
        </p:grpSp>
        <p:pic>
          <p:nvPicPr>
            <p:cNvPr id="27" name="Immagine 26" descr="lumiWaterfall_CMS_496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0348" y="731049"/>
              <a:ext cx="4232547" cy="2835667"/>
            </a:xfrm>
            <a:prstGeom prst="rect">
              <a:avLst/>
            </a:prstGeom>
          </p:spPr>
        </p:pic>
        <p:pic>
          <p:nvPicPr>
            <p:cNvPr id="2" name="Immagine 1" descr="lumiWaterfall_CMS_498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616" y="3733415"/>
              <a:ext cx="4157829" cy="2785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3099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4F81BD"/>
                </a:solidFill>
                <a:cs typeface="Calibri"/>
              </a:rPr>
              <a:t>Instabilities observation in stable beam - history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13</a:t>
            </a:fld>
            <a:endParaRPr lang="it-IT" dirty="0"/>
          </a:p>
        </p:txBody>
      </p:sp>
      <p:pic>
        <p:nvPicPr>
          <p:cNvPr id="37" name="Picture 2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7420" r="12424" b="68573"/>
          <a:stretch/>
        </p:blipFill>
        <p:spPr>
          <a:xfrm>
            <a:off x="-55468" y="551059"/>
            <a:ext cx="9028793" cy="1975680"/>
          </a:xfrm>
          <a:prstGeom prst="rect">
            <a:avLst/>
          </a:prstGeom>
        </p:spPr>
      </p:pic>
      <p:sp>
        <p:nvSpPr>
          <p:cNvPr id="38" name="TextBox 15"/>
          <p:cNvSpPr txBox="1"/>
          <p:nvPr/>
        </p:nvSpPr>
        <p:spPr>
          <a:xfrm>
            <a:off x="1534741" y="542675"/>
            <a:ext cx="189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72 bpi</a:t>
            </a:r>
            <a:endParaRPr lang="en-GB" sz="1400" dirty="0"/>
          </a:p>
        </p:txBody>
      </p:sp>
      <p:sp>
        <p:nvSpPr>
          <p:cNvPr id="39" name="TextBox 16"/>
          <p:cNvSpPr txBox="1"/>
          <p:nvPr/>
        </p:nvSpPr>
        <p:spPr>
          <a:xfrm>
            <a:off x="3189368" y="542675"/>
            <a:ext cx="535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2x48</a:t>
            </a:r>
          </a:p>
        </p:txBody>
      </p:sp>
      <p:cxnSp>
        <p:nvCxnSpPr>
          <p:cNvPr id="41" name="Straight Connector 14"/>
          <p:cNvCxnSpPr/>
          <p:nvPr/>
        </p:nvCxnSpPr>
        <p:spPr>
          <a:xfrm>
            <a:off x="3233540" y="870211"/>
            <a:ext cx="0" cy="15774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17"/>
          <p:cNvCxnSpPr/>
          <p:nvPr/>
        </p:nvCxnSpPr>
        <p:spPr>
          <a:xfrm>
            <a:off x="3678303" y="829681"/>
            <a:ext cx="0" cy="161798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Picture 39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80819" r="17864" b="8685"/>
          <a:stretch/>
        </p:blipFill>
        <p:spPr>
          <a:xfrm>
            <a:off x="336044" y="2447668"/>
            <a:ext cx="8191392" cy="862275"/>
          </a:xfrm>
          <a:prstGeom prst="rect">
            <a:avLst/>
          </a:prstGeom>
        </p:spPr>
      </p:pic>
      <p:sp>
        <p:nvSpPr>
          <p:cNvPr id="53" name="Rettangolo 52"/>
          <p:cNvSpPr/>
          <p:nvPr/>
        </p:nvSpPr>
        <p:spPr>
          <a:xfrm>
            <a:off x="3233540" y="858836"/>
            <a:ext cx="5167998" cy="1597216"/>
          </a:xfrm>
          <a:prstGeom prst="rect">
            <a:avLst/>
          </a:prstGeom>
          <a:solidFill>
            <a:schemeClr val="accent2">
              <a:lumMod val="60000"/>
              <a:lumOff val="40000"/>
              <a:alpha val="48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/>
          <p:nvPr/>
        </p:nvCxnSpPr>
        <p:spPr>
          <a:xfrm>
            <a:off x="3229924" y="2415705"/>
            <a:ext cx="0" cy="2443999"/>
          </a:xfrm>
          <a:prstGeom prst="straightConnector1">
            <a:avLst/>
          </a:prstGeom>
          <a:ln w="6350" cmpd="sng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233540" y="3013045"/>
            <a:ext cx="289026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</a:rPr>
              <a:t>25/06/16 </a:t>
            </a:r>
            <a:r>
              <a:rPr lang="it-IT" b="1" dirty="0" smtClean="0">
                <a:solidFill>
                  <a:prstClr val="black"/>
                </a:solidFill>
              </a:rPr>
              <a:t>...</a:t>
            </a:r>
            <a:endParaRPr lang="it-IT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Physics fills with trains of 48b </a:t>
            </a:r>
            <a:endParaRPr lang="it-IT" sz="1600" dirty="0"/>
          </a:p>
          <a:p>
            <a:pPr marL="569913" lvl="1" indent="-285750">
              <a:buClr>
                <a:schemeClr val="tx1"/>
              </a:buClr>
              <a:buFont typeface="Wingdings" panose="05000000000000000000" pitchFamily="2" charset="2"/>
              <a:buChar char="à"/>
              <a:tabLst>
                <a:tab pos="687388" algn="l"/>
              </a:tabLst>
            </a:pPr>
            <a:r>
              <a:rPr lang="it-IT" sz="1600" dirty="0" smtClean="0">
                <a:solidFill>
                  <a:srgbClr val="FF0000"/>
                </a:solidFill>
              </a:rPr>
              <a:t>No instability observed</a:t>
            </a:r>
            <a:endParaRPr lang="it-IT" sz="1600" dirty="0" smtClean="0"/>
          </a:p>
          <a:p>
            <a:pPr marL="569913" lvl="1" indent="-285750">
              <a:buClr>
                <a:schemeClr val="tx1"/>
              </a:buClr>
              <a:buFont typeface="Wingdings" panose="05000000000000000000" pitchFamily="2" charset="2"/>
              <a:buChar char="à"/>
              <a:tabLst>
                <a:tab pos="687388" algn="l"/>
              </a:tabLst>
            </a:pPr>
            <a:r>
              <a:rPr lang="it-IT" sz="1600" dirty="0" smtClean="0">
                <a:sym typeface="Wingdings"/>
              </a:rPr>
              <a:t>Vertical chromaticity brought down to 15 </a:t>
            </a:r>
            <a:r>
              <a:rPr lang="it-IT" sz="1600" dirty="0" err="1" smtClean="0">
                <a:sym typeface="Wingdings"/>
              </a:rPr>
              <a:t>units</a:t>
            </a:r>
            <a:r>
              <a:rPr lang="it-IT" sz="1600" dirty="0" smtClean="0">
                <a:sym typeface="Wingdings"/>
              </a:rPr>
              <a:t> in collision still with no sign of instability 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22230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26" name="Rettangolo 27"/>
          <p:cNvSpPr/>
          <p:nvPr/>
        </p:nvSpPr>
        <p:spPr>
          <a:xfrm>
            <a:off x="336045" y="3137381"/>
            <a:ext cx="4304536" cy="3437719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4F81BD"/>
                </a:solidFill>
                <a:cs typeface="Calibri"/>
              </a:rPr>
              <a:t>Instabilities observation in stable beam - history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14</a:t>
            </a:fld>
            <a:endParaRPr lang="it-IT"/>
          </a:p>
        </p:txBody>
      </p:sp>
      <p:pic>
        <p:nvPicPr>
          <p:cNvPr id="37" name="Picture 2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7420" r="12424" b="68573"/>
          <a:stretch/>
        </p:blipFill>
        <p:spPr>
          <a:xfrm>
            <a:off x="-55468" y="551059"/>
            <a:ext cx="9028793" cy="1975680"/>
          </a:xfrm>
          <a:prstGeom prst="rect">
            <a:avLst/>
          </a:prstGeom>
        </p:spPr>
      </p:pic>
      <p:sp>
        <p:nvSpPr>
          <p:cNvPr id="38" name="TextBox 15"/>
          <p:cNvSpPr txBox="1"/>
          <p:nvPr/>
        </p:nvSpPr>
        <p:spPr>
          <a:xfrm>
            <a:off x="1534741" y="542675"/>
            <a:ext cx="189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72 bpi</a:t>
            </a:r>
            <a:endParaRPr lang="en-GB" sz="1400" dirty="0"/>
          </a:p>
        </p:txBody>
      </p:sp>
      <p:sp>
        <p:nvSpPr>
          <p:cNvPr id="39" name="TextBox 16"/>
          <p:cNvSpPr txBox="1"/>
          <p:nvPr/>
        </p:nvSpPr>
        <p:spPr>
          <a:xfrm>
            <a:off x="3189368" y="542675"/>
            <a:ext cx="535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2x48</a:t>
            </a:r>
          </a:p>
        </p:txBody>
      </p:sp>
      <p:cxnSp>
        <p:nvCxnSpPr>
          <p:cNvPr id="41" name="Straight Connector 14"/>
          <p:cNvCxnSpPr/>
          <p:nvPr/>
        </p:nvCxnSpPr>
        <p:spPr>
          <a:xfrm>
            <a:off x="3233540" y="870211"/>
            <a:ext cx="0" cy="157745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17"/>
          <p:cNvCxnSpPr/>
          <p:nvPr/>
        </p:nvCxnSpPr>
        <p:spPr>
          <a:xfrm>
            <a:off x="3678303" y="829681"/>
            <a:ext cx="0" cy="161798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Picture 39" descr="Heat_load_arc_full_run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80819" r="17864" b="8685"/>
          <a:stretch/>
        </p:blipFill>
        <p:spPr>
          <a:xfrm>
            <a:off x="336044" y="2447668"/>
            <a:ext cx="8191392" cy="86227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971199" y="3309943"/>
            <a:ext cx="340318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/>
              <a:t>19/08/16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1600" dirty="0"/>
              <a:t>MD </a:t>
            </a:r>
            <a:r>
              <a:rPr lang="it-IT" sz="1600" dirty="0" smtClean="0"/>
              <a:t>fills with trains of 72b. and bunch intensities 1.1e11</a:t>
            </a:r>
            <a:r>
              <a:rPr lang="it-IT" sz="1600" dirty="0"/>
              <a:t>, </a:t>
            </a:r>
            <a:r>
              <a:rPr lang="it-IT" sz="1600" dirty="0" smtClean="0"/>
              <a:t>0.9e11 and 0.7e11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Chromaticity could be reduced to 5 units in stable beams without any sign of instabilities (scrubbing?)</a:t>
            </a:r>
          </a:p>
          <a:p>
            <a:pPr marL="285750" lvl="0" indent="-285750">
              <a:buFont typeface="Arial"/>
              <a:buChar char="•"/>
            </a:pPr>
            <a:endParaRPr lang="it-IT" sz="1600" dirty="0"/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 rotWithShape="1">
          <a:blip r:embed="rId6"/>
          <a:srcRect l="34662" t="54728" r="3495" b="6197"/>
          <a:stretch/>
        </p:blipFill>
        <p:spPr>
          <a:xfrm>
            <a:off x="497737" y="3200400"/>
            <a:ext cx="3951060" cy="1722316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/>
          </p:cNvPicPr>
          <p:nvPr/>
        </p:nvPicPr>
        <p:blipFill rotWithShape="1">
          <a:blip r:embed="rId7"/>
          <a:srcRect l="34166" t="54143" r="3496" b="5481"/>
          <a:stretch/>
        </p:blipFill>
        <p:spPr>
          <a:xfrm>
            <a:off x="499868" y="4784022"/>
            <a:ext cx="3982652" cy="1775838"/>
          </a:xfrm>
          <a:prstGeom prst="rect">
            <a:avLst/>
          </a:prstGeom>
        </p:spPr>
      </p:pic>
      <p:sp>
        <p:nvSpPr>
          <p:cNvPr id="25" name="CasellaDiTesto 25"/>
          <p:cNvSpPr txBox="1"/>
          <p:nvPr/>
        </p:nvSpPr>
        <p:spPr>
          <a:xfrm>
            <a:off x="846139" y="6026466"/>
            <a:ext cx="1542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400" b="1" i="1" kern="0" dirty="0">
                <a:solidFill>
                  <a:srgbClr val="000000"/>
                </a:solidFill>
                <a:latin typeface="Calibri"/>
                <a:cs typeface="Calibri"/>
                <a:sym typeface="Wingdings"/>
              </a:rPr>
              <a:t>L</a:t>
            </a:r>
            <a:r>
              <a:rPr kumimoji="0" lang="en-US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. </a:t>
            </a:r>
            <a:r>
              <a:rPr lang="en-US" sz="1400" b="1" i="1" kern="0" dirty="0" smtClean="0">
                <a:solidFill>
                  <a:srgbClr val="000000"/>
                </a:solidFill>
                <a:latin typeface="Calibri"/>
                <a:cs typeface="Calibri"/>
                <a:sym typeface="Wingdings"/>
              </a:rPr>
              <a:t>Mether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988313" y="2456052"/>
            <a:ext cx="0" cy="2611248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ttangolo 52"/>
          <p:cNvSpPr/>
          <p:nvPr/>
        </p:nvSpPr>
        <p:spPr>
          <a:xfrm>
            <a:off x="3233540" y="858836"/>
            <a:ext cx="5167998" cy="1597216"/>
          </a:xfrm>
          <a:prstGeom prst="rect">
            <a:avLst/>
          </a:prstGeom>
          <a:solidFill>
            <a:schemeClr val="accent2">
              <a:lumMod val="60000"/>
              <a:lumOff val="40000"/>
              <a:alpha val="48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47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 descr="1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60" y="3962133"/>
            <a:ext cx="4075304" cy="269449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51784" y="579378"/>
            <a:ext cx="8241957" cy="3164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algn="ctr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b="1" dirty="0" smtClean="0">
                <a:solidFill>
                  <a:srgbClr val="951111"/>
                </a:solidFill>
                <a:cs typeface="Calibri"/>
                <a:sym typeface="Wingdings"/>
              </a:rPr>
              <a:t>How the e-cloud can drive an instability?</a:t>
            </a:r>
          </a:p>
          <a:p>
            <a:pPr marL="51435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cs typeface="Calibri"/>
                <a:sym typeface="Wingdings"/>
              </a:rPr>
              <a:t>When a proton bunch passes through an e-cloud, electrons are attracted towards the transverse center of the beam </a:t>
            </a:r>
          </a:p>
          <a:p>
            <a:pPr marL="1428750" lvl="2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charset="0"/>
              <a:buChar char="à"/>
              <a:defRPr/>
            </a:pPr>
            <a:r>
              <a:rPr lang="en-US" sz="1600" dirty="0" smtClean="0">
                <a:cs typeface="Calibri"/>
                <a:sym typeface="Wingdings"/>
              </a:rPr>
              <a:t>electron density increases within the bunch inducing coherent bunch oscillation</a:t>
            </a:r>
            <a:r>
              <a:rPr lang="en-US" sz="1600" dirty="0" smtClean="0">
                <a:solidFill>
                  <a:srgbClr val="000000"/>
                </a:solidFill>
                <a:cs typeface="Calibri"/>
                <a:sym typeface="Wingdings"/>
              </a:rPr>
              <a:t>s</a:t>
            </a:r>
            <a:r>
              <a:rPr lang="en-US" sz="1600" dirty="0">
                <a:solidFill>
                  <a:srgbClr val="000000"/>
                </a:solidFill>
                <a:cs typeface="Calibri"/>
                <a:sym typeface="Wingdings"/>
              </a:rPr>
              <a:t>,</a:t>
            </a:r>
            <a:r>
              <a:rPr lang="en-US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e.g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 transverse instability</a:t>
            </a: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Understanding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of these phenomena relies on </a:t>
            </a:r>
            <a:r>
              <a:rPr lang="en-US" sz="1600" dirty="0">
                <a:solidFill>
                  <a:srgbClr val="FF0000"/>
                </a:solidFill>
                <a:cs typeface="Calibri"/>
                <a:sym typeface="Wingdings"/>
              </a:rPr>
              <a:t>numerical simulations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(</a:t>
            </a:r>
            <a:r>
              <a:rPr lang="en-US" sz="1600" dirty="0" err="1">
                <a:solidFill>
                  <a:prstClr val="black"/>
                </a:solidFill>
                <a:cs typeface="Calibri"/>
                <a:sym typeface="Wingdings"/>
              </a:rPr>
              <a:t>PyECLOUD-PyHEADTAIL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  <a:p>
            <a:pPr marL="1143000" lvl="2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 smtClean="0">
              <a:solidFill>
                <a:srgbClr val="FF0000"/>
              </a:solidFill>
              <a:cs typeface="Calibri"/>
              <a:sym typeface="Wingdings"/>
            </a:endParaRPr>
          </a:p>
          <a:p>
            <a:pPr marL="514350" indent="-285750">
              <a:lnSpc>
                <a:spcPct val="90000"/>
              </a:lnSpc>
              <a:buSzPct val="100000"/>
              <a:buFont typeface="Arial"/>
              <a:buChar char="•"/>
              <a:defRPr/>
            </a:pPr>
            <a:endParaRPr lang="en-US" sz="1600" dirty="0">
              <a:latin typeface="Calibri"/>
              <a:cs typeface="Calibri"/>
              <a:sym typeface="Wingdings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15</a:t>
            </a:fld>
            <a:endParaRPr lang="it-IT"/>
          </a:p>
        </p:txBody>
      </p:sp>
      <p:sp>
        <p:nvSpPr>
          <p:cNvPr id="14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chemeClr val="accent1"/>
                </a:solidFill>
                <a:latin typeface="Calibri"/>
                <a:cs typeface="Calibri"/>
              </a:rPr>
              <a:t>Electron </a:t>
            </a:r>
            <a:r>
              <a:rPr lang="it-IT" sz="2800" dirty="0" err="1" smtClean="0">
                <a:solidFill>
                  <a:schemeClr val="accent1"/>
                </a:solidFill>
                <a:latin typeface="Calibri"/>
                <a:cs typeface="Calibri"/>
              </a:rPr>
              <a:t>cloud</a:t>
            </a:r>
            <a:r>
              <a:rPr lang="it-IT" sz="28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chemeClr val="accent1"/>
                </a:solidFill>
                <a:latin typeface="Calibri"/>
                <a:cs typeface="Calibri"/>
              </a:rPr>
              <a:t>driven</a:t>
            </a:r>
            <a:r>
              <a:rPr lang="it-IT" sz="28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chemeClr val="accent1"/>
                </a:solidFill>
                <a:latin typeface="Calibri"/>
                <a:cs typeface="Calibri"/>
              </a:rPr>
              <a:t>instabilities</a:t>
            </a:r>
            <a:endParaRPr lang="en-US" sz="2800" dirty="0" smtClean="0">
              <a:solidFill>
                <a:schemeClr val="accent1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517350" y="3748866"/>
            <a:ext cx="3953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schemeClr val="accent1"/>
                </a:solidFill>
                <a:latin typeface="Calibri" pitchFamily="34" charset="0"/>
              </a:rPr>
              <a:t>Electron density during a bunch passage</a:t>
            </a:r>
            <a:endParaRPr lang="en-US" sz="1600" dirty="0">
              <a:solidFill>
                <a:schemeClr val="accent1"/>
              </a:solidFill>
              <a:latin typeface="Calibri" pitchFamily="34" charset="0"/>
            </a:endParaRPr>
          </a:p>
        </p:txBody>
      </p:sp>
      <p:grpSp>
        <p:nvGrpSpPr>
          <p:cNvPr id="13" name="Group 1"/>
          <p:cNvGrpSpPr/>
          <p:nvPr/>
        </p:nvGrpSpPr>
        <p:grpSpPr>
          <a:xfrm>
            <a:off x="5303565" y="3912834"/>
            <a:ext cx="3636822" cy="2560425"/>
            <a:chOff x="5190186" y="3615882"/>
            <a:chExt cx="3636822" cy="2560425"/>
          </a:xfrm>
        </p:grpSpPr>
        <p:pic>
          <p:nvPicPr>
            <p:cNvPr id="15" name="Picture 5"/>
            <p:cNvPicPr>
              <a:picLocks noChangeAspect="1"/>
            </p:cNvPicPr>
            <p:nvPr/>
          </p:nvPicPr>
          <p:blipFill rotWithShape="1">
            <a:blip r:embed="rId3"/>
            <a:srcRect l="5804" t="9245" r="48400" b="4208"/>
            <a:stretch/>
          </p:blipFill>
          <p:spPr>
            <a:xfrm>
              <a:off x="5190186" y="3719735"/>
              <a:ext cx="3636822" cy="2456572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Box 7"/>
            <p:cNvSpPr txBox="1"/>
            <p:nvPr/>
          </p:nvSpPr>
          <p:spPr>
            <a:xfrm>
              <a:off x="5771470" y="3615882"/>
              <a:ext cx="2908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600" dirty="0" smtClean="0">
                  <a:solidFill>
                    <a:srgbClr val="4F81BD"/>
                  </a:solidFill>
                  <a:latin typeface="Calibri" pitchFamily="34" charset="0"/>
                </a:rPr>
                <a:t>e-cloud driven instability</a:t>
              </a:r>
              <a:endParaRPr lang="en-US" sz="1600" dirty="0">
                <a:solidFill>
                  <a:srgbClr val="4F81BD"/>
                </a:solidFill>
                <a:latin typeface="Calibri" pitchFamily="34" charset="0"/>
              </a:endParaRPr>
            </a:p>
          </p:txBody>
        </p:sp>
      </p:grpSp>
      <p:sp>
        <p:nvSpPr>
          <p:cNvPr id="17" name="Down Arrow 12"/>
          <p:cNvSpPr/>
          <p:nvPr/>
        </p:nvSpPr>
        <p:spPr>
          <a:xfrm rot="16200000">
            <a:off x="4691396" y="4825975"/>
            <a:ext cx="548718" cy="5725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5"/>
          <p:cNvSpPr/>
          <p:nvPr/>
        </p:nvSpPr>
        <p:spPr>
          <a:xfrm>
            <a:off x="3032348" y="2885095"/>
            <a:ext cx="596208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In space</a:t>
            </a:r>
            <a:r>
              <a:rPr lang="en-US" sz="1600" b="1" dirty="0" smtClean="0">
                <a:solidFill>
                  <a:srgbClr val="951111"/>
                </a:solidFill>
                <a:sym typeface="Wingdings"/>
              </a:rPr>
              <a:t>: </a:t>
            </a:r>
            <a:r>
              <a:rPr lang="en-US" sz="1600" dirty="0" smtClean="0">
                <a:sym typeface="Wingdings"/>
              </a:rPr>
              <a:t>small </a:t>
            </a:r>
            <a:r>
              <a:rPr lang="en-US" sz="1600" dirty="0">
                <a:sym typeface="Wingdings"/>
              </a:rPr>
              <a:t>beam (~100 </a:t>
            </a:r>
            <a:r>
              <a:rPr lang="en-US" sz="1600" dirty="0">
                <a:latin typeface="Symbol" charset="2"/>
                <a:ea typeface="Symbol" charset="2"/>
                <a:cs typeface="Symbol" charset="2"/>
                <a:sym typeface="Wingdings"/>
              </a:rPr>
              <a:t>m</a:t>
            </a:r>
            <a:r>
              <a:rPr lang="en-US" sz="1600" dirty="0">
                <a:sym typeface="Wingdings"/>
              </a:rPr>
              <a:t>m) in a </a:t>
            </a:r>
            <a:r>
              <a:rPr lang="en-US" sz="1600" dirty="0" smtClean="0">
                <a:sym typeface="Wingdings"/>
              </a:rPr>
              <a:t>big </a:t>
            </a:r>
            <a:r>
              <a:rPr lang="en-US" sz="1600" dirty="0">
                <a:sym typeface="Wingdings"/>
              </a:rPr>
              <a:t>chamber (4 cm)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In time: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1 ns for the e</a:t>
            </a:r>
            <a:r>
              <a:rPr lang="en-US" sz="1600" baseline="30000" dirty="0" smtClean="0">
                <a:solidFill>
                  <a:srgbClr val="000000"/>
                </a:solidFill>
                <a:sym typeface="Wingdings"/>
              </a:rPr>
              <a:t>-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 motion, 1 to 10 s for instability development</a:t>
            </a:r>
            <a:endParaRPr lang="en-US" sz="1600" dirty="0">
              <a:solidFill>
                <a:srgbClr val="000000"/>
              </a:solidFill>
              <a:sym typeface="Wingdings"/>
            </a:endParaRPr>
          </a:p>
        </p:txBody>
      </p:sp>
      <p:sp>
        <p:nvSpPr>
          <p:cNvPr id="21" name="Rectangle 16"/>
          <p:cNvSpPr/>
          <p:nvPr/>
        </p:nvSpPr>
        <p:spPr>
          <a:xfrm>
            <a:off x="1024704" y="3149152"/>
            <a:ext cx="2099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FF0000"/>
                </a:solidFill>
                <a:sym typeface="Wingdings"/>
              </a:rPr>
              <a:t>Multi-scale problem: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39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animBg="1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16</a:t>
            </a:fld>
            <a:endParaRPr lang="it-IT"/>
          </a:p>
        </p:txBody>
      </p:sp>
      <p:sp>
        <p:nvSpPr>
          <p:cNvPr id="14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chemeClr val="accent1"/>
                </a:solidFill>
                <a:latin typeface="Calibri"/>
                <a:cs typeface="Calibri"/>
              </a:rPr>
              <a:t>Simulation</a:t>
            </a:r>
            <a:r>
              <a:rPr lang="it-IT" sz="2800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chemeClr val="accent1"/>
                </a:solidFill>
                <a:latin typeface="Calibri"/>
                <a:cs typeface="Calibri"/>
              </a:rPr>
              <a:t>studies</a:t>
            </a:r>
            <a:endParaRPr lang="en-US" sz="2800" dirty="0" smtClean="0">
              <a:solidFill>
                <a:schemeClr val="accent1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727439" y="615436"/>
            <a:ext cx="7825427" cy="3038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sym typeface="Wingdings"/>
              </a:rPr>
              <a:t>Recent work at CERN focused on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increasing the performance 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of our simulation tools:</a:t>
            </a:r>
          </a:p>
          <a:p>
            <a:pPr marL="742950" lvl="1" indent="-285750">
              <a:lnSpc>
                <a:spcPct val="120000"/>
              </a:lnSpc>
              <a:buSzPct val="60000"/>
              <a:buFont typeface="Wingdings" charset="2"/>
              <a:buChar char="²"/>
            </a:pPr>
            <a:r>
              <a:rPr lang="en-US" sz="1600" dirty="0">
                <a:solidFill>
                  <a:srgbClr val="000000"/>
                </a:solidFill>
                <a:sym typeface="Wingdings"/>
              </a:rPr>
              <a:t>Introduced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a </a:t>
            </a: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“ telescoping” grid </a:t>
            </a:r>
            <a:r>
              <a:rPr lang="en-US" sz="1600" dirty="0" smtClean="0">
                <a:sym typeface="Wingdings"/>
              </a:rPr>
              <a:t>in the Particle </a:t>
            </a:r>
            <a:r>
              <a:rPr lang="en-US" sz="1600" dirty="0">
                <a:sym typeface="Wingdings"/>
              </a:rPr>
              <a:t>in Cell solver</a:t>
            </a:r>
          </a:p>
          <a:p>
            <a:pPr marL="742950" lvl="1" indent="-285750">
              <a:lnSpc>
                <a:spcPct val="120000"/>
              </a:lnSpc>
              <a:buSzPct val="60000"/>
              <a:buFont typeface="Wingdings" charset="2"/>
              <a:buChar char="²"/>
            </a:pPr>
            <a:r>
              <a:rPr lang="en-US" sz="1600" dirty="0">
                <a:sym typeface="Wingdings"/>
              </a:rPr>
              <a:t>Exploit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parallel computing </a:t>
            </a:r>
            <a:r>
              <a:rPr lang="en-US" sz="1600" dirty="0">
                <a:sym typeface="Wingdings"/>
              </a:rPr>
              <a:t>through a new parallelization layer (</a:t>
            </a:r>
            <a:r>
              <a:rPr lang="en-US" sz="1600" dirty="0" err="1">
                <a:sym typeface="Wingdings"/>
              </a:rPr>
              <a:t>PyPARIS</a:t>
            </a:r>
            <a:r>
              <a:rPr lang="en-US" sz="1600" dirty="0" smtClean="0">
                <a:sym typeface="Wingdings"/>
              </a:rPr>
              <a:t>)</a:t>
            </a:r>
          </a:p>
          <a:p>
            <a:pPr marL="742950" lvl="1" indent="-285750">
              <a:lnSpc>
                <a:spcPct val="120000"/>
              </a:lnSpc>
              <a:buSzPct val="60000"/>
              <a:buFont typeface="Wingdings" charset="2"/>
              <a:buChar char="²"/>
            </a:pPr>
            <a:endParaRPr lang="en-US" sz="16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>
                <a:sym typeface="Wingdings"/>
              </a:rPr>
              <a:t>Typical simulation study: ~400 CPU cores (8-16 cores per job) </a:t>
            </a: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600" dirty="0">
                <a:sym typeface="Wingdings"/>
              </a:rPr>
              <a:t>Allowed gaining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new insight </a:t>
            </a:r>
            <a:r>
              <a:rPr lang="en-US" sz="1600" dirty="0">
                <a:sym typeface="Wingdings"/>
              </a:rPr>
              <a:t>on scenarios that were previously inaccessible (e.g. 10k turn simulations for LHC at </a:t>
            </a:r>
            <a:r>
              <a:rPr lang="en-US" sz="1600" dirty="0" smtClean="0">
                <a:sym typeface="Wingdings"/>
              </a:rPr>
              <a:t>6.5 </a:t>
            </a:r>
            <a:r>
              <a:rPr lang="en-US" sz="1600" dirty="0" err="1">
                <a:sym typeface="Wingdings"/>
              </a:rPr>
              <a:t>TeV</a:t>
            </a:r>
            <a:r>
              <a:rPr lang="en-US" sz="1600" dirty="0" smtClean="0">
                <a:sym typeface="Wingdings"/>
              </a:rPr>
              <a:t>)</a:t>
            </a: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endParaRPr lang="en-US" sz="1600" dirty="0">
              <a:sym typeface="Wingdings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Long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term effects</a:t>
            </a:r>
            <a:r>
              <a:rPr lang="en-US" sz="1600" dirty="0">
                <a:sym typeface="Wingdings"/>
              </a:rPr>
              <a:t>, like incoherent </a:t>
            </a:r>
            <a:r>
              <a:rPr lang="en-US" sz="1600" dirty="0" err="1">
                <a:sym typeface="Wingdings"/>
              </a:rPr>
              <a:t>emittance</a:t>
            </a:r>
            <a:r>
              <a:rPr lang="en-US" sz="1600" dirty="0">
                <a:sym typeface="Wingdings"/>
              </a:rPr>
              <a:t> growth and interplay with other non-</a:t>
            </a:r>
            <a:r>
              <a:rPr lang="en-US" sz="1600" dirty="0" err="1">
                <a:sym typeface="Wingdings"/>
              </a:rPr>
              <a:t>linearities</a:t>
            </a:r>
            <a:r>
              <a:rPr lang="en-US" sz="1600" dirty="0">
                <a:sym typeface="Wingdings"/>
              </a:rPr>
              <a:t>, are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practically unexplored in simulations </a:t>
            </a:r>
            <a:r>
              <a:rPr lang="en-US" sz="1600" dirty="0">
                <a:sym typeface="Wingdings"/>
              </a:rPr>
              <a:t>(computationally very heavy</a:t>
            </a:r>
            <a:r>
              <a:rPr lang="en-US" sz="1600" dirty="0">
                <a:solidFill>
                  <a:schemeClr val="tx2"/>
                </a:solidFill>
                <a:sym typeface="Wingdings"/>
              </a:rPr>
              <a:t>)</a:t>
            </a:r>
          </a:p>
        </p:txBody>
      </p:sp>
      <p:pic>
        <p:nvPicPr>
          <p:cNvPr id="19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496" y="3664598"/>
            <a:ext cx="3659990" cy="307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3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743140" y="682986"/>
            <a:ext cx="7809725" cy="2389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sz="1600" dirty="0" smtClean="0">
                <a:cs typeface="Calibri"/>
                <a:sym typeface="Wingdings"/>
              </a:rPr>
              <a:t>To check the potential role played by the e-cloud on the instabilities observed in stable beam,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long simulation runs </a:t>
            </a:r>
            <a:r>
              <a:rPr lang="en-US" sz="1600" dirty="0" smtClean="0">
                <a:cs typeface="Calibri"/>
                <a:sym typeface="Wingdings"/>
              </a:rPr>
              <a:t>have been carried out  more than 10k turns (~1 s) to approach the timescale of the instabilities observations (~</a:t>
            </a:r>
            <a:r>
              <a:rPr lang="en-US" sz="1600" dirty="0">
                <a:cs typeface="Calibri"/>
                <a:sym typeface="Wingdings"/>
              </a:rPr>
              <a:t>2.5s)  </a:t>
            </a:r>
            <a:r>
              <a:rPr lang="en-US" sz="1600" dirty="0" smtClean="0">
                <a:cs typeface="Calibri"/>
                <a:sym typeface="Wingdings"/>
              </a:rPr>
              <a:t>3</a:t>
            </a:r>
            <a:r>
              <a:rPr lang="en-US" sz="1600" dirty="0">
                <a:cs typeface="Calibri"/>
                <a:sym typeface="Wingdings"/>
              </a:rPr>
              <a:t>-4 weeks of computing time on the CNAF </a:t>
            </a:r>
            <a:r>
              <a:rPr lang="en-US" sz="1600" dirty="0" smtClean="0">
                <a:cs typeface="Calibri"/>
                <a:sym typeface="Wingdings"/>
              </a:rPr>
              <a:t>cluster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Simulations were performed using realistic machine settings and a beam parameters</a:t>
            </a:r>
          </a:p>
          <a:p>
            <a:pPr marL="514350" indent="-285750">
              <a:lnSpc>
                <a:spcPct val="90000"/>
              </a:lnSpc>
              <a:buSzPct val="100000"/>
              <a:buFont typeface="Arial"/>
              <a:buChar char="•"/>
              <a:defRPr/>
            </a:pPr>
            <a:endParaRPr lang="en-US" sz="1600" dirty="0" smtClean="0">
              <a:latin typeface="Calibri"/>
              <a:cs typeface="Calibri"/>
              <a:sym typeface="Wingdings"/>
            </a:endParaRPr>
          </a:p>
          <a:p>
            <a:pPr marL="228600">
              <a:lnSpc>
                <a:spcPct val="90000"/>
              </a:lnSpc>
              <a:buSzPct val="100000"/>
              <a:defRPr/>
            </a:pPr>
            <a:endParaRPr lang="en-US" sz="1600" dirty="0">
              <a:latin typeface="Calibri"/>
              <a:cs typeface="Calibri"/>
              <a:sym typeface="Wingdings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17</a:t>
            </a:fld>
            <a:endParaRPr lang="it-IT"/>
          </a:p>
        </p:txBody>
      </p:sp>
      <p:sp>
        <p:nvSpPr>
          <p:cNvPr id="14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chemeClr val="accent1"/>
                </a:solidFill>
                <a:latin typeface="Calibri"/>
                <a:cs typeface="Calibri"/>
              </a:rPr>
              <a:t>Simulation studies</a:t>
            </a:r>
            <a:endParaRPr lang="en-US" sz="2800" dirty="0" smtClean="0">
              <a:solidFill>
                <a:schemeClr val="accent1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8" name="Rettangolo 21"/>
          <p:cNvSpPr/>
          <p:nvPr/>
        </p:nvSpPr>
        <p:spPr>
          <a:xfrm>
            <a:off x="810701" y="2728135"/>
            <a:ext cx="7616852" cy="3038781"/>
          </a:xfrm>
          <a:prstGeom prst="rect">
            <a:avLst/>
          </a:prstGeom>
          <a:ln w="28575" cmpd="sng">
            <a:solidFill>
              <a:srgbClr val="95111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SzPct val="60000"/>
            </a:pPr>
            <a:r>
              <a:rPr lang="en-US" sz="1600" b="1" dirty="0" smtClean="0"/>
              <a:t>Machine and beam settings:</a:t>
            </a:r>
            <a:endParaRPr lang="en-US" sz="1600" dirty="0" smtClean="0"/>
          </a:p>
          <a:p>
            <a:pPr marL="46196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Beam parameters: 1.0e11 ppb, </a:t>
            </a:r>
            <a:r>
              <a:rPr lang="en-US" sz="1600" dirty="0" smtClean="0"/>
              <a:t>1 ns bunch length, 2.5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transverse emittance</a:t>
            </a:r>
          </a:p>
          <a:p>
            <a:pPr marL="461962" lvl="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 err="1" smtClean="0"/>
              <a:t>Octupole</a:t>
            </a:r>
            <a:r>
              <a:rPr lang="en-US" sz="1600" dirty="0" smtClean="0"/>
              <a:t> current set to </a:t>
            </a:r>
            <a:r>
              <a:rPr lang="en-US" sz="1600" dirty="0" smtClean="0">
                <a:solidFill>
                  <a:srgbClr val="000000"/>
                </a:solidFill>
              </a:rPr>
              <a:t>470 A  </a:t>
            </a:r>
            <a:r>
              <a:rPr lang="en-US" sz="1600" dirty="0">
                <a:sym typeface="Wingdings"/>
              </a:rPr>
              <a:t> corresponds to </a:t>
            </a:r>
            <a:r>
              <a:rPr lang="en-US" sz="1600" dirty="0" err="1">
                <a:sym typeface="Wingdings"/>
              </a:rPr>
              <a:t>ΔQ</a:t>
            </a:r>
            <a:r>
              <a:rPr lang="en-US" sz="1600" baseline="-25000" dirty="0" err="1">
                <a:sym typeface="Wingdings"/>
              </a:rPr>
              <a:t>oct,sread</a:t>
            </a:r>
            <a:r>
              <a:rPr lang="en-US" sz="1600" dirty="0">
                <a:sym typeface="Wingdings"/>
              </a:rPr>
              <a:t>  ~ 1 x 10</a:t>
            </a:r>
            <a:r>
              <a:rPr lang="en-US" sz="1600" baseline="30000" dirty="0" smtClean="0">
                <a:sym typeface="Wingdings"/>
              </a:rPr>
              <a:t>-4</a:t>
            </a:r>
            <a:r>
              <a:rPr lang="en-US" sz="1600" dirty="0" smtClean="0">
                <a:sym typeface="Wingdings"/>
              </a:rPr>
              <a:t>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46196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 smtClean="0"/>
              <a:t>Chromaticity 15/15 </a:t>
            </a:r>
          </a:p>
          <a:p>
            <a:pPr marL="46196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 smtClean="0"/>
              <a:t>Transverse damper (100 turns of  damping time)</a:t>
            </a:r>
          </a:p>
          <a:p>
            <a:pPr marL="176212">
              <a:lnSpc>
                <a:spcPct val="120000"/>
              </a:lnSpc>
              <a:buSzPct val="60000"/>
            </a:pPr>
            <a:endParaRPr lang="en-US" sz="1600" dirty="0" smtClean="0"/>
          </a:p>
          <a:p>
            <a:pPr>
              <a:lnSpc>
                <a:spcPct val="120000"/>
              </a:lnSpc>
              <a:buSzPct val="60000"/>
            </a:pPr>
            <a:r>
              <a:rPr lang="en-US" sz="1600" b="1" dirty="0" smtClean="0"/>
              <a:t>E-cloud configurations:</a:t>
            </a:r>
            <a:endParaRPr lang="en-US" sz="1600" dirty="0"/>
          </a:p>
          <a:p>
            <a:pPr marL="46196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 smtClean="0"/>
              <a:t>e</a:t>
            </a:r>
            <a:r>
              <a:rPr lang="en-US" sz="1600" dirty="0"/>
              <a:t>-cloud in </a:t>
            </a:r>
            <a:r>
              <a:rPr lang="en-US" sz="1600" dirty="0" smtClean="0"/>
              <a:t>dipoles: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/>
              <a:t>uniform </a:t>
            </a:r>
            <a:r>
              <a:rPr lang="en-US" sz="1600" dirty="0" smtClean="0"/>
              <a:t>electron density scan </a:t>
            </a:r>
            <a:r>
              <a:rPr lang="en-US" sz="1600" dirty="0" smtClean="0">
                <a:sym typeface="Wingdings"/>
              </a:rPr>
              <a:t> good approximation*</a:t>
            </a:r>
            <a:endParaRPr lang="en-US" sz="1600" dirty="0"/>
          </a:p>
          <a:p>
            <a:pPr marL="461962" indent="-285750">
              <a:lnSpc>
                <a:spcPct val="120000"/>
              </a:lnSpc>
              <a:buSzPct val="100000"/>
              <a:buFont typeface="Arial"/>
              <a:buChar char="•"/>
            </a:pPr>
            <a:r>
              <a:rPr lang="en-US" sz="1600" dirty="0"/>
              <a:t>e-cloud in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: self consistent simulation </a:t>
            </a:r>
            <a:r>
              <a:rPr lang="en-US" sz="1600" dirty="0"/>
              <a:t>from </a:t>
            </a:r>
            <a:r>
              <a:rPr lang="en-US" sz="1600" dirty="0" smtClean="0"/>
              <a:t>buildup (SEY </a:t>
            </a:r>
            <a:r>
              <a:rPr lang="en-US" sz="1600" dirty="0"/>
              <a:t>1.30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/>
              </a:rPr>
              <a:t> significant impact on the EC pinch dynamics **</a:t>
            </a:r>
            <a:endParaRPr lang="en-US" sz="1600" dirty="0">
              <a:sym typeface="Wingdings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4534" y="5972229"/>
            <a:ext cx="8245458" cy="42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>
              <a:lnSpc>
                <a:spcPct val="90000"/>
              </a:lnSpc>
              <a:buSzPct val="60000"/>
              <a:defRPr/>
            </a:pPr>
            <a:r>
              <a:rPr lang="it-IT" sz="1200" dirty="0">
                <a:solidFill>
                  <a:prstClr val="black"/>
                </a:solidFill>
                <a:cs typeface="Calibri"/>
                <a:sym typeface="Wingdings"/>
              </a:rPr>
              <a:t>* H. </a:t>
            </a:r>
            <a:r>
              <a:rPr lang="it-IT" sz="1200" dirty="0" err="1">
                <a:solidFill>
                  <a:prstClr val="black"/>
                </a:solidFill>
                <a:cs typeface="Calibri"/>
                <a:sym typeface="Wingdings"/>
              </a:rPr>
              <a:t>Bartosik</a:t>
            </a:r>
            <a:r>
              <a:rPr lang="it-IT" sz="1200" dirty="0">
                <a:solidFill>
                  <a:prstClr val="black"/>
                </a:solidFill>
                <a:cs typeface="Calibri"/>
                <a:sym typeface="Wingdings"/>
              </a:rPr>
              <a:t>, </a:t>
            </a:r>
            <a:r>
              <a:rPr lang="it-IT" sz="1200" dirty="0" err="1">
                <a:solidFill>
                  <a:prstClr val="black"/>
                </a:solidFill>
                <a:cs typeface="Calibri"/>
                <a:sym typeface="Wingdings"/>
              </a:rPr>
              <a:t>proceedings</a:t>
            </a:r>
            <a:r>
              <a:rPr lang="it-IT" sz="1200" dirty="0">
                <a:solidFill>
                  <a:prstClr val="black"/>
                </a:solidFill>
                <a:cs typeface="Calibri"/>
                <a:sym typeface="Wingdings"/>
              </a:rPr>
              <a:t> of the ECLOUD12 Workshop, Elba, 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2012</a:t>
            </a:r>
          </a:p>
          <a:p>
            <a:pPr marL="685800" lvl="1">
              <a:lnSpc>
                <a:spcPct val="90000"/>
              </a:lnSpc>
              <a:buSzPct val="60000"/>
              <a:defRPr/>
            </a:pP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**G. </a:t>
            </a:r>
            <a:r>
              <a:rPr lang="it-IT" sz="1200" dirty="0" err="1" smtClean="0">
                <a:solidFill>
                  <a:prstClr val="black"/>
                </a:solidFill>
                <a:cs typeface="Calibri"/>
                <a:sym typeface="Wingdings"/>
              </a:rPr>
              <a:t>Iadarola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, </a:t>
            </a:r>
            <a:r>
              <a:rPr lang="it-IT" sz="1200" dirty="0" err="1" smtClean="0">
                <a:solidFill>
                  <a:prstClr val="black"/>
                </a:solidFill>
                <a:cs typeface="Calibri"/>
                <a:sym typeface="Wingdings"/>
              </a:rPr>
              <a:t>presentation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  <a:cs typeface="Calibri"/>
                <a:sym typeface="Wingdings"/>
              </a:rPr>
              <a:t>at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 Joint </a:t>
            </a:r>
            <a:r>
              <a:rPr lang="it-IT" sz="1200" dirty="0" err="1" smtClean="0">
                <a:solidFill>
                  <a:prstClr val="black"/>
                </a:solidFill>
                <a:cs typeface="Calibri"/>
                <a:sym typeface="Wingdings"/>
              </a:rPr>
              <a:t>HiLumi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-LARP Meeting, </a:t>
            </a:r>
            <a:r>
              <a:rPr lang="it-IT" sz="1200" dirty="0" err="1" smtClean="0">
                <a:solidFill>
                  <a:prstClr val="black"/>
                </a:solidFill>
                <a:cs typeface="Calibri"/>
                <a:sym typeface="Wingdings"/>
              </a:rPr>
              <a:t>Fermilab</a:t>
            </a:r>
            <a:r>
              <a:rPr lang="it-IT" sz="1200" dirty="0" smtClean="0">
                <a:solidFill>
                  <a:prstClr val="black"/>
                </a:solidFill>
                <a:cs typeface="Calibri"/>
                <a:sym typeface="Wingdings"/>
              </a:rPr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167454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18</a:t>
            </a:fld>
            <a:endParaRPr lang="it-IT"/>
          </a:p>
        </p:txBody>
      </p:sp>
      <p:sp>
        <p:nvSpPr>
          <p:cNvPr id="52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Simulation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studies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: 1e11 p/bunch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1089037" y="5787716"/>
            <a:ext cx="7093780" cy="568634"/>
            <a:chOff x="1025110" y="5303998"/>
            <a:chExt cx="7093780" cy="568634"/>
          </a:xfrm>
        </p:grpSpPr>
        <p:grpSp>
          <p:nvGrpSpPr>
            <p:cNvPr id="42" name="Gruppo 40"/>
            <p:cNvGrpSpPr/>
            <p:nvPr/>
          </p:nvGrpSpPr>
          <p:grpSpPr>
            <a:xfrm>
              <a:off x="1025110" y="5303998"/>
              <a:ext cx="6109789" cy="260000"/>
              <a:chOff x="1584785" y="789627"/>
              <a:chExt cx="6109789" cy="260000"/>
            </a:xfrm>
          </p:grpSpPr>
          <p:sp>
            <p:nvSpPr>
              <p:cNvPr id="64" name="Rettangolo 50"/>
              <p:cNvSpPr/>
              <p:nvPr/>
            </p:nvSpPr>
            <p:spPr>
              <a:xfrm>
                <a:off x="3066515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EC quadrupoles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5" name="Rettangolo 51"/>
              <p:cNvSpPr/>
              <p:nvPr/>
            </p:nvSpPr>
            <p:spPr>
              <a:xfrm>
                <a:off x="1584785" y="796194"/>
                <a:ext cx="1458842" cy="25343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000000"/>
                    </a:solidFill>
                    <a:latin typeface="Calibri"/>
                    <a:cs typeface="Calibri"/>
                  </a:rPr>
                  <a:t>EC </a:t>
                </a:r>
                <a:r>
                  <a:rPr lang="it-IT" sz="14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dipoles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6" name="Rettangolo 52"/>
              <p:cNvSpPr/>
              <p:nvPr/>
            </p:nvSpPr>
            <p:spPr>
              <a:xfrm>
                <a:off x="4556842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Chromaticity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7" name="Rettangolo 53"/>
              <p:cNvSpPr/>
              <p:nvPr/>
            </p:nvSpPr>
            <p:spPr>
              <a:xfrm>
                <a:off x="6048666" y="794671"/>
                <a:ext cx="743267" cy="25495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Oct</a:t>
                </a:r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. 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8" name="Rettangolo 54"/>
              <p:cNvSpPr/>
              <p:nvPr/>
            </p:nvSpPr>
            <p:spPr>
              <a:xfrm>
                <a:off x="6823418" y="789627"/>
                <a:ext cx="871156" cy="2600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Damper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43" name="Rettangolo 45"/>
            <p:cNvSpPr/>
            <p:nvPr/>
          </p:nvSpPr>
          <p:spPr>
            <a:xfrm>
              <a:off x="2514728" y="5582056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44" name="Rettangolo 46"/>
            <p:cNvSpPr/>
            <p:nvPr/>
          </p:nvSpPr>
          <p:spPr>
            <a:xfrm>
              <a:off x="1025110" y="5578867"/>
              <a:ext cx="1458842" cy="25343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9EB9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  </a:t>
              </a:r>
              <a:r>
                <a:rPr lang="it-IT" sz="1400" dirty="0" err="1">
                  <a:solidFill>
                    <a:srgbClr val="62B01E"/>
                  </a:solidFill>
                  <a:latin typeface="Calibri"/>
                  <a:cs typeface="Calibri"/>
                </a:rPr>
                <a:t>D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ensity</a:t>
              </a:r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scan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3" name="Rettangolo 47"/>
            <p:cNvSpPr/>
            <p:nvPr/>
          </p:nvSpPr>
          <p:spPr>
            <a:xfrm>
              <a:off x="3997167" y="5576345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4" name="Rettangolo 48"/>
            <p:cNvSpPr/>
            <p:nvPr/>
          </p:nvSpPr>
          <p:spPr>
            <a:xfrm>
              <a:off x="5488991" y="5577689"/>
              <a:ext cx="743267" cy="25495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7933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5" name="Rettangolo 49"/>
            <p:cNvSpPr/>
            <p:nvPr/>
          </p:nvSpPr>
          <p:spPr>
            <a:xfrm>
              <a:off x="6263743" y="5580533"/>
              <a:ext cx="871156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6" name="Rettangolo 38"/>
            <p:cNvSpPr/>
            <p:nvPr/>
          </p:nvSpPr>
          <p:spPr>
            <a:xfrm>
              <a:off x="4409719" y="5564855"/>
              <a:ext cx="6179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15/15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7" name="Rettangolo 33"/>
            <p:cNvSpPr/>
            <p:nvPr/>
          </p:nvSpPr>
          <p:spPr>
            <a:xfrm>
              <a:off x="5561564" y="5551695"/>
              <a:ext cx="60212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470 A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8" name="Rettangolo 23"/>
            <p:cNvSpPr/>
            <p:nvPr/>
          </p:nvSpPr>
          <p:spPr>
            <a:xfrm>
              <a:off x="7149169" y="5304571"/>
              <a:ext cx="969721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000000"/>
                  </a:solidFill>
                  <a:latin typeface="Calibri"/>
                  <a:cs typeface="Calibri"/>
                </a:rPr>
                <a:t>Sim.Turns</a:t>
              </a:r>
              <a:endParaRPr lang="it-IT" sz="1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59" name="Rettangolo 25"/>
            <p:cNvSpPr/>
            <p:nvPr/>
          </p:nvSpPr>
          <p:spPr>
            <a:xfrm>
              <a:off x="6742723" y="5534067"/>
              <a:ext cx="1846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0" name="Rettangolo 26"/>
            <p:cNvSpPr/>
            <p:nvPr/>
          </p:nvSpPr>
          <p:spPr>
            <a:xfrm>
              <a:off x="6184649" y="5551695"/>
              <a:ext cx="9736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100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turns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1" name="Rettangolo 27"/>
            <p:cNvSpPr/>
            <p:nvPr/>
          </p:nvSpPr>
          <p:spPr>
            <a:xfrm>
              <a:off x="7149170" y="5580275"/>
              <a:ext cx="969720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62" name="Rettangolo 61"/>
            <p:cNvSpPr/>
            <p:nvPr/>
          </p:nvSpPr>
          <p:spPr>
            <a:xfrm>
              <a:off x="7228980" y="5551695"/>
              <a:ext cx="7947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10k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3" name="Rettangolo 31"/>
            <p:cNvSpPr/>
            <p:nvPr/>
          </p:nvSpPr>
          <p:spPr>
            <a:xfrm>
              <a:off x="2818307" y="5551695"/>
              <a:ext cx="8012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SEY 1.30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33" name="Rectangle 7"/>
          <p:cNvSpPr/>
          <p:nvPr/>
        </p:nvSpPr>
        <p:spPr>
          <a:xfrm>
            <a:off x="679749" y="972809"/>
            <a:ext cx="8131099" cy="675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lvl="0" indent="-26987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An electron density of 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5x10</a:t>
            </a:r>
            <a:r>
              <a:rPr lang="it-IT" sz="1600" baseline="30000" dirty="0" smtClean="0">
                <a:solidFill>
                  <a:srgbClr val="FF0000"/>
                </a:solidFill>
                <a:cs typeface="Calibri"/>
                <a:sym typeface="Wingdings"/>
              </a:rPr>
              <a:t>11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p/m</a:t>
            </a:r>
            <a:r>
              <a:rPr lang="it-IT" sz="1600" baseline="30000" dirty="0">
                <a:solidFill>
                  <a:srgbClr val="FF0000"/>
                </a:solidFill>
                <a:cs typeface="Calibri"/>
                <a:sym typeface="Wingdings"/>
              </a:rPr>
              <a:t>3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in the central region of the dipoles</a:t>
            </a:r>
            <a:r>
              <a:rPr lang="it-IT" sz="1600" dirty="0" smtClean="0">
                <a:cs typeface="Calibri"/>
                <a:sym typeface="Wingdings"/>
              </a:rPr>
              <a:t> is sufficient to induce a 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vertical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instability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(in spite of the high chromaticity and high octupole </a:t>
            </a:r>
            <a:r>
              <a:rPr lang="it-IT" sz="1600" dirty="0" err="1" smtClean="0">
                <a:cs typeface="Calibri"/>
                <a:sym typeface="Wingdings"/>
              </a:rPr>
              <a:t>settings</a:t>
            </a:r>
            <a:r>
              <a:rPr lang="it-IT" sz="1600" dirty="0" smtClean="0">
                <a:cs typeface="Calibri"/>
                <a:sym typeface="Wingdings"/>
              </a:rPr>
              <a:t>)</a:t>
            </a:r>
          </a:p>
        </p:txBody>
      </p:sp>
      <p:pic>
        <p:nvPicPr>
          <p:cNvPr id="37" name="Picture 2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50" t="11371" r="2064" b="71313"/>
          <a:stretch/>
        </p:blipFill>
        <p:spPr>
          <a:xfrm>
            <a:off x="7853362" y="3400341"/>
            <a:ext cx="1311493" cy="815095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4141757" y="3331037"/>
            <a:ext cx="3937279" cy="2360092"/>
            <a:chOff x="4141757" y="3331037"/>
            <a:chExt cx="3937279" cy="2360092"/>
          </a:xfrm>
        </p:grpSpPr>
        <p:pic>
          <p:nvPicPr>
            <p:cNvPr id="36" name="Picture 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89" r="30902" b="48206"/>
            <a:stretch/>
          </p:blipFill>
          <p:spPr>
            <a:xfrm>
              <a:off x="4151923" y="3331037"/>
              <a:ext cx="3735754" cy="2219569"/>
            </a:xfrm>
            <a:prstGeom prst="rect">
              <a:avLst/>
            </a:prstGeom>
          </p:spPr>
        </p:pic>
        <p:pic>
          <p:nvPicPr>
            <p:cNvPr id="31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433" r="27174" b="-1"/>
            <a:stretch/>
          </p:blipFill>
          <p:spPr>
            <a:xfrm>
              <a:off x="4141757" y="5365016"/>
              <a:ext cx="3937279" cy="326113"/>
            </a:xfrm>
            <a:prstGeom prst="rect">
              <a:avLst/>
            </a:prstGeom>
          </p:spPr>
        </p:pic>
      </p:grpSp>
      <p:pic>
        <p:nvPicPr>
          <p:cNvPr id="34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503" r="28981"/>
          <a:stretch/>
        </p:blipFill>
        <p:spPr>
          <a:xfrm>
            <a:off x="302182" y="3299677"/>
            <a:ext cx="3839575" cy="2358176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89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Outline 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55009" y="1004566"/>
            <a:ext cx="8451283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Overview on my PhD work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Topics studied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Ongoing studies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Activities and conferences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Electron cloud induced instability in the LHC during collisions at 6.5TeV </a:t>
            </a: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Instability observations: background and history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Simulations studies and challenges</a:t>
            </a: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Comparison of simulation results with the available experimental observations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lvl="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Highlights from ongoing studies and next steps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1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503" r="28981"/>
          <a:stretch/>
        </p:blipFill>
        <p:spPr>
          <a:xfrm>
            <a:off x="302182" y="3299677"/>
            <a:ext cx="3839575" cy="2358176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19</a:t>
            </a:fld>
            <a:endParaRPr lang="it-IT"/>
          </a:p>
        </p:txBody>
      </p:sp>
      <p:sp>
        <p:nvSpPr>
          <p:cNvPr id="52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Simulation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studies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: 1e11 p/bunch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1089037" y="5787716"/>
            <a:ext cx="7093780" cy="568634"/>
            <a:chOff x="1025110" y="5303998"/>
            <a:chExt cx="7093780" cy="568634"/>
          </a:xfrm>
        </p:grpSpPr>
        <p:grpSp>
          <p:nvGrpSpPr>
            <p:cNvPr id="42" name="Gruppo 40"/>
            <p:cNvGrpSpPr/>
            <p:nvPr/>
          </p:nvGrpSpPr>
          <p:grpSpPr>
            <a:xfrm>
              <a:off x="1025110" y="5303998"/>
              <a:ext cx="6109789" cy="260000"/>
              <a:chOff x="1584785" y="789627"/>
              <a:chExt cx="6109789" cy="260000"/>
            </a:xfrm>
          </p:grpSpPr>
          <p:sp>
            <p:nvSpPr>
              <p:cNvPr id="64" name="Rettangolo 50"/>
              <p:cNvSpPr/>
              <p:nvPr/>
            </p:nvSpPr>
            <p:spPr>
              <a:xfrm>
                <a:off x="3066515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EC quadrupoles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5" name="Rettangolo 51"/>
              <p:cNvSpPr/>
              <p:nvPr/>
            </p:nvSpPr>
            <p:spPr>
              <a:xfrm>
                <a:off x="1584785" y="796194"/>
                <a:ext cx="1458842" cy="25343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000000"/>
                    </a:solidFill>
                    <a:latin typeface="Calibri"/>
                    <a:cs typeface="Calibri"/>
                  </a:rPr>
                  <a:t>EC </a:t>
                </a:r>
                <a:r>
                  <a:rPr lang="it-IT" sz="14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dipoles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6" name="Rettangolo 52"/>
              <p:cNvSpPr/>
              <p:nvPr/>
            </p:nvSpPr>
            <p:spPr>
              <a:xfrm>
                <a:off x="4556842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H </a:t>
                </a:r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Chromaticity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7" name="Rettangolo 53"/>
              <p:cNvSpPr/>
              <p:nvPr/>
            </p:nvSpPr>
            <p:spPr>
              <a:xfrm>
                <a:off x="6048666" y="794671"/>
                <a:ext cx="743267" cy="25495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Oct</a:t>
                </a:r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. 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8" name="Rettangolo 54"/>
              <p:cNvSpPr/>
              <p:nvPr/>
            </p:nvSpPr>
            <p:spPr>
              <a:xfrm>
                <a:off x="6823418" y="789627"/>
                <a:ext cx="871156" cy="2600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Damper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43" name="Rettangolo 45"/>
            <p:cNvSpPr/>
            <p:nvPr/>
          </p:nvSpPr>
          <p:spPr>
            <a:xfrm>
              <a:off x="2514728" y="5582056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44" name="Rettangolo 46"/>
            <p:cNvSpPr/>
            <p:nvPr/>
          </p:nvSpPr>
          <p:spPr>
            <a:xfrm>
              <a:off x="1025110" y="5578867"/>
              <a:ext cx="1458842" cy="25343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9EB9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  </a:t>
              </a:r>
              <a:r>
                <a:rPr lang="it-IT" sz="1400" dirty="0" err="1">
                  <a:solidFill>
                    <a:srgbClr val="62B01E"/>
                  </a:solidFill>
                  <a:latin typeface="Calibri"/>
                  <a:cs typeface="Calibri"/>
                </a:rPr>
                <a:t>D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ensity</a:t>
              </a:r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scan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3" name="Rettangolo 47"/>
            <p:cNvSpPr/>
            <p:nvPr/>
          </p:nvSpPr>
          <p:spPr>
            <a:xfrm>
              <a:off x="3997167" y="5576345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4" name="Rettangolo 48"/>
            <p:cNvSpPr/>
            <p:nvPr/>
          </p:nvSpPr>
          <p:spPr>
            <a:xfrm>
              <a:off x="5488991" y="5577689"/>
              <a:ext cx="743267" cy="25495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7933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5" name="Rettangolo 49"/>
            <p:cNvSpPr/>
            <p:nvPr/>
          </p:nvSpPr>
          <p:spPr>
            <a:xfrm>
              <a:off x="6263743" y="5580533"/>
              <a:ext cx="871156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56" name="Rettangolo 38"/>
            <p:cNvSpPr/>
            <p:nvPr/>
          </p:nvSpPr>
          <p:spPr>
            <a:xfrm>
              <a:off x="4553593" y="5564855"/>
              <a:ext cx="3666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15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7" name="Rettangolo 33"/>
            <p:cNvSpPr/>
            <p:nvPr/>
          </p:nvSpPr>
          <p:spPr>
            <a:xfrm>
              <a:off x="5561564" y="5551695"/>
              <a:ext cx="60212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470 A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58" name="Rettangolo 23"/>
            <p:cNvSpPr/>
            <p:nvPr/>
          </p:nvSpPr>
          <p:spPr>
            <a:xfrm>
              <a:off x="7149169" y="5304571"/>
              <a:ext cx="969721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000000"/>
                  </a:solidFill>
                  <a:latin typeface="Calibri"/>
                  <a:cs typeface="Calibri"/>
                </a:rPr>
                <a:t>Sim.Turns</a:t>
              </a:r>
              <a:endParaRPr lang="it-IT" sz="1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59" name="Rettangolo 25"/>
            <p:cNvSpPr/>
            <p:nvPr/>
          </p:nvSpPr>
          <p:spPr>
            <a:xfrm>
              <a:off x="6742723" y="5534067"/>
              <a:ext cx="1846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0" name="Rettangolo 26"/>
            <p:cNvSpPr/>
            <p:nvPr/>
          </p:nvSpPr>
          <p:spPr>
            <a:xfrm>
              <a:off x="6184649" y="5551695"/>
              <a:ext cx="9736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100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turns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1" name="Rettangolo 27"/>
            <p:cNvSpPr/>
            <p:nvPr/>
          </p:nvSpPr>
          <p:spPr>
            <a:xfrm>
              <a:off x="7149170" y="5580275"/>
              <a:ext cx="969720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62" name="Rettangolo 61"/>
            <p:cNvSpPr/>
            <p:nvPr/>
          </p:nvSpPr>
          <p:spPr>
            <a:xfrm>
              <a:off x="7228980" y="5551695"/>
              <a:ext cx="7947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10k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63" name="Rettangolo 31"/>
            <p:cNvSpPr/>
            <p:nvPr/>
          </p:nvSpPr>
          <p:spPr>
            <a:xfrm>
              <a:off x="2818307" y="5551695"/>
              <a:ext cx="8012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SEY 1.30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33" name="Rectangle 7"/>
          <p:cNvSpPr/>
          <p:nvPr/>
        </p:nvSpPr>
        <p:spPr>
          <a:xfrm>
            <a:off x="679749" y="972809"/>
            <a:ext cx="8131099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lvl="0" indent="-26987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An electron density of 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5x10</a:t>
            </a:r>
            <a:r>
              <a:rPr lang="it-IT" sz="1600" baseline="30000" dirty="0" smtClean="0">
                <a:solidFill>
                  <a:srgbClr val="FF0000"/>
                </a:solidFill>
                <a:cs typeface="Calibri"/>
                <a:sym typeface="Wingdings"/>
              </a:rPr>
              <a:t>11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p/m</a:t>
            </a:r>
            <a:r>
              <a:rPr lang="it-IT" sz="1600" baseline="30000" dirty="0">
                <a:solidFill>
                  <a:srgbClr val="FF0000"/>
                </a:solidFill>
                <a:cs typeface="Calibri"/>
                <a:sym typeface="Wingdings"/>
              </a:rPr>
              <a:t>3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in the central region of the dipoles</a:t>
            </a:r>
            <a:r>
              <a:rPr lang="it-IT" sz="1600" dirty="0" smtClean="0">
                <a:cs typeface="Calibri"/>
                <a:sym typeface="Wingdings"/>
              </a:rPr>
              <a:t> is sufficient to induce a 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vertical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instability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(in spite of the high chromaticity and high octupole </a:t>
            </a:r>
            <a:r>
              <a:rPr lang="it-IT" sz="1600" dirty="0" err="1" smtClean="0">
                <a:cs typeface="Calibri"/>
                <a:sym typeface="Wingdings"/>
              </a:rPr>
              <a:t>settings</a:t>
            </a:r>
            <a:r>
              <a:rPr lang="it-IT" sz="1600" dirty="0" smtClean="0">
                <a:cs typeface="Calibri"/>
                <a:sym typeface="Wingdings"/>
              </a:rPr>
              <a:t>)</a:t>
            </a:r>
            <a:endParaRPr lang="it-IT" sz="1600" dirty="0">
              <a:cs typeface="Calibri"/>
              <a:sym typeface="Wingdings"/>
            </a:endParaRPr>
          </a:p>
          <a:p>
            <a:pPr marL="269875" indent="-26987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err="1">
                <a:cs typeface="Calibri"/>
                <a:sym typeface="Wingdings"/>
              </a:rPr>
              <a:t>Increasing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Q’</a:t>
            </a:r>
            <a:r>
              <a:rPr lang="it-IT" sz="1600" baseline="-25000" dirty="0" err="1">
                <a:cs typeface="Calibri"/>
                <a:sym typeface="Wingdings"/>
              </a:rPr>
              <a:t>v</a:t>
            </a:r>
            <a:r>
              <a:rPr lang="it-IT" sz="1600" baseline="-25000" dirty="0">
                <a:cs typeface="Calibri"/>
                <a:sym typeface="Wingdings"/>
              </a:rPr>
              <a:t> </a:t>
            </a:r>
            <a:r>
              <a:rPr lang="it-IT" sz="1600" dirty="0">
                <a:cs typeface="Calibri"/>
                <a:sym typeface="Wingdings"/>
              </a:rPr>
              <a:t>up to 22 </a:t>
            </a:r>
            <a:r>
              <a:rPr lang="it-IT" sz="1600" dirty="0" err="1">
                <a:cs typeface="Calibri"/>
                <a:sym typeface="Wingdings"/>
              </a:rPr>
              <a:t>units</a:t>
            </a:r>
            <a:r>
              <a:rPr lang="it-IT" sz="1600" dirty="0">
                <a:cs typeface="Calibri"/>
                <a:sym typeface="Wingdings"/>
              </a:rPr>
              <a:t>, the </a:t>
            </a:r>
            <a:r>
              <a:rPr lang="it-IT" sz="1600" dirty="0" err="1">
                <a:solidFill>
                  <a:srgbClr val="FF0000"/>
                </a:solidFill>
                <a:cs typeface="Calibri"/>
                <a:sym typeface="Wingdings"/>
              </a:rPr>
              <a:t>emittance</a:t>
            </a:r>
            <a:r>
              <a:rPr lang="it-IT" sz="1600" dirty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rgbClr val="FF0000"/>
                </a:solidFill>
                <a:cs typeface="Calibri"/>
                <a:sym typeface="Wingdings"/>
              </a:rPr>
              <a:t>growth</a:t>
            </a:r>
            <a:r>
              <a:rPr lang="it-IT" sz="1600" dirty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becomes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rgbClr val="FF0000"/>
                </a:solidFill>
                <a:cs typeface="Calibri"/>
                <a:sym typeface="Wingdings"/>
              </a:rPr>
              <a:t>slower</a:t>
            </a:r>
            <a:r>
              <a:rPr lang="it-IT" sz="1600" dirty="0">
                <a:cs typeface="Calibri"/>
                <a:sym typeface="Wingdings"/>
              </a:rPr>
              <a:t>, </a:t>
            </a:r>
            <a:r>
              <a:rPr lang="it-IT" sz="1600" dirty="0" err="1">
                <a:cs typeface="Calibri"/>
                <a:sym typeface="Wingdings"/>
              </a:rPr>
              <a:t>expecially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at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low</a:t>
            </a:r>
            <a:r>
              <a:rPr lang="it-IT" sz="1600" dirty="0">
                <a:cs typeface="Calibri"/>
                <a:sym typeface="Wingdings"/>
              </a:rPr>
              <a:t> electron </a:t>
            </a:r>
            <a:r>
              <a:rPr lang="it-IT" sz="1600" dirty="0" err="1" smtClean="0">
                <a:cs typeface="Calibri"/>
                <a:sym typeface="Wingdings"/>
              </a:rPr>
              <a:t>densities</a:t>
            </a:r>
            <a:endParaRPr lang="it-IT" sz="1600" dirty="0" smtClean="0">
              <a:cs typeface="Calibri"/>
              <a:sym typeface="Wingdings"/>
            </a:endParaRPr>
          </a:p>
          <a:p>
            <a:pPr marL="269875" indent="-26987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err="1">
                <a:cs typeface="Calibri"/>
                <a:sym typeface="Wingdings"/>
              </a:rPr>
              <a:t>This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instability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could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not</a:t>
            </a:r>
            <a:r>
              <a:rPr lang="it-IT" sz="1600" dirty="0">
                <a:cs typeface="Calibri"/>
                <a:sym typeface="Wingdings"/>
              </a:rPr>
              <a:t> be </a:t>
            </a:r>
            <a:r>
              <a:rPr lang="it-IT" sz="1600" dirty="0" err="1">
                <a:cs typeface="Calibri"/>
                <a:sym typeface="Wingdings"/>
              </a:rPr>
              <a:t>detected</a:t>
            </a:r>
            <a:r>
              <a:rPr lang="it-IT" sz="1600" dirty="0">
                <a:cs typeface="Calibri"/>
                <a:sym typeface="Wingdings"/>
              </a:rPr>
              <a:t> over </a:t>
            </a:r>
            <a:r>
              <a:rPr lang="it-IT" sz="1600" dirty="0" err="1">
                <a:cs typeface="Calibri"/>
                <a:sym typeface="Wingdings"/>
              </a:rPr>
              <a:t>our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usual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simulation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runs</a:t>
            </a:r>
            <a:r>
              <a:rPr lang="it-IT" sz="1600" dirty="0">
                <a:cs typeface="Calibri"/>
                <a:sym typeface="Wingdings"/>
              </a:rPr>
              <a:t> of 500-1000 </a:t>
            </a:r>
            <a:r>
              <a:rPr lang="it-IT" sz="1600" dirty="0" err="1">
                <a:cs typeface="Calibri"/>
                <a:sym typeface="Wingdings"/>
              </a:rPr>
              <a:t>turns</a:t>
            </a:r>
            <a:r>
              <a:rPr lang="it-IT" sz="1600" dirty="0">
                <a:cs typeface="Calibri"/>
                <a:sym typeface="Wingdings"/>
              </a:rPr>
              <a:t>  </a:t>
            </a:r>
            <a:r>
              <a:rPr lang="it-IT" sz="1600" dirty="0" err="1" smtClean="0">
                <a:cs typeface="Calibri"/>
                <a:sym typeface="Wingdings"/>
              </a:rPr>
              <a:t>we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need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>
                <a:cs typeface="Calibri"/>
                <a:sym typeface="Wingdings"/>
              </a:rPr>
              <a:t>run</a:t>
            </a:r>
            <a:r>
              <a:rPr lang="it-IT" sz="1600" dirty="0">
                <a:cs typeface="Calibri"/>
                <a:sym typeface="Wingdings"/>
              </a:rPr>
              <a:t> more </a:t>
            </a:r>
            <a:r>
              <a:rPr lang="it-IT" sz="1600" dirty="0" err="1">
                <a:cs typeface="Calibri"/>
                <a:sym typeface="Wingdings"/>
              </a:rPr>
              <a:t>than</a:t>
            </a:r>
            <a:r>
              <a:rPr lang="it-IT" sz="1600" dirty="0">
                <a:cs typeface="Calibri"/>
                <a:sym typeface="Wingdings"/>
              </a:rPr>
              <a:t> 10k </a:t>
            </a:r>
            <a:r>
              <a:rPr lang="it-IT" sz="1600" dirty="0" err="1" smtClean="0">
                <a:cs typeface="Calibri"/>
                <a:sym typeface="Wingdings"/>
              </a:rPr>
              <a:t>turns</a:t>
            </a:r>
            <a:r>
              <a:rPr lang="it-IT" sz="1600" dirty="0" smtClean="0">
                <a:cs typeface="Calibri"/>
                <a:sym typeface="Wingdings"/>
              </a:rPr>
              <a:t> for a </a:t>
            </a:r>
            <a:r>
              <a:rPr lang="it-IT" sz="1600" dirty="0" err="1" smtClean="0">
                <a:cs typeface="Calibri"/>
                <a:sym typeface="Wingdings"/>
              </a:rPr>
              <a:t>better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understanding</a:t>
            </a:r>
            <a:r>
              <a:rPr lang="it-IT" sz="1600" dirty="0" smtClean="0"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cs typeface="Calibri"/>
                <a:sym typeface="Wingdings"/>
              </a:rPr>
              <a:t>instability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process</a:t>
            </a:r>
            <a:endParaRPr lang="it-IT" sz="1600" dirty="0">
              <a:cs typeface="Calibri"/>
              <a:sym typeface="Wingdings"/>
            </a:endParaRPr>
          </a:p>
        </p:txBody>
      </p:sp>
      <p:pic>
        <p:nvPicPr>
          <p:cNvPr id="31" name="Immagine 30" descr="Full_sca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7" t="54111" r="12967"/>
          <a:stretch/>
        </p:blipFill>
        <p:spPr>
          <a:xfrm>
            <a:off x="4245801" y="3395344"/>
            <a:ext cx="3842508" cy="2212361"/>
          </a:xfrm>
          <a:prstGeom prst="rect">
            <a:avLst/>
          </a:prstGeom>
        </p:spPr>
      </p:pic>
      <p:sp>
        <p:nvSpPr>
          <p:cNvPr id="32" name="CasellaDiTesto 39"/>
          <p:cNvSpPr txBox="1"/>
          <p:nvPr/>
        </p:nvSpPr>
        <p:spPr>
          <a:xfrm>
            <a:off x="4889612" y="3460439"/>
            <a:ext cx="296375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err="1" smtClean="0">
                <a:solidFill>
                  <a:srgbClr val="000000"/>
                </a:solidFill>
                <a:cs typeface="Calibri"/>
                <a:sym typeface="Wingdings"/>
              </a:rPr>
              <a:t>Q’</a:t>
            </a:r>
            <a:r>
              <a:rPr lang="en-US" sz="1600" b="1" kern="0" baseline="-25000" dirty="0" err="1" smtClean="0">
                <a:solidFill>
                  <a:srgbClr val="000000"/>
                </a:solidFill>
                <a:cs typeface="Calibri"/>
                <a:sym typeface="Wingdings"/>
              </a:rPr>
              <a:t>v</a:t>
            </a:r>
            <a:r>
              <a:rPr lang="en-US" sz="1600" b="1" kern="0" dirty="0" smtClean="0">
                <a:solidFill>
                  <a:srgbClr val="000000"/>
                </a:solidFill>
                <a:cs typeface="Calibri"/>
                <a:sym typeface="Wingdings"/>
              </a:rPr>
              <a:t>  = 22</a:t>
            </a:r>
            <a:endParaRPr lang="en-US" sz="1600" b="1" kern="0" dirty="0">
              <a:solidFill>
                <a:srgbClr val="000000"/>
              </a:solidFill>
              <a:cs typeface="Calibri"/>
              <a:sym typeface="Wingdings"/>
            </a:endParaRPr>
          </a:p>
        </p:txBody>
      </p:sp>
      <p:sp>
        <p:nvSpPr>
          <p:cNvPr id="34" name="CasellaDiTesto 39"/>
          <p:cNvSpPr txBox="1"/>
          <p:nvPr/>
        </p:nvSpPr>
        <p:spPr>
          <a:xfrm>
            <a:off x="815080" y="3458222"/>
            <a:ext cx="296375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err="1" smtClean="0">
                <a:solidFill>
                  <a:srgbClr val="000000"/>
                </a:solidFill>
                <a:cs typeface="Calibri"/>
                <a:sym typeface="Wingdings"/>
              </a:rPr>
              <a:t>Q’</a:t>
            </a:r>
            <a:r>
              <a:rPr lang="en-US" sz="1600" b="1" kern="0" baseline="-25000" dirty="0" err="1" smtClean="0">
                <a:solidFill>
                  <a:srgbClr val="000000"/>
                </a:solidFill>
                <a:cs typeface="Calibri"/>
                <a:sym typeface="Wingdings"/>
              </a:rPr>
              <a:t>v</a:t>
            </a:r>
            <a:r>
              <a:rPr lang="en-US" sz="1600" b="1" kern="0" dirty="0" smtClean="0">
                <a:solidFill>
                  <a:srgbClr val="000000"/>
                </a:solidFill>
                <a:cs typeface="Calibri"/>
                <a:sym typeface="Wingdings"/>
              </a:rPr>
              <a:t>  = 15</a:t>
            </a:r>
            <a:endParaRPr lang="en-US" sz="1600" b="1" kern="0" dirty="0">
              <a:solidFill>
                <a:srgbClr val="000000"/>
              </a:solidFill>
              <a:cs typeface="Calibri"/>
              <a:sym typeface="Wingdings"/>
            </a:endParaRPr>
          </a:p>
        </p:txBody>
      </p:sp>
      <p:pic>
        <p:nvPicPr>
          <p:cNvPr id="37" name="Picture 2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50" t="11371" r="2064" b="71313"/>
          <a:stretch/>
        </p:blipFill>
        <p:spPr>
          <a:xfrm>
            <a:off x="7853362" y="3400341"/>
            <a:ext cx="1311493" cy="815095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2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47" r="26366"/>
          <a:stretch/>
        </p:blipFill>
        <p:spPr>
          <a:xfrm>
            <a:off x="4081288" y="2759610"/>
            <a:ext cx="3999689" cy="2416952"/>
          </a:xfrm>
          <a:prstGeom prst="rect">
            <a:avLst/>
          </a:prstGeom>
        </p:spPr>
      </p:pic>
      <p:sp>
        <p:nvSpPr>
          <p:cNvPr id="3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>
                <a:solidFill>
                  <a:srgbClr val="4F81BD"/>
                </a:solidFill>
                <a:cs typeface="Calibri"/>
              </a:rPr>
              <a:t>Simulation</a:t>
            </a:r>
            <a:r>
              <a:rPr lang="it-IT" sz="2800" dirty="0">
                <a:solidFill>
                  <a:srgbClr val="4F81BD"/>
                </a:solidFill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cs typeface="Calibri"/>
              </a:rPr>
              <a:t>studies</a:t>
            </a:r>
            <a:r>
              <a:rPr lang="it-IT" sz="2800" dirty="0" smtClean="0">
                <a:solidFill>
                  <a:srgbClr val="4F81BD"/>
                </a:solidFill>
                <a:cs typeface="Calibri"/>
              </a:rPr>
              <a:t>: </a:t>
            </a:r>
            <a:r>
              <a:rPr lang="it-IT" sz="2800" dirty="0" err="1" smtClean="0">
                <a:solidFill>
                  <a:srgbClr val="4F81BD"/>
                </a:solidFill>
                <a:cs typeface="Calibri"/>
              </a:rPr>
              <a:t>different</a:t>
            </a:r>
            <a:r>
              <a:rPr lang="it-IT" sz="2800" dirty="0" smtClean="0">
                <a:solidFill>
                  <a:srgbClr val="4F81BD"/>
                </a:solidFill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cs typeface="Calibri"/>
              </a:rPr>
              <a:t>bunch</a:t>
            </a:r>
            <a:r>
              <a:rPr lang="it-IT" sz="2800" dirty="0" smtClean="0">
                <a:solidFill>
                  <a:srgbClr val="4F81BD"/>
                </a:solidFill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cs typeface="Calibri"/>
              </a:rPr>
              <a:t>intesity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20</a:t>
            </a:fld>
            <a:endParaRPr lang="it-IT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03" r="27174"/>
          <a:stretch/>
        </p:blipFill>
        <p:spPr>
          <a:xfrm>
            <a:off x="312596" y="2796894"/>
            <a:ext cx="3937279" cy="23581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50" t="11371" r="2064" b="71313"/>
          <a:stretch/>
        </p:blipFill>
        <p:spPr>
          <a:xfrm>
            <a:off x="7751733" y="3077049"/>
            <a:ext cx="1383322" cy="859693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1025110" y="5303998"/>
            <a:ext cx="7093780" cy="568634"/>
            <a:chOff x="1025110" y="5303998"/>
            <a:chExt cx="7093780" cy="568634"/>
          </a:xfrm>
        </p:grpSpPr>
        <p:grpSp>
          <p:nvGrpSpPr>
            <p:cNvPr id="37" name="Gruppo 40"/>
            <p:cNvGrpSpPr/>
            <p:nvPr/>
          </p:nvGrpSpPr>
          <p:grpSpPr>
            <a:xfrm>
              <a:off x="1025110" y="5303998"/>
              <a:ext cx="6109789" cy="260000"/>
              <a:chOff x="1584785" y="789627"/>
              <a:chExt cx="6109789" cy="260000"/>
            </a:xfrm>
          </p:grpSpPr>
          <p:sp>
            <p:nvSpPr>
              <p:cNvPr id="47" name="Rettangolo 50"/>
              <p:cNvSpPr/>
              <p:nvPr/>
            </p:nvSpPr>
            <p:spPr>
              <a:xfrm>
                <a:off x="3066515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EC quadrupoles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48" name="Rettangolo 51"/>
              <p:cNvSpPr/>
              <p:nvPr/>
            </p:nvSpPr>
            <p:spPr>
              <a:xfrm>
                <a:off x="1584785" y="796194"/>
                <a:ext cx="1458842" cy="25343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>
                    <a:solidFill>
                      <a:srgbClr val="000000"/>
                    </a:solidFill>
                    <a:latin typeface="Calibri"/>
                    <a:cs typeface="Calibri"/>
                  </a:rPr>
                  <a:t>EC </a:t>
                </a:r>
                <a:r>
                  <a:rPr lang="it-IT" sz="1400" dirty="0" err="1">
                    <a:solidFill>
                      <a:srgbClr val="000000"/>
                    </a:solidFill>
                    <a:latin typeface="Calibri"/>
                    <a:cs typeface="Calibri"/>
                  </a:rPr>
                  <a:t>dipoles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49" name="Rettangolo 52"/>
              <p:cNvSpPr/>
              <p:nvPr/>
            </p:nvSpPr>
            <p:spPr>
              <a:xfrm>
                <a:off x="4556842" y="791150"/>
                <a:ext cx="1458842" cy="258477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Chromaticity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50" name="Rettangolo 53"/>
              <p:cNvSpPr/>
              <p:nvPr/>
            </p:nvSpPr>
            <p:spPr>
              <a:xfrm>
                <a:off x="6048666" y="794671"/>
                <a:ext cx="743267" cy="25495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Oct.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51" name="Rettangolo 54"/>
              <p:cNvSpPr/>
              <p:nvPr/>
            </p:nvSpPr>
            <p:spPr>
              <a:xfrm>
                <a:off x="6823418" y="789627"/>
                <a:ext cx="871156" cy="2600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400" dirty="0" err="1" smtClean="0">
                    <a:solidFill>
                      <a:srgbClr val="000000"/>
                    </a:solidFill>
                    <a:latin typeface="Calibri"/>
                    <a:cs typeface="Calibri"/>
                  </a:rPr>
                  <a:t>Damper</a:t>
                </a:r>
                <a:endParaRPr lang="it-IT" sz="1400" dirty="0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39" name="Rettangolo 45"/>
            <p:cNvSpPr/>
            <p:nvPr/>
          </p:nvSpPr>
          <p:spPr>
            <a:xfrm>
              <a:off x="2514728" y="5582056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40" name="Rettangolo 46"/>
            <p:cNvSpPr/>
            <p:nvPr/>
          </p:nvSpPr>
          <p:spPr>
            <a:xfrm>
              <a:off x="1025110" y="5578867"/>
              <a:ext cx="1458842" cy="25343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9EB9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  </a:t>
              </a:r>
              <a:r>
                <a:rPr lang="it-IT" sz="1400" dirty="0" err="1">
                  <a:solidFill>
                    <a:srgbClr val="62B01E"/>
                  </a:solidFill>
                  <a:latin typeface="Calibri"/>
                  <a:cs typeface="Calibri"/>
                </a:rPr>
                <a:t>D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ensity</a:t>
              </a:r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scan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41" name="Rettangolo 47"/>
            <p:cNvSpPr/>
            <p:nvPr/>
          </p:nvSpPr>
          <p:spPr>
            <a:xfrm>
              <a:off x="3997167" y="5576345"/>
              <a:ext cx="1458842" cy="2584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45" name="Rettangolo 48"/>
            <p:cNvSpPr/>
            <p:nvPr/>
          </p:nvSpPr>
          <p:spPr>
            <a:xfrm>
              <a:off x="5488991" y="5577689"/>
              <a:ext cx="743267" cy="25495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7933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46" name="Rettangolo 49"/>
            <p:cNvSpPr/>
            <p:nvPr/>
          </p:nvSpPr>
          <p:spPr>
            <a:xfrm>
              <a:off x="6263743" y="5580533"/>
              <a:ext cx="871156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36" name="Rettangolo 38"/>
            <p:cNvSpPr/>
            <p:nvPr/>
          </p:nvSpPr>
          <p:spPr>
            <a:xfrm>
              <a:off x="4409719" y="5564855"/>
              <a:ext cx="6179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15/15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33" name="Rettangolo 33"/>
            <p:cNvSpPr/>
            <p:nvPr/>
          </p:nvSpPr>
          <p:spPr>
            <a:xfrm>
              <a:off x="5534024" y="5551695"/>
              <a:ext cx="60212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470 A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26" name="Rettangolo 23"/>
            <p:cNvSpPr/>
            <p:nvPr/>
          </p:nvSpPr>
          <p:spPr>
            <a:xfrm>
              <a:off x="7149169" y="5304571"/>
              <a:ext cx="969721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 smtClean="0">
                  <a:solidFill>
                    <a:srgbClr val="000000"/>
                  </a:solidFill>
                  <a:latin typeface="Calibri"/>
                  <a:cs typeface="Calibri"/>
                </a:rPr>
                <a:t>Sim.Turns</a:t>
              </a:r>
              <a:endParaRPr lang="it-IT" sz="14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7" name="Rettangolo 25"/>
            <p:cNvSpPr/>
            <p:nvPr/>
          </p:nvSpPr>
          <p:spPr>
            <a:xfrm>
              <a:off x="6742723" y="5534067"/>
              <a:ext cx="1846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28" name="Rettangolo 26"/>
            <p:cNvSpPr/>
            <p:nvPr/>
          </p:nvSpPr>
          <p:spPr>
            <a:xfrm>
              <a:off x="6184649" y="5551695"/>
              <a:ext cx="9736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100 </a:t>
              </a:r>
              <a:r>
                <a:rPr lang="it-IT" sz="1400" dirty="0" err="1" smtClean="0">
                  <a:solidFill>
                    <a:srgbClr val="62B01E"/>
                  </a:solidFill>
                  <a:latin typeface="Calibri"/>
                  <a:cs typeface="Calibri"/>
                </a:rPr>
                <a:t>turns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29" name="Rettangolo 27"/>
            <p:cNvSpPr/>
            <p:nvPr/>
          </p:nvSpPr>
          <p:spPr>
            <a:xfrm>
              <a:off x="7149170" y="5580275"/>
              <a:ext cx="969720" cy="260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7D9B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 dirty="0">
                <a:solidFill>
                  <a:srgbClr val="0055A0"/>
                </a:solidFill>
                <a:latin typeface="Calibri"/>
                <a:cs typeface="Calibri"/>
              </a:endParaRPr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7228980" y="5551695"/>
              <a:ext cx="7947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10k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  <p:sp>
          <p:nvSpPr>
            <p:cNvPr id="31" name="Rettangolo 31"/>
            <p:cNvSpPr/>
            <p:nvPr/>
          </p:nvSpPr>
          <p:spPr>
            <a:xfrm>
              <a:off x="2818307" y="5551695"/>
              <a:ext cx="8012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IT" sz="1400" dirty="0" smtClean="0">
                  <a:solidFill>
                    <a:srgbClr val="62B01E"/>
                  </a:solidFill>
                  <a:latin typeface="Calibri"/>
                  <a:cs typeface="Calibri"/>
                </a:rPr>
                <a:t>SEY 1.30</a:t>
              </a:r>
              <a:endParaRPr lang="it-IT" sz="1400" dirty="0">
                <a:solidFill>
                  <a:srgbClr val="62B01E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42" name="CasellaDiTesto 7"/>
          <p:cNvSpPr txBox="1"/>
          <p:nvPr/>
        </p:nvSpPr>
        <p:spPr>
          <a:xfrm>
            <a:off x="584436" y="430961"/>
            <a:ext cx="797512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In the machine instabilities </a:t>
            </a:r>
            <a:r>
              <a:rPr lang="it-IT" sz="1600" dirty="0">
                <a:cs typeface="Calibri"/>
                <a:sym typeface="Wingdings"/>
              </a:rPr>
              <a:t>were observed for bunch intensities below </a:t>
            </a:r>
            <a:r>
              <a:rPr lang="it-IT" sz="1600" dirty="0" err="1">
                <a:cs typeface="Calibri"/>
                <a:sym typeface="Wingdings"/>
              </a:rPr>
              <a:t>than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1e11 </a:t>
            </a:r>
            <a:r>
              <a:rPr lang="it-IT" sz="1600" dirty="0" err="1" smtClean="0">
                <a:cs typeface="Calibri"/>
                <a:sym typeface="Wingdings"/>
              </a:rPr>
              <a:t>ppb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The </a:t>
            </a:r>
            <a:r>
              <a:rPr lang="it-IT" sz="1600" dirty="0">
                <a:solidFill>
                  <a:srgbClr val="FF0000"/>
                </a:solidFill>
                <a:cs typeface="Calibri"/>
                <a:sym typeface="Wingdings"/>
              </a:rPr>
              <a:t>impact of the beam intensity </a:t>
            </a:r>
            <a:r>
              <a:rPr lang="it-IT" sz="1600" dirty="0">
                <a:cs typeface="Calibri"/>
                <a:sym typeface="Wingdings"/>
              </a:rPr>
              <a:t>on the instability threshold has been </a:t>
            </a:r>
            <a:r>
              <a:rPr lang="it-IT" sz="1600" dirty="0" smtClean="0">
                <a:cs typeface="Calibri"/>
                <a:sym typeface="Wingdings"/>
              </a:rPr>
              <a:t>investigated by running the same simulations with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beam intensity of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0.7e11 ppb</a:t>
            </a:r>
            <a:endParaRPr lang="en-US" sz="1600" dirty="0">
              <a:solidFill>
                <a:srgbClr val="FF0000"/>
              </a:solidFill>
              <a:cs typeface="Calibri"/>
              <a:sym typeface="Wingdings"/>
            </a:endParaRP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 panose="05000000000000000000" pitchFamily="2" charset="2"/>
              </a:rPr>
              <a:t> Instability threshold basically unchanged!</a:t>
            </a:r>
            <a:endParaRPr lang="en-US" sz="1600" dirty="0" smtClean="0">
              <a:solidFill>
                <a:srgbClr val="FF0000"/>
              </a:solidFill>
              <a:cs typeface="Calibri"/>
              <a:sym typeface="Wingdings"/>
            </a:endParaRPr>
          </a:p>
        </p:txBody>
      </p:sp>
      <p:sp>
        <p:nvSpPr>
          <p:cNvPr id="43" name="CasellaDiTesto 39"/>
          <p:cNvSpPr txBox="1"/>
          <p:nvPr/>
        </p:nvSpPr>
        <p:spPr>
          <a:xfrm>
            <a:off x="4640554" y="2578757"/>
            <a:ext cx="296375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0</a:t>
            </a:r>
            <a:r>
              <a:rPr lang="en-US" sz="1600" b="1" kern="0" noProof="0" dirty="0" smtClean="0">
                <a:solidFill>
                  <a:srgbClr val="000000"/>
                </a:solidFill>
                <a:latin typeface="Calibri"/>
                <a:cs typeface="Calibri"/>
                <a:sym typeface="Wingdings"/>
              </a:rPr>
              <a:t>.7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e11 p/bunch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44" name="CasellaDiTesto 39"/>
          <p:cNvSpPr txBox="1"/>
          <p:nvPr/>
        </p:nvSpPr>
        <p:spPr>
          <a:xfrm>
            <a:off x="926351" y="2555115"/>
            <a:ext cx="296375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000000"/>
                </a:solidFill>
                <a:cs typeface="Calibri"/>
                <a:sym typeface="Wingdings"/>
              </a:rPr>
              <a:t>1.0e11 </a:t>
            </a:r>
            <a:r>
              <a:rPr lang="en-US" sz="1600" b="1" kern="0" dirty="0">
                <a:solidFill>
                  <a:srgbClr val="000000"/>
                </a:solidFill>
                <a:cs typeface="Calibri"/>
                <a:sym typeface="Wingdings"/>
              </a:rPr>
              <a:t>p/bunch</a:t>
            </a:r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8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05623" y="6356350"/>
            <a:ext cx="2133600" cy="365125"/>
          </a:xfrm>
        </p:spPr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21</a:t>
            </a:fld>
            <a:endParaRPr lang="it-IT"/>
          </a:p>
        </p:txBody>
      </p:sp>
      <p:sp>
        <p:nvSpPr>
          <p:cNvPr id="47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Central density from PyECLOUD simulations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2" name="CasellaDiTesto 9"/>
          <p:cNvSpPr txBox="1"/>
          <p:nvPr/>
        </p:nvSpPr>
        <p:spPr>
          <a:xfrm>
            <a:off x="624531" y="783834"/>
            <a:ext cx="8006975" cy="142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cs typeface="Calibri"/>
                <a:sym typeface="Wingdings"/>
              </a:rPr>
              <a:t>From </a:t>
            </a:r>
            <a:r>
              <a:rPr lang="en-US" sz="1600" dirty="0" err="1" smtClean="0">
                <a:cs typeface="Calibri"/>
                <a:sym typeface="Wingdings"/>
              </a:rPr>
              <a:t>PyECLOUD</a:t>
            </a:r>
            <a:r>
              <a:rPr lang="en-US" sz="1600" dirty="0" smtClean="0">
                <a:cs typeface="Calibri"/>
                <a:sym typeface="Wingdings"/>
              </a:rPr>
              <a:t> simulations we can estimate the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electron density </a:t>
            </a:r>
            <a:r>
              <a:rPr lang="en-US" sz="1600" dirty="0" smtClean="0">
                <a:cs typeface="Calibri"/>
                <a:sym typeface="Wingdings"/>
              </a:rPr>
              <a:t>profile in the dipoles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for different beam intensities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cs typeface="Calibri"/>
                <a:sym typeface="Wingdings" panose="05000000000000000000" pitchFamily="2" charset="2"/>
              </a:rPr>
              <a:t> When the bunch intensity decreases, the central density increases significantly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>
              <a:latin typeface="Calibri"/>
              <a:cs typeface="Calibri"/>
              <a:sym typeface="Wingdings"/>
            </a:endParaRPr>
          </a:p>
        </p:txBody>
      </p:sp>
      <p:pic>
        <p:nvPicPr>
          <p:cNvPr id="13" name="Immagine 12" descr="edens_for_present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969" y="2211917"/>
            <a:ext cx="5637813" cy="3947643"/>
          </a:xfrm>
          <a:prstGeom prst="rect">
            <a:avLst/>
          </a:prstGeom>
        </p:spPr>
      </p:pic>
      <p:grpSp>
        <p:nvGrpSpPr>
          <p:cNvPr id="10" name="Gruppo 9"/>
          <p:cNvGrpSpPr/>
          <p:nvPr/>
        </p:nvGrpSpPr>
        <p:grpSpPr>
          <a:xfrm>
            <a:off x="624531" y="2342949"/>
            <a:ext cx="2749534" cy="1426334"/>
            <a:chOff x="-216541" y="2342949"/>
            <a:chExt cx="2749534" cy="1426334"/>
          </a:xfrm>
        </p:grpSpPr>
        <p:sp>
          <p:nvSpPr>
            <p:cNvPr id="8" name="Fumetto 2 7"/>
            <p:cNvSpPr/>
            <p:nvPr/>
          </p:nvSpPr>
          <p:spPr>
            <a:xfrm>
              <a:off x="-216541" y="2342949"/>
              <a:ext cx="2203509" cy="1426334"/>
            </a:xfrm>
            <a:prstGeom prst="wedgeRoundRectCallout">
              <a:avLst>
                <a:gd name="adj1" fmla="val 78207"/>
                <a:gd name="adj2" fmla="val -3334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95111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Rectangle 2"/>
            <p:cNvSpPr/>
            <p:nvPr/>
          </p:nvSpPr>
          <p:spPr>
            <a:xfrm>
              <a:off x="-216541" y="2429251"/>
              <a:ext cx="2749534" cy="1235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>
                <a:spcBef>
                  <a:spcPts val="600"/>
                </a:spcBef>
                <a:buSzPct val="60000"/>
                <a:defRPr/>
              </a:pPr>
              <a:r>
                <a:rPr lang="en-US" sz="1400" b="1" dirty="0">
                  <a:solidFill>
                    <a:srgbClr val="951111"/>
                  </a:solidFill>
                </a:rPr>
                <a:t>Simulations </a:t>
              </a:r>
              <a:r>
                <a:rPr lang="en-US" sz="1400" b="1" dirty="0" smtClean="0">
                  <a:solidFill>
                    <a:srgbClr val="951111"/>
                  </a:solidFill>
                </a:rPr>
                <a:t>settings</a:t>
              </a:r>
              <a:endParaRPr lang="it-IT" sz="1400" dirty="0" smtClean="0">
                <a:solidFill>
                  <a:srgbClr val="951111"/>
                </a:solidFill>
                <a:cs typeface="Calibri"/>
                <a:sym typeface="Wingdings"/>
              </a:endParaRPr>
            </a:p>
            <a:p>
              <a:pPr marL="514350" indent="-285750">
                <a:lnSpc>
                  <a:spcPct val="80000"/>
                </a:lnSpc>
                <a:spcBef>
                  <a:spcPts val="600"/>
                </a:spcBef>
                <a:buSzPct val="60000"/>
                <a:buFont typeface="Wingdings" charset="2"/>
                <a:buChar char="²"/>
                <a:defRPr/>
              </a:pPr>
              <a:r>
                <a:rPr lang="it-IT" sz="1400" dirty="0" smtClean="0">
                  <a:solidFill>
                    <a:srgbClr val="000000"/>
                  </a:solidFill>
                  <a:cs typeface="Calibri"/>
                  <a:sym typeface="Wingdings"/>
                </a:rPr>
                <a:t>SEY</a:t>
              </a:r>
              <a:r>
                <a:rPr lang="it-IT" sz="1400" baseline="-25000" dirty="0" smtClean="0">
                  <a:solidFill>
                    <a:srgbClr val="000000"/>
                  </a:solidFill>
                  <a:cs typeface="Calibri"/>
                  <a:sym typeface="Wingdings"/>
                </a:rPr>
                <a:t>DIP</a:t>
              </a:r>
              <a:r>
                <a:rPr lang="it-IT" sz="1400" dirty="0" smtClean="0">
                  <a:solidFill>
                    <a:srgbClr val="000000"/>
                  </a:solidFill>
                  <a:cs typeface="Calibri"/>
                  <a:sym typeface="Wingdings"/>
                </a:rPr>
                <a:t> </a:t>
              </a:r>
              <a:r>
                <a:rPr lang="it-IT" sz="1400" dirty="0">
                  <a:solidFill>
                    <a:srgbClr val="000000"/>
                  </a:solidFill>
                  <a:cs typeface="Calibri"/>
                  <a:sym typeface="Wingdings"/>
                </a:rPr>
                <a:t>= 1.4</a:t>
              </a:r>
            </a:p>
            <a:p>
              <a:pPr marL="514350" indent="-285750">
                <a:lnSpc>
                  <a:spcPct val="80000"/>
                </a:lnSpc>
                <a:spcBef>
                  <a:spcPts val="600"/>
                </a:spcBef>
                <a:buSzPct val="60000"/>
                <a:buFont typeface="Wingdings" charset="2"/>
                <a:buChar char="²"/>
                <a:defRPr/>
              </a:pPr>
              <a:r>
                <a:rPr lang="it-IT" sz="1400" dirty="0">
                  <a:solidFill>
                    <a:srgbClr val="000000"/>
                  </a:solidFill>
                  <a:cs typeface="Calibri"/>
                  <a:sym typeface="Wingdings"/>
                </a:rPr>
                <a:t>1 ns bunch length</a:t>
              </a:r>
            </a:p>
            <a:p>
              <a:pPr marL="514350" indent="-285750">
                <a:lnSpc>
                  <a:spcPct val="80000"/>
                </a:lnSpc>
                <a:spcBef>
                  <a:spcPts val="600"/>
                </a:spcBef>
                <a:buSzPct val="60000"/>
                <a:buFont typeface="Wingdings" charset="2"/>
                <a:buChar char="²"/>
                <a:defRPr/>
              </a:pPr>
              <a:r>
                <a:rPr lang="it-IT" sz="1400" dirty="0">
                  <a:solidFill>
                    <a:srgbClr val="000000"/>
                  </a:solidFill>
                  <a:cs typeface="Calibri"/>
                  <a:sym typeface="Wingdings"/>
                </a:rPr>
                <a:t>2.5 um transverse emittance</a:t>
              </a:r>
            </a:p>
          </p:txBody>
        </p:sp>
      </p:grp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0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22</a:t>
            </a:fld>
            <a:endParaRPr lang="it-IT"/>
          </a:p>
        </p:txBody>
      </p:sp>
      <p:pic>
        <p:nvPicPr>
          <p:cNvPr id="25" name="Immagine 24" descr="cedens_for_present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084" y="478995"/>
            <a:ext cx="5068681" cy="3635332"/>
          </a:xfrm>
          <a:prstGeom prst="rect">
            <a:avLst/>
          </a:prstGeom>
        </p:spPr>
      </p:pic>
      <p:cxnSp>
        <p:nvCxnSpPr>
          <p:cNvPr id="27" name="Connettore 1 26"/>
          <p:cNvCxnSpPr/>
          <p:nvPr/>
        </p:nvCxnSpPr>
        <p:spPr>
          <a:xfrm>
            <a:off x="3769747" y="1641997"/>
            <a:ext cx="638817" cy="0"/>
          </a:xfrm>
          <a:prstGeom prst="line">
            <a:avLst/>
          </a:prstGeom>
          <a:ln>
            <a:solidFill>
              <a:srgbClr val="FF0000"/>
            </a:solidFill>
            <a:headEnd type="diamond" w="sm" len="sm"/>
            <a:tailEnd type="diamond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4259930" y="1493533"/>
            <a:ext cx="308653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Instability threshold estimated by </a:t>
            </a:r>
            <a:r>
              <a:rPr lang="en-US" sz="1600" kern="0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PyEC-PyHT</a:t>
            </a: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simulations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35853" y="4113859"/>
            <a:ext cx="8123758" cy="1856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120000"/>
              </a:lnSpc>
              <a:buSzPct val="100000"/>
              <a:buFont typeface="Arial"/>
              <a:buChar char="•"/>
              <a:defRPr/>
            </a:pPr>
            <a:r>
              <a:rPr lang="it-IT" sz="1600" dirty="0">
                <a:cs typeface="Calibri"/>
                <a:sym typeface="Wingdings"/>
              </a:rPr>
              <a:t>For bunch intensities below </a:t>
            </a:r>
            <a:r>
              <a:rPr lang="it-IT" sz="1600" dirty="0" err="1">
                <a:cs typeface="Calibri"/>
                <a:sym typeface="Wingdings"/>
              </a:rPr>
              <a:t>than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1.0e11 </a:t>
            </a:r>
            <a:r>
              <a:rPr lang="it-IT" sz="1600" dirty="0">
                <a:cs typeface="Calibri"/>
                <a:sym typeface="Wingdings"/>
              </a:rPr>
              <a:t>ppb, the central density increases rapidly crossing the instability </a:t>
            </a:r>
            <a:r>
              <a:rPr lang="it-IT" sz="1600" dirty="0" smtClean="0">
                <a:cs typeface="Calibri"/>
                <a:sym typeface="Wingdings"/>
              </a:rPr>
              <a:t>threshold</a:t>
            </a:r>
          </a:p>
          <a:p>
            <a:pPr marL="514350" indent="-285750">
              <a:lnSpc>
                <a:spcPct val="120000"/>
              </a:lnSpc>
              <a:buSzPct val="100000"/>
              <a:buFont typeface="Arial"/>
              <a:buChar char="•"/>
              <a:defRPr/>
            </a:pPr>
            <a:endParaRPr lang="it-IT" sz="1600" dirty="0" smtClean="0">
              <a:cs typeface="Calibri"/>
              <a:sym typeface="Wingdings"/>
            </a:endParaRPr>
          </a:p>
          <a:p>
            <a:pPr marL="514350" indent="-285750">
              <a:lnSpc>
                <a:spcPct val="120000"/>
              </a:lnSpc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For bunch intensities larger </a:t>
            </a:r>
            <a:r>
              <a:rPr lang="it-IT" sz="1600" dirty="0" err="1" smtClean="0">
                <a:cs typeface="Calibri"/>
                <a:sym typeface="Wingdings"/>
              </a:rPr>
              <a:t>than</a:t>
            </a:r>
            <a:r>
              <a:rPr lang="it-IT" sz="1600" dirty="0" smtClean="0">
                <a:cs typeface="Calibri"/>
                <a:sym typeface="Wingdings"/>
              </a:rPr>
              <a:t> 1.0e11 ppb, the estimated electron density is well below the instability threshold </a:t>
            </a:r>
          </a:p>
          <a:p>
            <a:pPr marL="685800" lvl="1">
              <a:lnSpc>
                <a:spcPct val="120000"/>
              </a:lnSpc>
              <a:buSzPct val="60000"/>
              <a:defRPr/>
            </a:pPr>
            <a:endParaRPr lang="it-IT" sz="1600" dirty="0" smtClean="0">
              <a:cs typeface="Calibri"/>
              <a:sym typeface="Wingdings"/>
            </a:endParaRPr>
          </a:p>
        </p:txBody>
      </p:sp>
      <p:sp>
        <p:nvSpPr>
          <p:cNvPr id="29" name="Ovale 28"/>
          <p:cNvSpPr/>
          <p:nvPr/>
        </p:nvSpPr>
        <p:spPr>
          <a:xfrm>
            <a:off x="3648142" y="1223989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165352" y="2646326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3858191" y="1093363"/>
            <a:ext cx="83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FF0000"/>
                </a:solidFill>
                <a:cs typeface="Calibri"/>
                <a:sym typeface="Wingdings"/>
              </a:rPr>
              <a:t>0.7e11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8" name="Rettangolo 37"/>
          <p:cNvSpPr/>
          <p:nvPr/>
        </p:nvSpPr>
        <p:spPr>
          <a:xfrm>
            <a:off x="3874072" y="2912318"/>
            <a:ext cx="825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1.0e11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Central density from PyECLOUD simulations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40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9" grpId="0" animBg="1"/>
      <p:bldP spid="34" grpId="0" animBg="1"/>
      <p:bldP spid="35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23</a:t>
            </a:fld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4524847" y="1615176"/>
            <a:ext cx="4188978" cy="98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90000"/>
              </a:lnSpc>
              <a:buSzPct val="100000"/>
              <a:buFont typeface="Arial"/>
              <a:buChar char="•"/>
              <a:defRPr/>
            </a:pPr>
            <a:r>
              <a:rPr lang="it-IT" sz="1600" b="1" dirty="0" err="1" smtClean="0">
                <a:cs typeface="Calibri"/>
                <a:sym typeface="Wingdings"/>
              </a:rPr>
              <a:t>Average</a:t>
            </a:r>
            <a:r>
              <a:rPr lang="it-IT" sz="1600" b="1" dirty="0" smtClean="0">
                <a:cs typeface="Calibri"/>
                <a:sym typeface="Wingdings"/>
              </a:rPr>
              <a:t> </a:t>
            </a:r>
            <a:r>
              <a:rPr lang="it-IT" sz="1600" b="1" dirty="0" err="1" smtClean="0">
                <a:cs typeface="Calibri"/>
                <a:sym typeface="Wingdings"/>
              </a:rPr>
              <a:t>bunch</a:t>
            </a:r>
            <a:r>
              <a:rPr lang="it-IT" sz="1600" b="1" dirty="0" smtClean="0">
                <a:cs typeface="Calibri"/>
                <a:sym typeface="Wingdings"/>
              </a:rPr>
              <a:t> </a:t>
            </a:r>
            <a:r>
              <a:rPr lang="it-IT" sz="1600" b="1" dirty="0" err="1" smtClean="0">
                <a:cs typeface="Calibri"/>
                <a:sym typeface="Wingdings"/>
              </a:rPr>
              <a:t>intensity</a:t>
            </a:r>
            <a:r>
              <a:rPr lang="it-IT" sz="1600" b="1" dirty="0" smtClean="0"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(</a:t>
            </a:r>
            <a:r>
              <a:rPr lang="it-IT" sz="1600" dirty="0" err="1" smtClean="0">
                <a:cs typeface="Calibri"/>
                <a:sym typeface="Wingdings"/>
              </a:rPr>
              <a:t>between</a:t>
            </a:r>
            <a:r>
              <a:rPr lang="it-IT" sz="1600" dirty="0" smtClean="0">
                <a:cs typeface="Calibri"/>
                <a:sym typeface="Wingdings"/>
              </a:rPr>
              <a:t> B1 and B2) </a:t>
            </a:r>
            <a:r>
              <a:rPr lang="it-IT" sz="1600" dirty="0" err="1" smtClean="0">
                <a:cs typeface="Calibri"/>
                <a:sym typeface="Wingdings"/>
              </a:rPr>
              <a:t>during</a:t>
            </a:r>
            <a:r>
              <a:rPr lang="it-IT" sz="1600" dirty="0" smtClean="0">
                <a:cs typeface="Calibri"/>
                <a:sym typeface="Wingdings"/>
              </a:rPr>
              <a:t> the </a:t>
            </a:r>
            <a:r>
              <a:rPr lang="it-IT" sz="1600" dirty="0" err="1" smtClean="0">
                <a:cs typeface="Calibri"/>
                <a:sym typeface="Wingdings"/>
              </a:rPr>
              <a:t>collisions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has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been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used</a:t>
            </a:r>
            <a:r>
              <a:rPr lang="it-IT" sz="1600" dirty="0" smtClean="0">
                <a:cs typeface="Calibri"/>
                <a:sym typeface="Wingdings"/>
              </a:rPr>
              <a:t> to </a:t>
            </a:r>
            <a:r>
              <a:rPr lang="it-IT" sz="1600" dirty="0" err="1" smtClean="0">
                <a:cs typeface="Calibri"/>
                <a:sym typeface="Wingdings"/>
              </a:rPr>
              <a:t>infer</a:t>
            </a:r>
            <a:r>
              <a:rPr lang="it-IT" sz="1600" dirty="0" smtClean="0">
                <a:cs typeface="Calibri"/>
                <a:sym typeface="Wingdings"/>
              </a:rPr>
              <a:t> the </a:t>
            </a:r>
            <a:r>
              <a:rPr lang="it-IT" sz="1600" dirty="0" err="1" smtClean="0">
                <a:cs typeface="Calibri"/>
                <a:sym typeface="Wingdings"/>
              </a:rPr>
              <a:t>evolution</a:t>
            </a:r>
            <a:r>
              <a:rPr lang="it-IT" sz="1600" dirty="0" smtClean="0"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cs typeface="Calibri"/>
                <a:sym typeface="Wingdings"/>
              </a:rPr>
              <a:t>central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density</a:t>
            </a:r>
            <a:endParaRPr lang="it-IT" dirty="0">
              <a:cs typeface="Calibri"/>
              <a:sym typeface="Wingdings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506242" y="3491539"/>
            <a:ext cx="4221095" cy="170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90000"/>
              </a:lnSpc>
              <a:buSzPct val="100000"/>
              <a:buFont typeface="Arial"/>
              <a:buChar char="•"/>
              <a:defRPr/>
            </a:pPr>
            <a:r>
              <a:rPr lang="it-IT" sz="1600" b="1" dirty="0" smtClean="0">
                <a:cs typeface="Calibri"/>
                <a:sym typeface="Wingdings"/>
              </a:rPr>
              <a:t>Evolution of the central electron density</a:t>
            </a:r>
            <a:r>
              <a:rPr lang="it-IT" sz="1600" dirty="0" smtClean="0">
                <a:cs typeface="Calibri"/>
                <a:sym typeface="Wingdings"/>
              </a:rPr>
              <a:t>: the central density increases over the fill time and crosses the </a:t>
            </a:r>
            <a:r>
              <a:rPr lang="it-IT" sz="1600" dirty="0" err="1" smtClean="0">
                <a:cs typeface="Calibri"/>
                <a:sym typeface="Wingdings"/>
              </a:rPr>
              <a:t>instability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threshold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when</a:t>
            </a:r>
            <a:r>
              <a:rPr lang="it-IT" sz="1600" dirty="0" smtClean="0">
                <a:cs typeface="Calibri"/>
                <a:sym typeface="Wingdings"/>
              </a:rPr>
              <a:t> the intensity has dropped to ~0.8e11 p/bunch</a:t>
            </a:r>
          </a:p>
          <a:p>
            <a:pPr marL="228600">
              <a:lnSpc>
                <a:spcPct val="90000"/>
              </a:lnSpc>
              <a:buSzPct val="100000"/>
              <a:defRPr/>
            </a:pPr>
            <a:r>
              <a:rPr lang="it-IT" dirty="0">
                <a:cs typeface="Calibri"/>
                <a:sym typeface="Wingdings"/>
              </a:rPr>
              <a:t> </a:t>
            </a:r>
            <a:r>
              <a:rPr lang="it-IT" dirty="0" smtClean="0">
                <a:cs typeface="Calibri"/>
                <a:sym typeface="Wingdings"/>
              </a:rPr>
              <a:t>     </a:t>
            </a:r>
          </a:p>
          <a:p>
            <a:pPr marL="228600">
              <a:lnSpc>
                <a:spcPct val="90000"/>
              </a:lnSpc>
              <a:buSzPct val="100000"/>
              <a:defRPr/>
            </a:pPr>
            <a:endParaRPr lang="it-IT" dirty="0">
              <a:cs typeface="Calibri"/>
              <a:sym typeface="Wingdings"/>
            </a:endParaRPr>
          </a:p>
        </p:txBody>
      </p:sp>
      <p:sp>
        <p:nvSpPr>
          <p:cNvPr id="19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Central density from PyECLOUD simulations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497737" y="1101796"/>
            <a:ext cx="4128645" cy="4450002"/>
            <a:chOff x="457201" y="485359"/>
            <a:chExt cx="4128645" cy="4450002"/>
          </a:xfrm>
        </p:grpSpPr>
        <p:pic>
          <p:nvPicPr>
            <p:cNvPr id="6" name="Immagine 5" descr="bestplot_for_presentation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465"/>
            <a:stretch/>
          </p:blipFill>
          <p:spPr>
            <a:xfrm>
              <a:off x="457201" y="485359"/>
              <a:ext cx="4000970" cy="4310681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970491" y="2880646"/>
              <a:ext cx="3339713" cy="289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lang="en-US" sz="1400" kern="0" dirty="0" smtClean="0">
                  <a:latin typeface="Calibri"/>
                  <a:cs typeface="Calibri"/>
                  <a:sym typeface="Wingdings"/>
                </a:rPr>
                <a:t>From </a:t>
              </a:r>
              <a:r>
                <a:rPr lang="en-US" sz="1400" kern="0" dirty="0" err="1" smtClean="0">
                  <a:latin typeface="Calibri"/>
                  <a:cs typeface="Calibri"/>
                  <a:sym typeface="Wingdings"/>
                </a:rPr>
                <a:t>PyECLOUD</a:t>
              </a:r>
              <a:r>
                <a:rPr lang="en-US" sz="1400" kern="0" dirty="0" smtClean="0">
                  <a:latin typeface="Calibri"/>
                  <a:cs typeface="Calibri"/>
                  <a:sym typeface="Wingdings"/>
                </a:rPr>
                <a:t> simulations (</a:t>
              </a:r>
              <a:r>
                <a:rPr lang="en-US" sz="1400" kern="0" dirty="0" err="1" smtClean="0">
                  <a:latin typeface="Calibri"/>
                  <a:cs typeface="Calibri"/>
                  <a:sym typeface="Wingdings"/>
                </a:rPr>
                <a:t>SEY</a:t>
              </a:r>
              <a:r>
                <a:rPr lang="en-US" sz="1400" kern="0" baseline="-25000" dirty="0" err="1" smtClean="0">
                  <a:latin typeface="Calibri"/>
                  <a:cs typeface="Calibri"/>
                  <a:sym typeface="Wingdings"/>
                </a:rPr>
                <a:t>dip</a:t>
              </a:r>
              <a:r>
                <a:rPr lang="en-US" sz="1400" kern="0" dirty="0" smtClean="0">
                  <a:latin typeface="Calibri"/>
                  <a:cs typeface="Calibri"/>
                  <a:sym typeface="Wingdings"/>
                </a:rPr>
                <a:t>= 1.40)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790630" y="2221857"/>
              <a:ext cx="3795216" cy="289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lang="en-US" sz="1400" kern="0" dirty="0" smtClean="0">
                  <a:latin typeface="Calibri"/>
                  <a:cs typeface="Calibri"/>
                  <a:sym typeface="Wingdings"/>
                </a:rPr>
                <a:t>As measured in LHC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cxnSp>
          <p:nvCxnSpPr>
            <p:cNvPr id="17" name="Connettore 1 26"/>
            <p:cNvCxnSpPr/>
            <p:nvPr/>
          </p:nvCxnSpPr>
          <p:spPr>
            <a:xfrm>
              <a:off x="1051563" y="4029856"/>
              <a:ext cx="3339713" cy="0"/>
            </a:xfrm>
            <a:prstGeom prst="line">
              <a:avLst/>
            </a:prstGeom>
            <a:ln>
              <a:solidFill>
                <a:srgbClr val="FF0000"/>
              </a:solidFill>
              <a:headEnd type="diamond" w="sm" len="sm"/>
              <a:tailEnd type="diamond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ttangolo 6"/>
            <p:cNvSpPr/>
            <p:nvPr/>
          </p:nvSpPr>
          <p:spPr>
            <a:xfrm>
              <a:off x="1103627" y="3672834"/>
              <a:ext cx="164164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kern="0" dirty="0">
                  <a:solidFill>
                    <a:srgbClr val="FF0000"/>
                  </a:solidFill>
                  <a:cs typeface="Calibri"/>
                  <a:sym typeface="Wingdings"/>
                </a:rPr>
                <a:t>Instability threshold </a:t>
              </a:r>
              <a:endParaRPr lang="it-IT" sz="1400" dirty="0"/>
            </a:p>
          </p:txBody>
        </p:sp>
        <p:pic>
          <p:nvPicPr>
            <p:cNvPr id="20" name="Immagine 19" descr="bestplot_for_presentation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9" t="95844" b="-339"/>
            <a:stretch/>
          </p:blipFill>
          <p:spPr>
            <a:xfrm>
              <a:off x="790629" y="4656718"/>
              <a:ext cx="3711753" cy="278643"/>
            </a:xfrm>
            <a:prstGeom prst="rect">
              <a:avLst/>
            </a:prstGeom>
          </p:spPr>
        </p:pic>
      </p:grpSp>
      <p:sp>
        <p:nvSpPr>
          <p:cNvPr id="21" name="CasellaDiTesto 20"/>
          <p:cNvSpPr txBox="1"/>
          <p:nvPr/>
        </p:nvSpPr>
        <p:spPr>
          <a:xfrm>
            <a:off x="5274639" y="5090133"/>
            <a:ext cx="3010562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agreement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machine </a:t>
            </a:r>
            <a:r>
              <a:rPr lang="it-IT" dirty="0" err="1" smtClean="0"/>
              <a:t>observations</a:t>
            </a:r>
            <a:r>
              <a:rPr lang="it-IT" dirty="0" smtClean="0"/>
              <a:t> and </a:t>
            </a:r>
            <a:r>
              <a:rPr lang="it-IT" dirty="0" err="1" smtClean="0"/>
              <a:t>simulations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endParaRPr lang="it-IT" dirty="0"/>
          </a:p>
        </p:txBody>
      </p:sp>
      <p:sp>
        <p:nvSpPr>
          <p:cNvPr id="22" name="CasellaDiTesto 39"/>
          <p:cNvSpPr txBox="1"/>
          <p:nvPr/>
        </p:nvSpPr>
        <p:spPr>
          <a:xfrm>
            <a:off x="4410190" y="1041734"/>
            <a:ext cx="4374748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FF0000"/>
                </a:solidFill>
                <a:cs typeface="Calibri"/>
                <a:sym typeface="Wingdings"/>
              </a:rPr>
              <a:t>Physics fill where we observed instabilities</a:t>
            </a:r>
            <a:endParaRPr lang="en-US" sz="1600" b="1" kern="0" dirty="0">
              <a:solidFill>
                <a:srgbClr val="FF0000"/>
              </a:solidFill>
              <a:cs typeface="Calibri"/>
              <a:sym typeface="Wingdings"/>
            </a:endParaRPr>
          </a:p>
        </p:txBody>
      </p:sp>
      <p:cxnSp>
        <p:nvCxnSpPr>
          <p:cNvPr id="23" name="Connettore 2 22"/>
          <p:cNvCxnSpPr/>
          <p:nvPr/>
        </p:nvCxnSpPr>
        <p:spPr>
          <a:xfrm>
            <a:off x="4222382" y="1210595"/>
            <a:ext cx="472907" cy="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01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24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Summary and conclusions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82516" y="757332"/>
            <a:ext cx="7856838" cy="4386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In </a:t>
            </a:r>
            <a:r>
              <a:rPr lang="it-IT" sz="1600" dirty="0" err="1">
                <a:cs typeface="Calibri"/>
                <a:sym typeface="Wingdings"/>
              </a:rPr>
              <a:t>spite</a:t>
            </a:r>
            <a:r>
              <a:rPr lang="it-IT" sz="1600" dirty="0">
                <a:cs typeface="Calibri"/>
                <a:sym typeface="Wingdings"/>
              </a:rPr>
              <a:t> of the high </a:t>
            </a:r>
            <a:r>
              <a:rPr lang="it-IT" sz="1600" dirty="0" err="1">
                <a:cs typeface="Calibri"/>
                <a:sym typeface="Wingdings"/>
              </a:rPr>
              <a:t>chromaticity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smtClean="0">
                <a:cs typeface="Calibri"/>
                <a:sym typeface="Wingdings"/>
              </a:rPr>
              <a:t>and </a:t>
            </a:r>
            <a:r>
              <a:rPr lang="it-IT" sz="1600" dirty="0">
                <a:cs typeface="Calibri"/>
                <a:sym typeface="Wingdings"/>
              </a:rPr>
              <a:t>high </a:t>
            </a:r>
            <a:r>
              <a:rPr lang="it-IT" sz="1600" dirty="0" err="1">
                <a:cs typeface="Calibri"/>
                <a:sym typeface="Wingdings"/>
              </a:rPr>
              <a:t>octupole</a:t>
            </a:r>
            <a:r>
              <a:rPr lang="it-IT" sz="1600" dirty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settings</a:t>
            </a:r>
            <a:r>
              <a:rPr lang="it-IT" sz="1600" dirty="0" smtClean="0">
                <a:cs typeface="Calibri"/>
                <a:sym typeface="Wingdings"/>
              </a:rPr>
              <a:t>, a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vertical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emittance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blow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up </a:t>
            </a:r>
            <a:r>
              <a:rPr lang="it-IT" sz="1600" dirty="0" smtClean="0">
                <a:cs typeface="Calibri"/>
                <a:sym typeface="Wingdings"/>
              </a:rPr>
              <a:t>of </a:t>
            </a:r>
            <a:r>
              <a:rPr lang="it-IT" sz="1600" dirty="0" err="1" smtClean="0">
                <a:cs typeface="Calibri"/>
                <a:sym typeface="Wingdings"/>
              </a:rPr>
              <a:t>bunches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at</a:t>
            </a:r>
            <a:r>
              <a:rPr lang="it-IT" sz="1600" dirty="0" smtClean="0">
                <a:cs typeface="Calibri"/>
                <a:sym typeface="Wingdings"/>
              </a:rPr>
              <a:t> the end of the 72b </a:t>
            </a:r>
            <a:r>
              <a:rPr lang="it-IT" sz="1600" dirty="0" err="1" smtClean="0">
                <a:cs typeface="Calibri"/>
                <a:sym typeface="Wingdings"/>
              </a:rPr>
              <a:t>trains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was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observed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during</a:t>
            </a:r>
            <a:r>
              <a:rPr lang="it-IT" sz="1600" dirty="0" smtClean="0">
                <a:cs typeface="Calibri"/>
                <a:sym typeface="Wingdings"/>
              </a:rPr>
              <a:t> the </a:t>
            </a:r>
            <a:r>
              <a:rPr lang="it-IT" sz="1600" dirty="0" err="1" smtClean="0">
                <a:cs typeface="Calibri"/>
                <a:sym typeface="Wingdings"/>
              </a:rPr>
              <a:t>stable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beam</a:t>
            </a:r>
            <a:r>
              <a:rPr lang="it-IT" sz="1600" dirty="0" smtClean="0">
                <a:cs typeface="Calibri"/>
                <a:sym typeface="Wingdings"/>
              </a:rPr>
              <a:t> in </a:t>
            </a:r>
            <a:r>
              <a:rPr lang="it-IT" sz="1600" dirty="0" err="1" smtClean="0">
                <a:cs typeface="Calibri"/>
                <a:sym typeface="Wingdings"/>
              </a:rPr>
              <a:t>most</a:t>
            </a:r>
            <a:r>
              <a:rPr lang="it-IT" sz="1600" dirty="0" smtClean="0"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cs typeface="Calibri"/>
                <a:sym typeface="Wingdings"/>
              </a:rPr>
              <a:t>fills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at</a:t>
            </a:r>
            <a:r>
              <a:rPr lang="it-IT" sz="1600" dirty="0" smtClean="0">
                <a:cs typeface="Calibri"/>
                <a:sym typeface="Wingdings"/>
              </a:rPr>
              <a:t> the </a:t>
            </a:r>
            <a:r>
              <a:rPr lang="it-IT" sz="1600" dirty="0" err="1" smtClean="0">
                <a:cs typeface="Calibri"/>
                <a:sym typeface="Wingdings"/>
              </a:rPr>
              <a:t>beginning</a:t>
            </a:r>
            <a:r>
              <a:rPr lang="it-IT" sz="1600" dirty="0" smtClean="0"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cs typeface="Calibri"/>
                <a:sym typeface="Wingdings"/>
              </a:rPr>
              <a:t>year</a:t>
            </a:r>
            <a:endParaRPr lang="it-IT" sz="1600" dirty="0" smtClean="0"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it-IT" sz="1600" dirty="0" smtClean="0">
                <a:cs typeface="Calibri"/>
                <a:sym typeface="Wingdings"/>
              </a:rPr>
              <a:t>An </a:t>
            </a:r>
            <a:r>
              <a:rPr lang="it-IT" sz="1600" dirty="0" err="1" smtClean="0">
                <a:cs typeface="Calibri"/>
                <a:sym typeface="Wingdings"/>
              </a:rPr>
              <a:t>increase</a:t>
            </a:r>
            <a:r>
              <a:rPr lang="it-IT" sz="1600" dirty="0" smtClean="0"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cs typeface="Calibri"/>
                <a:sym typeface="Wingdings"/>
              </a:rPr>
              <a:t>vertical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chromaticities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after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going</a:t>
            </a:r>
            <a:r>
              <a:rPr lang="it-IT" sz="1600" dirty="0" smtClean="0">
                <a:cs typeface="Calibri"/>
                <a:sym typeface="Wingdings"/>
              </a:rPr>
              <a:t> in </a:t>
            </a:r>
            <a:r>
              <a:rPr lang="it-IT" sz="1600" dirty="0" err="1" smtClean="0">
                <a:cs typeface="Calibri"/>
                <a:sym typeface="Wingdings"/>
              </a:rPr>
              <a:t>collision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was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needed</a:t>
            </a:r>
            <a:r>
              <a:rPr lang="it-IT" sz="1600" dirty="0" smtClean="0">
                <a:cs typeface="Calibri"/>
                <a:sym typeface="Wingdings"/>
              </a:rPr>
              <a:t> to </a:t>
            </a:r>
            <a:r>
              <a:rPr lang="it-IT" sz="1600" dirty="0" err="1" smtClean="0">
                <a:cs typeface="Calibri"/>
                <a:sym typeface="Wingdings"/>
              </a:rPr>
              <a:t>avoid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instabilities</a:t>
            </a:r>
            <a:endParaRPr lang="it-IT" sz="1600" dirty="0" smtClean="0"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endParaRPr lang="it-IT" sz="1600" dirty="0" smtClean="0">
              <a:cs typeface="Calibri"/>
              <a:sym typeface="Wingdings"/>
            </a:endParaRP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The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potential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role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of the e-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cloud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has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been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investigated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in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simulation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endParaRPr lang="it-IT" sz="1600" dirty="0">
              <a:solidFill>
                <a:srgbClr val="FF0000"/>
              </a:solidFill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According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to machine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observations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,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two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prstClr val="black"/>
                </a:solidFill>
                <a:cs typeface="Calibri"/>
                <a:sym typeface="Wingdings"/>
              </a:rPr>
              <a:t>different</a:t>
            </a:r>
            <a:r>
              <a:rPr lang="it-IT" sz="1600" dirty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prstClr val="black"/>
                </a:solidFill>
                <a:cs typeface="Calibri"/>
                <a:sym typeface="Wingdings"/>
              </a:rPr>
              <a:t>settings</a:t>
            </a:r>
            <a:r>
              <a:rPr lang="it-IT" sz="1600" dirty="0">
                <a:solidFill>
                  <a:prstClr val="black"/>
                </a:solidFill>
                <a:cs typeface="Calibri"/>
                <a:sym typeface="Wingdings"/>
              </a:rPr>
              <a:t> for the </a:t>
            </a:r>
            <a:r>
              <a:rPr lang="it-IT" sz="1600" dirty="0" err="1">
                <a:solidFill>
                  <a:prstClr val="black"/>
                </a:solidFill>
                <a:cs typeface="Calibri"/>
                <a:sym typeface="Wingdings"/>
              </a:rPr>
              <a:t>beam</a:t>
            </a:r>
            <a:r>
              <a:rPr lang="it-IT" sz="1600" dirty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instensity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were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simulated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showing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a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weak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dependence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of the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instability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thresholds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on the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bunch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intensity</a:t>
            </a:r>
            <a:endParaRPr lang="it-IT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endParaRPr lang="it-IT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Build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-up </a:t>
            </a:r>
            <a:r>
              <a:rPr lang="it-IT" sz="1600" dirty="0" err="1">
                <a:solidFill>
                  <a:prstClr val="black"/>
                </a:solidFill>
                <a:cs typeface="Calibri"/>
                <a:sym typeface="Wingdings"/>
              </a:rPr>
              <a:t>s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imulation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results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showed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that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when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the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beam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intensity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decreases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, the 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electron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density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in the center 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can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become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sufficiently</a:t>
            </a:r>
            <a:r>
              <a:rPr lang="it-IT" sz="1600" dirty="0" smtClean="0">
                <a:solidFill>
                  <a:prstClr val="black"/>
                </a:solidFill>
                <a:cs typeface="Calibri"/>
                <a:sym typeface="Wingdings"/>
              </a:rPr>
              <a:t> high to drive an </a:t>
            </a:r>
            <a:r>
              <a:rPr lang="it-IT" sz="1600" dirty="0" err="1" smtClean="0">
                <a:solidFill>
                  <a:prstClr val="black"/>
                </a:solidFill>
                <a:cs typeface="Calibri"/>
                <a:sym typeface="Wingdings"/>
              </a:rPr>
              <a:t>instability</a:t>
            </a:r>
            <a:endParaRPr lang="it-IT" sz="1600" dirty="0">
              <a:solidFill>
                <a:prstClr val="black"/>
              </a:solidFill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94675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25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Outline 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55009" y="1004566"/>
            <a:ext cx="8451283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Overview on my PhD work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Topics studied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Ongoing studies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Activities and conferences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 smtClean="0">
              <a:solidFill>
                <a:srgbClr val="A6A6A6"/>
              </a:solidFill>
              <a:cs typeface="Calibri"/>
              <a:sym typeface="Wingdings"/>
            </a:endParaRP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Electron cloud induced instability in the LHC during collisions at 6.5TeV </a:t>
            </a:r>
            <a:endParaRPr lang="en-US" sz="1600" dirty="0">
              <a:solidFill>
                <a:srgbClr val="A6A6A6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srgbClr val="A6A6A6"/>
                </a:solidFill>
                <a:cs typeface="Calibri"/>
                <a:sym typeface="Wingdings"/>
              </a:rPr>
              <a:t>Instability observations: background and history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Simulations studies and challenges</a:t>
            </a:r>
            <a:endParaRPr lang="en-US" sz="1600" dirty="0">
              <a:solidFill>
                <a:srgbClr val="A6A6A6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Comparison of simulation results with the available experimental observations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lvl="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Highlights from ongoing studies and next steps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77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26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Ongoing studies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82516" y="757332"/>
            <a:ext cx="7856838" cy="387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it-IT" sz="1600" b="1" dirty="0" smtClean="0">
                <a:solidFill>
                  <a:srgbClr val="800000"/>
                </a:solidFill>
                <a:cs typeface="Calibri"/>
                <a:sym typeface="Wingdings"/>
              </a:rPr>
              <a:t>GOALS FOR ONGOING STUDIES:  </a:t>
            </a: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AutoNum type="arabicPeriod"/>
              <a:defRPr/>
            </a:pP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check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the impact of the EC in the LHC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arcs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(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dipoles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quadrupoles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)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both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at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injection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flattop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on the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beam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stability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(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e.g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nominal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LHC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bunch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)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 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at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injection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, the  work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has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been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done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in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collaboration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with Kevin Li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it-IT" sz="1600" dirty="0" smtClean="0">
              <a:solidFill>
                <a:srgbClr val="000000"/>
              </a:solidFill>
              <a:cs typeface="Calibri"/>
              <a:sym typeface="Wingdings"/>
            </a:endParaRP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AutoNum type="arabicPeriod"/>
              <a:defRPr/>
            </a:pP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improve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the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understanding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of machine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settings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on the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instability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threshold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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chromaticity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,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octupoles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and trasverse feedback are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simulating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cs typeface="Calibri"/>
                <a:sym typeface="Wingdings"/>
              </a:rPr>
              <a:t>together</a:t>
            </a:r>
            <a:r>
              <a:rPr lang="it-IT" sz="1600" dirty="0" smtClean="0">
                <a:solidFill>
                  <a:srgbClr val="000000"/>
                </a:solidFill>
                <a:cs typeface="Calibri"/>
                <a:sym typeface="Wingdings"/>
              </a:rPr>
              <a:t> with the EC </a:t>
            </a:r>
          </a:p>
          <a:p>
            <a:pPr marL="22860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it-IT" sz="1600" dirty="0" smtClean="0">
              <a:solidFill>
                <a:srgbClr val="000000"/>
              </a:solidFill>
              <a:cs typeface="Calibri"/>
              <a:sym typeface="Wingdings"/>
            </a:endParaRPr>
          </a:p>
          <a:p>
            <a:pPr marL="22860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 A full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picture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of the EC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driven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instabilities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in the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arcs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and an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optimiziation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of machine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settings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to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ameliorate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LHC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operation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!</a:t>
            </a:r>
          </a:p>
          <a:p>
            <a:pPr marL="22860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it-IT" sz="1600" b="1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8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27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dipoles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1" name="CasellaDiTesto 39"/>
          <p:cNvSpPr txBox="1"/>
          <p:nvPr/>
        </p:nvSpPr>
        <p:spPr>
          <a:xfrm>
            <a:off x="5515168" y="3253126"/>
            <a:ext cx="296375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800000"/>
                </a:solidFill>
                <a:cs typeface="Calibri"/>
                <a:sym typeface="Wingdings"/>
              </a:rPr>
              <a:t>FLATTOP</a:t>
            </a:r>
            <a:endParaRPr lang="en-US" sz="1600" b="1" kern="0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457199" y="1061678"/>
            <a:ext cx="8444850" cy="2583966"/>
            <a:chOff x="457199" y="1061678"/>
            <a:chExt cx="8444850" cy="2583966"/>
          </a:xfrm>
        </p:grpSpPr>
        <p:pic>
          <p:nvPicPr>
            <p:cNvPr id="12" name="Immagine 11" descr="Full_scan_chroma_0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18" b="44940"/>
            <a:stretch/>
          </p:blipFill>
          <p:spPr>
            <a:xfrm>
              <a:off x="457199" y="1061678"/>
              <a:ext cx="8444850" cy="2430488"/>
            </a:xfrm>
            <a:prstGeom prst="rect">
              <a:avLst/>
            </a:prstGeom>
          </p:spPr>
        </p:pic>
        <p:sp>
          <p:nvSpPr>
            <p:cNvPr id="2" name="Rettangolo 1"/>
            <p:cNvSpPr/>
            <p:nvPr/>
          </p:nvSpPr>
          <p:spPr>
            <a:xfrm>
              <a:off x="905430" y="3421526"/>
              <a:ext cx="7431746" cy="2241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Rettangolo 2"/>
            <p:cNvSpPr/>
            <p:nvPr/>
          </p:nvSpPr>
          <p:spPr>
            <a:xfrm>
              <a:off x="522943" y="3346820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4141694" y="3091761"/>
              <a:ext cx="242743" cy="104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Rettangolo 15"/>
          <p:cNvSpPr/>
          <p:nvPr/>
        </p:nvSpPr>
        <p:spPr>
          <a:xfrm>
            <a:off x="4515226" y="3284066"/>
            <a:ext cx="397428" cy="3615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39"/>
          <p:cNvSpPr txBox="1"/>
          <p:nvPr/>
        </p:nvSpPr>
        <p:spPr>
          <a:xfrm>
            <a:off x="723146" y="743642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INJECTION: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both planes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 are unstable  H instabilities are much slower (~2000 turns 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23" name="CasellaDiTesto 39"/>
          <p:cNvSpPr txBox="1"/>
          <p:nvPr/>
        </p:nvSpPr>
        <p:spPr>
          <a:xfrm>
            <a:off x="1344706" y="3525050"/>
            <a:ext cx="648447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FF0000"/>
                </a:solidFill>
                <a:cs typeface="Calibri"/>
                <a:sym typeface="Wingdings"/>
              </a:rPr>
              <a:t>FLATTOP: </a:t>
            </a:r>
            <a:r>
              <a:rPr lang="en-US" sz="1600" b="1" kern="0" dirty="0" smtClean="0">
                <a:cs typeface="Calibri"/>
                <a:sym typeface="Wingdings"/>
              </a:rPr>
              <a:t>vertical plane </a:t>
            </a:r>
            <a:r>
              <a:rPr lang="en-US" sz="1600" b="1" kern="0" dirty="0" err="1" smtClean="0">
                <a:cs typeface="Calibri"/>
                <a:sym typeface="Wingdings"/>
              </a:rPr>
              <a:t>predomintly</a:t>
            </a:r>
            <a:r>
              <a:rPr lang="en-US" sz="1600" b="1" kern="0" dirty="0" smtClean="0">
                <a:cs typeface="Calibri"/>
                <a:sym typeface="Wingdings"/>
              </a:rPr>
              <a:t> unstable </a:t>
            </a:r>
            <a:endParaRPr lang="en-US" sz="1600" b="1" kern="0" dirty="0">
              <a:cs typeface="Calibri"/>
              <a:sym typeface="Wingdings"/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343469" y="3858028"/>
            <a:ext cx="8552688" cy="2513263"/>
            <a:chOff x="343469" y="3858028"/>
            <a:chExt cx="8552688" cy="2513263"/>
          </a:xfrm>
        </p:grpSpPr>
        <p:pic>
          <p:nvPicPr>
            <p:cNvPr id="24" name="Immagine 23" descr="Full_scan_damperOFF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73" b="45959"/>
            <a:stretch/>
          </p:blipFill>
          <p:spPr>
            <a:xfrm>
              <a:off x="343469" y="3858028"/>
              <a:ext cx="8552688" cy="2334028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537884" y="6162174"/>
              <a:ext cx="8105584" cy="209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609597" y="6057585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4494303" y="6034113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87292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28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dipoles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1" name="CasellaDiTesto 39"/>
          <p:cNvSpPr txBox="1"/>
          <p:nvPr/>
        </p:nvSpPr>
        <p:spPr>
          <a:xfrm>
            <a:off x="5515168" y="3253126"/>
            <a:ext cx="296375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800000"/>
                </a:solidFill>
                <a:cs typeface="Calibri"/>
                <a:sym typeface="Wingdings"/>
              </a:rPr>
              <a:t>FLATTOP</a:t>
            </a:r>
            <a:endParaRPr lang="en-US" sz="1600" b="1" kern="0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457199" y="1061678"/>
            <a:ext cx="8444850" cy="2583966"/>
            <a:chOff x="457199" y="1061678"/>
            <a:chExt cx="8444850" cy="2583966"/>
          </a:xfrm>
        </p:grpSpPr>
        <p:pic>
          <p:nvPicPr>
            <p:cNvPr id="12" name="Immagine 11" descr="Full_scan_chroma_0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18" b="44940"/>
            <a:stretch/>
          </p:blipFill>
          <p:spPr>
            <a:xfrm>
              <a:off x="457199" y="1061678"/>
              <a:ext cx="8444850" cy="2430488"/>
            </a:xfrm>
            <a:prstGeom prst="rect">
              <a:avLst/>
            </a:prstGeom>
          </p:spPr>
        </p:pic>
        <p:sp>
          <p:nvSpPr>
            <p:cNvPr id="2" name="Rettangolo 1"/>
            <p:cNvSpPr/>
            <p:nvPr/>
          </p:nvSpPr>
          <p:spPr>
            <a:xfrm>
              <a:off x="905430" y="3421526"/>
              <a:ext cx="7431746" cy="2241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Rettangolo 2"/>
            <p:cNvSpPr/>
            <p:nvPr/>
          </p:nvSpPr>
          <p:spPr>
            <a:xfrm>
              <a:off x="522943" y="3346820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4141694" y="3091761"/>
              <a:ext cx="242743" cy="104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Rettangolo 15"/>
          <p:cNvSpPr/>
          <p:nvPr/>
        </p:nvSpPr>
        <p:spPr>
          <a:xfrm>
            <a:off x="4515226" y="3284066"/>
            <a:ext cx="397428" cy="3615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39"/>
          <p:cNvSpPr txBox="1"/>
          <p:nvPr/>
        </p:nvSpPr>
        <p:spPr>
          <a:xfrm>
            <a:off x="723146" y="743642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INJECTION: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both planes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 are unstable  H instabilities are much slower (~2000 turns 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23" name="CasellaDiTesto 39"/>
          <p:cNvSpPr txBox="1"/>
          <p:nvPr/>
        </p:nvSpPr>
        <p:spPr>
          <a:xfrm>
            <a:off x="1344706" y="3525050"/>
            <a:ext cx="648447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algn="ctr" defTabSz="914400">
              <a:lnSpc>
                <a:spcPct val="90000"/>
              </a:lnSpc>
              <a:buSzPct val="60000"/>
              <a:defRPr/>
            </a:pPr>
            <a:r>
              <a:rPr lang="en-US" sz="1600" b="1" kern="0" dirty="0" smtClean="0">
                <a:solidFill>
                  <a:srgbClr val="FF0000"/>
                </a:solidFill>
                <a:cs typeface="Calibri"/>
                <a:sym typeface="Wingdings"/>
              </a:rPr>
              <a:t>FLATTOP: </a:t>
            </a:r>
            <a:r>
              <a:rPr lang="en-US" sz="1600" b="1" kern="0" dirty="0" smtClean="0">
                <a:cs typeface="Calibri"/>
                <a:sym typeface="Wingdings"/>
              </a:rPr>
              <a:t>vertical plane </a:t>
            </a:r>
            <a:r>
              <a:rPr lang="en-US" sz="1600" b="1" kern="0" dirty="0" err="1" smtClean="0">
                <a:cs typeface="Calibri"/>
                <a:sym typeface="Wingdings"/>
              </a:rPr>
              <a:t>predomintly</a:t>
            </a:r>
            <a:r>
              <a:rPr lang="en-US" sz="1600" b="1" kern="0" dirty="0" smtClean="0">
                <a:cs typeface="Calibri"/>
                <a:sym typeface="Wingdings"/>
              </a:rPr>
              <a:t> unstable </a:t>
            </a:r>
            <a:endParaRPr lang="en-US" sz="1600" b="1" kern="0" dirty="0">
              <a:cs typeface="Calibri"/>
              <a:sym typeface="Wingdings"/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343469" y="3858028"/>
            <a:ext cx="8552688" cy="2513263"/>
            <a:chOff x="343469" y="3858028"/>
            <a:chExt cx="8552688" cy="2513263"/>
          </a:xfrm>
        </p:grpSpPr>
        <p:pic>
          <p:nvPicPr>
            <p:cNvPr id="24" name="Immagine 23" descr="Full_scan_damperOFF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73" b="45959"/>
            <a:stretch/>
          </p:blipFill>
          <p:spPr>
            <a:xfrm>
              <a:off x="343469" y="3858028"/>
              <a:ext cx="8552688" cy="2334028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537884" y="6162174"/>
              <a:ext cx="8105584" cy="209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609597" y="6057585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4494303" y="6034113"/>
              <a:ext cx="397428" cy="209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008987" y="1428128"/>
            <a:ext cx="6877590" cy="2217516"/>
            <a:chOff x="1008987" y="1428128"/>
            <a:chExt cx="6877590" cy="2217516"/>
          </a:xfrm>
        </p:grpSpPr>
        <p:grpSp>
          <p:nvGrpSpPr>
            <p:cNvPr id="21" name="Gruppo 20"/>
            <p:cNvGrpSpPr/>
            <p:nvPr/>
          </p:nvGrpSpPr>
          <p:grpSpPr>
            <a:xfrm>
              <a:off x="1008987" y="1428128"/>
              <a:ext cx="6877590" cy="2217516"/>
              <a:chOff x="1175826" y="2753015"/>
              <a:chExt cx="6877590" cy="2217516"/>
            </a:xfrm>
          </p:grpSpPr>
          <p:sp>
            <p:nvSpPr>
              <p:cNvPr id="29" name="Rettangolo 28"/>
              <p:cNvSpPr/>
              <p:nvPr/>
            </p:nvSpPr>
            <p:spPr>
              <a:xfrm>
                <a:off x="1175826" y="2753015"/>
                <a:ext cx="6877590" cy="2217516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951111"/>
                </a:solidFill>
              </a:ln>
              <a:effectLst>
                <a:glow rad="63500">
                  <a:srgbClr val="800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30" name="CasellaDiTesto 29"/>
              <p:cNvSpPr txBox="1"/>
              <p:nvPr/>
            </p:nvSpPr>
            <p:spPr>
              <a:xfrm>
                <a:off x="1258466" y="2848244"/>
                <a:ext cx="4196495" cy="1171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10000"/>
                  </a:lnSpc>
                  <a:buFont typeface="Arial"/>
                  <a:buChar char="•"/>
                </a:pPr>
                <a:r>
                  <a:rPr lang="it-IT" sz="1600" b="1" dirty="0" err="1">
                    <a:solidFill>
                      <a:srgbClr val="FF0000"/>
                    </a:solidFill>
                  </a:rPr>
                  <a:t>H</a:t>
                </a:r>
                <a:r>
                  <a:rPr lang="it-IT" sz="1600" b="1" dirty="0" err="1" smtClean="0">
                    <a:solidFill>
                      <a:srgbClr val="FF0000"/>
                    </a:solidFill>
                  </a:rPr>
                  <a:t>orizontal</a:t>
                </a:r>
                <a:r>
                  <a:rPr lang="it-IT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it-IT" sz="1600" b="1" dirty="0" err="1" smtClean="0">
                    <a:solidFill>
                      <a:srgbClr val="FF0000"/>
                    </a:solidFill>
                  </a:rPr>
                  <a:t>instabilities</a:t>
                </a:r>
                <a:r>
                  <a:rPr lang="it-IT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smtClean="0"/>
                  <a:t>are mode-0 </a:t>
                </a:r>
                <a:r>
                  <a:rPr lang="it-IT" sz="1600" dirty="0" err="1" smtClean="0"/>
                  <a:t>like</a:t>
                </a:r>
                <a:r>
                  <a:rPr lang="it-IT" sz="1600" dirty="0" smtClean="0"/>
                  <a:t> </a:t>
                </a:r>
                <a:r>
                  <a:rPr lang="it-IT" sz="1600" dirty="0" smtClean="0">
                    <a:sym typeface="Wingdings"/>
                  </a:rPr>
                  <a:t> </a:t>
                </a:r>
                <a:r>
                  <a:rPr lang="it-IT" sz="1600" dirty="0" err="1" smtClean="0">
                    <a:sym typeface="Wingdings"/>
                  </a:rPr>
                  <a:t>they</a:t>
                </a:r>
                <a:r>
                  <a:rPr lang="it-IT" sz="1600" dirty="0" smtClean="0">
                    <a:sym typeface="Wingdings"/>
                  </a:rPr>
                  <a:t> are </a:t>
                </a:r>
                <a:r>
                  <a:rPr lang="it-IT" sz="1600" dirty="0" err="1" smtClean="0">
                    <a:sym typeface="Wingdings"/>
                  </a:rPr>
                  <a:t>not</a:t>
                </a:r>
                <a:r>
                  <a:rPr lang="it-IT" sz="1600" dirty="0" smtClean="0">
                    <a:sym typeface="Wingdings"/>
                  </a:rPr>
                  <a:t> </a:t>
                </a:r>
                <a:r>
                  <a:rPr lang="it-IT" sz="1600" dirty="0" err="1" smtClean="0">
                    <a:sym typeface="Wingdings"/>
                  </a:rPr>
                  <a:t>observed</a:t>
                </a:r>
                <a:r>
                  <a:rPr lang="it-IT" sz="1600" dirty="0" smtClean="0">
                    <a:sym typeface="Wingdings"/>
                  </a:rPr>
                  <a:t> in the machine </a:t>
                </a:r>
                <a:r>
                  <a:rPr lang="it-IT" sz="1600" dirty="0" err="1" smtClean="0">
                    <a:sym typeface="Wingdings"/>
                  </a:rPr>
                  <a:t>because</a:t>
                </a:r>
                <a:r>
                  <a:rPr lang="it-IT" sz="1600" dirty="0" smtClean="0">
                    <a:sym typeface="Wingdings"/>
                  </a:rPr>
                  <a:t> are </a:t>
                </a:r>
                <a:r>
                  <a:rPr lang="it-IT" sz="1600" dirty="0" err="1" smtClean="0">
                    <a:sym typeface="Wingdings"/>
                  </a:rPr>
                  <a:t>damped</a:t>
                </a:r>
                <a:r>
                  <a:rPr lang="it-IT" sz="1600" dirty="0" smtClean="0">
                    <a:sym typeface="Wingdings"/>
                  </a:rPr>
                  <a:t> by the </a:t>
                </a:r>
                <a:r>
                  <a:rPr lang="it-IT" sz="1600" dirty="0" err="1" smtClean="0">
                    <a:sym typeface="Wingdings"/>
                  </a:rPr>
                  <a:t>transverse</a:t>
                </a:r>
                <a:r>
                  <a:rPr lang="it-IT" sz="1600" dirty="0" smtClean="0">
                    <a:sym typeface="Wingdings"/>
                  </a:rPr>
                  <a:t> feedback</a:t>
                </a:r>
              </a:p>
            </p:txBody>
          </p:sp>
        </p:grpSp>
        <p:pic>
          <p:nvPicPr>
            <p:cNvPr id="31" name="Immagine 30" descr="chroma_0_edens_13.00e11_charge_weighted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6" t="7225" r="49098" b="48171"/>
            <a:stretch/>
          </p:blipFill>
          <p:spPr>
            <a:xfrm>
              <a:off x="5288123" y="1488656"/>
              <a:ext cx="2461469" cy="1556178"/>
            </a:xfrm>
            <a:prstGeom prst="rect">
              <a:avLst/>
            </a:prstGeom>
            <a:ln w="19050" cmpd="sng">
              <a:noFill/>
            </a:ln>
          </p:spPr>
        </p:pic>
        <p:sp>
          <p:nvSpPr>
            <p:cNvPr id="7" name="Rettangolo 6"/>
            <p:cNvSpPr/>
            <p:nvPr/>
          </p:nvSpPr>
          <p:spPr>
            <a:xfrm>
              <a:off x="1028914" y="2946984"/>
              <a:ext cx="6720677" cy="629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10000"/>
                </a:lnSpc>
                <a:buFont typeface="Arial"/>
                <a:buChar char="•"/>
              </a:pPr>
              <a:r>
                <a:rPr lang="it-IT" sz="1600" b="1" dirty="0">
                  <a:solidFill>
                    <a:srgbClr val="FF0000"/>
                  </a:solidFill>
                  <a:sym typeface="Wingdings"/>
                </a:rPr>
                <a:t>Vertical </a:t>
              </a:r>
              <a:r>
                <a:rPr lang="it-IT" sz="1600" b="1" dirty="0" err="1">
                  <a:solidFill>
                    <a:srgbClr val="FF0000"/>
                  </a:solidFill>
                  <a:sym typeface="Wingdings"/>
                </a:rPr>
                <a:t>instabilities</a:t>
              </a:r>
              <a:r>
                <a:rPr lang="it-IT" sz="1600" b="1" dirty="0">
                  <a:solidFill>
                    <a:srgbClr val="FF0000"/>
                  </a:solidFill>
                  <a:sym typeface="Wingdings"/>
                </a:rPr>
                <a:t> </a:t>
              </a:r>
              <a:r>
                <a:rPr lang="it-IT" sz="1600" dirty="0" err="1">
                  <a:sym typeface="Wingdings"/>
                </a:rPr>
                <a:t>develop</a:t>
              </a:r>
              <a:r>
                <a:rPr lang="it-IT" sz="1600" dirty="0">
                  <a:sym typeface="Wingdings"/>
                </a:rPr>
                <a:t> for </a:t>
              </a:r>
              <a:r>
                <a:rPr lang="it-IT" sz="1600" dirty="0" err="1">
                  <a:sym typeface="Wingdings"/>
                </a:rPr>
                <a:t>higher</a:t>
              </a:r>
              <a:r>
                <a:rPr lang="it-IT" sz="1600" dirty="0">
                  <a:sym typeface="Wingdings"/>
                </a:rPr>
                <a:t> </a:t>
              </a:r>
              <a:r>
                <a:rPr lang="it-IT" sz="1600" dirty="0" err="1">
                  <a:sym typeface="Wingdings"/>
                </a:rPr>
                <a:t>frequencies</a:t>
              </a:r>
              <a:r>
                <a:rPr lang="it-IT" sz="1600" dirty="0">
                  <a:sym typeface="Wingdings"/>
                </a:rPr>
                <a:t> </a:t>
              </a:r>
              <a:r>
                <a:rPr lang="it-IT" sz="1600" dirty="0" err="1">
                  <a:sym typeface="Wingdings"/>
                </a:rPr>
                <a:t>which</a:t>
              </a:r>
              <a:r>
                <a:rPr lang="it-IT" sz="1600" dirty="0">
                  <a:sym typeface="Wingdings"/>
                </a:rPr>
                <a:t> can </a:t>
              </a:r>
              <a:r>
                <a:rPr lang="it-IT" sz="1600" dirty="0" err="1">
                  <a:sym typeface="Wingdings"/>
                </a:rPr>
                <a:t>not</a:t>
              </a:r>
              <a:r>
                <a:rPr lang="it-IT" sz="1600" dirty="0">
                  <a:sym typeface="Wingdings"/>
                </a:rPr>
                <a:t> be </a:t>
              </a:r>
              <a:r>
                <a:rPr lang="it-IT" sz="1600" dirty="0" err="1">
                  <a:sym typeface="Wingdings"/>
                </a:rPr>
                <a:t>dealt</a:t>
              </a:r>
              <a:r>
                <a:rPr lang="it-IT" sz="1600" dirty="0">
                  <a:sym typeface="Wingdings"/>
                </a:rPr>
                <a:t> by the </a:t>
              </a:r>
              <a:r>
                <a:rPr lang="it-IT" sz="1600" dirty="0" err="1">
                  <a:sym typeface="Wingdings"/>
                </a:rPr>
                <a:t>stranverse</a:t>
              </a:r>
              <a:r>
                <a:rPr lang="it-IT" sz="1600" dirty="0">
                  <a:sym typeface="Wingdings"/>
                </a:rPr>
                <a:t> feedback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3841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Outline 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55009" y="1004566"/>
            <a:ext cx="8451283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Overview on my PhD work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Topics studied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Ongoing studies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Activities and conferences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cs typeface="Calibri"/>
                <a:sym typeface="Wingdings"/>
              </a:rPr>
              <a:t>Electron cloud induced instability in the LHC during collisions at 6.5TeV </a:t>
            </a:r>
            <a:endParaRPr lang="en-US" sz="1600" dirty="0">
              <a:solidFill>
                <a:schemeClr val="bg1">
                  <a:lumMod val="65000"/>
                </a:schemeClr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cs typeface="Calibri"/>
                <a:sym typeface="Wingdings"/>
              </a:rPr>
              <a:t>Instability observations: background and history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cs typeface="Calibri"/>
                <a:sym typeface="Wingdings"/>
              </a:rPr>
              <a:t>Simulations studies and challenges</a:t>
            </a:r>
            <a:endParaRPr lang="en-US" sz="1600" dirty="0">
              <a:solidFill>
                <a:schemeClr val="bg1">
                  <a:lumMod val="65000"/>
                </a:schemeClr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cs typeface="Calibri"/>
                <a:sym typeface="Wingdings"/>
              </a:rPr>
              <a:t>Comparison of simulation results with the available experimental observations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>
              <a:solidFill>
                <a:schemeClr val="bg1">
                  <a:lumMod val="65000"/>
                </a:schemeClr>
              </a:solidFill>
              <a:cs typeface="Calibri"/>
              <a:sym typeface="Wingdings"/>
            </a:endParaRPr>
          </a:p>
          <a:p>
            <a:pPr marL="571500" lvl="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cs typeface="Calibri"/>
                <a:sym typeface="Wingdings"/>
              </a:rPr>
              <a:t>Highlights from ongoing studies and next steps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56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35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457105" y="1285793"/>
            <a:ext cx="8444943" cy="2612770"/>
            <a:chOff x="457105" y="1285793"/>
            <a:chExt cx="8444943" cy="2612770"/>
          </a:xfrm>
        </p:grpSpPr>
        <p:grpSp>
          <p:nvGrpSpPr>
            <p:cNvPr id="20" name="Gruppo 19"/>
            <p:cNvGrpSpPr/>
            <p:nvPr/>
          </p:nvGrpSpPr>
          <p:grpSpPr>
            <a:xfrm>
              <a:off x="457105" y="1374800"/>
              <a:ext cx="7596311" cy="2523763"/>
              <a:chOff x="307790" y="789111"/>
              <a:chExt cx="7596311" cy="2523763"/>
            </a:xfrm>
          </p:grpSpPr>
          <p:pic>
            <p:nvPicPr>
              <p:cNvPr id="21" name="Immagine 20" descr="Full_scan_chroma_0.png"/>
              <p:cNvPicPr>
                <a:picLocks noChangeAspect="1"/>
              </p:cNvPicPr>
              <p:nvPr/>
            </p:nvPicPr>
            <p:blipFill rotWithShape="1">
              <a:blip r:embed="rId5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546" r="10048" b="-1288"/>
              <a:stretch/>
            </p:blipFill>
            <p:spPr>
              <a:xfrm>
                <a:off x="307790" y="882386"/>
                <a:ext cx="7596311" cy="2430488"/>
              </a:xfrm>
              <a:prstGeom prst="rect">
                <a:avLst/>
              </a:prstGeom>
            </p:spPr>
          </p:pic>
          <p:sp>
            <p:nvSpPr>
              <p:cNvPr id="22" name="Rettangolo 21"/>
              <p:cNvSpPr/>
              <p:nvPr/>
            </p:nvSpPr>
            <p:spPr>
              <a:xfrm>
                <a:off x="1449386" y="789111"/>
                <a:ext cx="1329764" cy="1867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/>
              <p:cNvSpPr/>
              <p:nvPr/>
            </p:nvSpPr>
            <p:spPr>
              <a:xfrm>
                <a:off x="642471" y="3077882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Rettangolo 23"/>
              <p:cNvSpPr/>
              <p:nvPr/>
            </p:nvSpPr>
            <p:spPr>
              <a:xfrm>
                <a:off x="4141694" y="3091761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42" name="Gruppo 41"/>
            <p:cNvGrpSpPr/>
            <p:nvPr/>
          </p:nvGrpSpPr>
          <p:grpSpPr>
            <a:xfrm>
              <a:off x="4141694" y="1285793"/>
              <a:ext cx="4760354" cy="2030083"/>
              <a:chOff x="4141694" y="1285793"/>
              <a:chExt cx="4760354" cy="2030083"/>
            </a:xfrm>
          </p:grpSpPr>
          <p:pic>
            <p:nvPicPr>
              <p:cNvPr id="43" name="Immagine 42" descr="Full_scan_chroma_0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951" t="5318" b="53135"/>
              <a:stretch/>
            </p:blipFill>
            <p:spPr>
              <a:xfrm>
                <a:off x="8053415" y="1285793"/>
                <a:ext cx="848633" cy="2030083"/>
              </a:xfrm>
              <a:prstGeom prst="rect">
                <a:avLst/>
              </a:prstGeom>
            </p:spPr>
          </p:pic>
          <p:sp>
            <p:nvSpPr>
              <p:cNvPr id="46" name="Rettangolo 45"/>
              <p:cNvSpPr/>
              <p:nvPr/>
            </p:nvSpPr>
            <p:spPr>
              <a:xfrm>
                <a:off x="4141694" y="3091761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6" name="CasellaDiTesto 39"/>
            <p:cNvSpPr txBox="1"/>
            <p:nvPr/>
          </p:nvSpPr>
          <p:spPr>
            <a:xfrm>
              <a:off x="961317" y="2434979"/>
              <a:ext cx="287856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H. threshold ~ 5e11 </a:t>
              </a:r>
              <a:endPara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68" name="CasellaDiTesto 39"/>
            <p:cNvSpPr txBox="1"/>
            <p:nvPr/>
          </p:nvSpPr>
          <p:spPr>
            <a:xfrm>
              <a:off x="5128858" y="2441809"/>
              <a:ext cx="287856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lang="en-US" sz="1600" kern="0" dirty="0">
                  <a:latin typeface="Calibri"/>
                  <a:cs typeface="Calibri"/>
                  <a:sym typeface="Wingdings"/>
                </a:rPr>
                <a:t>V</a:t>
              </a: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. </a:t>
              </a: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threshold ~ 7e11 </a:t>
              </a:r>
              <a:endPara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</p:grpSp>
      <p:grpSp>
        <p:nvGrpSpPr>
          <p:cNvPr id="63" name="Gruppo 62"/>
          <p:cNvGrpSpPr/>
          <p:nvPr/>
        </p:nvGrpSpPr>
        <p:grpSpPr>
          <a:xfrm>
            <a:off x="343092" y="3962643"/>
            <a:ext cx="8553064" cy="2588238"/>
            <a:chOff x="343092" y="3708646"/>
            <a:chExt cx="8553064" cy="2588238"/>
          </a:xfrm>
        </p:grpSpPr>
        <p:grpSp>
          <p:nvGrpSpPr>
            <p:cNvPr id="61" name="Gruppo 60"/>
            <p:cNvGrpSpPr/>
            <p:nvPr/>
          </p:nvGrpSpPr>
          <p:grpSpPr>
            <a:xfrm>
              <a:off x="343092" y="3708646"/>
              <a:ext cx="8105584" cy="2588238"/>
              <a:chOff x="343092" y="3708646"/>
              <a:chExt cx="8105584" cy="2588238"/>
            </a:xfrm>
          </p:grpSpPr>
          <p:pic>
            <p:nvPicPr>
              <p:cNvPr id="57" name="Immagine 56" descr="Full_scan_damperOFF.pn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8870" r="10556"/>
              <a:stretch/>
            </p:blipFill>
            <p:spPr>
              <a:xfrm>
                <a:off x="343092" y="3798579"/>
                <a:ext cx="7649882" cy="2498305"/>
              </a:xfrm>
              <a:prstGeom prst="rect">
                <a:avLst/>
              </a:prstGeom>
            </p:spPr>
          </p:pic>
          <p:sp>
            <p:nvSpPr>
              <p:cNvPr id="58" name="Rettangolo 57"/>
              <p:cNvSpPr/>
              <p:nvPr/>
            </p:nvSpPr>
            <p:spPr>
              <a:xfrm>
                <a:off x="343092" y="3708646"/>
                <a:ext cx="8105584" cy="2393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ettangolo 58"/>
              <p:cNvSpPr/>
              <p:nvPr/>
            </p:nvSpPr>
            <p:spPr>
              <a:xfrm>
                <a:off x="2163392" y="3918107"/>
                <a:ext cx="500113" cy="119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Rettangolo 59"/>
              <p:cNvSpPr/>
              <p:nvPr/>
            </p:nvSpPr>
            <p:spPr>
              <a:xfrm>
                <a:off x="6068028" y="3917792"/>
                <a:ext cx="500113" cy="119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62" name="Immagine 61" descr="Full_scan_damperOFF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40" t="6273" b="45959"/>
            <a:stretch/>
          </p:blipFill>
          <p:spPr>
            <a:xfrm>
              <a:off x="7992973" y="3858028"/>
              <a:ext cx="903183" cy="2334028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29</a:t>
            </a:fld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5207001" y="3761225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9" name="CasellaDiTesto 39"/>
          <p:cNvSpPr txBox="1"/>
          <p:nvPr/>
        </p:nvSpPr>
        <p:spPr>
          <a:xfrm>
            <a:off x="5097919" y="4451621"/>
            <a:ext cx="287856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600" kern="0" dirty="0">
                <a:latin typeface="Calibri"/>
                <a:cs typeface="Calibri"/>
                <a:sym typeface="Wingdings"/>
              </a:rPr>
              <a:t>V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. threshold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~ 2.6e12 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7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TeV</a:t>
            </a:r>
            <a:r>
              <a:rPr lang="is-IS" sz="2800" dirty="0" smtClean="0">
                <a:solidFill>
                  <a:srgbClr val="4F81BD"/>
                </a:solidFill>
                <a:cs typeface="Calibri"/>
              </a:rPr>
              <a:t>: e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dipoles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5403146" y="1370318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9"/>
          <p:cNvSpPr txBox="1"/>
          <p:nvPr/>
        </p:nvSpPr>
        <p:spPr>
          <a:xfrm>
            <a:off x="9447" y="757104"/>
            <a:ext cx="912616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 defTabSz="914400">
              <a:lnSpc>
                <a:spcPct val="90000"/>
              </a:lnSpc>
              <a:buSzPct val="60000"/>
              <a:defRPr/>
            </a:pPr>
            <a:r>
              <a:rPr lang="en-US" sz="1600" b="1" dirty="0">
                <a:solidFill>
                  <a:srgbClr val="800000"/>
                </a:solidFill>
                <a:cs typeface="Calibri"/>
                <a:sym typeface="Wingdings"/>
              </a:rPr>
              <a:t>EC instability threshold defined as density needed to generate 10% </a:t>
            </a:r>
            <a:r>
              <a:rPr lang="en-US" sz="1600" b="1" dirty="0" err="1">
                <a:solidFill>
                  <a:srgbClr val="800000"/>
                </a:solidFill>
                <a:cs typeface="Calibri"/>
                <a:sym typeface="Wingdings"/>
              </a:rPr>
              <a:t>emittance</a:t>
            </a:r>
            <a:r>
              <a:rPr lang="en-US" sz="1600" b="1" dirty="0">
                <a:solidFill>
                  <a:srgbClr val="800000"/>
                </a:solidFill>
                <a:cs typeface="Calibri"/>
                <a:sym typeface="Wingdings"/>
              </a:rPr>
              <a:t> growth </a:t>
            </a:r>
            <a:r>
              <a:rPr lang="en-US" sz="1600" b="1" dirty="0" smtClean="0">
                <a:solidFill>
                  <a:srgbClr val="800000"/>
                </a:solidFill>
                <a:cs typeface="Calibri"/>
                <a:sym typeface="Wingdings"/>
              </a:rPr>
              <a:t>over 9000 turns</a:t>
            </a:r>
            <a:endParaRPr lang="en-US" sz="1600" b="1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  <p:sp>
        <p:nvSpPr>
          <p:cNvPr id="33" name="CasellaDiTesto 39"/>
          <p:cNvSpPr txBox="1"/>
          <p:nvPr/>
        </p:nvSpPr>
        <p:spPr>
          <a:xfrm>
            <a:off x="643611" y="1126775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4" name="CasellaDiTesto 39"/>
          <p:cNvSpPr txBox="1"/>
          <p:nvPr/>
        </p:nvSpPr>
        <p:spPr>
          <a:xfrm>
            <a:off x="706189" y="3817367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FLATTOP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56235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33" grpId="0"/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457105" y="1285793"/>
            <a:ext cx="8444943" cy="2612770"/>
            <a:chOff x="457105" y="1285793"/>
            <a:chExt cx="8444943" cy="2612770"/>
          </a:xfrm>
        </p:grpSpPr>
        <p:grpSp>
          <p:nvGrpSpPr>
            <p:cNvPr id="20" name="Gruppo 19"/>
            <p:cNvGrpSpPr/>
            <p:nvPr/>
          </p:nvGrpSpPr>
          <p:grpSpPr>
            <a:xfrm>
              <a:off x="457105" y="1374800"/>
              <a:ext cx="7596311" cy="2523763"/>
              <a:chOff x="307790" y="789111"/>
              <a:chExt cx="7596311" cy="2523763"/>
            </a:xfrm>
          </p:grpSpPr>
          <p:pic>
            <p:nvPicPr>
              <p:cNvPr id="21" name="Immagine 20" descr="Full_scan_chroma_0.png"/>
              <p:cNvPicPr>
                <a:picLocks noChangeAspect="1"/>
              </p:cNvPicPr>
              <p:nvPr/>
            </p:nvPicPr>
            <p:blipFill rotWithShape="1">
              <a:blip r:embed="rId5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546" r="10048" b="-1288"/>
              <a:stretch/>
            </p:blipFill>
            <p:spPr>
              <a:xfrm>
                <a:off x="307790" y="882386"/>
                <a:ext cx="7596311" cy="2430488"/>
              </a:xfrm>
              <a:prstGeom prst="rect">
                <a:avLst/>
              </a:prstGeom>
            </p:spPr>
          </p:pic>
          <p:sp>
            <p:nvSpPr>
              <p:cNvPr id="22" name="Rettangolo 21"/>
              <p:cNvSpPr/>
              <p:nvPr/>
            </p:nvSpPr>
            <p:spPr>
              <a:xfrm>
                <a:off x="1449386" y="789111"/>
                <a:ext cx="1329764" cy="1867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/>
              <p:cNvSpPr/>
              <p:nvPr/>
            </p:nvSpPr>
            <p:spPr>
              <a:xfrm>
                <a:off x="642471" y="3077882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Rettangolo 23"/>
              <p:cNvSpPr/>
              <p:nvPr/>
            </p:nvSpPr>
            <p:spPr>
              <a:xfrm>
                <a:off x="4141694" y="3091761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42" name="Gruppo 41"/>
            <p:cNvGrpSpPr/>
            <p:nvPr/>
          </p:nvGrpSpPr>
          <p:grpSpPr>
            <a:xfrm>
              <a:off x="4141694" y="1285793"/>
              <a:ext cx="4760354" cy="2030083"/>
              <a:chOff x="4141694" y="1285793"/>
              <a:chExt cx="4760354" cy="2030083"/>
            </a:xfrm>
          </p:grpSpPr>
          <p:pic>
            <p:nvPicPr>
              <p:cNvPr id="43" name="Immagine 42" descr="Full_scan_chroma_0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951" t="5318" b="53135"/>
              <a:stretch/>
            </p:blipFill>
            <p:spPr>
              <a:xfrm>
                <a:off x="8053415" y="1285793"/>
                <a:ext cx="848633" cy="2030083"/>
              </a:xfrm>
              <a:prstGeom prst="rect">
                <a:avLst/>
              </a:prstGeom>
            </p:spPr>
          </p:pic>
          <p:sp>
            <p:nvSpPr>
              <p:cNvPr id="46" name="Rettangolo 45"/>
              <p:cNvSpPr/>
              <p:nvPr/>
            </p:nvSpPr>
            <p:spPr>
              <a:xfrm>
                <a:off x="4141694" y="3091761"/>
                <a:ext cx="242743" cy="104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6" name="CasellaDiTesto 39"/>
            <p:cNvSpPr txBox="1"/>
            <p:nvPr/>
          </p:nvSpPr>
          <p:spPr>
            <a:xfrm>
              <a:off x="961317" y="2434979"/>
              <a:ext cx="287856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H. threshold ~ 5e11 </a:t>
              </a:r>
              <a:endPara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68" name="CasellaDiTesto 39"/>
            <p:cNvSpPr txBox="1"/>
            <p:nvPr/>
          </p:nvSpPr>
          <p:spPr>
            <a:xfrm>
              <a:off x="5128858" y="2441809"/>
              <a:ext cx="287856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lang="en-US" sz="1600" kern="0" dirty="0">
                  <a:latin typeface="Calibri"/>
                  <a:cs typeface="Calibri"/>
                  <a:sym typeface="Wingdings"/>
                </a:rPr>
                <a:t>V</a:t>
              </a: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. </a:t>
              </a: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threshold ~ 7e11 </a:t>
              </a:r>
              <a:endPara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</p:grpSp>
      <p:grpSp>
        <p:nvGrpSpPr>
          <p:cNvPr id="63" name="Gruppo 62"/>
          <p:cNvGrpSpPr/>
          <p:nvPr/>
        </p:nvGrpSpPr>
        <p:grpSpPr>
          <a:xfrm>
            <a:off x="343092" y="3962643"/>
            <a:ext cx="8553064" cy="2588238"/>
            <a:chOff x="343092" y="3708646"/>
            <a:chExt cx="8553064" cy="2588238"/>
          </a:xfrm>
        </p:grpSpPr>
        <p:grpSp>
          <p:nvGrpSpPr>
            <p:cNvPr id="61" name="Gruppo 60"/>
            <p:cNvGrpSpPr/>
            <p:nvPr/>
          </p:nvGrpSpPr>
          <p:grpSpPr>
            <a:xfrm>
              <a:off x="343092" y="3708646"/>
              <a:ext cx="8105584" cy="2588238"/>
              <a:chOff x="343092" y="3708646"/>
              <a:chExt cx="8105584" cy="2588238"/>
            </a:xfrm>
          </p:grpSpPr>
          <p:pic>
            <p:nvPicPr>
              <p:cNvPr id="57" name="Immagine 56" descr="Full_scan_damperOFF.pn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8870" r="10556"/>
              <a:stretch/>
            </p:blipFill>
            <p:spPr>
              <a:xfrm>
                <a:off x="343092" y="3798579"/>
                <a:ext cx="7649882" cy="2498305"/>
              </a:xfrm>
              <a:prstGeom prst="rect">
                <a:avLst/>
              </a:prstGeom>
            </p:spPr>
          </p:pic>
          <p:sp>
            <p:nvSpPr>
              <p:cNvPr id="58" name="Rettangolo 57"/>
              <p:cNvSpPr/>
              <p:nvPr/>
            </p:nvSpPr>
            <p:spPr>
              <a:xfrm>
                <a:off x="343092" y="3708646"/>
                <a:ext cx="8105584" cy="2393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ettangolo 58"/>
              <p:cNvSpPr/>
              <p:nvPr/>
            </p:nvSpPr>
            <p:spPr>
              <a:xfrm>
                <a:off x="2163392" y="3918107"/>
                <a:ext cx="500113" cy="119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Rettangolo 59"/>
              <p:cNvSpPr/>
              <p:nvPr/>
            </p:nvSpPr>
            <p:spPr>
              <a:xfrm>
                <a:off x="6068028" y="3917792"/>
                <a:ext cx="500113" cy="119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62" name="Immagine 61" descr="Full_scan_damperOFF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40" t="6273" b="45959"/>
            <a:stretch/>
          </p:blipFill>
          <p:spPr>
            <a:xfrm>
              <a:off x="7992973" y="3858028"/>
              <a:ext cx="903183" cy="2334028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30</a:t>
            </a:fld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5207001" y="3761225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9" name="CasellaDiTesto 39"/>
          <p:cNvSpPr txBox="1"/>
          <p:nvPr/>
        </p:nvSpPr>
        <p:spPr>
          <a:xfrm>
            <a:off x="5097919" y="4451621"/>
            <a:ext cx="287856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600" kern="0" dirty="0">
                <a:latin typeface="Calibri"/>
                <a:cs typeface="Calibri"/>
                <a:sym typeface="Wingdings"/>
              </a:rPr>
              <a:t>V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rPr>
              <a:t>. threshold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~ 2.6e12 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7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dipoles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5403146" y="1370318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9"/>
          <p:cNvSpPr txBox="1"/>
          <p:nvPr/>
        </p:nvSpPr>
        <p:spPr>
          <a:xfrm>
            <a:off x="643611" y="1126775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4" name="CasellaDiTesto 39"/>
          <p:cNvSpPr txBox="1"/>
          <p:nvPr/>
        </p:nvSpPr>
        <p:spPr>
          <a:xfrm>
            <a:off x="706189" y="3817367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FLATTOP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grpSp>
        <p:nvGrpSpPr>
          <p:cNvPr id="36" name="Gruppo 35"/>
          <p:cNvGrpSpPr/>
          <p:nvPr/>
        </p:nvGrpSpPr>
        <p:grpSpPr>
          <a:xfrm>
            <a:off x="1175826" y="2753015"/>
            <a:ext cx="6877590" cy="2217516"/>
            <a:chOff x="1175826" y="2753015"/>
            <a:chExt cx="6877590" cy="2217516"/>
          </a:xfrm>
        </p:grpSpPr>
        <p:sp>
          <p:nvSpPr>
            <p:cNvPr id="37" name="Rettangolo 36"/>
            <p:cNvSpPr/>
            <p:nvPr/>
          </p:nvSpPr>
          <p:spPr>
            <a:xfrm>
              <a:off x="1175826" y="2753015"/>
              <a:ext cx="6877590" cy="2217516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951111"/>
              </a:solidFill>
            </a:ln>
            <a:effectLst>
              <a:glow rad="63500">
                <a:srgbClr val="800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1258466" y="2816884"/>
              <a:ext cx="6718017" cy="1984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10000"/>
                </a:lnSpc>
                <a:buFont typeface="Arial"/>
                <a:buChar char="•"/>
              </a:pPr>
              <a:r>
                <a:rPr lang="it-IT" sz="1600" dirty="0" err="1" smtClean="0"/>
                <a:t>Comparison</a:t>
              </a:r>
              <a:r>
                <a:rPr lang="it-IT" sz="1600" dirty="0" smtClean="0"/>
                <a:t> with the </a:t>
              </a:r>
              <a:r>
                <a:rPr lang="it-IT" sz="1600" dirty="0" err="1" smtClean="0"/>
                <a:t>estimated</a:t>
              </a:r>
              <a:r>
                <a:rPr lang="it-IT" sz="1600" dirty="0" smtClean="0"/>
                <a:t> EC </a:t>
              </a:r>
              <a:r>
                <a:rPr lang="it-IT" sz="1600" dirty="0" err="1" smtClean="0"/>
                <a:t>density</a:t>
              </a:r>
              <a:r>
                <a:rPr lang="it-IT" sz="1600" dirty="0" smtClean="0"/>
                <a:t> from </a:t>
              </a:r>
              <a:r>
                <a:rPr lang="it-IT" sz="1600" dirty="0" err="1" smtClean="0"/>
                <a:t>PyECLOUD</a:t>
              </a:r>
              <a:r>
                <a:rPr lang="it-IT" sz="1600" dirty="0" smtClean="0"/>
                <a:t> </a:t>
              </a:r>
              <a:r>
                <a:rPr lang="en-US" sz="1600" kern="0" dirty="0">
                  <a:solidFill>
                    <a:srgbClr val="FF0000"/>
                  </a:solidFill>
                  <a:cs typeface="Calibri"/>
                  <a:sym typeface="Wingdings"/>
                </a:rPr>
                <a:t> </a:t>
              </a:r>
              <a:r>
                <a:rPr lang="en-US" sz="1600" kern="0" dirty="0">
                  <a:cs typeface="Calibri"/>
                  <a:sym typeface="Wingdings"/>
                </a:rPr>
                <a:t>(</a:t>
              </a:r>
              <a:r>
                <a:rPr lang="en-US" sz="1600" kern="0" dirty="0" err="1">
                  <a:cs typeface="Calibri"/>
                  <a:sym typeface="Wingdings"/>
                </a:rPr>
                <a:t>SEY</a:t>
              </a:r>
              <a:r>
                <a:rPr lang="en-US" sz="1600" kern="0" baseline="-25000" dirty="0" err="1">
                  <a:cs typeface="Calibri"/>
                  <a:sym typeface="Wingdings"/>
                </a:rPr>
                <a:t>dip</a:t>
              </a:r>
              <a:r>
                <a:rPr lang="en-US" sz="1600" kern="0" dirty="0">
                  <a:cs typeface="Calibri"/>
                  <a:sym typeface="Wingdings"/>
                </a:rPr>
                <a:t> 1.4</a:t>
              </a:r>
              <a:r>
                <a:rPr lang="en-US" sz="1600" kern="0" dirty="0" smtClean="0">
                  <a:cs typeface="Calibri"/>
                  <a:sym typeface="Wingdings"/>
                </a:rPr>
                <a:t>)</a:t>
              </a:r>
              <a:r>
                <a:rPr lang="it-IT" sz="1600" dirty="0" smtClean="0"/>
                <a:t>:</a:t>
              </a:r>
            </a:p>
            <a:p>
              <a:pPr marL="742950" lvl="1" indent="-285750">
                <a:lnSpc>
                  <a:spcPct val="110000"/>
                </a:lnSpc>
                <a:buSzPct val="60000"/>
                <a:buFont typeface="Wingdings" charset="2"/>
                <a:buChar char="²"/>
              </a:pPr>
              <a:r>
                <a:rPr lang="it-IT" sz="1600" b="1" dirty="0" err="1" smtClean="0"/>
                <a:t>Injection</a:t>
              </a:r>
              <a:r>
                <a:rPr lang="it-IT" sz="1600" dirty="0" smtClean="0"/>
                <a:t>:  </a:t>
              </a:r>
              <a:r>
                <a:rPr lang="it-IT" sz="1600" dirty="0" err="1" smtClean="0"/>
                <a:t>Estimated</a:t>
              </a:r>
              <a:r>
                <a:rPr lang="it-IT" sz="1600" dirty="0" smtClean="0"/>
                <a:t>  </a:t>
              </a:r>
              <a:r>
                <a:rPr lang="it-IT" sz="1600" dirty="0" err="1" smtClean="0"/>
                <a:t>density</a:t>
              </a:r>
              <a:r>
                <a:rPr lang="it-IT" sz="1600" dirty="0" smtClean="0"/>
                <a:t> </a:t>
              </a:r>
              <a:r>
                <a:rPr lang="en-US" sz="1600" kern="0" dirty="0">
                  <a:solidFill>
                    <a:srgbClr val="FF0000"/>
                  </a:solidFill>
                  <a:cs typeface="Calibri"/>
                  <a:sym typeface="Wingdings"/>
                </a:rPr>
                <a:t>~</a:t>
              </a:r>
              <a:r>
                <a:rPr lang="en-US" sz="1600" kern="0" dirty="0" smtClean="0">
                  <a:solidFill>
                    <a:srgbClr val="FF0000"/>
                  </a:solidFill>
                  <a:cs typeface="Calibri"/>
                  <a:sym typeface="Wingdings"/>
                </a:rPr>
                <a:t>5e8 &lt; instability </a:t>
              </a:r>
              <a:r>
                <a:rPr lang="en-US" sz="1600" kern="0" dirty="0" err="1" smtClean="0">
                  <a:solidFill>
                    <a:srgbClr val="FF0000"/>
                  </a:solidFill>
                  <a:cs typeface="Calibri"/>
                  <a:sym typeface="Wingdings"/>
                </a:rPr>
                <a:t>th</a:t>
              </a:r>
              <a:r>
                <a:rPr lang="en-US" sz="1600" kern="0" dirty="0" smtClean="0">
                  <a:solidFill>
                    <a:srgbClr val="FF0000"/>
                  </a:solidFill>
                  <a:cs typeface="Calibri"/>
                  <a:sym typeface="Wingdings"/>
                </a:rPr>
                <a:t> </a:t>
              </a:r>
            </a:p>
            <a:p>
              <a:pPr marL="742950" lvl="1" indent="-285750">
                <a:lnSpc>
                  <a:spcPct val="110000"/>
                </a:lnSpc>
                <a:buSzPct val="60000"/>
                <a:buFont typeface="Wingdings" charset="2"/>
                <a:buChar char="²"/>
              </a:pPr>
              <a:r>
                <a:rPr lang="en-US" sz="1600" b="1" kern="0" dirty="0" smtClean="0">
                  <a:solidFill>
                    <a:srgbClr val="000000"/>
                  </a:solidFill>
                  <a:cs typeface="Calibri"/>
                  <a:sym typeface="Wingdings"/>
                </a:rPr>
                <a:t>Flattop</a:t>
              </a:r>
              <a:r>
                <a:rPr lang="en-US" sz="1600" kern="0" dirty="0" smtClean="0">
                  <a:solidFill>
                    <a:srgbClr val="FF0000"/>
                  </a:solidFill>
                  <a:cs typeface="Calibri"/>
                  <a:sym typeface="Wingdings"/>
                </a:rPr>
                <a:t>: </a:t>
              </a:r>
              <a:r>
                <a:rPr lang="it-IT" sz="1600" dirty="0"/>
                <a:t>:  </a:t>
              </a:r>
              <a:r>
                <a:rPr lang="it-IT" sz="1600" dirty="0" err="1"/>
                <a:t>Estimated</a:t>
              </a:r>
              <a:r>
                <a:rPr lang="it-IT" sz="1600" dirty="0"/>
                <a:t> </a:t>
              </a:r>
              <a:r>
                <a:rPr lang="it-IT" sz="1600" dirty="0" err="1" smtClean="0"/>
                <a:t>density</a:t>
              </a:r>
              <a:r>
                <a:rPr lang="it-IT" sz="1600" dirty="0" smtClean="0"/>
                <a:t> </a:t>
              </a:r>
              <a:r>
                <a:rPr lang="en-US" sz="1600" kern="0" dirty="0" smtClean="0">
                  <a:solidFill>
                    <a:srgbClr val="FF0000"/>
                  </a:solidFill>
                  <a:cs typeface="Calibri"/>
                  <a:sym typeface="Wingdings"/>
                </a:rPr>
                <a:t>~2e10 </a:t>
              </a:r>
              <a:r>
                <a:rPr lang="en-US" sz="1600" kern="0" dirty="0">
                  <a:solidFill>
                    <a:srgbClr val="FF0000"/>
                  </a:solidFill>
                  <a:cs typeface="Calibri"/>
                  <a:sym typeface="Wingdings"/>
                </a:rPr>
                <a:t>&lt; instability </a:t>
              </a:r>
              <a:r>
                <a:rPr lang="en-US" sz="1600" kern="0" dirty="0" err="1">
                  <a:solidFill>
                    <a:srgbClr val="FF0000"/>
                  </a:solidFill>
                  <a:cs typeface="Calibri"/>
                  <a:sym typeface="Wingdings"/>
                </a:rPr>
                <a:t>th</a:t>
              </a:r>
              <a:r>
                <a:rPr lang="en-US" sz="1600" kern="0" dirty="0">
                  <a:solidFill>
                    <a:srgbClr val="FF0000"/>
                  </a:solidFill>
                  <a:cs typeface="Calibri"/>
                  <a:sym typeface="Wingdings"/>
                </a:rPr>
                <a:t> </a:t>
              </a:r>
              <a:endParaRPr lang="en-US" sz="1600" kern="0" dirty="0" smtClean="0">
                <a:solidFill>
                  <a:srgbClr val="FF0000"/>
                </a:solidFill>
                <a:cs typeface="Calibri"/>
                <a:sym typeface="Wingdings"/>
              </a:endParaRPr>
            </a:p>
            <a:p>
              <a:pPr lvl="1">
                <a:lnSpc>
                  <a:spcPct val="110000"/>
                </a:lnSpc>
                <a:buSzPct val="60000"/>
              </a:pPr>
              <a:r>
                <a:rPr lang="en-US" sz="1600" kern="0" dirty="0" smtClean="0">
                  <a:solidFill>
                    <a:srgbClr val="000000"/>
                  </a:solidFill>
                  <a:cs typeface="Calibri"/>
                  <a:sym typeface="Wingdings"/>
                </a:rPr>
                <a:t> No EC induced instabilities can be explained over 9000 turns</a:t>
              </a:r>
            </a:p>
            <a:p>
              <a:pPr lvl="1">
                <a:lnSpc>
                  <a:spcPct val="110000"/>
                </a:lnSpc>
                <a:buSzPct val="60000"/>
              </a:pPr>
              <a:endParaRPr lang="it-IT" sz="1600" dirty="0" smtClean="0">
                <a:solidFill>
                  <a:srgbClr val="000000"/>
                </a:solidFill>
              </a:endParaRPr>
            </a:p>
            <a:p>
              <a:pPr marL="285750" lvl="0" indent="-285750">
                <a:lnSpc>
                  <a:spcPct val="110000"/>
                </a:lnSpc>
                <a:buFont typeface="Arial"/>
                <a:buChar char="•"/>
              </a:pPr>
              <a:r>
                <a:rPr lang="it-IT" sz="1600" dirty="0" smtClean="0">
                  <a:solidFill>
                    <a:prstClr val="black"/>
                  </a:solidFill>
                </a:rPr>
                <a:t>At </a:t>
              </a:r>
              <a:r>
                <a:rPr lang="it-IT" sz="1600" dirty="0" err="1" smtClean="0">
                  <a:solidFill>
                    <a:prstClr val="black"/>
                  </a:solidFill>
                </a:rPr>
                <a:t>flattop</a:t>
              </a:r>
              <a:r>
                <a:rPr lang="it-IT" sz="1600" dirty="0" smtClean="0">
                  <a:solidFill>
                    <a:prstClr val="black"/>
                  </a:solidFill>
                </a:rPr>
                <a:t> Large </a:t>
              </a:r>
              <a:r>
                <a:rPr lang="it-IT" sz="1600" dirty="0">
                  <a:solidFill>
                    <a:prstClr val="black"/>
                  </a:solidFill>
                </a:rPr>
                <a:t>EC </a:t>
              </a:r>
              <a:r>
                <a:rPr lang="it-IT" sz="1600" dirty="0" err="1">
                  <a:solidFill>
                    <a:prstClr val="black"/>
                  </a:solidFill>
                </a:rPr>
                <a:t>densities</a:t>
              </a:r>
              <a:r>
                <a:rPr lang="it-IT" sz="1600" dirty="0">
                  <a:solidFill>
                    <a:prstClr val="black"/>
                  </a:solidFill>
                </a:rPr>
                <a:t> are </a:t>
              </a:r>
              <a:r>
                <a:rPr lang="it-IT" sz="1600" dirty="0" err="1">
                  <a:solidFill>
                    <a:prstClr val="black"/>
                  </a:solidFill>
                </a:rPr>
                <a:t>needed</a:t>
              </a:r>
              <a:r>
                <a:rPr lang="it-IT" sz="1600" dirty="0">
                  <a:solidFill>
                    <a:prstClr val="black"/>
                  </a:solidFill>
                </a:rPr>
                <a:t> to drive an </a:t>
              </a:r>
              <a:r>
                <a:rPr lang="it-IT" sz="1600" dirty="0" err="1">
                  <a:solidFill>
                    <a:prstClr val="black"/>
                  </a:solidFill>
                </a:rPr>
                <a:t>instability</a:t>
              </a:r>
              <a:r>
                <a:rPr lang="it-IT" sz="1600" dirty="0">
                  <a:solidFill>
                    <a:prstClr val="black"/>
                  </a:solidFill>
                </a:rPr>
                <a:t> </a:t>
              </a:r>
              <a:r>
                <a:rPr lang="it-IT" sz="1600" dirty="0" smtClean="0">
                  <a:solidFill>
                    <a:prstClr val="black"/>
                  </a:solidFill>
                  <a:sym typeface="Wingdings"/>
                </a:rPr>
                <a:t> </a:t>
              </a:r>
              <a:r>
                <a:rPr lang="it-IT" sz="1600" dirty="0" err="1" smtClean="0">
                  <a:solidFill>
                    <a:prstClr val="black"/>
                  </a:solidFill>
                </a:rPr>
                <a:t>effect</a:t>
              </a:r>
              <a:r>
                <a:rPr lang="it-IT" sz="1600" dirty="0" smtClean="0">
                  <a:solidFill>
                    <a:prstClr val="black"/>
                  </a:solidFill>
                </a:rPr>
                <a:t> </a:t>
              </a:r>
              <a:r>
                <a:rPr lang="it-IT" sz="1600" dirty="0">
                  <a:solidFill>
                    <a:prstClr val="black"/>
                  </a:solidFill>
                </a:rPr>
                <a:t>of the </a:t>
              </a:r>
              <a:r>
                <a:rPr lang="it-IT" sz="1600" b="1" dirty="0" err="1">
                  <a:solidFill>
                    <a:srgbClr val="FF0000"/>
                  </a:solidFill>
                </a:rPr>
                <a:t>beam</a:t>
              </a:r>
              <a:r>
                <a:rPr lang="it-IT" sz="1600" b="1" dirty="0">
                  <a:solidFill>
                    <a:srgbClr val="FF0000"/>
                  </a:solidFill>
                </a:rPr>
                <a:t> </a:t>
              </a:r>
              <a:r>
                <a:rPr lang="it-IT" sz="1600" b="1" dirty="0" err="1">
                  <a:solidFill>
                    <a:srgbClr val="FF0000"/>
                  </a:solidFill>
                </a:rPr>
                <a:t>rigidity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CasellaDiTesto 39"/>
          <p:cNvSpPr txBox="1"/>
          <p:nvPr/>
        </p:nvSpPr>
        <p:spPr>
          <a:xfrm>
            <a:off x="9447" y="757104"/>
            <a:ext cx="912616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 defTabSz="914400">
              <a:lnSpc>
                <a:spcPct val="90000"/>
              </a:lnSpc>
              <a:buSzPct val="60000"/>
              <a:defRPr/>
            </a:pPr>
            <a:r>
              <a:rPr lang="en-US" sz="1600" b="1" dirty="0">
                <a:solidFill>
                  <a:srgbClr val="800000"/>
                </a:solidFill>
                <a:cs typeface="Calibri"/>
                <a:sym typeface="Wingdings"/>
              </a:rPr>
              <a:t>EC instability threshold defined as density needed to generate 10% </a:t>
            </a:r>
            <a:r>
              <a:rPr lang="en-US" sz="1600" b="1" dirty="0" err="1">
                <a:solidFill>
                  <a:srgbClr val="800000"/>
                </a:solidFill>
                <a:cs typeface="Calibri"/>
                <a:sym typeface="Wingdings"/>
              </a:rPr>
              <a:t>emittance</a:t>
            </a:r>
            <a:r>
              <a:rPr lang="en-US" sz="1600" b="1" dirty="0">
                <a:solidFill>
                  <a:srgbClr val="800000"/>
                </a:solidFill>
                <a:cs typeface="Calibri"/>
                <a:sym typeface="Wingdings"/>
              </a:rPr>
              <a:t> growth </a:t>
            </a:r>
            <a:r>
              <a:rPr lang="en-US" sz="1600" b="1" dirty="0" smtClean="0">
                <a:solidFill>
                  <a:srgbClr val="800000"/>
                </a:solidFill>
                <a:cs typeface="Calibri"/>
                <a:sym typeface="Wingdings"/>
              </a:rPr>
              <a:t>over 9000 turns</a:t>
            </a:r>
            <a:endParaRPr lang="en-US" sz="1600" b="1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706985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31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quadrupoles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206543" y="743642"/>
            <a:ext cx="8877727" cy="2902002"/>
            <a:chOff x="206543" y="743642"/>
            <a:chExt cx="8877727" cy="2902002"/>
          </a:xfrm>
        </p:grpSpPr>
        <p:grpSp>
          <p:nvGrpSpPr>
            <p:cNvPr id="18" name="Gruppo 17"/>
            <p:cNvGrpSpPr/>
            <p:nvPr/>
          </p:nvGrpSpPr>
          <p:grpSpPr>
            <a:xfrm>
              <a:off x="206543" y="1087677"/>
              <a:ext cx="8877727" cy="2557967"/>
              <a:chOff x="206543" y="1087677"/>
              <a:chExt cx="8877727" cy="2557967"/>
            </a:xfrm>
          </p:grpSpPr>
          <p:sp>
            <p:nvSpPr>
              <p:cNvPr id="16" name="Rettangolo 15"/>
              <p:cNvSpPr/>
              <p:nvPr/>
            </p:nvSpPr>
            <p:spPr>
              <a:xfrm>
                <a:off x="4515226" y="3284066"/>
                <a:ext cx="397428" cy="3615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3" name="Immagine 2" descr="full_scan_onlyqud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194" b="45629"/>
              <a:stretch/>
            </p:blipFill>
            <p:spPr>
              <a:xfrm>
                <a:off x="206543" y="1087677"/>
                <a:ext cx="8877727" cy="2469762"/>
              </a:xfrm>
              <a:prstGeom prst="rect">
                <a:avLst/>
              </a:prstGeom>
            </p:spPr>
          </p:pic>
          <p:sp>
            <p:nvSpPr>
              <p:cNvPr id="11" name="Rettangolo 10"/>
              <p:cNvSpPr/>
              <p:nvPr/>
            </p:nvSpPr>
            <p:spPr>
              <a:xfrm>
                <a:off x="235517" y="3525050"/>
                <a:ext cx="779294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Rettangolo 24"/>
              <p:cNvSpPr/>
              <p:nvPr/>
            </p:nvSpPr>
            <p:spPr>
              <a:xfrm>
                <a:off x="426796" y="3446991"/>
                <a:ext cx="213084" cy="165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Rettangolo 25"/>
              <p:cNvSpPr/>
              <p:nvPr/>
            </p:nvSpPr>
            <p:spPr>
              <a:xfrm>
                <a:off x="4497407" y="3397234"/>
                <a:ext cx="213084" cy="165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2" name="CasellaDiTesto 39"/>
            <p:cNvSpPr txBox="1"/>
            <p:nvPr/>
          </p:nvSpPr>
          <p:spPr>
            <a:xfrm>
              <a:off x="723146" y="743642"/>
              <a:ext cx="767977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INJECTION: 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both planes</a:t>
              </a:r>
              <a:r>
                <a:rPr kumimoji="0" lang="en-US" sz="1600" b="1" i="0" u="none" strike="noStrike" kern="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 are </a:t>
              </a:r>
              <a:r>
                <a:rPr kumimoji="0" lang="en-US" sz="1600" b="1" i="0" u="none" strike="noStrike" kern="0" cap="none" spc="0" normalizeH="0" noProof="0" dirty="0" err="1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simmetrically</a:t>
              </a:r>
              <a:r>
                <a:rPr kumimoji="0" lang="en-US" sz="1600" b="1" i="0" u="none" strike="noStrike" kern="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 unstable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17" name="Ovale 16"/>
            <p:cNvSpPr/>
            <p:nvPr/>
          </p:nvSpPr>
          <p:spPr>
            <a:xfrm>
              <a:off x="8195597" y="2178356"/>
              <a:ext cx="706018" cy="2346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9" name="Gruppo 18"/>
          <p:cNvGrpSpPr/>
          <p:nvPr/>
        </p:nvGrpSpPr>
        <p:grpSpPr>
          <a:xfrm>
            <a:off x="70561" y="3525050"/>
            <a:ext cx="9068897" cy="2878691"/>
            <a:chOff x="70561" y="3525050"/>
            <a:chExt cx="9068897" cy="2878691"/>
          </a:xfrm>
        </p:grpSpPr>
        <p:pic>
          <p:nvPicPr>
            <p:cNvPr id="7" name="Immagine 6" descr="only_quad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38" b="46230"/>
            <a:stretch/>
          </p:blipFill>
          <p:spPr>
            <a:xfrm>
              <a:off x="70561" y="3951620"/>
              <a:ext cx="9068897" cy="2452121"/>
            </a:xfrm>
            <a:prstGeom prst="rect">
              <a:avLst/>
            </a:prstGeom>
          </p:spPr>
        </p:pic>
        <p:sp>
          <p:nvSpPr>
            <p:cNvPr id="23" name="CasellaDiTesto 39"/>
            <p:cNvSpPr txBox="1"/>
            <p:nvPr/>
          </p:nvSpPr>
          <p:spPr>
            <a:xfrm>
              <a:off x="1344706" y="3525050"/>
              <a:ext cx="648447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lvl="0" algn="ctr" defTabSz="914400">
                <a:lnSpc>
                  <a:spcPct val="90000"/>
                </a:lnSpc>
                <a:buSzPct val="60000"/>
                <a:defRPr/>
              </a:pPr>
              <a:r>
                <a:rPr lang="en-US" sz="1600" b="1" kern="0" dirty="0" smtClean="0">
                  <a:solidFill>
                    <a:srgbClr val="FF0000"/>
                  </a:solidFill>
                  <a:cs typeface="Calibri"/>
                  <a:sym typeface="Wingdings"/>
                </a:rPr>
                <a:t>FLATTOP: </a:t>
              </a:r>
              <a:r>
                <a:rPr lang="is-IS" sz="1600" b="1" kern="0" dirty="0" smtClean="0">
                  <a:cs typeface="Calibri"/>
                  <a:sym typeface="Wingdings"/>
                </a:rPr>
                <a:t>no clear instability can be detected</a:t>
              </a:r>
              <a:endParaRPr lang="en-US" sz="1600" b="1" kern="0" dirty="0">
                <a:cs typeface="Calibri"/>
                <a:sym typeface="Wingdings"/>
              </a:endParaRPr>
            </a:p>
          </p:txBody>
        </p:sp>
        <p:sp>
          <p:nvSpPr>
            <p:cNvPr id="40" name="Ovale 39"/>
            <p:cNvSpPr/>
            <p:nvPr/>
          </p:nvSpPr>
          <p:spPr>
            <a:xfrm>
              <a:off x="8274977" y="5040608"/>
              <a:ext cx="726153" cy="2346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37"/>
            <p:cNvSpPr/>
            <p:nvPr/>
          </p:nvSpPr>
          <p:spPr>
            <a:xfrm>
              <a:off x="579196" y="3599391"/>
              <a:ext cx="213084" cy="165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5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26495" y="3848727"/>
            <a:ext cx="9068897" cy="2704567"/>
            <a:chOff x="26495" y="3848727"/>
            <a:chExt cx="9068897" cy="2704567"/>
          </a:xfrm>
        </p:grpSpPr>
        <p:pic>
          <p:nvPicPr>
            <p:cNvPr id="3" name="Immagine 2" descr="only_quad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4"/>
            <a:stretch/>
          </p:blipFill>
          <p:spPr>
            <a:xfrm>
              <a:off x="26495" y="4039442"/>
              <a:ext cx="9068897" cy="2513852"/>
            </a:xfrm>
            <a:prstGeom prst="rect">
              <a:avLst/>
            </a:prstGeom>
          </p:spPr>
        </p:pic>
        <p:sp>
          <p:nvSpPr>
            <p:cNvPr id="39" name="Rettangolo 38"/>
            <p:cNvSpPr/>
            <p:nvPr/>
          </p:nvSpPr>
          <p:spPr>
            <a:xfrm>
              <a:off x="1731724" y="4006850"/>
              <a:ext cx="1329764" cy="18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 v</a:t>
              </a:r>
              <a:endParaRPr lang="it-IT" dirty="0"/>
            </a:p>
          </p:txBody>
        </p:sp>
        <p:sp>
          <p:nvSpPr>
            <p:cNvPr id="45" name="Rettangolo 44"/>
            <p:cNvSpPr/>
            <p:nvPr/>
          </p:nvSpPr>
          <p:spPr>
            <a:xfrm>
              <a:off x="5575292" y="3991170"/>
              <a:ext cx="1329764" cy="18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CasellaDiTesto 39"/>
            <p:cNvSpPr txBox="1"/>
            <p:nvPr/>
          </p:nvSpPr>
          <p:spPr>
            <a:xfrm>
              <a:off x="580765" y="3848727"/>
              <a:ext cx="7679775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cs typeface="Calibri"/>
                  <a:sym typeface="Wingdings"/>
                </a:rPr>
                <a:t>FLATTOP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  <a:sym typeface="Wingdings"/>
              </a:endParaRPr>
            </a:p>
          </p:txBody>
        </p:sp>
        <p:sp>
          <p:nvSpPr>
            <p:cNvPr id="36" name="Rettangolo 35"/>
            <p:cNvSpPr/>
            <p:nvPr/>
          </p:nvSpPr>
          <p:spPr>
            <a:xfrm>
              <a:off x="6173153" y="4230216"/>
              <a:ext cx="423677" cy="165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2034186" y="4227602"/>
              <a:ext cx="423677" cy="165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Ovale 45"/>
            <p:cNvSpPr/>
            <p:nvPr/>
          </p:nvSpPr>
          <p:spPr>
            <a:xfrm>
              <a:off x="8254657" y="5233648"/>
              <a:ext cx="726153" cy="2346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7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quadrupoles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2" name="CasellaDiTesto 39"/>
          <p:cNvSpPr txBox="1"/>
          <p:nvPr/>
        </p:nvSpPr>
        <p:spPr>
          <a:xfrm>
            <a:off x="-68943" y="806775"/>
            <a:ext cx="912616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 defTabSz="914400">
              <a:lnSpc>
                <a:spcPct val="90000"/>
              </a:lnSpc>
              <a:buSzPct val="60000"/>
              <a:defRPr/>
            </a:pPr>
            <a:r>
              <a:rPr lang="en-US" sz="1600" b="1" dirty="0">
                <a:solidFill>
                  <a:srgbClr val="951111"/>
                </a:solidFill>
                <a:cs typeface="Calibri"/>
                <a:sym typeface="Wingdings"/>
              </a:rPr>
              <a:t>EC instability threshold defined as density needed to generate 10% </a:t>
            </a:r>
            <a:r>
              <a:rPr lang="en-US" sz="1600" b="1" dirty="0" err="1">
                <a:solidFill>
                  <a:srgbClr val="951111"/>
                </a:solidFill>
                <a:cs typeface="Calibri"/>
                <a:sym typeface="Wingdings"/>
              </a:rPr>
              <a:t>emittance</a:t>
            </a:r>
            <a:r>
              <a:rPr lang="en-US" sz="1600" b="1" dirty="0">
                <a:solidFill>
                  <a:srgbClr val="951111"/>
                </a:solidFill>
                <a:cs typeface="Calibri"/>
                <a:sym typeface="Wingdings"/>
              </a:rPr>
              <a:t> growth </a:t>
            </a:r>
            <a:r>
              <a:rPr lang="en-US" sz="1600" b="1" dirty="0" smtClean="0">
                <a:solidFill>
                  <a:srgbClr val="951111"/>
                </a:solidFill>
                <a:cs typeface="Calibri"/>
                <a:sym typeface="Wingdings"/>
              </a:rPr>
              <a:t>over 5000 turns</a:t>
            </a:r>
            <a:endParaRPr lang="en-US" sz="1600" b="1" dirty="0">
              <a:solidFill>
                <a:srgbClr val="951111"/>
              </a:solidFill>
              <a:cs typeface="Calibri"/>
              <a:sym typeface="Wingdings"/>
            </a:endParaRPr>
          </a:p>
        </p:txBody>
      </p:sp>
      <p:sp>
        <p:nvSpPr>
          <p:cNvPr id="28" name="CasellaDiTesto 39"/>
          <p:cNvSpPr txBox="1"/>
          <p:nvPr/>
        </p:nvSpPr>
        <p:spPr>
          <a:xfrm>
            <a:off x="643611" y="1126775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pic>
        <p:nvPicPr>
          <p:cNvPr id="43" name="Immagine 42" descr="full_scan_onlyqud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67" t="6194" b="53633"/>
          <a:stretch/>
        </p:blipFill>
        <p:spPr>
          <a:xfrm>
            <a:off x="8090621" y="4134128"/>
            <a:ext cx="961693" cy="2059436"/>
          </a:xfrm>
          <a:prstGeom prst="rect">
            <a:avLst/>
          </a:prstGeom>
        </p:spPr>
      </p:pic>
      <p:grpSp>
        <p:nvGrpSpPr>
          <p:cNvPr id="13" name="Gruppo 12"/>
          <p:cNvGrpSpPr/>
          <p:nvPr/>
        </p:nvGrpSpPr>
        <p:grpSpPr>
          <a:xfrm>
            <a:off x="215051" y="1297391"/>
            <a:ext cx="8877727" cy="2632349"/>
            <a:chOff x="215051" y="1297391"/>
            <a:chExt cx="8877727" cy="2632349"/>
          </a:xfrm>
        </p:grpSpPr>
        <p:grpSp>
          <p:nvGrpSpPr>
            <p:cNvPr id="11" name="Gruppo 10"/>
            <p:cNvGrpSpPr/>
            <p:nvPr/>
          </p:nvGrpSpPr>
          <p:grpSpPr>
            <a:xfrm>
              <a:off x="215051" y="1297391"/>
              <a:ext cx="8877727" cy="2632349"/>
              <a:chOff x="215051" y="1297391"/>
              <a:chExt cx="8877727" cy="2632349"/>
            </a:xfrm>
          </p:grpSpPr>
          <p:sp>
            <p:nvSpPr>
              <p:cNvPr id="31" name="Rettangolo 30"/>
              <p:cNvSpPr/>
              <p:nvPr/>
            </p:nvSpPr>
            <p:spPr>
              <a:xfrm>
                <a:off x="5403146" y="1370318"/>
                <a:ext cx="1329764" cy="1867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Rettangolo 39"/>
              <p:cNvSpPr/>
              <p:nvPr/>
            </p:nvSpPr>
            <p:spPr>
              <a:xfrm>
                <a:off x="5684943" y="1429430"/>
                <a:ext cx="1329764" cy="1867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Rettangolo 43"/>
              <p:cNvSpPr/>
              <p:nvPr/>
            </p:nvSpPr>
            <p:spPr>
              <a:xfrm>
                <a:off x="1598701" y="1430024"/>
                <a:ext cx="1329764" cy="1867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2" name="Immagine 1" descr="full_scan_onlyqud.pn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657"/>
              <a:stretch/>
            </p:blipFill>
            <p:spPr>
              <a:xfrm>
                <a:off x="215051" y="1400159"/>
                <a:ext cx="8877727" cy="2529581"/>
              </a:xfrm>
              <a:prstGeom prst="rect">
                <a:avLst/>
              </a:prstGeom>
            </p:spPr>
          </p:pic>
          <p:sp>
            <p:nvSpPr>
              <p:cNvPr id="30" name="Rettangolo 29"/>
              <p:cNvSpPr/>
              <p:nvPr/>
            </p:nvSpPr>
            <p:spPr>
              <a:xfrm>
                <a:off x="2059703" y="1388381"/>
                <a:ext cx="423677" cy="165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ttangolo 34"/>
              <p:cNvSpPr/>
              <p:nvPr/>
            </p:nvSpPr>
            <p:spPr>
              <a:xfrm>
                <a:off x="6173153" y="1384673"/>
                <a:ext cx="423677" cy="165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42" name="Immagine 41" descr="full_scan_onlyqud.pn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167" t="6194" b="45629"/>
              <a:stretch/>
            </p:blipFill>
            <p:spPr>
              <a:xfrm>
                <a:off x="8095524" y="1297391"/>
                <a:ext cx="961693" cy="2469762"/>
              </a:xfrm>
              <a:prstGeom prst="rect">
                <a:avLst/>
              </a:prstGeom>
            </p:spPr>
          </p:pic>
        </p:grpSp>
        <p:sp>
          <p:nvSpPr>
            <p:cNvPr id="49" name="Ovale 48"/>
            <p:cNvSpPr/>
            <p:nvPr/>
          </p:nvSpPr>
          <p:spPr>
            <a:xfrm>
              <a:off x="8175277" y="2371396"/>
              <a:ext cx="706018" cy="2346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0" name="Ovale 49"/>
          <p:cNvSpPr/>
          <p:nvPr/>
        </p:nvSpPr>
        <p:spPr>
          <a:xfrm>
            <a:off x="8234599" y="5213568"/>
            <a:ext cx="726153" cy="2346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822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pic>
        <p:nvPicPr>
          <p:cNvPr id="3" name="Immagine 2" descr="only_quad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64"/>
          <a:stretch/>
        </p:blipFill>
        <p:spPr>
          <a:xfrm>
            <a:off x="26495" y="4039442"/>
            <a:ext cx="9068897" cy="25138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7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450 GeV </a:t>
            </a:r>
            <a:r>
              <a:rPr lang="is-IS" sz="2800" i="1" dirty="0" smtClean="0">
                <a:solidFill>
                  <a:srgbClr val="4F81BD"/>
                </a:solidFill>
                <a:latin typeface="Calibri"/>
                <a:cs typeface="Calibri"/>
              </a:rPr>
              <a:t>vs</a:t>
            </a:r>
            <a:r>
              <a:rPr lang="is-IS" sz="2800" dirty="0" smtClean="0">
                <a:solidFill>
                  <a:srgbClr val="4F81BD"/>
                </a:solidFill>
                <a:latin typeface="Calibri"/>
                <a:cs typeface="Calibri"/>
              </a:rPr>
              <a:t> 6.5 TeV: </a:t>
            </a:r>
            <a:r>
              <a:rPr lang="is-IS" sz="2800" dirty="0">
                <a:solidFill>
                  <a:srgbClr val="4F81BD"/>
                </a:solidFill>
                <a:cs typeface="Calibri"/>
              </a:rPr>
              <a:t>e-cloud in </a:t>
            </a:r>
            <a:r>
              <a:rPr lang="is-IS" sz="2800" dirty="0" smtClean="0">
                <a:solidFill>
                  <a:srgbClr val="FF0000"/>
                </a:solidFill>
                <a:latin typeface="Calibri"/>
                <a:cs typeface="Calibri"/>
              </a:rPr>
              <a:t>arc quadrupoles</a:t>
            </a:r>
            <a:endParaRPr lang="en-US" sz="2800" dirty="0" smtClean="0">
              <a:solidFill>
                <a:srgbClr val="FF000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2" name="CasellaDiTesto 39"/>
          <p:cNvSpPr txBox="1"/>
          <p:nvPr/>
        </p:nvSpPr>
        <p:spPr>
          <a:xfrm>
            <a:off x="-68943" y="806775"/>
            <a:ext cx="912616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 defTabSz="914400">
              <a:lnSpc>
                <a:spcPct val="90000"/>
              </a:lnSpc>
              <a:buSzPct val="60000"/>
              <a:defRPr/>
            </a:pPr>
            <a:r>
              <a:rPr lang="en-US" sz="1600" b="1" dirty="0">
                <a:solidFill>
                  <a:srgbClr val="951111"/>
                </a:solidFill>
                <a:cs typeface="Calibri"/>
                <a:sym typeface="Wingdings"/>
              </a:rPr>
              <a:t>EC instability threshold defined as density needed to generate 10% </a:t>
            </a:r>
            <a:r>
              <a:rPr lang="en-US" sz="1600" b="1" dirty="0" err="1">
                <a:solidFill>
                  <a:srgbClr val="951111"/>
                </a:solidFill>
                <a:cs typeface="Calibri"/>
                <a:sym typeface="Wingdings"/>
              </a:rPr>
              <a:t>emittance</a:t>
            </a:r>
            <a:r>
              <a:rPr lang="en-US" sz="1600" b="1" dirty="0">
                <a:solidFill>
                  <a:srgbClr val="951111"/>
                </a:solidFill>
                <a:cs typeface="Calibri"/>
                <a:sym typeface="Wingdings"/>
              </a:rPr>
              <a:t> growth </a:t>
            </a:r>
            <a:r>
              <a:rPr lang="en-US" sz="1600" b="1" dirty="0" smtClean="0">
                <a:solidFill>
                  <a:srgbClr val="951111"/>
                </a:solidFill>
                <a:cs typeface="Calibri"/>
                <a:sym typeface="Wingdings"/>
              </a:rPr>
              <a:t>over 5000 turns</a:t>
            </a:r>
            <a:endParaRPr lang="en-US" sz="1600" b="1" dirty="0">
              <a:solidFill>
                <a:srgbClr val="951111"/>
              </a:solidFill>
              <a:cs typeface="Calibri"/>
              <a:sym typeface="Wingdings"/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1731724" y="4006850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 v</a:t>
            </a:r>
            <a:endParaRPr lang="it-IT" dirty="0"/>
          </a:p>
        </p:txBody>
      </p:sp>
      <p:sp>
        <p:nvSpPr>
          <p:cNvPr id="45" name="Rettangolo 44"/>
          <p:cNvSpPr/>
          <p:nvPr/>
        </p:nvSpPr>
        <p:spPr>
          <a:xfrm>
            <a:off x="5575292" y="3991170"/>
            <a:ext cx="1329764" cy="186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39"/>
          <p:cNvSpPr txBox="1"/>
          <p:nvPr/>
        </p:nvSpPr>
        <p:spPr>
          <a:xfrm>
            <a:off x="643611" y="1126775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INJECTION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29" name="CasellaDiTesto 39"/>
          <p:cNvSpPr txBox="1"/>
          <p:nvPr/>
        </p:nvSpPr>
        <p:spPr>
          <a:xfrm>
            <a:off x="580765" y="3817367"/>
            <a:ext cx="767977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FLATTOP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6173153" y="4230216"/>
            <a:ext cx="423677" cy="1656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>
            <a:off x="2034186" y="4227602"/>
            <a:ext cx="423677" cy="1656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1" name="Gruppo 10"/>
          <p:cNvGrpSpPr/>
          <p:nvPr/>
        </p:nvGrpSpPr>
        <p:grpSpPr>
          <a:xfrm>
            <a:off x="215051" y="1297391"/>
            <a:ext cx="8877727" cy="2632349"/>
            <a:chOff x="215051" y="1297391"/>
            <a:chExt cx="8877727" cy="2632349"/>
          </a:xfrm>
        </p:grpSpPr>
        <p:sp>
          <p:nvSpPr>
            <p:cNvPr id="31" name="Rettangolo 30"/>
            <p:cNvSpPr/>
            <p:nvPr/>
          </p:nvSpPr>
          <p:spPr>
            <a:xfrm>
              <a:off x="5403146" y="1370318"/>
              <a:ext cx="1329764" cy="18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5684943" y="1429430"/>
              <a:ext cx="1329764" cy="18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ttangolo 43"/>
            <p:cNvSpPr/>
            <p:nvPr/>
          </p:nvSpPr>
          <p:spPr>
            <a:xfrm>
              <a:off x="1598701" y="1430024"/>
              <a:ext cx="1329764" cy="18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" name="Immagine 1" descr="full_scan_onlyqud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57"/>
            <a:stretch/>
          </p:blipFill>
          <p:spPr>
            <a:xfrm>
              <a:off x="215051" y="1400159"/>
              <a:ext cx="8877727" cy="2529581"/>
            </a:xfrm>
            <a:prstGeom prst="rect">
              <a:avLst/>
            </a:prstGeom>
          </p:spPr>
        </p:pic>
        <p:sp>
          <p:nvSpPr>
            <p:cNvPr id="30" name="Rettangolo 29"/>
            <p:cNvSpPr/>
            <p:nvPr/>
          </p:nvSpPr>
          <p:spPr>
            <a:xfrm>
              <a:off x="2059703" y="1388381"/>
              <a:ext cx="423677" cy="165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6173153" y="1384673"/>
              <a:ext cx="423677" cy="165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2" name="Immagine 41" descr="full_scan_onlyqud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167" t="6194" b="45629"/>
            <a:stretch/>
          </p:blipFill>
          <p:spPr>
            <a:xfrm>
              <a:off x="8095524" y="1297391"/>
              <a:ext cx="961693" cy="2469762"/>
            </a:xfrm>
            <a:prstGeom prst="rect">
              <a:avLst/>
            </a:prstGeom>
          </p:spPr>
        </p:pic>
      </p:grpSp>
      <p:pic>
        <p:nvPicPr>
          <p:cNvPr id="43" name="Immagine 42" descr="full_scan_onlyqud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67" t="6194" b="45629"/>
          <a:stretch/>
        </p:blipFill>
        <p:spPr>
          <a:xfrm>
            <a:off x="8090621" y="4134128"/>
            <a:ext cx="961693" cy="2469762"/>
          </a:xfrm>
          <a:prstGeom prst="rect">
            <a:avLst/>
          </a:prstGeom>
        </p:spPr>
      </p:pic>
      <p:sp>
        <p:nvSpPr>
          <p:cNvPr id="46" name="Ovale 45"/>
          <p:cNvSpPr/>
          <p:nvPr/>
        </p:nvSpPr>
        <p:spPr>
          <a:xfrm>
            <a:off x="8254657" y="5233648"/>
            <a:ext cx="726153" cy="2346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/>
          <p:cNvSpPr/>
          <p:nvPr/>
        </p:nvSpPr>
        <p:spPr>
          <a:xfrm>
            <a:off x="8175277" y="2371396"/>
            <a:ext cx="706018" cy="2346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6" name="Gruppo 25"/>
          <p:cNvGrpSpPr/>
          <p:nvPr/>
        </p:nvGrpSpPr>
        <p:grpSpPr>
          <a:xfrm>
            <a:off x="1175826" y="2753015"/>
            <a:ext cx="6877590" cy="2217516"/>
            <a:chOff x="1175826" y="2753015"/>
            <a:chExt cx="6877590" cy="2217516"/>
          </a:xfrm>
        </p:grpSpPr>
        <p:sp>
          <p:nvSpPr>
            <p:cNvPr id="27" name="Rettangolo 26"/>
            <p:cNvSpPr/>
            <p:nvPr/>
          </p:nvSpPr>
          <p:spPr>
            <a:xfrm>
              <a:off x="1175826" y="2753015"/>
              <a:ext cx="6877590" cy="2217516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951111"/>
              </a:solidFill>
            </a:ln>
            <a:effectLst>
              <a:glow rad="63500">
                <a:srgbClr val="800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1258466" y="2816884"/>
              <a:ext cx="6718017" cy="1984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10000"/>
                </a:lnSpc>
                <a:buFont typeface="Arial"/>
                <a:buChar char="•"/>
              </a:pPr>
              <a:r>
                <a:rPr lang="it-IT" sz="1600" dirty="0" err="1" smtClean="0"/>
                <a:t>Sensitivity</a:t>
              </a:r>
              <a:r>
                <a:rPr lang="it-IT" sz="1600" dirty="0" smtClean="0"/>
                <a:t> of the </a:t>
              </a:r>
              <a:r>
                <a:rPr lang="it-IT" sz="1600" dirty="0" err="1" smtClean="0"/>
                <a:t>instability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threshold</a:t>
              </a:r>
              <a:r>
                <a:rPr lang="it-IT" sz="1600" dirty="0" smtClean="0"/>
                <a:t> to the </a:t>
              </a:r>
              <a:r>
                <a:rPr lang="it-IT" sz="1600" dirty="0" err="1" smtClean="0"/>
                <a:t>quadrupoles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weight</a:t>
              </a:r>
              <a:endParaRPr lang="it-IT" sz="1600" dirty="0" smtClean="0"/>
            </a:p>
            <a:p>
              <a:pPr marL="742950" lvl="1" indent="-285750">
                <a:lnSpc>
                  <a:spcPct val="110000"/>
                </a:lnSpc>
                <a:buSzPct val="60000"/>
                <a:buFont typeface="Wingdings" charset="2"/>
                <a:buChar char="²"/>
              </a:pPr>
              <a:r>
                <a:rPr lang="it-IT" sz="1600" b="1" dirty="0" err="1" smtClean="0"/>
                <a:t>Injection</a:t>
              </a:r>
              <a:r>
                <a:rPr lang="it-IT" sz="1600" dirty="0" smtClean="0"/>
                <a:t>: </a:t>
              </a:r>
              <a:r>
                <a:rPr lang="it-IT" sz="1600" dirty="0" err="1" smtClean="0"/>
                <a:t>instability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threshold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below</a:t>
              </a:r>
              <a:r>
                <a:rPr lang="it-IT" sz="1600" dirty="0" smtClean="0"/>
                <a:t> the </a:t>
              </a:r>
              <a:r>
                <a:rPr lang="it-IT" sz="1600" dirty="0" err="1" smtClean="0"/>
                <a:t>effective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weight</a:t>
              </a:r>
              <a:r>
                <a:rPr lang="it-IT" sz="1600" dirty="0" smtClean="0"/>
                <a:t> </a:t>
              </a:r>
              <a:r>
                <a:rPr lang="it-IT" sz="1600" dirty="0" smtClean="0">
                  <a:sym typeface="Wingdings"/>
                </a:rPr>
                <a:t> </a:t>
              </a:r>
              <a:r>
                <a:rPr lang="it-IT" sz="1600" dirty="0" err="1" smtClean="0">
                  <a:sym typeface="Wingdings"/>
                </a:rPr>
                <a:t>very</a:t>
              </a:r>
              <a:r>
                <a:rPr lang="it-IT" sz="1600" dirty="0" smtClean="0">
                  <a:sym typeface="Wingdings"/>
                </a:rPr>
                <a:t> sensitive</a:t>
              </a:r>
              <a:endParaRPr lang="it-IT" sz="1600" dirty="0" smtClean="0"/>
            </a:p>
            <a:p>
              <a:pPr marL="742950" lvl="1" indent="-285750">
                <a:lnSpc>
                  <a:spcPct val="110000"/>
                </a:lnSpc>
                <a:buSzPct val="60000"/>
                <a:buFont typeface="Wingdings" charset="2"/>
                <a:buChar char="²"/>
              </a:pPr>
              <a:r>
                <a:rPr lang="en-US" sz="1600" b="1" kern="0" dirty="0" smtClean="0">
                  <a:solidFill>
                    <a:srgbClr val="000000"/>
                  </a:solidFill>
                  <a:cs typeface="Calibri"/>
                  <a:sym typeface="Wingdings"/>
                </a:rPr>
                <a:t>Flattop</a:t>
              </a:r>
              <a:r>
                <a:rPr lang="it-IT" sz="1600" dirty="0" smtClean="0"/>
                <a:t>:  no </a:t>
              </a:r>
              <a:r>
                <a:rPr lang="it-IT" sz="1600" dirty="0" err="1" smtClean="0"/>
                <a:t>emittance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blown</a:t>
              </a:r>
              <a:r>
                <a:rPr lang="it-IT" sz="1600" dirty="0" smtClean="0"/>
                <a:t>-up </a:t>
              </a:r>
              <a:r>
                <a:rPr lang="it-IT" sz="1600" dirty="0" err="1" smtClean="0"/>
                <a:t>is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observed</a:t>
              </a:r>
              <a:r>
                <a:rPr lang="it-IT" sz="1600" dirty="0" smtClean="0"/>
                <a:t> </a:t>
              </a:r>
            </a:p>
            <a:p>
              <a:pPr lvl="1">
                <a:lnSpc>
                  <a:spcPct val="110000"/>
                </a:lnSpc>
                <a:buSzPct val="60000"/>
              </a:pPr>
              <a:r>
                <a:rPr lang="en-US" sz="1600" kern="0" dirty="0" smtClean="0">
                  <a:solidFill>
                    <a:srgbClr val="000000"/>
                  </a:solidFill>
                  <a:cs typeface="Calibri"/>
                  <a:sym typeface="Wingdings"/>
                </a:rPr>
                <a:t> EC in </a:t>
              </a:r>
              <a:r>
                <a:rPr lang="en-US" sz="1600" kern="0" dirty="0" err="1" smtClean="0">
                  <a:solidFill>
                    <a:srgbClr val="000000"/>
                  </a:solidFill>
                  <a:cs typeface="Calibri"/>
                  <a:sym typeface="Wingdings"/>
                </a:rPr>
                <a:t>quadrupoles</a:t>
              </a:r>
              <a:r>
                <a:rPr lang="en-US" sz="1600" kern="0" dirty="0" smtClean="0">
                  <a:solidFill>
                    <a:srgbClr val="000000"/>
                  </a:solidFill>
                  <a:cs typeface="Calibri"/>
                  <a:sym typeface="Wingdings"/>
                </a:rPr>
                <a:t> key driver of instability at injection</a:t>
              </a:r>
            </a:p>
            <a:p>
              <a:pPr lvl="1">
                <a:lnSpc>
                  <a:spcPct val="110000"/>
                </a:lnSpc>
                <a:buSzPct val="60000"/>
              </a:pPr>
              <a:endParaRPr lang="it-IT" sz="1600" dirty="0" smtClean="0">
                <a:solidFill>
                  <a:srgbClr val="000000"/>
                </a:solidFill>
              </a:endParaRPr>
            </a:p>
            <a:p>
              <a:pPr marL="285750" lvl="0" indent="-285750">
                <a:lnSpc>
                  <a:spcPct val="110000"/>
                </a:lnSpc>
                <a:buFont typeface="Arial"/>
                <a:buChar char="•"/>
              </a:pPr>
              <a:r>
                <a:rPr lang="it-IT" sz="1600" dirty="0">
                  <a:solidFill>
                    <a:prstClr val="black"/>
                  </a:solidFill>
                </a:rPr>
                <a:t>Strong impact of the </a:t>
              </a:r>
              <a:r>
                <a:rPr lang="it-IT" sz="1600" dirty="0" err="1">
                  <a:solidFill>
                    <a:prstClr val="black"/>
                  </a:solidFill>
                </a:rPr>
                <a:t>beam</a:t>
              </a:r>
              <a:r>
                <a:rPr lang="it-IT" sz="1600" dirty="0">
                  <a:solidFill>
                    <a:prstClr val="black"/>
                  </a:solidFill>
                </a:rPr>
                <a:t> </a:t>
              </a:r>
              <a:r>
                <a:rPr lang="it-IT" sz="1600" dirty="0" err="1">
                  <a:solidFill>
                    <a:prstClr val="black"/>
                  </a:solidFill>
                </a:rPr>
                <a:t>rigidity</a:t>
              </a:r>
              <a:r>
                <a:rPr lang="it-IT" sz="1600" dirty="0">
                  <a:solidFill>
                    <a:prstClr val="black"/>
                  </a:solidFill>
                </a:rPr>
                <a:t> on the </a:t>
              </a:r>
              <a:r>
                <a:rPr lang="it-IT" sz="1600" dirty="0" err="1">
                  <a:solidFill>
                    <a:prstClr val="black"/>
                  </a:solidFill>
                </a:rPr>
                <a:t>beam</a:t>
              </a:r>
              <a:r>
                <a:rPr lang="it-IT" sz="1600" dirty="0">
                  <a:solidFill>
                    <a:prstClr val="black"/>
                  </a:solidFill>
                </a:rPr>
                <a:t> </a:t>
              </a:r>
              <a:r>
                <a:rPr lang="it-IT" sz="1600" dirty="0" err="1" smtClean="0">
                  <a:solidFill>
                    <a:prstClr val="black"/>
                  </a:solidFill>
                </a:rPr>
                <a:t>stability</a:t>
              </a:r>
              <a:r>
                <a:rPr lang="it-IT" sz="1600" dirty="0" smtClean="0">
                  <a:solidFill>
                    <a:prstClr val="black"/>
                  </a:solidFill>
                </a:rPr>
                <a:t> </a:t>
              </a:r>
              <a:endParaRPr lang="it-IT" sz="16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4347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34</a:t>
            </a:fld>
            <a:endParaRPr lang="it-IT"/>
          </a:p>
        </p:txBody>
      </p:sp>
      <p:sp>
        <p:nvSpPr>
          <p:cNvPr id="8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Summary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 and </a:t>
            </a: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further</a:t>
            </a:r>
            <a:r>
              <a:rPr lang="it-IT" sz="2800" dirty="0" smtClean="0">
                <a:solidFill>
                  <a:srgbClr val="4F81BD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4F81BD"/>
                </a:solidFill>
                <a:latin typeface="Calibri"/>
                <a:cs typeface="Calibri"/>
              </a:rPr>
              <a:t>studies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3" name="Più 2"/>
          <p:cNvSpPr/>
          <p:nvPr/>
        </p:nvSpPr>
        <p:spPr>
          <a:xfrm>
            <a:off x="2711229" y="2846886"/>
            <a:ext cx="524585" cy="52461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3283865" y="2598382"/>
            <a:ext cx="1531469" cy="10078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000000"/>
                </a:solidFill>
              </a:rPr>
              <a:t>Chromaticity</a:t>
            </a:r>
            <a:endParaRPr lang="it-IT" dirty="0" smtClean="0">
              <a:solidFill>
                <a:srgbClr val="000000"/>
              </a:solidFill>
            </a:endParaRPr>
          </a:p>
        </p:txBody>
      </p:sp>
      <p:sp>
        <p:nvSpPr>
          <p:cNvPr id="13" name="Più 12"/>
          <p:cNvSpPr/>
          <p:nvPr/>
        </p:nvSpPr>
        <p:spPr>
          <a:xfrm>
            <a:off x="4871090" y="2833080"/>
            <a:ext cx="524585" cy="52461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arrotondato 13"/>
          <p:cNvSpPr/>
          <p:nvPr/>
        </p:nvSpPr>
        <p:spPr>
          <a:xfrm>
            <a:off x="5488887" y="2584576"/>
            <a:ext cx="1452391" cy="1007819"/>
          </a:xfrm>
          <a:prstGeom prst="roundRect">
            <a:avLst/>
          </a:prstGeom>
          <a:solidFill>
            <a:srgbClr val="E6E0EC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0000"/>
                </a:solidFill>
              </a:rPr>
              <a:t>Landau </a:t>
            </a:r>
            <a:r>
              <a:rPr lang="it-IT" dirty="0" err="1" smtClean="0">
                <a:solidFill>
                  <a:srgbClr val="000000"/>
                </a:solidFill>
              </a:rPr>
              <a:t>octupoles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5" name="Più 14"/>
          <p:cNvSpPr/>
          <p:nvPr/>
        </p:nvSpPr>
        <p:spPr>
          <a:xfrm>
            <a:off x="7048507" y="2833080"/>
            <a:ext cx="524585" cy="52461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arrotondato 15"/>
          <p:cNvSpPr/>
          <p:nvPr/>
        </p:nvSpPr>
        <p:spPr>
          <a:xfrm>
            <a:off x="7673158" y="2584576"/>
            <a:ext cx="1344030" cy="1007819"/>
          </a:xfrm>
          <a:prstGeom prst="roundRect">
            <a:avLst/>
          </a:prstGeom>
          <a:solidFill>
            <a:srgbClr val="E6E0EC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000000"/>
                </a:solidFill>
              </a:rPr>
              <a:t>Transverse</a:t>
            </a:r>
            <a:r>
              <a:rPr lang="it-IT" dirty="0" smtClean="0">
                <a:solidFill>
                  <a:srgbClr val="000000"/>
                </a:solidFill>
              </a:rPr>
              <a:t> feedback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929095" y="8538597"/>
            <a:ext cx="2465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EC in </a:t>
            </a:r>
            <a:r>
              <a:rPr lang="it-IT" sz="1600" b="1" dirty="0" smtClean="0"/>
              <a:t>DIPOLES</a:t>
            </a:r>
          </a:p>
          <a:p>
            <a:pPr algn="ctr"/>
            <a:endParaRPr lang="it-IT" sz="1600" dirty="0" smtClean="0"/>
          </a:p>
          <a:p>
            <a:endParaRPr lang="it-IT" sz="1600" dirty="0" smtClean="0"/>
          </a:p>
          <a:p>
            <a:pPr algn="ctr"/>
            <a:endParaRPr lang="it-IT" sz="1600" dirty="0" smtClean="0"/>
          </a:p>
          <a:p>
            <a:pPr algn="ctr"/>
            <a:endParaRPr lang="it-IT" sz="1600" dirty="0" smtClean="0"/>
          </a:p>
        </p:txBody>
      </p:sp>
      <p:sp>
        <p:nvSpPr>
          <p:cNvPr id="22" name="Rettangolo arrotondato 21"/>
          <p:cNvSpPr/>
          <p:nvPr/>
        </p:nvSpPr>
        <p:spPr>
          <a:xfrm>
            <a:off x="139334" y="1244894"/>
            <a:ext cx="2574844" cy="48232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17" name="Gruppo 16"/>
          <p:cNvGrpSpPr/>
          <p:nvPr/>
        </p:nvGrpSpPr>
        <p:grpSpPr>
          <a:xfrm>
            <a:off x="115016" y="4154345"/>
            <a:ext cx="2507140" cy="1794229"/>
            <a:chOff x="42244" y="3023973"/>
            <a:chExt cx="2507140" cy="1794229"/>
          </a:xfrm>
        </p:grpSpPr>
        <p:sp>
          <p:nvSpPr>
            <p:cNvPr id="11" name="Rettangolo arrotondato 10"/>
            <p:cNvSpPr/>
            <p:nvPr/>
          </p:nvSpPr>
          <p:spPr>
            <a:xfrm>
              <a:off x="106463" y="3023973"/>
              <a:ext cx="2442921" cy="179422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42244" y="3071013"/>
              <a:ext cx="250713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/>
                <a:t>EC in </a:t>
              </a:r>
              <a:r>
                <a:rPr lang="it-IT" sz="1600" b="1" dirty="0" smtClean="0"/>
                <a:t>QUADRUPOLES</a:t>
              </a:r>
            </a:p>
            <a:p>
              <a:pPr algn="ctr"/>
              <a:r>
                <a:rPr lang="it-IT" sz="1600" b="1" dirty="0" err="1" smtClean="0">
                  <a:solidFill>
                    <a:srgbClr val="FF0000"/>
                  </a:solidFill>
                </a:rPr>
                <a:t>key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driver of 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instabilities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at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b="1" dirty="0" err="1" smtClean="0">
                  <a:solidFill>
                    <a:srgbClr val="FF0000"/>
                  </a:solidFill>
                </a:rPr>
                <a:t>injection</a:t>
              </a:r>
              <a:r>
                <a:rPr lang="it-IT" sz="1600" b="1" dirty="0" smtClean="0">
                  <a:solidFill>
                    <a:srgbClr val="FF0000"/>
                  </a:solidFill>
                </a:rPr>
                <a:t> </a:t>
              </a:r>
              <a:r>
                <a:rPr lang="it-IT" sz="1600" dirty="0" smtClean="0">
                  <a:sym typeface="Wingdings"/>
                </a:rPr>
                <a:t> </a:t>
              </a:r>
              <a:r>
                <a:rPr lang="it-IT" sz="1600" dirty="0" err="1" smtClean="0"/>
                <a:t>at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flattop</a:t>
              </a:r>
              <a:r>
                <a:rPr lang="it-IT" sz="1600" dirty="0" smtClean="0"/>
                <a:t> due to the </a:t>
              </a:r>
              <a:r>
                <a:rPr lang="it-IT" sz="1600" dirty="0" err="1" smtClean="0"/>
                <a:t>magnetic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rigidity</a:t>
              </a:r>
              <a:r>
                <a:rPr lang="it-IT" sz="1600" dirty="0" smtClean="0"/>
                <a:t> of the </a:t>
              </a:r>
              <a:r>
                <a:rPr lang="it-IT" sz="1600" dirty="0" err="1" smtClean="0"/>
                <a:t>beam</a:t>
              </a:r>
              <a:r>
                <a:rPr lang="it-IT" sz="1600" dirty="0" smtClean="0"/>
                <a:t> no </a:t>
              </a:r>
              <a:r>
                <a:rPr lang="it-IT" sz="1600" dirty="0" err="1" smtClean="0"/>
                <a:t>clear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instability</a:t>
              </a:r>
              <a:r>
                <a:rPr lang="it-IT" sz="1600" dirty="0" smtClean="0"/>
                <a:t> can be </a:t>
              </a:r>
              <a:r>
                <a:rPr lang="it-IT" sz="1600" dirty="0" err="1" smtClean="0"/>
                <a:t>observed</a:t>
              </a:r>
              <a:endParaRPr lang="it-IT" sz="1600" dirty="0" smtClean="0"/>
            </a:p>
          </p:txBody>
        </p:sp>
      </p:grpSp>
      <p:sp>
        <p:nvSpPr>
          <p:cNvPr id="2" name="Rettangolo arrotondato 1"/>
          <p:cNvSpPr/>
          <p:nvPr/>
        </p:nvSpPr>
        <p:spPr>
          <a:xfrm>
            <a:off x="183205" y="1795932"/>
            <a:ext cx="2438951" cy="22651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>
              <a:solidFill>
                <a:srgbClr val="000000"/>
              </a:solidFill>
            </a:endParaRPr>
          </a:p>
          <a:p>
            <a:pPr algn="ctr"/>
            <a:endParaRPr lang="it-IT" sz="1600" dirty="0" smtClean="0">
              <a:solidFill>
                <a:srgbClr val="000000"/>
              </a:solidFill>
            </a:endParaRPr>
          </a:p>
          <a:p>
            <a:pPr algn="ctr"/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2772" y="1765772"/>
            <a:ext cx="2549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EC in </a:t>
            </a:r>
            <a:r>
              <a:rPr lang="it-IT" sz="1600" b="1" dirty="0" smtClean="0"/>
              <a:t>DIPOLES</a:t>
            </a:r>
            <a:endParaRPr lang="it-IT" sz="1600" dirty="0" smtClean="0"/>
          </a:p>
          <a:p>
            <a:pPr algn="ctr"/>
            <a:r>
              <a:rPr lang="it-IT" sz="1600" b="1" dirty="0" err="1" smtClean="0">
                <a:solidFill>
                  <a:srgbClr val="FF0000"/>
                </a:solidFill>
              </a:rPr>
              <a:t>Estimated</a:t>
            </a:r>
            <a:r>
              <a:rPr lang="it-IT" sz="1600" b="1" dirty="0" smtClean="0">
                <a:solidFill>
                  <a:srgbClr val="FF0000"/>
                </a:solidFill>
              </a:rPr>
              <a:t> EC </a:t>
            </a:r>
            <a:r>
              <a:rPr lang="it-IT" sz="1600" b="1" dirty="0" err="1" smtClean="0">
                <a:solidFill>
                  <a:srgbClr val="FF0000"/>
                </a:solidFill>
              </a:rPr>
              <a:t>density</a:t>
            </a:r>
            <a:r>
              <a:rPr lang="it-IT" sz="1600" b="1" dirty="0" smtClean="0">
                <a:solidFill>
                  <a:srgbClr val="FF0000"/>
                </a:solidFill>
              </a:rPr>
              <a:t> &lt; </a:t>
            </a:r>
            <a:r>
              <a:rPr lang="it-IT" sz="1600" b="1" dirty="0" err="1" smtClean="0">
                <a:solidFill>
                  <a:srgbClr val="FF0000"/>
                </a:solidFill>
              </a:rPr>
              <a:t>instability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th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it-IT" sz="1600" dirty="0" err="1" smtClean="0">
                <a:solidFill>
                  <a:srgbClr val="262626"/>
                </a:solidFill>
              </a:rPr>
              <a:t>Instabilitiy</a:t>
            </a:r>
            <a:r>
              <a:rPr lang="it-IT" sz="1600" dirty="0" smtClean="0">
                <a:solidFill>
                  <a:srgbClr val="262626"/>
                </a:solidFill>
              </a:rPr>
              <a:t> </a:t>
            </a:r>
            <a:r>
              <a:rPr lang="it-IT" sz="1600" dirty="0" err="1" smtClean="0">
                <a:solidFill>
                  <a:srgbClr val="262626"/>
                </a:solidFill>
              </a:rPr>
              <a:t>observations</a:t>
            </a:r>
            <a:r>
              <a:rPr lang="it-IT" sz="1600" dirty="0" smtClean="0">
                <a:solidFill>
                  <a:srgbClr val="262626"/>
                </a:solidFill>
              </a:rPr>
              <a:t> </a:t>
            </a:r>
            <a:r>
              <a:rPr lang="it-IT" sz="1600" dirty="0" err="1" smtClean="0">
                <a:solidFill>
                  <a:srgbClr val="262626"/>
                </a:solidFill>
              </a:rPr>
              <a:t>cannot</a:t>
            </a:r>
            <a:r>
              <a:rPr lang="it-IT" sz="1600" dirty="0" smtClean="0">
                <a:solidFill>
                  <a:srgbClr val="262626"/>
                </a:solidFill>
              </a:rPr>
              <a:t> be </a:t>
            </a:r>
            <a:r>
              <a:rPr lang="it-IT" sz="1600" dirty="0" err="1" smtClean="0">
                <a:solidFill>
                  <a:srgbClr val="262626"/>
                </a:solidFill>
              </a:rPr>
              <a:t>explained</a:t>
            </a:r>
            <a:r>
              <a:rPr lang="it-IT" sz="1600" dirty="0" smtClean="0">
                <a:solidFill>
                  <a:srgbClr val="262626"/>
                </a:solidFill>
              </a:rPr>
              <a:t> (over 9000 </a:t>
            </a:r>
            <a:r>
              <a:rPr lang="it-IT" sz="1600" dirty="0" err="1" smtClean="0">
                <a:solidFill>
                  <a:srgbClr val="262626"/>
                </a:solidFill>
              </a:rPr>
              <a:t>turns</a:t>
            </a:r>
            <a:r>
              <a:rPr lang="it-IT" sz="1600" dirty="0" smtClean="0">
                <a:solidFill>
                  <a:srgbClr val="262626"/>
                </a:solidFill>
              </a:rPr>
              <a:t>) by the EC in </a:t>
            </a:r>
            <a:r>
              <a:rPr lang="it-IT" sz="1600" dirty="0" err="1" smtClean="0">
                <a:solidFill>
                  <a:srgbClr val="262626"/>
                </a:solidFill>
              </a:rPr>
              <a:t>dipoles</a:t>
            </a:r>
            <a:r>
              <a:rPr lang="it-IT" sz="1600" dirty="0" smtClean="0">
                <a:solidFill>
                  <a:srgbClr val="262626"/>
                </a:solidFill>
              </a:rPr>
              <a:t> alone </a:t>
            </a:r>
            <a:r>
              <a:rPr lang="it-IT" sz="1600" dirty="0" smtClean="0">
                <a:solidFill>
                  <a:srgbClr val="262626"/>
                </a:solidFill>
                <a:sym typeface="Wingdings"/>
              </a:rPr>
              <a:t> </a:t>
            </a:r>
            <a:r>
              <a:rPr lang="it-IT" sz="1600" dirty="0" err="1" smtClean="0">
                <a:solidFill>
                  <a:srgbClr val="262626"/>
                </a:solidFill>
                <a:sym typeface="Wingdings"/>
              </a:rPr>
              <a:t>unless</a:t>
            </a:r>
            <a:r>
              <a:rPr lang="it-IT" sz="1600" dirty="0" smtClean="0">
                <a:solidFill>
                  <a:srgbClr val="262626"/>
                </a:solidFill>
                <a:sym typeface="Wingdings"/>
              </a:rPr>
              <a:t> the </a:t>
            </a:r>
            <a:r>
              <a:rPr lang="it-IT" sz="1600" dirty="0" err="1" smtClean="0">
                <a:solidFill>
                  <a:srgbClr val="262626"/>
                </a:solidFill>
                <a:sym typeface="Wingdings"/>
              </a:rPr>
              <a:t>beam</a:t>
            </a:r>
            <a:r>
              <a:rPr lang="it-IT" sz="1600" dirty="0" smtClean="0">
                <a:solidFill>
                  <a:srgbClr val="262626"/>
                </a:solidFill>
                <a:sym typeface="Wingdings"/>
              </a:rPr>
              <a:t> </a:t>
            </a:r>
            <a:r>
              <a:rPr lang="it-IT" sz="1600" dirty="0" err="1" smtClean="0">
                <a:solidFill>
                  <a:srgbClr val="262626"/>
                </a:solidFill>
                <a:sym typeface="Wingdings"/>
              </a:rPr>
              <a:t>intesity</a:t>
            </a:r>
            <a:r>
              <a:rPr lang="it-IT" sz="1600" dirty="0" smtClean="0">
                <a:solidFill>
                  <a:srgbClr val="262626"/>
                </a:solidFill>
                <a:sym typeface="Wingdings"/>
              </a:rPr>
              <a:t> </a:t>
            </a:r>
            <a:r>
              <a:rPr lang="it-IT" sz="1600" dirty="0" err="1" smtClean="0">
                <a:solidFill>
                  <a:srgbClr val="262626"/>
                </a:solidFill>
                <a:sym typeface="Wingdings"/>
              </a:rPr>
              <a:t>decreases</a:t>
            </a:r>
            <a:endParaRPr lang="it-IT" sz="1600" dirty="0" smtClean="0">
              <a:solidFill>
                <a:srgbClr val="262626"/>
              </a:solidFill>
            </a:endParaRPr>
          </a:p>
          <a:p>
            <a:pPr algn="ctr"/>
            <a:endParaRPr lang="it-IT" sz="1600" dirty="0" smtClean="0"/>
          </a:p>
        </p:txBody>
      </p:sp>
      <p:sp>
        <p:nvSpPr>
          <p:cNvPr id="25" name="CasellaDiTesto 24"/>
          <p:cNvSpPr txBox="1"/>
          <p:nvPr/>
        </p:nvSpPr>
        <p:spPr>
          <a:xfrm>
            <a:off x="3267170" y="3915695"/>
            <a:ext cx="5757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r>
              <a:rPr lang="it-IT" dirty="0" smtClean="0"/>
              <a:t> </a:t>
            </a:r>
            <a:r>
              <a:rPr lang="it-IT" dirty="0" smtClean="0">
                <a:sym typeface="Wingdings"/>
              </a:rPr>
              <a:t> </a:t>
            </a:r>
            <a:r>
              <a:rPr lang="it-IT" dirty="0" smtClean="0"/>
              <a:t>How </a:t>
            </a:r>
            <a:r>
              <a:rPr lang="it-IT" dirty="0" err="1" smtClean="0"/>
              <a:t>different</a:t>
            </a:r>
            <a:r>
              <a:rPr lang="it-IT" dirty="0" smtClean="0"/>
              <a:t> machine </a:t>
            </a:r>
            <a:r>
              <a:rPr lang="it-IT" dirty="0" err="1" smtClean="0"/>
              <a:t>settings</a:t>
            </a:r>
            <a:r>
              <a:rPr lang="it-IT" dirty="0" smtClean="0"/>
              <a:t> </a:t>
            </a:r>
            <a:r>
              <a:rPr lang="it-IT" dirty="0" err="1" smtClean="0"/>
              <a:t>together</a:t>
            </a:r>
            <a:r>
              <a:rPr lang="it-IT" dirty="0" smtClean="0"/>
              <a:t> with e-</a:t>
            </a:r>
            <a:r>
              <a:rPr lang="it-IT" dirty="0" err="1" smtClean="0"/>
              <a:t>cloud</a:t>
            </a:r>
            <a:r>
              <a:rPr lang="it-IT" dirty="0" smtClean="0"/>
              <a:t> </a:t>
            </a:r>
            <a:r>
              <a:rPr lang="it-IT" dirty="0" err="1" smtClean="0"/>
              <a:t>affect</a:t>
            </a:r>
            <a:r>
              <a:rPr lang="it-IT" dirty="0" smtClean="0"/>
              <a:t>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stability</a:t>
            </a:r>
            <a:r>
              <a:rPr lang="it-IT" dirty="0" smtClean="0"/>
              <a:t>? 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23653" y="1324111"/>
            <a:ext cx="186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Electron </a:t>
            </a:r>
            <a:r>
              <a:rPr lang="it-IT" dirty="0" err="1" smtClean="0"/>
              <a:t>Cloud</a:t>
            </a:r>
            <a:endParaRPr lang="it-IT" dirty="0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6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35</a:t>
            </a:fld>
            <a:endParaRPr lang="it-IT"/>
          </a:p>
        </p:txBody>
      </p:sp>
      <p:sp>
        <p:nvSpPr>
          <p:cNvPr id="16" name="Rectangle 5"/>
          <p:cNvSpPr/>
          <p:nvPr/>
        </p:nvSpPr>
        <p:spPr>
          <a:xfrm>
            <a:off x="235517" y="3261784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Thanks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for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your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attention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0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in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stable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beam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36</a:t>
            </a:fld>
            <a:endParaRPr lang="it-IT"/>
          </a:p>
        </p:txBody>
      </p:sp>
      <p:pic>
        <p:nvPicPr>
          <p:cNvPr id="2" name="Immagine 1" descr="bsrt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1" y="832315"/>
            <a:ext cx="4330626" cy="5413282"/>
          </a:xfrm>
          <a:prstGeom prst="rect">
            <a:avLst/>
          </a:prstGeom>
        </p:spPr>
      </p:pic>
      <p:pic>
        <p:nvPicPr>
          <p:cNvPr id="3" name="Immagine 2" descr="bsrt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26" y="768175"/>
            <a:ext cx="4478003" cy="559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7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37</a:t>
            </a:fld>
            <a:endParaRPr lang="it-IT"/>
          </a:p>
        </p:txBody>
      </p:sp>
      <p:sp>
        <p:nvSpPr>
          <p:cNvPr id="16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in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stable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beam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2"/>
          <a:srcRect l="32289" t="5655" r="3362"/>
          <a:stretch/>
        </p:blipFill>
        <p:spPr>
          <a:xfrm>
            <a:off x="1486280" y="1284021"/>
            <a:ext cx="6049064" cy="4842994"/>
          </a:xfrm>
          <a:prstGeom prst="rect">
            <a:avLst/>
          </a:prstGeom>
        </p:spPr>
      </p:pic>
      <p:sp>
        <p:nvSpPr>
          <p:cNvPr id="10" name="CasellaDiTesto 24"/>
          <p:cNvSpPr txBox="1"/>
          <p:nvPr/>
        </p:nvSpPr>
        <p:spPr>
          <a:xfrm>
            <a:off x="3368815" y="1140905"/>
            <a:ext cx="2650985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Fill 4979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–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Beam 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7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38</a:t>
            </a:fld>
            <a:endParaRPr lang="it-IT"/>
          </a:p>
        </p:txBody>
      </p:sp>
      <p:sp>
        <p:nvSpPr>
          <p:cNvPr id="16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in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stable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beam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–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beam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intesity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2" name="Immagine 1" descr="Schermata 2016-11-23 alle 15.28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117" y="1017853"/>
            <a:ext cx="6642100" cy="5016500"/>
          </a:xfrm>
          <a:prstGeom prst="rect">
            <a:avLst/>
          </a:prstGeom>
        </p:spPr>
      </p:pic>
      <p:sp>
        <p:nvSpPr>
          <p:cNvPr id="8" name="CasellaDiTesto 23"/>
          <p:cNvSpPr txBox="1"/>
          <p:nvPr/>
        </p:nvSpPr>
        <p:spPr>
          <a:xfrm>
            <a:off x="1633743" y="5725519"/>
            <a:ext cx="1257436" cy="296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X. Buffat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My PhD work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2097" y="894806"/>
            <a:ext cx="5997704" cy="546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FF0000"/>
                </a:solidFill>
                <a:cs typeface="Calibri"/>
                <a:sym typeface="Wingdings"/>
              </a:rPr>
              <a:t>TOPICS STUDIED SO FAR </a:t>
            </a:r>
            <a:endParaRPr lang="en-US" sz="1600" b="1" dirty="0" smtClean="0">
              <a:solidFill>
                <a:srgbClr val="FF0000"/>
              </a:solidFill>
              <a:cs typeface="Calibri"/>
              <a:sym typeface="Wingdings"/>
            </a:endParaRPr>
          </a:p>
          <a:p>
            <a:pPr marL="5143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charset="2"/>
              <a:buChar char="Ø"/>
              <a:defRPr/>
            </a:pPr>
            <a:r>
              <a:rPr lang="en-US" sz="1600" b="1" dirty="0" smtClean="0">
                <a:cs typeface="Calibri"/>
                <a:sym typeface="Wingdings"/>
              </a:rPr>
              <a:t>ELECTRON CLOUD </a:t>
            </a:r>
            <a:r>
              <a:rPr lang="en-US" sz="1600" b="1" dirty="0" smtClean="0">
                <a:solidFill>
                  <a:srgbClr val="FF0000"/>
                </a:solidFill>
                <a:cs typeface="Calibri"/>
                <a:sym typeface="Wingdings"/>
              </a:rPr>
              <a:t>BUILD-UP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Effect of the LHC beam screen baffle on the electron cloud buildup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" action="ppaction://noaction"/>
              </a:rPr>
              <a:t>(Electron_cloud_Meeting_18.09.15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,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" action="ppaction://noaction"/>
              </a:rPr>
              <a:t>Proceedings_IPAC16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Electron cloud build up simulations in the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SPS MKP and MKE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" action="ppaction://noaction"/>
              </a:rPr>
              <a:t>MKP_Strategy_Meeting_30.06.16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,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" action="ppaction://noaction"/>
              </a:rPr>
              <a:t>MKP_Strategy_Meeting_7.11.16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charset="2"/>
              <a:buChar char="Ø"/>
              <a:defRPr/>
            </a:pPr>
            <a:r>
              <a:rPr lang="en-US" sz="1600" b="1" dirty="0" smtClean="0">
                <a:solidFill>
                  <a:srgbClr val="000000"/>
                </a:solidFill>
                <a:cs typeface="Calibri"/>
                <a:sym typeface="Wingdings"/>
              </a:rPr>
              <a:t>ELECTRON </a:t>
            </a:r>
            <a:r>
              <a:rPr lang="en-US" sz="1600" b="1" dirty="0">
                <a:solidFill>
                  <a:srgbClr val="000000"/>
                </a:solidFill>
                <a:cs typeface="Calibri"/>
                <a:sym typeface="Wingdings"/>
              </a:rPr>
              <a:t>CLOUD </a:t>
            </a:r>
            <a:r>
              <a:rPr lang="en-US" sz="1600" b="1" dirty="0" smtClean="0">
                <a:solidFill>
                  <a:srgbClr val="FF0000"/>
                </a:solidFill>
                <a:cs typeface="Calibri"/>
                <a:sym typeface="Wingdings"/>
              </a:rPr>
              <a:t>EFFECTS ON THE BEAM DYNAMICS</a:t>
            </a:r>
          </a:p>
          <a:p>
            <a:pPr marL="228600" lvl="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cs typeface="Calibri"/>
                <a:sym typeface="Wingdings"/>
              </a:rPr>
              <a:t>	 </a:t>
            </a:r>
            <a:r>
              <a:rPr lang="en-US" sz="1600" i="1" dirty="0" smtClean="0">
                <a:solidFill>
                  <a:srgbClr val="000000"/>
                </a:solidFill>
                <a:cs typeface="Calibri"/>
                <a:sym typeface="Wingdings"/>
              </a:rPr>
              <a:t>Incoherent effects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Effect of the electron cloud on the tune footprint in the LHC arcs at injection energy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  <a:hlinkClick r:id="rId3" action="ppaction://hlinksldjump"/>
              </a:rPr>
              <a:t>(LBOC_Meeting_27.10.15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Effect of the electron cloud on the tune footprint in the LHC  Interaction Regions at high energy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rId3" action="ppaction://hlinksldjump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" action="ppaction://noaction"/>
              </a:rPr>
              <a:t>Electron_Cloud_Meeting_3.06.16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</p:txBody>
      </p:sp>
      <p:pic>
        <p:nvPicPr>
          <p:cNvPr id="9" name="Immagine 8" descr="Pass00030_00018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" t="54688" r="65057" b="5929"/>
          <a:stretch/>
        </p:blipFill>
        <p:spPr>
          <a:xfrm>
            <a:off x="6275727" y="725346"/>
            <a:ext cx="2509083" cy="1806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 descr="EC_THRESHOL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112" y="2598083"/>
            <a:ext cx="21336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uppo 11"/>
          <p:cNvGrpSpPr/>
          <p:nvPr/>
        </p:nvGrpSpPr>
        <p:grpSpPr>
          <a:xfrm>
            <a:off x="5933994" y="4501184"/>
            <a:ext cx="3096348" cy="1974618"/>
            <a:chOff x="4548660" y="2412350"/>
            <a:chExt cx="4038704" cy="3083661"/>
          </a:xfrm>
        </p:grpSpPr>
        <p:pic>
          <p:nvPicPr>
            <p:cNvPr id="13" name="Immagine 12" descr="analytic_vs_sim_DQx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93" r="7168"/>
            <a:stretch/>
          </p:blipFill>
          <p:spPr>
            <a:xfrm>
              <a:off x="4548660" y="2412350"/>
              <a:ext cx="4038704" cy="308366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CasellaDiTesto 13"/>
            <p:cNvSpPr txBox="1"/>
            <p:nvPr/>
          </p:nvSpPr>
          <p:spPr>
            <a:xfrm>
              <a:off x="5776728" y="4015146"/>
              <a:ext cx="2533479" cy="1084708"/>
            </a:xfrm>
            <a:prstGeom prst="rect">
              <a:avLst/>
            </a:prstGeom>
            <a:solidFill>
              <a:srgbClr val="008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 smtClean="0">
                  <a:solidFill>
                    <a:schemeClr val="bg1"/>
                  </a:solidFill>
                  <a:latin typeface="Calibri"/>
                  <a:cs typeface="Calibri"/>
                </a:rPr>
                <a:t>Simulated</a:t>
              </a:r>
              <a:r>
                <a:rPr lang="it-IT" sz="1200" dirty="0" smtClean="0">
                  <a:solidFill>
                    <a:schemeClr val="bg1"/>
                  </a:solidFill>
                  <a:latin typeface="Calibri"/>
                  <a:cs typeface="Calibri"/>
                </a:rPr>
                <a:t> </a:t>
              </a:r>
              <a:r>
                <a:rPr lang="it-IT" sz="1200" dirty="0" err="1" smtClean="0">
                  <a:solidFill>
                    <a:schemeClr val="bg1"/>
                  </a:solidFill>
                  <a:latin typeface="Calibri"/>
                  <a:cs typeface="Calibri"/>
                </a:rPr>
                <a:t>detuning</a:t>
              </a:r>
              <a:r>
                <a:rPr lang="it-IT" sz="1200" dirty="0" smtClean="0">
                  <a:solidFill>
                    <a:schemeClr val="bg1"/>
                  </a:solidFill>
                  <a:latin typeface="Calibri"/>
                  <a:cs typeface="Calibri"/>
                </a:rPr>
                <a:t> </a:t>
              </a:r>
              <a:r>
                <a:rPr lang="it-IT" sz="1200" dirty="0" err="1" smtClean="0">
                  <a:solidFill>
                    <a:schemeClr val="bg1"/>
                  </a:solidFill>
                  <a:latin typeface="Calibri"/>
                  <a:cs typeface="Calibri"/>
                </a:rPr>
                <a:t>does</a:t>
              </a:r>
              <a:r>
                <a:rPr lang="it-IT" sz="1200" dirty="0" smtClean="0">
                  <a:solidFill>
                    <a:schemeClr val="bg1"/>
                  </a:solidFill>
                  <a:latin typeface="Calibri"/>
                  <a:cs typeface="Calibri"/>
                </a:rPr>
                <a:t> match with the </a:t>
              </a:r>
              <a:r>
                <a:rPr lang="it-IT" sz="1200" dirty="0" err="1" smtClean="0">
                  <a:solidFill>
                    <a:schemeClr val="bg1"/>
                  </a:solidFill>
                  <a:latin typeface="Calibri"/>
                  <a:cs typeface="Calibri"/>
                </a:rPr>
                <a:t>analytical</a:t>
              </a:r>
              <a:r>
                <a:rPr lang="it-IT" sz="1200" dirty="0" smtClean="0">
                  <a:solidFill>
                    <a:schemeClr val="bg1"/>
                  </a:solidFill>
                  <a:latin typeface="Calibri"/>
                  <a:cs typeface="Calibri"/>
                </a:rPr>
                <a:t> </a:t>
              </a:r>
              <a:r>
                <a:rPr lang="it-IT" sz="1200" dirty="0" err="1" smtClean="0">
                  <a:solidFill>
                    <a:schemeClr val="bg1"/>
                  </a:solidFill>
                  <a:latin typeface="Calibri"/>
                  <a:cs typeface="Calibri"/>
                </a:rPr>
                <a:t>equation</a:t>
              </a:r>
              <a:endParaRPr lang="it-IT" sz="120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7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8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39</a:t>
            </a:fld>
            <a:endParaRPr lang="it-IT"/>
          </a:p>
        </p:txBody>
      </p:sp>
      <p:sp>
        <p:nvSpPr>
          <p:cNvPr id="16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in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stable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beam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–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bunch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length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3" name="Immagine 2" descr="Schermata 2016-11-23 alle 15.28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41" y="1525211"/>
            <a:ext cx="8690456" cy="3392419"/>
          </a:xfrm>
          <a:prstGeom prst="rect">
            <a:avLst/>
          </a:prstGeom>
        </p:spPr>
      </p:pic>
      <p:sp>
        <p:nvSpPr>
          <p:cNvPr id="8" name="CasellaDiTesto 23"/>
          <p:cNvSpPr txBox="1"/>
          <p:nvPr/>
        </p:nvSpPr>
        <p:spPr>
          <a:xfrm>
            <a:off x="376307" y="4613831"/>
            <a:ext cx="1257436" cy="296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X. Buffat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5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40</a:t>
            </a:fld>
            <a:endParaRPr lang="it-IT"/>
          </a:p>
        </p:txBody>
      </p:sp>
      <p:sp>
        <p:nvSpPr>
          <p:cNvPr id="47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HEADTAIL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simulations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5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529" y="672268"/>
            <a:ext cx="6353388" cy="5569117"/>
          </a:xfrm>
          <a:prstGeom prst="rect">
            <a:avLst/>
          </a:prstGeom>
          <a:ln w="28575" cmpd="sng">
            <a:noFill/>
          </a:ln>
        </p:spPr>
      </p:pic>
      <p:grpSp>
        <p:nvGrpSpPr>
          <p:cNvPr id="48" name="Gruppo 47"/>
          <p:cNvGrpSpPr/>
          <p:nvPr/>
        </p:nvGrpSpPr>
        <p:grpSpPr>
          <a:xfrm>
            <a:off x="7283286" y="4157112"/>
            <a:ext cx="1717844" cy="1350646"/>
            <a:chOff x="6989693" y="4750050"/>
            <a:chExt cx="1926777" cy="631709"/>
          </a:xfrm>
        </p:grpSpPr>
        <p:sp>
          <p:nvSpPr>
            <p:cNvPr id="49" name="Fumetto 2 48"/>
            <p:cNvSpPr/>
            <p:nvPr/>
          </p:nvSpPr>
          <p:spPr>
            <a:xfrm>
              <a:off x="6989693" y="4750050"/>
              <a:ext cx="1921791" cy="631709"/>
            </a:xfrm>
            <a:prstGeom prst="wedgeRoundRectCallout">
              <a:avLst>
                <a:gd name="adj1" fmla="val -57233"/>
                <a:gd name="adj2" fmla="val -6446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D0D0D"/>
                </a:solidFill>
              </a:endParaRPr>
            </a:p>
          </p:txBody>
        </p:sp>
        <p:sp>
          <p:nvSpPr>
            <p:cNvPr id="51" name="Rettangolo 50"/>
            <p:cNvSpPr/>
            <p:nvPr/>
          </p:nvSpPr>
          <p:spPr>
            <a:xfrm>
              <a:off x="6994679" y="4782033"/>
              <a:ext cx="1921791" cy="5470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/>
                  <a:cs typeface="Calibri"/>
                  <a:sym typeface="Wingdings"/>
                </a:rPr>
                <a:t>Fast vertical instability is driven by the central density of electron in dipoles</a:t>
              </a:r>
              <a:endParaRPr lang="it-IT" sz="1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6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/>
          <p:cNvSpPr txBox="1"/>
          <p:nvPr/>
        </p:nvSpPr>
        <p:spPr>
          <a:xfrm>
            <a:off x="1066800" y="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</a:rPr>
              <a:t>Arc Quadrupoles: realistic e</a:t>
            </a:r>
            <a:r>
              <a:rPr lang="en-US" sz="2400" baseline="30000" dirty="0" smtClean="0">
                <a:solidFill>
                  <a:schemeClr val="accent1"/>
                </a:solidFill>
                <a:latin typeface="Calibri" pitchFamily="34" charset="0"/>
              </a:rPr>
              <a:t>-</a:t>
            </a: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</a:rPr>
              <a:t> distribution</a:t>
            </a:r>
            <a:endParaRPr lang="en-US" sz="2400" dirty="0">
              <a:solidFill>
                <a:schemeClr val="accent1"/>
              </a:solidFill>
              <a:latin typeface="Calibri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1276083" y="1877670"/>
            <a:ext cx="6591834" cy="2320097"/>
            <a:chOff x="651601" y="26805300"/>
            <a:chExt cx="13550207" cy="4769203"/>
          </a:xfrm>
        </p:grpSpPr>
        <p:pic>
          <p:nvPicPr>
            <p:cNvPr id="20" name="Picture 19" descr="yz_ArcQuad_31kicks_1.2e11_sey1.2_unif.png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90" t="36460" b="35953"/>
            <a:stretch/>
          </p:blipFill>
          <p:spPr>
            <a:xfrm>
              <a:off x="1458277" y="26949701"/>
              <a:ext cx="12743531" cy="378384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 bwMode="auto">
            <a:xfrm>
              <a:off x="6195121" y="26805300"/>
              <a:ext cx="2872228" cy="36778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81724" y="30667593"/>
              <a:ext cx="10692062" cy="906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 [m]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16200000">
              <a:off x="-510304" y="28334987"/>
              <a:ext cx="3230719" cy="906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[m]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1279394" y="4179622"/>
            <a:ext cx="6585212" cy="2327118"/>
            <a:chOff x="13844926" y="26790869"/>
            <a:chExt cx="13536591" cy="4783634"/>
          </a:xfrm>
        </p:grpSpPr>
        <p:pic>
          <p:nvPicPr>
            <p:cNvPr id="32" name="Picture 31" descr="yz_ArcQuad_67kicks_1.2e11_sey1.2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9" t="36460" r="-1" b="35953"/>
            <a:stretch/>
          </p:blipFill>
          <p:spPr>
            <a:xfrm>
              <a:off x="14591070" y="26947921"/>
              <a:ext cx="12790447" cy="3783840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15366020" y="30667594"/>
              <a:ext cx="10692062" cy="906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 [m]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12683022" y="28334988"/>
              <a:ext cx="3230718" cy="906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[m]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9123302" y="26790869"/>
              <a:ext cx="2872228" cy="36778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8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295400" y="679000"/>
            <a:ext cx="7620000" cy="842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First test performed with </a:t>
            </a:r>
            <a:r>
              <a:rPr lang="en-US" sz="15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self consistent distribution from buildup simulation</a:t>
            </a:r>
            <a:endParaRPr lang="en-US" sz="1500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5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Electrons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trapped</a:t>
            </a:r>
            <a:r>
              <a:rPr lang="en-GB" sz="15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along the magnetic lines </a:t>
            </a:r>
            <a:r>
              <a:rPr lang="en-GB" sz="15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GB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Wingdings" panose="05000000000000000000" pitchFamily="2" charset="2"/>
              </a:rPr>
              <a:t>pinch is attenuated</a:t>
            </a:r>
            <a:endParaRPr lang="en-GB" sz="1500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Rettangolo 23"/>
          <p:cNvSpPr>
            <a:spLocks noChangeAspect="1"/>
          </p:cNvSpPr>
          <p:nvPr/>
        </p:nvSpPr>
        <p:spPr>
          <a:xfrm>
            <a:off x="2019368" y="1706140"/>
            <a:ext cx="5201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Uniform </a:t>
            </a:r>
            <a:r>
              <a:rPr lang="en-US" sz="1400" b="1" dirty="0">
                <a:solidFill>
                  <a:srgbClr val="002060"/>
                </a:solidFill>
                <a:latin typeface="Calibri" pitchFamily="34" charset="0"/>
              </a:rPr>
              <a:t>initial </a:t>
            </a:r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distribution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Rettangolo 23"/>
          <p:cNvSpPr>
            <a:spLocks noChangeAspect="1"/>
          </p:cNvSpPr>
          <p:nvPr/>
        </p:nvSpPr>
        <p:spPr>
          <a:xfrm>
            <a:off x="2020705" y="4034810"/>
            <a:ext cx="5201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2060"/>
                </a:solidFill>
                <a:latin typeface="Calibri" pitchFamily="34" charset="0"/>
              </a:rPr>
              <a:t>I</a:t>
            </a:r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nitial distribution from buildup simulation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41</a:t>
            </a:fld>
            <a:endParaRPr lang="it-IT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5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8" descr="EC_distribution_inj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0" y="3902494"/>
            <a:ext cx="3916436" cy="28370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39" y="962828"/>
            <a:ext cx="3916436" cy="283707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453247" y="723732"/>
            <a:ext cx="4405746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Electron trajectories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are strongly influenced by externally applied magnetic fields 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Calibri" pitchFamily="34" charset="0"/>
              </a:rPr>
              <a:t>E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lectrons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spin around the field lines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In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quadrupole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magnets magnetic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trapping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can occur with electrons surviving several bunch passages being accelerated up to a few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keV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Much stronger heat loads compared to dipoles</a:t>
            </a: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742950" lvl="1" indent="-285750">
              <a:lnSpc>
                <a:spcPct val="120000"/>
              </a:lnSpc>
              <a:buFont typeface="Arial" charset="0"/>
              <a:buChar char="•"/>
            </a:pP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1901" y="821769"/>
            <a:ext cx="292133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LHC Arc Dipole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61901" y="3776746"/>
            <a:ext cx="292133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LHC Arc Quadrupole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62837" y="3537059"/>
            <a:ext cx="4389129" cy="3130225"/>
            <a:chOff x="4662837" y="3537059"/>
            <a:chExt cx="4389129" cy="313022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12"/>
            <a:stretch/>
          </p:blipFill>
          <p:spPr>
            <a:xfrm>
              <a:off x="4662837" y="3537059"/>
              <a:ext cx="4389129" cy="306760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118653" y="6421063"/>
              <a:ext cx="356814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Maximum Secondary Electron </a:t>
              </a:r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Yield</a:t>
              </a:r>
              <a:r>
                <a:rPr lang="en-US" sz="1000" dirty="0" smtClean="0"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sz="1000" dirty="0">
                  <a:latin typeface="Symbol" charset="2"/>
                  <a:ea typeface="Symbol" charset="2"/>
                  <a:cs typeface="Symbol" charset="2"/>
                </a:rPr>
                <a:t>(</a:t>
              </a:r>
              <a:r>
                <a:rPr lang="en-US" sz="1000" dirty="0" err="1"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lang="en-US" sz="1000" baseline="-25000" dirty="0" err="1">
                  <a:latin typeface="Arial" charset="0"/>
                  <a:ea typeface="Arial" charset="0"/>
                  <a:cs typeface="Arial" charset="0"/>
                </a:rPr>
                <a:t>max</a:t>
              </a:r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)</a:t>
              </a:r>
              <a:r>
                <a:rPr lang="en-US" sz="1000" baseline="-25000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7" name="TextBox 7"/>
          <p:cNvSpPr txBox="1"/>
          <p:nvPr/>
        </p:nvSpPr>
        <p:spPr>
          <a:xfrm>
            <a:off x="1066800" y="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</a:rPr>
              <a:t>Magnetic field</a:t>
            </a:r>
            <a:endParaRPr lang="en-US" sz="24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42</a:t>
            </a:fld>
            <a:endParaRPr lang="it-IT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6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51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pic>
        <p:nvPicPr>
          <p:cNvPr id="2" name="Immagine 1" descr="Full_sca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6"/>
          <a:stretch/>
        </p:blipFill>
        <p:spPr>
          <a:xfrm>
            <a:off x="1396318" y="2181241"/>
            <a:ext cx="6880616" cy="4565496"/>
          </a:xfrm>
          <a:prstGeom prst="rect">
            <a:avLst/>
          </a:prstGeom>
        </p:spPr>
      </p:pic>
      <p:sp>
        <p:nvSpPr>
          <p:cNvPr id="39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>
                <a:solidFill>
                  <a:srgbClr val="0055A0"/>
                </a:solidFill>
                <a:latin typeface="Calibri"/>
                <a:cs typeface="Calibri"/>
              </a:rPr>
              <a:t>H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orizontal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@ 6.5TeV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397661" y="741989"/>
            <a:ext cx="8543774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lnSpc>
                <a:spcPct val="110000"/>
              </a:lnSpc>
              <a:buSzPct val="100000"/>
              <a:buFont typeface="Arial"/>
              <a:buChar char="•"/>
              <a:defRPr/>
            </a:pP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EC </a:t>
            </a:r>
            <a:r>
              <a:rPr lang="it-IT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only</a:t>
            </a: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in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dipoles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 </a:t>
            </a:r>
            <a:r>
              <a:rPr lang="it-IT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density</a:t>
            </a: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fixed</a:t>
            </a: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at</a:t>
            </a: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</a:t>
            </a:r>
            <a:r>
              <a:rPr lang="it-IT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3.8e12 </a:t>
            </a:r>
            <a:endParaRPr lang="it-IT" sz="1600" b="1" dirty="0" smtClean="0">
              <a:solidFill>
                <a:schemeClr val="tx1">
                  <a:lumMod val="95000"/>
                  <a:lumOff val="5000"/>
                </a:schemeClr>
              </a:solidFill>
              <a:cs typeface="Calibri"/>
              <a:sym typeface="Wingdings"/>
            </a:endParaRPr>
          </a:p>
          <a:p>
            <a:pPr marL="514350" indent="-285750">
              <a:lnSpc>
                <a:spcPct val="110000"/>
              </a:lnSpc>
              <a:buSzPct val="100000"/>
              <a:buFont typeface="Arial"/>
              <a:buChar char="•"/>
              <a:defRPr/>
            </a:pPr>
            <a:r>
              <a:rPr lang="it-IT" sz="1600" dirty="0" err="1" smtClean="0">
                <a:cs typeface="Calibri"/>
                <a:sym typeface="Wingdings"/>
              </a:rPr>
              <a:t>Horizontal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chromaticity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is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scanned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between</a:t>
            </a:r>
            <a:r>
              <a:rPr lang="it-IT" sz="1600" dirty="0" smtClean="0">
                <a:cs typeface="Calibri"/>
                <a:sym typeface="Wingdings"/>
              </a:rPr>
              <a:t> -20 and 20</a:t>
            </a:r>
          </a:p>
          <a:p>
            <a:pPr marL="514350" indent="-285750">
              <a:lnSpc>
                <a:spcPct val="110000"/>
              </a:lnSpc>
              <a:buSzPct val="100000"/>
              <a:buFont typeface="Arial"/>
              <a:buChar char="•"/>
              <a:defRPr/>
            </a:pPr>
            <a:r>
              <a:rPr lang="it-IT" sz="1600" dirty="0" smtClean="0">
                <a:cs typeface="Calibri"/>
                <a:sym typeface="Wingdings"/>
              </a:rPr>
              <a:t>Vertical </a:t>
            </a:r>
            <a:r>
              <a:rPr lang="it-IT" sz="1600" dirty="0" err="1" smtClean="0">
                <a:cs typeface="Calibri"/>
                <a:sym typeface="Wingdings"/>
              </a:rPr>
              <a:t>chromaticity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is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kept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at</a:t>
            </a:r>
            <a:r>
              <a:rPr lang="it-IT" sz="1600" dirty="0" smtClean="0">
                <a:cs typeface="Calibri"/>
                <a:sym typeface="Wingdings"/>
              </a:rPr>
              <a:t> 0</a:t>
            </a:r>
          </a:p>
          <a:p>
            <a:pPr marL="514350" indent="-285750">
              <a:lnSpc>
                <a:spcPct val="110000"/>
              </a:lnSpc>
              <a:buSzPct val="100000"/>
              <a:buFont typeface="Arial"/>
              <a:buChar char="•"/>
              <a:defRPr/>
            </a:pP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No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emittance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blown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up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observed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in the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vertical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  <a:sym typeface="Wingdings"/>
              </a:rPr>
              <a:t>plane</a:t>
            </a:r>
            <a:endParaRPr lang="it-IT" sz="1600" dirty="0" smtClean="0">
              <a:solidFill>
                <a:schemeClr val="tx1">
                  <a:lumMod val="95000"/>
                  <a:lumOff val="5000"/>
                </a:schemeClr>
              </a:solidFill>
              <a:cs typeface="Calibri"/>
              <a:sym typeface="Wingdings"/>
            </a:endParaRPr>
          </a:p>
          <a:p>
            <a:pPr marL="514350" indent="-285750">
              <a:lnSpc>
                <a:spcPct val="110000"/>
              </a:lnSpc>
              <a:buSzPct val="100000"/>
              <a:buFont typeface="Arial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Strong </a:t>
            </a:r>
            <a:r>
              <a:rPr lang="it-IT" sz="1600" dirty="0" err="1">
                <a:solidFill>
                  <a:srgbClr val="FF0000"/>
                </a:solidFill>
                <a:cs typeface="Calibri"/>
                <a:sym typeface="Wingdings"/>
              </a:rPr>
              <a:t>h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orizontal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emittance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growth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when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increasing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the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horizontal</a:t>
            </a:r>
            <a:r>
              <a:rPr lang="it-IT" sz="1600" dirty="0" smtClean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cs typeface="Calibri"/>
                <a:sym typeface="Wingdings"/>
              </a:rPr>
              <a:t>chromaticity</a:t>
            </a:r>
            <a:endParaRPr lang="it-IT" sz="1600" dirty="0" smtClean="0">
              <a:solidFill>
                <a:srgbClr val="FF0000"/>
              </a:solidFill>
              <a:cs typeface="Calibri"/>
              <a:sym typeface="Wingdings"/>
            </a:endParaRPr>
          </a:p>
          <a:p>
            <a:pPr marL="228600">
              <a:lnSpc>
                <a:spcPct val="90000"/>
              </a:lnSpc>
              <a:buSzPct val="60000"/>
              <a:defRPr/>
            </a:pPr>
            <a:endParaRPr lang="it-IT" dirty="0" smtClean="0">
              <a:solidFill>
                <a:srgbClr val="FF0000"/>
              </a:solidFill>
              <a:cs typeface="Calibri"/>
              <a:sym typeface="Wingdings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587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5"/>
          <p:cNvSpPr/>
          <p:nvPr/>
        </p:nvSpPr>
        <p:spPr>
          <a:xfrm>
            <a:off x="235517" y="141482"/>
            <a:ext cx="8765613" cy="79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Horizontal</a:t>
            </a:r>
            <a:r>
              <a:rPr lang="it-IT" sz="2800" dirty="0">
                <a:solidFill>
                  <a:srgbClr val="0055A0"/>
                </a:solidFill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– </a:t>
            </a:r>
            <a:r>
              <a:rPr lang="en-US" sz="2800" dirty="0" smtClean="0">
                <a:solidFill>
                  <a:srgbClr val="0055A0"/>
                </a:solidFill>
                <a:cs typeface="Calibri"/>
              </a:rPr>
              <a:t>Possible mechanism</a:t>
            </a:r>
            <a:endParaRPr lang="en-US" sz="2800" dirty="0" smtClean="0">
              <a:solidFill>
                <a:srgbClr val="0055A0"/>
              </a:solidFill>
              <a:ea typeface="ＭＳ Ｐゴシック" charset="0"/>
              <a:cs typeface="Calibri"/>
            </a:endParaRPr>
          </a:p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21" name="Picture 49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848" y="1897267"/>
            <a:ext cx="2837220" cy="755999"/>
          </a:xfrm>
          <a:prstGeom prst="rect">
            <a:avLst/>
          </a:prstGeom>
        </p:spPr>
      </p:pic>
      <p:sp>
        <p:nvSpPr>
          <p:cNvPr id="23" name="CasellaDiTesto 5"/>
          <p:cNvSpPr txBox="1"/>
          <p:nvPr/>
        </p:nvSpPr>
        <p:spPr>
          <a:xfrm>
            <a:off x="9758" y="1252508"/>
            <a:ext cx="456813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algn="ctr">
              <a:lnSpc>
                <a:spcPct val="90000"/>
              </a:lnSpc>
              <a:buSzPct val="100000"/>
              <a:defRPr/>
            </a:pPr>
            <a:r>
              <a:rPr lang="en-US" b="1" u="sng" dirty="0" smtClean="0">
                <a:cs typeface="Calibri"/>
                <a:sym typeface="Wingdings"/>
              </a:rPr>
              <a:t>Transverse wake function (dipolar)</a:t>
            </a:r>
            <a:endParaRPr lang="is-IS" b="1" u="sng" dirty="0">
              <a:cs typeface="Calibri"/>
              <a:sym typeface="Wingdings"/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4170704" y="1191271"/>
            <a:ext cx="4568131" cy="1551929"/>
            <a:chOff x="4170704" y="804703"/>
            <a:chExt cx="4568131" cy="1551929"/>
          </a:xfrm>
        </p:grpSpPr>
        <p:pic>
          <p:nvPicPr>
            <p:cNvPr id="22" name="Picture 1"/>
            <p:cNvPicPr>
              <a:picLocks noChangeAspect="1"/>
            </p:cNvPicPr>
            <p:nvPr/>
          </p:nvPicPr>
          <p:blipFill rotWithShape="1">
            <a:blip r:embed="rId4"/>
            <a:srcRect l="50000"/>
            <a:stretch/>
          </p:blipFill>
          <p:spPr>
            <a:xfrm>
              <a:off x="6553200" y="1322598"/>
              <a:ext cx="791352" cy="1034034"/>
            </a:xfrm>
            <a:prstGeom prst="rect">
              <a:avLst/>
            </a:prstGeom>
          </p:spPr>
        </p:pic>
        <p:sp>
          <p:nvSpPr>
            <p:cNvPr id="24" name="CasellaDiTesto 5"/>
            <p:cNvSpPr txBox="1"/>
            <p:nvPr/>
          </p:nvSpPr>
          <p:spPr>
            <a:xfrm>
              <a:off x="4170704" y="804703"/>
              <a:ext cx="4568131" cy="595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u="sng" dirty="0">
                  <a:cs typeface="Calibri"/>
                  <a:sym typeface="Wingdings"/>
                </a:rPr>
                <a:t>Stability criterion for mode-0 </a:t>
              </a:r>
              <a:r>
                <a:rPr lang="en-US" dirty="0">
                  <a:cs typeface="Calibri"/>
                  <a:sym typeface="Wingdings"/>
                </a:rPr>
                <a:t>assuming constant wake (see Chao, eq. 6.216</a:t>
              </a:r>
              <a:r>
                <a:rPr lang="en-US" dirty="0" smtClean="0">
                  <a:cs typeface="Calibri"/>
                  <a:sym typeface="Wingdings"/>
                </a:rPr>
                <a:t>)</a:t>
              </a:r>
              <a:r>
                <a:rPr lang="en-US" b="1" u="sng" dirty="0" smtClean="0">
                  <a:cs typeface="Calibri"/>
                  <a:sym typeface="Wingdings"/>
                </a:rPr>
                <a:t> </a:t>
              </a:r>
              <a:endParaRPr lang="en-US" b="1" u="sng" dirty="0">
                <a:cs typeface="Calibri"/>
                <a:sym typeface="Wingdings"/>
              </a:endParaRPr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304674" y="3290685"/>
            <a:ext cx="8077251" cy="2190204"/>
            <a:chOff x="-171469" y="2614191"/>
            <a:chExt cx="8077251" cy="2190204"/>
          </a:xfrm>
        </p:grpSpPr>
        <p:sp>
          <p:nvSpPr>
            <p:cNvPr id="9" name="Rettangolo 8"/>
            <p:cNvSpPr/>
            <p:nvPr/>
          </p:nvSpPr>
          <p:spPr>
            <a:xfrm>
              <a:off x="497944" y="2614191"/>
              <a:ext cx="7080930" cy="2190204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95111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CasellaDiTesto 5"/>
            <p:cNvSpPr txBox="1"/>
            <p:nvPr/>
          </p:nvSpPr>
          <p:spPr>
            <a:xfrm>
              <a:off x="-171469" y="2683221"/>
              <a:ext cx="4568131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dirty="0" smtClean="0">
                  <a:solidFill>
                    <a:srgbClr val="800000"/>
                  </a:solidFill>
                  <a:cs typeface="Calibri"/>
                  <a:sym typeface="Wingdings"/>
                </a:rPr>
                <a:t>Sign of the wake</a:t>
              </a:r>
              <a:endParaRPr lang="is-IS" b="1" dirty="0">
                <a:solidFill>
                  <a:srgbClr val="800000"/>
                </a:solidFill>
                <a:cs typeface="Calibri"/>
                <a:sym typeface="Wingdings"/>
              </a:endParaRPr>
            </a:p>
          </p:txBody>
        </p:sp>
        <p:sp>
          <p:nvSpPr>
            <p:cNvPr id="27" name="Right Arrow 6"/>
            <p:cNvSpPr/>
            <p:nvPr/>
          </p:nvSpPr>
          <p:spPr>
            <a:xfrm>
              <a:off x="3982134" y="3180203"/>
              <a:ext cx="719328" cy="4755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CasellaDiTesto 5"/>
            <p:cNvSpPr txBox="1"/>
            <p:nvPr/>
          </p:nvSpPr>
          <p:spPr>
            <a:xfrm>
              <a:off x="459124" y="3116105"/>
              <a:ext cx="3682338" cy="53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>
                <a:lnSpc>
                  <a:spcPct val="90000"/>
                </a:lnSpc>
                <a:buSzPct val="100000"/>
                <a:defRPr/>
              </a:pPr>
              <a:r>
                <a:rPr lang="is-IS" sz="1600" b="1" dirty="0" smtClean="0">
                  <a:cs typeface="Calibri"/>
                  <a:sym typeface="Wingdings"/>
                </a:rPr>
                <a:t>W</a:t>
              </a:r>
              <a:r>
                <a:rPr lang="is-IS" sz="1600" b="1" baseline="-25000" dirty="0">
                  <a:cs typeface="Calibri"/>
                  <a:sym typeface="Wingdings"/>
                </a:rPr>
                <a:t>x</a:t>
              </a:r>
              <a:r>
                <a:rPr lang="is-IS" sz="1600" b="1" dirty="0" smtClean="0">
                  <a:cs typeface="Calibri"/>
                  <a:sym typeface="Wingdings"/>
                </a:rPr>
                <a:t>&lt;0</a:t>
              </a:r>
              <a:r>
                <a:rPr lang="is-IS" sz="1600" dirty="0" smtClean="0">
                  <a:cs typeface="Calibri"/>
                  <a:sym typeface="Wingdings"/>
                </a:rPr>
                <a:t>, i.e. </a:t>
              </a:r>
              <a:r>
                <a:rPr lang="en-US" sz="1600" dirty="0" smtClean="0">
                  <a:cs typeface="Calibri"/>
                  <a:sym typeface="Wingdings"/>
                </a:rPr>
                <a:t>tail gets kicked in phase </a:t>
              </a:r>
              <a:r>
                <a:rPr lang="en-US" sz="1600" dirty="0" err="1" smtClean="0">
                  <a:cs typeface="Calibri"/>
                  <a:sym typeface="Wingdings"/>
                </a:rPr>
                <a:t>w.r.t</a:t>
              </a:r>
              <a:r>
                <a:rPr lang="en-US" sz="1600" dirty="0" smtClean="0">
                  <a:cs typeface="Calibri"/>
                  <a:sym typeface="Wingdings"/>
                </a:rPr>
                <a:t>. the head displacement</a:t>
              </a:r>
            </a:p>
          </p:txBody>
        </p:sp>
        <p:sp>
          <p:nvSpPr>
            <p:cNvPr id="41" name="CasellaDiTesto 5"/>
            <p:cNvSpPr txBox="1"/>
            <p:nvPr/>
          </p:nvSpPr>
          <p:spPr>
            <a:xfrm>
              <a:off x="4198314" y="3215643"/>
              <a:ext cx="364540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dirty="0" smtClean="0">
                  <a:cs typeface="Calibri"/>
                  <a:sym typeface="Wingdings"/>
                </a:rPr>
                <a:t>Positive chromaticity</a:t>
              </a:r>
              <a:endParaRPr lang="en-US" dirty="0" smtClean="0">
                <a:cs typeface="Calibri"/>
                <a:sym typeface="Wingdings"/>
              </a:endParaRPr>
            </a:p>
          </p:txBody>
        </p:sp>
        <p:sp>
          <p:nvSpPr>
            <p:cNvPr id="42" name="CasellaDiTesto 5"/>
            <p:cNvSpPr txBox="1"/>
            <p:nvPr/>
          </p:nvSpPr>
          <p:spPr>
            <a:xfrm>
              <a:off x="4196682" y="2683221"/>
              <a:ext cx="3645408" cy="595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dirty="0" smtClean="0">
                  <a:solidFill>
                    <a:srgbClr val="800000"/>
                  </a:solidFill>
                  <a:cs typeface="Calibri"/>
                  <a:sym typeface="Wingdings"/>
                </a:rPr>
                <a:t>Stability condition </a:t>
              </a:r>
            </a:p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dirty="0" smtClean="0">
                  <a:solidFill>
                    <a:srgbClr val="800000"/>
                  </a:solidFill>
                  <a:cs typeface="Calibri"/>
                  <a:sym typeface="Wingdings"/>
                </a:rPr>
                <a:t>(above transition)</a:t>
              </a:r>
            </a:p>
          </p:txBody>
        </p:sp>
        <p:sp>
          <p:nvSpPr>
            <p:cNvPr id="43" name="Right Arrow 20"/>
            <p:cNvSpPr/>
            <p:nvPr/>
          </p:nvSpPr>
          <p:spPr>
            <a:xfrm>
              <a:off x="3982134" y="3996487"/>
              <a:ext cx="719328" cy="4755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asellaDiTesto 5"/>
            <p:cNvSpPr txBox="1"/>
            <p:nvPr/>
          </p:nvSpPr>
          <p:spPr>
            <a:xfrm>
              <a:off x="497944" y="3925913"/>
              <a:ext cx="3359945" cy="76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>
                <a:lnSpc>
                  <a:spcPct val="90000"/>
                </a:lnSpc>
                <a:buSzPct val="100000"/>
                <a:defRPr/>
              </a:pPr>
              <a:r>
                <a:rPr lang="is-IS" sz="1600" b="1" dirty="0" smtClean="0">
                  <a:cs typeface="Calibri"/>
                  <a:sym typeface="Wingdings"/>
                </a:rPr>
                <a:t>W</a:t>
              </a:r>
              <a:r>
                <a:rPr lang="is-IS" sz="1600" b="1" baseline="-25000" dirty="0">
                  <a:cs typeface="Calibri"/>
                  <a:sym typeface="Wingdings"/>
                </a:rPr>
                <a:t>x</a:t>
              </a:r>
              <a:r>
                <a:rPr lang="is-IS" sz="1600" b="1" dirty="0" smtClean="0">
                  <a:cs typeface="Calibri"/>
                  <a:sym typeface="Wingdings"/>
                </a:rPr>
                <a:t> &gt;0</a:t>
              </a:r>
              <a:r>
                <a:rPr lang="is-IS" sz="1600" dirty="0" smtClean="0">
                  <a:cs typeface="Calibri"/>
                  <a:sym typeface="Wingdings"/>
                </a:rPr>
                <a:t>, i.e. </a:t>
              </a:r>
              <a:r>
                <a:rPr lang="en-US" sz="1600" dirty="0" smtClean="0">
                  <a:cs typeface="Calibri"/>
                  <a:sym typeface="Wingdings"/>
                </a:rPr>
                <a:t>tail gets kicked in counter-phase </a:t>
              </a:r>
              <a:r>
                <a:rPr lang="en-US" sz="1600" dirty="0" err="1" smtClean="0">
                  <a:cs typeface="Calibri"/>
                  <a:sym typeface="Wingdings"/>
                </a:rPr>
                <a:t>w.r.t</a:t>
              </a:r>
              <a:r>
                <a:rPr lang="en-US" sz="1600" dirty="0" smtClean="0">
                  <a:cs typeface="Calibri"/>
                  <a:sym typeface="Wingdings"/>
                </a:rPr>
                <a:t>. the head displacement</a:t>
              </a:r>
            </a:p>
          </p:txBody>
        </p:sp>
        <p:sp>
          <p:nvSpPr>
            <p:cNvPr id="45" name="CasellaDiTesto 5"/>
            <p:cNvSpPr txBox="1"/>
            <p:nvPr/>
          </p:nvSpPr>
          <p:spPr>
            <a:xfrm>
              <a:off x="4260374" y="4029834"/>
              <a:ext cx="364540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algn="ctr">
                <a:lnSpc>
                  <a:spcPct val="90000"/>
                </a:lnSpc>
                <a:buSzPct val="100000"/>
                <a:defRPr/>
              </a:pPr>
              <a:r>
                <a:rPr lang="en-US" b="1" dirty="0" smtClean="0">
                  <a:cs typeface="Calibri"/>
                  <a:sym typeface="Wingdings"/>
                </a:rPr>
                <a:t>Negative chromaticity</a:t>
              </a:r>
              <a:endParaRPr lang="en-US" dirty="0" smtClean="0">
                <a:cs typeface="Calibri"/>
                <a:sym typeface="Wingdings"/>
              </a:endParaRPr>
            </a:p>
          </p:txBody>
        </p:sp>
      </p:grp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44</a:t>
            </a:fld>
            <a:endParaRPr lang="it-IT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520307"/>
              </p:ext>
            </p:extLst>
          </p:nvPr>
        </p:nvGraphicFramePr>
        <p:xfrm>
          <a:off x="5383213" y="1823648"/>
          <a:ext cx="1335087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5" imgW="520700" imgH="431800" progId="Equation.3">
                  <p:embed/>
                </p:oleObj>
              </mc:Choice>
              <mc:Fallback>
                <p:oleObj name="Equation" r:id="rId5" imgW="520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83213" y="1823648"/>
                        <a:ext cx="1335087" cy="95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7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46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magine 50" descr="one_turn_kick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3" r="4445"/>
          <a:stretch/>
        </p:blipFill>
        <p:spPr>
          <a:xfrm>
            <a:off x="1312843" y="2231201"/>
            <a:ext cx="6553200" cy="3330021"/>
          </a:xfrm>
          <a:prstGeom prst="rect">
            <a:avLst/>
          </a:prstGeom>
        </p:spPr>
      </p:pic>
      <p:sp>
        <p:nvSpPr>
          <p:cNvPr id="61" name="Rectangle 5"/>
          <p:cNvSpPr/>
          <p:nvPr/>
        </p:nvSpPr>
        <p:spPr>
          <a:xfrm>
            <a:off x="235517" y="141482"/>
            <a:ext cx="8765613" cy="79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Horizontal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– </a:t>
            </a:r>
            <a:r>
              <a:rPr lang="en-US" sz="2800" dirty="0" smtClean="0">
                <a:solidFill>
                  <a:srgbClr val="0055A0"/>
                </a:solidFill>
                <a:cs typeface="Calibri"/>
              </a:rPr>
              <a:t>Possible mechanism</a:t>
            </a:r>
            <a:endParaRPr lang="en-US" sz="2800" dirty="0" smtClean="0">
              <a:solidFill>
                <a:srgbClr val="0055A0"/>
              </a:solidFill>
              <a:ea typeface="ＭＳ Ｐゴシック" charset="0"/>
              <a:cs typeface="Calibri"/>
            </a:endParaRPr>
          </a:p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" name="Ovale 1"/>
          <p:cNvSpPr/>
          <p:nvPr/>
        </p:nvSpPr>
        <p:spPr>
          <a:xfrm>
            <a:off x="1959706" y="948633"/>
            <a:ext cx="5189308" cy="6742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7258757" y="1066231"/>
            <a:ext cx="1410990" cy="42335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err="1" smtClean="0">
                <a:solidFill>
                  <a:schemeClr val="tx1"/>
                </a:solidFill>
              </a:rPr>
              <a:t>Bunch</a:t>
            </a:r>
            <a:r>
              <a:rPr lang="it-IT" sz="1600" dirty="0" smtClean="0">
                <a:solidFill>
                  <a:schemeClr val="tx1"/>
                </a:solidFill>
              </a:rPr>
              <a:t> head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414883" y="1050552"/>
            <a:ext cx="1410990" cy="42335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err="1" smtClean="0">
                <a:solidFill>
                  <a:schemeClr val="tx1"/>
                </a:solidFill>
              </a:rPr>
              <a:t>Bunch</a:t>
            </a:r>
            <a:r>
              <a:rPr lang="it-IT" sz="1600" dirty="0" smtClean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tail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5087378" y="1647590"/>
            <a:ext cx="3127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Δx</a:t>
            </a:r>
            <a:r>
              <a:rPr lang="it-IT" dirty="0" smtClean="0"/>
              <a:t> α</a:t>
            </a:r>
            <a:r>
              <a:rPr lang="it-IT" b="1" dirty="0" smtClean="0"/>
              <a:t> </a:t>
            </a:r>
            <a:r>
              <a:rPr lang="it-IT" b="1" dirty="0" err="1" smtClean="0"/>
              <a:t>σ</a:t>
            </a:r>
            <a:r>
              <a:rPr lang="it-IT" b="1" dirty="0" smtClean="0"/>
              <a:t> </a:t>
            </a:r>
            <a:r>
              <a:rPr lang="it-IT" b="1" baseline="-25000" dirty="0" smtClean="0"/>
              <a:t>x </a:t>
            </a:r>
            <a:r>
              <a:rPr lang="it-IT" b="1" dirty="0" smtClean="0"/>
              <a:t> </a:t>
            </a:r>
          </a:p>
          <a:p>
            <a:r>
              <a:rPr lang="it-IT" dirty="0" smtClean="0">
                <a:sym typeface="Wingdings"/>
              </a:rPr>
              <a:t>(</a:t>
            </a:r>
            <a:r>
              <a:rPr lang="it-IT" dirty="0" err="1" smtClean="0">
                <a:sym typeface="Wingdings"/>
              </a:rPr>
              <a:t>e.g</a:t>
            </a:r>
            <a:r>
              <a:rPr lang="it-IT" dirty="0" smtClean="0">
                <a:sym typeface="Wingdings"/>
              </a:rPr>
              <a:t> </a:t>
            </a:r>
            <a:r>
              <a:rPr lang="it-IT" sz="1600" dirty="0" smtClean="0">
                <a:sym typeface="Wingdings"/>
              </a:rPr>
              <a:t>positive head </a:t>
            </a:r>
            <a:r>
              <a:rPr lang="it-IT" sz="1600" dirty="0" err="1" smtClean="0">
                <a:sym typeface="Wingdings"/>
              </a:rPr>
              <a:t>displacement</a:t>
            </a:r>
            <a:r>
              <a:rPr lang="it-IT" sz="1600" dirty="0" smtClean="0">
                <a:sym typeface="Wingdings"/>
              </a:rPr>
              <a:t>)</a:t>
            </a:r>
            <a:endParaRPr lang="it-IT" sz="1600" b="1" dirty="0"/>
          </a:p>
        </p:txBody>
      </p:sp>
      <p:cxnSp>
        <p:nvCxnSpPr>
          <p:cNvPr id="19" name="Connettore 1 18"/>
          <p:cNvCxnSpPr/>
          <p:nvPr/>
        </p:nvCxnSpPr>
        <p:spPr>
          <a:xfrm>
            <a:off x="4820877" y="948633"/>
            <a:ext cx="0" cy="674236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4836555" y="1647590"/>
            <a:ext cx="15678" cy="1544471"/>
          </a:xfrm>
          <a:prstGeom prst="straightConnector1">
            <a:avLst/>
          </a:prstGeom>
          <a:ln w="6350" cmpd="sng">
            <a:solidFill>
              <a:schemeClr val="tx1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697078" y="5406653"/>
            <a:ext cx="793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951111"/>
                </a:solidFill>
              </a:rPr>
              <a:t>Tail</a:t>
            </a:r>
            <a:r>
              <a:rPr lang="it-IT" dirty="0" smtClean="0">
                <a:solidFill>
                  <a:srgbClr val="951111"/>
                </a:solidFill>
              </a:rPr>
              <a:t> </a:t>
            </a:r>
            <a:r>
              <a:rPr lang="it-IT" dirty="0" err="1" smtClean="0">
                <a:solidFill>
                  <a:srgbClr val="951111"/>
                </a:solidFill>
              </a:rPr>
              <a:t>gets</a:t>
            </a:r>
            <a:r>
              <a:rPr lang="it-IT" dirty="0" smtClean="0">
                <a:solidFill>
                  <a:srgbClr val="951111"/>
                </a:solidFill>
              </a:rPr>
              <a:t> </a:t>
            </a:r>
            <a:r>
              <a:rPr lang="it-IT" dirty="0" err="1" smtClean="0">
                <a:solidFill>
                  <a:srgbClr val="951111"/>
                </a:solidFill>
              </a:rPr>
              <a:t>kicked</a:t>
            </a:r>
            <a:r>
              <a:rPr lang="it-IT" dirty="0" smtClean="0">
                <a:solidFill>
                  <a:srgbClr val="951111"/>
                </a:solidFill>
              </a:rPr>
              <a:t> in </a:t>
            </a:r>
            <a:r>
              <a:rPr lang="it-IT" b="1" dirty="0" err="1" smtClean="0">
                <a:solidFill>
                  <a:srgbClr val="951111"/>
                </a:solidFill>
              </a:rPr>
              <a:t>counter</a:t>
            </a:r>
            <a:r>
              <a:rPr lang="it-IT" b="1" dirty="0" smtClean="0">
                <a:solidFill>
                  <a:srgbClr val="951111"/>
                </a:solidFill>
              </a:rPr>
              <a:t> - </a:t>
            </a:r>
            <a:r>
              <a:rPr lang="it-IT" b="1" dirty="0" err="1" smtClean="0">
                <a:solidFill>
                  <a:srgbClr val="951111"/>
                </a:solidFill>
              </a:rPr>
              <a:t>phase</a:t>
            </a:r>
            <a:r>
              <a:rPr lang="it-IT" b="1" dirty="0" smtClean="0">
                <a:solidFill>
                  <a:srgbClr val="951111"/>
                </a:solidFill>
              </a:rPr>
              <a:t> </a:t>
            </a:r>
            <a:r>
              <a:rPr lang="it-IT" dirty="0" smtClean="0">
                <a:solidFill>
                  <a:srgbClr val="951111"/>
                </a:solidFill>
              </a:rPr>
              <a:t>with the head </a:t>
            </a:r>
            <a:r>
              <a:rPr lang="it-IT" dirty="0" err="1" smtClean="0">
                <a:solidFill>
                  <a:srgbClr val="951111"/>
                </a:solidFill>
              </a:rPr>
              <a:t>displacement</a:t>
            </a:r>
            <a:r>
              <a:rPr lang="it-IT" dirty="0" smtClean="0">
                <a:solidFill>
                  <a:srgbClr val="951111"/>
                </a:solidFill>
              </a:rPr>
              <a:t> so </a:t>
            </a:r>
            <a:r>
              <a:rPr lang="it-IT" dirty="0" err="1" smtClean="0">
                <a:solidFill>
                  <a:srgbClr val="951111"/>
                </a:solidFill>
              </a:rPr>
              <a:t>we</a:t>
            </a:r>
            <a:r>
              <a:rPr lang="it-IT" dirty="0" smtClean="0">
                <a:solidFill>
                  <a:srgbClr val="951111"/>
                </a:solidFill>
              </a:rPr>
              <a:t> </a:t>
            </a:r>
            <a:r>
              <a:rPr lang="it-IT" dirty="0" err="1" smtClean="0">
                <a:solidFill>
                  <a:srgbClr val="951111"/>
                </a:solidFill>
              </a:rPr>
              <a:t>need</a:t>
            </a:r>
            <a:r>
              <a:rPr lang="it-IT" dirty="0" smtClean="0">
                <a:solidFill>
                  <a:srgbClr val="951111"/>
                </a:solidFill>
              </a:rPr>
              <a:t> negative </a:t>
            </a:r>
            <a:r>
              <a:rPr lang="it-IT" dirty="0" err="1" smtClean="0">
                <a:solidFill>
                  <a:srgbClr val="951111"/>
                </a:solidFill>
              </a:rPr>
              <a:t>chromaticity</a:t>
            </a:r>
            <a:r>
              <a:rPr lang="it-IT" dirty="0" smtClean="0">
                <a:solidFill>
                  <a:srgbClr val="951111"/>
                </a:solidFill>
              </a:rPr>
              <a:t> for </a:t>
            </a:r>
            <a:r>
              <a:rPr lang="it-IT" dirty="0" err="1" smtClean="0">
                <a:solidFill>
                  <a:srgbClr val="951111"/>
                </a:solidFill>
              </a:rPr>
              <a:t>stabilizing</a:t>
            </a:r>
            <a:r>
              <a:rPr lang="it-IT" dirty="0" smtClean="0">
                <a:solidFill>
                  <a:srgbClr val="951111"/>
                </a:solidFill>
              </a:rPr>
              <a:t> </a:t>
            </a:r>
            <a:endParaRPr lang="it-IT" dirty="0">
              <a:solidFill>
                <a:srgbClr val="951111"/>
              </a:solidFill>
            </a:endParaRPr>
          </a:p>
        </p:txBody>
      </p:sp>
      <p:sp>
        <p:nvSpPr>
          <p:cNvPr id="39" name="Segnaposto data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9" name="Segnaposto piè di pagina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50" name="Segnaposto numero diapositiva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45</a:t>
            </a:fld>
            <a:endParaRPr lang="it-IT"/>
          </a:p>
        </p:txBody>
      </p:sp>
      <p:cxnSp>
        <p:nvCxnSpPr>
          <p:cNvPr id="54" name="Connettore 1 53"/>
          <p:cNvCxnSpPr/>
          <p:nvPr/>
        </p:nvCxnSpPr>
        <p:spPr>
          <a:xfrm flipV="1">
            <a:off x="2210551" y="3465260"/>
            <a:ext cx="5252019" cy="31360"/>
          </a:xfrm>
          <a:prstGeom prst="line">
            <a:avLst/>
          </a:prstGeom>
          <a:ln w="6350" cmpd="sng">
            <a:solidFill>
              <a:srgbClr val="FF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ttangolo 54"/>
          <p:cNvSpPr/>
          <p:nvPr/>
        </p:nvSpPr>
        <p:spPr>
          <a:xfrm>
            <a:off x="3092292" y="4247848"/>
            <a:ext cx="767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 smtClean="0"/>
              <a:t>Δx</a:t>
            </a:r>
            <a:r>
              <a:rPr lang="it-IT" b="1" dirty="0" smtClean="0"/>
              <a:t>’ &lt;0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5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 descr="Full_sc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3458"/>
            <a:ext cx="4114800" cy="4800600"/>
          </a:xfrm>
          <a:prstGeom prst="rect">
            <a:avLst/>
          </a:prstGeom>
        </p:spPr>
      </p:pic>
      <p:sp>
        <p:nvSpPr>
          <p:cNvPr id="5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>
                <a:solidFill>
                  <a:srgbClr val="0055A0"/>
                </a:solidFill>
                <a:latin typeface="Calibri"/>
                <a:cs typeface="Calibri"/>
              </a:rPr>
              <a:t>H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orizontal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–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effect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of the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damper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grpSp>
        <p:nvGrpSpPr>
          <p:cNvPr id="36" name="Gruppo 35"/>
          <p:cNvGrpSpPr>
            <a:grpSpLocks noChangeAspect="1"/>
          </p:cNvGrpSpPr>
          <p:nvPr/>
        </p:nvGrpSpPr>
        <p:grpSpPr>
          <a:xfrm>
            <a:off x="4029352" y="932969"/>
            <a:ext cx="4924146" cy="1663991"/>
            <a:chOff x="1592383" y="664308"/>
            <a:chExt cx="7574288" cy="2559538"/>
          </a:xfrm>
        </p:grpSpPr>
        <p:sp>
          <p:nvSpPr>
            <p:cNvPr id="40" name="Rettangolo 39"/>
            <p:cNvSpPr/>
            <p:nvPr/>
          </p:nvSpPr>
          <p:spPr>
            <a:xfrm>
              <a:off x="1592383" y="664308"/>
              <a:ext cx="7574288" cy="255953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1" name="Immagine 40" descr="edens38.00e11_700_charge_weight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0" t="4646" r="3093" b="53668"/>
            <a:stretch/>
          </p:blipFill>
          <p:spPr>
            <a:xfrm>
              <a:off x="1637972" y="698917"/>
              <a:ext cx="7465339" cy="2216269"/>
            </a:xfrm>
            <a:prstGeom prst="rect">
              <a:avLst/>
            </a:prstGeom>
          </p:spPr>
        </p:pic>
        <p:pic>
          <p:nvPicPr>
            <p:cNvPr id="42" name="Immagine 41" descr="edens38.00e11_700_charge_weight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0" t="90206" r="6048" b="3931"/>
            <a:stretch/>
          </p:blipFill>
          <p:spPr>
            <a:xfrm>
              <a:off x="2155043" y="2844222"/>
              <a:ext cx="6713786" cy="312859"/>
            </a:xfrm>
            <a:prstGeom prst="rect">
              <a:avLst/>
            </a:prstGeom>
          </p:spPr>
        </p:pic>
      </p:grpSp>
      <p:sp>
        <p:nvSpPr>
          <p:cNvPr id="43" name="Rettangolo 42"/>
          <p:cNvSpPr/>
          <p:nvPr/>
        </p:nvSpPr>
        <p:spPr>
          <a:xfrm>
            <a:off x="2810420" y="1331355"/>
            <a:ext cx="364815" cy="3809812"/>
          </a:xfrm>
          <a:prstGeom prst="rect">
            <a:avLst/>
          </a:prstGeom>
          <a:solidFill>
            <a:schemeClr val="accent4">
              <a:lumMod val="50000"/>
              <a:alpha val="5000"/>
            </a:schemeClr>
          </a:solidFill>
          <a:ln w="1905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336037" y="897485"/>
            <a:ext cx="2180961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34166" y="889152"/>
            <a:ext cx="2650815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0000"/>
              </a:lnSpc>
              <a:buSzPct val="100000"/>
              <a:defRPr/>
            </a:pPr>
            <a:r>
              <a:rPr lang="it-IT" dirty="0">
                <a:cs typeface="Calibri"/>
                <a:sym typeface="Wingdings"/>
              </a:rPr>
              <a:t>EC </a:t>
            </a:r>
            <a:r>
              <a:rPr lang="it-IT" dirty="0" err="1" smtClean="0">
                <a:cs typeface="Calibri"/>
                <a:sym typeface="Wingdings"/>
              </a:rPr>
              <a:t>density</a:t>
            </a:r>
            <a:r>
              <a:rPr lang="it-IT" dirty="0" smtClean="0">
                <a:cs typeface="Calibri"/>
                <a:sym typeface="Wingdings"/>
              </a:rPr>
              <a:t> </a:t>
            </a:r>
            <a:r>
              <a:rPr lang="it-IT" b="1" dirty="0" smtClean="0">
                <a:cs typeface="Calibri"/>
                <a:sym typeface="Wingdings"/>
              </a:rPr>
              <a:t>3.8e12 </a:t>
            </a:r>
            <a:endParaRPr lang="it-IT" b="1" dirty="0">
              <a:cs typeface="Calibri"/>
              <a:sym typeface="Wingdings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46</a:t>
            </a:fld>
            <a:endParaRPr lang="it-IT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8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 descr="Full_scan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5"/>
          <a:stretch/>
        </p:blipFill>
        <p:spPr>
          <a:xfrm>
            <a:off x="0" y="1145012"/>
            <a:ext cx="4114800" cy="4504685"/>
          </a:xfrm>
          <a:prstGeom prst="rect">
            <a:avLst/>
          </a:prstGeom>
        </p:spPr>
      </p:pic>
      <p:grpSp>
        <p:nvGrpSpPr>
          <p:cNvPr id="60" name="Gruppo 59"/>
          <p:cNvGrpSpPr/>
          <p:nvPr/>
        </p:nvGrpSpPr>
        <p:grpSpPr>
          <a:xfrm>
            <a:off x="4029352" y="932969"/>
            <a:ext cx="4924146" cy="3378630"/>
            <a:chOff x="4029352" y="628372"/>
            <a:chExt cx="4924146" cy="3378630"/>
          </a:xfrm>
        </p:grpSpPr>
        <p:grpSp>
          <p:nvGrpSpPr>
            <p:cNvPr id="50" name="Gruppo 49"/>
            <p:cNvGrpSpPr>
              <a:grpSpLocks noChangeAspect="1"/>
            </p:cNvGrpSpPr>
            <p:nvPr/>
          </p:nvGrpSpPr>
          <p:grpSpPr>
            <a:xfrm>
              <a:off x="4029352" y="628372"/>
              <a:ext cx="4924146" cy="1663991"/>
              <a:chOff x="1592383" y="664308"/>
              <a:chExt cx="7574288" cy="2559538"/>
            </a:xfrm>
          </p:grpSpPr>
          <p:sp>
            <p:nvSpPr>
              <p:cNvPr id="51" name="Rettangolo 50"/>
              <p:cNvSpPr/>
              <p:nvPr/>
            </p:nvSpPr>
            <p:spPr>
              <a:xfrm>
                <a:off x="1592383" y="664308"/>
                <a:ext cx="7574288" cy="2559538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52" name="Immagine 51" descr="edens38.00e11_700_charge_weighted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0" t="4646" r="3093" b="53668"/>
              <a:stretch/>
            </p:blipFill>
            <p:spPr>
              <a:xfrm>
                <a:off x="1637972" y="698917"/>
                <a:ext cx="7465339" cy="2216269"/>
              </a:xfrm>
              <a:prstGeom prst="rect">
                <a:avLst/>
              </a:prstGeom>
            </p:spPr>
          </p:pic>
          <p:pic>
            <p:nvPicPr>
              <p:cNvPr id="53" name="Immagine 52" descr="edens38.00e11_700_charge_weighted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80" t="90206" r="6048" b="3931"/>
              <a:stretch/>
            </p:blipFill>
            <p:spPr>
              <a:xfrm>
                <a:off x="2155043" y="2844222"/>
                <a:ext cx="6713786" cy="312859"/>
              </a:xfrm>
              <a:prstGeom prst="rect">
                <a:avLst/>
              </a:prstGeom>
            </p:spPr>
          </p:pic>
        </p:grpSp>
        <p:grpSp>
          <p:nvGrpSpPr>
            <p:cNvPr id="54" name="Gruppo 53"/>
            <p:cNvGrpSpPr>
              <a:grpSpLocks noChangeAspect="1"/>
            </p:cNvGrpSpPr>
            <p:nvPr/>
          </p:nvGrpSpPr>
          <p:grpSpPr>
            <a:xfrm>
              <a:off x="4029352" y="2343013"/>
              <a:ext cx="4924145" cy="1663989"/>
              <a:chOff x="459153" y="932428"/>
              <a:chExt cx="7574287" cy="2559538"/>
            </a:xfrm>
          </p:grpSpPr>
          <p:sp>
            <p:nvSpPr>
              <p:cNvPr id="55" name="Rettangolo 54"/>
              <p:cNvSpPr/>
              <p:nvPr/>
            </p:nvSpPr>
            <p:spPr>
              <a:xfrm>
                <a:off x="459153" y="932428"/>
                <a:ext cx="7574287" cy="2559538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56" name="Immagine 55" descr="edens38.00e11_700_charge_weighted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57" t="3724" r="2411" b="53739"/>
              <a:stretch/>
            </p:blipFill>
            <p:spPr>
              <a:xfrm>
                <a:off x="488462" y="941116"/>
                <a:ext cx="7528701" cy="2261550"/>
              </a:xfrm>
              <a:prstGeom prst="rect">
                <a:avLst/>
              </a:prstGeom>
            </p:spPr>
          </p:pic>
        </p:grpSp>
      </p:grpSp>
      <p:pic>
        <p:nvPicPr>
          <p:cNvPr id="58" name="Immagine 57" descr="edens38.00e11_700_charge_weight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0" t="90206" r="6048" b="3931"/>
          <a:stretch/>
        </p:blipFill>
        <p:spPr>
          <a:xfrm>
            <a:off x="4390266" y="4085377"/>
            <a:ext cx="4364722" cy="203394"/>
          </a:xfrm>
          <a:prstGeom prst="rect">
            <a:avLst/>
          </a:prstGeom>
        </p:spPr>
      </p:pic>
      <p:sp>
        <p:nvSpPr>
          <p:cNvPr id="6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>
                <a:solidFill>
                  <a:srgbClr val="0055A0"/>
                </a:solidFill>
                <a:latin typeface="Calibri"/>
                <a:cs typeface="Calibri"/>
              </a:rPr>
              <a:t>H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orizontal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–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effect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of the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damper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6654305" y="2680010"/>
            <a:ext cx="2105562" cy="181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6654305" y="942509"/>
            <a:ext cx="2105562" cy="181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5336037" y="2580543"/>
            <a:ext cx="2180961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dip,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Chroma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5336037" y="897485"/>
            <a:ext cx="2180961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810420" y="1331355"/>
            <a:ext cx="364815" cy="3809812"/>
          </a:xfrm>
          <a:prstGeom prst="rect">
            <a:avLst/>
          </a:prstGeom>
          <a:solidFill>
            <a:schemeClr val="accent4">
              <a:lumMod val="50000"/>
              <a:alpha val="5000"/>
            </a:schemeClr>
          </a:solidFill>
          <a:ln w="1905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634166" y="889152"/>
            <a:ext cx="2650815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0000"/>
              </a:lnSpc>
              <a:buSzPct val="100000"/>
              <a:defRPr/>
            </a:pPr>
            <a:r>
              <a:rPr lang="it-IT" dirty="0">
                <a:cs typeface="Calibri"/>
                <a:sym typeface="Wingdings"/>
              </a:rPr>
              <a:t>EC </a:t>
            </a:r>
            <a:r>
              <a:rPr lang="it-IT" dirty="0" err="1" smtClean="0">
                <a:cs typeface="Calibri"/>
                <a:sym typeface="Wingdings"/>
              </a:rPr>
              <a:t>density</a:t>
            </a:r>
            <a:r>
              <a:rPr lang="it-IT" dirty="0" smtClean="0">
                <a:cs typeface="Calibri"/>
                <a:sym typeface="Wingdings"/>
              </a:rPr>
              <a:t> </a:t>
            </a:r>
            <a:r>
              <a:rPr lang="it-IT" b="1" dirty="0" smtClean="0">
                <a:cs typeface="Calibri"/>
                <a:sym typeface="Wingdings"/>
              </a:rPr>
              <a:t>3.8e12 </a:t>
            </a:r>
            <a:endParaRPr lang="it-IT" b="1" dirty="0">
              <a:cs typeface="Calibri"/>
              <a:sym typeface="Wingdings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47</a:t>
            </a:fld>
            <a:endParaRPr lang="it-IT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5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28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Full_scan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1282"/>
            <a:ext cx="4114800" cy="4800600"/>
          </a:xfrm>
          <a:prstGeom prst="rect">
            <a:avLst/>
          </a:prstGeom>
        </p:spPr>
      </p:pic>
      <p:grpSp>
        <p:nvGrpSpPr>
          <p:cNvPr id="19" name="Gruppo 18"/>
          <p:cNvGrpSpPr/>
          <p:nvPr/>
        </p:nvGrpSpPr>
        <p:grpSpPr>
          <a:xfrm>
            <a:off x="4029353" y="4363706"/>
            <a:ext cx="4924145" cy="1761007"/>
            <a:chOff x="3487940" y="2783482"/>
            <a:chExt cx="5656261" cy="1967763"/>
          </a:xfrm>
        </p:grpSpPr>
        <p:sp>
          <p:nvSpPr>
            <p:cNvPr id="21" name="Rettangolo 20"/>
            <p:cNvSpPr/>
            <p:nvPr/>
          </p:nvSpPr>
          <p:spPr>
            <a:xfrm>
              <a:off x="3487940" y="2783482"/>
              <a:ext cx="5656261" cy="1967763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3" name="Immagine 22" descr="edens38.00e11_700_charge_weight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9" t="3440" r="2787" b="51253"/>
            <a:stretch/>
          </p:blipFill>
          <p:spPr>
            <a:xfrm>
              <a:off x="3521982" y="2851163"/>
              <a:ext cx="5611171" cy="1749867"/>
            </a:xfrm>
            <a:prstGeom prst="rect">
              <a:avLst/>
            </a:prstGeom>
          </p:spPr>
        </p:pic>
      </p:grpSp>
      <p:sp>
        <p:nvSpPr>
          <p:cNvPr id="49" name="Rettangolo 48"/>
          <p:cNvSpPr/>
          <p:nvPr/>
        </p:nvSpPr>
        <p:spPr>
          <a:xfrm>
            <a:off x="2810420" y="1331355"/>
            <a:ext cx="364815" cy="3809812"/>
          </a:xfrm>
          <a:prstGeom prst="rect">
            <a:avLst/>
          </a:prstGeom>
          <a:solidFill>
            <a:schemeClr val="accent4">
              <a:lumMod val="50000"/>
              <a:alpha val="5000"/>
            </a:schemeClr>
          </a:solidFill>
          <a:ln w="1905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0" name="Gruppo 59"/>
          <p:cNvGrpSpPr/>
          <p:nvPr/>
        </p:nvGrpSpPr>
        <p:grpSpPr>
          <a:xfrm>
            <a:off x="4029352" y="932969"/>
            <a:ext cx="4924146" cy="3378630"/>
            <a:chOff x="4029352" y="628372"/>
            <a:chExt cx="4924146" cy="3378630"/>
          </a:xfrm>
        </p:grpSpPr>
        <p:grpSp>
          <p:nvGrpSpPr>
            <p:cNvPr id="50" name="Gruppo 49"/>
            <p:cNvGrpSpPr>
              <a:grpSpLocks noChangeAspect="1"/>
            </p:cNvGrpSpPr>
            <p:nvPr/>
          </p:nvGrpSpPr>
          <p:grpSpPr>
            <a:xfrm>
              <a:off x="4029352" y="628372"/>
              <a:ext cx="4924146" cy="1663991"/>
              <a:chOff x="1592383" y="664308"/>
              <a:chExt cx="7574288" cy="2559538"/>
            </a:xfrm>
          </p:grpSpPr>
          <p:sp>
            <p:nvSpPr>
              <p:cNvPr id="51" name="Rettangolo 50"/>
              <p:cNvSpPr/>
              <p:nvPr/>
            </p:nvSpPr>
            <p:spPr>
              <a:xfrm>
                <a:off x="1592383" y="664308"/>
                <a:ext cx="7574288" cy="2559538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52" name="Immagine 51" descr="edens38.00e11_700_charge_weighted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0" t="4646" r="3093" b="53668"/>
              <a:stretch/>
            </p:blipFill>
            <p:spPr>
              <a:xfrm>
                <a:off x="1637972" y="698917"/>
                <a:ext cx="7465339" cy="2216269"/>
              </a:xfrm>
              <a:prstGeom prst="rect">
                <a:avLst/>
              </a:prstGeom>
            </p:spPr>
          </p:pic>
          <p:pic>
            <p:nvPicPr>
              <p:cNvPr id="53" name="Immagine 52" descr="edens38.00e11_700_charge_weighted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80" t="90206" r="6048" b="3931"/>
              <a:stretch/>
            </p:blipFill>
            <p:spPr>
              <a:xfrm>
                <a:off x="2155043" y="2844222"/>
                <a:ext cx="6713786" cy="312859"/>
              </a:xfrm>
              <a:prstGeom prst="rect">
                <a:avLst/>
              </a:prstGeom>
            </p:spPr>
          </p:pic>
        </p:grpSp>
        <p:grpSp>
          <p:nvGrpSpPr>
            <p:cNvPr id="54" name="Gruppo 53"/>
            <p:cNvGrpSpPr>
              <a:grpSpLocks noChangeAspect="1"/>
            </p:cNvGrpSpPr>
            <p:nvPr/>
          </p:nvGrpSpPr>
          <p:grpSpPr>
            <a:xfrm>
              <a:off x="4029352" y="2343013"/>
              <a:ext cx="4924145" cy="1663989"/>
              <a:chOff x="459153" y="932428"/>
              <a:chExt cx="7574287" cy="2559538"/>
            </a:xfrm>
          </p:grpSpPr>
          <p:sp>
            <p:nvSpPr>
              <p:cNvPr id="55" name="Rettangolo 54"/>
              <p:cNvSpPr/>
              <p:nvPr/>
            </p:nvSpPr>
            <p:spPr>
              <a:xfrm>
                <a:off x="459153" y="932428"/>
                <a:ext cx="7574287" cy="2559538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56" name="Immagine 55" descr="edens38.00e11_700_charge_weighted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57" t="3724" r="2411" b="53739"/>
              <a:stretch/>
            </p:blipFill>
            <p:spPr>
              <a:xfrm>
                <a:off x="488462" y="941116"/>
                <a:ext cx="7528701" cy="2261550"/>
              </a:xfrm>
              <a:prstGeom prst="rect">
                <a:avLst/>
              </a:prstGeom>
            </p:spPr>
          </p:pic>
        </p:grpSp>
      </p:grpSp>
      <p:pic>
        <p:nvPicPr>
          <p:cNvPr id="58" name="Immagine 57" descr="edens38.00e11_700_charge_weighted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0" t="90206" r="6048" b="3931"/>
          <a:stretch/>
        </p:blipFill>
        <p:spPr>
          <a:xfrm>
            <a:off x="4390266" y="4085377"/>
            <a:ext cx="4364722" cy="203394"/>
          </a:xfrm>
          <a:prstGeom prst="rect">
            <a:avLst/>
          </a:prstGeom>
        </p:spPr>
      </p:pic>
      <p:pic>
        <p:nvPicPr>
          <p:cNvPr id="59" name="Immagine 58" descr="edens38.00e11_700_charge_weighted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0" t="90206" r="6048" b="3931"/>
          <a:stretch/>
        </p:blipFill>
        <p:spPr>
          <a:xfrm>
            <a:off x="4411022" y="5862125"/>
            <a:ext cx="4364722" cy="203394"/>
          </a:xfrm>
          <a:prstGeom prst="rect">
            <a:avLst/>
          </a:prstGeom>
        </p:spPr>
      </p:pic>
      <p:sp>
        <p:nvSpPr>
          <p:cNvPr id="6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 err="1">
                <a:solidFill>
                  <a:srgbClr val="0055A0"/>
                </a:solidFill>
                <a:latin typeface="Calibri"/>
                <a:cs typeface="Calibri"/>
              </a:rPr>
              <a:t>H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orizontal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instabilities</a:t>
            </a:r>
            <a:r>
              <a:rPr lang="it-IT" sz="2800" dirty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–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effect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of the </a:t>
            </a:r>
            <a:r>
              <a:rPr lang="it-IT" sz="2800" dirty="0" err="1" smtClean="0">
                <a:solidFill>
                  <a:srgbClr val="0055A0"/>
                </a:solidFill>
                <a:latin typeface="Calibri"/>
                <a:cs typeface="Calibri"/>
              </a:rPr>
              <a:t>damper</a:t>
            </a:r>
            <a:r>
              <a:rPr lang="it-IT" sz="2800" dirty="0" smtClean="0">
                <a:solidFill>
                  <a:srgbClr val="0055A0"/>
                </a:solidFill>
                <a:latin typeface="Calibri"/>
                <a:cs typeface="Calibri"/>
              </a:rPr>
              <a:t> </a:t>
            </a:r>
            <a:endParaRPr lang="en-US" sz="2800" dirty="0" smtClean="0">
              <a:solidFill>
                <a:srgbClr val="0055A0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6654305" y="2680010"/>
            <a:ext cx="2105562" cy="181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6654305" y="942509"/>
            <a:ext cx="2105562" cy="181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6676661" y="4456676"/>
            <a:ext cx="2105562" cy="181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5336037" y="2580543"/>
            <a:ext cx="2180961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dip,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Chroma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488437" y="4320083"/>
            <a:ext cx="2603193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dip,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Chroma, damper 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5336037" y="897485"/>
            <a:ext cx="2180961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EC dip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634166" y="889152"/>
            <a:ext cx="2650815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0000"/>
              </a:lnSpc>
              <a:buSzPct val="100000"/>
              <a:defRPr/>
            </a:pPr>
            <a:r>
              <a:rPr lang="it-IT" dirty="0">
                <a:cs typeface="Calibri"/>
                <a:sym typeface="Wingdings"/>
              </a:rPr>
              <a:t>EC </a:t>
            </a:r>
            <a:r>
              <a:rPr lang="it-IT" dirty="0" err="1" smtClean="0">
                <a:cs typeface="Calibri"/>
                <a:sym typeface="Wingdings"/>
              </a:rPr>
              <a:t>density</a:t>
            </a:r>
            <a:r>
              <a:rPr lang="it-IT" dirty="0" smtClean="0">
                <a:cs typeface="Calibri"/>
                <a:sym typeface="Wingdings"/>
              </a:rPr>
              <a:t> </a:t>
            </a:r>
            <a:r>
              <a:rPr lang="it-IT" b="1" dirty="0" smtClean="0">
                <a:cs typeface="Calibri"/>
                <a:sym typeface="Wingdings"/>
              </a:rPr>
              <a:t>3.8e12 </a:t>
            </a:r>
            <a:endParaRPr lang="it-IT" b="1" dirty="0">
              <a:cs typeface="Calibri"/>
              <a:sym typeface="Wingdings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939221" y="5767745"/>
            <a:ext cx="7392589" cy="595548"/>
          </a:xfrm>
          <a:prstGeom prst="rect">
            <a:avLst/>
          </a:prstGeom>
          <a:solidFill>
            <a:srgbClr val="FFFFFF"/>
          </a:solidFill>
          <a:ln>
            <a:solidFill>
              <a:srgbClr val="951111"/>
            </a:solidFill>
          </a:ln>
          <a:effectLst>
            <a:glow rad="38100">
              <a:srgbClr val="80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pPr marL="228600" algn="ctr">
              <a:lnSpc>
                <a:spcPct val="90000"/>
              </a:lnSpc>
              <a:buSzPct val="60000"/>
              <a:defRPr/>
            </a:pPr>
            <a:r>
              <a:rPr lang="it-IT" dirty="0" err="1" smtClean="0">
                <a:solidFill>
                  <a:srgbClr val="800000"/>
                </a:solidFill>
              </a:rPr>
              <a:t>This</a:t>
            </a:r>
            <a:r>
              <a:rPr lang="it-IT" dirty="0" smtClean="0">
                <a:solidFill>
                  <a:srgbClr val="800000"/>
                </a:solidFill>
              </a:rPr>
              <a:t> </a:t>
            </a:r>
            <a:r>
              <a:rPr lang="it-IT" dirty="0" err="1" smtClean="0">
                <a:solidFill>
                  <a:srgbClr val="800000"/>
                </a:solidFill>
              </a:rPr>
              <a:t>type</a:t>
            </a:r>
            <a:r>
              <a:rPr lang="it-IT" dirty="0" smtClean="0">
                <a:solidFill>
                  <a:srgbClr val="800000"/>
                </a:solidFill>
              </a:rPr>
              <a:t> of </a:t>
            </a:r>
            <a:r>
              <a:rPr lang="it-IT" dirty="0" err="1" smtClean="0">
                <a:solidFill>
                  <a:srgbClr val="800000"/>
                </a:solidFill>
              </a:rPr>
              <a:t>instability</a:t>
            </a:r>
            <a:r>
              <a:rPr lang="it-IT" dirty="0" smtClean="0">
                <a:solidFill>
                  <a:srgbClr val="800000"/>
                </a:solidFill>
              </a:rPr>
              <a:t> </a:t>
            </a:r>
            <a:r>
              <a:rPr lang="it-IT" dirty="0" err="1" smtClean="0">
                <a:solidFill>
                  <a:srgbClr val="800000"/>
                </a:solidFill>
              </a:rPr>
              <a:t>is</a:t>
            </a:r>
            <a:r>
              <a:rPr lang="it-IT" dirty="0" smtClean="0">
                <a:solidFill>
                  <a:srgbClr val="800000"/>
                </a:solidFill>
              </a:rPr>
              <a:t> </a:t>
            </a:r>
            <a:r>
              <a:rPr lang="it-IT" dirty="0" err="1" smtClean="0">
                <a:solidFill>
                  <a:srgbClr val="800000"/>
                </a:solidFill>
              </a:rPr>
              <a:t>not</a:t>
            </a:r>
            <a:r>
              <a:rPr lang="it-IT" dirty="0" smtClean="0">
                <a:solidFill>
                  <a:srgbClr val="800000"/>
                </a:solidFill>
              </a:rPr>
              <a:t> </a:t>
            </a:r>
            <a:r>
              <a:rPr lang="it-IT" dirty="0" err="1" smtClean="0">
                <a:solidFill>
                  <a:srgbClr val="800000"/>
                </a:solidFill>
              </a:rPr>
              <a:t>observed</a:t>
            </a:r>
            <a:r>
              <a:rPr lang="it-IT" dirty="0" smtClean="0">
                <a:solidFill>
                  <a:srgbClr val="800000"/>
                </a:solidFill>
              </a:rPr>
              <a:t> in the machine </a:t>
            </a:r>
            <a:r>
              <a:rPr lang="it-IT" dirty="0" err="1" smtClean="0">
                <a:solidFill>
                  <a:srgbClr val="800000"/>
                </a:solidFill>
              </a:rPr>
              <a:t>because</a:t>
            </a:r>
            <a:r>
              <a:rPr lang="it-IT" dirty="0" smtClean="0">
                <a:solidFill>
                  <a:srgbClr val="800000"/>
                </a:solidFill>
              </a:rPr>
              <a:t> of  the </a:t>
            </a:r>
            <a:r>
              <a:rPr lang="en-US" dirty="0">
                <a:solidFill>
                  <a:srgbClr val="800000"/>
                </a:solidFill>
                <a:cs typeface="Calibri"/>
                <a:sym typeface="Wingdings"/>
              </a:rPr>
              <a:t>s</a:t>
            </a:r>
            <a:r>
              <a:rPr lang="en-US" dirty="0" smtClean="0">
                <a:solidFill>
                  <a:srgbClr val="800000"/>
                </a:solidFill>
                <a:cs typeface="Calibri"/>
                <a:sym typeface="Wingdings"/>
              </a:rPr>
              <a:t>trong </a:t>
            </a:r>
            <a:r>
              <a:rPr lang="en-US" dirty="0">
                <a:solidFill>
                  <a:srgbClr val="800000"/>
                </a:solidFill>
                <a:cs typeface="Calibri"/>
                <a:sym typeface="Wingdings"/>
              </a:rPr>
              <a:t>stabilizing effect of </a:t>
            </a:r>
            <a:r>
              <a:rPr lang="en-US" dirty="0" smtClean="0">
                <a:solidFill>
                  <a:srgbClr val="800000"/>
                </a:solidFill>
                <a:cs typeface="Calibri"/>
                <a:sym typeface="Wingdings"/>
              </a:rPr>
              <a:t>the transverse damper</a:t>
            </a:r>
            <a:endParaRPr lang="en-US" dirty="0">
              <a:solidFill>
                <a:srgbClr val="800000"/>
              </a:solidFill>
              <a:cs typeface="Calibri"/>
              <a:sym typeface="Wingdings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48</a:t>
            </a:fld>
            <a:endParaRPr lang="it-IT"/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6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3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2712" y="3183719"/>
            <a:ext cx="7415538" cy="3201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is-IS" b="1" dirty="0">
                <a:solidFill>
                  <a:srgbClr val="FF0000"/>
                </a:solidFill>
                <a:cs typeface="Calibri"/>
                <a:sym typeface="Wingdings"/>
              </a:rPr>
              <a:t>2. ONGOING STUDIES </a:t>
            </a:r>
          </a:p>
          <a:p>
            <a:pPr marL="514350" lvl="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charset="2"/>
              <a:buChar char="Ø"/>
              <a:defRPr/>
            </a:pPr>
            <a:r>
              <a:rPr lang="en-US" sz="1600" b="1" dirty="0">
                <a:solidFill>
                  <a:srgbClr val="000000"/>
                </a:solidFill>
                <a:cs typeface="Calibri"/>
                <a:sym typeface="Wingdings"/>
              </a:rPr>
              <a:t>ELECTRON CLOUD EFFECTS </a:t>
            </a:r>
            <a:r>
              <a:rPr lang="en-US" sz="1600" b="1" dirty="0">
                <a:solidFill>
                  <a:srgbClr val="FF0000"/>
                </a:solidFill>
                <a:cs typeface="Calibri"/>
                <a:sym typeface="Wingdings"/>
              </a:rPr>
              <a:t>ON THE BEAM DYNAMICS </a:t>
            </a:r>
            <a:r>
              <a:rPr lang="en-US" sz="1600" i="1" dirty="0">
                <a:solidFill>
                  <a:srgbClr val="FF0000"/>
                </a:solidFill>
                <a:cs typeface="Calibri"/>
                <a:sym typeface="Wingdings"/>
              </a:rPr>
              <a:t>(coherent and incoherent effects)</a:t>
            </a:r>
            <a:endParaRPr lang="is-IS" i="1" dirty="0">
              <a:solidFill>
                <a:srgbClr val="FF0000"/>
              </a:solidFill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it-IT" sz="1600" dirty="0">
                <a:solidFill>
                  <a:prstClr val="black"/>
                </a:solidFill>
                <a:cs typeface="Calibri"/>
                <a:sym typeface="Wingdings"/>
              </a:rPr>
              <a:t>U</a:t>
            </a:r>
            <a:r>
              <a:rPr lang="en-US" sz="1600" dirty="0" err="1">
                <a:solidFill>
                  <a:prstClr val="black"/>
                </a:solidFill>
                <a:cs typeface="Calibri"/>
                <a:sym typeface="Wingdings"/>
              </a:rPr>
              <a:t>nderstanding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 of</a:t>
            </a:r>
            <a:r>
              <a:rPr lang="it-IT" sz="1600" dirty="0">
                <a:solidFill>
                  <a:srgbClr val="FF0000"/>
                </a:solidFill>
                <a:cs typeface="Calibri"/>
                <a:sym typeface="Wingdings"/>
              </a:rPr>
              <a:t> 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the EC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driven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instabilities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in the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arcs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together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with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chromaticty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,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octupoles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and </a:t>
            </a:r>
            <a:r>
              <a:rPr lang="it-IT" sz="1600" dirty="0" err="1">
                <a:solidFill>
                  <a:srgbClr val="000000"/>
                </a:solidFill>
                <a:cs typeface="Calibri"/>
                <a:sym typeface="Wingdings"/>
              </a:rPr>
              <a:t>transverse</a:t>
            </a:r>
            <a:r>
              <a:rPr lang="it-IT" sz="1600" dirty="0">
                <a:solidFill>
                  <a:srgbClr val="000000"/>
                </a:solidFill>
                <a:cs typeface="Calibri"/>
                <a:sym typeface="Wingdings"/>
              </a:rPr>
              <a:t> feedback </a:t>
            </a:r>
            <a:r>
              <a:rPr lang="it-IT" sz="1600" dirty="0">
                <a:cs typeface="Calibri"/>
                <a:sym typeface="Wingdings"/>
              </a:rPr>
              <a:t> </a:t>
            </a:r>
            <a:r>
              <a:rPr lang="it-IT" sz="1600" dirty="0" smtClean="0">
                <a:cs typeface="Calibri"/>
                <a:sym typeface="Wingdings"/>
              </a:rPr>
              <a:t>long </a:t>
            </a:r>
            <a:r>
              <a:rPr lang="it-IT" sz="1600" dirty="0" err="1" smtClean="0">
                <a:cs typeface="Calibri"/>
                <a:sym typeface="Wingdings"/>
              </a:rPr>
              <a:t>simulations</a:t>
            </a:r>
            <a:r>
              <a:rPr lang="it-IT" sz="1600" dirty="0" smtClean="0">
                <a:cs typeface="Calibri"/>
                <a:sym typeface="Wingdings"/>
              </a:rPr>
              <a:t> </a:t>
            </a:r>
            <a:r>
              <a:rPr lang="it-IT" sz="1600" dirty="0" err="1" smtClean="0">
                <a:cs typeface="Calibri"/>
                <a:sym typeface="Wingdings"/>
              </a:rPr>
              <a:t>run</a:t>
            </a:r>
            <a:r>
              <a:rPr lang="it-IT" sz="1600" dirty="0" smtClean="0">
                <a:cs typeface="Calibri"/>
                <a:sym typeface="Wingdings"/>
              </a:rPr>
              <a:t> to </a:t>
            </a:r>
            <a:r>
              <a:rPr lang="it-IT" sz="1600" dirty="0" err="1" smtClean="0">
                <a:cs typeface="Calibri"/>
                <a:sym typeface="Wingdings"/>
              </a:rPr>
              <a:t>approach</a:t>
            </a:r>
            <a:r>
              <a:rPr lang="it-IT" sz="1600" dirty="0" smtClean="0">
                <a:cs typeface="Calibri"/>
                <a:sym typeface="Wingdings"/>
              </a:rPr>
              <a:t> the time scale of machine </a:t>
            </a:r>
            <a:r>
              <a:rPr lang="it-IT" sz="1600" dirty="0" err="1" smtClean="0">
                <a:cs typeface="Calibri"/>
                <a:sym typeface="Wingdings"/>
              </a:rPr>
              <a:t>observations</a:t>
            </a:r>
            <a:endParaRPr lang="is-IS" b="1" dirty="0">
              <a:cs typeface="Calibri"/>
              <a:sym typeface="Wingdings"/>
            </a:endParaRPr>
          </a:p>
          <a:p>
            <a:pPr marL="2667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it-IT" b="1" dirty="0">
                <a:solidFill>
                  <a:srgbClr val="FF0000"/>
                </a:solidFill>
                <a:cs typeface="Calibri"/>
                <a:sym typeface="Wingdings"/>
              </a:rPr>
              <a:t>3. ACTIVITIES and CONFERENCES</a:t>
            </a:r>
            <a:endParaRPr lang="en-US" b="1" dirty="0">
              <a:solidFill>
                <a:srgbClr val="FF0000"/>
              </a:solidFill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cs typeface="Calibri"/>
                <a:sym typeface="Wingdings"/>
              </a:rPr>
              <a:t>Experiment at LHC (MD, Scrubbing run) </a:t>
            </a:r>
            <a:endParaRPr lang="en-US" sz="1600" dirty="0">
              <a:cs typeface="Calibri"/>
              <a:sym typeface="Wingdings"/>
            </a:endParaRP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cs typeface="Calibri"/>
                <a:sym typeface="Wingdings"/>
              </a:rPr>
              <a:t>KWT (2015, 2016, 2017),  IPAC ‘17, ICFA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4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4F81BD"/>
                </a:solidFill>
                <a:cs typeface="Calibri"/>
              </a:rPr>
              <a:t>My PhD </a:t>
            </a:r>
            <a:r>
              <a:rPr lang="en-US" sz="2800" dirty="0" smtClean="0">
                <a:solidFill>
                  <a:srgbClr val="4F81BD"/>
                </a:solidFill>
                <a:cs typeface="Calibri"/>
              </a:rPr>
              <a:t>work</a:t>
            </a:r>
            <a:endParaRPr lang="en-US" sz="2800" dirty="0">
              <a:solidFill>
                <a:srgbClr val="4F81BD"/>
              </a:solidFill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4635" y="722326"/>
            <a:ext cx="6411811" cy="275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r>
              <a:rPr lang="en-US" sz="1600" i="1" dirty="0">
                <a:solidFill>
                  <a:srgbClr val="000000"/>
                </a:solidFill>
                <a:cs typeface="Calibri"/>
                <a:sym typeface="Wingdings"/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  <a:cs typeface="Calibri"/>
                <a:sym typeface="Wingdings"/>
              </a:rPr>
              <a:t>   Coherent </a:t>
            </a:r>
            <a:r>
              <a:rPr lang="en-US" sz="1600" i="1" dirty="0">
                <a:solidFill>
                  <a:srgbClr val="000000"/>
                </a:solidFill>
                <a:cs typeface="Calibri"/>
                <a:sym typeface="Wingdings"/>
              </a:rPr>
              <a:t>effects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Overview on the Electron cloud effect on the LHC beam dynamics (</a:t>
            </a:r>
            <a:r>
              <a:rPr lang="en-US" sz="1600" dirty="0" err="1">
                <a:solidFill>
                  <a:prstClr val="black"/>
                </a:solidFill>
                <a:cs typeface="Calibri"/>
                <a:sym typeface="Wingdings"/>
              </a:rPr>
              <a:t>e.g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 preliminary results obtained using new developed tools) (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rId3"/>
              </a:rPr>
              <a:t>Electron_Cloud_Meeting_30.09.16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)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800000"/>
                </a:solidFill>
                <a:cs typeface="Calibri"/>
                <a:sym typeface="Wingdings"/>
              </a:rPr>
              <a:t>Investigations </a:t>
            </a:r>
            <a:r>
              <a:rPr lang="en-US" sz="1600" dirty="0">
                <a:solidFill>
                  <a:srgbClr val="800000"/>
                </a:solidFill>
                <a:cs typeface="Calibri"/>
                <a:sym typeface="Wingdings"/>
              </a:rPr>
              <a:t>on the electron cloud impact on the  </a:t>
            </a:r>
            <a:r>
              <a:rPr lang="en-US" sz="1600" dirty="0" smtClean="0">
                <a:solidFill>
                  <a:srgbClr val="800000"/>
                </a:solidFill>
                <a:cs typeface="Calibri"/>
                <a:sym typeface="Wingdings"/>
              </a:rPr>
              <a:t>       observed </a:t>
            </a:r>
            <a:r>
              <a:rPr lang="en-US" sz="1600" dirty="0">
                <a:solidFill>
                  <a:srgbClr val="800000"/>
                </a:solidFill>
                <a:cs typeface="Calibri"/>
                <a:sym typeface="Wingdings"/>
              </a:rPr>
              <a:t>instabilities at high </a:t>
            </a:r>
            <a:r>
              <a:rPr lang="en-US" sz="1600" dirty="0" smtClean="0">
                <a:solidFill>
                  <a:srgbClr val="800000"/>
                </a:solidFill>
                <a:cs typeface="Calibri"/>
                <a:sym typeface="Wingdings"/>
              </a:rPr>
              <a:t>energy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  <a:hlinkClick r:id="rId4" action="ppaction://hlinksldjump"/>
              </a:rPr>
              <a:t>1/2_Day_Internal_review_29.11.16)</a:t>
            </a: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b="1" dirty="0" smtClean="0">
              <a:solidFill>
                <a:srgbClr val="800000"/>
              </a:solidFill>
              <a:cs typeface="Calibri"/>
              <a:sym typeface="Wingdings"/>
            </a:endParaRPr>
          </a:p>
        </p:txBody>
      </p:sp>
      <p:sp>
        <p:nvSpPr>
          <p:cNvPr id="9" name="Fumetto 2 8"/>
          <p:cNvSpPr/>
          <p:nvPr/>
        </p:nvSpPr>
        <p:spPr>
          <a:xfrm>
            <a:off x="4396055" y="2983966"/>
            <a:ext cx="3404269" cy="570853"/>
          </a:xfrm>
          <a:prstGeom prst="wedgeRoundRectCallout">
            <a:avLst>
              <a:gd name="adj1" fmla="val -57539"/>
              <a:gd name="adj2" fmla="val -11932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lvl="1" algn="ctr"/>
            <a:r>
              <a:rPr lang="it-IT" sz="1600" dirty="0" err="1">
                <a:solidFill>
                  <a:srgbClr val="800000"/>
                </a:solidFill>
              </a:rPr>
              <a:t>S</a:t>
            </a:r>
            <a:r>
              <a:rPr lang="is-IS" sz="1600" dirty="0">
                <a:solidFill>
                  <a:srgbClr val="800000"/>
                </a:solidFill>
              </a:rPr>
              <a:t>ubject of this presentation and potential peer reviewed paper</a:t>
            </a:r>
            <a:endParaRPr lang="it-IT" sz="1600" dirty="0">
              <a:solidFill>
                <a:srgbClr val="800000"/>
              </a:solidFill>
            </a:endParaRPr>
          </a:p>
        </p:txBody>
      </p:sp>
      <p:pic>
        <p:nvPicPr>
          <p:cNvPr id="24" name="Immagine 23" descr="octknob-1.5_9488_charge_weighted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" t="52809" r="50622"/>
          <a:stretch/>
        </p:blipFill>
        <p:spPr>
          <a:xfrm>
            <a:off x="5827552" y="722326"/>
            <a:ext cx="3267645" cy="1974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5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EC meeting 31-03-2017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A501-AD3F-914F-9B9F-A7EF42672804}" type="slidenum">
              <a:rPr lang="it-IT" smtClean="0"/>
              <a:t>5</a:t>
            </a:fld>
            <a:endParaRPr lang="it-IT"/>
          </a:p>
        </p:txBody>
      </p:sp>
      <p:sp>
        <p:nvSpPr>
          <p:cNvPr id="10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Outline 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55009" y="1004566"/>
            <a:ext cx="8451283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Overview on my PhD work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Topics studied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Ongoing studies</a:t>
            </a: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Activities and conferences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 smtClean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Electron cloud induced instability in the LHC during collisions at 6.5TeV </a:t>
            </a: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Instability observations: background and history</a:t>
            </a: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Simulations studies and challenges</a:t>
            </a: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1028700" lvl="1" indent="-342900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Comparison of simulation results with the available experimental observations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100000"/>
              <a:defRPr/>
            </a:pP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  <a:p>
            <a:pPr marL="571500" lvl="0" indent="-342900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rgbClr val="A6A6A6"/>
                </a:solidFill>
                <a:cs typeface="Calibri"/>
                <a:sym typeface="Wingdings"/>
              </a:rPr>
              <a:t>Highlights from ongoing studies and next steps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9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727803" y="6356350"/>
            <a:ext cx="2133600" cy="365125"/>
          </a:xfrm>
        </p:spPr>
        <p:txBody>
          <a:bodyPr/>
          <a:lstStyle/>
          <a:p>
            <a:fld id="{7557A501-AD3F-914F-9B9F-A7EF42672804}" type="slidenum">
              <a:rPr lang="it-IT" smtClean="0"/>
              <a:t>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Key findings for instabilities in 2015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51784" y="737026"/>
            <a:ext cx="7987570" cy="163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b="1" dirty="0">
                <a:cs typeface="Calibri"/>
                <a:sym typeface="Wingdings"/>
              </a:rPr>
              <a:t>2015</a:t>
            </a:r>
            <a:r>
              <a:rPr lang="en-US" sz="1600" dirty="0">
                <a:cs typeface="Calibri"/>
                <a:sym typeface="Wingdings"/>
              </a:rPr>
              <a:t> was successful for LHC operation: deployment of the 25 ns beams and operation at 6.5 </a:t>
            </a:r>
            <a:r>
              <a:rPr lang="en-US" sz="1600" dirty="0" err="1">
                <a:cs typeface="Calibri"/>
                <a:sym typeface="Wingdings"/>
              </a:rPr>
              <a:t>TeV</a:t>
            </a:r>
            <a:r>
              <a:rPr lang="en-US" sz="1600" dirty="0">
                <a:cs typeface="Calibri"/>
                <a:sym typeface="Wingdings"/>
              </a:rPr>
              <a:t>  stable foundation for the 2016 physics run but </a:t>
            </a:r>
            <a:r>
              <a:rPr lang="en-US" sz="1600" dirty="0">
                <a:solidFill>
                  <a:srgbClr val="FF0000"/>
                </a:solidFill>
                <a:cs typeface="Calibri"/>
                <a:sym typeface="Wingdings"/>
              </a:rPr>
              <a:t>the e-cloud remains still a challenge</a:t>
            </a:r>
            <a:r>
              <a:rPr lang="en-US" sz="1600" dirty="0">
                <a:cs typeface="Calibri"/>
                <a:sym typeface="Wingdings"/>
              </a:rPr>
              <a:t> for the machine operation 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>
                <a:cs typeface="Calibri"/>
                <a:sym typeface="Wingdings"/>
              </a:rPr>
              <a:t>scrubbing is not sufficient to achieve a full e-cloud suppression  but </a:t>
            </a:r>
            <a:r>
              <a:rPr lang="en-US" sz="1600" dirty="0" smtClean="0">
                <a:cs typeface="Calibri"/>
                <a:sym typeface="Wingdings"/>
              </a:rPr>
              <a:t>conditioning effect </a:t>
            </a:r>
            <a:r>
              <a:rPr lang="en-US" sz="1600" dirty="0"/>
              <a:t>throughout the year has been observed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991268" y="2547111"/>
            <a:ext cx="7392595" cy="3656348"/>
            <a:chOff x="991268" y="2750951"/>
            <a:chExt cx="7392595" cy="3656348"/>
          </a:xfrm>
        </p:grpSpPr>
        <p:grpSp>
          <p:nvGrpSpPr>
            <p:cNvPr id="22" name="Group 3"/>
            <p:cNvGrpSpPr>
              <a:grpSpLocks noChangeAspect="1"/>
            </p:cNvGrpSpPr>
            <p:nvPr/>
          </p:nvGrpSpPr>
          <p:grpSpPr>
            <a:xfrm>
              <a:off x="1022624" y="3017357"/>
              <a:ext cx="6927635" cy="3094351"/>
              <a:chOff x="586004" y="3275130"/>
              <a:chExt cx="7788604" cy="3478918"/>
            </a:xfrm>
          </p:grpSpPr>
          <p:pic>
            <p:nvPicPr>
              <p:cNvPr id="24" name="Picture 7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553" t="55972" r="22244" b="8243"/>
              <a:stretch/>
            </p:blipFill>
            <p:spPr>
              <a:xfrm>
                <a:off x="586004" y="4723472"/>
                <a:ext cx="7788604" cy="2030576"/>
              </a:xfrm>
              <a:prstGeom prst="rect">
                <a:avLst/>
              </a:prstGeom>
            </p:spPr>
          </p:pic>
          <p:pic>
            <p:nvPicPr>
              <p:cNvPr id="25" name="Picture 8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662" t="6196" r="24608" b="67664"/>
              <a:stretch/>
            </p:blipFill>
            <p:spPr>
              <a:xfrm>
                <a:off x="586004" y="3275130"/>
                <a:ext cx="7525471" cy="1483309"/>
              </a:xfrm>
              <a:prstGeom prst="rect">
                <a:avLst/>
              </a:prstGeom>
            </p:spPr>
          </p:pic>
        </p:grpSp>
        <p:sp>
          <p:nvSpPr>
            <p:cNvPr id="26" name="CasellaDiTesto 25"/>
            <p:cNvSpPr txBox="1"/>
            <p:nvPr/>
          </p:nvSpPr>
          <p:spPr>
            <a:xfrm>
              <a:off x="4098265" y="2750951"/>
              <a:ext cx="9534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/>
                <a:t>2015</a:t>
              </a:r>
              <a:endParaRPr lang="it-IT" b="1" dirty="0"/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991268" y="6099522"/>
              <a:ext cx="73925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smtClean="0">
                  <a:solidFill>
                    <a:srgbClr val="000000"/>
                  </a:solidFill>
                </a:rPr>
                <a:t>(</a:t>
              </a:r>
              <a:r>
                <a:rPr lang="it-IT" sz="1400" dirty="0" err="1" smtClean="0">
                  <a:solidFill>
                    <a:srgbClr val="000000"/>
                  </a:solidFill>
                </a:rPr>
                <a:t>See</a:t>
              </a:r>
              <a:r>
                <a:rPr lang="it-IT" sz="1400" dirty="0" smtClean="0">
                  <a:solidFill>
                    <a:srgbClr val="000000"/>
                  </a:solidFill>
                </a:rPr>
                <a:t> </a:t>
              </a:r>
              <a:r>
                <a:rPr lang="it-IT" sz="1400" dirty="0" smtClean="0">
                  <a:hlinkClick r:id="" action="ppaction://noaction"/>
                </a:rPr>
                <a:t>G.Iadarola_Chamonix2017</a:t>
              </a:r>
              <a:r>
                <a:rPr lang="it-IT" sz="1400" dirty="0" smtClean="0"/>
                <a:t> talk)</a:t>
              </a:r>
              <a:endParaRPr lang="it-IT" sz="1400" dirty="0"/>
            </a:p>
          </p:txBody>
        </p:sp>
      </p:grp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6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660131" y="6346657"/>
            <a:ext cx="2133600" cy="365125"/>
          </a:xfrm>
        </p:spPr>
        <p:txBody>
          <a:bodyPr/>
          <a:lstStyle/>
          <a:p>
            <a:fld id="{7557A501-AD3F-914F-9B9F-A7EF42672804}" type="slidenum">
              <a:rPr lang="it-IT" smtClean="0"/>
              <a:t>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Key findings for instabilities in 2015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51784" y="737026"/>
            <a:ext cx="7987570" cy="491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b="1" dirty="0">
                <a:cs typeface="Calibri"/>
                <a:sym typeface="Wingdings"/>
              </a:rPr>
              <a:t>2015</a:t>
            </a:r>
            <a:r>
              <a:rPr lang="en-US" sz="1600" dirty="0">
                <a:cs typeface="Calibri"/>
                <a:sym typeface="Wingdings"/>
              </a:rPr>
              <a:t> was successful for LHC </a:t>
            </a:r>
            <a:r>
              <a:rPr lang="en-US" sz="1600" dirty="0" smtClean="0">
                <a:cs typeface="Calibri"/>
                <a:sym typeface="Wingdings"/>
              </a:rPr>
              <a:t>operation: deployment of the 25 ns beams and operation at 6.5 </a:t>
            </a:r>
            <a:r>
              <a:rPr lang="en-US" sz="1600" dirty="0" err="1" smtClean="0">
                <a:cs typeface="Calibri"/>
                <a:sym typeface="Wingdings"/>
              </a:rPr>
              <a:t>TeV</a:t>
            </a:r>
            <a:r>
              <a:rPr lang="en-US" sz="1600" dirty="0" smtClean="0">
                <a:cs typeface="Calibri"/>
                <a:sym typeface="Wingdings"/>
              </a:rPr>
              <a:t>  stable </a:t>
            </a:r>
            <a:r>
              <a:rPr lang="en-US" sz="1600" dirty="0">
                <a:cs typeface="Calibri"/>
                <a:sym typeface="Wingdings"/>
              </a:rPr>
              <a:t>foundation for the 2016 physics run </a:t>
            </a:r>
            <a:r>
              <a:rPr lang="en-US" sz="1600" dirty="0" smtClean="0">
                <a:cs typeface="Calibri"/>
                <a:sym typeface="Wingdings"/>
              </a:rPr>
              <a:t>but </a:t>
            </a:r>
            <a:r>
              <a:rPr lang="en-US" sz="1600" dirty="0">
                <a:solidFill>
                  <a:srgbClr val="FF0000"/>
                </a:solidFill>
                <a:cs typeface="Calibri"/>
                <a:sym typeface="Wingdings"/>
              </a:rPr>
              <a:t>the e-cloud remains still a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challenge</a:t>
            </a:r>
            <a:r>
              <a:rPr lang="en-US" sz="1600" dirty="0" smtClean="0">
                <a:cs typeface="Calibri"/>
                <a:sym typeface="Wingdings"/>
              </a:rPr>
              <a:t> for the machine operation 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smtClean="0">
                <a:cs typeface="Calibri"/>
                <a:sym typeface="Wingdings"/>
              </a:rPr>
              <a:t>scrubbing is not sufficient to achieve a full e-cloud suppression  but </a:t>
            </a:r>
            <a:r>
              <a:rPr lang="en-US" sz="1600" dirty="0" err="1" smtClean="0">
                <a:cs typeface="Calibri"/>
                <a:sym typeface="Wingdings"/>
              </a:rPr>
              <a:t>contiditiong</a:t>
            </a:r>
            <a:r>
              <a:rPr lang="en-US" sz="1600" dirty="0" smtClean="0">
                <a:cs typeface="Calibri"/>
                <a:sym typeface="Wingdings"/>
              </a:rPr>
              <a:t> effect </a:t>
            </a:r>
            <a:r>
              <a:rPr lang="en-US" sz="1600" dirty="0"/>
              <a:t>throughout the </a:t>
            </a:r>
            <a:r>
              <a:rPr lang="en-US" sz="1600" dirty="0" smtClean="0"/>
              <a:t>year has been observed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60000"/>
              <a:defRPr/>
            </a:pPr>
            <a:endParaRPr lang="en-US" sz="1600" dirty="0">
              <a:cs typeface="Calibri"/>
              <a:sym typeface="Wingdings"/>
            </a:endParaRPr>
          </a:p>
          <a:p>
            <a:pPr marL="360363" lvl="1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cs typeface="Calibri"/>
                <a:sym typeface="Wingdings"/>
              </a:rPr>
              <a:t>Establish operable machine settings to </a:t>
            </a:r>
            <a:r>
              <a:rPr lang="en-US" sz="1600" dirty="0">
                <a:cs typeface="Calibri"/>
                <a:sym typeface="Wingdings"/>
              </a:rPr>
              <a:t>ensure the beam </a:t>
            </a:r>
            <a:r>
              <a:rPr lang="en-US" sz="1600" dirty="0" smtClean="0">
                <a:cs typeface="Calibri"/>
                <a:sym typeface="Wingdings"/>
              </a:rPr>
              <a:t>stability  </a:t>
            </a:r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Chromaticity</a:t>
            </a:r>
            <a:r>
              <a:rPr lang="en-US" sz="1600" b="1" dirty="0" smtClean="0"/>
              <a:t>: </a:t>
            </a:r>
            <a:r>
              <a:rPr lang="en-US" sz="1600" dirty="0" smtClean="0"/>
              <a:t>Q’</a:t>
            </a:r>
            <a:r>
              <a:rPr lang="en-US" sz="1600" baseline="-25000" dirty="0" smtClean="0"/>
              <a:t>H,V</a:t>
            </a:r>
            <a:r>
              <a:rPr lang="en-US" sz="1600" dirty="0" smtClean="0"/>
              <a:t> = 15/15</a:t>
            </a:r>
            <a:endParaRPr lang="en-US" sz="1600" dirty="0"/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err="1">
                <a:solidFill>
                  <a:srgbClr val="FF0000"/>
                </a:solidFill>
              </a:rPr>
              <a:t>O</a:t>
            </a:r>
            <a:r>
              <a:rPr lang="en-US" sz="1600" b="1" dirty="0" err="1" smtClean="0">
                <a:solidFill>
                  <a:srgbClr val="FF0000"/>
                </a:solidFill>
              </a:rPr>
              <a:t>ctupoles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current:  ~20 A </a:t>
            </a:r>
            <a:r>
              <a:rPr lang="en-US" sz="1600" dirty="0" smtClean="0">
                <a:sym typeface="Wingdings"/>
              </a:rPr>
              <a:t> corresponds to </a:t>
            </a:r>
            <a:r>
              <a:rPr lang="en-US" sz="1600" dirty="0" err="1" smtClean="0">
                <a:sym typeface="Wingdings"/>
              </a:rPr>
              <a:t>ΔQ</a:t>
            </a:r>
            <a:r>
              <a:rPr lang="en-US" sz="1600" baseline="-25000" dirty="0" err="1" smtClean="0">
                <a:sym typeface="Wingdings"/>
              </a:rPr>
              <a:t>oct,spread</a:t>
            </a:r>
            <a:r>
              <a:rPr lang="en-US" sz="1600" dirty="0" smtClean="0">
                <a:sym typeface="Wingdings"/>
              </a:rPr>
              <a:t>  ~ 1 x 10</a:t>
            </a:r>
            <a:r>
              <a:rPr lang="en-US" sz="1600" baseline="30000" dirty="0" smtClean="0">
                <a:sym typeface="Wingdings"/>
              </a:rPr>
              <a:t>-3</a:t>
            </a:r>
            <a:r>
              <a:rPr lang="en-US" sz="1600" dirty="0" smtClean="0">
                <a:sym typeface="Wingdings"/>
              </a:rPr>
              <a:t> </a:t>
            </a:r>
            <a:endParaRPr lang="en-US" sz="1600" dirty="0"/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b="1" dirty="0">
                <a:solidFill>
                  <a:srgbClr val="FF0000"/>
                </a:solidFill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</a:rPr>
              <a:t>ransverse feedback</a:t>
            </a:r>
            <a:r>
              <a:rPr lang="en-US" sz="1600" b="1" dirty="0" smtClean="0"/>
              <a:t>:  </a:t>
            </a:r>
            <a:r>
              <a:rPr lang="en-GB" sz="1600" dirty="0"/>
              <a:t>high gain, maximum achievable bandwidth</a:t>
            </a:r>
            <a:r>
              <a:rPr lang="en-US" sz="1600" b="1" dirty="0" smtClean="0"/>
              <a:t> </a:t>
            </a:r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endParaRPr lang="en-US" sz="1600" b="1" dirty="0" smtClean="0"/>
          </a:p>
          <a:p>
            <a:pPr marL="360363" lvl="1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Further studies has been carried out in order to evaluate the contribution of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these settings, together with the detuning induced by the e-cloud,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on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the tune footprint</a:t>
            </a:r>
          </a:p>
          <a:p>
            <a:pPr marL="360363" lvl="1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endParaRPr lang="en-US" sz="1600" dirty="0">
              <a:solidFill>
                <a:prstClr val="black"/>
              </a:solidFill>
              <a:cs typeface="Calibri"/>
              <a:sym typeface="Wingdings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6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3"/>
          <a:srcRect l="7667" t="4953" r="59931" b="7631"/>
          <a:stretch/>
        </p:blipFill>
        <p:spPr>
          <a:xfrm>
            <a:off x="1062180" y="18570"/>
            <a:ext cx="696275" cy="865937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6" y="64752"/>
            <a:ext cx="935472" cy="915009"/>
          </a:xfrm>
          <a:prstGeom prst="rect">
            <a:avLst/>
          </a:prstGeom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798603" y="6356350"/>
            <a:ext cx="2133600" cy="365125"/>
          </a:xfrm>
        </p:spPr>
        <p:txBody>
          <a:bodyPr/>
          <a:lstStyle/>
          <a:p>
            <a:fld id="{7557A501-AD3F-914F-9B9F-A7EF42672804}" type="slidenum">
              <a:rPr lang="it-IT" smtClean="0"/>
              <a:t>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meeting 31-03-2017</a:t>
            </a:r>
            <a:endParaRPr lang="it-IT" dirty="0"/>
          </a:p>
        </p:txBody>
      </p:sp>
      <p:sp>
        <p:nvSpPr>
          <p:cNvPr id="21" name="Rectangle 5"/>
          <p:cNvSpPr/>
          <p:nvPr/>
        </p:nvSpPr>
        <p:spPr>
          <a:xfrm>
            <a:off x="235517" y="141482"/>
            <a:ext cx="8765613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/>
                </a:solidFill>
                <a:latin typeface="Calibri"/>
                <a:cs typeface="Calibri"/>
              </a:rPr>
              <a:t>Key findings for instabilities in 2015</a:t>
            </a:r>
            <a:endParaRPr lang="en-US" sz="2800" dirty="0" smtClean="0">
              <a:solidFill>
                <a:srgbClr val="4F81BD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31/03/17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51784" y="737026"/>
            <a:ext cx="7987570" cy="491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b="1" dirty="0">
                <a:cs typeface="Calibri"/>
                <a:sym typeface="Wingdings"/>
              </a:rPr>
              <a:t>2015</a:t>
            </a:r>
            <a:r>
              <a:rPr lang="en-US" sz="1600" dirty="0">
                <a:cs typeface="Calibri"/>
                <a:sym typeface="Wingdings"/>
              </a:rPr>
              <a:t> was successful for LHC </a:t>
            </a:r>
            <a:r>
              <a:rPr lang="en-US" sz="1600" dirty="0" smtClean="0">
                <a:cs typeface="Calibri"/>
                <a:sym typeface="Wingdings"/>
              </a:rPr>
              <a:t>operation: deployment of the 25 ns beams and operation at 6.5 </a:t>
            </a:r>
            <a:r>
              <a:rPr lang="en-US" sz="1600" dirty="0" err="1" smtClean="0">
                <a:cs typeface="Calibri"/>
                <a:sym typeface="Wingdings"/>
              </a:rPr>
              <a:t>TeV</a:t>
            </a:r>
            <a:r>
              <a:rPr lang="en-US" sz="1600" dirty="0" smtClean="0">
                <a:cs typeface="Calibri"/>
                <a:sym typeface="Wingdings"/>
              </a:rPr>
              <a:t>  stable </a:t>
            </a:r>
            <a:r>
              <a:rPr lang="en-US" sz="1600" dirty="0">
                <a:cs typeface="Calibri"/>
                <a:sym typeface="Wingdings"/>
              </a:rPr>
              <a:t>foundation for the 2016 physics run </a:t>
            </a:r>
            <a:r>
              <a:rPr lang="en-US" sz="1600" dirty="0" smtClean="0">
                <a:cs typeface="Calibri"/>
                <a:sym typeface="Wingdings"/>
              </a:rPr>
              <a:t>but </a:t>
            </a:r>
            <a:r>
              <a:rPr lang="en-US" sz="1600" dirty="0">
                <a:solidFill>
                  <a:srgbClr val="FF0000"/>
                </a:solidFill>
                <a:cs typeface="Calibri"/>
                <a:sym typeface="Wingdings"/>
              </a:rPr>
              <a:t>the e-cloud remains still a </a:t>
            </a:r>
            <a:r>
              <a:rPr lang="en-US" sz="1600" dirty="0" smtClean="0">
                <a:solidFill>
                  <a:srgbClr val="FF0000"/>
                </a:solidFill>
                <a:cs typeface="Calibri"/>
                <a:sym typeface="Wingdings"/>
              </a:rPr>
              <a:t>challenge</a:t>
            </a:r>
            <a:r>
              <a:rPr lang="en-US" sz="1600" dirty="0" smtClean="0">
                <a:cs typeface="Calibri"/>
                <a:sym typeface="Wingdings"/>
              </a:rPr>
              <a:t> for the machine operation </a:t>
            </a:r>
          </a:p>
          <a:p>
            <a:pPr marL="971550" lvl="1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smtClean="0">
                <a:cs typeface="Calibri"/>
                <a:sym typeface="Wingdings"/>
              </a:rPr>
              <a:t>scrubbing is not sufficient to achieve a full e-cloud suppression  but </a:t>
            </a:r>
            <a:r>
              <a:rPr lang="en-US" sz="1600" dirty="0" err="1" smtClean="0">
                <a:cs typeface="Calibri"/>
                <a:sym typeface="Wingdings"/>
              </a:rPr>
              <a:t>contiditiong</a:t>
            </a:r>
            <a:r>
              <a:rPr lang="en-US" sz="1600" dirty="0" smtClean="0">
                <a:cs typeface="Calibri"/>
                <a:sym typeface="Wingdings"/>
              </a:rPr>
              <a:t> effect </a:t>
            </a:r>
            <a:r>
              <a:rPr lang="en-US" sz="1600" dirty="0"/>
              <a:t>throughout the </a:t>
            </a:r>
            <a:r>
              <a:rPr lang="en-US" sz="1600" dirty="0" smtClean="0"/>
              <a:t>year has been observed</a:t>
            </a:r>
          </a:p>
          <a:p>
            <a:pPr marL="685800" lvl="1">
              <a:lnSpc>
                <a:spcPct val="120000"/>
              </a:lnSpc>
              <a:spcBef>
                <a:spcPts val="600"/>
              </a:spcBef>
              <a:buSzPct val="60000"/>
              <a:defRPr/>
            </a:pPr>
            <a:endParaRPr lang="en-US" sz="1600" dirty="0">
              <a:cs typeface="Calibri"/>
              <a:sym typeface="Wingdings"/>
            </a:endParaRPr>
          </a:p>
          <a:p>
            <a:pPr marL="360363" lvl="1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 smtClean="0">
                <a:cs typeface="Calibri"/>
                <a:sym typeface="Wingdings"/>
              </a:rPr>
              <a:t>Establish operable machine settings to </a:t>
            </a:r>
            <a:r>
              <a:rPr lang="en-US" sz="1600" dirty="0">
                <a:cs typeface="Calibri"/>
                <a:sym typeface="Wingdings"/>
              </a:rPr>
              <a:t>ensure the beam </a:t>
            </a:r>
            <a:r>
              <a:rPr lang="en-US" sz="1600" dirty="0" smtClean="0">
                <a:cs typeface="Calibri"/>
                <a:sym typeface="Wingdings"/>
              </a:rPr>
              <a:t>stability  </a:t>
            </a:r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Chromaticity</a:t>
            </a:r>
            <a:r>
              <a:rPr lang="en-US" sz="1600" b="1" dirty="0" smtClean="0"/>
              <a:t>: </a:t>
            </a:r>
            <a:r>
              <a:rPr lang="en-US" sz="1600" dirty="0" smtClean="0"/>
              <a:t>Q’</a:t>
            </a:r>
            <a:r>
              <a:rPr lang="en-US" sz="1600" baseline="-25000" dirty="0" smtClean="0"/>
              <a:t>H,V</a:t>
            </a:r>
            <a:r>
              <a:rPr lang="en-US" sz="1600" dirty="0" smtClean="0"/>
              <a:t> = 15/15</a:t>
            </a:r>
            <a:endParaRPr lang="en-US" sz="1600" dirty="0"/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dirty="0" err="1">
                <a:solidFill>
                  <a:srgbClr val="FF0000"/>
                </a:solidFill>
              </a:rPr>
              <a:t>O</a:t>
            </a:r>
            <a:r>
              <a:rPr lang="en-US" sz="1600" b="1" dirty="0" err="1" smtClean="0">
                <a:solidFill>
                  <a:srgbClr val="FF0000"/>
                </a:solidFill>
              </a:rPr>
              <a:t>ctupoles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current:  ~26 A</a:t>
            </a:r>
            <a:endParaRPr lang="en-US" sz="1600" dirty="0"/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r>
              <a:rPr lang="en-US" sz="1600" b="1" dirty="0">
                <a:solidFill>
                  <a:srgbClr val="FF0000"/>
                </a:solidFill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</a:rPr>
              <a:t>ransverse feedback</a:t>
            </a:r>
            <a:r>
              <a:rPr lang="en-US" sz="1600" b="1" dirty="0" smtClean="0"/>
              <a:t>:  </a:t>
            </a:r>
            <a:r>
              <a:rPr lang="en-GB" sz="1600" dirty="0"/>
              <a:t>high gain, maximum achievable bandwidth</a:t>
            </a:r>
            <a:r>
              <a:rPr lang="en-US" sz="1600" b="1" dirty="0" smtClean="0"/>
              <a:t> </a:t>
            </a:r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60000"/>
              <a:buFont typeface="Wingdings" charset="2"/>
              <a:buChar char="²"/>
              <a:defRPr/>
            </a:pPr>
            <a:endParaRPr lang="en-US" sz="1600" b="1" dirty="0" smtClean="0"/>
          </a:p>
          <a:p>
            <a:pPr marL="360363" lvl="1" indent="-187325">
              <a:lnSpc>
                <a:spcPct val="120000"/>
              </a:lnSpc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Further studies </a:t>
            </a:r>
            <a:r>
              <a:rPr lang="en-US" sz="1600" dirty="0" smtClean="0">
                <a:solidFill>
                  <a:prstClr val="black"/>
                </a:solidFill>
                <a:cs typeface="Calibri"/>
                <a:sym typeface="Wingdings"/>
              </a:rPr>
              <a:t>have been </a:t>
            </a:r>
            <a:r>
              <a:rPr lang="en-US" sz="1600" dirty="0">
                <a:solidFill>
                  <a:prstClr val="black"/>
                </a:solidFill>
                <a:cs typeface="Calibri"/>
                <a:sym typeface="Wingdings"/>
              </a:rPr>
              <a:t>carried out in order to evaluate the contribution of these settings, together with the detuning induced by the e-cloud, on the tune footprint</a:t>
            </a:r>
          </a:p>
          <a:p>
            <a:pPr marL="915988" lvl="2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charset="0"/>
              <a:buChar char="à"/>
              <a:defRPr/>
            </a:pP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large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tune footprint at injection which </a:t>
            </a: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could reach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the third order resonance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627602" y="832315"/>
            <a:ext cx="7854510" cy="3446696"/>
            <a:chOff x="619379" y="1313542"/>
            <a:chExt cx="7854510" cy="3446696"/>
          </a:xfrm>
        </p:grpSpPr>
        <p:grpSp>
          <p:nvGrpSpPr>
            <p:cNvPr id="10" name="Gruppo 9"/>
            <p:cNvGrpSpPr/>
            <p:nvPr/>
          </p:nvGrpSpPr>
          <p:grpSpPr>
            <a:xfrm>
              <a:off x="619379" y="1313542"/>
              <a:ext cx="7854510" cy="3446696"/>
              <a:chOff x="736850" y="1414076"/>
              <a:chExt cx="7854510" cy="34466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Rettangolo 12"/>
              <p:cNvSpPr/>
              <p:nvPr/>
            </p:nvSpPr>
            <p:spPr>
              <a:xfrm>
                <a:off x="736850" y="1414076"/>
                <a:ext cx="7854510" cy="3446696"/>
              </a:xfrm>
              <a:prstGeom prst="rect">
                <a:avLst/>
              </a:prstGeom>
              <a:solidFill>
                <a:srgbClr val="FFFFFF"/>
              </a:solidFill>
              <a:ln w="19050" cmpd="sng">
                <a:solidFill>
                  <a:srgbClr val="95111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4" name="Group 15"/>
              <p:cNvGrpSpPr>
                <a:grpSpLocks noChangeAspect="1"/>
              </p:cNvGrpSpPr>
              <p:nvPr/>
            </p:nvGrpSpPr>
            <p:grpSpPr>
              <a:xfrm>
                <a:off x="4835405" y="1600819"/>
                <a:ext cx="3343767" cy="2591996"/>
                <a:chOff x="5400001" y="3830970"/>
                <a:chExt cx="3283557" cy="2545327"/>
              </a:xfrm>
            </p:grpSpPr>
            <p:pic>
              <p:nvPicPr>
                <p:cNvPr id="22" name="Picture 16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400001" y="3830970"/>
                  <a:ext cx="2993786" cy="2545327"/>
                </a:xfrm>
                <a:prstGeom prst="rect">
                  <a:avLst/>
                </a:prstGeom>
              </p:spPr>
            </p:pic>
            <p:sp>
              <p:nvSpPr>
                <p:cNvPr id="24" name="TextBox 17"/>
                <p:cNvSpPr txBox="1"/>
                <p:nvPr/>
              </p:nvSpPr>
              <p:spPr>
                <a:xfrm>
                  <a:off x="6582373" y="4426305"/>
                  <a:ext cx="684000" cy="432000"/>
                </a:xfrm>
                <a:prstGeom prst="rect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algn="ctr">
                    <a:defRPr sz="1300"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</a:lstStyle>
                <a:p>
                  <a:r>
                    <a:rPr lang="en-US" sz="1100" dirty="0" err="1">
                      <a:latin typeface="+mn-lt"/>
                    </a:rPr>
                    <a:t>Q’v</a:t>
                  </a:r>
                  <a:r>
                    <a:rPr lang="en-US" sz="1100" dirty="0">
                      <a:latin typeface="+mn-lt"/>
                    </a:rPr>
                    <a:t>=10</a:t>
                  </a:r>
                </a:p>
                <a:p>
                  <a:r>
                    <a:rPr lang="en-US" sz="1100" dirty="0">
                      <a:latin typeface="+mn-lt"/>
                    </a:rPr>
                    <a:t>Qv=.305</a:t>
                  </a:r>
                </a:p>
              </p:txBody>
            </p:sp>
            <p:sp>
              <p:nvSpPr>
                <p:cNvPr id="25" name="Rectangle 18"/>
                <p:cNvSpPr/>
                <p:nvPr/>
              </p:nvSpPr>
              <p:spPr>
                <a:xfrm>
                  <a:off x="7999558" y="4426305"/>
                  <a:ext cx="684000" cy="430887"/>
                </a:xfrm>
                <a:prstGeom prst="rect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00" dirty="0" err="1">
                      <a:cs typeface="Arial" panose="020B0604020202020204" pitchFamily="34" charset="0"/>
                    </a:rPr>
                    <a:t>Q’v</a:t>
                  </a:r>
                  <a:r>
                    <a:rPr lang="en-US" sz="1100" dirty="0">
                      <a:cs typeface="Arial" panose="020B0604020202020204" pitchFamily="34" charset="0"/>
                    </a:rPr>
                    <a:t>=15</a:t>
                  </a:r>
                </a:p>
                <a:p>
                  <a:pPr algn="ctr"/>
                  <a:r>
                    <a:rPr lang="en-US" sz="1100" dirty="0">
                      <a:cs typeface="Arial" panose="020B0604020202020204" pitchFamily="34" charset="0"/>
                    </a:rPr>
                    <a:t>Qv=.300</a:t>
                  </a:r>
                </a:p>
              </p:txBody>
            </p:sp>
            <p:sp>
              <p:nvSpPr>
                <p:cNvPr id="26" name="Rectangle 19"/>
                <p:cNvSpPr/>
                <p:nvPr/>
              </p:nvSpPr>
              <p:spPr>
                <a:xfrm>
                  <a:off x="7373546" y="3884755"/>
                  <a:ext cx="484932" cy="2219959"/>
                </a:xfrm>
                <a:prstGeom prst="rect">
                  <a:avLst/>
                </a:prstGeom>
                <a:solidFill>
                  <a:srgbClr val="C00000">
                    <a:alpha val="10196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4"/>
                <p:cNvSpPr/>
                <p:nvPr/>
              </p:nvSpPr>
              <p:spPr>
                <a:xfrm>
                  <a:off x="7288392" y="3853959"/>
                  <a:ext cx="684000" cy="430887"/>
                </a:xfrm>
                <a:prstGeom prst="rect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100" dirty="0" err="1" smtClean="0">
                      <a:cs typeface="Arial" panose="020B0604020202020204" pitchFamily="34" charset="0"/>
                    </a:rPr>
                    <a:t>Q’v</a:t>
                  </a:r>
                  <a:r>
                    <a:rPr lang="en-US" sz="1100" dirty="0" smtClean="0">
                      <a:cs typeface="Arial" panose="020B0604020202020204" pitchFamily="34" charset="0"/>
                    </a:rPr>
                    <a:t>=15</a:t>
                  </a:r>
                </a:p>
                <a:p>
                  <a:pPr algn="ctr"/>
                  <a:r>
                    <a:rPr lang="en-US" sz="1100" dirty="0" smtClean="0">
                      <a:cs typeface="Arial" panose="020B0604020202020204" pitchFamily="34" charset="0"/>
                    </a:rPr>
                    <a:t>Qv=.305</a:t>
                  </a:r>
                  <a:endParaRPr lang="en-US" sz="1100" dirty="0"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uppo 14"/>
              <p:cNvGrpSpPr/>
              <p:nvPr/>
            </p:nvGrpSpPr>
            <p:grpSpPr>
              <a:xfrm>
                <a:off x="1076494" y="1414076"/>
                <a:ext cx="3672001" cy="3142273"/>
                <a:chOff x="904036" y="3685459"/>
                <a:chExt cx="3672001" cy="3142273"/>
              </a:xfrm>
            </p:grpSpPr>
            <p:grpSp>
              <p:nvGrpSpPr>
                <p:cNvPr id="17" name="Group 12"/>
                <p:cNvGrpSpPr>
                  <a:grpSpLocks noChangeAspect="1"/>
                </p:cNvGrpSpPr>
                <p:nvPr/>
              </p:nvGrpSpPr>
              <p:grpSpPr>
                <a:xfrm>
                  <a:off x="904036" y="3685459"/>
                  <a:ext cx="3672001" cy="3142273"/>
                  <a:chOff x="5131264" y="1003545"/>
                  <a:chExt cx="2880000" cy="2464526"/>
                </a:xfrm>
              </p:grpSpPr>
              <p:pic>
                <p:nvPicPr>
                  <p:cNvPr id="19" name="Picture 13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928" t="19761" r="48561" b="22438"/>
                  <a:stretch/>
                </p:blipFill>
                <p:spPr>
                  <a:xfrm>
                    <a:off x="5131264" y="1003545"/>
                    <a:ext cx="2880000" cy="2464526"/>
                  </a:xfrm>
                  <a:prstGeom prst="rect">
                    <a:avLst/>
                  </a:prstGeom>
                </p:spPr>
              </p:pic>
              <p:cxnSp>
                <p:nvCxnSpPr>
                  <p:cNvPr id="20" name="Straight Connector 14"/>
                  <p:cNvCxnSpPr/>
                  <p:nvPr/>
                </p:nvCxnSpPr>
                <p:spPr>
                  <a:xfrm>
                    <a:off x="5708334" y="1847469"/>
                    <a:ext cx="1715478" cy="0"/>
                  </a:xfrm>
                  <a:prstGeom prst="line">
                    <a:avLst/>
                  </a:prstGeom>
                  <a:ln w="19050">
                    <a:solidFill>
                      <a:schemeClr val="accent2">
                        <a:lumMod val="50000"/>
                      </a:schemeClr>
                    </a:solidFill>
                    <a:prstDash val="sysDash"/>
                  </a:ln>
                  <a:effectLst>
                    <a:glow rad="50800">
                      <a:schemeClr val="accent2">
                        <a:lumMod val="75000"/>
                        <a:alpha val="60000"/>
                      </a:schemeClr>
                    </a:glo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Rettangolo 17"/>
                <p:cNvSpPr/>
                <p:nvPr/>
              </p:nvSpPr>
              <p:spPr>
                <a:xfrm>
                  <a:off x="1673244" y="3912501"/>
                  <a:ext cx="2023247" cy="95410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282828"/>
                      </a:solidFill>
                    </a:rPr>
                    <a:t>Q’=15/20, </a:t>
                  </a:r>
                  <a:r>
                    <a:rPr lang="en-US" sz="1400" dirty="0" err="1" smtClean="0">
                      <a:solidFill>
                        <a:srgbClr val="282828"/>
                      </a:solidFill>
                    </a:rPr>
                    <a:t>Octupole</a:t>
                  </a:r>
                  <a:r>
                    <a:rPr lang="en-US" sz="1400" dirty="0" smtClean="0">
                      <a:solidFill>
                        <a:srgbClr val="282828"/>
                      </a:solidFill>
                    </a:rPr>
                    <a:t> at 20A , EC </a:t>
                  </a:r>
                  <a:r>
                    <a:rPr lang="en-US" sz="1400" dirty="0">
                      <a:solidFill>
                        <a:srgbClr val="282828"/>
                      </a:solidFill>
                    </a:rPr>
                    <a:t>central density </a:t>
                  </a:r>
                  <a:r>
                    <a:rPr lang="en-US" sz="1400" dirty="0" smtClean="0">
                      <a:solidFill>
                        <a:srgbClr val="282828"/>
                      </a:solidFill>
                    </a:rPr>
                    <a:t> in dipoles 5 </a:t>
                  </a:r>
                  <a:r>
                    <a:rPr lang="en-US" sz="1400" dirty="0">
                      <a:solidFill>
                        <a:srgbClr val="282828"/>
                      </a:solidFill>
                    </a:rPr>
                    <a:t>x </a:t>
                  </a:r>
                  <a:r>
                    <a:rPr lang="en-US" sz="1400" dirty="0" smtClean="0">
                      <a:solidFill>
                        <a:srgbClr val="282828"/>
                      </a:solidFill>
                    </a:rPr>
                    <a:t>10e11 </a:t>
                  </a:r>
                  <a:r>
                    <a:rPr lang="en-US" sz="1400" dirty="0">
                      <a:solidFill>
                        <a:srgbClr val="282828"/>
                      </a:solidFill>
                    </a:rPr>
                    <a:t>e/m3</a:t>
                  </a:r>
                  <a:endParaRPr lang="en-US" sz="1400" dirty="0"/>
                </a:p>
              </p:txBody>
            </p:sp>
          </p:grpSp>
          <p:sp>
            <p:nvSpPr>
              <p:cNvPr id="16" name="CasellaDiTesto 15"/>
              <p:cNvSpPr txBox="1"/>
              <p:nvPr/>
            </p:nvSpPr>
            <p:spPr>
              <a:xfrm>
                <a:off x="775468" y="4399549"/>
                <a:ext cx="78158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err="1" smtClean="0"/>
                  <a:t>Optimization</a:t>
                </a:r>
                <a:r>
                  <a:rPr lang="it-IT" b="1" dirty="0" smtClean="0"/>
                  <a:t> of the </a:t>
                </a:r>
                <a:r>
                  <a:rPr lang="it-IT" b="1" dirty="0" err="1" smtClean="0"/>
                  <a:t>working</a:t>
                </a:r>
                <a:r>
                  <a:rPr lang="it-IT" b="1" dirty="0" smtClean="0"/>
                  <a:t> </a:t>
                </a:r>
                <a:r>
                  <a:rPr lang="it-IT" b="1" dirty="0" err="1" smtClean="0"/>
                  <a:t>point</a:t>
                </a:r>
                <a:r>
                  <a:rPr lang="it-IT" b="1" dirty="0" smtClean="0"/>
                  <a:t> to </a:t>
                </a:r>
                <a:r>
                  <a:rPr lang="it-IT" b="1" dirty="0" err="1" smtClean="0"/>
                  <a:t>improve</a:t>
                </a:r>
                <a:r>
                  <a:rPr lang="it-IT" b="1" dirty="0" smtClean="0"/>
                  <a:t> life time and </a:t>
                </a:r>
                <a:r>
                  <a:rPr lang="it-IT" b="1" dirty="0" err="1" smtClean="0"/>
                  <a:t>avoid</a:t>
                </a:r>
                <a:r>
                  <a:rPr lang="it-IT" b="1" dirty="0" smtClean="0"/>
                  <a:t> linear </a:t>
                </a:r>
                <a:r>
                  <a:rPr lang="it-IT" b="1" dirty="0" err="1" smtClean="0"/>
                  <a:t>coupling</a:t>
                </a:r>
                <a:r>
                  <a:rPr lang="it-IT" b="1" dirty="0" smtClean="0"/>
                  <a:t> </a:t>
                </a:r>
                <a:endParaRPr lang="it-IT" b="1" dirty="0"/>
              </a:p>
            </p:txBody>
          </p:sp>
        </p:grpSp>
        <p:cxnSp>
          <p:nvCxnSpPr>
            <p:cNvPr id="12" name="Connettore 2 11"/>
            <p:cNvCxnSpPr/>
            <p:nvPr/>
          </p:nvCxnSpPr>
          <p:spPr>
            <a:xfrm flipH="1">
              <a:off x="2116486" y="3108976"/>
              <a:ext cx="250843" cy="387644"/>
            </a:xfrm>
            <a:prstGeom prst="straightConnector1">
              <a:avLst/>
            </a:prstGeom>
            <a:ln w="635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540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rgbClr val="FF0000"/>
          </a:solidFill>
          <a:tailEnd type="stealth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29614</TotalTime>
  <Words>3942</Words>
  <Application>Microsoft Macintosh PowerPoint</Application>
  <PresentationFormat>Presentazione su schermo (4:3)</PresentationFormat>
  <Paragraphs>580</Paragraphs>
  <Slides>49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49</vt:i4>
      </vt:variant>
    </vt:vector>
  </HeadingPairs>
  <TitlesOfParts>
    <vt:vector size="51" baseType="lpstr">
      <vt:lpstr>Tema di Office</vt:lpstr>
      <vt:lpstr>Equation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annalisa</dc:creator>
  <cp:lastModifiedBy>annalisa</cp:lastModifiedBy>
  <cp:revision>1246</cp:revision>
  <dcterms:created xsi:type="dcterms:W3CDTF">2016-09-26T08:35:19Z</dcterms:created>
  <dcterms:modified xsi:type="dcterms:W3CDTF">2017-03-31T08:15:41Z</dcterms:modified>
</cp:coreProperties>
</file>