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notesSlides/notesSlide11.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12.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13.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705" r:id="rId3"/>
  </p:sldMasterIdLst>
  <p:notesMasterIdLst>
    <p:notesMasterId r:id="rId27"/>
  </p:notesMasterIdLst>
  <p:sldIdLst>
    <p:sldId id="256" r:id="rId4"/>
    <p:sldId id="299" r:id="rId5"/>
    <p:sldId id="258" r:id="rId6"/>
    <p:sldId id="300" r:id="rId7"/>
    <p:sldId id="309" r:id="rId8"/>
    <p:sldId id="262" r:id="rId9"/>
    <p:sldId id="264" r:id="rId10"/>
    <p:sldId id="261" r:id="rId11"/>
    <p:sldId id="266" r:id="rId12"/>
    <p:sldId id="270" r:id="rId13"/>
    <p:sldId id="276" r:id="rId14"/>
    <p:sldId id="265" r:id="rId15"/>
    <p:sldId id="271" r:id="rId16"/>
    <p:sldId id="280" r:id="rId17"/>
    <p:sldId id="281" r:id="rId18"/>
    <p:sldId id="306" r:id="rId19"/>
    <p:sldId id="298" r:id="rId20"/>
    <p:sldId id="308" r:id="rId21"/>
    <p:sldId id="302" r:id="rId22"/>
    <p:sldId id="269" r:id="rId23"/>
    <p:sldId id="305" r:id="rId24"/>
    <p:sldId id="284" r:id="rId25"/>
    <p:sldId id="285" r:id="rId26"/>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CAA41A9-126F-491A-A7AE-BAAE89623055}">
          <p14:sldIdLst>
            <p14:sldId id="256"/>
            <p14:sldId id="299"/>
            <p14:sldId id="258"/>
            <p14:sldId id="300"/>
            <p14:sldId id="309"/>
            <p14:sldId id="262"/>
            <p14:sldId id="264"/>
            <p14:sldId id="261"/>
            <p14:sldId id="266"/>
            <p14:sldId id="270"/>
            <p14:sldId id="276"/>
            <p14:sldId id="265"/>
            <p14:sldId id="271"/>
            <p14:sldId id="280"/>
            <p14:sldId id="281"/>
            <p14:sldId id="306"/>
            <p14:sldId id="298"/>
            <p14:sldId id="308"/>
            <p14:sldId id="302"/>
            <p14:sldId id="269"/>
            <p14:sldId id="305"/>
            <p14:sldId id="284"/>
            <p14:sldId id="285"/>
          </p14:sldIdLst>
        </p14:section>
        <p14:section name="backup" id="{9E025092-779F-44C8-92E6-7C7210482BEF}">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81469"/>
    <a:srgbClr val="F08728"/>
    <a:srgbClr val="FAB4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397" autoAdjust="0"/>
    <p:restoredTop sz="80610" autoAdjust="0"/>
  </p:normalViewPr>
  <p:slideViewPr>
    <p:cSldViewPr snapToGrid="0">
      <p:cViewPr>
        <p:scale>
          <a:sx n="66" d="100"/>
          <a:sy n="66" d="100"/>
        </p:scale>
        <p:origin x="1470" y="-66"/>
      </p:cViewPr>
      <p:guideLst/>
    </p:cSldViewPr>
  </p:slideViewPr>
  <p:notesTextViewPr>
    <p:cViewPr>
      <p:scale>
        <a:sx n="75" d="100"/>
        <a:sy n="75"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notesMaster" Target="notesMasters/notes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D:\pinpout_Magic2D_233mm_bzcst_laminarbeam.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Feuille_de_calcul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Feuille_de_calcul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Dapdc5\amollard\My%20Documents\Protocole%20de%20test\r&#233;sultats\20170117-R&#233;sultats_cavit&#233;2-type3_tests-deformations-3e-pion_brasage-CuAg.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D:\Protocole%20de%20test\r&#233;sultats\20170117-R&#233;sultats_cavit&#233;2-type3_tests-deformations-3e-pion_brasage-CuAg.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Dapdc5\amollard\My%20Documents\Protocole%20de%20test\r&#233;sultats\20161115-R&#233;sultats_2eme%20serie_et-comsol.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r>
              <a:rPr lang="fr-FR"/>
              <a:t>MAGIC2D simulations results </a:t>
            </a:r>
            <a:br>
              <a:rPr lang="fr-FR"/>
            </a:br>
            <a:r>
              <a:rPr lang="fr-FR"/>
              <a:t>Laminar beam – Uniform magnetic field</a:t>
            </a:r>
          </a:p>
        </c:rich>
      </c:tx>
      <c:layout/>
      <c:overlay val="0"/>
      <c:spPr>
        <a:noFill/>
        <a:ln>
          <a:noFill/>
        </a:ln>
        <a:effectLst/>
      </c:spPr>
      <c:txPr>
        <a:bodyPr rot="0" spcFirstLastPara="1" vertOverflow="ellipsis" vert="horz" wrap="square" anchor="ctr" anchorCtr="1"/>
        <a:lstStyle/>
        <a:p>
          <a:pPr>
            <a:defRPr sz="126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manualLayout>
          <c:layoutTarget val="inner"/>
          <c:xMode val="edge"/>
          <c:yMode val="edge"/>
          <c:x val="0.17628058206467245"/>
          <c:y val="0.23585805108850152"/>
          <c:w val="0.51617964272802597"/>
          <c:h val="0.54431371537706552"/>
        </c:manualLayout>
      </c:layout>
      <c:scatterChart>
        <c:scatterStyle val="lineMarker"/>
        <c:varyColors val="0"/>
        <c:ser>
          <c:idx val="0"/>
          <c:order val="0"/>
          <c:tx>
            <c:strRef>
              <c:f>Feuil1!$A$1</c:f>
              <c:strCache>
                <c:ptCount val="1"/>
                <c:pt idx="0">
                  <c:v>Kladistron</c:v>
                </c:pt>
              </c:strCache>
            </c:strRef>
          </c:tx>
          <c:spPr>
            <a:ln w="28575" cap="rnd">
              <a:solidFill>
                <a:schemeClr val="accent1"/>
              </a:solidFill>
              <a:round/>
            </a:ln>
            <a:effectLst/>
          </c:spPr>
          <c:marker>
            <c:symbol val="circle"/>
            <c:size val="5"/>
            <c:spPr>
              <a:solidFill>
                <a:schemeClr val="accent1"/>
              </a:solidFill>
              <a:ln w="28575">
                <a:solidFill>
                  <a:schemeClr val="accent1"/>
                </a:solidFill>
              </a:ln>
              <a:effectLst/>
            </c:spPr>
          </c:marker>
          <c:xVal>
            <c:numRef>
              <c:f>Feuil1!$A$4:$A$10</c:f>
              <c:numCache>
                <c:formatCode>General</c:formatCode>
                <c:ptCount val="7"/>
                <c:pt idx="0">
                  <c:v>0.05</c:v>
                </c:pt>
                <c:pt idx="1">
                  <c:v>0.1</c:v>
                </c:pt>
                <c:pt idx="2">
                  <c:v>0.3</c:v>
                </c:pt>
                <c:pt idx="3">
                  <c:v>0.5</c:v>
                </c:pt>
                <c:pt idx="4">
                  <c:v>0.7</c:v>
                </c:pt>
                <c:pt idx="5">
                  <c:v>0.9</c:v>
                </c:pt>
                <c:pt idx="6">
                  <c:v>1</c:v>
                </c:pt>
              </c:numCache>
            </c:numRef>
          </c:xVal>
          <c:yVal>
            <c:numRef>
              <c:f>Feuil1!$C$4:$C$10</c:f>
              <c:numCache>
                <c:formatCode>0.00%</c:formatCode>
                <c:ptCount val="7"/>
                <c:pt idx="0">
                  <c:v>0.13483005366726297</c:v>
                </c:pt>
                <c:pt idx="1">
                  <c:v>0.24018783542039357</c:v>
                </c:pt>
                <c:pt idx="2">
                  <c:v>0.47529516994633275</c:v>
                </c:pt>
                <c:pt idx="3">
                  <c:v>0.55484794275491944</c:v>
                </c:pt>
                <c:pt idx="4">
                  <c:v>0.57999999999999996</c:v>
                </c:pt>
                <c:pt idx="5">
                  <c:v>0.58843470483005378</c:v>
                </c:pt>
                <c:pt idx="6">
                  <c:v>0.59046511627906972</c:v>
                </c:pt>
              </c:numCache>
            </c:numRef>
          </c:yVal>
          <c:smooth val="0"/>
        </c:ser>
        <c:ser>
          <c:idx val="1"/>
          <c:order val="1"/>
          <c:tx>
            <c:strRef>
              <c:f>Feuil1!$K$1</c:f>
              <c:strCache>
                <c:ptCount val="1"/>
                <c:pt idx="0">
                  <c:v>TH2166</c:v>
                </c:pt>
              </c:strCache>
            </c:strRef>
          </c:tx>
          <c:spPr>
            <a:ln w="28575" cap="rnd">
              <a:solidFill>
                <a:schemeClr val="accent2"/>
              </a:solidFill>
              <a:round/>
            </a:ln>
            <a:effectLst/>
          </c:spPr>
          <c:marker>
            <c:symbol val="circle"/>
            <c:size val="5"/>
            <c:spPr>
              <a:solidFill>
                <a:schemeClr val="accent2"/>
              </a:solidFill>
              <a:ln w="28575">
                <a:solidFill>
                  <a:schemeClr val="accent2"/>
                </a:solidFill>
              </a:ln>
              <a:effectLst/>
            </c:spPr>
          </c:marker>
          <c:xVal>
            <c:numRef>
              <c:f>Feuil1!$K$3:$K$9</c:f>
              <c:numCache>
                <c:formatCode>General</c:formatCode>
                <c:ptCount val="7"/>
                <c:pt idx="0">
                  <c:v>0.01</c:v>
                </c:pt>
                <c:pt idx="1">
                  <c:v>0.05</c:v>
                </c:pt>
                <c:pt idx="2">
                  <c:v>0.2</c:v>
                </c:pt>
                <c:pt idx="3">
                  <c:v>0.3</c:v>
                </c:pt>
                <c:pt idx="4">
                  <c:v>0.4</c:v>
                </c:pt>
                <c:pt idx="5">
                  <c:v>0.5</c:v>
                </c:pt>
                <c:pt idx="6">
                  <c:v>0.6</c:v>
                </c:pt>
              </c:numCache>
            </c:numRef>
          </c:xVal>
          <c:yVal>
            <c:numRef>
              <c:f>Feuil1!$L$3:$L$9</c:f>
              <c:numCache>
                <c:formatCode>0.00%</c:formatCode>
                <c:ptCount val="7"/>
                <c:pt idx="0">
                  <c:v>4.7021466905187832E-2</c:v>
                </c:pt>
                <c:pt idx="1">
                  <c:v>0.19561717352415028</c:v>
                </c:pt>
                <c:pt idx="2">
                  <c:v>0.44669051878354205</c:v>
                </c:pt>
                <c:pt idx="3">
                  <c:v>0.50250447227191419</c:v>
                </c:pt>
                <c:pt idx="4">
                  <c:v>0.52522361359570657</c:v>
                </c:pt>
                <c:pt idx="5">
                  <c:v>0.53309481216457966</c:v>
                </c:pt>
                <c:pt idx="6">
                  <c:v>0.53175313059033991</c:v>
                </c:pt>
              </c:numCache>
            </c:numRef>
          </c:yVal>
          <c:smooth val="0"/>
        </c:ser>
        <c:dLbls>
          <c:showLegendKey val="0"/>
          <c:showVal val="0"/>
          <c:showCatName val="0"/>
          <c:showSerName val="0"/>
          <c:showPercent val="0"/>
          <c:showBubbleSize val="0"/>
        </c:dLbls>
        <c:axId val="291848176"/>
        <c:axId val="291841120"/>
      </c:scatterChart>
      <c:valAx>
        <c:axId val="291848176"/>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fr-FR"/>
                  <a:t>Pin (W)</a:t>
                </a:r>
              </a:p>
            </c:rich>
          </c:tx>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crossAx val="291841120"/>
        <c:crosses val="autoZero"/>
        <c:crossBetween val="midCat"/>
      </c:valAx>
      <c:valAx>
        <c:axId val="29184112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fr-FR"/>
                  <a:t>Efficiency</a:t>
                </a:r>
              </a:p>
            </c:rich>
          </c:tx>
          <c:layout/>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crossAx val="291848176"/>
        <c:crosses val="autoZero"/>
        <c:crossBetween val="midCat"/>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solidFill>
        <a:schemeClr val="tx2"/>
      </a:solidFill>
    </a:ln>
    <a:effectLst/>
  </c:spPr>
  <c:txPr>
    <a:bodyPr/>
    <a:lstStyle/>
    <a:p>
      <a:pPr>
        <a:defRPr sz="1050"/>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5603358315150365"/>
          <c:y val="2.991703353374758E-2"/>
          <c:w val="0.80905211396768173"/>
          <c:h val="0.8107373602707415"/>
        </c:manualLayout>
      </c:layout>
      <c:scatterChart>
        <c:scatterStyle val="smoothMarker"/>
        <c:varyColors val="0"/>
        <c:ser>
          <c:idx val="2"/>
          <c:order val="0"/>
          <c:tx>
            <c:v>Pin=0.1w</c:v>
          </c:tx>
          <c:spPr>
            <a:ln w="28575" cap="rnd">
              <a:solidFill>
                <a:srgbClr val="1717FF"/>
              </a:solidFill>
              <a:round/>
            </a:ln>
            <a:effectLst/>
          </c:spPr>
          <c:marker>
            <c:symbol val="none"/>
          </c:marker>
          <c:xVal>
            <c:numRef>
              <c:f>'01w'!$B$8:$B$1455</c:f>
              <c:numCache>
                <c:formatCode>0.00E+00</c:formatCode>
                <c:ptCount val="1448"/>
                <c:pt idx="0">
                  <c:v>8.5952390000000004E-2</c:v>
                </c:pt>
                <c:pt idx="1">
                  <c:v>0.25785720000000001</c:v>
                </c:pt>
                <c:pt idx="2">
                  <c:v>0.42976190000000003</c:v>
                </c:pt>
                <c:pt idx="3">
                  <c:v>0.63285720000000001</c:v>
                </c:pt>
                <c:pt idx="4">
                  <c:v>0.83684210000000003</c:v>
                </c:pt>
                <c:pt idx="5">
                  <c:v>1.010526</c:v>
                </c:pt>
                <c:pt idx="6">
                  <c:v>1.1842109999999999</c:v>
                </c:pt>
                <c:pt idx="7">
                  <c:v>1.3578950000000001</c:v>
                </c:pt>
                <c:pt idx="8">
                  <c:v>1.531579</c:v>
                </c:pt>
                <c:pt idx="9">
                  <c:v>1.705263</c:v>
                </c:pt>
                <c:pt idx="10">
                  <c:v>1.8789469999999999</c:v>
                </c:pt>
                <c:pt idx="11">
                  <c:v>2.052632</c:v>
                </c:pt>
                <c:pt idx="12">
                  <c:v>2.2263159999999997</c:v>
                </c:pt>
                <c:pt idx="13">
                  <c:v>2.4</c:v>
                </c:pt>
                <c:pt idx="14">
                  <c:v>2.5736840000000001</c:v>
                </c:pt>
                <c:pt idx="15">
                  <c:v>2.747369</c:v>
                </c:pt>
                <c:pt idx="16">
                  <c:v>2.9210529999999997</c:v>
                </c:pt>
                <c:pt idx="17">
                  <c:v>3.0947370000000003</c:v>
                </c:pt>
                <c:pt idx="18">
                  <c:v>3.268421</c:v>
                </c:pt>
                <c:pt idx="19">
                  <c:v>3.4421050000000002</c:v>
                </c:pt>
                <c:pt idx="20">
                  <c:v>3.6157899999999996</c:v>
                </c:pt>
                <c:pt idx="21">
                  <c:v>3.7894740000000002</c:v>
                </c:pt>
                <c:pt idx="22">
                  <c:v>3.9631579999999995</c:v>
                </c:pt>
                <c:pt idx="23">
                  <c:v>4.1368419999999997</c:v>
                </c:pt>
                <c:pt idx="24">
                  <c:v>4.3105269999999996</c:v>
                </c:pt>
                <c:pt idx="25">
                  <c:v>4.4842110000000002</c:v>
                </c:pt>
                <c:pt idx="26">
                  <c:v>4.6578949999999999</c:v>
                </c:pt>
                <c:pt idx="27">
                  <c:v>4.8315789999999996</c:v>
                </c:pt>
                <c:pt idx="28">
                  <c:v>5.0052630000000002</c:v>
                </c:pt>
                <c:pt idx="29">
                  <c:v>5.1789480000000001</c:v>
                </c:pt>
                <c:pt idx="30">
                  <c:v>5.3526320000000007</c:v>
                </c:pt>
                <c:pt idx="31">
                  <c:v>5.5263159999999996</c:v>
                </c:pt>
                <c:pt idx="32">
                  <c:v>5.7</c:v>
                </c:pt>
                <c:pt idx="33">
                  <c:v>5.873685</c:v>
                </c:pt>
                <c:pt idx="34">
                  <c:v>6.0473690000000007</c:v>
                </c:pt>
                <c:pt idx="35">
                  <c:v>6.2210529999999995</c:v>
                </c:pt>
                <c:pt idx="36">
                  <c:v>6.3947370000000001</c:v>
                </c:pt>
                <c:pt idx="37">
                  <c:v>6.5684209999999998</c:v>
                </c:pt>
                <c:pt idx="38">
                  <c:v>6.7421060000000006</c:v>
                </c:pt>
                <c:pt idx="39">
                  <c:v>6.9157899999999994</c:v>
                </c:pt>
                <c:pt idx="40">
                  <c:v>7.0894740000000001</c:v>
                </c:pt>
                <c:pt idx="41">
                  <c:v>7.2631579999999998</c:v>
                </c:pt>
                <c:pt idx="42">
                  <c:v>7.4363640000000002</c:v>
                </c:pt>
                <c:pt idx="43">
                  <c:v>7.6090910000000003</c:v>
                </c:pt>
                <c:pt idx="44">
                  <c:v>7.7818189999999996</c:v>
                </c:pt>
                <c:pt idx="45">
                  <c:v>7.9545459999999997</c:v>
                </c:pt>
                <c:pt idx="46">
                  <c:v>8.1272730000000006</c:v>
                </c:pt>
                <c:pt idx="47">
                  <c:v>8.3000000000000007</c:v>
                </c:pt>
                <c:pt idx="48">
                  <c:v>8.472728</c:v>
                </c:pt>
                <c:pt idx="49">
                  <c:v>8.6454550000000001</c:v>
                </c:pt>
                <c:pt idx="50">
                  <c:v>8.8181820000000002</c:v>
                </c:pt>
                <c:pt idx="51">
                  <c:v>8.9909099999999995</c:v>
                </c:pt>
                <c:pt idx="52">
                  <c:v>9.1636370000000014</c:v>
                </c:pt>
                <c:pt idx="53">
                  <c:v>9.3363639999999997</c:v>
                </c:pt>
                <c:pt idx="54">
                  <c:v>9.5090910000000015</c:v>
                </c:pt>
                <c:pt idx="55">
                  <c:v>9.6818189999999991</c:v>
                </c:pt>
                <c:pt idx="56">
                  <c:v>9.8545460000000009</c:v>
                </c:pt>
                <c:pt idx="57">
                  <c:v>10.02727</c:v>
                </c:pt>
                <c:pt idx="58">
                  <c:v>10.200000000000001</c:v>
                </c:pt>
                <c:pt idx="59">
                  <c:v>10.372730000000001</c:v>
                </c:pt>
                <c:pt idx="60">
                  <c:v>10.54546</c:v>
                </c:pt>
                <c:pt idx="61">
                  <c:v>10.71818</c:v>
                </c:pt>
                <c:pt idx="62">
                  <c:v>10.89091</c:v>
                </c:pt>
                <c:pt idx="63">
                  <c:v>11.063639999999999</c:v>
                </c:pt>
                <c:pt idx="64">
                  <c:v>11.236839999999999</c:v>
                </c:pt>
                <c:pt idx="65">
                  <c:v>11.41053</c:v>
                </c:pt>
                <c:pt idx="66">
                  <c:v>11.584209999999999</c:v>
                </c:pt>
                <c:pt idx="67">
                  <c:v>11.757899999999999</c:v>
                </c:pt>
                <c:pt idx="68">
                  <c:v>11.93158</c:v>
                </c:pt>
                <c:pt idx="69">
                  <c:v>12.105259999999999</c:v>
                </c:pt>
                <c:pt idx="70">
                  <c:v>12.27895</c:v>
                </c:pt>
                <c:pt idx="71">
                  <c:v>12.452629999999999</c:v>
                </c:pt>
                <c:pt idx="72">
                  <c:v>12.62632</c:v>
                </c:pt>
                <c:pt idx="73">
                  <c:v>12.8</c:v>
                </c:pt>
                <c:pt idx="74">
                  <c:v>12.97368</c:v>
                </c:pt>
                <c:pt idx="75">
                  <c:v>13.14737</c:v>
                </c:pt>
                <c:pt idx="76">
                  <c:v>13.32105</c:v>
                </c:pt>
                <c:pt idx="77">
                  <c:v>13.49474</c:v>
                </c:pt>
                <c:pt idx="78">
                  <c:v>13.668420000000001</c:v>
                </c:pt>
                <c:pt idx="79">
                  <c:v>13.84211</c:v>
                </c:pt>
                <c:pt idx="80">
                  <c:v>14.015790000000001</c:v>
                </c:pt>
                <c:pt idx="81">
                  <c:v>14.18947</c:v>
                </c:pt>
                <c:pt idx="82">
                  <c:v>14.363160000000001</c:v>
                </c:pt>
                <c:pt idx="83">
                  <c:v>14.53684</c:v>
                </c:pt>
                <c:pt idx="84">
                  <c:v>14.710529999999999</c:v>
                </c:pt>
                <c:pt idx="85">
                  <c:v>14.884209999999999</c:v>
                </c:pt>
                <c:pt idx="86">
                  <c:v>15.0579</c:v>
                </c:pt>
                <c:pt idx="87">
                  <c:v>15.231579999999999</c:v>
                </c:pt>
                <c:pt idx="88">
                  <c:v>15.40526</c:v>
                </c:pt>
                <c:pt idx="89">
                  <c:v>15.578949999999999</c:v>
                </c:pt>
                <c:pt idx="90">
                  <c:v>15.75263</c:v>
                </c:pt>
                <c:pt idx="91">
                  <c:v>15.92632</c:v>
                </c:pt>
                <c:pt idx="92">
                  <c:v>16.100000000000001</c:v>
                </c:pt>
                <c:pt idx="93">
                  <c:v>16.273690000000002</c:v>
                </c:pt>
                <c:pt idx="94">
                  <c:v>16.447369999999999</c:v>
                </c:pt>
                <c:pt idx="95">
                  <c:v>16.621049999999997</c:v>
                </c:pt>
                <c:pt idx="96">
                  <c:v>16.794739999999997</c:v>
                </c:pt>
                <c:pt idx="97">
                  <c:v>16.968420000000002</c:v>
                </c:pt>
                <c:pt idx="98">
                  <c:v>17.142109999999999</c:v>
                </c:pt>
                <c:pt idx="99">
                  <c:v>17.31579</c:v>
                </c:pt>
                <c:pt idx="100">
                  <c:v>17.489470000000001</c:v>
                </c:pt>
                <c:pt idx="101">
                  <c:v>17.663160000000001</c:v>
                </c:pt>
                <c:pt idx="102">
                  <c:v>17.867139999999999</c:v>
                </c:pt>
                <c:pt idx="103">
                  <c:v>18.070240000000002</c:v>
                </c:pt>
                <c:pt idx="104">
                  <c:v>18.242139999999999</c:v>
                </c:pt>
                <c:pt idx="105">
                  <c:v>18.41405</c:v>
                </c:pt>
                <c:pt idx="106">
                  <c:v>18.59375</c:v>
                </c:pt>
                <c:pt idx="107">
                  <c:v>18.78125</c:v>
                </c:pt>
                <c:pt idx="108">
                  <c:v>18.96875</c:v>
                </c:pt>
                <c:pt idx="109">
                  <c:v>19.15625</c:v>
                </c:pt>
                <c:pt idx="110">
                  <c:v>19.340409999999999</c:v>
                </c:pt>
                <c:pt idx="111">
                  <c:v>19.521229999999999</c:v>
                </c:pt>
                <c:pt idx="112">
                  <c:v>19.70204</c:v>
                </c:pt>
                <c:pt idx="113">
                  <c:v>19.882859999999997</c:v>
                </c:pt>
                <c:pt idx="114">
                  <c:v>20.063669999999998</c:v>
                </c:pt>
                <c:pt idx="115">
                  <c:v>20.244489999999999</c:v>
                </c:pt>
                <c:pt idx="116">
                  <c:v>20.42531</c:v>
                </c:pt>
                <c:pt idx="117">
                  <c:v>20.607500000000002</c:v>
                </c:pt>
                <c:pt idx="118">
                  <c:v>20.791069999999998</c:v>
                </c:pt>
                <c:pt idx="119">
                  <c:v>20.974640000000001</c:v>
                </c:pt>
                <c:pt idx="120">
                  <c:v>21.15822</c:v>
                </c:pt>
                <c:pt idx="121">
                  <c:v>21.375</c:v>
                </c:pt>
                <c:pt idx="122">
                  <c:v>21.59318</c:v>
                </c:pt>
                <c:pt idx="123">
                  <c:v>21.77955</c:v>
                </c:pt>
                <c:pt idx="124">
                  <c:v>21.965910000000001</c:v>
                </c:pt>
                <c:pt idx="125">
                  <c:v>22.152270000000001</c:v>
                </c:pt>
                <c:pt idx="126">
                  <c:v>22.338640000000002</c:v>
                </c:pt>
                <c:pt idx="127">
                  <c:v>22.524999999999999</c:v>
                </c:pt>
                <c:pt idx="128">
                  <c:v>22.711359999999999</c:v>
                </c:pt>
                <c:pt idx="129">
                  <c:v>22.897730000000003</c:v>
                </c:pt>
                <c:pt idx="130">
                  <c:v>23.084090000000003</c:v>
                </c:pt>
                <c:pt idx="131">
                  <c:v>23.27046</c:v>
                </c:pt>
                <c:pt idx="132">
                  <c:v>23.45682</c:v>
                </c:pt>
                <c:pt idx="133">
                  <c:v>23.637499999999999</c:v>
                </c:pt>
                <c:pt idx="134">
                  <c:v>23.8125</c:v>
                </c:pt>
                <c:pt idx="135">
                  <c:v>23.987499999999997</c:v>
                </c:pt>
                <c:pt idx="136">
                  <c:v>24.162500000000001</c:v>
                </c:pt>
                <c:pt idx="137">
                  <c:v>24.337500000000002</c:v>
                </c:pt>
                <c:pt idx="138">
                  <c:v>24.512499999999999</c:v>
                </c:pt>
                <c:pt idx="139">
                  <c:v>24.6875</c:v>
                </c:pt>
                <c:pt idx="140">
                  <c:v>24.862500000000001</c:v>
                </c:pt>
                <c:pt idx="141">
                  <c:v>25.043180000000003</c:v>
                </c:pt>
                <c:pt idx="142">
                  <c:v>25.22955</c:v>
                </c:pt>
                <c:pt idx="143">
                  <c:v>25.41591</c:v>
                </c:pt>
                <c:pt idx="144">
                  <c:v>25.602270000000001</c:v>
                </c:pt>
                <c:pt idx="145">
                  <c:v>25.788640000000001</c:v>
                </c:pt>
                <c:pt idx="146">
                  <c:v>25.975000000000001</c:v>
                </c:pt>
                <c:pt idx="147">
                  <c:v>26.161360000000002</c:v>
                </c:pt>
                <c:pt idx="148">
                  <c:v>26.347729999999999</c:v>
                </c:pt>
                <c:pt idx="149">
                  <c:v>26.534089999999999</c:v>
                </c:pt>
                <c:pt idx="150">
                  <c:v>26.720460000000003</c:v>
                </c:pt>
                <c:pt idx="151">
                  <c:v>26.90682</c:v>
                </c:pt>
                <c:pt idx="152">
                  <c:v>27.125</c:v>
                </c:pt>
                <c:pt idx="153">
                  <c:v>27.34179</c:v>
                </c:pt>
                <c:pt idx="154">
                  <c:v>27.525359999999999</c:v>
                </c:pt>
                <c:pt idx="155">
                  <c:v>27.708929999999999</c:v>
                </c:pt>
                <c:pt idx="156">
                  <c:v>27.892500000000002</c:v>
                </c:pt>
                <c:pt idx="157">
                  <c:v>28.070239999999998</c:v>
                </c:pt>
                <c:pt idx="158">
                  <c:v>28.242139999999999</c:v>
                </c:pt>
                <c:pt idx="159">
                  <c:v>28.41405</c:v>
                </c:pt>
                <c:pt idx="160">
                  <c:v>28.59028</c:v>
                </c:pt>
                <c:pt idx="161">
                  <c:v>28.77083</c:v>
                </c:pt>
                <c:pt idx="162">
                  <c:v>28.95139</c:v>
                </c:pt>
                <c:pt idx="163">
                  <c:v>29.13195</c:v>
                </c:pt>
                <c:pt idx="164">
                  <c:v>29.3125</c:v>
                </c:pt>
                <c:pt idx="165">
                  <c:v>29.49306</c:v>
                </c:pt>
                <c:pt idx="166">
                  <c:v>29.67361</c:v>
                </c:pt>
                <c:pt idx="167">
                  <c:v>29.85417</c:v>
                </c:pt>
                <c:pt idx="168">
                  <c:v>30.03472</c:v>
                </c:pt>
                <c:pt idx="169">
                  <c:v>30.21528</c:v>
                </c:pt>
                <c:pt idx="170">
                  <c:v>30.39583</c:v>
                </c:pt>
                <c:pt idx="171">
                  <c:v>30.57639</c:v>
                </c:pt>
                <c:pt idx="172">
                  <c:v>30.756950000000003</c:v>
                </c:pt>
                <c:pt idx="173">
                  <c:v>30.9375</c:v>
                </c:pt>
                <c:pt idx="174">
                  <c:v>31.11806</c:v>
                </c:pt>
                <c:pt idx="175">
                  <c:v>31.298609999999996</c:v>
                </c:pt>
                <c:pt idx="176">
                  <c:v>31.47917</c:v>
                </c:pt>
                <c:pt idx="177">
                  <c:v>31.659720000000004</c:v>
                </c:pt>
                <c:pt idx="178">
                  <c:v>31.839659999999999</c:v>
                </c:pt>
                <c:pt idx="179">
                  <c:v>32.018979999999999</c:v>
                </c:pt>
                <c:pt idx="180">
                  <c:v>32.198299999999996</c:v>
                </c:pt>
                <c:pt idx="181">
                  <c:v>32.37762</c:v>
                </c:pt>
                <c:pt idx="182">
                  <c:v>32.556939999999997</c:v>
                </c:pt>
                <c:pt idx="183">
                  <c:v>32.736260000000001</c:v>
                </c:pt>
                <c:pt idx="184">
                  <c:v>32.915579999999999</c:v>
                </c:pt>
                <c:pt idx="185">
                  <c:v>33.094899999999996</c:v>
                </c:pt>
                <c:pt idx="186">
                  <c:v>33.27422</c:v>
                </c:pt>
                <c:pt idx="187">
                  <c:v>33.453539999999997</c:v>
                </c:pt>
                <c:pt idx="188">
                  <c:v>33.632860000000001</c:v>
                </c:pt>
                <c:pt idx="189">
                  <c:v>33.812179999999998</c:v>
                </c:pt>
                <c:pt idx="190">
                  <c:v>33.991500000000002</c:v>
                </c:pt>
                <c:pt idx="191">
                  <c:v>34.170819999999999</c:v>
                </c:pt>
                <c:pt idx="192">
                  <c:v>34.350140000000003</c:v>
                </c:pt>
                <c:pt idx="193">
                  <c:v>34.52946</c:v>
                </c:pt>
                <c:pt idx="194">
                  <c:v>34.708780000000004</c:v>
                </c:pt>
                <c:pt idx="195">
                  <c:v>34.888100000000001</c:v>
                </c:pt>
                <c:pt idx="196">
                  <c:v>35.067419999999998</c:v>
                </c:pt>
                <c:pt idx="197">
                  <c:v>35.246739999999996</c:v>
                </c:pt>
                <c:pt idx="198">
                  <c:v>35.42606</c:v>
                </c:pt>
                <c:pt idx="199">
                  <c:v>35.607500000000002</c:v>
                </c:pt>
                <c:pt idx="200">
                  <c:v>35.791069999999998</c:v>
                </c:pt>
                <c:pt idx="201">
                  <c:v>35.974640000000001</c:v>
                </c:pt>
                <c:pt idx="202">
                  <c:v>36.15822</c:v>
                </c:pt>
                <c:pt idx="203">
                  <c:v>36.375</c:v>
                </c:pt>
                <c:pt idx="204">
                  <c:v>36.593180000000004</c:v>
                </c:pt>
                <c:pt idx="205">
                  <c:v>36.77955</c:v>
                </c:pt>
                <c:pt idx="206">
                  <c:v>36.965910000000001</c:v>
                </c:pt>
                <c:pt idx="207">
                  <c:v>37.152270000000001</c:v>
                </c:pt>
                <c:pt idx="208">
                  <c:v>37.338639999999998</c:v>
                </c:pt>
                <c:pt idx="209">
                  <c:v>37.525000000000006</c:v>
                </c:pt>
                <c:pt idx="210">
                  <c:v>37.711370000000002</c:v>
                </c:pt>
                <c:pt idx="211">
                  <c:v>37.897729999999996</c:v>
                </c:pt>
                <c:pt idx="212">
                  <c:v>38.084090000000003</c:v>
                </c:pt>
                <c:pt idx="213">
                  <c:v>38.27046</c:v>
                </c:pt>
                <c:pt idx="214">
                  <c:v>38.45682</c:v>
                </c:pt>
                <c:pt idx="215">
                  <c:v>38.637499999999996</c:v>
                </c:pt>
                <c:pt idx="216">
                  <c:v>38.8125</c:v>
                </c:pt>
                <c:pt idx="217">
                  <c:v>38.987500000000004</c:v>
                </c:pt>
                <c:pt idx="218">
                  <c:v>39.162500000000001</c:v>
                </c:pt>
                <c:pt idx="219">
                  <c:v>39.337499999999999</c:v>
                </c:pt>
                <c:pt idx="220">
                  <c:v>39.512499999999996</c:v>
                </c:pt>
                <c:pt idx="221">
                  <c:v>39.6875</c:v>
                </c:pt>
                <c:pt idx="222">
                  <c:v>39.862500000000004</c:v>
                </c:pt>
                <c:pt idx="223">
                  <c:v>40.04318</c:v>
                </c:pt>
                <c:pt idx="224">
                  <c:v>40.229550000000003</c:v>
                </c:pt>
                <c:pt idx="225">
                  <c:v>40.415909999999997</c:v>
                </c:pt>
                <c:pt idx="226">
                  <c:v>40.602270000000004</c:v>
                </c:pt>
                <c:pt idx="227">
                  <c:v>40.788640000000001</c:v>
                </c:pt>
                <c:pt idx="228">
                  <c:v>40.974999999999994</c:v>
                </c:pt>
                <c:pt idx="229">
                  <c:v>41.161370000000005</c:v>
                </c:pt>
                <c:pt idx="230">
                  <c:v>41.347729999999999</c:v>
                </c:pt>
                <c:pt idx="231">
                  <c:v>41.534090000000006</c:v>
                </c:pt>
                <c:pt idx="232">
                  <c:v>41.720460000000003</c:v>
                </c:pt>
                <c:pt idx="233">
                  <c:v>41.906819999999996</c:v>
                </c:pt>
                <c:pt idx="234">
                  <c:v>42.125</c:v>
                </c:pt>
                <c:pt idx="235">
                  <c:v>42.341789999999996</c:v>
                </c:pt>
                <c:pt idx="236">
                  <c:v>42.525359999999999</c:v>
                </c:pt>
                <c:pt idx="237">
                  <c:v>42.708930000000002</c:v>
                </c:pt>
                <c:pt idx="238">
                  <c:v>42.892499999999998</c:v>
                </c:pt>
                <c:pt idx="239">
                  <c:v>43.070240000000005</c:v>
                </c:pt>
                <c:pt idx="240">
                  <c:v>43.242139999999999</c:v>
                </c:pt>
                <c:pt idx="241">
                  <c:v>43.414050000000003</c:v>
                </c:pt>
                <c:pt idx="242">
                  <c:v>43.59028</c:v>
                </c:pt>
                <c:pt idx="243">
                  <c:v>43.77084</c:v>
                </c:pt>
                <c:pt idx="244">
                  <c:v>43.951389999999996</c:v>
                </c:pt>
                <c:pt idx="245">
                  <c:v>44.131950000000003</c:v>
                </c:pt>
                <c:pt idx="246">
                  <c:v>44.3125</c:v>
                </c:pt>
                <c:pt idx="247">
                  <c:v>44.49306</c:v>
                </c:pt>
                <c:pt idx="248">
                  <c:v>44.673610000000004</c:v>
                </c:pt>
                <c:pt idx="249">
                  <c:v>44.854169999999996</c:v>
                </c:pt>
                <c:pt idx="250">
                  <c:v>45.03472</c:v>
                </c:pt>
                <c:pt idx="251">
                  <c:v>45.21528</c:v>
                </c:pt>
                <c:pt idx="252">
                  <c:v>45.39584</c:v>
                </c:pt>
                <c:pt idx="253">
                  <c:v>45.576390000000004</c:v>
                </c:pt>
                <c:pt idx="254">
                  <c:v>45.756949999999996</c:v>
                </c:pt>
                <c:pt idx="255">
                  <c:v>45.9375</c:v>
                </c:pt>
                <c:pt idx="256">
                  <c:v>46.11806</c:v>
                </c:pt>
                <c:pt idx="257">
                  <c:v>46.298609999999996</c:v>
                </c:pt>
                <c:pt idx="258">
                  <c:v>46.479170000000003</c:v>
                </c:pt>
                <c:pt idx="259">
                  <c:v>46.65972</c:v>
                </c:pt>
                <c:pt idx="260">
                  <c:v>46.839659999999995</c:v>
                </c:pt>
                <c:pt idx="261">
                  <c:v>47.018979999999999</c:v>
                </c:pt>
                <c:pt idx="262">
                  <c:v>47.198299999999996</c:v>
                </c:pt>
                <c:pt idx="263">
                  <c:v>47.37762</c:v>
                </c:pt>
                <c:pt idx="264">
                  <c:v>47.556939999999997</c:v>
                </c:pt>
                <c:pt idx="265">
                  <c:v>47.736260000000001</c:v>
                </c:pt>
                <c:pt idx="266">
                  <c:v>47.915579999999999</c:v>
                </c:pt>
                <c:pt idx="267">
                  <c:v>48.094900000000003</c:v>
                </c:pt>
                <c:pt idx="268">
                  <c:v>48.27422</c:v>
                </c:pt>
                <c:pt idx="269">
                  <c:v>48.453540000000004</c:v>
                </c:pt>
                <c:pt idx="270">
                  <c:v>48.632860000000001</c:v>
                </c:pt>
                <c:pt idx="271">
                  <c:v>48.812179999999998</c:v>
                </c:pt>
                <c:pt idx="272">
                  <c:v>48.991500000000002</c:v>
                </c:pt>
                <c:pt idx="273">
                  <c:v>49.170819999999999</c:v>
                </c:pt>
                <c:pt idx="274">
                  <c:v>49.350140000000003</c:v>
                </c:pt>
                <c:pt idx="275">
                  <c:v>49.52946</c:v>
                </c:pt>
                <c:pt idx="276">
                  <c:v>49.708780000000004</c:v>
                </c:pt>
                <c:pt idx="277">
                  <c:v>49.888099999999994</c:v>
                </c:pt>
                <c:pt idx="278">
                  <c:v>50.067419999999998</c:v>
                </c:pt>
                <c:pt idx="279">
                  <c:v>50.246739999999996</c:v>
                </c:pt>
                <c:pt idx="280">
                  <c:v>50.42606</c:v>
                </c:pt>
                <c:pt idx="281">
                  <c:v>50.607500000000002</c:v>
                </c:pt>
                <c:pt idx="282">
                  <c:v>50.791069999999998</c:v>
                </c:pt>
                <c:pt idx="283">
                  <c:v>50.974650000000004</c:v>
                </c:pt>
                <c:pt idx="284">
                  <c:v>51.15822</c:v>
                </c:pt>
                <c:pt idx="285">
                  <c:v>51.375</c:v>
                </c:pt>
                <c:pt idx="286">
                  <c:v>51.593180000000004</c:v>
                </c:pt>
                <c:pt idx="287">
                  <c:v>51.77955</c:v>
                </c:pt>
                <c:pt idx="288">
                  <c:v>51.965909999999994</c:v>
                </c:pt>
                <c:pt idx="289">
                  <c:v>52.152280000000005</c:v>
                </c:pt>
                <c:pt idx="290">
                  <c:v>52.338639999999998</c:v>
                </c:pt>
                <c:pt idx="291">
                  <c:v>52.525000000000006</c:v>
                </c:pt>
                <c:pt idx="292">
                  <c:v>52.711370000000002</c:v>
                </c:pt>
                <c:pt idx="293">
                  <c:v>52.897729999999996</c:v>
                </c:pt>
                <c:pt idx="294">
                  <c:v>53.084090000000003</c:v>
                </c:pt>
                <c:pt idx="295">
                  <c:v>53.27046</c:v>
                </c:pt>
                <c:pt idx="296">
                  <c:v>53.45682</c:v>
                </c:pt>
                <c:pt idx="297">
                  <c:v>53.637499999999996</c:v>
                </c:pt>
                <c:pt idx="298">
                  <c:v>53.8125</c:v>
                </c:pt>
                <c:pt idx="299">
                  <c:v>53.987500000000004</c:v>
                </c:pt>
                <c:pt idx="300">
                  <c:v>54.162500000000001</c:v>
                </c:pt>
                <c:pt idx="301">
                  <c:v>54.337499999999999</c:v>
                </c:pt>
                <c:pt idx="302">
                  <c:v>54.512499999999996</c:v>
                </c:pt>
                <c:pt idx="303">
                  <c:v>54.6875</c:v>
                </c:pt>
                <c:pt idx="304">
                  <c:v>54.862500000000004</c:v>
                </c:pt>
                <c:pt idx="305">
                  <c:v>55.04318</c:v>
                </c:pt>
                <c:pt idx="306">
                  <c:v>55.229550000000003</c:v>
                </c:pt>
                <c:pt idx="307">
                  <c:v>55.415909999999997</c:v>
                </c:pt>
                <c:pt idx="308">
                  <c:v>55.60228</c:v>
                </c:pt>
                <c:pt idx="309">
                  <c:v>55.788640000000001</c:v>
                </c:pt>
                <c:pt idx="310">
                  <c:v>55.974999999999994</c:v>
                </c:pt>
                <c:pt idx="311">
                  <c:v>56.161370000000005</c:v>
                </c:pt>
                <c:pt idx="312">
                  <c:v>56.347729999999999</c:v>
                </c:pt>
                <c:pt idx="313">
                  <c:v>56.534089999999999</c:v>
                </c:pt>
                <c:pt idx="314">
                  <c:v>56.720460000000003</c:v>
                </c:pt>
                <c:pt idx="315">
                  <c:v>56.906819999999996</c:v>
                </c:pt>
                <c:pt idx="316">
                  <c:v>57.125</c:v>
                </c:pt>
                <c:pt idx="317">
                  <c:v>57.341789999999996</c:v>
                </c:pt>
                <c:pt idx="318">
                  <c:v>57.525359999999999</c:v>
                </c:pt>
                <c:pt idx="319">
                  <c:v>57.708929999999995</c:v>
                </c:pt>
                <c:pt idx="320">
                  <c:v>57.892499999999998</c:v>
                </c:pt>
                <c:pt idx="321">
                  <c:v>58.070240000000005</c:v>
                </c:pt>
                <c:pt idx="322">
                  <c:v>58.242150000000002</c:v>
                </c:pt>
                <c:pt idx="323">
                  <c:v>58.414050000000003</c:v>
                </c:pt>
                <c:pt idx="324">
                  <c:v>58.59028</c:v>
                </c:pt>
                <c:pt idx="325">
                  <c:v>58.77084</c:v>
                </c:pt>
                <c:pt idx="326">
                  <c:v>58.951389999999996</c:v>
                </c:pt>
                <c:pt idx="327">
                  <c:v>59.131950000000003</c:v>
                </c:pt>
                <c:pt idx="328">
                  <c:v>59.3125</c:v>
                </c:pt>
                <c:pt idx="329">
                  <c:v>59.49306</c:v>
                </c:pt>
                <c:pt idx="330">
                  <c:v>59.673610000000004</c:v>
                </c:pt>
                <c:pt idx="331">
                  <c:v>59.854169999999996</c:v>
                </c:pt>
                <c:pt idx="332">
                  <c:v>60.034730000000003</c:v>
                </c:pt>
                <c:pt idx="333">
                  <c:v>60.21528</c:v>
                </c:pt>
                <c:pt idx="334">
                  <c:v>60.39584</c:v>
                </c:pt>
                <c:pt idx="335">
                  <c:v>60.576390000000004</c:v>
                </c:pt>
                <c:pt idx="336">
                  <c:v>60.756949999999996</c:v>
                </c:pt>
                <c:pt idx="337">
                  <c:v>60.9375</c:v>
                </c:pt>
                <c:pt idx="338">
                  <c:v>61.11806</c:v>
                </c:pt>
                <c:pt idx="339">
                  <c:v>61.298610000000004</c:v>
                </c:pt>
                <c:pt idx="340">
                  <c:v>61.479169999999996</c:v>
                </c:pt>
                <c:pt idx="341">
                  <c:v>61.659730000000003</c:v>
                </c:pt>
                <c:pt idx="342">
                  <c:v>61.839659999999995</c:v>
                </c:pt>
                <c:pt idx="343">
                  <c:v>62.018979999999999</c:v>
                </c:pt>
                <c:pt idx="344">
                  <c:v>62.198299999999996</c:v>
                </c:pt>
                <c:pt idx="345">
                  <c:v>62.37762</c:v>
                </c:pt>
                <c:pt idx="346">
                  <c:v>62.556940000000004</c:v>
                </c:pt>
                <c:pt idx="347">
                  <c:v>62.736260000000001</c:v>
                </c:pt>
                <c:pt idx="348">
                  <c:v>62.915579999999999</c:v>
                </c:pt>
                <c:pt idx="349">
                  <c:v>63.094899999999996</c:v>
                </c:pt>
                <c:pt idx="350">
                  <c:v>63.274220000000007</c:v>
                </c:pt>
                <c:pt idx="351">
                  <c:v>63.453540000000004</c:v>
                </c:pt>
                <c:pt idx="352">
                  <c:v>63.632860000000001</c:v>
                </c:pt>
                <c:pt idx="353">
                  <c:v>63.812179999999998</c:v>
                </c:pt>
                <c:pt idx="354">
                  <c:v>63.991500000000009</c:v>
                </c:pt>
                <c:pt idx="355">
                  <c:v>64.170820000000006</c:v>
                </c:pt>
                <c:pt idx="356">
                  <c:v>64.350139999999996</c:v>
                </c:pt>
                <c:pt idx="357">
                  <c:v>64.52946</c:v>
                </c:pt>
                <c:pt idx="358">
                  <c:v>64.70877999999999</c:v>
                </c:pt>
                <c:pt idx="359">
                  <c:v>64.888100000000009</c:v>
                </c:pt>
                <c:pt idx="360">
                  <c:v>65.067419999999998</c:v>
                </c:pt>
                <c:pt idx="361">
                  <c:v>65.246740000000003</c:v>
                </c:pt>
                <c:pt idx="362">
                  <c:v>65.426059999999993</c:v>
                </c:pt>
                <c:pt idx="363">
                  <c:v>65.607500000000002</c:v>
                </c:pt>
                <c:pt idx="364">
                  <c:v>65.791069999999991</c:v>
                </c:pt>
                <c:pt idx="365">
                  <c:v>65.974649999999997</c:v>
                </c:pt>
                <c:pt idx="366">
                  <c:v>66.15822</c:v>
                </c:pt>
                <c:pt idx="367">
                  <c:v>66.375</c:v>
                </c:pt>
                <c:pt idx="368">
                  <c:v>66.593180000000004</c:v>
                </c:pt>
                <c:pt idx="369">
                  <c:v>66.779549999999986</c:v>
                </c:pt>
                <c:pt idx="370">
                  <c:v>66.965910000000008</c:v>
                </c:pt>
                <c:pt idx="371">
                  <c:v>67.15227999999999</c:v>
                </c:pt>
                <c:pt idx="372">
                  <c:v>67.338639999999998</c:v>
                </c:pt>
                <c:pt idx="373">
                  <c:v>67.525000000000006</c:v>
                </c:pt>
                <c:pt idx="374">
                  <c:v>67.711370000000002</c:v>
                </c:pt>
                <c:pt idx="375">
                  <c:v>67.89773000000001</c:v>
                </c:pt>
                <c:pt idx="376">
                  <c:v>68.084090000000003</c:v>
                </c:pt>
                <c:pt idx="377">
                  <c:v>68.27046</c:v>
                </c:pt>
                <c:pt idx="378">
                  <c:v>68.456820000000008</c:v>
                </c:pt>
                <c:pt idx="379">
                  <c:v>68.637500000000003</c:v>
                </c:pt>
                <c:pt idx="380">
                  <c:v>68.8125</c:v>
                </c:pt>
                <c:pt idx="381">
                  <c:v>68.987499999999997</c:v>
                </c:pt>
                <c:pt idx="382">
                  <c:v>69.162500000000009</c:v>
                </c:pt>
                <c:pt idx="383">
                  <c:v>69.337499999999991</c:v>
                </c:pt>
                <c:pt idx="384">
                  <c:v>69.512500000000003</c:v>
                </c:pt>
                <c:pt idx="385">
                  <c:v>69.6875</c:v>
                </c:pt>
                <c:pt idx="386">
                  <c:v>69.862499999999997</c:v>
                </c:pt>
                <c:pt idx="387">
                  <c:v>70.04319000000001</c:v>
                </c:pt>
                <c:pt idx="388">
                  <c:v>70.229550000000003</c:v>
                </c:pt>
                <c:pt idx="389">
                  <c:v>70.415909999999997</c:v>
                </c:pt>
                <c:pt idx="390">
                  <c:v>70.602280000000007</c:v>
                </c:pt>
                <c:pt idx="391">
                  <c:v>70.788640000000001</c:v>
                </c:pt>
                <c:pt idx="392">
                  <c:v>70.974999999999994</c:v>
                </c:pt>
                <c:pt idx="393">
                  <c:v>71.161370000000005</c:v>
                </c:pt>
                <c:pt idx="394">
                  <c:v>71.347729999999999</c:v>
                </c:pt>
                <c:pt idx="395">
                  <c:v>71.534089999999992</c:v>
                </c:pt>
                <c:pt idx="396">
                  <c:v>71.720460000000003</c:v>
                </c:pt>
                <c:pt idx="397">
                  <c:v>71.906819999999996</c:v>
                </c:pt>
                <c:pt idx="398">
                  <c:v>72.125</c:v>
                </c:pt>
                <c:pt idx="399">
                  <c:v>72.341790000000003</c:v>
                </c:pt>
                <c:pt idx="400">
                  <c:v>72.525359999999992</c:v>
                </c:pt>
                <c:pt idx="401">
                  <c:v>72.708930000000009</c:v>
                </c:pt>
                <c:pt idx="402">
                  <c:v>72.892499999999998</c:v>
                </c:pt>
                <c:pt idx="403">
                  <c:v>73.070239999999998</c:v>
                </c:pt>
                <c:pt idx="404">
                  <c:v>73.242150000000009</c:v>
                </c:pt>
                <c:pt idx="405">
                  <c:v>73.414049999999989</c:v>
                </c:pt>
                <c:pt idx="406">
                  <c:v>73.589290000000005</c:v>
                </c:pt>
                <c:pt idx="407">
                  <c:v>73.767859999999999</c:v>
                </c:pt>
                <c:pt idx="408">
                  <c:v>73.946429999999992</c:v>
                </c:pt>
                <c:pt idx="409">
                  <c:v>74.125</c:v>
                </c:pt>
                <c:pt idx="410">
                  <c:v>74.303569999999993</c:v>
                </c:pt>
                <c:pt idx="411">
                  <c:v>74.48214999999999</c:v>
                </c:pt>
                <c:pt idx="412">
                  <c:v>74.660719999999998</c:v>
                </c:pt>
                <c:pt idx="413">
                  <c:v>74.839290000000005</c:v>
                </c:pt>
                <c:pt idx="414">
                  <c:v>75.017859999999999</c:v>
                </c:pt>
                <c:pt idx="415">
                  <c:v>75.196429999999992</c:v>
                </c:pt>
                <c:pt idx="416">
                  <c:v>75.375</c:v>
                </c:pt>
                <c:pt idx="417">
                  <c:v>75.553579999999997</c:v>
                </c:pt>
                <c:pt idx="418">
                  <c:v>75.732150000000004</c:v>
                </c:pt>
                <c:pt idx="419">
                  <c:v>75.910719999999998</c:v>
                </c:pt>
                <c:pt idx="420">
                  <c:v>76.089290000000005</c:v>
                </c:pt>
                <c:pt idx="421">
                  <c:v>76.267860000000013</c:v>
                </c:pt>
                <c:pt idx="422">
                  <c:v>76.446429999999992</c:v>
                </c:pt>
                <c:pt idx="423">
                  <c:v>76.625</c:v>
                </c:pt>
                <c:pt idx="424">
                  <c:v>76.803579999999997</c:v>
                </c:pt>
                <c:pt idx="425">
                  <c:v>76.982150000000004</c:v>
                </c:pt>
                <c:pt idx="426">
                  <c:v>77.160719999999998</c:v>
                </c:pt>
                <c:pt idx="427">
                  <c:v>77.33887</c:v>
                </c:pt>
                <c:pt idx="428">
                  <c:v>77.51661</c:v>
                </c:pt>
                <c:pt idx="429">
                  <c:v>77.69435</c:v>
                </c:pt>
                <c:pt idx="430">
                  <c:v>77.87209</c:v>
                </c:pt>
                <c:pt idx="431">
                  <c:v>78.04983</c:v>
                </c:pt>
                <c:pt idx="432">
                  <c:v>78.227559999999997</c:v>
                </c:pt>
                <c:pt idx="433">
                  <c:v>78.405299999999997</c:v>
                </c:pt>
                <c:pt idx="434">
                  <c:v>78.583040000000011</c:v>
                </c:pt>
                <c:pt idx="435">
                  <c:v>78.760779999999997</c:v>
                </c:pt>
                <c:pt idx="436">
                  <c:v>78.938519999999997</c:v>
                </c:pt>
                <c:pt idx="437">
                  <c:v>79.116249999999994</c:v>
                </c:pt>
                <c:pt idx="438">
                  <c:v>79.293989999999994</c:v>
                </c:pt>
                <c:pt idx="439">
                  <c:v>79.471730000000008</c:v>
                </c:pt>
                <c:pt idx="440">
                  <c:v>79.649469999999994</c:v>
                </c:pt>
                <c:pt idx="441">
                  <c:v>79.827209999999994</c:v>
                </c:pt>
                <c:pt idx="442">
                  <c:v>80.004939999999991</c:v>
                </c:pt>
                <c:pt idx="443">
                  <c:v>80.182680000000005</c:v>
                </c:pt>
                <c:pt idx="444">
                  <c:v>80.360420000000005</c:v>
                </c:pt>
                <c:pt idx="445">
                  <c:v>80.538159999999991</c:v>
                </c:pt>
                <c:pt idx="446">
                  <c:v>80.715899999999991</c:v>
                </c:pt>
                <c:pt idx="447">
                  <c:v>80.893629999999987</c:v>
                </c:pt>
                <c:pt idx="448">
                  <c:v>81.071370000000002</c:v>
                </c:pt>
                <c:pt idx="449">
                  <c:v>81.249110000000002</c:v>
                </c:pt>
                <c:pt idx="450">
                  <c:v>81.426850000000002</c:v>
                </c:pt>
                <c:pt idx="451">
                  <c:v>81.607500000000002</c:v>
                </c:pt>
                <c:pt idx="452">
                  <c:v>81.791080000000008</c:v>
                </c:pt>
                <c:pt idx="453">
                  <c:v>81.974649999999997</c:v>
                </c:pt>
                <c:pt idx="454">
                  <c:v>82.15822</c:v>
                </c:pt>
                <c:pt idx="455">
                  <c:v>82.375</c:v>
                </c:pt>
                <c:pt idx="456">
                  <c:v>82.593189999999993</c:v>
                </c:pt>
                <c:pt idx="457">
                  <c:v>82.77955</c:v>
                </c:pt>
                <c:pt idx="458">
                  <c:v>82.965910000000008</c:v>
                </c:pt>
                <c:pt idx="459">
                  <c:v>83.15227999999999</c:v>
                </c:pt>
                <c:pt idx="460">
                  <c:v>83.338640000000012</c:v>
                </c:pt>
                <c:pt idx="461">
                  <c:v>83.525000000000006</c:v>
                </c:pt>
                <c:pt idx="462">
                  <c:v>83.711369999999988</c:v>
                </c:pt>
                <c:pt idx="463">
                  <c:v>83.89773000000001</c:v>
                </c:pt>
                <c:pt idx="464">
                  <c:v>84.084090000000003</c:v>
                </c:pt>
                <c:pt idx="465">
                  <c:v>84.27046</c:v>
                </c:pt>
                <c:pt idx="466">
                  <c:v>84.456820000000008</c:v>
                </c:pt>
                <c:pt idx="467">
                  <c:v>84.637500000000003</c:v>
                </c:pt>
                <c:pt idx="468">
                  <c:v>84.8125</c:v>
                </c:pt>
                <c:pt idx="469">
                  <c:v>84.987499999999997</c:v>
                </c:pt>
                <c:pt idx="470">
                  <c:v>85.162500000000009</c:v>
                </c:pt>
                <c:pt idx="471">
                  <c:v>85.337499999999991</c:v>
                </c:pt>
                <c:pt idx="472">
                  <c:v>85.512500000000003</c:v>
                </c:pt>
                <c:pt idx="473">
                  <c:v>85.6875</c:v>
                </c:pt>
                <c:pt idx="474">
                  <c:v>85.862499999999997</c:v>
                </c:pt>
                <c:pt idx="475">
                  <c:v>86.04319000000001</c:v>
                </c:pt>
                <c:pt idx="476">
                  <c:v>86.229550000000003</c:v>
                </c:pt>
                <c:pt idx="477">
                  <c:v>86.415909999999997</c:v>
                </c:pt>
                <c:pt idx="478">
                  <c:v>86.602280000000007</c:v>
                </c:pt>
                <c:pt idx="479">
                  <c:v>86.788640000000001</c:v>
                </c:pt>
                <c:pt idx="480">
                  <c:v>86.974999999999994</c:v>
                </c:pt>
                <c:pt idx="481">
                  <c:v>87.161370000000005</c:v>
                </c:pt>
                <c:pt idx="482">
                  <c:v>87.347729999999999</c:v>
                </c:pt>
                <c:pt idx="483">
                  <c:v>87.534100000000009</c:v>
                </c:pt>
                <c:pt idx="484">
                  <c:v>87.720460000000003</c:v>
                </c:pt>
                <c:pt idx="485">
                  <c:v>87.906819999999996</c:v>
                </c:pt>
                <c:pt idx="486">
                  <c:v>88.125</c:v>
                </c:pt>
                <c:pt idx="487">
                  <c:v>88.341790000000003</c:v>
                </c:pt>
                <c:pt idx="488">
                  <c:v>88.525359999999992</c:v>
                </c:pt>
                <c:pt idx="489">
                  <c:v>88.708930000000009</c:v>
                </c:pt>
                <c:pt idx="490">
                  <c:v>88.892499999999998</c:v>
                </c:pt>
                <c:pt idx="491">
                  <c:v>89.070239999999998</c:v>
                </c:pt>
                <c:pt idx="492">
                  <c:v>89.242150000000009</c:v>
                </c:pt>
                <c:pt idx="493">
                  <c:v>89.414049999999989</c:v>
                </c:pt>
                <c:pt idx="494">
                  <c:v>89.589290000000005</c:v>
                </c:pt>
                <c:pt idx="495">
                  <c:v>89.767859999999999</c:v>
                </c:pt>
                <c:pt idx="496">
                  <c:v>89.946429999999992</c:v>
                </c:pt>
                <c:pt idx="497">
                  <c:v>90.125</c:v>
                </c:pt>
                <c:pt idx="498">
                  <c:v>90.303579999999997</c:v>
                </c:pt>
                <c:pt idx="499">
                  <c:v>90.482150000000004</c:v>
                </c:pt>
                <c:pt idx="500">
                  <c:v>90.660719999999998</c:v>
                </c:pt>
                <c:pt idx="501">
                  <c:v>90.839290000000005</c:v>
                </c:pt>
                <c:pt idx="502">
                  <c:v>91.017860000000013</c:v>
                </c:pt>
                <c:pt idx="503">
                  <c:v>91.196429999999992</c:v>
                </c:pt>
                <c:pt idx="504">
                  <c:v>91.375</c:v>
                </c:pt>
                <c:pt idx="505">
                  <c:v>91.553579999999997</c:v>
                </c:pt>
                <c:pt idx="506">
                  <c:v>91.732150000000004</c:v>
                </c:pt>
                <c:pt idx="507">
                  <c:v>91.910719999999998</c:v>
                </c:pt>
                <c:pt idx="508">
                  <c:v>92.089290000000005</c:v>
                </c:pt>
                <c:pt idx="509">
                  <c:v>92.267859999999999</c:v>
                </c:pt>
                <c:pt idx="510">
                  <c:v>92.446429999999992</c:v>
                </c:pt>
                <c:pt idx="511">
                  <c:v>92.625</c:v>
                </c:pt>
                <c:pt idx="512">
                  <c:v>92.803579999999997</c:v>
                </c:pt>
                <c:pt idx="513">
                  <c:v>92.982150000000004</c:v>
                </c:pt>
                <c:pt idx="514">
                  <c:v>93.160719999999998</c:v>
                </c:pt>
                <c:pt idx="515">
                  <c:v>93.33887</c:v>
                </c:pt>
                <c:pt idx="516">
                  <c:v>93.51661</c:v>
                </c:pt>
                <c:pt idx="517">
                  <c:v>93.69435</c:v>
                </c:pt>
                <c:pt idx="518">
                  <c:v>93.87209</c:v>
                </c:pt>
                <c:pt idx="519">
                  <c:v>94.04983</c:v>
                </c:pt>
                <c:pt idx="520">
                  <c:v>94.227559999999997</c:v>
                </c:pt>
                <c:pt idx="521">
                  <c:v>94.405299999999997</c:v>
                </c:pt>
                <c:pt idx="522">
                  <c:v>94.583039999999997</c:v>
                </c:pt>
                <c:pt idx="523">
                  <c:v>94.760779999999997</c:v>
                </c:pt>
                <c:pt idx="524">
                  <c:v>94.938519999999997</c:v>
                </c:pt>
                <c:pt idx="525">
                  <c:v>95.116249999999994</c:v>
                </c:pt>
                <c:pt idx="526">
                  <c:v>95.293989999999994</c:v>
                </c:pt>
                <c:pt idx="527">
                  <c:v>95.471730000000008</c:v>
                </c:pt>
                <c:pt idx="528">
                  <c:v>95.649469999999994</c:v>
                </c:pt>
                <c:pt idx="529">
                  <c:v>95.827209999999994</c:v>
                </c:pt>
                <c:pt idx="530">
                  <c:v>96.004950000000008</c:v>
                </c:pt>
                <c:pt idx="531">
                  <c:v>96.182680000000005</c:v>
                </c:pt>
                <c:pt idx="532">
                  <c:v>96.360420000000005</c:v>
                </c:pt>
                <c:pt idx="533">
                  <c:v>96.538160000000005</c:v>
                </c:pt>
                <c:pt idx="534">
                  <c:v>96.715899999999991</c:v>
                </c:pt>
                <c:pt idx="535">
                  <c:v>96.893640000000005</c:v>
                </c:pt>
                <c:pt idx="536">
                  <c:v>97.071370000000002</c:v>
                </c:pt>
                <c:pt idx="537">
                  <c:v>97.249110000000002</c:v>
                </c:pt>
                <c:pt idx="538">
                  <c:v>97.426850000000002</c:v>
                </c:pt>
                <c:pt idx="539">
                  <c:v>97.607500000000002</c:v>
                </c:pt>
                <c:pt idx="540">
                  <c:v>97.791080000000008</c:v>
                </c:pt>
                <c:pt idx="541">
                  <c:v>97.974649999999997</c:v>
                </c:pt>
                <c:pt idx="542">
                  <c:v>98.15822</c:v>
                </c:pt>
                <c:pt idx="543">
                  <c:v>98.375</c:v>
                </c:pt>
                <c:pt idx="544">
                  <c:v>98.593189999999993</c:v>
                </c:pt>
                <c:pt idx="545">
                  <c:v>98.77955</c:v>
                </c:pt>
                <c:pt idx="546">
                  <c:v>98.965910000000008</c:v>
                </c:pt>
                <c:pt idx="547">
                  <c:v>99.15227999999999</c:v>
                </c:pt>
                <c:pt idx="548">
                  <c:v>99.338640000000012</c:v>
                </c:pt>
                <c:pt idx="549">
                  <c:v>99.525000000000006</c:v>
                </c:pt>
                <c:pt idx="550">
                  <c:v>99.711369999999988</c:v>
                </c:pt>
                <c:pt idx="551">
                  <c:v>99.89773000000001</c:v>
                </c:pt>
                <c:pt idx="552">
                  <c:v>100.08409999999999</c:v>
                </c:pt>
                <c:pt idx="553">
                  <c:v>100.2705</c:v>
                </c:pt>
                <c:pt idx="554">
                  <c:v>100.4568</c:v>
                </c:pt>
                <c:pt idx="555">
                  <c:v>100.6375</c:v>
                </c:pt>
                <c:pt idx="556">
                  <c:v>100.8125</c:v>
                </c:pt>
                <c:pt idx="557">
                  <c:v>100.9875</c:v>
                </c:pt>
                <c:pt idx="558">
                  <c:v>101.16250000000001</c:v>
                </c:pt>
                <c:pt idx="559">
                  <c:v>101.33749999999999</c:v>
                </c:pt>
                <c:pt idx="560">
                  <c:v>101.5125</c:v>
                </c:pt>
                <c:pt idx="561">
                  <c:v>101.6875</c:v>
                </c:pt>
                <c:pt idx="562">
                  <c:v>101.8625</c:v>
                </c:pt>
                <c:pt idx="563">
                  <c:v>102.0432</c:v>
                </c:pt>
                <c:pt idx="564">
                  <c:v>102.2296</c:v>
                </c:pt>
                <c:pt idx="565">
                  <c:v>102.41590000000001</c:v>
                </c:pt>
                <c:pt idx="566">
                  <c:v>102.6023</c:v>
                </c:pt>
                <c:pt idx="567">
                  <c:v>102.78859999999999</c:v>
                </c:pt>
                <c:pt idx="568">
                  <c:v>102.97499999999999</c:v>
                </c:pt>
                <c:pt idx="569">
                  <c:v>103.1614</c:v>
                </c:pt>
                <c:pt idx="570">
                  <c:v>103.3477</c:v>
                </c:pt>
                <c:pt idx="571">
                  <c:v>103.53410000000001</c:v>
                </c:pt>
                <c:pt idx="572">
                  <c:v>103.72049999999999</c:v>
                </c:pt>
                <c:pt idx="573">
                  <c:v>103.90679999999999</c:v>
                </c:pt>
                <c:pt idx="574">
                  <c:v>104.125</c:v>
                </c:pt>
                <c:pt idx="575">
                  <c:v>104.34179999999999</c:v>
                </c:pt>
                <c:pt idx="576">
                  <c:v>104.5254</c:v>
                </c:pt>
                <c:pt idx="577">
                  <c:v>104.7089</c:v>
                </c:pt>
                <c:pt idx="578">
                  <c:v>104.8925</c:v>
                </c:pt>
                <c:pt idx="579">
                  <c:v>105.0702</c:v>
                </c:pt>
                <c:pt idx="580">
                  <c:v>105.24210000000001</c:v>
                </c:pt>
                <c:pt idx="581">
                  <c:v>105.41409999999999</c:v>
                </c:pt>
                <c:pt idx="582">
                  <c:v>105.58929999999999</c:v>
                </c:pt>
                <c:pt idx="583">
                  <c:v>105.7679</c:v>
                </c:pt>
                <c:pt idx="584">
                  <c:v>105.9464</c:v>
                </c:pt>
                <c:pt idx="585">
                  <c:v>106.125</c:v>
                </c:pt>
                <c:pt idx="586">
                  <c:v>106.3036</c:v>
                </c:pt>
                <c:pt idx="587">
                  <c:v>106.4821</c:v>
                </c:pt>
                <c:pt idx="588">
                  <c:v>106.66069999999999</c:v>
                </c:pt>
                <c:pt idx="589">
                  <c:v>106.83929999999999</c:v>
                </c:pt>
                <c:pt idx="590">
                  <c:v>107.0179</c:v>
                </c:pt>
                <c:pt idx="591">
                  <c:v>107.1964</c:v>
                </c:pt>
                <c:pt idx="592">
                  <c:v>107.375</c:v>
                </c:pt>
                <c:pt idx="593">
                  <c:v>107.5536</c:v>
                </c:pt>
                <c:pt idx="594">
                  <c:v>107.7321</c:v>
                </c:pt>
                <c:pt idx="595">
                  <c:v>107.91069999999999</c:v>
                </c:pt>
                <c:pt idx="596">
                  <c:v>108.08929999999999</c:v>
                </c:pt>
                <c:pt idx="597">
                  <c:v>108.2679</c:v>
                </c:pt>
                <c:pt idx="598">
                  <c:v>108.4464</c:v>
                </c:pt>
                <c:pt idx="599">
                  <c:v>108.625</c:v>
                </c:pt>
                <c:pt idx="600">
                  <c:v>108.8036</c:v>
                </c:pt>
                <c:pt idx="601">
                  <c:v>108.9821</c:v>
                </c:pt>
                <c:pt idx="602">
                  <c:v>109.16070000000001</c:v>
                </c:pt>
                <c:pt idx="603">
                  <c:v>109.33890000000001</c:v>
                </c:pt>
                <c:pt idx="604">
                  <c:v>109.51660000000001</c:v>
                </c:pt>
                <c:pt idx="605">
                  <c:v>109.6944</c:v>
                </c:pt>
                <c:pt idx="606">
                  <c:v>109.8721</c:v>
                </c:pt>
                <c:pt idx="607">
                  <c:v>110.0498</c:v>
                </c:pt>
                <c:pt idx="608">
                  <c:v>110.2276</c:v>
                </c:pt>
                <c:pt idx="609">
                  <c:v>110.4053</c:v>
                </c:pt>
                <c:pt idx="610">
                  <c:v>110.583</c:v>
                </c:pt>
                <c:pt idx="611">
                  <c:v>110.7608</c:v>
                </c:pt>
                <c:pt idx="612">
                  <c:v>110.93849999999999</c:v>
                </c:pt>
                <c:pt idx="613">
                  <c:v>111.1163</c:v>
                </c:pt>
                <c:pt idx="614">
                  <c:v>111.29400000000001</c:v>
                </c:pt>
                <c:pt idx="615">
                  <c:v>111.47170000000001</c:v>
                </c:pt>
                <c:pt idx="616">
                  <c:v>111.6495</c:v>
                </c:pt>
                <c:pt idx="617">
                  <c:v>111.8272</c:v>
                </c:pt>
                <c:pt idx="618">
                  <c:v>112.00490000000001</c:v>
                </c:pt>
                <c:pt idx="619">
                  <c:v>112.1827</c:v>
                </c:pt>
                <c:pt idx="620">
                  <c:v>112.3604</c:v>
                </c:pt>
                <c:pt idx="621">
                  <c:v>112.5382</c:v>
                </c:pt>
                <c:pt idx="622">
                  <c:v>112.71589999999999</c:v>
                </c:pt>
                <c:pt idx="623">
                  <c:v>112.89359999999999</c:v>
                </c:pt>
                <c:pt idx="624">
                  <c:v>113.0714</c:v>
                </c:pt>
                <c:pt idx="625">
                  <c:v>113.2491</c:v>
                </c:pt>
                <c:pt idx="626">
                  <c:v>113.4269</c:v>
                </c:pt>
                <c:pt idx="627">
                  <c:v>113.6075</c:v>
                </c:pt>
                <c:pt idx="628">
                  <c:v>113.7911</c:v>
                </c:pt>
                <c:pt idx="629">
                  <c:v>113.9746</c:v>
                </c:pt>
                <c:pt idx="630">
                  <c:v>114.15820000000001</c:v>
                </c:pt>
                <c:pt idx="631">
                  <c:v>114.375</c:v>
                </c:pt>
                <c:pt idx="632">
                  <c:v>114.59320000000001</c:v>
                </c:pt>
                <c:pt idx="633">
                  <c:v>114.7796</c:v>
                </c:pt>
                <c:pt idx="634">
                  <c:v>114.96589999999999</c:v>
                </c:pt>
                <c:pt idx="635">
                  <c:v>115.1523</c:v>
                </c:pt>
                <c:pt idx="636">
                  <c:v>115.3386</c:v>
                </c:pt>
                <c:pt idx="637">
                  <c:v>115.52500000000001</c:v>
                </c:pt>
                <c:pt idx="638">
                  <c:v>115.71140000000001</c:v>
                </c:pt>
                <c:pt idx="639">
                  <c:v>115.8977</c:v>
                </c:pt>
                <c:pt idx="640">
                  <c:v>116.08409999999999</c:v>
                </c:pt>
                <c:pt idx="641">
                  <c:v>116.2705</c:v>
                </c:pt>
                <c:pt idx="642">
                  <c:v>116.4568</c:v>
                </c:pt>
                <c:pt idx="643">
                  <c:v>116.6375</c:v>
                </c:pt>
                <c:pt idx="644">
                  <c:v>116.8125</c:v>
                </c:pt>
                <c:pt idx="645">
                  <c:v>116.9875</c:v>
                </c:pt>
                <c:pt idx="646">
                  <c:v>117.16250000000001</c:v>
                </c:pt>
                <c:pt idx="647">
                  <c:v>117.33749999999999</c:v>
                </c:pt>
                <c:pt idx="648">
                  <c:v>117.5125</c:v>
                </c:pt>
                <c:pt idx="649">
                  <c:v>117.6875</c:v>
                </c:pt>
                <c:pt idx="650">
                  <c:v>117.8625</c:v>
                </c:pt>
                <c:pt idx="651">
                  <c:v>118.0432</c:v>
                </c:pt>
                <c:pt idx="652">
                  <c:v>118.2296</c:v>
                </c:pt>
                <c:pt idx="653">
                  <c:v>118.41590000000001</c:v>
                </c:pt>
                <c:pt idx="654">
                  <c:v>118.6023</c:v>
                </c:pt>
                <c:pt idx="655">
                  <c:v>118.78859999999999</c:v>
                </c:pt>
                <c:pt idx="656">
                  <c:v>118.97499999999999</c:v>
                </c:pt>
                <c:pt idx="657">
                  <c:v>119.1614</c:v>
                </c:pt>
                <c:pt idx="658">
                  <c:v>119.3477</c:v>
                </c:pt>
                <c:pt idx="659">
                  <c:v>119.53410000000001</c:v>
                </c:pt>
                <c:pt idx="660">
                  <c:v>119.72049999999999</c:v>
                </c:pt>
                <c:pt idx="661">
                  <c:v>119.90679999999999</c:v>
                </c:pt>
                <c:pt idx="662">
                  <c:v>120.125</c:v>
                </c:pt>
                <c:pt idx="663">
                  <c:v>120.34179999999999</c:v>
                </c:pt>
                <c:pt idx="664">
                  <c:v>120.5254</c:v>
                </c:pt>
                <c:pt idx="665">
                  <c:v>120.7089</c:v>
                </c:pt>
                <c:pt idx="666">
                  <c:v>120.8925</c:v>
                </c:pt>
                <c:pt idx="667">
                  <c:v>121.0702</c:v>
                </c:pt>
                <c:pt idx="668">
                  <c:v>121.24210000000001</c:v>
                </c:pt>
                <c:pt idx="669">
                  <c:v>121.41409999999999</c:v>
                </c:pt>
                <c:pt idx="670">
                  <c:v>121.58929999999999</c:v>
                </c:pt>
                <c:pt idx="671">
                  <c:v>121.7679</c:v>
                </c:pt>
                <c:pt idx="672">
                  <c:v>121.9464</c:v>
                </c:pt>
                <c:pt idx="673">
                  <c:v>122.125</c:v>
                </c:pt>
                <c:pt idx="674">
                  <c:v>122.3036</c:v>
                </c:pt>
                <c:pt idx="675">
                  <c:v>122.4821</c:v>
                </c:pt>
                <c:pt idx="676">
                  <c:v>122.66069999999999</c:v>
                </c:pt>
                <c:pt idx="677">
                  <c:v>122.83929999999999</c:v>
                </c:pt>
                <c:pt idx="678">
                  <c:v>123.0179</c:v>
                </c:pt>
                <c:pt idx="679">
                  <c:v>123.1964</c:v>
                </c:pt>
                <c:pt idx="680">
                  <c:v>123.375</c:v>
                </c:pt>
                <c:pt idx="681">
                  <c:v>123.5536</c:v>
                </c:pt>
                <c:pt idx="682">
                  <c:v>123.7321</c:v>
                </c:pt>
                <c:pt idx="683">
                  <c:v>123.91070000000001</c:v>
                </c:pt>
                <c:pt idx="684">
                  <c:v>124.08929999999999</c:v>
                </c:pt>
                <c:pt idx="685">
                  <c:v>124.2679</c:v>
                </c:pt>
                <c:pt idx="686">
                  <c:v>124.4464</c:v>
                </c:pt>
                <c:pt idx="687">
                  <c:v>124.625</c:v>
                </c:pt>
                <c:pt idx="688">
                  <c:v>124.8036</c:v>
                </c:pt>
                <c:pt idx="689">
                  <c:v>124.9821</c:v>
                </c:pt>
                <c:pt idx="690">
                  <c:v>125.16070000000002</c:v>
                </c:pt>
                <c:pt idx="691">
                  <c:v>125.33890000000001</c:v>
                </c:pt>
                <c:pt idx="692">
                  <c:v>125.51660000000001</c:v>
                </c:pt>
                <c:pt idx="693">
                  <c:v>125.69440000000002</c:v>
                </c:pt>
                <c:pt idx="694">
                  <c:v>125.87209999999999</c:v>
                </c:pt>
                <c:pt idx="695">
                  <c:v>126.04979999999999</c:v>
                </c:pt>
                <c:pt idx="696">
                  <c:v>126.2276</c:v>
                </c:pt>
                <c:pt idx="697">
                  <c:v>126.4053</c:v>
                </c:pt>
                <c:pt idx="698">
                  <c:v>126.583</c:v>
                </c:pt>
                <c:pt idx="699">
                  <c:v>126.7608</c:v>
                </c:pt>
                <c:pt idx="700">
                  <c:v>126.9385</c:v>
                </c:pt>
                <c:pt idx="701">
                  <c:v>127.11629999999998</c:v>
                </c:pt>
                <c:pt idx="702">
                  <c:v>127.294</c:v>
                </c:pt>
                <c:pt idx="703">
                  <c:v>127.4717</c:v>
                </c:pt>
                <c:pt idx="704">
                  <c:v>127.6495</c:v>
                </c:pt>
                <c:pt idx="705">
                  <c:v>127.8272</c:v>
                </c:pt>
                <c:pt idx="706">
                  <c:v>128.00489999999999</c:v>
                </c:pt>
                <c:pt idx="707">
                  <c:v>128.18270000000001</c:v>
                </c:pt>
                <c:pt idx="708">
                  <c:v>128.36040000000003</c:v>
                </c:pt>
                <c:pt idx="709">
                  <c:v>128.53819999999999</c:v>
                </c:pt>
                <c:pt idx="710">
                  <c:v>128.7159</c:v>
                </c:pt>
                <c:pt idx="711">
                  <c:v>128.89359999999999</c:v>
                </c:pt>
                <c:pt idx="712">
                  <c:v>129.07140000000001</c:v>
                </c:pt>
                <c:pt idx="713">
                  <c:v>129.2491</c:v>
                </c:pt>
                <c:pt idx="714">
                  <c:v>129.42690000000002</c:v>
                </c:pt>
                <c:pt idx="715">
                  <c:v>129.60749999999999</c:v>
                </c:pt>
                <c:pt idx="716">
                  <c:v>129.7911</c:v>
                </c:pt>
                <c:pt idx="717">
                  <c:v>129.97460000000001</c:v>
                </c:pt>
                <c:pt idx="718">
                  <c:v>130.15819999999999</c:v>
                </c:pt>
                <c:pt idx="719">
                  <c:v>130.375</c:v>
                </c:pt>
                <c:pt idx="720">
                  <c:v>130.5932</c:v>
                </c:pt>
                <c:pt idx="721">
                  <c:v>130.77959999999999</c:v>
                </c:pt>
                <c:pt idx="722">
                  <c:v>130.9659</c:v>
                </c:pt>
                <c:pt idx="723">
                  <c:v>131.1523</c:v>
                </c:pt>
                <c:pt idx="724">
                  <c:v>131.33860000000001</c:v>
                </c:pt>
                <c:pt idx="725">
                  <c:v>131.52500000000001</c:v>
                </c:pt>
                <c:pt idx="726">
                  <c:v>131.7114</c:v>
                </c:pt>
                <c:pt idx="727">
                  <c:v>131.89770000000001</c:v>
                </c:pt>
                <c:pt idx="728">
                  <c:v>132.08410000000001</c:v>
                </c:pt>
                <c:pt idx="729">
                  <c:v>132.27050000000003</c:v>
                </c:pt>
                <c:pt idx="730">
                  <c:v>132.45680000000002</c:v>
                </c:pt>
                <c:pt idx="731">
                  <c:v>132.63749999999999</c:v>
                </c:pt>
                <c:pt idx="732">
                  <c:v>132.8125</c:v>
                </c:pt>
                <c:pt idx="733">
                  <c:v>132.98750000000001</c:v>
                </c:pt>
                <c:pt idx="734">
                  <c:v>133.16249999999999</c:v>
                </c:pt>
                <c:pt idx="735">
                  <c:v>133.33750000000001</c:v>
                </c:pt>
                <c:pt idx="736">
                  <c:v>133.51250000000002</c:v>
                </c:pt>
                <c:pt idx="737">
                  <c:v>133.6875</c:v>
                </c:pt>
                <c:pt idx="738">
                  <c:v>133.86249999999998</c:v>
                </c:pt>
                <c:pt idx="739">
                  <c:v>134.04320000000001</c:v>
                </c:pt>
                <c:pt idx="740">
                  <c:v>134.2296</c:v>
                </c:pt>
                <c:pt idx="741">
                  <c:v>134.41589999999999</c:v>
                </c:pt>
                <c:pt idx="742">
                  <c:v>134.60230000000001</c:v>
                </c:pt>
                <c:pt idx="743">
                  <c:v>134.7886</c:v>
                </c:pt>
                <c:pt idx="744">
                  <c:v>134.97500000000002</c:v>
                </c:pt>
                <c:pt idx="745">
                  <c:v>135.16139999999999</c:v>
                </c:pt>
                <c:pt idx="746">
                  <c:v>135.34769999999997</c:v>
                </c:pt>
                <c:pt idx="747">
                  <c:v>135.5341</c:v>
                </c:pt>
                <c:pt idx="748">
                  <c:v>135.72049999999999</c:v>
                </c:pt>
                <c:pt idx="749">
                  <c:v>135.9068</c:v>
                </c:pt>
                <c:pt idx="750">
                  <c:v>136.125</c:v>
                </c:pt>
                <c:pt idx="751">
                  <c:v>136.34180000000001</c:v>
                </c:pt>
                <c:pt idx="752">
                  <c:v>136.52539999999999</c:v>
                </c:pt>
                <c:pt idx="753">
                  <c:v>136.7089</c:v>
                </c:pt>
                <c:pt idx="754">
                  <c:v>136.89250000000001</c:v>
                </c:pt>
                <c:pt idx="755">
                  <c:v>137.0702</c:v>
                </c:pt>
                <c:pt idx="756">
                  <c:v>137.24209999999999</c:v>
                </c:pt>
                <c:pt idx="757">
                  <c:v>137.41410000000002</c:v>
                </c:pt>
                <c:pt idx="758">
                  <c:v>137.58850000000001</c:v>
                </c:pt>
                <c:pt idx="759">
                  <c:v>137.76559999999998</c:v>
                </c:pt>
                <c:pt idx="760">
                  <c:v>137.9427</c:v>
                </c:pt>
                <c:pt idx="761">
                  <c:v>138.1198</c:v>
                </c:pt>
                <c:pt idx="762">
                  <c:v>138.29689999999999</c:v>
                </c:pt>
                <c:pt idx="763">
                  <c:v>138.47400000000002</c:v>
                </c:pt>
                <c:pt idx="764">
                  <c:v>138.65100000000001</c:v>
                </c:pt>
                <c:pt idx="765">
                  <c:v>138.82810000000001</c:v>
                </c:pt>
                <c:pt idx="766">
                  <c:v>139.0052</c:v>
                </c:pt>
                <c:pt idx="767">
                  <c:v>139.1823</c:v>
                </c:pt>
                <c:pt idx="768">
                  <c:v>139.35939999999999</c:v>
                </c:pt>
                <c:pt idx="769">
                  <c:v>139.53650000000002</c:v>
                </c:pt>
                <c:pt idx="770">
                  <c:v>139.71349999999998</c:v>
                </c:pt>
                <c:pt idx="771">
                  <c:v>139.89060000000001</c:v>
                </c:pt>
                <c:pt idx="772">
                  <c:v>140.0677</c:v>
                </c:pt>
                <c:pt idx="773">
                  <c:v>140.2448</c:v>
                </c:pt>
                <c:pt idx="774">
                  <c:v>140.42189999999999</c:v>
                </c:pt>
                <c:pt idx="775">
                  <c:v>140.59899999999999</c:v>
                </c:pt>
                <c:pt idx="776">
                  <c:v>140.77600000000001</c:v>
                </c:pt>
                <c:pt idx="777">
                  <c:v>140.95310000000001</c:v>
                </c:pt>
                <c:pt idx="778">
                  <c:v>141.1302</c:v>
                </c:pt>
                <c:pt idx="779">
                  <c:v>141.3073</c:v>
                </c:pt>
                <c:pt idx="780">
                  <c:v>141.48440000000002</c:v>
                </c:pt>
                <c:pt idx="781">
                  <c:v>141.66149999999999</c:v>
                </c:pt>
                <c:pt idx="782">
                  <c:v>141.8383</c:v>
                </c:pt>
                <c:pt idx="783">
                  <c:v>142.01480000000001</c:v>
                </c:pt>
                <c:pt idx="784">
                  <c:v>142.19129999999998</c:v>
                </c:pt>
                <c:pt idx="785">
                  <c:v>142.36779999999999</c:v>
                </c:pt>
                <c:pt idx="786">
                  <c:v>142.54430000000002</c:v>
                </c:pt>
                <c:pt idx="787">
                  <c:v>142.7208</c:v>
                </c:pt>
                <c:pt idx="788">
                  <c:v>142.8973</c:v>
                </c:pt>
                <c:pt idx="789">
                  <c:v>143.07380000000001</c:v>
                </c:pt>
                <c:pt idx="790">
                  <c:v>143.25030000000001</c:v>
                </c:pt>
                <c:pt idx="791">
                  <c:v>143.42679999999999</c:v>
                </c:pt>
                <c:pt idx="792">
                  <c:v>143.60329999999999</c:v>
                </c:pt>
                <c:pt idx="793">
                  <c:v>143.77980000000002</c:v>
                </c:pt>
                <c:pt idx="794">
                  <c:v>143.9564</c:v>
                </c:pt>
                <c:pt idx="795">
                  <c:v>144.13290000000001</c:v>
                </c:pt>
                <c:pt idx="796">
                  <c:v>144.30940000000001</c:v>
                </c:pt>
                <c:pt idx="797">
                  <c:v>144.48589999999999</c:v>
                </c:pt>
                <c:pt idx="798">
                  <c:v>144.66239999999999</c:v>
                </c:pt>
                <c:pt idx="799">
                  <c:v>144.8389</c:v>
                </c:pt>
                <c:pt idx="800">
                  <c:v>145.0154</c:v>
                </c:pt>
                <c:pt idx="801">
                  <c:v>145.1919</c:v>
                </c:pt>
                <c:pt idx="802">
                  <c:v>145.36840000000001</c:v>
                </c:pt>
                <c:pt idx="803">
                  <c:v>145.54490000000001</c:v>
                </c:pt>
                <c:pt idx="804">
                  <c:v>145.72139999999999</c:v>
                </c:pt>
                <c:pt idx="805">
                  <c:v>145.89789999999999</c:v>
                </c:pt>
                <c:pt idx="806">
                  <c:v>146.0745</c:v>
                </c:pt>
                <c:pt idx="807">
                  <c:v>146.251</c:v>
                </c:pt>
                <c:pt idx="808">
                  <c:v>146.42749999999998</c:v>
                </c:pt>
                <c:pt idx="809">
                  <c:v>146.60750000000002</c:v>
                </c:pt>
                <c:pt idx="810">
                  <c:v>146.7911</c:v>
                </c:pt>
                <c:pt idx="811">
                  <c:v>146.97460000000001</c:v>
                </c:pt>
                <c:pt idx="812">
                  <c:v>147.15819999999999</c:v>
                </c:pt>
                <c:pt idx="813">
                  <c:v>147.375</c:v>
                </c:pt>
                <c:pt idx="814">
                  <c:v>147.5932</c:v>
                </c:pt>
                <c:pt idx="815">
                  <c:v>147.77960000000002</c:v>
                </c:pt>
                <c:pt idx="816">
                  <c:v>147.9659</c:v>
                </c:pt>
                <c:pt idx="817">
                  <c:v>148.1523</c:v>
                </c:pt>
                <c:pt idx="818">
                  <c:v>148.33859999999999</c:v>
                </c:pt>
                <c:pt idx="819">
                  <c:v>148.52499999999998</c:v>
                </c:pt>
                <c:pt idx="820">
                  <c:v>148.7114</c:v>
                </c:pt>
                <c:pt idx="821">
                  <c:v>148.89769999999999</c:v>
                </c:pt>
                <c:pt idx="822">
                  <c:v>149.08410000000001</c:v>
                </c:pt>
                <c:pt idx="823">
                  <c:v>149.2705</c:v>
                </c:pt>
                <c:pt idx="824">
                  <c:v>149.45679999999999</c:v>
                </c:pt>
                <c:pt idx="825">
                  <c:v>149.63750000000002</c:v>
                </c:pt>
                <c:pt idx="826">
                  <c:v>149.8125</c:v>
                </c:pt>
                <c:pt idx="827">
                  <c:v>149.98749999999998</c:v>
                </c:pt>
                <c:pt idx="828">
                  <c:v>150.16249999999999</c:v>
                </c:pt>
                <c:pt idx="829">
                  <c:v>150.33750000000001</c:v>
                </c:pt>
                <c:pt idx="830">
                  <c:v>150.51249999999999</c:v>
                </c:pt>
                <c:pt idx="831">
                  <c:v>150.6875</c:v>
                </c:pt>
                <c:pt idx="832">
                  <c:v>150.86250000000001</c:v>
                </c:pt>
                <c:pt idx="833">
                  <c:v>151.04319999999998</c:v>
                </c:pt>
                <c:pt idx="834">
                  <c:v>151.2296</c:v>
                </c:pt>
                <c:pt idx="835">
                  <c:v>151.41589999999999</c:v>
                </c:pt>
                <c:pt idx="836">
                  <c:v>151.60229999999999</c:v>
                </c:pt>
                <c:pt idx="837">
                  <c:v>151.7886</c:v>
                </c:pt>
                <c:pt idx="838">
                  <c:v>151.97499999999999</c:v>
                </c:pt>
                <c:pt idx="839">
                  <c:v>152.16140000000001</c:v>
                </c:pt>
                <c:pt idx="840">
                  <c:v>152.3477</c:v>
                </c:pt>
                <c:pt idx="841">
                  <c:v>152.5341</c:v>
                </c:pt>
                <c:pt idx="842">
                  <c:v>152.72050000000002</c:v>
                </c:pt>
                <c:pt idx="843">
                  <c:v>152.9068</c:v>
                </c:pt>
                <c:pt idx="844">
                  <c:v>153.125</c:v>
                </c:pt>
                <c:pt idx="845">
                  <c:v>153.34180000000001</c:v>
                </c:pt>
                <c:pt idx="846">
                  <c:v>153.52540000000002</c:v>
                </c:pt>
                <c:pt idx="847">
                  <c:v>153.7089</c:v>
                </c:pt>
                <c:pt idx="848">
                  <c:v>153.89249999999998</c:v>
                </c:pt>
                <c:pt idx="849">
                  <c:v>154.0702</c:v>
                </c:pt>
                <c:pt idx="850">
                  <c:v>154.2422</c:v>
                </c:pt>
                <c:pt idx="851">
                  <c:v>154.41409999999999</c:v>
                </c:pt>
                <c:pt idx="852">
                  <c:v>154.58849999999998</c:v>
                </c:pt>
                <c:pt idx="853">
                  <c:v>154.76560000000001</c:v>
                </c:pt>
                <c:pt idx="854">
                  <c:v>154.9427</c:v>
                </c:pt>
                <c:pt idx="855">
                  <c:v>155.1198</c:v>
                </c:pt>
                <c:pt idx="856">
                  <c:v>155.29689999999999</c:v>
                </c:pt>
                <c:pt idx="857">
                  <c:v>155.47399999999999</c:v>
                </c:pt>
                <c:pt idx="858">
                  <c:v>155.65100000000001</c:v>
                </c:pt>
                <c:pt idx="859">
                  <c:v>155.82810000000001</c:v>
                </c:pt>
                <c:pt idx="860">
                  <c:v>156.0052</c:v>
                </c:pt>
                <c:pt idx="861">
                  <c:v>156.1823</c:v>
                </c:pt>
                <c:pt idx="862">
                  <c:v>156.35940000000002</c:v>
                </c:pt>
                <c:pt idx="863">
                  <c:v>156.53649999999999</c:v>
                </c:pt>
                <c:pt idx="864">
                  <c:v>156.71350000000001</c:v>
                </c:pt>
                <c:pt idx="865">
                  <c:v>156.89059999999998</c:v>
                </c:pt>
                <c:pt idx="866">
                  <c:v>157.0677</c:v>
                </c:pt>
                <c:pt idx="867">
                  <c:v>157.2448</c:v>
                </c:pt>
                <c:pt idx="868">
                  <c:v>157.42189999999999</c:v>
                </c:pt>
                <c:pt idx="869">
                  <c:v>157.59899999999999</c:v>
                </c:pt>
                <c:pt idx="870">
                  <c:v>157.77600000000001</c:v>
                </c:pt>
                <c:pt idx="871">
                  <c:v>157.95310000000001</c:v>
                </c:pt>
                <c:pt idx="872">
                  <c:v>158.1302</c:v>
                </c:pt>
                <c:pt idx="873">
                  <c:v>158.3073</c:v>
                </c:pt>
                <c:pt idx="874">
                  <c:v>158.48439999999999</c:v>
                </c:pt>
                <c:pt idx="875">
                  <c:v>158.66150000000002</c:v>
                </c:pt>
                <c:pt idx="876">
                  <c:v>158.83829999999998</c:v>
                </c:pt>
                <c:pt idx="877">
                  <c:v>159.01480000000001</c:v>
                </c:pt>
                <c:pt idx="878">
                  <c:v>159.19130000000001</c:v>
                </c:pt>
                <c:pt idx="879">
                  <c:v>159.36780000000002</c:v>
                </c:pt>
                <c:pt idx="880">
                  <c:v>159.54429999999999</c:v>
                </c:pt>
                <c:pt idx="881">
                  <c:v>159.7208</c:v>
                </c:pt>
                <c:pt idx="882">
                  <c:v>159.8973</c:v>
                </c:pt>
                <c:pt idx="883">
                  <c:v>160.07379999999998</c:v>
                </c:pt>
                <c:pt idx="884">
                  <c:v>160.25030000000001</c:v>
                </c:pt>
                <c:pt idx="885">
                  <c:v>160.42680000000001</c:v>
                </c:pt>
                <c:pt idx="886">
                  <c:v>160.60329999999999</c:v>
                </c:pt>
                <c:pt idx="887">
                  <c:v>160.77979999999999</c:v>
                </c:pt>
                <c:pt idx="888">
                  <c:v>160.9564</c:v>
                </c:pt>
                <c:pt idx="889">
                  <c:v>161.13290000000001</c:v>
                </c:pt>
                <c:pt idx="890">
                  <c:v>161.30939999999998</c:v>
                </c:pt>
                <c:pt idx="891">
                  <c:v>161.48589999999999</c:v>
                </c:pt>
                <c:pt idx="892">
                  <c:v>161.66240000000002</c:v>
                </c:pt>
                <c:pt idx="893">
                  <c:v>161.8389</c:v>
                </c:pt>
                <c:pt idx="894">
                  <c:v>162.0154</c:v>
                </c:pt>
                <c:pt idx="895">
                  <c:v>162.1919</c:v>
                </c:pt>
                <c:pt idx="896">
                  <c:v>162.36840000000001</c:v>
                </c:pt>
                <c:pt idx="897">
                  <c:v>162.54489999999998</c:v>
                </c:pt>
                <c:pt idx="898">
                  <c:v>162.72139999999999</c:v>
                </c:pt>
                <c:pt idx="899">
                  <c:v>162.89790000000002</c:v>
                </c:pt>
                <c:pt idx="900">
                  <c:v>163.0745</c:v>
                </c:pt>
                <c:pt idx="901">
                  <c:v>163.251</c:v>
                </c:pt>
                <c:pt idx="902">
                  <c:v>163.42750000000001</c:v>
                </c:pt>
                <c:pt idx="903">
                  <c:v>163.60749999999999</c:v>
                </c:pt>
                <c:pt idx="904">
                  <c:v>163.7911</c:v>
                </c:pt>
                <c:pt idx="905">
                  <c:v>163.97470000000001</c:v>
                </c:pt>
                <c:pt idx="906">
                  <c:v>164.15819999999999</c:v>
                </c:pt>
                <c:pt idx="907">
                  <c:v>164.375</c:v>
                </c:pt>
                <c:pt idx="908">
                  <c:v>164.5932</c:v>
                </c:pt>
                <c:pt idx="909">
                  <c:v>164.77959999999999</c:v>
                </c:pt>
                <c:pt idx="910">
                  <c:v>164.9659</c:v>
                </c:pt>
                <c:pt idx="911">
                  <c:v>165.1523</c:v>
                </c:pt>
                <c:pt idx="912">
                  <c:v>165.33860000000001</c:v>
                </c:pt>
                <c:pt idx="913">
                  <c:v>165.52500000000001</c:v>
                </c:pt>
                <c:pt idx="914">
                  <c:v>165.7114</c:v>
                </c:pt>
                <c:pt idx="915">
                  <c:v>165.89770000000001</c:v>
                </c:pt>
                <c:pt idx="916">
                  <c:v>166.08410000000001</c:v>
                </c:pt>
                <c:pt idx="917">
                  <c:v>166.2705</c:v>
                </c:pt>
                <c:pt idx="918">
                  <c:v>166.45679999999999</c:v>
                </c:pt>
                <c:pt idx="919">
                  <c:v>166.63749999999999</c:v>
                </c:pt>
                <c:pt idx="920">
                  <c:v>166.8125</c:v>
                </c:pt>
                <c:pt idx="921">
                  <c:v>166.98750000000001</c:v>
                </c:pt>
                <c:pt idx="922">
                  <c:v>167.16249999999999</c:v>
                </c:pt>
                <c:pt idx="923">
                  <c:v>167.33750000000001</c:v>
                </c:pt>
                <c:pt idx="924">
                  <c:v>167.51250000000002</c:v>
                </c:pt>
                <c:pt idx="925">
                  <c:v>167.6875</c:v>
                </c:pt>
                <c:pt idx="926">
                  <c:v>167.86250000000001</c:v>
                </c:pt>
                <c:pt idx="927">
                  <c:v>168.04320000000001</c:v>
                </c:pt>
                <c:pt idx="928">
                  <c:v>168.2296</c:v>
                </c:pt>
                <c:pt idx="929">
                  <c:v>168.41589999999999</c:v>
                </c:pt>
                <c:pt idx="930">
                  <c:v>168.60230000000001</c:v>
                </c:pt>
                <c:pt idx="931">
                  <c:v>168.7886</c:v>
                </c:pt>
                <c:pt idx="932">
                  <c:v>168.97499999999999</c:v>
                </c:pt>
                <c:pt idx="933">
                  <c:v>169.16139999999999</c:v>
                </c:pt>
                <c:pt idx="934">
                  <c:v>169.3477</c:v>
                </c:pt>
                <c:pt idx="935">
                  <c:v>169.5341</c:v>
                </c:pt>
                <c:pt idx="936">
                  <c:v>169.72049999999999</c:v>
                </c:pt>
                <c:pt idx="937">
                  <c:v>169.9068</c:v>
                </c:pt>
                <c:pt idx="938">
                  <c:v>170.125</c:v>
                </c:pt>
                <c:pt idx="939">
                  <c:v>170.34179999999998</c:v>
                </c:pt>
                <c:pt idx="940">
                  <c:v>170.52539999999999</c:v>
                </c:pt>
                <c:pt idx="941">
                  <c:v>170.7089</c:v>
                </c:pt>
                <c:pt idx="942">
                  <c:v>170.89250000000001</c:v>
                </c:pt>
                <c:pt idx="943">
                  <c:v>171.0702</c:v>
                </c:pt>
                <c:pt idx="944">
                  <c:v>171.24220000000003</c:v>
                </c:pt>
                <c:pt idx="945">
                  <c:v>171.41410000000002</c:v>
                </c:pt>
                <c:pt idx="946">
                  <c:v>171.58799999999999</c:v>
                </c:pt>
                <c:pt idx="947">
                  <c:v>171.76390000000001</c:v>
                </c:pt>
                <c:pt idx="948">
                  <c:v>171.93979999999999</c:v>
                </c:pt>
                <c:pt idx="949">
                  <c:v>172.1157</c:v>
                </c:pt>
                <c:pt idx="950">
                  <c:v>172.29169999999999</c:v>
                </c:pt>
                <c:pt idx="951">
                  <c:v>172.4676</c:v>
                </c:pt>
                <c:pt idx="952">
                  <c:v>172.64350000000002</c:v>
                </c:pt>
                <c:pt idx="953">
                  <c:v>172.81949999999998</c:v>
                </c:pt>
                <c:pt idx="954">
                  <c:v>172.99539999999999</c:v>
                </c:pt>
                <c:pt idx="955">
                  <c:v>173.1713</c:v>
                </c:pt>
                <c:pt idx="956">
                  <c:v>173.34720000000002</c:v>
                </c:pt>
                <c:pt idx="957">
                  <c:v>173.52319999999997</c:v>
                </c:pt>
                <c:pt idx="958">
                  <c:v>173.69909999999999</c:v>
                </c:pt>
                <c:pt idx="959">
                  <c:v>173.875</c:v>
                </c:pt>
                <c:pt idx="960">
                  <c:v>174.05090000000001</c:v>
                </c:pt>
                <c:pt idx="961">
                  <c:v>174.2269</c:v>
                </c:pt>
                <c:pt idx="962">
                  <c:v>174.40279999999998</c:v>
                </c:pt>
                <c:pt idx="963">
                  <c:v>174.5787</c:v>
                </c:pt>
                <c:pt idx="964">
                  <c:v>174.75460000000001</c:v>
                </c:pt>
                <c:pt idx="965">
                  <c:v>174.9306</c:v>
                </c:pt>
                <c:pt idx="966">
                  <c:v>175.10650000000001</c:v>
                </c:pt>
                <c:pt idx="967">
                  <c:v>175.2824</c:v>
                </c:pt>
                <c:pt idx="968">
                  <c:v>175.45830000000001</c:v>
                </c:pt>
                <c:pt idx="969">
                  <c:v>175.6343</c:v>
                </c:pt>
                <c:pt idx="970">
                  <c:v>175.81020000000001</c:v>
                </c:pt>
                <c:pt idx="971">
                  <c:v>175.98609999999999</c:v>
                </c:pt>
                <c:pt idx="972">
                  <c:v>176.16200000000001</c:v>
                </c:pt>
                <c:pt idx="973">
                  <c:v>176.33779999999999</c:v>
                </c:pt>
                <c:pt idx="974">
                  <c:v>176.51330000000002</c:v>
                </c:pt>
                <c:pt idx="975">
                  <c:v>176.68880000000001</c:v>
                </c:pt>
                <c:pt idx="976">
                  <c:v>176.86430000000001</c:v>
                </c:pt>
                <c:pt idx="977">
                  <c:v>177.03989999999999</c:v>
                </c:pt>
                <c:pt idx="978">
                  <c:v>177.21539999999999</c:v>
                </c:pt>
                <c:pt idx="979">
                  <c:v>177.39089999999999</c:v>
                </c:pt>
                <c:pt idx="980">
                  <c:v>177.56640000000002</c:v>
                </c:pt>
                <c:pt idx="981">
                  <c:v>177.74200000000002</c:v>
                </c:pt>
                <c:pt idx="982">
                  <c:v>177.91750000000002</c:v>
                </c:pt>
                <c:pt idx="983">
                  <c:v>178.09299999999999</c:v>
                </c:pt>
                <c:pt idx="984">
                  <c:v>178.26849999999999</c:v>
                </c:pt>
                <c:pt idx="985">
                  <c:v>178.44409999999999</c:v>
                </c:pt>
                <c:pt idx="986">
                  <c:v>178.61959999999999</c:v>
                </c:pt>
                <c:pt idx="987">
                  <c:v>178.79510000000002</c:v>
                </c:pt>
                <c:pt idx="988">
                  <c:v>178.97060000000002</c:v>
                </c:pt>
                <c:pt idx="989">
                  <c:v>179.14619999999999</c:v>
                </c:pt>
                <c:pt idx="990">
                  <c:v>179.32169999999999</c:v>
                </c:pt>
                <c:pt idx="991">
                  <c:v>179.49719999999999</c:v>
                </c:pt>
                <c:pt idx="992">
                  <c:v>179.67269999999999</c:v>
                </c:pt>
                <c:pt idx="993">
                  <c:v>179.84820000000002</c:v>
                </c:pt>
                <c:pt idx="994">
                  <c:v>180.02380000000002</c:v>
                </c:pt>
                <c:pt idx="995">
                  <c:v>180.19929999999999</c:v>
                </c:pt>
                <c:pt idx="996">
                  <c:v>180.37479999999999</c:v>
                </c:pt>
                <c:pt idx="997">
                  <c:v>180.55029999999999</c:v>
                </c:pt>
                <c:pt idx="998">
                  <c:v>180.7259</c:v>
                </c:pt>
                <c:pt idx="999">
                  <c:v>180.9014</c:v>
                </c:pt>
                <c:pt idx="1000">
                  <c:v>181.07690000000002</c:v>
                </c:pt>
                <c:pt idx="1001">
                  <c:v>181.25239999999999</c:v>
                </c:pt>
                <c:pt idx="1002">
                  <c:v>181.428</c:v>
                </c:pt>
                <c:pt idx="1003">
                  <c:v>181.60750000000002</c:v>
                </c:pt>
                <c:pt idx="1004">
                  <c:v>181.7911</c:v>
                </c:pt>
                <c:pt idx="1005">
                  <c:v>181.97469999999998</c:v>
                </c:pt>
                <c:pt idx="1006">
                  <c:v>182.15819999999999</c:v>
                </c:pt>
                <c:pt idx="1007">
                  <c:v>182.375</c:v>
                </c:pt>
                <c:pt idx="1008">
                  <c:v>182.59320000000002</c:v>
                </c:pt>
                <c:pt idx="1009">
                  <c:v>182.77959999999999</c:v>
                </c:pt>
                <c:pt idx="1010">
                  <c:v>182.96589999999998</c:v>
                </c:pt>
                <c:pt idx="1011">
                  <c:v>183.1523</c:v>
                </c:pt>
                <c:pt idx="1012">
                  <c:v>183.33859999999999</c:v>
                </c:pt>
                <c:pt idx="1013">
                  <c:v>183.52500000000001</c:v>
                </c:pt>
                <c:pt idx="1014">
                  <c:v>183.7114</c:v>
                </c:pt>
                <c:pt idx="1015">
                  <c:v>183.89769999999999</c:v>
                </c:pt>
                <c:pt idx="1016">
                  <c:v>184.08410000000001</c:v>
                </c:pt>
                <c:pt idx="1017">
                  <c:v>184.2705</c:v>
                </c:pt>
                <c:pt idx="1018">
                  <c:v>184.45680000000002</c:v>
                </c:pt>
                <c:pt idx="1019">
                  <c:v>184.63750000000002</c:v>
                </c:pt>
                <c:pt idx="1020">
                  <c:v>184.8125</c:v>
                </c:pt>
                <c:pt idx="1021">
                  <c:v>184.98750000000001</c:v>
                </c:pt>
                <c:pt idx="1022">
                  <c:v>185.16249999999999</c:v>
                </c:pt>
                <c:pt idx="1023">
                  <c:v>185.33749999999998</c:v>
                </c:pt>
                <c:pt idx="1024">
                  <c:v>185.51249999999999</c:v>
                </c:pt>
                <c:pt idx="1025">
                  <c:v>185.6875</c:v>
                </c:pt>
                <c:pt idx="1026">
                  <c:v>185.86250000000001</c:v>
                </c:pt>
                <c:pt idx="1027">
                  <c:v>186.04319999999998</c:v>
                </c:pt>
                <c:pt idx="1028">
                  <c:v>186.2296</c:v>
                </c:pt>
                <c:pt idx="1029">
                  <c:v>186.41589999999999</c:v>
                </c:pt>
                <c:pt idx="1030">
                  <c:v>186.60229999999999</c:v>
                </c:pt>
                <c:pt idx="1031">
                  <c:v>186.7886</c:v>
                </c:pt>
                <c:pt idx="1032">
                  <c:v>186.97499999999999</c:v>
                </c:pt>
                <c:pt idx="1033">
                  <c:v>187.16140000000001</c:v>
                </c:pt>
                <c:pt idx="1034">
                  <c:v>187.3477</c:v>
                </c:pt>
                <c:pt idx="1035">
                  <c:v>187.5341</c:v>
                </c:pt>
                <c:pt idx="1036">
                  <c:v>187.72050000000002</c:v>
                </c:pt>
                <c:pt idx="1037">
                  <c:v>187.9068</c:v>
                </c:pt>
                <c:pt idx="1038">
                  <c:v>188.125</c:v>
                </c:pt>
                <c:pt idx="1039">
                  <c:v>188.34180000000001</c:v>
                </c:pt>
                <c:pt idx="1040">
                  <c:v>188.52540000000002</c:v>
                </c:pt>
                <c:pt idx="1041">
                  <c:v>188.7089</c:v>
                </c:pt>
                <c:pt idx="1042">
                  <c:v>188.89249999999998</c:v>
                </c:pt>
                <c:pt idx="1043">
                  <c:v>189.0702</c:v>
                </c:pt>
                <c:pt idx="1044">
                  <c:v>189.2422</c:v>
                </c:pt>
                <c:pt idx="1045">
                  <c:v>189.41409999999999</c:v>
                </c:pt>
                <c:pt idx="1046">
                  <c:v>189.58849999999998</c:v>
                </c:pt>
                <c:pt idx="1047">
                  <c:v>189.7654</c:v>
                </c:pt>
                <c:pt idx="1048">
                  <c:v>189.94230000000002</c:v>
                </c:pt>
                <c:pt idx="1049">
                  <c:v>190.11919999999998</c:v>
                </c:pt>
                <c:pt idx="1050">
                  <c:v>190.2962</c:v>
                </c:pt>
                <c:pt idx="1051">
                  <c:v>190.47310000000002</c:v>
                </c:pt>
                <c:pt idx="1052">
                  <c:v>190.64999999999998</c:v>
                </c:pt>
                <c:pt idx="1053">
                  <c:v>190.82689999999999</c:v>
                </c:pt>
                <c:pt idx="1054">
                  <c:v>191.00390000000002</c:v>
                </c:pt>
                <c:pt idx="1055">
                  <c:v>191.1808</c:v>
                </c:pt>
                <c:pt idx="1056">
                  <c:v>191.35769999999999</c:v>
                </c:pt>
                <c:pt idx="1057">
                  <c:v>191.53460000000001</c:v>
                </c:pt>
                <c:pt idx="1058">
                  <c:v>191.7115</c:v>
                </c:pt>
                <c:pt idx="1059">
                  <c:v>191.88849999999999</c:v>
                </c:pt>
                <c:pt idx="1060">
                  <c:v>192.06540000000001</c:v>
                </c:pt>
                <c:pt idx="1061">
                  <c:v>192.2423</c:v>
                </c:pt>
                <c:pt idx="1062">
                  <c:v>192.41920000000002</c:v>
                </c:pt>
                <c:pt idx="1063">
                  <c:v>192.59619999999998</c:v>
                </c:pt>
                <c:pt idx="1064">
                  <c:v>192.7731</c:v>
                </c:pt>
                <c:pt idx="1065">
                  <c:v>192.95000000000002</c:v>
                </c:pt>
                <c:pt idx="1066">
                  <c:v>193.12689999999998</c:v>
                </c:pt>
                <c:pt idx="1067">
                  <c:v>193.3039</c:v>
                </c:pt>
                <c:pt idx="1068">
                  <c:v>193.48080000000002</c:v>
                </c:pt>
                <c:pt idx="1069">
                  <c:v>193.65769999999998</c:v>
                </c:pt>
                <c:pt idx="1070">
                  <c:v>193.83459999999999</c:v>
                </c:pt>
                <c:pt idx="1071">
                  <c:v>194.01150000000001</c:v>
                </c:pt>
                <c:pt idx="1072">
                  <c:v>194.18819999999999</c:v>
                </c:pt>
                <c:pt idx="1073">
                  <c:v>194.3646</c:v>
                </c:pt>
                <c:pt idx="1074">
                  <c:v>194.541</c:v>
                </c:pt>
                <c:pt idx="1075">
                  <c:v>194.71740000000003</c:v>
                </c:pt>
                <c:pt idx="1076">
                  <c:v>194.8938</c:v>
                </c:pt>
                <c:pt idx="1077">
                  <c:v>195.0702</c:v>
                </c:pt>
                <c:pt idx="1078">
                  <c:v>195.2466</c:v>
                </c:pt>
                <c:pt idx="1079">
                  <c:v>195.423</c:v>
                </c:pt>
                <c:pt idx="1080">
                  <c:v>195.5994</c:v>
                </c:pt>
                <c:pt idx="1081">
                  <c:v>195.7758</c:v>
                </c:pt>
                <c:pt idx="1082">
                  <c:v>195.95230000000001</c:v>
                </c:pt>
                <c:pt idx="1083">
                  <c:v>196.12869999999998</c:v>
                </c:pt>
                <c:pt idx="1084">
                  <c:v>196.30510000000001</c:v>
                </c:pt>
                <c:pt idx="1085">
                  <c:v>196.48150000000001</c:v>
                </c:pt>
                <c:pt idx="1086">
                  <c:v>196.65789999999998</c:v>
                </c:pt>
                <c:pt idx="1087">
                  <c:v>196.83429999999998</c:v>
                </c:pt>
                <c:pt idx="1088">
                  <c:v>197.01070000000001</c:v>
                </c:pt>
                <c:pt idx="1089">
                  <c:v>197.18710000000002</c:v>
                </c:pt>
                <c:pt idx="1090">
                  <c:v>197.36349999999999</c:v>
                </c:pt>
                <c:pt idx="1091">
                  <c:v>197.53989999999999</c:v>
                </c:pt>
                <c:pt idx="1092">
                  <c:v>197.71630000000002</c:v>
                </c:pt>
                <c:pt idx="1093">
                  <c:v>197.89269999999999</c:v>
                </c:pt>
                <c:pt idx="1094">
                  <c:v>198.06909999999999</c:v>
                </c:pt>
                <c:pt idx="1095">
                  <c:v>198.24549999999999</c:v>
                </c:pt>
                <c:pt idx="1096">
                  <c:v>198.42190000000002</c:v>
                </c:pt>
                <c:pt idx="1097">
                  <c:v>198.59829999999999</c:v>
                </c:pt>
                <c:pt idx="1098">
                  <c:v>198.7747</c:v>
                </c:pt>
                <c:pt idx="1099">
                  <c:v>198.9511</c:v>
                </c:pt>
                <c:pt idx="1100">
                  <c:v>199.12750000000003</c:v>
                </c:pt>
                <c:pt idx="1101">
                  <c:v>199.3075</c:v>
                </c:pt>
                <c:pt idx="1102">
                  <c:v>199.49110000000002</c:v>
                </c:pt>
                <c:pt idx="1103">
                  <c:v>199.6747</c:v>
                </c:pt>
                <c:pt idx="1104">
                  <c:v>199.85820000000001</c:v>
                </c:pt>
                <c:pt idx="1105">
                  <c:v>200.07499999999999</c:v>
                </c:pt>
                <c:pt idx="1106">
                  <c:v>200.29320000000001</c:v>
                </c:pt>
                <c:pt idx="1107">
                  <c:v>200.4796</c:v>
                </c:pt>
                <c:pt idx="1108">
                  <c:v>200.66590000000002</c:v>
                </c:pt>
                <c:pt idx="1109">
                  <c:v>200.85230000000001</c:v>
                </c:pt>
                <c:pt idx="1110">
                  <c:v>201.0386</c:v>
                </c:pt>
                <c:pt idx="1111">
                  <c:v>201.22499999999999</c:v>
                </c:pt>
                <c:pt idx="1112">
                  <c:v>201.41139999999999</c:v>
                </c:pt>
                <c:pt idx="1113">
                  <c:v>201.5977</c:v>
                </c:pt>
                <c:pt idx="1114">
                  <c:v>201.7841</c:v>
                </c:pt>
                <c:pt idx="1115">
                  <c:v>201.97049999999999</c:v>
                </c:pt>
                <c:pt idx="1116">
                  <c:v>202.1568</c:v>
                </c:pt>
                <c:pt idx="1117">
                  <c:v>202.33750000000001</c:v>
                </c:pt>
                <c:pt idx="1118">
                  <c:v>202.51250000000002</c:v>
                </c:pt>
                <c:pt idx="1119">
                  <c:v>202.6875</c:v>
                </c:pt>
                <c:pt idx="1120">
                  <c:v>202.86250000000001</c:v>
                </c:pt>
                <c:pt idx="1121">
                  <c:v>203.03750000000002</c:v>
                </c:pt>
                <c:pt idx="1122">
                  <c:v>203.21249999999998</c:v>
                </c:pt>
                <c:pt idx="1123">
                  <c:v>203.38749999999999</c:v>
                </c:pt>
                <c:pt idx="1124">
                  <c:v>203.5625</c:v>
                </c:pt>
                <c:pt idx="1125">
                  <c:v>203.7432</c:v>
                </c:pt>
                <c:pt idx="1126">
                  <c:v>203.92959999999999</c:v>
                </c:pt>
                <c:pt idx="1127">
                  <c:v>204.11589999999998</c:v>
                </c:pt>
                <c:pt idx="1128">
                  <c:v>204.3023</c:v>
                </c:pt>
                <c:pt idx="1129">
                  <c:v>204.48859999999999</c:v>
                </c:pt>
                <c:pt idx="1130">
                  <c:v>204.67499999999998</c:v>
                </c:pt>
                <c:pt idx="1131">
                  <c:v>204.8614</c:v>
                </c:pt>
                <c:pt idx="1132">
                  <c:v>205.04769999999999</c:v>
                </c:pt>
                <c:pt idx="1133">
                  <c:v>205.23410000000001</c:v>
                </c:pt>
                <c:pt idx="1134">
                  <c:v>205.4205</c:v>
                </c:pt>
                <c:pt idx="1135">
                  <c:v>205.60679999999999</c:v>
                </c:pt>
                <c:pt idx="1136">
                  <c:v>205.82500000000002</c:v>
                </c:pt>
                <c:pt idx="1137">
                  <c:v>206.04179999999999</c:v>
                </c:pt>
                <c:pt idx="1138">
                  <c:v>206.22540000000001</c:v>
                </c:pt>
                <c:pt idx="1139">
                  <c:v>206.40890000000002</c:v>
                </c:pt>
                <c:pt idx="1140">
                  <c:v>206.5925</c:v>
                </c:pt>
                <c:pt idx="1141">
                  <c:v>206.77019999999999</c:v>
                </c:pt>
                <c:pt idx="1142">
                  <c:v>206.94219999999999</c:v>
                </c:pt>
                <c:pt idx="1143">
                  <c:v>207.11410000000001</c:v>
                </c:pt>
                <c:pt idx="1144">
                  <c:v>207.28650000000002</c:v>
                </c:pt>
                <c:pt idx="1145">
                  <c:v>207.45959999999999</c:v>
                </c:pt>
                <c:pt idx="1146">
                  <c:v>207.6327</c:v>
                </c:pt>
                <c:pt idx="1147">
                  <c:v>207.8058</c:v>
                </c:pt>
                <c:pt idx="1148">
                  <c:v>207.97889999999998</c:v>
                </c:pt>
                <c:pt idx="1149">
                  <c:v>208.15190000000001</c:v>
                </c:pt>
                <c:pt idx="1150">
                  <c:v>208.32500000000002</c:v>
                </c:pt>
                <c:pt idx="1151">
                  <c:v>208.49809999999999</c:v>
                </c:pt>
                <c:pt idx="1152">
                  <c:v>208.6712</c:v>
                </c:pt>
                <c:pt idx="1153">
                  <c:v>208.8442</c:v>
                </c:pt>
                <c:pt idx="1154">
                  <c:v>209.01729999999998</c:v>
                </c:pt>
                <c:pt idx="1155">
                  <c:v>209.19040000000001</c:v>
                </c:pt>
                <c:pt idx="1156">
                  <c:v>209.36350000000002</c:v>
                </c:pt>
                <c:pt idx="1157">
                  <c:v>209.53649999999999</c:v>
                </c:pt>
                <c:pt idx="1158">
                  <c:v>209.70959999999999</c:v>
                </c:pt>
                <c:pt idx="1159">
                  <c:v>209.8827</c:v>
                </c:pt>
                <c:pt idx="1160">
                  <c:v>210.05579999999998</c:v>
                </c:pt>
                <c:pt idx="1161">
                  <c:v>210.22890000000001</c:v>
                </c:pt>
                <c:pt idx="1162">
                  <c:v>210.40190000000001</c:v>
                </c:pt>
                <c:pt idx="1163">
                  <c:v>210.57500000000002</c:v>
                </c:pt>
                <c:pt idx="1164">
                  <c:v>210.74809999999999</c:v>
                </c:pt>
                <c:pt idx="1165">
                  <c:v>210.9212</c:v>
                </c:pt>
                <c:pt idx="1166">
                  <c:v>211.0942</c:v>
                </c:pt>
                <c:pt idx="1167">
                  <c:v>211.26729999999998</c:v>
                </c:pt>
                <c:pt idx="1168">
                  <c:v>211.44040000000001</c:v>
                </c:pt>
                <c:pt idx="1169">
                  <c:v>211.61350000000002</c:v>
                </c:pt>
                <c:pt idx="1170">
                  <c:v>211.78649999999999</c:v>
                </c:pt>
                <c:pt idx="1171">
                  <c:v>211.95939999999999</c:v>
                </c:pt>
                <c:pt idx="1172">
                  <c:v>212.13239999999999</c:v>
                </c:pt>
                <c:pt idx="1173">
                  <c:v>212.30539999999999</c:v>
                </c:pt>
                <c:pt idx="1174">
                  <c:v>212.47830000000002</c:v>
                </c:pt>
                <c:pt idx="1175">
                  <c:v>212.65129999999999</c:v>
                </c:pt>
                <c:pt idx="1176">
                  <c:v>212.82419999999999</c:v>
                </c:pt>
                <c:pt idx="1177">
                  <c:v>212.99719999999999</c:v>
                </c:pt>
                <c:pt idx="1178">
                  <c:v>213.17009999999999</c:v>
                </c:pt>
                <c:pt idx="1179">
                  <c:v>213.34310000000002</c:v>
                </c:pt>
                <c:pt idx="1180">
                  <c:v>213.51600000000002</c:v>
                </c:pt>
                <c:pt idx="1181">
                  <c:v>213.68899999999999</c:v>
                </c:pt>
                <c:pt idx="1182">
                  <c:v>213.86199999999999</c:v>
                </c:pt>
                <c:pt idx="1183">
                  <c:v>214.03489999999999</c:v>
                </c:pt>
                <c:pt idx="1184">
                  <c:v>214.2079</c:v>
                </c:pt>
                <c:pt idx="1185">
                  <c:v>214.38080000000002</c:v>
                </c:pt>
                <c:pt idx="1186">
                  <c:v>214.5538</c:v>
                </c:pt>
                <c:pt idx="1187">
                  <c:v>214.72669999999999</c:v>
                </c:pt>
                <c:pt idx="1188">
                  <c:v>214.8997</c:v>
                </c:pt>
                <c:pt idx="1189">
                  <c:v>215.07259999999999</c:v>
                </c:pt>
                <c:pt idx="1190">
                  <c:v>215.2456</c:v>
                </c:pt>
                <c:pt idx="1191">
                  <c:v>215.4186</c:v>
                </c:pt>
                <c:pt idx="1192">
                  <c:v>215.5915</c:v>
                </c:pt>
                <c:pt idx="1193">
                  <c:v>215.7645</c:v>
                </c:pt>
                <c:pt idx="1194">
                  <c:v>215.9374</c:v>
                </c:pt>
                <c:pt idx="1195">
                  <c:v>216.1104</c:v>
                </c:pt>
                <c:pt idx="1196">
                  <c:v>216.28330000000003</c:v>
                </c:pt>
                <c:pt idx="1197">
                  <c:v>216.4563</c:v>
                </c:pt>
                <c:pt idx="1198">
                  <c:v>216.6292</c:v>
                </c:pt>
                <c:pt idx="1199">
                  <c:v>216.80749999999998</c:v>
                </c:pt>
                <c:pt idx="1200">
                  <c:v>216.99109999999999</c:v>
                </c:pt>
                <c:pt idx="1201">
                  <c:v>217.1747</c:v>
                </c:pt>
                <c:pt idx="1202">
                  <c:v>217.35820000000001</c:v>
                </c:pt>
                <c:pt idx="1203">
                  <c:v>217.57499999999999</c:v>
                </c:pt>
                <c:pt idx="1204">
                  <c:v>217.79319999999998</c:v>
                </c:pt>
                <c:pt idx="1205">
                  <c:v>217.9796</c:v>
                </c:pt>
                <c:pt idx="1206">
                  <c:v>218.16589999999999</c:v>
                </c:pt>
                <c:pt idx="1207">
                  <c:v>218.35229999999999</c:v>
                </c:pt>
                <c:pt idx="1208">
                  <c:v>218.5386</c:v>
                </c:pt>
                <c:pt idx="1209">
                  <c:v>218.72499999999999</c:v>
                </c:pt>
                <c:pt idx="1210">
                  <c:v>218.91140000000001</c:v>
                </c:pt>
                <c:pt idx="1211">
                  <c:v>219.0977</c:v>
                </c:pt>
                <c:pt idx="1212">
                  <c:v>219.28410000000002</c:v>
                </c:pt>
                <c:pt idx="1213">
                  <c:v>219.47050000000002</c:v>
                </c:pt>
                <c:pt idx="1214">
                  <c:v>219.6568</c:v>
                </c:pt>
                <c:pt idx="1215">
                  <c:v>219.83749999999998</c:v>
                </c:pt>
                <c:pt idx="1216">
                  <c:v>220.01249999999999</c:v>
                </c:pt>
                <c:pt idx="1217">
                  <c:v>220.1875</c:v>
                </c:pt>
                <c:pt idx="1218">
                  <c:v>220.36249999999998</c:v>
                </c:pt>
                <c:pt idx="1219">
                  <c:v>220.53749999999999</c:v>
                </c:pt>
                <c:pt idx="1220">
                  <c:v>220.71250000000001</c:v>
                </c:pt>
                <c:pt idx="1221">
                  <c:v>220.88749999999999</c:v>
                </c:pt>
                <c:pt idx="1222">
                  <c:v>221.0625</c:v>
                </c:pt>
                <c:pt idx="1223">
                  <c:v>221.2432</c:v>
                </c:pt>
                <c:pt idx="1224">
                  <c:v>221.42959999999999</c:v>
                </c:pt>
                <c:pt idx="1225">
                  <c:v>221.61590000000001</c:v>
                </c:pt>
                <c:pt idx="1226">
                  <c:v>221.8023</c:v>
                </c:pt>
                <c:pt idx="1227">
                  <c:v>221.98860000000002</c:v>
                </c:pt>
                <c:pt idx="1228">
                  <c:v>222.17500000000001</c:v>
                </c:pt>
                <c:pt idx="1229">
                  <c:v>222.36139999999997</c:v>
                </c:pt>
                <c:pt idx="1230">
                  <c:v>222.54769999999999</c:v>
                </c:pt>
                <c:pt idx="1231">
                  <c:v>222.73409999999998</c:v>
                </c:pt>
                <c:pt idx="1232">
                  <c:v>222.9205</c:v>
                </c:pt>
                <c:pt idx="1233">
                  <c:v>223.10679999999999</c:v>
                </c:pt>
                <c:pt idx="1234">
                  <c:v>223.32499999999999</c:v>
                </c:pt>
                <c:pt idx="1235">
                  <c:v>223.54180000000002</c:v>
                </c:pt>
                <c:pt idx="1236">
                  <c:v>223.72539999999998</c:v>
                </c:pt>
                <c:pt idx="1237">
                  <c:v>223.90889999999999</c:v>
                </c:pt>
                <c:pt idx="1238">
                  <c:v>224.0925</c:v>
                </c:pt>
                <c:pt idx="1239">
                  <c:v>224.27020000000002</c:v>
                </c:pt>
                <c:pt idx="1240">
                  <c:v>224.44220000000001</c:v>
                </c:pt>
                <c:pt idx="1241">
                  <c:v>224.61410000000001</c:v>
                </c:pt>
                <c:pt idx="1242">
                  <c:v>224.7893</c:v>
                </c:pt>
                <c:pt idx="1243">
                  <c:v>224.96789999999999</c:v>
                </c:pt>
                <c:pt idx="1244">
                  <c:v>225.1464</c:v>
                </c:pt>
                <c:pt idx="1245">
                  <c:v>225.32499999999999</c:v>
                </c:pt>
                <c:pt idx="1246">
                  <c:v>225.50360000000001</c:v>
                </c:pt>
                <c:pt idx="1247">
                  <c:v>225.68219999999999</c:v>
                </c:pt>
                <c:pt idx="1248">
                  <c:v>225.86070000000001</c:v>
                </c:pt>
                <c:pt idx="1249">
                  <c:v>226.0393</c:v>
                </c:pt>
                <c:pt idx="1250">
                  <c:v>226.21789999999999</c:v>
                </c:pt>
                <c:pt idx="1251">
                  <c:v>226.3964</c:v>
                </c:pt>
                <c:pt idx="1252">
                  <c:v>226.57499999999999</c:v>
                </c:pt>
                <c:pt idx="1253">
                  <c:v>226.75360000000001</c:v>
                </c:pt>
                <c:pt idx="1254">
                  <c:v>226.93219999999999</c:v>
                </c:pt>
                <c:pt idx="1255">
                  <c:v>227.11070000000001</c:v>
                </c:pt>
                <c:pt idx="1256">
                  <c:v>227.2893</c:v>
                </c:pt>
                <c:pt idx="1257">
                  <c:v>227.46790000000001</c:v>
                </c:pt>
                <c:pt idx="1258">
                  <c:v>227.6464</c:v>
                </c:pt>
                <c:pt idx="1259">
                  <c:v>227.82499999999999</c:v>
                </c:pt>
                <c:pt idx="1260">
                  <c:v>228.00360000000001</c:v>
                </c:pt>
                <c:pt idx="1261">
                  <c:v>228.18219999999999</c:v>
                </c:pt>
                <c:pt idx="1262">
                  <c:v>228.36070000000001</c:v>
                </c:pt>
                <c:pt idx="1263">
                  <c:v>228.53889999999998</c:v>
                </c:pt>
                <c:pt idx="1264">
                  <c:v>228.7166</c:v>
                </c:pt>
                <c:pt idx="1265">
                  <c:v>228.89439999999999</c:v>
                </c:pt>
                <c:pt idx="1266">
                  <c:v>229.07210000000001</c:v>
                </c:pt>
                <c:pt idx="1267">
                  <c:v>229.24979999999999</c:v>
                </c:pt>
                <c:pt idx="1268">
                  <c:v>229.42760000000001</c:v>
                </c:pt>
                <c:pt idx="1269">
                  <c:v>229.6053</c:v>
                </c:pt>
                <c:pt idx="1270">
                  <c:v>229.78299999999999</c:v>
                </c:pt>
                <c:pt idx="1271">
                  <c:v>229.96080000000001</c:v>
                </c:pt>
                <c:pt idx="1272">
                  <c:v>230.13849999999999</c:v>
                </c:pt>
                <c:pt idx="1273">
                  <c:v>230.31630000000001</c:v>
                </c:pt>
                <c:pt idx="1274">
                  <c:v>230.494</c:v>
                </c:pt>
                <c:pt idx="1275">
                  <c:v>230.67170000000002</c:v>
                </c:pt>
                <c:pt idx="1276">
                  <c:v>230.84950000000001</c:v>
                </c:pt>
                <c:pt idx="1277">
                  <c:v>231.02719999999999</c:v>
                </c:pt>
                <c:pt idx="1278">
                  <c:v>231.20499999999998</c:v>
                </c:pt>
                <c:pt idx="1279">
                  <c:v>231.3827</c:v>
                </c:pt>
                <c:pt idx="1280">
                  <c:v>231.56039999999999</c:v>
                </c:pt>
                <c:pt idx="1281">
                  <c:v>231.73820000000001</c:v>
                </c:pt>
                <c:pt idx="1282">
                  <c:v>231.91590000000002</c:v>
                </c:pt>
                <c:pt idx="1283">
                  <c:v>232.09360000000001</c:v>
                </c:pt>
                <c:pt idx="1284">
                  <c:v>232.2714</c:v>
                </c:pt>
                <c:pt idx="1285">
                  <c:v>232.44909999999999</c:v>
                </c:pt>
                <c:pt idx="1286">
                  <c:v>232.62690000000001</c:v>
                </c:pt>
                <c:pt idx="1287">
                  <c:v>232.8075</c:v>
                </c:pt>
                <c:pt idx="1288">
                  <c:v>232.99110000000002</c:v>
                </c:pt>
                <c:pt idx="1289">
                  <c:v>233.1747</c:v>
                </c:pt>
                <c:pt idx="1290">
                  <c:v>233.35819999999998</c:v>
                </c:pt>
                <c:pt idx="1291">
                  <c:v>233.57500000000002</c:v>
                </c:pt>
                <c:pt idx="1292">
                  <c:v>233.79320000000001</c:v>
                </c:pt>
                <c:pt idx="1293">
                  <c:v>233.9796</c:v>
                </c:pt>
                <c:pt idx="1294">
                  <c:v>234.16590000000002</c:v>
                </c:pt>
                <c:pt idx="1295">
                  <c:v>234.35230000000001</c:v>
                </c:pt>
                <c:pt idx="1296">
                  <c:v>234.5386</c:v>
                </c:pt>
                <c:pt idx="1297">
                  <c:v>234.72499999999999</c:v>
                </c:pt>
                <c:pt idx="1298">
                  <c:v>234.91139999999999</c:v>
                </c:pt>
                <c:pt idx="1299">
                  <c:v>235.0977</c:v>
                </c:pt>
                <c:pt idx="1300">
                  <c:v>235.2841</c:v>
                </c:pt>
                <c:pt idx="1301">
                  <c:v>235.47049999999999</c:v>
                </c:pt>
                <c:pt idx="1302">
                  <c:v>235.6568</c:v>
                </c:pt>
                <c:pt idx="1303">
                  <c:v>235.83750000000001</c:v>
                </c:pt>
                <c:pt idx="1304">
                  <c:v>236.01249999999999</c:v>
                </c:pt>
                <c:pt idx="1305">
                  <c:v>236.1875</c:v>
                </c:pt>
                <c:pt idx="1306">
                  <c:v>236.36250000000001</c:v>
                </c:pt>
                <c:pt idx="1307">
                  <c:v>236.53750000000002</c:v>
                </c:pt>
                <c:pt idx="1308">
                  <c:v>236.71250000000001</c:v>
                </c:pt>
                <c:pt idx="1309">
                  <c:v>236.88749999999999</c:v>
                </c:pt>
                <c:pt idx="1310">
                  <c:v>237.0625</c:v>
                </c:pt>
                <c:pt idx="1311">
                  <c:v>237.2432</c:v>
                </c:pt>
                <c:pt idx="1312">
                  <c:v>237.42959999999999</c:v>
                </c:pt>
                <c:pt idx="1313">
                  <c:v>237.61589999999998</c:v>
                </c:pt>
                <c:pt idx="1314">
                  <c:v>237.8023</c:v>
                </c:pt>
                <c:pt idx="1315">
                  <c:v>237.98859999999999</c:v>
                </c:pt>
                <c:pt idx="1316">
                  <c:v>238.17500000000001</c:v>
                </c:pt>
                <c:pt idx="1317">
                  <c:v>238.3614</c:v>
                </c:pt>
                <c:pt idx="1318">
                  <c:v>238.54769999999999</c:v>
                </c:pt>
                <c:pt idx="1319">
                  <c:v>238.73410000000001</c:v>
                </c:pt>
                <c:pt idx="1320">
                  <c:v>238.9205</c:v>
                </c:pt>
                <c:pt idx="1321">
                  <c:v>239.10680000000002</c:v>
                </c:pt>
                <c:pt idx="1322">
                  <c:v>239.32500000000002</c:v>
                </c:pt>
                <c:pt idx="1323">
                  <c:v>239.54179999999999</c:v>
                </c:pt>
                <c:pt idx="1324">
                  <c:v>239.72540000000001</c:v>
                </c:pt>
                <c:pt idx="1325">
                  <c:v>239.90890000000002</c:v>
                </c:pt>
                <c:pt idx="1326">
                  <c:v>240.09249999999997</c:v>
                </c:pt>
                <c:pt idx="1327">
                  <c:v>240.27680000000001</c:v>
                </c:pt>
                <c:pt idx="1328">
                  <c:v>240.46190000000001</c:v>
                </c:pt>
                <c:pt idx="1329">
                  <c:v>240.64699999999999</c:v>
                </c:pt>
                <c:pt idx="1330">
                  <c:v>240.8321</c:v>
                </c:pt>
                <c:pt idx="1331">
                  <c:v>241.01719999999997</c:v>
                </c:pt>
                <c:pt idx="1332">
                  <c:v>241.2022</c:v>
                </c:pt>
                <c:pt idx="1333">
                  <c:v>241.38730000000001</c:v>
                </c:pt>
                <c:pt idx="1334">
                  <c:v>241.57239999999999</c:v>
                </c:pt>
                <c:pt idx="1335">
                  <c:v>241.75749999999999</c:v>
                </c:pt>
                <c:pt idx="1336">
                  <c:v>241.94579999999999</c:v>
                </c:pt>
                <c:pt idx="1337">
                  <c:v>242.13750000000002</c:v>
                </c:pt>
                <c:pt idx="1338">
                  <c:v>242.32919999999999</c:v>
                </c:pt>
                <c:pt idx="1339">
                  <c:v>242.52080000000001</c:v>
                </c:pt>
                <c:pt idx="1340">
                  <c:v>242.71250000000001</c:v>
                </c:pt>
                <c:pt idx="1341">
                  <c:v>242.90419999999997</c:v>
                </c:pt>
                <c:pt idx="1342">
                  <c:v>243.08599999999998</c:v>
                </c:pt>
                <c:pt idx="1343">
                  <c:v>243.25790000000001</c:v>
                </c:pt>
                <c:pt idx="1344">
                  <c:v>243.4298</c:v>
                </c:pt>
                <c:pt idx="1345">
                  <c:v>243.63290000000001</c:v>
                </c:pt>
                <c:pt idx="1346">
                  <c:v>243.83689999999999</c:v>
                </c:pt>
                <c:pt idx="1347">
                  <c:v>244.01049999999998</c:v>
                </c:pt>
                <c:pt idx="1348">
                  <c:v>244.1842</c:v>
                </c:pt>
                <c:pt idx="1349">
                  <c:v>244.3579</c:v>
                </c:pt>
                <c:pt idx="1350">
                  <c:v>244.5316</c:v>
                </c:pt>
                <c:pt idx="1351">
                  <c:v>244.70529999999999</c:v>
                </c:pt>
                <c:pt idx="1352">
                  <c:v>244.87900000000002</c:v>
                </c:pt>
                <c:pt idx="1353">
                  <c:v>245.05260000000001</c:v>
                </c:pt>
                <c:pt idx="1354">
                  <c:v>245.22630000000001</c:v>
                </c:pt>
                <c:pt idx="1355">
                  <c:v>245.4</c:v>
                </c:pt>
                <c:pt idx="1356">
                  <c:v>245.5737</c:v>
                </c:pt>
                <c:pt idx="1357">
                  <c:v>245.7474</c:v>
                </c:pt>
                <c:pt idx="1358">
                  <c:v>245.9211</c:v>
                </c:pt>
                <c:pt idx="1359">
                  <c:v>246.09469999999999</c:v>
                </c:pt>
                <c:pt idx="1360">
                  <c:v>246.26839999999999</c:v>
                </c:pt>
                <c:pt idx="1361">
                  <c:v>246.44210000000001</c:v>
                </c:pt>
                <c:pt idx="1362">
                  <c:v>246.61580000000001</c:v>
                </c:pt>
                <c:pt idx="1363">
                  <c:v>246.7895</c:v>
                </c:pt>
                <c:pt idx="1364">
                  <c:v>246.9632</c:v>
                </c:pt>
                <c:pt idx="1365">
                  <c:v>247.1369</c:v>
                </c:pt>
                <c:pt idx="1366">
                  <c:v>247.31049999999999</c:v>
                </c:pt>
                <c:pt idx="1367">
                  <c:v>247.48419999999999</c:v>
                </c:pt>
                <c:pt idx="1368">
                  <c:v>247.65789999999998</c:v>
                </c:pt>
                <c:pt idx="1369">
                  <c:v>247.83160000000001</c:v>
                </c:pt>
                <c:pt idx="1370">
                  <c:v>248.00530000000001</c:v>
                </c:pt>
                <c:pt idx="1371">
                  <c:v>248.179</c:v>
                </c:pt>
                <c:pt idx="1372">
                  <c:v>248.3526</c:v>
                </c:pt>
                <c:pt idx="1373">
                  <c:v>248.52629999999999</c:v>
                </c:pt>
                <c:pt idx="1374">
                  <c:v>248.70000000000002</c:v>
                </c:pt>
                <c:pt idx="1375">
                  <c:v>248.87370000000001</c:v>
                </c:pt>
                <c:pt idx="1376">
                  <c:v>249.04740000000001</c:v>
                </c:pt>
                <c:pt idx="1377">
                  <c:v>249.22110000000001</c:v>
                </c:pt>
                <c:pt idx="1378">
                  <c:v>249.3947</c:v>
                </c:pt>
                <c:pt idx="1379">
                  <c:v>249.5684</c:v>
                </c:pt>
                <c:pt idx="1380">
                  <c:v>249.74209999999999</c:v>
                </c:pt>
                <c:pt idx="1381">
                  <c:v>249.91579999999999</c:v>
                </c:pt>
                <c:pt idx="1382">
                  <c:v>250.08950000000002</c:v>
                </c:pt>
                <c:pt idx="1383">
                  <c:v>250.26320000000001</c:v>
                </c:pt>
                <c:pt idx="1384">
                  <c:v>250.43639999999999</c:v>
                </c:pt>
                <c:pt idx="1385">
                  <c:v>250.60909999999998</c:v>
                </c:pt>
                <c:pt idx="1386">
                  <c:v>250.7818</c:v>
                </c:pt>
                <c:pt idx="1387">
                  <c:v>250.95460000000003</c:v>
                </c:pt>
                <c:pt idx="1388">
                  <c:v>251.12729999999999</c:v>
                </c:pt>
                <c:pt idx="1389">
                  <c:v>251.3</c:v>
                </c:pt>
                <c:pt idx="1390">
                  <c:v>251.4727</c:v>
                </c:pt>
                <c:pt idx="1391">
                  <c:v>251.64550000000003</c:v>
                </c:pt>
                <c:pt idx="1392">
                  <c:v>251.81819999999999</c:v>
                </c:pt>
                <c:pt idx="1393">
                  <c:v>251.99090000000001</c:v>
                </c:pt>
                <c:pt idx="1394">
                  <c:v>252.16359999999997</c:v>
                </c:pt>
                <c:pt idx="1395">
                  <c:v>252.33640000000003</c:v>
                </c:pt>
                <c:pt idx="1396">
                  <c:v>252.50909999999999</c:v>
                </c:pt>
                <c:pt idx="1397">
                  <c:v>252.68180000000001</c:v>
                </c:pt>
                <c:pt idx="1398">
                  <c:v>252.85459999999998</c:v>
                </c:pt>
                <c:pt idx="1399">
                  <c:v>253.0273</c:v>
                </c:pt>
                <c:pt idx="1400">
                  <c:v>253.2</c:v>
                </c:pt>
                <c:pt idx="1401">
                  <c:v>253.37270000000001</c:v>
                </c:pt>
                <c:pt idx="1402">
                  <c:v>253.54549999999998</c:v>
                </c:pt>
                <c:pt idx="1403">
                  <c:v>253.7182</c:v>
                </c:pt>
                <c:pt idx="1404">
                  <c:v>253.89089999999999</c:v>
                </c:pt>
                <c:pt idx="1405">
                  <c:v>254.06360000000001</c:v>
                </c:pt>
                <c:pt idx="1406">
                  <c:v>254.23689999999999</c:v>
                </c:pt>
                <c:pt idx="1407">
                  <c:v>254.41049999999998</c:v>
                </c:pt>
                <c:pt idx="1408">
                  <c:v>254.58419999999998</c:v>
                </c:pt>
                <c:pt idx="1409">
                  <c:v>254.75789999999998</c:v>
                </c:pt>
                <c:pt idx="1410">
                  <c:v>254.93159999999997</c:v>
                </c:pt>
                <c:pt idx="1411">
                  <c:v>255.10529999999997</c:v>
                </c:pt>
                <c:pt idx="1412">
                  <c:v>255.27899999999997</c:v>
                </c:pt>
                <c:pt idx="1413">
                  <c:v>255.45259999999996</c:v>
                </c:pt>
                <c:pt idx="1414">
                  <c:v>255.62629999999999</c:v>
                </c:pt>
                <c:pt idx="1415">
                  <c:v>255.80000000000004</c:v>
                </c:pt>
                <c:pt idx="1416">
                  <c:v>255.97370000000004</c:v>
                </c:pt>
                <c:pt idx="1417">
                  <c:v>256.1474</c:v>
                </c:pt>
                <c:pt idx="1418">
                  <c:v>256.3211</c:v>
                </c:pt>
                <c:pt idx="1419">
                  <c:v>256.49470000000002</c:v>
                </c:pt>
                <c:pt idx="1420">
                  <c:v>256.66840000000002</c:v>
                </c:pt>
                <c:pt idx="1421">
                  <c:v>256.84210000000002</c:v>
                </c:pt>
                <c:pt idx="1422">
                  <c:v>257.01580000000001</c:v>
                </c:pt>
                <c:pt idx="1423">
                  <c:v>257.18950000000001</c:v>
                </c:pt>
                <c:pt idx="1424">
                  <c:v>257.36320000000001</c:v>
                </c:pt>
                <c:pt idx="1425">
                  <c:v>257.5369</c:v>
                </c:pt>
                <c:pt idx="1426">
                  <c:v>257.71050000000002</c:v>
                </c:pt>
                <c:pt idx="1427">
                  <c:v>257.88420000000002</c:v>
                </c:pt>
                <c:pt idx="1428">
                  <c:v>258.05790000000002</c:v>
                </c:pt>
                <c:pt idx="1429">
                  <c:v>258.23160000000001</c:v>
                </c:pt>
                <c:pt idx="1430">
                  <c:v>258.40530000000001</c:v>
                </c:pt>
                <c:pt idx="1431">
                  <c:v>258.57900000000001</c:v>
                </c:pt>
                <c:pt idx="1432">
                  <c:v>258.75259999999997</c:v>
                </c:pt>
                <c:pt idx="1433">
                  <c:v>258.92630000000003</c:v>
                </c:pt>
                <c:pt idx="1434">
                  <c:v>259.10000000000002</c:v>
                </c:pt>
                <c:pt idx="1435">
                  <c:v>259.27370000000002</c:v>
                </c:pt>
                <c:pt idx="1436">
                  <c:v>259.44740000000002</c:v>
                </c:pt>
                <c:pt idx="1437">
                  <c:v>259.62110000000001</c:v>
                </c:pt>
                <c:pt idx="1438">
                  <c:v>259.79469999999998</c:v>
                </c:pt>
                <c:pt idx="1439">
                  <c:v>259.96839999999997</c:v>
                </c:pt>
                <c:pt idx="1440">
                  <c:v>260.14209999999997</c:v>
                </c:pt>
                <c:pt idx="1441">
                  <c:v>260.31579999999997</c:v>
                </c:pt>
                <c:pt idx="1442">
                  <c:v>260.48949999999996</c:v>
                </c:pt>
                <c:pt idx="1443">
                  <c:v>260.66319999999996</c:v>
                </c:pt>
                <c:pt idx="1444">
                  <c:v>260.86720000000003</c:v>
                </c:pt>
                <c:pt idx="1445">
                  <c:v>261.07029999999997</c:v>
                </c:pt>
                <c:pt idx="1446">
                  <c:v>261.24219999999997</c:v>
                </c:pt>
                <c:pt idx="1447">
                  <c:v>261.41409999999996</c:v>
                </c:pt>
              </c:numCache>
            </c:numRef>
          </c:xVal>
          <c:yVal>
            <c:numRef>
              <c:f>'01w'!$C$8:$C$1455</c:f>
              <c:numCache>
                <c:formatCode>0.00E+00</c:formatCode>
                <c:ptCount val="1448"/>
                <c:pt idx="0">
                  <c:v>2.493006E-7</c:v>
                </c:pt>
                <c:pt idx="1">
                  <c:v>2.4894943000000001E-7</c:v>
                </c:pt>
                <c:pt idx="2">
                  <c:v>2.4399347999999997E-7</c:v>
                </c:pt>
                <c:pt idx="3">
                  <c:v>2.2510255000000001E-7</c:v>
                </c:pt>
                <c:pt idx="4">
                  <c:v>1.4357537000000001E-7</c:v>
                </c:pt>
                <c:pt idx="5">
                  <c:v>8.6837165000000002E-8</c:v>
                </c:pt>
                <c:pt idx="6">
                  <c:v>2.5978568000000002E-7</c:v>
                </c:pt>
                <c:pt idx="7">
                  <c:v>3.0319774000000002E-7</c:v>
                </c:pt>
                <c:pt idx="8">
                  <c:v>9.593963E-7</c:v>
                </c:pt>
                <c:pt idx="9">
                  <c:v>9.4746828999999999E-7</c:v>
                </c:pt>
                <c:pt idx="10">
                  <c:v>2.0374231000000001E-6</c:v>
                </c:pt>
                <c:pt idx="11">
                  <c:v>1.8807299000000001E-6</c:v>
                </c:pt>
                <c:pt idx="12">
                  <c:v>3.6644375000000001E-6</c:v>
                </c:pt>
                <c:pt idx="13">
                  <c:v>3.2834066999999999E-6</c:v>
                </c:pt>
                <c:pt idx="14">
                  <c:v>5.5059980999999998E-6</c:v>
                </c:pt>
                <c:pt idx="15">
                  <c:v>5.8106542E-6</c:v>
                </c:pt>
                <c:pt idx="16">
                  <c:v>8.4028466000000007E-6</c:v>
                </c:pt>
                <c:pt idx="17">
                  <c:v>9.2707258000000004E-6</c:v>
                </c:pt>
                <c:pt idx="18">
                  <c:v>1.2576582999999999E-5</c:v>
                </c:pt>
                <c:pt idx="19">
                  <c:v>1.4324684E-5</c:v>
                </c:pt>
                <c:pt idx="20">
                  <c:v>1.8517153000000001E-5</c:v>
                </c:pt>
                <c:pt idx="21">
                  <c:v>2.0601195000000002E-5</c:v>
                </c:pt>
                <c:pt idx="22">
                  <c:v>2.4642003E-5</c:v>
                </c:pt>
                <c:pt idx="23">
                  <c:v>3.0191544000000001E-5</c:v>
                </c:pt>
                <c:pt idx="24">
                  <c:v>3.4224167E-5</c:v>
                </c:pt>
                <c:pt idx="25">
                  <c:v>4.0644715000000002E-5</c:v>
                </c:pt>
                <c:pt idx="26">
                  <c:v>4.8754911E-5</c:v>
                </c:pt>
                <c:pt idx="27">
                  <c:v>5.6167195E-5</c:v>
                </c:pt>
                <c:pt idx="28">
                  <c:v>6.3353988999999993E-5</c:v>
                </c:pt>
                <c:pt idx="29">
                  <c:v>8.0191461000000006E-5</c:v>
                </c:pt>
                <c:pt idx="30">
                  <c:v>8.5687287E-5</c:v>
                </c:pt>
                <c:pt idx="31">
                  <c:v>1.0783858000000001E-4</c:v>
                </c:pt>
                <c:pt idx="32">
                  <c:v>1.1453232E-4</c:v>
                </c:pt>
                <c:pt idx="33">
                  <c:v>1.4385328000000001E-4</c:v>
                </c:pt>
                <c:pt idx="34">
                  <c:v>1.5243995000000001E-4</c:v>
                </c:pt>
                <c:pt idx="35">
                  <c:v>1.9164187000000001E-4</c:v>
                </c:pt>
                <c:pt idx="36">
                  <c:v>2.0266441000000001E-4</c:v>
                </c:pt>
                <c:pt idx="37">
                  <c:v>2.4702186000000002E-4</c:v>
                </c:pt>
                <c:pt idx="38">
                  <c:v>2.7655335999999999E-4</c:v>
                </c:pt>
                <c:pt idx="39">
                  <c:v>3.1642755000000001E-4</c:v>
                </c:pt>
                <c:pt idx="40">
                  <c:v>3.6454209E-4</c:v>
                </c:pt>
                <c:pt idx="41">
                  <c:v>4.1516378E-4</c:v>
                </c:pt>
                <c:pt idx="42">
                  <c:v>4.9637068999999995E-4</c:v>
                </c:pt>
                <c:pt idx="43">
                  <c:v>5.3066767E-4</c:v>
                </c:pt>
                <c:pt idx="44">
                  <c:v>6.6807105999999998E-4</c:v>
                </c:pt>
                <c:pt idx="45">
                  <c:v>6.9333711000000003E-4</c:v>
                </c:pt>
                <c:pt idx="46">
                  <c:v>8.6135689999999995E-4</c:v>
                </c:pt>
                <c:pt idx="47">
                  <c:v>9.1111684999999997E-4</c:v>
                </c:pt>
                <c:pt idx="48">
                  <c:v>1.1132405999999999E-3</c:v>
                </c:pt>
                <c:pt idx="49">
                  <c:v>1.1514968E-3</c:v>
                </c:pt>
                <c:pt idx="50">
                  <c:v>1.4266140000000001E-3</c:v>
                </c:pt>
                <c:pt idx="51">
                  <c:v>1.4741206E-3</c:v>
                </c:pt>
                <c:pt idx="52">
                  <c:v>1.787898E-3</c:v>
                </c:pt>
                <c:pt idx="53">
                  <c:v>1.7172129E-3</c:v>
                </c:pt>
                <c:pt idx="54">
                  <c:v>2.2953830999999998E-3</c:v>
                </c:pt>
                <c:pt idx="55">
                  <c:v>2.1902038000000002E-3</c:v>
                </c:pt>
                <c:pt idx="56">
                  <c:v>2.7328347999999998E-3</c:v>
                </c:pt>
                <c:pt idx="57">
                  <c:v>2.7225902000000001E-3</c:v>
                </c:pt>
                <c:pt idx="58">
                  <c:v>3.1029353999999999E-3</c:v>
                </c:pt>
                <c:pt idx="59">
                  <c:v>3.4024112999999998E-3</c:v>
                </c:pt>
                <c:pt idx="60">
                  <c:v>3.6191245000000002E-3</c:v>
                </c:pt>
                <c:pt idx="61">
                  <c:v>3.9538066E-3</c:v>
                </c:pt>
                <c:pt idx="62">
                  <c:v>4.1201438999999996E-3</c:v>
                </c:pt>
                <c:pt idx="63">
                  <c:v>4.7782518999999997E-3</c:v>
                </c:pt>
                <c:pt idx="64">
                  <c:v>4.6505929999999997E-3</c:v>
                </c:pt>
                <c:pt idx="65">
                  <c:v>5.5220292000000004E-3</c:v>
                </c:pt>
                <c:pt idx="66">
                  <c:v>5.1726363000000001E-3</c:v>
                </c:pt>
                <c:pt idx="67">
                  <c:v>6.3422449000000002E-3</c:v>
                </c:pt>
                <c:pt idx="68">
                  <c:v>5.7758198E-3</c:v>
                </c:pt>
                <c:pt idx="69">
                  <c:v>7.1147896E-3</c:v>
                </c:pt>
                <c:pt idx="70">
                  <c:v>6.3778853999999999E-3</c:v>
                </c:pt>
                <c:pt idx="71">
                  <c:v>7.8672428999999999E-3</c:v>
                </c:pt>
                <c:pt idx="72">
                  <c:v>7.0338596999999997E-3</c:v>
                </c:pt>
                <c:pt idx="73">
                  <c:v>8.5475910999999998E-3</c:v>
                </c:pt>
                <c:pt idx="74">
                  <c:v>7.7824729000000002E-3</c:v>
                </c:pt>
                <c:pt idx="75">
                  <c:v>9.1794575999999996E-3</c:v>
                </c:pt>
                <c:pt idx="76">
                  <c:v>8.5578909000000002E-3</c:v>
                </c:pt>
                <c:pt idx="77">
                  <c:v>9.7471352999999993E-3</c:v>
                </c:pt>
                <c:pt idx="78">
                  <c:v>9.3782631000000009E-3</c:v>
                </c:pt>
                <c:pt idx="79">
                  <c:v>1.0313330000000001E-2</c:v>
                </c:pt>
                <c:pt idx="80">
                  <c:v>1.0241067E-2</c:v>
                </c:pt>
                <c:pt idx="81">
                  <c:v>1.0847867000000001E-2</c:v>
                </c:pt>
                <c:pt idx="82">
                  <c:v>1.1148856E-2</c:v>
                </c:pt>
                <c:pt idx="83">
                  <c:v>1.1413243999999999E-2</c:v>
                </c:pt>
                <c:pt idx="84">
                  <c:v>1.203098E-2</c:v>
                </c:pt>
                <c:pt idx="85">
                  <c:v>1.2056256E-2</c:v>
                </c:pt>
                <c:pt idx="86">
                  <c:v>1.2840424E-2</c:v>
                </c:pt>
                <c:pt idx="87">
                  <c:v>1.2719632999999999E-2</c:v>
                </c:pt>
                <c:pt idx="88">
                  <c:v>1.3638091999999999E-2</c:v>
                </c:pt>
                <c:pt idx="89">
                  <c:v>1.3365881E-2</c:v>
                </c:pt>
                <c:pt idx="90">
                  <c:v>1.4464303E-2</c:v>
                </c:pt>
                <c:pt idx="91">
                  <c:v>1.3994281000000001E-2</c:v>
                </c:pt>
                <c:pt idx="92">
                  <c:v>1.5224681E-2</c:v>
                </c:pt>
                <c:pt idx="93">
                  <c:v>1.4689127999999999E-2</c:v>
                </c:pt>
                <c:pt idx="94">
                  <c:v>1.5811097E-2</c:v>
                </c:pt>
                <c:pt idx="95">
                  <c:v>1.5536453E-2</c:v>
                </c:pt>
                <c:pt idx="96">
                  <c:v>1.6305037000000001E-2</c:v>
                </c:pt>
                <c:pt idx="97">
                  <c:v>1.6491492E-2</c:v>
                </c:pt>
                <c:pt idx="98">
                  <c:v>1.6683797E-2</c:v>
                </c:pt>
                <c:pt idx="99">
                  <c:v>1.7577144999999999E-2</c:v>
                </c:pt>
                <c:pt idx="100">
                  <c:v>1.7003381000000001E-2</c:v>
                </c:pt>
                <c:pt idx="101">
                  <c:v>1.8698289E-2</c:v>
                </c:pt>
                <c:pt idx="102">
                  <c:v>1.7444006000000001E-2</c:v>
                </c:pt>
                <c:pt idx="103">
                  <c:v>2.043851E-2</c:v>
                </c:pt>
                <c:pt idx="104">
                  <c:v>1.7500294999999999E-2</c:v>
                </c:pt>
                <c:pt idx="105">
                  <c:v>2.0958976000000001E-2</c:v>
                </c:pt>
                <c:pt idx="106">
                  <c:v>1.8567113999999999E-2</c:v>
                </c:pt>
                <c:pt idx="107">
                  <c:v>2.0852793000000001E-2</c:v>
                </c:pt>
                <c:pt idx="108">
                  <c:v>2.1314954000000001E-2</c:v>
                </c:pt>
                <c:pt idx="109">
                  <c:v>1.9820014E-2</c:v>
                </c:pt>
                <c:pt idx="110">
                  <c:v>2.2009218000000001E-2</c:v>
                </c:pt>
                <c:pt idx="111">
                  <c:v>2.1727440000000001E-2</c:v>
                </c:pt>
                <c:pt idx="112">
                  <c:v>2.1109266000000002E-2</c:v>
                </c:pt>
                <c:pt idx="113">
                  <c:v>2.3825447E-2</c:v>
                </c:pt>
                <c:pt idx="114">
                  <c:v>2.1418073999999999E-2</c:v>
                </c:pt>
                <c:pt idx="115">
                  <c:v>2.4134023000000001E-2</c:v>
                </c:pt>
                <c:pt idx="116">
                  <c:v>2.2994706E-2</c:v>
                </c:pt>
                <c:pt idx="117">
                  <c:v>2.3144245000000001E-2</c:v>
                </c:pt>
                <c:pt idx="118">
                  <c:v>2.5301732E-2</c:v>
                </c:pt>
                <c:pt idx="119">
                  <c:v>2.3389573E-2</c:v>
                </c:pt>
                <c:pt idx="120">
                  <c:v>2.4772723E-2</c:v>
                </c:pt>
                <c:pt idx="121">
                  <c:v>2.542925E-2</c:v>
                </c:pt>
                <c:pt idx="122">
                  <c:v>2.4541302000000001E-2</c:v>
                </c:pt>
                <c:pt idx="123">
                  <c:v>2.6177302E-2</c:v>
                </c:pt>
                <c:pt idx="124">
                  <c:v>2.6049505000000001E-2</c:v>
                </c:pt>
                <c:pt idx="125">
                  <c:v>2.5333839E-2</c:v>
                </c:pt>
                <c:pt idx="126">
                  <c:v>2.6546383999999999E-2</c:v>
                </c:pt>
                <c:pt idx="127">
                  <c:v>2.6718764999999998E-2</c:v>
                </c:pt>
                <c:pt idx="128">
                  <c:v>2.5853096999999998E-2</c:v>
                </c:pt>
                <c:pt idx="129">
                  <c:v>2.6684833000000002E-2</c:v>
                </c:pt>
                <c:pt idx="130">
                  <c:v>2.7044044999999999E-2</c:v>
                </c:pt>
                <c:pt idx="131">
                  <c:v>2.602196E-2</c:v>
                </c:pt>
                <c:pt idx="132">
                  <c:v>2.6527221E-2</c:v>
                </c:pt>
                <c:pt idx="133">
                  <c:v>2.6646922999999999E-2</c:v>
                </c:pt>
                <c:pt idx="134">
                  <c:v>2.5982198000000001E-2</c:v>
                </c:pt>
                <c:pt idx="135">
                  <c:v>2.6363811000000001E-2</c:v>
                </c:pt>
                <c:pt idx="136">
                  <c:v>2.5532817999999999E-2</c:v>
                </c:pt>
                <c:pt idx="137">
                  <c:v>2.5873024000000001E-2</c:v>
                </c:pt>
                <c:pt idx="138">
                  <c:v>2.4954410999999999E-2</c:v>
                </c:pt>
                <c:pt idx="139">
                  <c:v>2.5185998000000001E-2</c:v>
                </c:pt>
                <c:pt idx="140">
                  <c:v>2.4267265999999999E-2</c:v>
                </c:pt>
                <c:pt idx="141">
                  <c:v>2.4470322999999999E-2</c:v>
                </c:pt>
                <c:pt idx="142">
                  <c:v>2.3266998000000001E-2</c:v>
                </c:pt>
                <c:pt idx="143">
                  <c:v>2.3308671999999999E-2</c:v>
                </c:pt>
                <c:pt idx="144">
                  <c:v>2.2991794999999999E-2</c:v>
                </c:pt>
                <c:pt idx="145">
                  <c:v>2.1890024000000001E-2</c:v>
                </c:pt>
                <c:pt idx="146">
                  <c:v>2.2078365999999999E-2</c:v>
                </c:pt>
                <c:pt idx="147">
                  <c:v>2.1571109000000002E-2</c:v>
                </c:pt>
                <c:pt idx="148">
                  <c:v>2.0623366000000001E-2</c:v>
                </c:pt>
                <c:pt idx="149">
                  <c:v>2.1029147000000002E-2</c:v>
                </c:pt>
                <c:pt idx="150">
                  <c:v>2.0418756999999999E-2</c:v>
                </c:pt>
                <c:pt idx="151">
                  <c:v>1.9608484999999998E-2</c:v>
                </c:pt>
                <c:pt idx="152">
                  <c:v>2.0235817E-2</c:v>
                </c:pt>
                <c:pt idx="153">
                  <c:v>1.9121497000000001E-2</c:v>
                </c:pt>
                <c:pt idx="154">
                  <c:v>1.9714367E-2</c:v>
                </c:pt>
                <c:pt idx="155">
                  <c:v>1.9839374999999999E-2</c:v>
                </c:pt>
                <c:pt idx="156">
                  <c:v>1.8444011999999999E-2</c:v>
                </c:pt>
                <c:pt idx="157">
                  <c:v>2.0384342999999999E-2</c:v>
                </c:pt>
                <c:pt idx="158">
                  <c:v>1.8700437E-2</c:v>
                </c:pt>
                <c:pt idx="159">
                  <c:v>2.0567248999999999E-2</c:v>
                </c:pt>
                <c:pt idx="160">
                  <c:v>1.8833771999999999E-2</c:v>
                </c:pt>
                <c:pt idx="161">
                  <c:v>2.0939505000000001E-2</c:v>
                </c:pt>
                <c:pt idx="162">
                  <c:v>1.9540246000000001E-2</c:v>
                </c:pt>
                <c:pt idx="163">
                  <c:v>2.1257782999999999E-2</c:v>
                </c:pt>
                <c:pt idx="164">
                  <c:v>2.0887132999999999E-2</c:v>
                </c:pt>
                <c:pt idx="165">
                  <c:v>2.0810810999999999E-2</c:v>
                </c:pt>
                <c:pt idx="166">
                  <c:v>2.2502179000000001E-2</c:v>
                </c:pt>
                <c:pt idx="167">
                  <c:v>2.1201691000000002E-2</c:v>
                </c:pt>
                <c:pt idx="168">
                  <c:v>2.3651416000000001E-2</c:v>
                </c:pt>
                <c:pt idx="169">
                  <c:v>2.2493326000000001E-2</c:v>
                </c:pt>
                <c:pt idx="170">
                  <c:v>2.3981951000000001E-2</c:v>
                </c:pt>
                <c:pt idx="171">
                  <c:v>2.4270189000000001E-2</c:v>
                </c:pt>
                <c:pt idx="172">
                  <c:v>2.4348399E-2</c:v>
                </c:pt>
                <c:pt idx="173">
                  <c:v>2.6317179E-2</c:v>
                </c:pt>
                <c:pt idx="174">
                  <c:v>2.5157547999999998E-2</c:v>
                </c:pt>
                <c:pt idx="175">
                  <c:v>2.7435082999999999E-2</c:v>
                </c:pt>
                <c:pt idx="176">
                  <c:v>2.6579710999999999E-2</c:v>
                </c:pt>
                <c:pt idx="177">
                  <c:v>2.8205280999999999E-2</c:v>
                </c:pt>
                <c:pt idx="178">
                  <c:v>2.8797689000000001E-2</c:v>
                </c:pt>
                <c:pt idx="179">
                  <c:v>2.9017254999999999E-2</c:v>
                </c:pt>
                <c:pt idx="180">
                  <c:v>3.0634973999999999E-2</c:v>
                </c:pt>
                <c:pt idx="181">
                  <c:v>2.9987719999999999E-2</c:v>
                </c:pt>
                <c:pt idx="182">
                  <c:v>3.2220713999999998E-2</c:v>
                </c:pt>
                <c:pt idx="183">
                  <c:v>3.1420969E-2</c:v>
                </c:pt>
                <c:pt idx="184">
                  <c:v>3.3584165999999999E-2</c:v>
                </c:pt>
                <c:pt idx="185">
                  <c:v>3.3132397000000001E-2</c:v>
                </c:pt>
                <c:pt idx="186">
                  <c:v>3.4679659000000002E-2</c:v>
                </c:pt>
                <c:pt idx="187">
                  <c:v>3.5114799000000002E-2</c:v>
                </c:pt>
                <c:pt idx="188">
                  <c:v>3.5618736999999998E-2</c:v>
                </c:pt>
                <c:pt idx="189">
                  <c:v>3.7250114000000001E-2</c:v>
                </c:pt>
                <c:pt idx="190">
                  <c:v>3.6921981E-2</c:v>
                </c:pt>
                <c:pt idx="191">
                  <c:v>3.8904774000000003E-2</c:v>
                </c:pt>
                <c:pt idx="192">
                  <c:v>3.8419145000000002E-2</c:v>
                </c:pt>
                <c:pt idx="193">
                  <c:v>4.0234064E-2</c:v>
                </c:pt>
                <c:pt idx="194">
                  <c:v>4.0288065999999997E-2</c:v>
                </c:pt>
                <c:pt idx="195">
                  <c:v>4.1454988999999998E-2</c:v>
                </c:pt>
                <c:pt idx="196">
                  <c:v>4.2321548000000001E-2</c:v>
                </c:pt>
                <c:pt idx="197">
                  <c:v>4.2848115999999999E-2</c:v>
                </c:pt>
                <c:pt idx="198">
                  <c:v>4.4152054000000003E-2</c:v>
                </c:pt>
                <c:pt idx="199">
                  <c:v>4.4290225000000003E-2</c:v>
                </c:pt>
                <c:pt idx="200">
                  <c:v>4.5321374999999997E-2</c:v>
                </c:pt>
                <c:pt idx="201">
                  <c:v>4.6297137000000002E-2</c:v>
                </c:pt>
                <c:pt idx="202">
                  <c:v>4.6991560000000002E-2</c:v>
                </c:pt>
                <c:pt idx="203">
                  <c:v>4.8083523000000003E-2</c:v>
                </c:pt>
                <c:pt idx="204">
                  <c:v>4.8637289E-2</c:v>
                </c:pt>
                <c:pt idx="205">
                  <c:v>4.9592548E-2</c:v>
                </c:pt>
                <c:pt idx="206">
                  <c:v>5.0524305999999998E-2</c:v>
                </c:pt>
                <c:pt idx="207">
                  <c:v>5.1002868E-2</c:v>
                </c:pt>
                <c:pt idx="208">
                  <c:v>5.1740381000000002E-2</c:v>
                </c:pt>
                <c:pt idx="209">
                  <c:v>5.2518771999999998E-2</c:v>
                </c:pt>
                <c:pt idx="210">
                  <c:v>5.3141467999999997E-2</c:v>
                </c:pt>
                <c:pt idx="211">
                  <c:v>5.3587962000000003E-2</c:v>
                </c:pt>
                <c:pt idx="212">
                  <c:v>5.4188776000000001E-2</c:v>
                </c:pt>
                <c:pt idx="213">
                  <c:v>5.4861449E-2</c:v>
                </c:pt>
                <c:pt idx="214">
                  <c:v>5.5009792000000002E-2</c:v>
                </c:pt>
                <c:pt idx="215">
                  <c:v>5.5471432000000001E-2</c:v>
                </c:pt>
                <c:pt idx="216">
                  <c:v>5.5773672000000003E-2</c:v>
                </c:pt>
                <c:pt idx="217">
                  <c:v>5.5915689999999997E-2</c:v>
                </c:pt>
                <c:pt idx="218">
                  <c:v>5.6156576E-2</c:v>
                </c:pt>
                <c:pt idx="219">
                  <c:v>5.6082819999999999E-2</c:v>
                </c:pt>
                <c:pt idx="220">
                  <c:v>5.6274102999999999E-2</c:v>
                </c:pt>
                <c:pt idx="221">
                  <c:v>5.5977603000000001E-2</c:v>
                </c:pt>
                <c:pt idx="222">
                  <c:v>5.6134877E-2</c:v>
                </c:pt>
                <c:pt idx="223">
                  <c:v>5.5526613000000002E-2</c:v>
                </c:pt>
                <c:pt idx="224">
                  <c:v>5.5767941000000001E-2</c:v>
                </c:pt>
                <c:pt idx="225">
                  <c:v>5.5294011999999997E-2</c:v>
                </c:pt>
                <c:pt idx="226">
                  <c:v>5.4576789000000001E-2</c:v>
                </c:pt>
                <c:pt idx="227">
                  <c:v>5.4686076E-2</c:v>
                </c:pt>
                <c:pt idx="228">
                  <c:v>5.4206944999999999E-2</c:v>
                </c:pt>
                <c:pt idx="229">
                  <c:v>5.3300810999999997E-2</c:v>
                </c:pt>
                <c:pt idx="230">
                  <c:v>5.3273631000000002E-2</c:v>
                </c:pt>
                <c:pt idx="231">
                  <c:v>5.2878890999999997E-2</c:v>
                </c:pt>
                <c:pt idx="232">
                  <c:v>5.1878427999999997E-2</c:v>
                </c:pt>
                <c:pt idx="233">
                  <c:v>5.1655451999999998E-2</c:v>
                </c:pt>
                <c:pt idx="234">
                  <c:v>5.1206422000000001E-2</c:v>
                </c:pt>
                <c:pt idx="235">
                  <c:v>5.0197515999999998E-2</c:v>
                </c:pt>
                <c:pt idx="236">
                  <c:v>5.0146710999999997E-2</c:v>
                </c:pt>
                <c:pt idx="237">
                  <c:v>4.9543602999999999E-2</c:v>
                </c:pt>
                <c:pt idx="238">
                  <c:v>4.8451075000000003E-2</c:v>
                </c:pt>
                <c:pt idx="239">
                  <c:v>4.9049596000000001E-2</c:v>
                </c:pt>
                <c:pt idx="240">
                  <c:v>4.7428262999999998E-2</c:v>
                </c:pt>
                <c:pt idx="241">
                  <c:v>4.8336069000000002E-2</c:v>
                </c:pt>
                <c:pt idx="242">
                  <c:v>4.6249968000000002E-2</c:v>
                </c:pt>
                <c:pt idx="243">
                  <c:v>4.7418930999999997E-2</c:v>
                </c:pt>
                <c:pt idx="244">
                  <c:v>4.5861494000000003E-2</c:v>
                </c:pt>
                <c:pt idx="245">
                  <c:v>4.6039453000000001E-2</c:v>
                </c:pt>
                <c:pt idx="246">
                  <c:v>4.5769194999999999E-2</c:v>
                </c:pt>
                <c:pt idx="247">
                  <c:v>4.3828944000000002E-2</c:v>
                </c:pt>
                <c:pt idx="248">
                  <c:v>4.5665346000000002E-2</c:v>
                </c:pt>
                <c:pt idx="249">
                  <c:v>4.3075126999999998E-2</c:v>
                </c:pt>
                <c:pt idx="250">
                  <c:v>4.4614537000000003E-2</c:v>
                </c:pt>
                <c:pt idx="251">
                  <c:v>4.3391144999999999E-2</c:v>
                </c:pt>
                <c:pt idx="252">
                  <c:v>4.2442488E-2</c:v>
                </c:pt>
                <c:pt idx="253">
                  <c:v>4.3786535000000001E-2</c:v>
                </c:pt>
                <c:pt idx="254">
                  <c:v>4.0771591000000003E-2</c:v>
                </c:pt>
                <c:pt idx="255">
                  <c:v>4.3559486000000001E-2</c:v>
                </c:pt>
                <c:pt idx="256">
                  <c:v>4.0886612000000003E-2</c:v>
                </c:pt>
                <c:pt idx="257">
                  <c:v>4.1731400000000002E-2</c:v>
                </c:pt>
                <c:pt idx="258">
                  <c:v>4.1653911000000002E-2</c:v>
                </c:pt>
                <c:pt idx="259">
                  <c:v>3.9611839000000003E-2</c:v>
                </c:pt>
                <c:pt idx="260">
                  <c:v>4.2269190999999998E-2</c:v>
                </c:pt>
                <c:pt idx="261">
                  <c:v>3.8771055999999998E-2</c:v>
                </c:pt>
                <c:pt idx="262">
                  <c:v>4.1707325000000003E-2</c:v>
                </c:pt>
                <c:pt idx="263">
                  <c:v>3.8980333999999998E-2</c:v>
                </c:pt>
                <c:pt idx="264">
                  <c:v>4.0208424E-2</c:v>
                </c:pt>
                <c:pt idx="265">
                  <c:v>3.9740101E-2</c:v>
                </c:pt>
                <c:pt idx="266">
                  <c:v>3.8695241999999998E-2</c:v>
                </c:pt>
                <c:pt idx="267">
                  <c:v>4.0468197999999997E-2</c:v>
                </c:pt>
                <c:pt idx="268">
                  <c:v>3.7743479000000003E-2</c:v>
                </c:pt>
                <c:pt idx="269">
                  <c:v>4.0472636999999999E-2</c:v>
                </c:pt>
                <c:pt idx="270">
                  <c:v>3.7546644999999997E-2</c:v>
                </c:pt>
                <c:pt idx="271">
                  <c:v>3.9798106999999999E-2</c:v>
                </c:pt>
                <c:pt idx="272">
                  <c:v>3.8204057E-2</c:v>
                </c:pt>
                <c:pt idx="273">
                  <c:v>3.8732958999999997E-2</c:v>
                </c:pt>
                <c:pt idx="274">
                  <c:v>3.9148785999999998E-2</c:v>
                </c:pt>
                <c:pt idx="275">
                  <c:v>3.7750989999999998E-2</c:v>
                </c:pt>
                <c:pt idx="276">
                  <c:v>3.9619289000000002E-2</c:v>
                </c:pt>
                <c:pt idx="277">
                  <c:v>3.7396932000000001E-2</c:v>
                </c:pt>
                <c:pt idx="278">
                  <c:v>3.9557848999999999E-2</c:v>
                </c:pt>
                <c:pt idx="279">
                  <c:v>3.7701440000000003E-2</c:v>
                </c:pt>
                <c:pt idx="280">
                  <c:v>3.9266948000000003E-2</c:v>
                </c:pt>
                <c:pt idx="281">
                  <c:v>3.8807305E-2</c:v>
                </c:pt>
                <c:pt idx="282">
                  <c:v>3.8138142999999999E-2</c:v>
                </c:pt>
                <c:pt idx="283">
                  <c:v>3.9624543999999998E-2</c:v>
                </c:pt>
                <c:pt idx="284">
                  <c:v>3.8411123999999998E-2</c:v>
                </c:pt>
                <c:pt idx="285">
                  <c:v>3.9251527000000001E-2</c:v>
                </c:pt>
                <c:pt idx="286">
                  <c:v>3.9727496000000001E-2</c:v>
                </c:pt>
                <c:pt idx="287">
                  <c:v>3.8756350000000002E-2</c:v>
                </c:pt>
                <c:pt idx="288">
                  <c:v>3.9933352999999998E-2</c:v>
                </c:pt>
                <c:pt idx="289">
                  <c:v>4.0310869999999999E-2</c:v>
                </c:pt>
                <c:pt idx="290">
                  <c:v>3.9459602000000003E-2</c:v>
                </c:pt>
                <c:pt idx="291">
                  <c:v>4.0494307E-2</c:v>
                </c:pt>
                <c:pt idx="292">
                  <c:v>4.1117925999999999E-2</c:v>
                </c:pt>
                <c:pt idx="293">
                  <c:v>4.0318695000000002E-2</c:v>
                </c:pt>
                <c:pt idx="294">
                  <c:v>4.1266641E-2</c:v>
                </c:pt>
                <c:pt idx="295">
                  <c:v>4.2149152000000002E-2</c:v>
                </c:pt>
                <c:pt idx="296">
                  <c:v>4.14017E-2</c:v>
                </c:pt>
                <c:pt idx="297">
                  <c:v>4.2511249000000001E-2</c:v>
                </c:pt>
                <c:pt idx="298">
                  <c:v>4.2617153999999997E-2</c:v>
                </c:pt>
                <c:pt idx="299">
                  <c:v>4.3226236000000001E-2</c:v>
                </c:pt>
                <c:pt idx="300">
                  <c:v>4.3642946000000002E-2</c:v>
                </c:pt>
                <c:pt idx="301">
                  <c:v>4.4042293000000003E-2</c:v>
                </c:pt>
                <c:pt idx="302">
                  <c:v>4.4753134999999999E-2</c:v>
                </c:pt>
                <c:pt idx="303">
                  <c:v>4.4983944999999997E-2</c:v>
                </c:pt>
                <c:pt idx="304">
                  <c:v>4.5951027999999998E-2</c:v>
                </c:pt>
                <c:pt idx="305">
                  <c:v>4.6115858000000003E-2</c:v>
                </c:pt>
                <c:pt idx="306">
                  <c:v>4.7398879999999997E-2</c:v>
                </c:pt>
                <c:pt idx="307">
                  <c:v>4.7490727000000003E-2</c:v>
                </c:pt>
                <c:pt idx="308">
                  <c:v>4.8118192999999997E-2</c:v>
                </c:pt>
                <c:pt idx="309">
                  <c:v>4.9381739000000001E-2</c:v>
                </c:pt>
                <c:pt idx="310">
                  <c:v>4.9751931999999999E-2</c:v>
                </c:pt>
                <c:pt idx="311">
                  <c:v>5.0308568999999997E-2</c:v>
                </c:pt>
                <c:pt idx="312">
                  <c:v>5.1583570000000002E-2</c:v>
                </c:pt>
                <c:pt idx="313">
                  <c:v>5.2053861E-2</c:v>
                </c:pt>
                <c:pt idx="314">
                  <c:v>5.2647198999999999E-2</c:v>
                </c:pt>
                <c:pt idx="315">
                  <c:v>5.3915298E-2</c:v>
                </c:pt>
                <c:pt idx="316">
                  <c:v>5.4500224E-2</c:v>
                </c:pt>
                <c:pt idx="317">
                  <c:v>5.5395012E-2</c:v>
                </c:pt>
                <c:pt idx="318">
                  <c:v>5.6606417999999999E-2</c:v>
                </c:pt>
                <c:pt idx="319">
                  <c:v>5.6916069E-2</c:v>
                </c:pt>
                <c:pt idx="320">
                  <c:v>5.8106090999999999E-2</c:v>
                </c:pt>
                <c:pt idx="321">
                  <c:v>5.8640139000000001E-2</c:v>
                </c:pt>
                <c:pt idx="322">
                  <c:v>5.9746401999999997E-2</c:v>
                </c:pt>
                <c:pt idx="323">
                  <c:v>6.0058057999999998E-2</c:v>
                </c:pt>
                <c:pt idx="324">
                  <c:v>6.1259678999999997E-2</c:v>
                </c:pt>
                <c:pt idx="325">
                  <c:v>6.1681791E-2</c:v>
                </c:pt>
                <c:pt idx="326">
                  <c:v>6.2916243999999996E-2</c:v>
                </c:pt>
                <c:pt idx="327">
                  <c:v>6.3324510000000001E-2</c:v>
                </c:pt>
                <c:pt idx="328">
                  <c:v>6.4482903999999994E-2</c:v>
                </c:pt>
                <c:pt idx="329">
                  <c:v>6.5342127999999999E-2</c:v>
                </c:pt>
                <c:pt idx="330">
                  <c:v>6.5713993999999998E-2</c:v>
                </c:pt>
                <c:pt idx="331">
                  <c:v>6.7079269999999996E-2</c:v>
                </c:pt>
                <c:pt idx="332">
                  <c:v>6.7341993000000003E-2</c:v>
                </c:pt>
                <c:pt idx="333">
                  <c:v>6.8782942E-2</c:v>
                </c:pt>
                <c:pt idx="334">
                  <c:v>6.9332633000000005E-2</c:v>
                </c:pt>
                <c:pt idx="335">
                  <c:v>7.0023424000000001E-2</c:v>
                </c:pt>
                <c:pt idx="336">
                  <c:v>7.1242957999999995E-2</c:v>
                </c:pt>
                <c:pt idx="337">
                  <c:v>7.1360677999999997E-2</c:v>
                </c:pt>
                <c:pt idx="338">
                  <c:v>7.2938891000000006E-2</c:v>
                </c:pt>
                <c:pt idx="339">
                  <c:v>7.3495812999999993E-2</c:v>
                </c:pt>
                <c:pt idx="340">
                  <c:v>7.4174796000000001E-2</c:v>
                </c:pt>
                <c:pt idx="341">
                  <c:v>7.5618254999999995E-2</c:v>
                </c:pt>
                <c:pt idx="342">
                  <c:v>7.5495227999999998E-2</c:v>
                </c:pt>
                <c:pt idx="343">
                  <c:v>7.7177150999999999E-2</c:v>
                </c:pt>
                <c:pt idx="344">
                  <c:v>7.7334554E-2</c:v>
                </c:pt>
                <c:pt idx="345">
                  <c:v>7.8460569999999993E-2</c:v>
                </c:pt>
                <c:pt idx="346">
                  <c:v>7.9636837000000002E-2</c:v>
                </c:pt>
                <c:pt idx="347">
                  <c:v>7.9560868000000007E-2</c:v>
                </c:pt>
                <c:pt idx="348">
                  <c:v>8.1746664999999996E-2</c:v>
                </c:pt>
                <c:pt idx="349">
                  <c:v>8.1034880000000004E-2</c:v>
                </c:pt>
                <c:pt idx="350">
                  <c:v>8.3292476000000004E-2</c:v>
                </c:pt>
                <c:pt idx="351">
                  <c:v>8.2976752000000001E-2</c:v>
                </c:pt>
                <c:pt idx="352">
                  <c:v>8.4272611999999997E-2</c:v>
                </c:pt>
                <c:pt idx="353">
                  <c:v>8.5448511000000005E-2</c:v>
                </c:pt>
                <c:pt idx="354">
                  <c:v>8.5142095000000001E-2</c:v>
                </c:pt>
                <c:pt idx="355">
                  <c:v>8.7661775999999997E-2</c:v>
                </c:pt>
                <c:pt idx="356">
                  <c:v>8.6515684999999995E-2</c:v>
                </c:pt>
                <c:pt idx="357">
                  <c:v>8.9251437000000003E-2</c:v>
                </c:pt>
                <c:pt idx="358">
                  <c:v>8.8518886000000005E-2</c:v>
                </c:pt>
                <c:pt idx="359">
                  <c:v>9.0228419000000004E-2</c:v>
                </c:pt>
                <c:pt idx="360">
                  <c:v>9.0950616999999997E-2</c:v>
                </c:pt>
                <c:pt idx="361">
                  <c:v>9.0960981999999996E-2</c:v>
                </c:pt>
                <c:pt idx="362">
                  <c:v>9.3257313999999994E-2</c:v>
                </c:pt>
                <c:pt idx="363">
                  <c:v>9.2310672999999996E-2</c:v>
                </c:pt>
                <c:pt idx="364">
                  <c:v>9.4587974000000005E-2</c:v>
                </c:pt>
                <c:pt idx="365">
                  <c:v>9.4927675000000003E-2</c:v>
                </c:pt>
                <c:pt idx="366">
                  <c:v>9.5048389999999996E-2</c:v>
                </c:pt>
                <c:pt idx="367">
                  <c:v>9.7156451000000005E-2</c:v>
                </c:pt>
                <c:pt idx="368">
                  <c:v>9.7090139000000006E-2</c:v>
                </c:pt>
                <c:pt idx="369">
                  <c:v>9.8386524000000003E-2</c:v>
                </c:pt>
                <c:pt idx="370">
                  <c:v>9.9792033000000002E-2</c:v>
                </c:pt>
                <c:pt idx="371">
                  <c:v>9.9672190999999993E-2</c:v>
                </c:pt>
                <c:pt idx="372">
                  <c:v>0.10089666999999999</c:v>
                </c:pt>
                <c:pt idx="373">
                  <c:v>0.10224674</c:v>
                </c:pt>
                <c:pt idx="374">
                  <c:v>0.1022912</c:v>
                </c:pt>
                <c:pt idx="375">
                  <c:v>0.10341479000000001</c:v>
                </c:pt>
                <c:pt idx="376">
                  <c:v>0.10475168</c:v>
                </c:pt>
                <c:pt idx="377">
                  <c:v>0.10497914</c:v>
                </c:pt>
                <c:pt idx="378">
                  <c:v>0.10598283</c:v>
                </c:pt>
                <c:pt idx="379">
                  <c:v>0.10732089</c:v>
                </c:pt>
                <c:pt idx="380">
                  <c:v>0.10750276</c:v>
                </c:pt>
                <c:pt idx="381">
                  <c:v>0.10899373</c:v>
                </c:pt>
                <c:pt idx="382">
                  <c:v>0.10927937</c:v>
                </c:pt>
                <c:pt idx="383">
                  <c:v>0.1107041</c:v>
                </c:pt>
                <c:pt idx="384">
                  <c:v>0.11111827000000001</c:v>
                </c:pt>
                <c:pt idx="385">
                  <c:v>0.11246063000000001</c:v>
                </c:pt>
                <c:pt idx="386">
                  <c:v>0.11299935</c:v>
                </c:pt>
                <c:pt idx="387">
                  <c:v>0.11418188999999999</c:v>
                </c:pt>
                <c:pt idx="388">
                  <c:v>0.11521115</c:v>
                </c:pt>
                <c:pt idx="389">
                  <c:v>0.11605</c:v>
                </c:pt>
                <c:pt idx="390">
                  <c:v>0.11711952</c:v>
                </c:pt>
                <c:pt idx="391">
                  <c:v>0.11830818</c:v>
                </c:pt>
                <c:pt idx="392">
                  <c:v>0.11913757</c:v>
                </c:pt>
                <c:pt idx="393">
                  <c:v>0.12013451999999999</c:v>
                </c:pt>
                <c:pt idx="394">
                  <c:v>0.12143497</c:v>
                </c:pt>
                <c:pt idx="395">
                  <c:v>0.12227898</c:v>
                </c:pt>
                <c:pt idx="396">
                  <c:v>0.12319242</c:v>
                </c:pt>
                <c:pt idx="397">
                  <c:v>0.12453665</c:v>
                </c:pt>
                <c:pt idx="398">
                  <c:v>0.12567132</c:v>
                </c:pt>
                <c:pt idx="399">
                  <c:v>0.12640127000000001</c:v>
                </c:pt>
                <c:pt idx="400">
                  <c:v>0.12806112</c:v>
                </c:pt>
                <c:pt idx="401">
                  <c:v>0.12893684</c:v>
                </c:pt>
                <c:pt idx="402">
                  <c:v>0.12950389000000001</c:v>
                </c:pt>
                <c:pt idx="403">
                  <c:v>0.13126731</c:v>
                </c:pt>
                <c:pt idx="404">
                  <c:v>0.13131493999999999</c:v>
                </c:pt>
                <c:pt idx="405">
                  <c:v>0.13296436</c:v>
                </c:pt>
                <c:pt idx="406">
                  <c:v>0.13326173999999999</c:v>
                </c:pt>
                <c:pt idx="407">
                  <c:v>0.13514855000000001</c:v>
                </c:pt>
                <c:pt idx="408">
                  <c:v>0.13475101</c:v>
                </c:pt>
                <c:pt idx="409">
                  <c:v>0.13731243000000001</c:v>
                </c:pt>
                <c:pt idx="410">
                  <c:v>0.13652663000000001</c:v>
                </c:pt>
                <c:pt idx="411">
                  <c:v>0.13911641999999999</c:v>
                </c:pt>
                <c:pt idx="412">
                  <c:v>0.13878644000000001</c:v>
                </c:pt>
                <c:pt idx="413">
                  <c:v>0.14049312</c:v>
                </c:pt>
                <c:pt idx="414">
                  <c:v>0.14127723</c:v>
                </c:pt>
                <c:pt idx="415">
                  <c:v>0.14172006000000001</c:v>
                </c:pt>
                <c:pt idx="416">
                  <c:v>0.14370166000000001</c:v>
                </c:pt>
                <c:pt idx="417">
                  <c:v>0.14296439</c:v>
                </c:pt>
                <c:pt idx="418">
                  <c:v>0.14591323</c:v>
                </c:pt>
                <c:pt idx="419">
                  <c:v>0.14471553000000001</c:v>
                </c:pt>
                <c:pt idx="420">
                  <c:v>0.14762117999999999</c:v>
                </c:pt>
                <c:pt idx="421">
                  <c:v>0.14691824000000001</c:v>
                </c:pt>
                <c:pt idx="422">
                  <c:v>0.14889398000000001</c:v>
                </c:pt>
                <c:pt idx="423">
                  <c:v>0.14928799000000001</c:v>
                </c:pt>
                <c:pt idx="424">
                  <c:v>0.14989854999999999</c:v>
                </c:pt>
                <c:pt idx="425">
                  <c:v>0.15169605999999999</c:v>
                </c:pt>
                <c:pt idx="426">
                  <c:v>0.15118255</c:v>
                </c:pt>
                <c:pt idx="427">
                  <c:v>0.15371373999999999</c:v>
                </c:pt>
                <c:pt idx="428">
                  <c:v>0.15302673999999999</c:v>
                </c:pt>
                <c:pt idx="429">
                  <c:v>0.15533458</c:v>
                </c:pt>
                <c:pt idx="430">
                  <c:v>0.15496343000000001</c:v>
                </c:pt>
                <c:pt idx="431">
                  <c:v>0.15681297999999999</c:v>
                </c:pt>
                <c:pt idx="432">
                  <c:v>0.15691350000000001</c:v>
                </c:pt>
                <c:pt idx="433">
                  <c:v>0.15816041</c:v>
                </c:pt>
                <c:pt idx="434">
                  <c:v>0.15894372000000001</c:v>
                </c:pt>
                <c:pt idx="435">
                  <c:v>0.1595319</c:v>
                </c:pt>
                <c:pt idx="436">
                  <c:v>0.16087414999999999</c:v>
                </c:pt>
                <c:pt idx="437">
                  <c:v>0.16110213000000001</c:v>
                </c:pt>
                <c:pt idx="438">
                  <c:v>0.16258506</c:v>
                </c:pt>
                <c:pt idx="439">
                  <c:v>0.16282952000000001</c:v>
                </c:pt>
                <c:pt idx="440">
                  <c:v>0.16413004</c:v>
                </c:pt>
                <c:pt idx="441">
                  <c:v>0.16460352</c:v>
                </c:pt>
                <c:pt idx="442">
                  <c:v>0.16560052</c:v>
                </c:pt>
                <c:pt idx="443">
                  <c:v>0.16637715</c:v>
                </c:pt>
                <c:pt idx="444">
                  <c:v>0.16709165000000001</c:v>
                </c:pt>
                <c:pt idx="445">
                  <c:v>0.16804422999999999</c:v>
                </c:pt>
                <c:pt idx="446">
                  <c:v>0.16867229</c:v>
                </c:pt>
                <c:pt idx="447">
                  <c:v>0.16962390999999999</c:v>
                </c:pt>
                <c:pt idx="448">
                  <c:v>0.17030857999999999</c:v>
                </c:pt>
                <c:pt idx="449">
                  <c:v>0.17110876999999999</c:v>
                </c:pt>
                <c:pt idx="450">
                  <c:v>0.17198015</c:v>
                </c:pt>
                <c:pt idx="451">
                  <c:v>0.17257364</c:v>
                </c:pt>
                <c:pt idx="452">
                  <c:v>0.17354358</c:v>
                </c:pt>
                <c:pt idx="453">
                  <c:v>0.17427186</c:v>
                </c:pt>
                <c:pt idx="454">
                  <c:v>0.17499255</c:v>
                </c:pt>
                <c:pt idx="455">
                  <c:v>0.17606308000000001</c:v>
                </c:pt>
                <c:pt idx="456">
                  <c:v>0.17680454000000001</c:v>
                </c:pt>
                <c:pt idx="457">
                  <c:v>0.17765927000000001</c:v>
                </c:pt>
                <c:pt idx="458">
                  <c:v>0.17863659000000001</c:v>
                </c:pt>
                <c:pt idx="459">
                  <c:v>0.17918344</c:v>
                </c:pt>
                <c:pt idx="460">
                  <c:v>0.1800726</c:v>
                </c:pt>
                <c:pt idx="461">
                  <c:v>0.18101421000000001</c:v>
                </c:pt>
                <c:pt idx="462">
                  <c:v>0.18162618999999999</c:v>
                </c:pt>
                <c:pt idx="463">
                  <c:v>0.18252239000000001</c:v>
                </c:pt>
                <c:pt idx="464">
                  <c:v>0.18347437</c:v>
                </c:pt>
                <c:pt idx="465">
                  <c:v>0.18413468999999999</c:v>
                </c:pt>
                <c:pt idx="466">
                  <c:v>0.18511804000000001</c:v>
                </c:pt>
                <c:pt idx="467">
                  <c:v>0.18608321</c:v>
                </c:pt>
                <c:pt idx="468">
                  <c:v>0.18674562</c:v>
                </c:pt>
                <c:pt idx="469">
                  <c:v>0.1878185</c:v>
                </c:pt>
                <c:pt idx="470">
                  <c:v>0.18855747</c:v>
                </c:pt>
                <c:pt idx="471">
                  <c:v>0.18965117000000001</c:v>
                </c:pt>
                <c:pt idx="472">
                  <c:v>0.19047317999999999</c:v>
                </c:pt>
                <c:pt idx="473">
                  <c:v>0.19159182999999999</c:v>
                </c:pt>
                <c:pt idx="474">
                  <c:v>0.19247684000000001</c:v>
                </c:pt>
                <c:pt idx="475">
                  <c:v>0.19386753000000001</c:v>
                </c:pt>
                <c:pt idx="476">
                  <c:v>0.19425123999999999</c:v>
                </c:pt>
                <c:pt idx="477">
                  <c:v>0.19607691999999999</c:v>
                </c:pt>
                <c:pt idx="478">
                  <c:v>0.19732827999999999</c:v>
                </c:pt>
                <c:pt idx="479">
                  <c:v>0.19761609999999999</c:v>
                </c:pt>
                <c:pt idx="480">
                  <c:v>0.19965532999999999</c:v>
                </c:pt>
                <c:pt idx="481">
                  <c:v>0.20085604000000001</c:v>
                </c:pt>
                <c:pt idx="482">
                  <c:v>0.20118970999999999</c:v>
                </c:pt>
                <c:pt idx="483">
                  <c:v>0.20326564999999999</c:v>
                </c:pt>
                <c:pt idx="484">
                  <c:v>0.20439851000000001</c:v>
                </c:pt>
                <c:pt idx="485">
                  <c:v>0.20485998999999999</c:v>
                </c:pt>
                <c:pt idx="486">
                  <c:v>0.20707648000000001</c:v>
                </c:pt>
                <c:pt idx="487">
                  <c:v>0.20809922</c:v>
                </c:pt>
                <c:pt idx="488">
                  <c:v>0.20900368</c:v>
                </c:pt>
                <c:pt idx="489">
                  <c:v>0.21100384999999999</c:v>
                </c:pt>
                <c:pt idx="490">
                  <c:v>0.21146418</c:v>
                </c:pt>
                <c:pt idx="491">
                  <c:v>0.21308141</c:v>
                </c:pt>
                <c:pt idx="492">
                  <c:v>0.21365667999999999</c:v>
                </c:pt>
                <c:pt idx="493">
                  <c:v>0.21525358999999999</c:v>
                </c:pt>
                <c:pt idx="494">
                  <c:v>0.21595925999999999</c:v>
                </c:pt>
                <c:pt idx="495">
                  <c:v>0.21737978999999999</c:v>
                </c:pt>
                <c:pt idx="496">
                  <c:v>0.21826914</c:v>
                </c:pt>
                <c:pt idx="497">
                  <c:v>0.21953643</c:v>
                </c:pt>
                <c:pt idx="498">
                  <c:v>0.22044781999999999</c:v>
                </c:pt>
                <c:pt idx="499">
                  <c:v>0.22171932</c:v>
                </c:pt>
                <c:pt idx="500">
                  <c:v>0.22254009</c:v>
                </c:pt>
                <c:pt idx="501">
                  <c:v>0.22397107999999999</c:v>
                </c:pt>
                <c:pt idx="502">
                  <c:v>0.22461328</c:v>
                </c:pt>
                <c:pt idx="503">
                  <c:v>0.22614332000000001</c:v>
                </c:pt>
                <c:pt idx="504">
                  <c:v>0.22678203</c:v>
                </c:pt>
                <c:pt idx="505">
                  <c:v>0.22813264</c:v>
                </c:pt>
                <c:pt idx="506">
                  <c:v>0.22900580000000001</c:v>
                </c:pt>
                <c:pt idx="507">
                  <c:v>0.22999412999999999</c:v>
                </c:pt>
                <c:pt idx="508">
                  <c:v>0.23128228000000001</c:v>
                </c:pt>
                <c:pt idx="509">
                  <c:v>0.23178947999999999</c:v>
                </c:pt>
                <c:pt idx="510">
                  <c:v>0.23350883</c:v>
                </c:pt>
                <c:pt idx="511">
                  <c:v>0.23377185</c:v>
                </c:pt>
                <c:pt idx="512">
                  <c:v>0.23541570000000001</c:v>
                </c:pt>
                <c:pt idx="513">
                  <c:v>0.23589878</c:v>
                </c:pt>
                <c:pt idx="514">
                  <c:v>0.23717827</c:v>
                </c:pt>
                <c:pt idx="515">
                  <c:v>0.23800646</c:v>
                </c:pt>
                <c:pt idx="516">
                  <c:v>0.23899085</c:v>
                </c:pt>
                <c:pt idx="517">
                  <c:v>0.24006445000000001</c:v>
                </c:pt>
                <c:pt idx="518">
                  <c:v>0.24082566999999999</c:v>
                </c:pt>
                <c:pt idx="519">
                  <c:v>0.24199266999999999</c:v>
                </c:pt>
                <c:pt idx="520">
                  <c:v>0.24274767999999999</c:v>
                </c:pt>
                <c:pt idx="521">
                  <c:v>0.24376336000000001</c:v>
                </c:pt>
                <c:pt idx="522">
                  <c:v>0.24468456</c:v>
                </c:pt>
                <c:pt idx="523">
                  <c:v>0.24548964000000001</c:v>
                </c:pt>
                <c:pt idx="524">
                  <c:v>0.24658479</c:v>
                </c:pt>
                <c:pt idx="525">
                  <c:v>0.24724800999999999</c:v>
                </c:pt>
                <c:pt idx="526">
                  <c:v>0.2483959</c:v>
                </c:pt>
                <c:pt idx="527">
                  <c:v>0.24906289000000001</c:v>
                </c:pt>
                <c:pt idx="528">
                  <c:v>0.25010851000000001</c:v>
                </c:pt>
                <c:pt idx="529">
                  <c:v>0.25094522000000002</c:v>
                </c:pt>
                <c:pt idx="530">
                  <c:v>0.25170295999999998</c:v>
                </c:pt>
                <c:pt idx="531">
                  <c:v>0.25285943</c:v>
                </c:pt>
                <c:pt idx="532">
                  <c:v>0.25327028000000001</c:v>
                </c:pt>
                <c:pt idx="533">
                  <c:v>0.25465747</c:v>
                </c:pt>
                <c:pt idx="534">
                  <c:v>0.25489877999999999</c:v>
                </c:pt>
                <c:pt idx="535">
                  <c:v>0.25633201999999999</c:v>
                </c:pt>
                <c:pt idx="536">
                  <c:v>0.25659428000000001</c:v>
                </c:pt>
                <c:pt idx="537">
                  <c:v>0.25788823999999999</c:v>
                </c:pt>
                <c:pt idx="538">
                  <c:v>0.25836111</c:v>
                </c:pt>
                <c:pt idx="539">
                  <c:v>0.2593683</c:v>
                </c:pt>
                <c:pt idx="540">
                  <c:v>0.26044089999999998</c:v>
                </c:pt>
                <c:pt idx="541">
                  <c:v>0.26068762000000001</c:v>
                </c:pt>
                <c:pt idx="542">
                  <c:v>0.26192841</c:v>
                </c:pt>
                <c:pt idx="543">
                  <c:v>0.26277884000000001</c:v>
                </c:pt>
                <c:pt idx="544">
                  <c:v>0.26364099000000002</c:v>
                </c:pt>
                <c:pt idx="545">
                  <c:v>0.26471391999999999</c:v>
                </c:pt>
                <c:pt idx="546">
                  <c:v>0.26538940999999999</c:v>
                </c:pt>
                <c:pt idx="547">
                  <c:v>0.26611715000000002</c:v>
                </c:pt>
                <c:pt idx="548">
                  <c:v>0.26718376999999999</c:v>
                </c:pt>
                <c:pt idx="549">
                  <c:v>0.26790486000000002</c:v>
                </c:pt>
                <c:pt idx="550">
                  <c:v>0.26864171999999997</c:v>
                </c:pt>
                <c:pt idx="551">
                  <c:v>0.26971183999999998</c:v>
                </c:pt>
                <c:pt idx="552">
                  <c:v>0.27053430000000001</c:v>
                </c:pt>
                <c:pt idx="553">
                  <c:v>0.27132587000000002</c:v>
                </c:pt>
                <c:pt idx="554">
                  <c:v>0.27237855999999999</c:v>
                </c:pt>
                <c:pt idx="555">
                  <c:v>0.27317835000000001</c:v>
                </c:pt>
                <c:pt idx="556">
                  <c:v>0.27425136</c:v>
                </c:pt>
                <c:pt idx="557">
                  <c:v>0.27504299999999998</c:v>
                </c:pt>
                <c:pt idx="558">
                  <c:v>0.27618725999999999</c:v>
                </c:pt>
                <c:pt idx="559">
                  <c:v>0.27702851000000001</c:v>
                </c:pt>
                <c:pt idx="560">
                  <c:v>0.27826753999999998</c:v>
                </c:pt>
                <c:pt idx="561">
                  <c:v>0.27912409999999999</c:v>
                </c:pt>
                <c:pt idx="562">
                  <c:v>0.28047296999999999</c:v>
                </c:pt>
                <c:pt idx="563">
                  <c:v>0.28135928999999998</c:v>
                </c:pt>
                <c:pt idx="564">
                  <c:v>0.28289695999999998</c:v>
                </c:pt>
                <c:pt idx="565">
                  <c:v>0.28401953000000002</c:v>
                </c:pt>
                <c:pt idx="566">
                  <c:v>0.28507490000000002</c:v>
                </c:pt>
                <c:pt idx="567">
                  <c:v>0.28681230000000002</c:v>
                </c:pt>
                <c:pt idx="568">
                  <c:v>0.28786400000000001</c:v>
                </c:pt>
                <c:pt idx="569">
                  <c:v>0.28901834999999998</c:v>
                </c:pt>
                <c:pt idx="570">
                  <c:v>0.29085413999999998</c:v>
                </c:pt>
                <c:pt idx="571">
                  <c:v>0.29176238999999998</c:v>
                </c:pt>
                <c:pt idx="572">
                  <c:v>0.2930644</c:v>
                </c:pt>
                <c:pt idx="573">
                  <c:v>0.29490514000000001</c:v>
                </c:pt>
                <c:pt idx="574">
                  <c:v>0.29585024999999998</c:v>
                </c:pt>
                <c:pt idx="575">
                  <c:v>0.29783081</c:v>
                </c:pt>
                <c:pt idx="576">
                  <c:v>0.29912272000000001</c:v>
                </c:pt>
                <c:pt idx="577">
                  <c:v>0.29999480000000001</c:v>
                </c:pt>
                <c:pt idx="578">
                  <c:v>0.30199166999999999</c:v>
                </c:pt>
                <c:pt idx="579">
                  <c:v>0.30246091000000003</c:v>
                </c:pt>
                <c:pt idx="580">
                  <c:v>0.30449148999999998</c:v>
                </c:pt>
                <c:pt idx="581">
                  <c:v>0.30485326000000001</c:v>
                </c:pt>
                <c:pt idx="582">
                  <c:v>0.30688168999999998</c:v>
                </c:pt>
                <c:pt idx="583">
                  <c:v>0.30732112</c:v>
                </c:pt>
                <c:pt idx="584">
                  <c:v>0.30936601000000002</c:v>
                </c:pt>
                <c:pt idx="585">
                  <c:v>0.30978654999999999</c:v>
                </c:pt>
                <c:pt idx="586">
                  <c:v>0.31167559</c:v>
                </c:pt>
                <c:pt idx="587">
                  <c:v>0.31229469999999998</c:v>
                </c:pt>
                <c:pt idx="588">
                  <c:v>0.31387320000000002</c:v>
                </c:pt>
                <c:pt idx="589">
                  <c:v>0.31491477000000001</c:v>
                </c:pt>
                <c:pt idx="590">
                  <c:v>0.31607471999999998</c:v>
                </c:pt>
                <c:pt idx="591">
                  <c:v>0.31743555000000001</c:v>
                </c:pt>
                <c:pt idx="592">
                  <c:v>0.31825822999999998</c:v>
                </c:pt>
                <c:pt idx="593">
                  <c:v>0.31982210999999999</c:v>
                </c:pt>
                <c:pt idx="594">
                  <c:v>0.32043050000000001</c:v>
                </c:pt>
                <c:pt idx="595">
                  <c:v>0.32206466</c:v>
                </c:pt>
                <c:pt idx="596">
                  <c:v>0.32275041999999998</c:v>
                </c:pt>
                <c:pt idx="597">
                  <c:v>0.32426483</c:v>
                </c:pt>
                <c:pt idx="598">
                  <c:v>0.32508405000000001</c:v>
                </c:pt>
                <c:pt idx="599">
                  <c:v>0.32638009000000001</c:v>
                </c:pt>
                <c:pt idx="600">
                  <c:v>0.32728239999999997</c:v>
                </c:pt>
                <c:pt idx="601">
                  <c:v>0.32845228999999998</c:v>
                </c:pt>
                <c:pt idx="602">
                  <c:v>0.32942669000000002</c:v>
                </c:pt>
                <c:pt idx="603">
                  <c:v>0.33053380999999998</c:v>
                </c:pt>
                <c:pt idx="604">
                  <c:v>0.33153958</c:v>
                </c:pt>
                <c:pt idx="605">
                  <c:v>0.33263930000000003</c:v>
                </c:pt>
                <c:pt idx="606">
                  <c:v>0.33355666</c:v>
                </c:pt>
                <c:pt idx="607">
                  <c:v>0.33466900999999999</c:v>
                </c:pt>
                <c:pt idx="608">
                  <c:v>0.3355012</c:v>
                </c:pt>
                <c:pt idx="609">
                  <c:v>0.3366111</c:v>
                </c:pt>
                <c:pt idx="610">
                  <c:v>0.33743765999999997</c:v>
                </c:pt>
                <c:pt idx="611">
                  <c:v>0.33848435999999998</c:v>
                </c:pt>
                <c:pt idx="612">
                  <c:v>0.33938129</c:v>
                </c:pt>
                <c:pt idx="613">
                  <c:v>0.34034016</c:v>
                </c:pt>
                <c:pt idx="614">
                  <c:v>0.34130769999999999</c:v>
                </c:pt>
                <c:pt idx="615">
                  <c:v>0.34215119999999999</c:v>
                </c:pt>
                <c:pt idx="616">
                  <c:v>0.34316530000000001</c:v>
                </c:pt>
                <c:pt idx="617">
                  <c:v>0.34388600000000002</c:v>
                </c:pt>
                <c:pt idx="618">
                  <c:v>0.34495076000000002</c:v>
                </c:pt>
                <c:pt idx="619">
                  <c:v>0.34557972999999997</c:v>
                </c:pt>
                <c:pt idx="620">
                  <c:v>0.34666142</c:v>
                </c:pt>
                <c:pt idx="621">
                  <c:v>0.34727546999999998</c:v>
                </c:pt>
                <c:pt idx="622">
                  <c:v>0.34836025999999998</c:v>
                </c:pt>
                <c:pt idx="623">
                  <c:v>0.34891986000000003</c:v>
                </c:pt>
                <c:pt idx="624">
                  <c:v>0.35003458999999998</c:v>
                </c:pt>
                <c:pt idx="625">
                  <c:v>0.35053361</c:v>
                </c:pt>
                <c:pt idx="626">
                  <c:v>0.35160390000000002</c:v>
                </c:pt>
                <c:pt idx="627">
                  <c:v>0.35214214999999999</c:v>
                </c:pt>
                <c:pt idx="628">
                  <c:v>0.35306578999999999</c:v>
                </c:pt>
                <c:pt idx="629">
                  <c:v>0.35398152999999999</c:v>
                </c:pt>
                <c:pt idx="630">
                  <c:v>0.35459462000000003</c:v>
                </c:pt>
                <c:pt idx="631">
                  <c:v>0.35566933000000001</c:v>
                </c:pt>
                <c:pt idx="632">
                  <c:v>0.35642762</c:v>
                </c:pt>
                <c:pt idx="633">
                  <c:v>0.35744229999999999</c:v>
                </c:pt>
                <c:pt idx="634">
                  <c:v>0.35833832999999998</c:v>
                </c:pt>
                <c:pt idx="635">
                  <c:v>0.35895166000000001</c:v>
                </c:pt>
                <c:pt idx="636">
                  <c:v>0.36004289</c:v>
                </c:pt>
                <c:pt idx="637">
                  <c:v>0.36089945000000001</c:v>
                </c:pt>
                <c:pt idx="638">
                  <c:v>0.36166304999999999</c:v>
                </c:pt>
                <c:pt idx="639">
                  <c:v>0.36287506000000003</c:v>
                </c:pt>
                <c:pt idx="640">
                  <c:v>0.36378660000000002</c:v>
                </c:pt>
                <c:pt idx="641">
                  <c:v>0.36475741</c:v>
                </c:pt>
                <c:pt idx="642">
                  <c:v>0.36610768999999999</c:v>
                </c:pt>
                <c:pt idx="643">
                  <c:v>0.36709498000000002</c:v>
                </c:pt>
                <c:pt idx="644">
                  <c:v>0.36848971000000003</c:v>
                </c:pt>
                <c:pt idx="645">
                  <c:v>0.36957701999999998</c:v>
                </c:pt>
                <c:pt idx="646">
                  <c:v>0.37118065</c:v>
                </c:pt>
                <c:pt idx="647">
                  <c:v>0.3723709</c:v>
                </c:pt>
                <c:pt idx="648">
                  <c:v>0.37418378000000002</c:v>
                </c:pt>
                <c:pt idx="649">
                  <c:v>0.37548721000000002</c:v>
                </c:pt>
                <c:pt idx="650">
                  <c:v>0.37751741</c:v>
                </c:pt>
                <c:pt idx="651">
                  <c:v>0.37901490999999998</c:v>
                </c:pt>
                <c:pt idx="652">
                  <c:v>0.38110977000000001</c:v>
                </c:pt>
                <c:pt idx="653">
                  <c:v>0.38321620000000001</c:v>
                </c:pt>
                <c:pt idx="654">
                  <c:v>0.38495882999999997</c:v>
                </c:pt>
                <c:pt idx="655">
                  <c:v>0.38735661999999998</c:v>
                </c:pt>
                <c:pt idx="656">
                  <c:v>0.38951766999999998</c:v>
                </c:pt>
                <c:pt idx="657">
                  <c:v>0.39139421000000002</c:v>
                </c:pt>
                <c:pt idx="658">
                  <c:v>0.39397847000000003</c:v>
                </c:pt>
                <c:pt idx="659">
                  <c:v>0.39605685000000002</c:v>
                </c:pt>
                <c:pt idx="660">
                  <c:v>0.39808270000000001</c:v>
                </c:pt>
                <c:pt idx="661">
                  <c:v>0.40072532</c:v>
                </c:pt>
                <c:pt idx="662">
                  <c:v>0.40299590000000002</c:v>
                </c:pt>
                <c:pt idx="663">
                  <c:v>0.40574028000000001</c:v>
                </c:pt>
                <c:pt idx="664">
                  <c:v>0.40808364000000003</c:v>
                </c:pt>
                <c:pt idx="665">
                  <c:v>0.41009656</c:v>
                </c:pt>
                <c:pt idx="666">
                  <c:v>0.41248707000000001</c:v>
                </c:pt>
                <c:pt idx="667">
                  <c:v>0.41439875999999998</c:v>
                </c:pt>
                <c:pt idx="668">
                  <c:v>0.41666842999999998</c:v>
                </c:pt>
                <c:pt idx="669">
                  <c:v>0.41850424000000003</c:v>
                </c:pt>
                <c:pt idx="670">
                  <c:v>0.42072323</c:v>
                </c:pt>
                <c:pt idx="671">
                  <c:v>0.42266239</c:v>
                </c:pt>
                <c:pt idx="672">
                  <c:v>0.42496573999999998</c:v>
                </c:pt>
                <c:pt idx="673">
                  <c:v>0.42672653999999999</c:v>
                </c:pt>
                <c:pt idx="674">
                  <c:v>0.42913970000000001</c:v>
                </c:pt>
                <c:pt idx="675">
                  <c:v>0.43074551</c:v>
                </c:pt>
                <c:pt idx="676">
                  <c:v>0.43324948000000002</c:v>
                </c:pt>
                <c:pt idx="677">
                  <c:v>0.43485683000000003</c:v>
                </c:pt>
                <c:pt idx="678">
                  <c:v>0.4372355</c:v>
                </c:pt>
                <c:pt idx="679">
                  <c:v>0.43894248000000002</c:v>
                </c:pt>
                <c:pt idx="680">
                  <c:v>0.44109661999999999</c:v>
                </c:pt>
                <c:pt idx="681">
                  <c:v>0.44299511000000003</c:v>
                </c:pt>
                <c:pt idx="682">
                  <c:v>0.44492111000000001</c:v>
                </c:pt>
                <c:pt idx="683">
                  <c:v>0.44699362999999998</c:v>
                </c:pt>
                <c:pt idx="684">
                  <c:v>0.44872941</c:v>
                </c:pt>
                <c:pt idx="685">
                  <c:v>0.45093073</c:v>
                </c:pt>
                <c:pt idx="686">
                  <c:v>0.45250907000000001</c:v>
                </c:pt>
                <c:pt idx="687">
                  <c:v>0.45468150000000002</c:v>
                </c:pt>
                <c:pt idx="688">
                  <c:v>0.45637460000000002</c:v>
                </c:pt>
                <c:pt idx="689">
                  <c:v>0.45841433999999998</c:v>
                </c:pt>
                <c:pt idx="690">
                  <c:v>0.46013080000000001</c:v>
                </c:pt>
                <c:pt idx="691">
                  <c:v>0.46212353</c:v>
                </c:pt>
                <c:pt idx="692">
                  <c:v>0.46376284000000001</c:v>
                </c:pt>
                <c:pt idx="693">
                  <c:v>0.46573754000000001</c:v>
                </c:pt>
                <c:pt idx="694">
                  <c:v>0.46732797999999998</c:v>
                </c:pt>
                <c:pt idx="695">
                  <c:v>0.46937072000000002</c:v>
                </c:pt>
                <c:pt idx="696">
                  <c:v>0.47082995999999999</c:v>
                </c:pt>
                <c:pt idx="697">
                  <c:v>0.47296779999999999</c:v>
                </c:pt>
                <c:pt idx="698">
                  <c:v>0.47430916000000001</c:v>
                </c:pt>
                <c:pt idx="699">
                  <c:v>0.47643443000000002</c:v>
                </c:pt>
                <c:pt idx="700">
                  <c:v>0.47776047999999999</c:v>
                </c:pt>
                <c:pt idx="701">
                  <c:v>0.47973331000000002</c:v>
                </c:pt>
                <c:pt idx="702">
                  <c:v>0.48117500000000002</c:v>
                </c:pt>
                <c:pt idx="703">
                  <c:v>0.48303041000000002</c:v>
                </c:pt>
                <c:pt idx="704">
                  <c:v>0.48460003000000001</c:v>
                </c:pt>
                <c:pt idx="705">
                  <c:v>0.48619837999999999</c:v>
                </c:pt>
                <c:pt idx="706">
                  <c:v>0.48797065000000001</c:v>
                </c:pt>
                <c:pt idx="707">
                  <c:v>0.48939296999999998</c:v>
                </c:pt>
                <c:pt idx="708">
                  <c:v>0.49118115000000001</c:v>
                </c:pt>
                <c:pt idx="709">
                  <c:v>0.49246160999999999</c:v>
                </c:pt>
                <c:pt idx="710">
                  <c:v>0.49435700999999999</c:v>
                </c:pt>
                <c:pt idx="711">
                  <c:v>0.49552172999999999</c:v>
                </c:pt>
                <c:pt idx="712">
                  <c:v>0.49740764999999998</c:v>
                </c:pt>
                <c:pt idx="713">
                  <c:v>0.49861080000000002</c:v>
                </c:pt>
                <c:pt idx="714">
                  <c:v>0.50039723000000003</c:v>
                </c:pt>
                <c:pt idx="715">
                  <c:v>0.50161694999999995</c:v>
                </c:pt>
                <c:pt idx="716">
                  <c:v>0.50340494000000002</c:v>
                </c:pt>
                <c:pt idx="717">
                  <c:v>0.50479257</c:v>
                </c:pt>
                <c:pt idx="718">
                  <c:v>0.50622935000000002</c:v>
                </c:pt>
                <c:pt idx="719">
                  <c:v>0.50811446000000005</c:v>
                </c:pt>
                <c:pt idx="720">
                  <c:v>0.50975623999999997</c:v>
                </c:pt>
                <c:pt idx="721">
                  <c:v>0.51151060000000004</c:v>
                </c:pt>
                <c:pt idx="722">
                  <c:v>0.51298818000000002</c:v>
                </c:pt>
                <c:pt idx="723">
                  <c:v>0.51443715000000001</c:v>
                </c:pt>
                <c:pt idx="724">
                  <c:v>0.51624764999999995</c:v>
                </c:pt>
                <c:pt idx="725">
                  <c:v>0.51772459000000004</c:v>
                </c:pt>
                <c:pt idx="726">
                  <c:v>0.51935313999999999</c:v>
                </c:pt>
                <c:pt idx="727">
                  <c:v>0.52124970000000004</c:v>
                </c:pt>
                <c:pt idx="728">
                  <c:v>0.52289315999999997</c:v>
                </c:pt>
                <c:pt idx="729">
                  <c:v>0.52471579999999995</c:v>
                </c:pt>
                <c:pt idx="730">
                  <c:v>0.52676791999999995</c:v>
                </c:pt>
                <c:pt idx="731">
                  <c:v>0.52864332999999997</c:v>
                </c:pt>
                <c:pt idx="732">
                  <c:v>0.53070096</c:v>
                </c:pt>
                <c:pt idx="733">
                  <c:v>0.53275295</c:v>
                </c:pt>
                <c:pt idx="734">
                  <c:v>0.53491907000000005</c:v>
                </c:pt>
                <c:pt idx="735">
                  <c:v>0.53730807999999997</c:v>
                </c:pt>
                <c:pt idx="736">
                  <c:v>0.53957920999999998</c:v>
                </c:pt>
                <c:pt idx="737">
                  <c:v>0.54226757000000003</c:v>
                </c:pt>
                <c:pt idx="738">
                  <c:v>0.54462648000000002</c:v>
                </c:pt>
                <c:pt idx="739">
                  <c:v>0.54764327000000002</c:v>
                </c:pt>
                <c:pt idx="740">
                  <c:v>0.55048954999999999</c:v>
                </c:pt>
                <c:pt idx="741">
                  <c:v>0.55339936000000001</c:v>
                </c:pt>
                <c:pt idx="742">
                  <c:v>0.55678240000000001</c:v>
                </c:pt>
                <c:pt idx="743">
                  <c:v>0.55976939000000003</c:v>
                </c:pt>
                <c:pt idx="744">
                  <c:v>0.56293172000000002</c:v>
                </c:pt>
                <c:pt idx="745">
                  <c:v>0.56646874000000003</c:v>
                </c:pt>
                <c:pt idx="746">
                  <c:v>0.56948021999999998</c:v>
                </c:pt>
                <c:pt idx="747">
                  <c:v>0.57284005000000005</c:v>
                </c:pt>
                <c:pt idx="748">
                  <c:v>0.57638829000000003</c:v>
                </c:pt>
                <c:pt idx="749">
                  <c:v>0.57942136</c:v>
                </c:pt>
                <c:pt idx="750">
                  <c:v>0.58344602999999995</c:v>
                </c:pt>
                <c:pt idx="751">
                  <c:v>0.58728769999999997</c:v>
                </c:pt>
                <c:pt idx="752">
                  <c:v>0.59065411999999995</c:v>
                </c:pt>
                <c:pt idx="753">
                  <c:v>0.59390938999999998</c:v>
                </c:pt>
                <c:pt idx="754">
                  <c:v>0.59709999999999996</c:v>
                </c:pt>
                <c:pt idx="755">
                  <c:v>0.60039757999999999</c:v>
                </c:pt>
                <c:pt idx="756">
                  <c:v>0.60323782000000004</c:v>
                </c:pt>
                <c:pt idx="757">
                  <c:v>0.60633119999999996</c:v>
                </c:pt>
                <c:pt idx="758">
                  <c:v>0.60935362999999998</c:v>
                </c:pt>
                <c:pt idx="759">
                  <c:v>0.61240222</c:v>
                </c:pt>
                <c:pt idx="760">
                  <c:v>0.61542980000000003</c:v>
                </c:pt>
                <c:pt idx="761">
                  <c:v>0.61845128999999999</c:v>
                </c:pt>
                <c:pt idx="762">
                  <c:v>0.62146603</c:v>
                </c:pt>
                <c:pt idx="763">
                  <c:v>0.62438689999999997</c:v>
                </c:pt>
                <c:pt idx="764">
                  <c:v>0.62747125000000004</c:v>
                </c:pt>
                <c:pt idx="765">
                  <c:v>0.63024374000000005</c:v>
                </c:pt>
                <c:pt idx="766">
                  <c:v>0.63337569999999999</c:v>
                </c:pt>
                <c:pt idx="767">
                  <c:v>0.6360382</c:v>
                </c:pt>
                <c:pt idx="768">
                  <c:v>0.63915849000000002</c:v>
                </c:pt>
                <c:pt idx="769">
                  <c:v>0.64181701000000002</c:v>
                </c:pt>
                <c:pt idx="770">
                  <c:v>0.64482666</c:v>
                </c:pt>
                <c:pt idx="771">
                  <c:v>0.64756135000000004</c:v>
                </c:pt>
                <c:pt idx="772">
                  <c:v>0.65041603999999997</c:v>
                </c:pt>
                <c:pt idx="773">
                  <c:v>0.65321346000000002</c:v>
                </c:pt>
                <c:pt idx="774">
                  <c:v>0.65595930999999996</c:v>
                </c:pt>
                <c:pt idx="775">
                  <c:v>0.65877439999999998</c:v>
                </c:pt>
                <c:pt idx="776">
                  <c:v>0.66150001000000003</c:v>
                </c:pt>
                <c:pt idx="777">
                  <c:v>0.66418882000000001</c:v>
                </c:pt>
                <c:pt idx="778">
                  <c:v>0.66700490999999995</c:v>
                </c:pt>
                <c:pt idx="779">
                  <c:v>0.66950854999999998</c:v>
                </c:pt>
                <c:pt idx="780">
                  <c:v>0.67251077000000004</c:v>
                </c:pt>
                <c:pt idx="781">
                  <c:v>0.67473090999999996</c:v>
                </c:pt>
                <c:pt idx="782">
                  <c:v>0.67785105000000001</c:v>
                </c:pt>
                <c:pt idx="783">
                  <c:v>0.68002817999999998</c:v>
                </c:pt>
                <c:pt idx="784">
                  <c:v>0.68305932999999996</c:v>
                </c:pt>
                <c:pt idx="785">
                  <c:v>0.68527731000000003</c:v>
                </c:pt>
                <c:pt idx="786">
                  <c:v>0.68810344999999995</c:v>
                </c:pt>
                <c:pt idx="787">
                  <c:v>0.69047196</c:v>
                </c:pt>
                <c:pt idx="788">
                  <c:v>0.69314830000000005</c:v>
                </c:pt>
                <c:pt idx="789">
                  <c:v>0.69559269999999995</c:v>
                </c:pt>
                <c:pt idx="790">
                  <c:v>0.69806747999999996</c:v>
                </c:pt>
                <c:pt idx="791">
                  <c:v>0.70063931000000002</c:v>
                </c:pt>
                <c:pt idx="792">
                  <c:v>0.70300503000000003</c:v>
                </c:pt>
                <c:pt idx="793">
                  <c:v>0.70553471999999995</c:v>
                </c:pt>
                <c:pt idx="794">
                  <c:v>0.70789005000000005</c:v>
                </c:pt>
                <c:pt idx="795">
                  <c:v>0.71031860000000002</c:v>
                </c:pt>
                <c:pt idx="796">
                  <c:v>0.71271472999999996</c:v>
                </c:pt>
                <c:pt idx="797">
                  <c:v>0.71502750000000004</c:v>
                </c:pt>
                <c:pt idx="798">
                  <c:v>0.71742879000000004</c:v>
                </c:pt>
                <c:pt idx="799">
                  <c:v>0.71968900000000002</c:v>
                </c:pt>
                <c:pt idx="800">
                  <c:v>0.72201660999999995</c:v>
                </c:pt>
                <c:pt idx="801">
                  <c:v>0.72430088000000004</c:v>
                </c:pt>
                <c:pt idx="802">
                  <c:v>0.72648626999999999</c:v>
                </c:pt>
                <c:pt idx="803">
                  <c:v>0.72884983000000003</c:v>
                </c:pt>
                <c:pt idx="804">
                  <c:v>0.73085053</c:v>
                </c:pt>
                <c:pt idx="805">
                  <c:v>0.73329847000000004</c:v>
                </c:pt>
                <c:pt idx="806">
                  <c:v>0.73515405</c:v>
                </c:pt>
                <c:pt idx="807">
                  <c:v>0.73760159999999997</c:v>
                </c:pt>
                <c:pt idx="808">
                  <c:v>0.73942366999999998</c:v>
                </c:pt>
                <c:pt idx="809">
                  <c:v>0.74176655000000002</c:v>
                </c:pt>
                <c:pt idx="810">
                  <c:v>0.74401505999999995</c:v>
                </c:pt>
                <c:pt idx="811">
                  <c:v>0.74588403000000003</c:v>
                </c:pt>
                <c:pt idx="812">
                  <c:v>0.74831875000000003</c:v>
                </c:pt>
                <c:pt idx="813">
                  <c:v>0.75064597</c:v>
                </c:pt>
                <c:pt idx="814">
                  <c:v>0.7531793</c:v>
                </c:pt>
                <c:pt idx="815">
                  <c:v>0.75561679999999998</c:v>
                </c:pt>
                <c:pt idx="816">
                  <c:v>0.75776421999999999</c:v>
                </c:pt>
                <c:pt idx="817">
                  <c:v>0.75981783999999997</c:v>
                </c:pt>
                <c:pt idx="818">
                  <c:v>0.76230295000000003</c:v>
                </c:pt>
                <c:pt idx="819">
                  <c:v>0.76474925999999999</c:v>
                </c:pt>
                <c:pt idx="820">
                  <c:v>0.76689657</c:v>
                </c:pt>
                <c:pt idx="821">
                  <c:v>0.76956471999999998</c:v>
                </c:pt>
                <c:pt idx="822">
                  <c:v>0.77233697000000001</c:v>
                </c:pt>
                <c:pt idx="823">
                  <c:v>0.77480848999999996</c:v>
                </c:pt>
                <c:pt idx="824">
                  <c:v>0.77784182000000002</c:v>
                </c:pt>
                <c:pt idx="825">
                  <c:v>0.78087585999999998</c:v>
                </c:pt>
                <c:pt idx="826">
                  <c:v>0.78380642</c:v>
                </c:pt>
                <c:pt idx="827">
                  <c:v>0.78707711999999996</c:v>
                </c:pt>
                <c:pt idx="828">
                  <c:v>0.79043337000000002</c:v>
                </c:pt>
                <c:pt idx="829">
                  <c:v>0.79396261999999995</c:v>
                </c:pt>
                <c:pt idx="830">
                  <c:v>0.79782302000000005</c:v>
                </c:pt>
                <c:pt idx="831">
                  <c:v>0.80161134000000001</c:v>
                </c:pt>
                <c:pt idx="832">
                  <c:v>0.80591785999999999</c:v>
                </c:pt>
                <c:pt idx="833">
                  <c:v>0.81012810000000002</c:v>
                </c:pt>
                <c:pt idx="834">
                  <c:v>0.81495536999999996</c:v>
                </c:pt>
                <c:pt idx="835">
                  <c:v>0.81978609000000002</c:v>
                </c:pt>
                <c:pt idx="836">
                  <c:v>0.82477334999999996</c:v>
                </c:pt>
                <c:pt idx="837">
                  <c:v>0.82998276999999998</c:v>
                </c:pt>
                <c:pt idx="838">
                  <c:v>0.83506038999999999</c:v>
                </c:pt>
                <c:pt idx="839">
                  <c:v>0.84035386000000001</c:v>
                </c:pt>
                <c:pt idx="840">
                  <c:v>0.84586097999999998</c:v>
                </c:pt>
                <c:pt idx="841">
                  <c:v>0.85110443999999996</c:v>
                </c:pt>
                <c:pt idx="842">
                  <c:v>0.85652397000000002</c:v>
                </c:pt>
                <c:pt idx="843">
                  <c:v>0.86206252999999999</c:v>
                </c:pt>
                <c:pt idx="844">
                  <c:v>0.86832635000000002</c:v>
                </c:pt>
                <c:pt idx="845">
                  <c:v>0.87472066000000004</c:v>
                </c:pt>
                <c:pt idx="846">
                  <c:v>0.88022798999999996</c:v>
                </c:pt>
                <c:pt idx="847">
                  <c:v>0.88559341000000003</c:v>
                </c:pt>
                <c:pt idx="848">
                  <c:v>0.89087784000000003</c:v>
                </c:pt>
                <c:pt idx="849">
                  <c:v>0.89616143999999998</c:v>
                </c:pt>
                <c:pt idx="850">
                  <c:v>0.90101690999999995</c:v>
                </c:pt>
                <c:pt idx="851">
                  <c:v>0.90616419000000004</c:v>
                </c:pt>
                <c:pt idx="852">
                  <c:v>0.91095868999999996</c:v>
                </c:pt>
                <c:pt idx="853">
                  <c:v>0.91621392000000001</c:v>
                </c:pt>
                <c:pt idx="854">
                  <c:v>0.92115464000000002</c:v>
                </c:pt>
                <c:pt idx="855">
                  <c:v>0.92614492000000004</c:v>
                </c:pt>
                <c:pt idx="856">
                  <c:v>0.93119076000000001</c:v>
                </c:pt>
                <c:pt idx="857">
                  <c:v>0.93609281</c:v>
                </c:pt>
                <c:pt idx="858">
                  <c:v>0.94105671999999996</c:v>
                </c:pt>
                <c:pt idx="859">
                  <c:v>0.94598015000000002</c:v>
                </c:pt>
                <c:pt idx="860">
                  <c:v>0.95071148000000005</c:v>
                </c:pt>
                <c:pt idx="861">
                  <c:v>0.95578987999999998</c:v>
                </c:pt>
                <c:pt idx="862">
                  <c:v>0.96018018000000005</c:v>
                </c:pt>
                <c:pt idx="863">
                  <c:v>0.96547298000000004</c:v>
                </c:pt>
                <c:pt idx="864">
                  <c:v>0.96967139999999996</c:v>
                </c:pt>
                <c:pt idx="865">
                  <c:v>0.97489678999999996</c:v>
                </c:pt>
                <c:pt idx="866">
                  <c:v>0.97916515000000004</c:v>
                </c:pt>
                <c:pt idx="867">
                  <c:v>0.98411769000000004</c:v>
                </c:pt>
                <c:pt idx="868">
                  <c:v>0.98860923000000001</c:v>
                </c:pt>
                <c:pt idx="869">
                  <c:v>0.99318024000000005</c:v>
                </c:pt>
                <c:pt idx="870">
                  <c:v>0.99787481</c:v>
                </c:pt>
                <c:pt idx="871">
                  <c:v>1.0022757</c:v>
                </c:pt>
                <c:pt idx="872">
                  <c:v>1.0069090999999999</c:v>
                </c:pt>
                <c:pt idx="873">
                  <c:v>1.0113889</c:v>
                </c:pt>
                <c:pt idx="874">
                  <c:v>1.0157219</c:v>
                </c:pt>
                <c:pt idx="875">
                  <c:v>1.0203739999999999</c:v>
                </c:pt>
                <c:pt idx="876">
                  <c:v>1.0244708</c:v>
                </c:pt>
                <c:pt idx="877">
                  <c:v>1.0291391000000001</c:v>
                </c:pt>
                <c:pt idx="878">
                  <c:v>1.0332612999999999</c:v>
                </c:pt>
                <c:pt idx="879">
                  <c:v>1.0376609999999999</c:v>
                </c:pt>
                <c:pt idx="880">
                  <c:v>1.0420125</c:v>
                </c:pt>
                <c:pt idx="881">
                  <c:v>1.0460951999999999</c:v>
                </c:pt>
                <c:pt idx="882">
                  <c:v>1.0505088</c:v>
                </c:pt>
                <c:pt idx="883">
                  <c:v>1.0545024999999999</c:v>
                </c:pt>
                <c:pt idx="884">
                  <c:v>1.0588518</c:v>
                </c:pt>
                <c:pt idx="885">
                  <c:v>1.0629054</c:v>
                </c:pt>
                <c:pt idx="886">
                  <c:v>1.0669784</c:v>
                </c:pt>
                <c:pt idx="887">
                  <c:v>1.0712545</c:v>
                </c:pt>
                <c:pt idx="888">
                  <c:v>1.0750143999999999</c:v>
                </c:pt>
                <c:pt idx="889">
                  <c:v>1.0793581000000001</c:v>
                </c:pt>
                <c:pt idx="890">
                  <c:v>1.0830256</c:v>
                </c:pt>
                <c:pt idx="891">
                  <c:v>1.087216</c:v>
                </c:pt>
                <c:pt idx="892">
                  <c:v>1.0909949000000001</c:v>
                </c:pt>
                <c:pt idx="893">
                  <c:v>1.0949434</c:v>
                </c:pt>
                <c:pt idx="894">
                  <c:v>1.0988511000000001</c:v>
                </c:pt>
                <c:pt idx="895">
                  <c:v>1.1025590999999999</c:v>
                </c:pt>
                <c:pt idx="896">
                  <c:v>1.1065071</c:v>
                </c:pt>
                <c:pt idx="897">
                  <c:v>1.1101300999999999</c:v>
                </c:pt>
                <c:pt idx="898">
                  <c:v>1.1139513999999999</c:v>
                </c:pt>
                <c:pt idx="899">
                  <c:v>1.1176299999999999</c:v>
                </c:pt>
                <c:pt idx="900">
                  <c:v>1.1212953999999999</c:v>
                </c:pt>
                <c:pt idx="901">
                  <c:v>1.1249450999999999</c:v>
                </c:pt>
                <c:pt idx="902">
                  <c:v>1.1285518000000001</c:v>
                </c:pt>
                <c:pt idx="903">
                  <c:v>1.1321458</c:v>
                </c:pt>
                <c:pt idx="904">
                  <c:v>1.1359089</c:v>
                </c:pt>
                <c:pt idx="905">
                  <c:v>1.1396162000000001</c:v>
                </c:pt>
                <c:pt idx="906">
                  <c:v>1.1431811000000001</c:v>
                </c:pt>
                <c:pt idx="907">
                  <c:v>1.1475422</c:v>
                </c:pt>
                <c:pt idx="908">
                  <c:v>1.1518041999999999</c:v>
                </c:pt>
                <c:pt idx="909">
                  <c:v>1.155691</c:v>
                </c:pt>
                <c:pt idx="910">
                  <c:v>1.1595335</c:v>
                </c:pt>
                <c:pt idx="911">
                  <c:v>1.1631655000000001</c:v>
                </c:pt>
                <c:pt idx="912">
                  <c:v>1.1671815999999999</c:v>
                </c:pt>
                <c:pt idx="913">
                  <c:v>1.1710597</c:v>
                </c:pt>
                <c:pt idx="914">
                  <c:v>1.1750341</c:v>
                </c:pt>
                <c:pt idx="915">
                  <c:v>1.1792788999999999</c:v>
                </c:pt>
                <c:pt idx="916">
                  <c:v>1.1835127999999999</c:v>
                </c:pt>
                <c:pt idx="917">
                  <c:v>1.1879808000000001</c:v>
                </c:pt>
                <c:pt idx="918">
                  <c:v>1.1926403000000001</c:v>
                </c:pt>
                <c:pt idx="919">
                  <c:v>1.1974084</c:v>
                </c:pt>
                <c:pt idx="920">
                  <c:v>1.2021411</c:v>
                </c:pt>
                <c:pt idx="921">
                  <c:v>1.2072278000000001</c:v>
                </c:pt>
                <c:pt idx="922">
                  <c:v>1.2124111</c:v>
                </c:pt>
                <c:pt idx="923">
                  <c:v>1.2179669</c:v>
                </c:pt>
                <c:pt idx="924">
                  <c:v>1.2236959000000001</c:v>
                </c:pt>
                <c:pt idx="925">
                  <c:v>1.2296800999999999</c:v>
                </c:pt>
                <c:pt idx="926">
                  <c:v>1.2359834000000001</c:v>
                </c:pt>
                <c:pt idx="927">
                  <c:v>1.242521</c:v>
                </c:pt>
                <c:pt idx="928">
                  <c:v>1.2496385000000001</c:v>
                </c:pt>
                <c:pt idx="929">
                  <c:v>1.2569328</c:v>
                </c:pt>
                <c:pt idx="930">
                  <c:v>1.2642935</c:v>
                </c:pt>
                <c:pt idx="931">
                  <c:v>1.2720811999999999</c:v>
                </c:pt>
                <c:pt idx="932">
                  <c:v>1.2796563999999999</c:v>
                </c:pt>
                <c:pt idx="933">
                  <c:v>1.2875315000000001</c:v>
                </c:pt>
                <c:pt idx="934">
                  <c:v>1.2953686</c:v>
                </c:pt>
                <c:pt idx="935">
                  <c:v>1.3034380000000001</c:v>
                </c:pt>
                <c:pt idx="936">
                  <c:v>1.3114271</c:v>
                </c:pt>
                <c:pt idx="937">
                  <c:v>1.3193721</c:v>
                </c:pt>
                <c:pt idx="938">
                  <c:v>1.3286787</c:v>
                </c:pt>
                <c:pt idx="939">
                  <c:v>1.3382335000000001</c:v>
                </c:pt>
                <c:pt idx="940">
                  <c:v>1.3462057999999999</c:v>
                </c:pt>
                <c:pt idx="941">
                  <c:v>1.3540272</c:v>
                </c:pt>
                <c:pt idx="942">
                  <c:v>1.3620209999999999</c:v>
                </c:pt>
                <c:pt idx="943">
                  <c:v>1.3696275</c:v>
                </c:pt>
                <c:pt idx="944">
                  <c:v>1.3769411</c:v>
                </c:pt>
                <c:pt idx="945">
                  <c:v>1.3843734999999999</c:v>
                </c:pt>
                <c:pt idx="946">
                  <c:v>1.3915938999999999</c:v>
                </c:pt>
                <c:pt idx="947">
                  <c:v>1.3990665</c:v>
                </c:pt>
                <c:pt idx="948">
                  <c:v>1.4065004999999999</c:v>
                </c:pt>
                <c:pt idx="949">
                  <c:v>1.4137312</c:v>
                </c:pt>
                <c:pt idx="950">
                  <c:v>1.4211339999999999</c:v>
                </c:pt>
                <c:pt idx="951">
                  <c:v>1.4283024</c:v>
                </c:pt>
                <c:pt idx="952">
                  <c:v>1.4355471</c:v>
                </c:pt>
                <c:pt idx="953">
                  <c:v>1.4426966000000001</c:v>
                </c:pt>
                <c:pt idx="954">
                  <c:v>1.4498295000000001</c:v>
                </c:pt>
                <c:pt idx="955">
                  <c:v>1.4568128</c:v>
                </c:pt>
                <c:pt idx="956">
                  <c:v>1.4639399</c:v>
                </c:pt>
                <c:pt idx="957">
                  <c:v>1.4706878999999999</c:v>
                </c:pt>
                <c:pt idx="958">
                  <c:v>1.4779150999999999</c:v>
                </c:pt>
                <c:pt idx="959">
                  <c:v>1.4845250000000001</c:v>
                </c:pt>
                <c:pt idx="960">
                  <c:v>1.4914741</c:v>
                </c:pt>
                <c:pt idx="961">
                  <c:v>1.4982409000000001</c:v>
                </c:pt>
                <c:pt idx="962">
                  <c:v>1.5048162</c:v>
                </c:pt>
                <c:pt idx="963">
                  <c:v>1.5117193</c:v>
                </c:pt>
                <c:pt idx="964">
                  <c:v>1.5180274</c:v>
                </c:pt>
                <c:pt idx="965">
                  <c:v>1.5249227999999999</c:v>
                </c:pt>
                <c:pt idx="966">
                  <c:v>1.5311732</c:v>
                </c:pt>
                <c:pt idx="967">
                  <c:v>1.5379503999999999</c:v>
                </c:pt>
                <c:pt idx="968">
                  <c:v>1.5441111000000001</c:v>
                </c:pt>
                <c:pt idx="969">
                  <c:v>1.5507143999999999</c:v>
                </c:pt>
                <c:pt idx="970">
                  <c:v>1.5569470000000001</c:v>
                </c:pt>
                <c:pt idx="971">
                  <c:v>1.5632699999999999</c:v>
                </c:pt>
                <c:pt idx="972">
                  <c:v>1.5696323000000001</c:v>
                </c:pt>
                <c:pt idx="973">
                  <c:v>1.5756687</c:v>
                </c:pt>
                <c:pt idx="974">
                  <c:v>1.582068</c:v>
                </c:pt>
                <c:pt idx="975">
                  <c:v>1.5879695</c:v>
                </c:pt>
                <c:pt idx="976">
                  <c:v>1.5942223</c:v>
                </c:pt>
                <c:pt idx="977">
                  <c:v>1.6001635999999999</c:v>
                </c:pt>
                <c:pt idx="978">
                  <c:v>1.6061810999999999</c:v>
                </c:pt>
                <c:pt idx="979">
                  <c:v>1.6122513000000001</c:v>
                </c:pt>
                <c:pt idx="980">
                  <c:v>1.6180188</c:v>
                </c:pt>
                <c:pt idx="981">
                  <c:v>1.6240341</c:v>
                </c:pt>
                <c:pt idx="982">
                  <c:v>1.6296965000000001</c:v>
                </c:pt>
                <c:pt idx="983">
                  <c:v>1.6356606</c:v>
                </c:pt>
                <c:pt idx="984">
                  <c:v>1.6412823000000001</c:v>
                </c:pt>
                <c:pt idx="985">
                  <c:v>1.6471302999999999</c:v>
                </c:pt>
                <c:pt idx="986">
                  <c:v>1.6526160999999999</c:v>
                </c:pt>
                <c:pt idx="987">
                  <c:v>1.6583471000000001</c:v>
                </c:pt>
                <c:pt idx="988">
                  <c:v>1.6639191</c:v>
                </c:pt>
                <c:pt idx="989">
                  <c:v>1.6693587999999999</c:v>
                </c:pt>
                <c:pt idx="990">
                  <c:v>1.6749687</c:v>
                </c:pt>
                <c:pt idx="991">
                  <c:v>1.6802119</c:v>
                </c:pt>
                <c:pt idx="992">
                  <c:v>1.6858325999999999</c:v>
                </c:pt>
                <c:pt idx="993">
                  <c:v>1.6909168000000001</c:v>
                </c:pt>
                <c:pt idx="994">
                  <c:v>1.6964182999999999</c:v>
                </c:pt>
                <c:pt idx="995">
                  <c:v>1.7014499000000001</c:v>
                </c:pt>
                <c:pt idx="996">
                  <c:v>1.7067714</c:v>
                </c:pt>
                <c:pt idx="997">
                  <c:v>1.711824</c:v>
                </c:pt>
                <c:pt idx="998">
                  <c:v>1.7169734000000001</c:v>
                </c:pt>
                <c:pt idx="999">
                  <c:v>1.7219987999999999</c:v>
                </c:pt>
                <c:pt idx="1000">
                  <c:v>1.7269836000000001</c:v>
                </c:pt>
                <c:pt idx="1001">
                  <c:v>1.7319412000000001</c:v>
                </c:pt>
                <c:pt idx="1002">
                  <c:v>1.7368488</c:v>
                </c:pt>
                <c:pt idx="1003">
                  <c:v>1.7418146999999999</c:v>
                </c:pt>
                <c:pt idx="1004">
                  <c:v>1.7468802999999999</c:v>
                </c:pt>
                <c:pt idx="1005">
                  <c:v>1.7519079</c:v>
                </c:pt>
                <c:pt idx="1006">
                  <c:v>1.7569547000000001</c:v>
                </c:pt>
                <c:pt idx="1007">
                  <c:v>1.7626808</c:v>
                </c:pt>
                <c:pt idx="1008">
                  <c:v>1.7688105999999999</c:v>
                </c:pt>
                <c:pt idx="1009">
                  <c:v>1.7740768</c:v>
                </c:pt>
                <c:pt idx="1010">
                  <c:v>1.7793687</c:v>
                </c:pt>
                <c:pt idx="1011">
                  <c:v>1.7845675000000001</c:v>
                </c:pt>
                <c:pt idx="1012">
                  <c:v>1.7900602000000001</c:v>
                </c:pt>
                <c:pt idx="1013">
                  <c:v>1.7956840000000001</c:v>
                </c:pt>
                <c:pt idx="1014">
                  <c:v>1.801528</c:v>
                </c:pt>
                <c:pt idx="1015">
                  <c:v>1.8076177</c:v>
                </c:pt>
                <c:pt idx="1016">
                  <c:v>1.8138069000000001</c:v>
                </c:pt>
                <c:pt idx="1017">
                  <c:v>1.8206083</c:v>
                </c:pt>
                <c:pt idx="1018">
                  <c:v>1.8277302</c:v>
                </c:pt>
                <c:pt idx="1019">
                  <c:v>1.8349422</c:v>
                </c:pt>
                <c:pt idx="1020">
                  <c:v>1.8424818999999999</c:v>
                </c:pt>
                <c:pt idx="1021">
                  <c:v>1.8504212</c:v>
                </c:pt>
                <c:pt idx="1022">
                  <c:v>1.8587895000000001</c:v>
                </c:pt>
                <c:pt idx="1023">
                  <c:v>1.8677412</c:v>
                </c:pt>
                <c:pt idx="1024">
                  <c:v>1.8771724999999999</c:v>
                </c:pt>
                <c:pt idx="1025">
                  <c:v>1.8870235</c:v>
                </c:pt>
                <c:pt idx="1026">
                  <c:v>1.8972681</c:v>
                </c:pt>
                <c:pt idx="1027">
                  <c:v>1.9085392000000001</c:v>
                </c:pt>
                <c:pt idx="1028">
                  <c:v>1.9203365999999999</c:v>
                </c:pt>
                <c:pt idx="1029">
                  <c:v>1.9326547000000001</c:v>
                </c:pt>
                <c:pt idx="1030">
                  <c:v>1.9453585</c:v>
                </c:pt>
                <c:pt idx="1031">
                  <c:v>1.9582406000000001</c:v>
                </c:pt>
                <c:pt idx="1032">
                  <c:v>1.9715480999999999</c:v>
                </c:pt>
                <c:pt idx="1033">
                  <c:v>1.9848334999999999</c:v>
                </c:pt>
                <c:pt idx="1034">
                  <c:v>1.9985462000000001</c:v>
                </c:pt>
                <c:pt idx="1035">
                  <c:v>2.0120399</c:v>
                </c:pt>
                <c:pt idx="1036">
                  <c:v>2.0260169000000001</c:v>
                </c:pt>
                <c:pt idx="1037">
                  <c:v>2.0397471999999999</c:v>
                </c:pt>
                <c:pt idx="1038">
                  <c:v>2.0558182999999999</c:v>
                </c:pt>
                <c:pt idx="1039">
                  <c:v>2.0722021000000002</c:v>
                </c:pt>
                <c:pt idx="1040">
                  <c:v>2.0860145999999999</c:v>
                </c:pt>
                <c:pt idx="1041">
                  <c:v>2.0996101999999999</c:v>
                </c:pt>
                <c:pt idx="1042">
                  <c:v>2.1134263999999998</c:v>
                </c:pt>
                <c:pt idx="1043">
                  <c:v>2.1264649000000002</c:v>
                </c:pt>
                <c:pt idx="1044">
                  <c:v>2.1393754</c:v>
                </c:pt>
                <c:pt idx="1045">
                  <c:v>2.1520568999999998</c:v>
                </c:pt>
                <c:pt idx="1046">
                  <c:v>2.1647428999999998</c:v>
                </c:pt>
                <c:pt idx="1047">
                  <c:v>2.1778536000000002</c:v>
                </c:pt>
                <c:pt idx="1048">
                  <c:v>2.1906051</c:v>
                </c:pt>
                <c:pt idx="1049">
                  <c:v>2.2035391999999998</c:v>
                </c:pt>
                <c:pt idx="1050">
                  <c:v>2.2163719</c:v>
                </c:pt>
                <c:pt idx="1051">
                  <c:v>2.2288923</c:v>
                </c:pt>
                <c:pt idx="1052">
                  <c:v>2.2416596000000002</c:v>
                </c:pt>
                <c:pt idx="1053">
                  <c:v>2.2542057</c:v>
                </c:pt>
                <c:pt idx="1054">
                  <c:v>2.2666447999999999</c:v>
                </c:pt>
                <c:pt idx="1055">
                  <c:v>2.2789807</c:v>
                </c:pt>
                <c:pt idx="1056">
                  <c:v>2.2913703000000001</c:v>
                </c:pt>
                <c:pt idx="1057">
                  <c:v>2.3035530999999998</c:v>
                </c:pt>
                <c:pt idx="1058">
                  <c:v>2.3156446000000002</c:v>
                </c:pt>
                <c:pt idx="1059">
                  <c:v>2.3277131</c:v>
                </c:pt>
                <c:pt idx="1060">
                  <c:v>2.3397209999999999</c:v>
                </c:pt>
                <c:pt idx="1061">
                  <c:v>2.3515372000000001</c:v>
                </c:pt>
                <c:pt idx="1062">
                  <c:v>2.3633502000000002</c:v>
                </c:pt>
                <c:pt idx="1063">
                  <c:v>2.3751055999999999</c:v>
                </c:pt>
                <c:pt idx="1064">
                  <c:v>2.3867398999999998</c:v>
                </c:pt>
                <c:pt idx="1065">
                  <c:v>2.3982863999999999</c:v>
                </c:pt>
                <c:pt idx="1066">
                  <c:v>2.4097710000000001</c:v>
                </c:pt>
                <c:pt idx="1067">
                  <c:v>2.4211320999999999</c:v>
                </c:pt>
                <c:pt idx="1068">
                  <c:v>2.4325714999999999</c:v>
                </c:pt>
                <c:pt idx="1069">
                  <c:v>2.4437047000000001</c:v>
                </c:pt>
                <c:pt idx="1070">
                  <c:v>2.4550135000000002</c:v>
                </c:pt>
                <c:pt idx="1071">
                  <c:v>2.4660304000000002</c:v>
                </c:pt>
                <c:pt idx="1072">
                  <c:v>2.4770948000000002</c:v>
                </c:pt>
                <c:pt idx="1073">
                  <c:v>2.4880447000000001</c:v>
                </c:pt>
                <c:pt idx="1074">
                  <c:v>2.4988288999999999</c:v>
                </c:pt>
                <c:pt idx="1075">
                  <c:v>2.5097634000000002</c:v>
                </c:pt>
                <c:pt idx="1076">
                  <c:v>2.5203389999999999</c:v>
                </c:pt>
                <c:pt idx="1077">
                  <c:v>2.5310752000000001</c:v>
                </c:pt>
                <c:pt idx="1078">
                  <c:v>2.5416379</c:v>
                </c:pt>
                <c:pt idx="1079">
                  <c:v>2.5521020000000001</c:v>
                </c:pt>
                <c:pt idx="1080">
                  <c:v>2.5625526000000001</c:v>
                </c:pt>
                <c:pt idx="1081">
                  <c:v>2.5728453</c:v>
                </c:pt>
                <c:pt idx="1082">
                  <c:v>2.5832035000000002</c:v>
                </c:pt>
                <c:pt idx="1083">
                  <c:v>2.5932944</c:v>
                </c:pt>
                <c:pt idx="1084">
                  <c:v>2.6035292000000001</c:v>
                </c:pt>
                <c:pt idx="1085">
                  <c:v>2.6135088</c:v>
                </c:pt>
                <c:pt idx="1086">
                  <c:v>2.6233906</c:v>
                </c:pt>
                <c:pt idx="1087">
                  <c:v>2.6333806000000002</c:v>
                </c:pt>
                <c:pt idx="1088">
                  <c:v>2.6430745</c:v>
                </c:pt>
                <c:pt idx="1089">
                  <c:v>2.6529424000000001</c:v>
                </c:pt>
                <c:pt idx="1090">
                  <c:v>2.6623299</c:v>
                </c:pt>
                <c:pt idx="1091">
                  <c:v>2.6720331000000002</c:v>
                </c:pt>
                <c:pt idx="1092">
                  <c:v>2.6814827000000001</c:v>
                </c:pt>
                <c:pt idx="1093">
                  <c:v>2.6907312000000001</c:v>
                </c:pt>
                <c:pt idx="1094">
                  <c:v>2.700129</c:v>
                </c:pt>
                <c:pt idx="1095">
                  <c:v>2.7093308</c:v>
                </c:pt>
                <c:pt idx="1096">
                  <c:v>2.7182876999999999</c:v>
                </c:pt>
                <c:pt idx="1097">
                  <c:v>2.7275197000000002</c:v>
                </c:pt>
                <c:pt idx="1098">
                  <c:v>2.7363127999999999</c:v>
                </c:pt>
                <c:pt idx="1099">
                  <c:v>2.7452692000000001</c:v>
                </c:pt>
                <c:pt idx="1100">
                  <c:v>2.7539826000000001</c:v>
                </c:pt>
                <c:pt idx="1101">
                  <c:v>2.7629812999999999</c:v>
                </c:pt>
                <c:pt idx="1102">
                  <c:v>2.7718788999999999</c:v>
                </c:pt>
                <c:pt idx="1103">
                  <c:v>2.7808844000000001</c:v>
                </c:pt>
                <c:pt idx="1104">
                  <c:v>2.7897916</c:v>
                </c:pt>
                <c:pt idx="1105">
                  <c:v>2.7999521000000001</c:v>
                </c:pt>
                <c:pt idx="1106">
                  <c:v>2.8108938999999999</c:v>
                </c:pt>
                <c:pt idx="1107">
                  <c:v>2.8199713000000002</c:v>
                </c:pt>
                <c:pt idx="1108">
                  <c:v>2.8289892999999999</c:v>
                </c:pt>
                <c:pt idx="1109">
                  <c:v>2.8383419000000001</c:v>
                </c:pt>
                <c:pt idx="1110">
                  <c:v>2.8475790000000001</c:v>
                </c:pt>
                <c:pt idx="1111">
                  <c:v>2.8572408</c:v>
                </c:pt>
                <c:pt idx="1112">
                  <c:v>2.8667729999999998</c:v>
                </c:pt>
                <c:pt idx="1113">
                  <c:v>2.8769114999999998</c:v>
                </c:pt>
                <c:pt idx="1114">
                  <c:v>2.8872317000000001</c:v>
                </c:pt>
                <c:pt idx="1115">
                  <c:v>2.8980172999999998</c:v>
                </c:pt>
                <c:pt idx="1116">
                  <c:v>2.9091515999999999</c:v>
                </c:pt>
                <c:pt idx="1117">
                  <c:v>2.9204732999999998</c:v>
                </c:pt>
                <c:pt idx="1118">
                  <c:v>2.9320369999999998</c:v>
                </c:pt>
                <c:pt idx="1119">
                  <c:v>2.9440423999999998</c:v>
                </c:pt>
                <c:pt idx="1120">
                  <c:v>2.9565861</c:v>
                </c:pt>
                <c:pt idx="1121">
                  <c:v>2.9697293999999999</c:v>
                </c:pt>
                <c:pt idx="1122">
                  <c:v>2.9834168000000001</c:v>
                </c:pt>
                <c:pt idx="1123">
                  <c:v>2.9977941000000001</c:v>
                </c:pt>
                <c:pt idx="1124">
                  <c:v>3.0124639000000002</c:v>
                </c:pt>
                <c:pt idx="1125">
                  <c:v>3.0282334</c:v>
                </c:pt>
                <c:pt idx="1126">
                  <c:v>3.0449514</c:v>
                </c:pt>
                <c:pt idx="1127">
                  <c:v>3.0621836999999998</c:v>
                </c:pt>
                <c:pt idx="1128">
                  <c:v>3.0797604999999999</c:v>
                </c:pt>
                <c:pt idx="1129">
                  <c:v>3.0976647000000002</c:v>
                </c:pt>
                <c:pt idx="1130">
                  <c:v>3.1158082999999999</c:v>
                </c:pt>
                <c:pt idx="1131">
                  <c:v>3.1341413999999999</c:v>
                </c:pt>
                <c:pt idx="1132">
                  <c:v>3.1526575999999999</c:v>
                </c:pt>
                <c:pt idx="1133">
                  <c:v>3.171189</c:v>
                </c:pt>
                <c:pt idx="1134">
                  <c:v>3.1898181000000001</c:v>
                </c:pt>
                <c:pt idx="1135">
                  <c:v>3.2085637999999999</c:v>
                </c:pt>
                <c:pt idx="1136">
                  <c:v>3.2299918999999999</c:v>
                </c:pt>
                <c:pt idx="1137">
                  <c:v>3.2520617000000001</c:v>
                </c:pt>
                <c:pt idx="1138">
                  <c:v>3.2705901000000002</c:v>
                </c:pt>
                <c:pt idx="1139">
                  <c:v>3.2887664999999999</c:v>
                </c:pt>
                <c:pt idx="1140">
                  <c:v>3.3070002000000001</c:v>
                </c:pt>
                <c:pt idx="1141">
                  <c:v>3.3245941000000001</c:v>
                </c:pt>
                <c:pt idx="1142">
                  <c:v>3.3415271</c:v>
                </c:pt>
                <c:pt idx="1143">
                  <c:v>3.3583430999999999</c:v>
                </c:pt>
                <c:pt idx="1144">
                  <c:v>3.3751764</c:v>
                </c:pt>
                <c:pt idx="1145">
                  <c:v>3.3918742000000002</c:v>
                </c:pt>
                <c:pt idx="1146">
                  <c:v>3.4087147999999998</c:v>
                </c:pt>
                <c:pt idx="1147">
                  <c:v>3.4252109000000002</c:v>
                </c:pt>
                <c:pt idx="1148">
                  <c:v>3.4418133000000002</c:v>
                </c:pt>
                <c:pt idx="1149">
                  <c:v>3.458275</c:v>
                </c:pt>
                <c:pt idx="1150">
                  <c:v>3.4746869</c:v>
                </c:pt>
                <c:pt idx="1151">
                  <c:v>3.4909903</c:v>
                </c:pt>
                <c:pt idx="1152">
                  <c:v>3.5070361000000001</c:v>
                </c:pt>
                <c:pt idx="1153">
                  <c:v>3.5230812</c:v>
                </c:pt>
                <c:pt idx="1154">
                  <c:v>3.5390109999999999</c:v>
                </c:pt>
                <c:pt idx="1155">
                  <c:v>3.5545051999999999</c:v>
                </c:pt>
                <c:pt idx="1156">
                  <c:v>3.5700731999999999</c:v>
                </c:pt>
                <c:pt idx="1157">
                  <c:v>3.5855830000000002</c:v>
                </c:pt>
                <c:pt idx="1158">
                  <c:v>3.6005329000000001</c:v>
                </c:pt>
                <c:pt idx="1159">
                  <c:v>3.6156776000000002</c:v>
                </c:pt>
                <c:pt idx="1160">
                  <c:v>3.6307054000000001</c:v>
                </c:pt>
                <c:pt idx="1161">
                  <c:v>3.6453429000000002</c:v>
                </c:pt>
                <c:pt idx="1162">
                  <c:v>3.6600419</c:v>
                </c:pt>
                <c:pt idx="1163">
                  <c:v>3.6746208</c:v>
                </c:pt>
                <c:pt idx="1164">
                  <c:v>3.6887498000000001</c:v>
                </c:pt>
                <c:pt idx="1165">
                  <c:v>3.7032466999999998</c:v>
                </c:pt>
                <c:pt idx="1166">
                  <c:v>3.7172741999999999</c:v>
                </c:pt>
                <c:pt idx="1167">
                  <c:v>3.7311421999999999</c:v>
                </c:pt>
                <c:pt idx="1168">
                  <c:v>3.7451900999999999</c:v>
                </c:pt>
                <c:pt idx="1169">
                  <c:v>3.7588322999999999</c:v>
                </c:pt>
                <c:pt idx="1170">
                  <c:v>3.7723616</c:v>
                </c:pt>
                <c:pt idx="1171">
                  <c:v>3.7860029000000002</c:v>
                </c:pt>
                <c:pt idx="1172">
                  <c:v>3.7991666999999998</c:v>
                </c:pt>
                <c:pt idx="1173">
                  <c:v>3.8124886</c:v>
                </c:pt>
                <c:pt idx="1174">
                  <c:v>3.8256953</c:v>
                </c:pt>
                <c:pt idx="1175">
                  <c:v>3.8385189</c:v>
                </c:pt>
                <c:pt idx="1176">
                  <c:v>3.8514819999999999</c:v>
                </c:pt>
                <c:pt idx="1177">
                  <c:v>3.8643190999999999</c:v>
                </c:pt>
                <c:pt idx="1178">
                  <c:v>3.8767746000000001</c:v>
                </c:pt>
                <c:pt idx="1179">
                  <c:v>3.8894004</c:v>
                </c:pt>
                <c:pt idx="1180">
                  <c:v>3.9017529999999998</c:v>
                </c:pt>
                <c:pt idx="1181">
                  <c:v>3.9139289000000002</c:v>
                </c:pt>
                <c:pt idx="1182">
                  <c:v>3.9262321999999998</c:v>
                </c:pt>
                <c:pt idx="1183">
                  <c:v>3.9380970999999998</c:v>
                </c:pt>
                <c:pt idx="1184">
                  <c:v>3.9500777</c:v>
                </c:pt>
                <c:pt idx="1185">
                  <c:v>3.9618074000000001</c:v>
                </c:pt>
                <c:pt idx="1186">
                  <c:v>3.9734120000000002</c:v>
                </c:pt>
                <c:pt idx="1187">
                  <c:v>3.9849603999999998</c:v>
                </c:pt>
                <c:pt idx="1188">
                  <c:v>3.9963479</c:v>
                </c:pt>
                <c:pt idx="1189">
                  <c:v>4.0074632000000001</c:v>
                </c:pt>
                <c:pt idx="1190">
                  <c:v>4.0187255000000004</c:v>
                </c:pt>
                <c:pt idx="1191">
                  <c:v>4.0296291999999996</c:v>
                </c:pt>
                <c:pt idx="1192">
                  <c:v>4.0404999000000004</c:v>
                </c:pt>
                <c:pt idx="1193">
                  <c:v>4.0513154</c:v>
                </c:pt>
                <c:pt idx="1194">
                  <c:v>4.0617096000000004</c:v>
                </c:pt>
                <c:pt idx="1195">
                  <c:v>4.0723421000000002</c:v>
                </c:pt>
                <c:pt idx="1196">
                  <c:v>4.0827207999999997</c:v>
                </c:pt>
                <c:pt idx="1197">
                  <c:v>4.0928449999999996</c:v>
                </c:pt>
                <c:pt idx="1198">
                  <c:v>4.1030594000000002</c:v>
                </c:pt>
                <c:pt idx="1199">
                  <c:v>4.113175</c:v>
                </c:pt>
                <c:pt idx="1200">
                  <c:v>4.1237271</c:v>
                </c:pt>
                <c:pt idx="1201">
                  <c:v>4.1341821999999997</c:v>
                </c:pt>
                <c:pt idx="1202">
                  <c:v>4.1444960000000002</c:v>
                </c:pt>
                <c:pt idx="1203">
                  <c:v>4.1560063999999999</c:v>
                </c:pt>
                <c:pt idx="1204">
                  <c:v>4.1686712000000004</c:v>
                </c:pt>
                <c:pt idx="1205">
                  <c:v>4.1790016999999997</c:v>
                </c:pt>
                <c:pt idx="1206">
                  <c:v>4.1894277999999998</c:v>
                </c:pt>
                <c:pt idx="1207">
                  <c:v>4.1999228000000004</c:v>
                </c:pt>
                <c:pt idx="1208">
                  <c:v>4.2104086000000001</c:v>
                </c:pt>
                <c:pt idx="1209">
                  <c:v>4.2210539000000002</c:v>
                </c:pt>
                <c:pt idx="1210">
                  <c:v>4.2320608999999996</c:v>
                </c:pt>
                <c:pt idx="1211">
                  <c:v>4.2433322000000002</c:v>
                </c:pt>
                <c:pt idx="1212">
                  <c:v>4.2547835000000003</c:v>
                </c:pt>
                <c:pt idx="1213">
                  <c:v>4.2667425999999997</c:v>
                </c:pt>
                <c:pt idx="1214">
                  <c:v>4.2790800000000004</c:v>
                </c:pt>
                <c:pt idx="1215">
                  <c:v>4.2918124000000004</c:v>
                </c:pt>
                <c:pt idx="1216">
                  <c:v>4.3044210999999999</c:v>
                </c:pt>
                <c:pt idx="1217">
                  <c:v>4.3176642000000003</c:v>
                </c:pt>
                <c:pt idx="1218">
                  <c:v>4.3315530000000004</c:v>
                </c:pt>
                <c:pt idx="1219">
                  <c:v>4.3459250999999997</c:v>
                </c:pt>
                <c:pt idx="1220">
                  <c:v>4.3609175999999996</c:v>
                </c:pt>
                <c:pt idx="1221">
                  <c:v>4.3765612999999997</c:v>
                </c:pt>
                <c:pt idx="1222">
                  <c:v>4.3926227000000004</c:v>
                </c:pt>
                <c:pt idx="1223">
                  <c:v>4.4097016</c:v>
                </c:pt>
                <c:pt idx="1224">
                  <c:v>4.4279264999999999</c:v>
                </c:pt>
                <c:pt idx="1225">
                  <c:v>4.4465364000000003</c:v>
                </c:pt>
                <c:pt idx="1226">
                  <c:v>4.4655214000000001</c:v>
                </c:pt>
                <c:pt idx="1227">
                  <c:v>4.4848062000000004</c:v>
                </c:pt>
                <c:pt idx="1228">
                  <c:v>4.5041966999999996</c:v>
                </c:pt>
                <c:pt idx="1229">
                  <c:v>4.523981</c:v>
                </c:pt>
                <c:pt idx="1230">
                  <c:v>4.5434777999999998</c:v>
                </c:pt>
                <c:pt idx="1231">
                  <c:v>4.5634435</c:v>
                </c:pt>
                <c:pt idx="1232">
                  <c:v>4.5831093999999997</c:v>
                </c:pt>
                <c:pt idx="1233">
                  <c:v>4.6028849999999997</c:v>
                </c:pt>
                <c:pt idx="1234">
                  <c:v>4.6253136000000001</c:v>
                </c:pt>
                <c:pt idx="1235">
                  <c:v>4.6485960999999998</c:v>
                </c:pt>
                <c:pt idx="1236">
                  <c:v>4.6678161999999999</c:v>
                </c:pt>
                <c:pt idx="1237">
                  <c:v>4.6868882999999997</c:v>
                </c:pt>
                <c:pt idx="1238">
                  <c:v>4.7057520999999998</c:v>
                </c:pt>
                <c:pt idx="1239">
                  <c:v>4.7241717000000003</c:v>
                </c:pt>
                <c:pt idx="1240">
                  <c:v>4.7412027999999999</c:v>
                </c:pt>
                <c:pt idx="1241">
                  <c:v>4.7587069</c:v>
                </c:pt>
                <c:pt idx="1242">
                  <c:v>4.7760799</c:v>
                </c:pt>
                <c:pt idx="1243">
                  <c:v>4.7935748</c:v>
                </c:pt>
                <c:pt idx="1244">
                  <c:v>4.8109555999999998</c:v>
                </c:pt>
                <c:pt idx="1245">
                  <c:v>4.8280801000000002</c:v>
                </c:pt>
                <c:pt idx="1246">
                  <c:v>4.8453568999999996</c:v>
                </c:pt>
                <c:pt idx="1247">
                  <c:v>4.8623640000000004</c:v>
                </c:pt>
                <c:pt idx="1248">
                  <c:v>4.8790126999999996</c:v>
                </c:pt>
                <c:pt idx="1249">
                  <c:v>4.8958573000000003</c:v>
                </c:pt>
                <c:pt idx="1250">
                  <c:v>4.9124444</c:v>
                </c:pt>
                <c:pt idx="1251">
                  <c:v>4.9281756999999997</c:v>
                </c:pt>
                <c:pt idx="1252">
                  <c:v>4.9455726999999996</c:v>
                </c:pt>
                <c:pt idx="1253">
                  <c:v>4.9623198999999998</c:v>
                </c:pt>
                <c:pt idx="1254">
                  <c:v>4.9773027000000001</c:v>
                </c:pt>
                <c:pt idx="1255">
                  <c:v>4.9923647000000004</c:v>
                </c:pt>
                <c:pt idx="1256">
                  <c:v>5.0078581</c:v>
                </c:pt>
                <c:pt idx="1257">
                  <c:v>5.0231127999999998</c:v>
                </c:pt>
                <c:pt idx="1258">
                  <c:v>5.0378417000000004</c:v>
                </c:pt>
                <c:pt idx="1259">
                  <c:v>5.0525774999999999</c:v>
                </c:pt>
                <c:pt idx="1260">
                  <c:v>5.0666650000000004</c:v>
                </c:pt>
                <c:pt idx="1261">
                  <c:v>5.0806237000000003</c:v>
                </c:pt>
                <c:pt idx="1262">
                  <c:v>5.0946490999999998</c:v>
                </c:pt>
                <c:pt idx="1263">
                  <c:v>5.1082694000000002</c:v>
                </c:pt>
                <c:pt idx="1264">
                  <c:v>5.1218494000000003</c:v>
                </c:pt>
                <c:pt idx="1265">
                  <c:v>5.1348851</c:v>
                </c:pt>
                <c:pt idx="1266">
                  <c:v>5.1479507</c:v>
                </c:pt>
                <c:pt idx="1267">
                  <c:v>5.1605151999999999</c:v>
                </c:pt>
                <c:pt idx="1268">
                  <c:v>5.1731207000000001</c:v>
                </c:pt>
                <c:pt idx="1269">
                  <c:v>5.1853033999999996</c:v>
                </c:pt>
                <c:pt idx="1270">
                  <c:v>5.1974589</c:v>
                </c:pt>
                <c:pt idx="1271">
                  <c:v>5.2092704000000003</c:v>
                </c:pt>
                <c:pt idx="1272">
                  <c:v>5.2209459999999996</c:v>
                </c:pt>
                <c:pt idx="1273">
                  <c:v>5.2322240000000004</c:v>
                </c:pt>
                <c:pt idx="1274">
                  <c:v>5.2435200999999996</c:v>
                </c:pt>
                <c:pt idx="1275">
                  <c:v>5.2544636999999996</c:v>
                </c:pt>
                <c:pt idx="1276">
                  <c:v>5.2651655000000002</c:v>
                </c:pt>
                <c:pt idx="1277">
                  <c:v>5.2756734999999999</c:v>
                </c:pt>
                <c:pt idx="1278">
                  <c:v>5.2859851000000004</c:v>
                </c:pt>
                <c:pt idx="1279">
                  <c:v>5.2960200999999998</c:v>
                </c:pt>
                <c:pt idx="1280">
                  <c:v>5.3056577999999996</c:v>
                </c:pt>
                <c:pt idx="1281">
                  <c:v>5.3155105000000002</c:v>
                </c:pt>
                <c:pt idx="1282">
                  <c:v>5.3246083000000004</c:v>
                </c:pt>
                <c:pt idx="1283">
                  <c:v>5.3337801999999996</c:v>
                </c:pt>
                <c:pt idx="1284">
                  <c:v>5.3425114999999996</c:v>
                </c:pt>
                <c:pt idx="1285">
                  <c:v>5.3513541</c:v>
                </c:pt>
                <c:pt idx="1286">
                  <c:v>5.3595857999999996</c:v>
                </c:pt>
                <c:pt idx="1287">
                  <c:v>5.3680538999999996</c:v>
                </c:pt>
                <c:pt idx="1288">
                  <c:v>5.3764314999999998</c:v>
                </c:pt>
                <c:pt idx="1289">
                  <c:v>5.3846464000000003</c:v>
                </c:pt>
                <c:pt idx="1290">
                  <c:v>5.3930071000000002</c:v>
                </c:pt>
                <c:pt idx="1291">
                  <c:v>5.4015795000000004</c:v>
                </c:pt>
                <c:pt idx="1292">
                  <c:v>5.4124216000000001</c:v>
                </c:pt>
                <c:pt idx="1293">
                  <c:v>5.4209456999999999</c:v>
                </c:pt>
                <c:pt idx="1294">
                  <c:v>5.4300366999999996</c:v>
                </c:pt>
                <c:pt idx="1295">
                  <c:v>5.4394618000000001</c:v>
                </c:pt>
                <c:pt idx="1296">
                  <c:v>5.4501344999999999</c:v>
                </c:pt>
                <c:pt idx="1297">
                  <c:v>5.4607802000000003</c:v>
                </c:pt>
                <c:pt idx="1298">
                  <c:v>5.4736384999999999</c:v>
                </c:pt>
                <c:pt idx="1299">
                  <c:v>5.4872797000000002</c:v>
                </c:pt>
                <c:pt idx="1300">
                  <c:v>5.5031258999999997</c:v>
                </c:pt>
                <c:pt idx="1301">
                  <c:v>5.5209967000000004</c:v>
                </c:pt>
                <c:pt idx="1302">
                  <c:v>5.5410442</c:v>
                </c:pt>
                <c:pt idx="1303">
                  <c:v>5.5642576999999998</c:v>
                </c:pt>
                <c:pt idx="1304">
                  <c:v>5.5886718999999996</c:v>
                </c:pt>
                <c:pt idx="1305">
                  <c:v>5.6168037000000002</c:v>
                </c:pt>
                <c:pt idx="1306">
                  <c:v>5.6482279000000002</c:v>
                </c:pt>
                <c:pt idx="1307">
                  <c:v>5.6831339999999999</c:v>
                </c:pt>
                <c:pt idx="1308">
                  <c:v>5.7216154000000001</c:v>
                </c:pt>
                <c:pt idx="1309">
                  <c:v>5.7636253000000002</c:v>
                </c:pt>
                <c:pt idx="1310">
                  <c:v>5.8090314999999997</c:v>
                </c:pt>
                <c:pt idx="1311">
                  <c:v>5.8587863000000002</c:v>
                </c:pt>
                <c:pt idx="1312">
                  <c:v>5.9133943000000002</c:v>
                </c:pt>
                <c:pt idx="1313">
                  <c:v>5.9703784000000004</c:v>
                </c:pt>
                <c:pt idx="1314">
                  <c:v>6.0293047</c:v>
                </c:pt>
                <c:pt idx="1315">
                  <c:v>6.0896077000000002</c:v>
                </c:pt>
                <c:pt idx="1316">
                  <c:v>6.1508086999999998</c:v>
                </c:pt>
                <c:pt idx="1317">
                  <c:v>6.2124302</c:v>
                </c:pt>
                <c:pt idx="1318">
                  <c:v>6.2739577000000004</c:v>
                </c:pt>
                <c:pt idx="1319">
                  <c:v>6.3350647999999996</c:v>
                </c:pt>
                <c:pt idx="1320">
                  <c:v>6.3954265000000001</c:v>
                </c:pt>
                <c:pt idx="1321">
                  <c:v>6.4548204</c:v>
                </c:pt>
                <c:pt idx="1322">
                  <c:v>6.5217292999999996</c:v>
                </c:pt>
                <c:pt idx="1323">
                  <c:v>6.5886788999999997</c:v>
                </c:pt>
                <c:pt idx="1324">
                  <c:v>6.6428855999999996</c:v>
                </c:pt>
                <c:pt idx="1325">
                  <c:v>6.6956341000000004</c:v>
                </c:pt>
                <c:pt idx="1326">
                  <c:v>6.7467838999999996</c:v>
                </c:pt>
                <c:pt idx="1327">
                  <c:v>6.7967839000000003</c:v>
                </c:pt>
                <c:pt idx="1328">
                  <c:v>6.8453081999999998</c:v>
                </c:pt>
                <c:pt idx="1329">
                  <c:v>6.8922550999999999</c:v>
                </c:pt>
                <c:pt idx="1330">
                  <c:v>6.9379273000000001</c:v>
                </c:pt>
                <c:pt idx="1331">
                  <c:v>6.9817603999999998</c:v>
                </c:pt>
                <c:pt idx="1332">
                  <c:v>7.0243665000000002</c:v>
                </c:pt>
                <c:pt idx="1333">
                  <c:v>7.0652698000000003</c:v>
                </c:pt>
                <c:pt idx="1334">
                  <c:v>7.1049528000000004</c:v>
                </c:pt>
                <c:pt idx="1335">
                  <c:v>7.1431060999999998</c:v>
                </c:pt>
                <c:pt idx="1336">
                  <c:v>7.1808246000000002</c:v>
                </c:pt>
                <c:pt idx="1337">
                  <c:v>7.2173588000000004</c:v>
                </c:pt>
                <c:pt idx="1338">
                  <c:v>7.2529285000000003</c:v>
                </c:pt>
                <c:pt idx="1339">
                  <c:v>7.2869900999999997</c:v>
                </c:pt>
                <c:pt idx="1340">
                  <c:v>7.3202517</c:v>
                </c:pt>
                <c:pt idx="1341">
                  <c:v>7.3512507999999999</c:v>
                </c:pt>
                <c:pt idx="1342">
                  <c:v>7.381888</c:v>
                </c:pt>
                <c:pt idx="1343">
                  <c:v>7.4085340000000004</c:v>
                </c:pt>
                <c:pt idx="1344">
                  <c:v>7.435594</c:v>
                </c:pt>
                <c:pt idx="1345">
                  <c:v>7.4580938999999997</c:v>
                </c:pt>
                <c:pt idx="1346">
                  <c:v>7.4841167000000004</c:v>
                </c:pt>
                <c:pt idx="1347">
                  <c:v>7.502669</c:v>
                </c:pt>
                <c:pt idx="1348">
                  <c:v>7.5204979999999999</c:v>
                </c:pt>
                <c:pt idx="1349">
                  <c:v>7.5385267999999996</c:v>
                </c:pt>
                <c:pt idx="1350">
                  <c:v>7.5543640999999999</c:v>
                </c:pt>
                <c:pt idx="1351">
                  <c:v>7.5730841</c:v>
                </c:pt>
                <c:pt idx="1352">
                  <c:v>7.5879903999999998</c:v>
                </c:pt>
                <c:pt idx="1353">
                  <c:v>7.6012608999999998</c:v>
                </c:pt>
                <c:pt idx="1354">
                  <c:v>7.6139375999999999</c:v>
                </c:pt>
                <c:pt idx="1355">
                  <c:v>7.6260630000000003</c:v>
                </c:pt>
                <c:pt idx="1356">
                  <c:v>7.6377474000000003</c:v>
                </c:pt>
                <c:pt idx="1357">
                  <c:v>7.6468097000000004</c:v>
                </c:pt>
                <c:pt idx="1358">
                  <c:v>7.6542386999999996</c:v>
                </c:pt>
                <c:pt idx="1359">
                  <c:v>7.6613889999999998</c:v>
                </c:pt>
                <c:pt idx="1360">
                  <c:v>7.6687548000000003</c:v>
                </c:pt>
                <c:pt idx="1361">
                  <c:v>7.6732059000000001</c:v>
                </c:pt>
                <c:pt idx="1362">
                  <c:v>7.6772353999999998</c:v>
                </c:pt>
                <c:pt idx="1363">
                  <c:v>7.6807805</c:v>
                </c:pt>
                <c:pt idx="1364">
                  <c:v>7.6824963999999998</c:v>
                </c:pt>
                <c:pt idx="1365">
                  <c:v>7.6835547999999996</c:v>
                </c:pt>
                <c:pt idx="1366">
                  <c:v>7.6831341000000002</c:v>
                </c:pt>
                <c:pt idx="1367">
                  <c:v>7.6821647000000004</c:v>
                </c:pt>
                <c:pt idx="1368">
                  <c:v>7.6798890999999996</c:v>
                </c:pt>
                <c:pt idx="1369">
                  <c:v>7.6763748999999999</c:v>
                </c:pt>
                <c:pt idx="1370">
                  <c:v>7.6719033999999997</c:v>
                </c:pt>
                <c:pt idx="1371">
                  <c:v>7.6662433999999999</c:v>
                </c:pt>
                <c:pt idx="1372">
                  <c:v>7.6596805000000003</c:v>
                </c:pt>
                <c:pt idx="1373">
                  <c:v>7.6517742000000002</c:v>
                </c:pt>
                <c:pt idx="1374">
                  <c:v>7.6424061999999999</c:v>
                </c:pt>
                <c:pt idx="1375">
                  <c:v>7.6315650000000002</c:v>
                </c:pt>
                <c:pt idx="1376">
                  <c:v>7.6197698000000003</c:v>
                </c:pt>
                <c:pt idx="1377">
                  <c:v>7.6065902999999997</c:v>
                </c:pt>
                <c:pt idx="1378">
                  <c:v>7.5915939999999997</c:v>
                </c:pt>
                <c:pt idx="1379">
                  <c:v>7.5749985000000004</c:v>
                </c:pt>
                <c:pt idx="1380">
                  <c:v>7.5560818000000003</c:v>
                </c:pt>
                <c:pt idx="1381">
                  <c:v>7.5363920000000002</c:v>
                </c:pt>
                <c:pt idx="1382">
                  <c:v>7.5124301000000004</c:v>
                </c:pt>
                <c:pt idx="1383">
                  <c:v>7.4873684999999996</c:v>
                </c:pt>
                <c:pt idx="1384">
                  <c:v>7.4591272000000002</c:v>
                </c:pt>
                <c:pt idx="1385">
                  <c:v>7.4269162</c:v>
                </c:pt>
                <c:pt idx="1386">
                  <c:v>7.3903258000000003</c:v>
                </c:pt>
                <c:pt idx="1387">
                  <c:v>7.3475076000000001</c:v>
                </c:pt>
                <c:pt idx="1388">
                  <c:v>7.2975365999999999</c:v>
                </c:pt>
                <c:pt idx="1389">
                  <c:v>7.2341018000000004</c:v>
                </c:pt>
                <c:pt idx="1390">
                  <c:v>7.1565500000000002</c:v>
                </c:pt>
                <c:pt idx="1391">
                  <c:v>7.0494449000000001</c:v>
                </c:pt>
                <c:pt idx="1392">
                  <c:v>6.9100903999999996</c:v>
                </c:pt>
                <c:pt idx="1393">
                  <c:v>6.7332397999999998</c:v>
                </c:pt>
                <c:pt idx="1394">
                  <c:v>6.5079748000000004</c:v>
                </c:pt>
                <c:pt idx="1395">
                  <c:v>6.2599128999999998</c:v>
                </c:pt>
                <c:pt idx="1396">
                  <c:v>5.9915358999999997</c:v>
                </c:pt>
                <c:pt idx="1397">
                  <c:v>5.6522430999999997</c:v>
                </c:pt>
                <c:pt idx="1398">
                  <c:v>5.3108250000000004</c:v>
                </c:pt>
                <c:pt idx="1399">
                  <c:v>4.9871290999999998</c:v>
                </c:pt>
                <c:pt idx="1400">
                  <c:v>4.6640854000000003</c:v>
                </c:pt>
                <c:pt idx="1401">
                  <c:v>4.3776609999999998</c:v>
                </c:pt>
                <c:pt idx="1402">
                  <c:v>4.1217226</c:v>
                </c:pt>
                <c:pt idx="1403">
                  <c:v>3.8914265000000001</c:v>
                </c:pt>
                <c:pt idx="1404">
                  <c:v>3.6893992</c:v>
                </c:pt>
                <c:pt idx="1405">
                  <c:v>3.5129117999999999</c:v>
                </c:pt>
                <c:pt idx="1406">
                  <c:v>3.3634387000000001</c:v>
                </c:pt>
                <c:pt idx="1407">
                  <c:v>3.2359627999999998</c:v>
                </c:pt>
                <c:pt idx="1408">
                  <c:v>3.1297674</c:v>
                </c:pt>
                <c:pt idx="1409">
                  <c:v>3.0414865</c:v>
                </c:pt>
                <c:pt idx="1410">
                  <c:v>2.9662679000000001</c:v>
                </c:pt>
                <c:pt idx="1411">
                  <c:v>2.9045152999999999</c:v>
                </c:pt>
                <c:pt idx="1412">
                  <c:v>2.8503997000000001</c:v>
                </c:pt>
                <c:pt idx="1413">
                  <c:v>2.8067546000000001</c:v>
                </c:pt>
                <c:pt idx="1414">
                  <c:v>2.7613354000000001</c:v>
                </c:pt>
                <c:pt idx="1415">
                  <c:v>2.7224081</c:v>
                </c:pt>
                <c:pt idx="1416">
                  <c:v>2.6879249999999999</c:v>
                </c:pt>
                <c:pt idx="1417">
                  <c:v>2.6454900000000001</c:v>
                </c:pt>
                <c:pt idx="1418">
                  <c:v>2.6051628999999998</c:v>
                </c:pt>
                <c:pt idx="1419">
                  <c:v>2.5640065999999999</c:v>
                </c:pt>
                <c:pt idx="1420">
                  <c:v>2.5219889000000002</c:v>
                </c:pt>
                <c:pt idx="1421">
                  <c:v>2.4759517</c:v>
                </c:pt>
                <c:pt idx="1422">
                  <c:v>2.4253648999999999</c:v>
                </c:pt>
                <c:pt idx="1423">
                  <c:v>2.3729068999999998</c:v>
                </c:pt>
                <c:pt idx="1424">
                  <c:v>2.3168744000000001</c:v>
                </c:pt>
                <c:pt idx="1425">
                  <c:v>2.2584042000000002</c:v>
                </c:pt>
                <c:pt idx="1426">
                  <c:v>2.1964746000000002</c:v>
                </c:pt>
                <c:pt idx="1427">
                  <c:v>2.1321531999999999</c:v>
                </c:pt>
                <c:pt idx="1428">
                  <c:v>2.0658161000000002</c:v>
                </c:pt>
                <c:pt idx="1429">
                  <c:v>1.9974491000000001</c:v>
                </c:pt>
                <c:pt idx="1430">
                  <c:v>1.9274973</c:v>
                </c:pt>
                <c:pt idx="1431">
                  <c:v>1.8562329</c:v>
                </c:pt>
                <c:pt idx="1432">
                  <c:v>1.7836468000000001</c:v>
                </c:pt>
                <c:pt idx="1433">
                  <c:v>1.7092955999999999</c:v>
                </c:pt>
                <c:pt idx="1434">
                  <c:v>1.6327655000000001</c:v>
                </c:pt>
                <c:pt idx="1435">
                  <c:v>1.5584357</c:v>
                </c:pt>
                <c:pt idx="1436">
                  <c:v>1.4839916</c:v>
                </c:pt>
                <c:pt idx="1437">
                  <c:v>1.4109328000000001</c:v>
                </c:pt>
                <c:pt idx="1438">
                  <c:v>1.3417467000000001</c:v>
                </c:pt>
                <c:pt idx="1439">
                  <c:v>1.2713721</c:v>
                </c:pt>
                <c:pt idx="1440">
                  <c:v>1.2033688</c:v>
                </c:pt>
                <c:pt idx="1441">
                  <c:v>1.1476374</c:v>
                </c:pt>
                <c:pt idx="1442">
                  <c:v>1.0914644</c:v>
                </c:pt>
                <c:pt idx="1443">
                  <c:v>1.0430263</c:v>
                </c:pt>
                <c:pt idx="1444">
                  <c:v>0.98819014999999999</c:v>
                </c:pt>
                <c:pt idx="1445">
                  <c:v>0.94793198999999995</c:v>
                </c:pt>
                <c:pt idx="1446">
                  <c:v>0.92246322999999997</c:v>
                </c:pt>
                <c:pt idx="1447">
                  <c:v>0.90471816999999999</c:v>
                </c:pt>
              </c:numCache>
            </c:numRef>
          </c:yVal>
          <c:smooth val="1"/>
        </c:ser>
        <c:dLbls>
          <c:showLegendKey val="0"/>
          <c:showVal val="0"/>
          <c:showCatName val="0"/>
          <c:showSerName val="0"/>
          <c:showPercent val="0"/>
          <c:showBubbleSize val="0"/>
        </c:dLbls>
        <c:axId val="291843472"/>
        <c:axId val="291844256"/>
      </c:scatterChart>
      <c:valAx>
        <c:axId val="291843472"/>
        <c:scaling>
          <c:orientation val="minMax"/>
          <c:max val="265"/>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r>
                  <a:rPr lang="fr-FR"/>
                  <a:t>z(mm)</a:t>
                </a:r>
              </a:p>
            </c:rich>
          </c:tx>
          <c:layout/>
          <c:overlay val="0"/>
          <c:spPr>
            <a:noFill/>
            <a:ln>
              <a:noFill/>
            </a:ln>
            <a:effectLst/>
          </c:spPr>
          <c:txPr>
            <a:bodyPr rot="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fr-FR"/>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fr-FR"/>
          </a:p>
        </c:txPr>
        <c:crossAx val="291844256"/>
        <c:crosses val="autoZero"/>
        <c:crossBetween val="midCat"/>
      </c:valAx>
      <c:valAx>
        <c:axId val="291844256"/>
        <c:scaling>
          <c:orientation val="minMax"/>
          <c:max val="8"/>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r>
                  <a:rPr lang="fr-FR"/>
                  <a:t>Current (A)</a:t>
                </a:r>
              </a:p>
            </c:rich>
          </c:tx>
          <c:layout>
            <c:manualLayout>
              <c:xMode val="edge"/>
              <c:yMode val="edge"/>
              <c:x val="6.6194858172848869E-2"/>
              <c:y val="0.37271794108434819"/>
            </c:manualLayout>
          </c:layout>
          <c:overlay val="0"/>
          <c:spPr>
            <a:noFill/>
            <a:ln>
              <a:noFill/>
            </a:ln>
            <a:effectLst/>
          </c:spPr>
          <c:txPr>
            <a:bodyPr rot="-54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fr-FR"/>
            </a:p>
          </c:txPr>
        </c:title>
        <c:numFmt formatCode="General"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600" b="0" i="0" u="none" strike="noStrike" kern="1200" baseline="0">
                <a:solidFill>
                  <a:schemeClr val="tx1">
                    <a:lumMod val="65000"/>
                    <a:lumOff val="35000"/>
                  </a:schemeClr>
                </a:solidFill>
                <a:latin typeface="+mn-lt"/>
                <a:ea typeface="+mn-ea"/>
                <a:cs typeface="+mn-cs"/>
              </a:defRPr>
            </a:pPr>
            <a:endParaRPr lang="fr-FR"/>
          </a:p>
        </c:txPr>
        <c:crossAx val="291843472"/>
        <c:crosses val="autoZero"/>
        <c:crossBetween val="midCat"/>
        <c:minorUnit val="2"/>
      </c:valAx>
      <c:spPr>
        <a:noFill/>
        <a:ln>
          <a:noFill/>
        </a:ln>
        <a:effectLst/>
      </c:spPr>
    </c:plotArea>
    <c:plotVisOnly val="1"/>
    <c:dispBlanksAs val="gap"/>
    <c:showDLblsOverMax val="0"/>
  </c:chart>
  <c:spPr>
    <a:noFill/>
    <a:ln>
      <a:noFill/>
    </a:ln>
    <a:effectLst/>
  </c:spPr>
  <c:txPr>
    <a:bodyPr/>
    <a:lstStyle/>
    <a:p>
      <a:pPr>
        <a:defRPr sz="600"/>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r>
              <a:rPr lang="fr-FR" sz="1600" dirty="0" smtClean="0"/>
              <a:t>Klys2D (TED code) simulation</a:t>
            </a:r>
            <a:r>
              <a:rPr lang="fr-FR" sz="1600" baseline="0" dirty="0" smtClean="0"/>
              <a:t> </a:t>
            </a:r>
            <a:r>
              <a:rPr lang="fr-FR" sz="1600" baseline="0" dirty="0" err="1" smtClean="0"/>
              <a:t>results</a:t>
            </a:r>
            <a:r>
              <a:rPr lang="fr-FR" sz="1600" baseline="0" dirty="0" smtClean="0"/>
              <a:t/>
            </a:r>
            <a:br>
              <a:rPr lang="fr-FR" sz="1600" baseline="0" dirty="0" smtClean="0"/>
            </a:br>
            <a:r>
              <a:rPr lang="fr-FR" sz="1600" baseline="0" dirty="0" smtClean="0"/>
              <a:t>Optic2D (TED code) </a:t>
            </a:r>
            <a:r>
              <a:rPr lang="fr-FR" sz="1600" baseline="0" dirty="0" err="1" smtClean="0"/>
              <a:t>beam</a:t>
            </a:r>
            <a:r>
              <a:rPr lang="fr-FR" sz="1600" baseline="0" dirty="0" smtClean="0"/>
              <a:t/>
            </a:r>
            <a:br>
              <a:rPr lang="fr-FR" sz="1600" baseline="0" dirty="0" smtClean="0"/>
            </a:br>
            <a:r>
              <a:rPr lang="fr-FR" sz="1600" baseline="0" dirty="0" err="1" smtClean="0"/>
              <a:t>Measured</a:t>
            </a:r>
            <a:r>
              <a:rPr lang="fr-FR" sz="1600" baseline="0" dirty="0" smtClean="0"/>
              <a:t> </a:t>
            </a:r>
            <a:r>
              <a:rPr lang="fr-FR" sz="1600" baseline="0" dirty="0" err="1" smtClean="0"/>
              <a:t>magnetic</a:t>
            </a:r>
            <a:r>
              <a:rPr lang="fr-FR" sz="1600" baseline="0" dirty="0" smtClean="0"/>
              <a:t> </a:t>
            </a:r>
            <a:r>
              <a:rPr lang="fr-FR" sz="1600" baseline="0" dirty="0" err="1" smtClean="0"/>
              <a:t>field</a:t>
            </a:r>
            <a:endParaRPr lang="fr-FR" sz="1600" dirty="0"/>
          </a:p>
        </c:rich>
      </c:tx>
      <c:layout/>
      <c:overlay val="0"/>
      <c:spPr>
        <a:noFill/>
        <a:ln>
          <a:noFill/>
        </a:ln>
        <a:effectLst/>
      </c:spPr>
      <c:txPr>
        <a:bodyPr rot="0" spcFirstLastPara="1" vertOverflow="ellipsis" vert="horz" wrap="square" anchor="ctr" anchorCtr="1"/>
        <a:lstStyle/>
        <a:p>
          <a:pPr>
            <a:defRPr sz="18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col"/>
        <c:grouping val="clustered"/>
        <c:varyColors val="0"/>
        <c:ser>
          <c:idx val="0"/>
          <c:order val="0"/>
          <c:tx>
            <c:strRef>
              <c:f>Feuil2!$B$2</c:f>
              <c:strCache>
                <c:ptCount val="1"/>
                <c:pt idx="0">
                  <c:v>"-10MHz"</c:v>
                </c:pt>
              </c:strCache>
            </c:strRef>
          </c:tx>
          <c:spPr>
            <a:solidFill>
              <a:srgbClr val="FF0000"/>
            </a:solidFill>
            <a:ln>
              <a:noFill/>
            </a:ln>
            <a:effectLst/>
          </c:spPr>
          <c:invertIfNegative val="0"/>
          <c:val>
            <c:numRef>
              <c:f>Feuil2!$D$4:$D$19</c:f>
              <c:numCache>
                <c:formatCode>0.00%</c:formatCode>
                <c:ptCount val="16"/>
                <c:pt idx="0">
                  <c:v>1.9999999999997797E-4</c:v>
                </c:pt>
                <c:pt idx="1">
                  <c:v>-6.0000000000004494E-4</c:v>
                </c:pt>
                <c:pt idx="2">
                  <c:v>-4.0999999999999925E-3</c:v>
                </c:pt>
                <c:pt idx="3">
                  <c:v>5.0000000000005596E-4</c:v>
                </c:pt>
                <c:pt idx="4">
                  <c:v>2.9999999999996696E-4</c:v>
                </c:pt>
                <c:pt idx="5">
                  <c:v>5.0000000000005596E-4</c:v>
                </c:pt>
                <c:pt idx="6">
                  <c:v>2.9999999999996696E-4</c:v>
                </c:pt>
                <c:pt idx="7">
                  <c:v>-1.0000000000000009E-3</c:v>
                </c:pt>
                <c:pt idx="8">
                  <c:v>-1.6000000000000458E-3</c:v>
                </c:pt>
                <c:pt idx="9">
                  <c:v>-3.7000000000000366E-3</c:v>
                </c:pt>
                <c:pt idx="10">
                  <c:v>-4.0999999999999925E-3</c:v>
                </c:pt>
                <c:pt idx="11">
                  <c:v>-5.2999999999999714E-3</c:v>
                </c:pt>
                <c:pt idx="12">
                  <c:v>1.2999999999999678E-3</c:v>
                </c:pt>
                <c:pt idx="13">
                  <c:v>4.3999999999999595E-3</c:v>
                </c:pt>
                <c:pt idx="14">
                  <c:v>-4.6599999999999975E-2</c:v>
                </c:pt>
                <c:pt idx="15">
                  <c:v>6.4999999999999503E-3</c:v>
                </c:pt>
              </c:numCache>
            </c:numRef>
          </c:val>
        </c:ser>
        <c:ser>
          <c:idx val="1"/>
          <c:order val="1"/>
          <c:tx>
            <c:strRef>
              <c:f>Feuil2!$E$2</c:f>
              <c:strCache>
                <c:ptCount val="1"/>
                <c:pt idx="0">
                  <c:v>"-5MHz"</c:v>
                </c:pt>
              </c:strCache>
            </c:strRef>
          </c:tx>
          <c:spPr>
            <a:solidFill>
              <a:schemeClr val="accent2"/>
            </a:solidFill>
            <a:ln>
              <a:noFill/>
            </a:ln>
            <a:effectLst/>
          </c:spPr>
          <c:invertIfNegative val="0"/>
          <c:val>
            <c:numRef>
              <c:f>Feuil2!$G$4:$G$19</c:f>
              <c:numCache>
                <c:formatCode>0.00%</c:formatCode>
                <c:ptCount val="16"/>
                <c:pt idx="0">
                  <c:v>9.9999999999988987E-5</c:v>
                </c:pt>
                <c:pt idx="1">
                  <c:v>6.0000000000004494E-4</c:v>
                </c:pt>
                <c:pt idx="2">
                  <c:v>-1.0000000000000009E-3</c:v>
                </c:pt>
                <c:pt idx="3">
                  <c:v>3.9999999999995595E-4</c:v>
                </c:pt>
                <c:pt idx="4">
                  <c:v>1.9999999999997797E-4</c:v>
                </c:pt>
                <c:pt idx="5">
                  <c:v>3.9999999999995595E-4</c:v>
                </c:pt>
                <c:pt idx="6">
                  <c:v>2.9999999999996696E-4</c:v>
                </c:pt>
                <c:pt idx="7">
                  <c:v>-1.9999999999997797E-4</c:v>
                </c:pt>
                <c:pt idx="8">
                  <c:v>-3.9999999999995595E-4</c:v>
                </c:pt>
                <c:pt idx="9">
                  <c:v>-1.6000000000000458E-3</c:v>
                </c:pt>
                <c:pt idx="10">
                  <c:v>-1.4999999999999458E-3</c:v>
                </c:pt>
                <c:pt idx="11">
                  <c:v>1.9999999999997797E-4</c:v>
                </c:pt>
                <c:pt idx="12">
                  <c:v>1.2999999999999678E-3</c:v>
                </c:pt>
                <c:pt idx="13">
                  <c:v>2.5000000000000577E-3</c:v>
                </c:pt>
                <c:pt idx="14">
                  <c:v>5.8000000000000274E-3</c:v>
                </c:pt>
                <c:pt idx="15">
                  <c:v>8.0999999999999961E-3</c:v>
                </c:pt>
              </c:numCache>
            </c:numRef>
          </c:val>
        </c:ser>
        <c:ser>
          <c:idx val="2"/>
          <c:order val="2"/>
          <c:tx>
            <c:strRef>
              <c:f>Feuil2!$H$2</c:f>
              <c:strCache>
                <c:ptCount val="1"/>
                <c:pt idx="0">
                  <c:v>"-2MHz"</c:v>
                </c:pt>
              </c:strCache>
            </c:strRef>
          </c:tx>
          <c:spPr>
            <a:solidFill>
              <a:srgbClr val="7030A0"/>
            </a:solidFill>
            <a:ln>
              <a:noFill/>
            </a:ln>
            <a:effectLst/>
          </c:spPr>
          <c:invertIfNegative val="0"/>
          <c:val>
            <c:numRef>
              <c:f>Feuil2!$J$4:$J$19</c:f>
              <c:numCache>
                <c:formatCode>0.00%</c:formatCode>
                <c:ptCount val="16"/>
                <c:pt idx="0">
                  <c:v>2.9999999999996696E-4</c:v>
                </c:pt>
                <c:pt idx="1">
                  <c:v>3.9999999999995595E-4</c:v>
                </c:pt>
                <c:pt idx="2">
                  <c:v>-9.000000000000119E-4</c:v>
                </c:pt>
                <c:pt idx="3">
                  <c:v>9.9999999999988987E-5</c:v>
                </c:pt>
                <c:pt idx="4">
                  <c:v>9.9999999999988987E-5</c:v>
                </c:pt>
                <c:pt idx="5">
                  <c:v>9.9999999999988987E-5</c:v>
                </c:pt>
                <c:pt idx="6">
                  <c:v>9.9999999999988987E-5</c:v>
                </c:pt>
                <c:pt idx="7">
                  <c:v>0</c:v>
                </c:pt>
                <c:pt idx="8">
                  <c:v>-9.9999999999988987E-5</c:v>
                </c:pt>
                <c:pt idx="9">
                  <c:v>-4.9999999999994493E-4</c:v>
                </c:pt>
                <c:pt idx="10">
                  <c:v>-1.0999999999999899E-3</c:v>
                </c:pt>
                <c:pt idx="11">
                  <c:v>-3.9999999999995595E-4</c:v>
                </c:pt>
                <c:pt idx="12">
                  <c:v>7.0000000000003393E-4</c:v>
                </c:pt>
                <c:pt idx="13">
                  <c:v>1.0999999999999899E-3</c:v>
                </c:pt>
                <c:pt idx="14">
                  <c:v>5.1999999999999824E-3</c:v>
                </c:pt>
                <c:pt idx="15">
                  <c:v>4.2999999999999705E-3</c:v>
                </c:pt>
              </c:numCache>
            </c:numRef>
          </c:val>
        </c:ser>
        <c:ser>
          <c:idx val="3"/>
          <c:order val="3"/>
          <c:tx>
            <c:strRef>
              <c:f>Feuil2!$M$2</c:f>
              <c:strCache>
                <c:ptCount val="1"/>
                <c:pt idx="0">
                  <c:v>"+2MHz"</c:v>
                </c:pt>
              </c:strCache>
            </c:strRef>
          </c:tx>
          <c:spPr>
            <a:solidFill>
              <a:schemeClr val="accent4"/>
            </a:solidFill>
            <a:ln>
              <a:noFill/>
            </a:ln>
            <a:effectLst/>
          </c:spPr>
          <c:invertIfNegative val="0"/>
          <c:val>
            <c:numRef>
              <c:f>Feuil2!$O$4:$O$19</c:f>
              <c:numCache>
                <c:formatCode>0.00%</c:formatCode>
                <c:ptCount val="16"/>
                <c:pt idx="0">
                  <c:v>-1.9999999999997797E-4</c:v>
                </c:pt>
                <c:pt idx="1">
                  <c:v>-7.0000000000003393E-4</c:v>
                </c:pt>
                <c:pt idx="2">
                  <c:v>5.0000000000005596E-4</c:v>
                </c:pt>
                <c:pt idx="3">
                  <c:v>-9.9999999999988987E-5</c:v>
                </c:pt>
                <c:pt idx="4">
                  <c:v>0</c:v>
                </c:pt>
                <c:pt idx="5">
                  <c:v>-9.9999999999988987E-5</c:v>
                </c:pt>
                <c:pt idx="6">
                  <c:v>-9.9999999999988987E-5</c:v>
                </c:pt>
                <c:pt idx="7">
                  <c:v>-1.9999999999997797E-4</c:v>
                </c:pt>
                <c:pt idx="8">
                  <c:v>9.9999999999988987E-5</c:v>
                </c:pt>
                <c:pt idx="9">
                  <c:v>3.9999999999995595E-4</c:v>
                </c:pt>
                <c:pt idx="10">
                  <c:v>0</c:v>
                </c:pt>
                <c:pt idx="11">
                  <c:v>1.9999999999997797E-4</c:v>
                </c:pt>
                <c:pt idx="12">
                  <c:v>-7.0000000000003393E-4</c:v>
                </c:pt>
                <c:pt idx="13">
                  <c:v>-1.0999999999999899E-3</c:v>
                </c:pt>
                <c:pt idx="14">
                  <c:v>-7.0000000000000062E-3</c:v>
                </c:pt>
                <c:pt idx="15">
                  <c:v>-5.3999999999999604E-3</c:v>
                </c:pt>
              </c:numCache>
            </c:numRef>
          </c:val>
        </c:ser>
        <c:ser>
          <c:idx val="4"/>
          <c:order val="4"/>
          <c:tx>
            <c:strRef>
              <c:f>Feuil2!$P$2</c:f>
              <c:strCache>
                <c:ptCount val="1"/>
                <c:pt idx="0">
                  <c:v>"+5MHz"</c:v>
                </c:pt>
              </c:strCache>
            </c:strRef>
          </c:tx>
          <c:spPr>
            <a:solidFill>
              <a:schemeClr val="accent5"/>
            </a:solidFill>
            <a:ln>
              <a:noFill/>
            </a:ln>
            <a:effectLst/>
          </c:spPr>
          <c:invertIfNegative val="0"/>
          <c:val>
            <c:numRef>
              <c:f>Feuil2!$R$4:$R$19</c:f>
              <c:numCache>
                <c:formatCode>0.00%</c:formatCode>
                <c:ptCount val="16"/>
                <c:pt idx="0">
                  <c:v>-7.0000000000003393E-4</c:v>
                </c:pt>
                <c:pt idx="1">
                  <c:v>-8.0000000000002292E-4</c:v>
                </c:pt>
                <c:pt idx="2">
                  <c:v>-6.0000000000004494E-4</c:v>
                </c:pt>
                <c:pt idx="3">
                  <c:v>-1.9999999999997797E-4</c:v>
                </c:pt>
                <c:pt idx="4">
                  <c:v>-9.9999999999988987E-5</c:v>
                </c:pt>
                <c:pt idx="5">
                  <c:v>-2.9999999999996696E-4</c:v>
                </c:pt>
                <c:pt idx="6">
                  <c:v>-2.9999999999996696E-4</c:v>
                </c:pt>
                <c:pt idx="7">
                  <c:v>-6.0000000000004494E-4</c:v>
                </c:pt>
                <c:pt idx="8">
                  <c:v>0</c:v>
                </c:pt>
                <c:pt idx="9">
                  <c:v>6.0000000000004494E-4</c:v>
                </c:pt>
                <c:pt idx="10">
                  <c:v>7.0000000000003393E-4</c:v>
                </c:pt>
                <c:pt idx="11">
                  <c:v>-1.9999999999997797E-4</c:v>
                </c:pt>
                <c:pt idx="12">
                  <c:v>-2.0999999999999908E-3</c:v>
                </c:pt>
                <c:pt idx="13">
                  <c:v>-2.8000000000000247E-3</c:v>
                </c:pt>
                <c:pt idx="14">
                  <c:v>-1.9399999999999973E-2</c:v>
                </c:pt>
                <c:pt idx="15">
                  <c:v>-1.5700000000000047E-2</c:v>
                </c:pt>
              </c:numCache>
            </c:numRef>
          </c:val>
        </c:ser>
        <c:ser>
          <c:idx val="5"/>
          <c:order val="5"/>
          <c:tx>
            <c:strRef>
              <c:f>Feuil2!$S$2</c:f>
              <c:strCache>
                <c:ptCount val="1"/>
                <c:pt idx="0">
                  <c:v>"+10MHz"</c:v>
                </c:pt>
              </c:strCache>
            </c:strRef>
          </c:tx>
          <c:spPr>
            <a:solidFill>
              <a:srgbClr val="00B050"/>
            </a:solidFill>
            <a:ln>
              <a:noFill/>
            </a:ln>
            <a:effectLst/>
          </c:spPr>
          <c:invertIfNegative val="0"/>
          <c:val>
            <c:numRef>
              <c:f>Feuil2!$U$4:$U$19</c:f>
              <c:numCache>
                <c:formatCode>0.00%</c:formatCode>
                <c:ptCount val="16"/>
                <c:pt idx="0">
                  <c:v>-1.9999999999997797E-4</c:v>
                </c:pt>
                <c:pt idx="1">
                  <c:v>-9.9999999999988987E-5</c:v>
                </c:pt>
                <c:pt idx="2">
                  <c:v>8.0000000000002292E-4</c:v>
                </c:pt>
                <c:pt idx="3">
                  <c:v>-4.9999999999994493E-4</c:v>
                </c:pt>
                <c:pt idx="4">
                  <c:v>-1.9999999999997797E-4</c:v>
                </c:pt>
                <c:pt idx="5">
                  <c:v>-7.0000000000003393E-4</c:v>
                </c:pt>
                <c:pt idx="6">
                  <c:v>-6.0000000000004494E-4</c:v>
                </c:pt>
                <c:pt idx="7">
                  <c:v>7.0000000000003393E-4</c:v>
                </c:pt>
                <c:pt idx="8">
                  <c:v>-1.9999999999997797E-4</c:v>
                </c:pt>
                <c:pt idx="9">
                  <c:v>1.5000000000000568E-3</c:v>
                </c:pt>
                <c:pt idx="10">
                  <c:v>1.5000000000000568E-3</c:v>
                </c:pt>
                <c:pt idx="11">
                  <c:v>-1.8000000000000238E-3</c:v>
                </c:pt>
                <c:pt idx="12">
                  <c:v>-4.9000000000000155E-3</c:v>
                </c:pt>
                <c:pt idx="13">
                  <c:v>-5.8000000000000274E-3</c:v>
                </c:pt>
                <c:pt idx="14">
                  <c:v>-4.0599999999999969E-2</c:v>
                </c:pt>
                <c:pt idx="15">
                  <c:v>-3.7699999999999956E-2</c:v>
                </c:pt>
              </c:numCache>
            </c:numRef>
          </c:val>
        </c:ser>
        <c:dLbls>
          <c:showLegendKey val="0"/>
          <c:showVal val="0"/>
          <c:showCatName val="0"/>
          <c:showSerName val="0"/>
          <c:showPercent val="0"/>
          <c:showBubbleSize val="0"/>
        </c:dLbls>
        <c:gapWidth val="219"/>
        <c:overlap val="-27"/>
        <c:axId val="296526152"/>
        <c:axId val="296529288"/>
      </c:barChart>
      <c:catAx>
        <c:axId val="296526152"/>
        <c:scaling>
          <c:orientation val="minMax"/>
        </c:scaling>
        <c:delete val="0"/>
        <c:axPos val="b"/>
        <c:title>
          <c:tx>
            <c:rich>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fr-FR" sz="1400" dirty="0" err="1" smtClean="0"/>
                  <a:t>Cavity</a:t>
                </a:r>
                <a:r>
                  <a:rPr lang="fr-FR" sz="1400" dirty="0" smtClean="0"/>
                  <a:t> </a:t>
                </a:r>
                <a:r>
                  <a:rPr lang="fr-FR" sz="1400" dirty="0" err="1" smtClean="0"/>
                  <a:t>frequency-shifted</a:t>
                </a:r>
                <a:endParaRPr lang="fr-FR" sz="1400" dirty="0"/>
              </a:p>
            </c:rich>
          </c:tx>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solidFill>
            <a:schemeClr val="bg1">
              <a:alpha val="36000"/>
            </a:schemeClr>
          </a:solid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fr-FR"/>
          </a:p>
        </c:txPr>
        <c:crossAx val="296529288"/>
        <c:crossesAt val="0"/>
        <c:auto val="1"/>
        <c:lblAlgn val="ctr"/>
        <c:lblOffset val="100"/>
        <c:noMultiLvlLbl val="0"/>
      </c:catAx>
      <c:valAx>
        <c:axId val="296529288"/>
        <c:scaling>
          <c:orientation val="minMax"/>
          <c:max val="1.0000000000000002E-2"/>
          <c:min val="-5.000000000000001E-2"/>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r>
                  <a:rPr lang="fr-FR" sz="1400" dirty="0" err="1" smtClean="0"/>
                  <a:t>Efficiency</a:t>
                </a:r>
                <a:r>
                  <a:rPr lang="fr-FR" sz="1400" dirty="0" smtClean="0"/>
                  <a:t> shift</a:t>
                </a:r>
                <a:endParaRPr lang="fr-FR" sz="1400" dirty="0"/>
              </a:p>
            </c:rich>
          </c:tx>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title>
        <c:numFmt formatCode="0.00%" sourceLinked="1"/>
        <c:majorTickMark val="in"/>
        <c:minorTickMark val="in"/>
        <c:tickLblPos val="nextTo"/>
        <c:spPr>
          <a:noFill/>
          <a:ln>
            <a:solidFill>
              <a:schemeClr val="bg1">
                <a:lumMod val="65000"/>
              </a:schemeClr>
            </a:solidFill>
          </a:ln>
          <a:effectLst/>
        </c:spPr>
        <c:txPr>
          <a:bodyPr rot="-6000000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crossAx val="296526152"/>
        <c:crosses val="autoZero"/>
        <c:crossBetween val="between"/>
      </c:valAx>
      <c:spPr>
        <a:noFill/>
        <a:ln>
          <a:noFill/>
        </a:ln>
        <a:effectLst/>
      </c:spPr>
    </c:plotArea>
    <c:legend>
      <c:legendPos val="r"/>
      <c:layout/>
      <c:overlay val="0"/>
      <c:spPr>
        <a:noFill/>
        <a:ln>
          <a:noFill/>
        </a:ln>
        <a:effectLst/>
      </c:spPr>
      <c:txPr>
        <a:bodyPr rot="0" spcFirstLastPara="1" vertOverflow="ellipsis" vert="horz" wrap="square" anchor="ctr" anchorCtr="1"/>
        <a:lstStyle/>
        <a:p>
          <a:pPr>
            <a:defRPr sz="14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scatterChart>
        <c:scatterStyle val="lineMarker"/>
        <c:varyColors val="0"/>
        <c:ser>
          <c:idx val="0"/>
          <c:order val="0"/>
          <c:tx>
            <c:v>1</c:v>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solidFill>
                <a:prstDash val="sysDot"/>
              </a:ln>
              <a:effectLst/>
            </c:spPr>
            <c:trendlineType val="linear"/>
            <c:dispRSqr val="0"/>
            <c:dispEq val="0"/>
          </c:trendline>
          <c:xVal>
            <c:numRef>
              <c:f>'cavité 1'!$A$51:$A$59</c:f>
              <c:numCache>
                <c:formatCode>General</c:formatCode>
                <c:ptCount val="9"/>
                <c:pt idx="0">
                  <c:v>0</c:v>
                </c:pt>
                <c:pt idx="1">
                  <c:v>0.5</c:v>
                </c:pt>
                <c:pt idx="2">
                  <c:v>1</c:v>
                </c:pt>
                <c:pt idx="3">
                  <c:v>1.5</c:v>
                </c:pt>
                <c:pt idx="4">
                  <c:v>2</c:v>
                </c:pt>
                <c:pt idx="5">
                  <c:v>2.5</c:v>
                </c:pt>
                <c:pt idx="6">
                  <c:v>3</c:v>
                </c:pt>
                <c:pt idx="7">
                  <c:v>3.5</c:v>
                </c:pt>
                <c:pt idx="8">
                  <c:v>4</c:v>
                </c:pt>
              </c:numCache>
            </c:numRef>
          </c:xVal>
          <c:yVal>
            <c:numRef>
              <c:f>'cavité 1'!$D$51:$D$59</c:f>
              <c:numCache>
                <c:formatCode>General</c:formatCode>
                <c:ptCount val="9"/>
                <c:pt idx="0">
                  <c:v>0</c:v>
                </c:pt>
                <c:pt idx="1">
                  <c:v>5.0000000000181899E-2</c:v>
                </c:pt>
                <c:pt idx="2">
                  <c:v>-7.4999999999818101E-2</c:v>
                </c:pt>
                <c:pt idx="3">
                  <c:v>-0.4749999999994543</c:v>
                </c:pt>
                <c:pt idx="4">
                  <c:v>-0.76199999999971624</c:v>
                </c:pt>
                <c:pt idx="5">
                  <c:v>-0.9249999999992724</c:v>
                </c:pt>
                <c:pt idx="6">
                  <c:v>-1.23700000000008</c:v>
                </c:pt>
                <c:pt idx="7">
                  <c:v>-1.4624999999996362</c:v>
                </c:pt>
                <c:pt idx="8">
                  <c:v>-1.6124999999992724</c:v>
                </c:pt>
              </c:numCache>
            </c:numRef>
          </c:yVal>
          <c:smooth val="0"/>
        </c:ser>
        <c:ser>
          <c:idx val="1"/>
          <c:order val="1"/>
          <c:tx>
            <c:v>2</c:v>
          </c:tx>
          <c:spPr>
            <a:ln w="19050" cap="rnd">
              <a:solidFill>
                <a:schemeClr val="accent2"/>
              </a:solidFill>
              <a:round/>
            </a:ln>
            <a:effectLst/>
          </c:spPr>
          <c:marker>
            <c:symbol val="circle"/>
            <c:size val="5"/>
            <c:spPr>
              <a:solidFill>
                <a:schemeClr val="accent2"/>
              </a:solidFill>
              <a:ln w="9525">
                <a:solidFill>
                  <a:schemeClr val="accent2"/>
                </a:solidFill>
              </a:ln>
              <a:effectLst/>
            </c:spPr>
          </c:marker>
          <c:trendline>
            <c:spPr>
              <a:ln w="19050" cap="rnd">
                <a:solidFill>
                  <a:schemeClr val="accent2"/>
                </a:solidFill>
                <a:prstDash val="sysDot"/>
              </a:ln>
              <a:effectLst/>
            </c:spPr>
            <c:trendlineType val="linear"/>
            <c:dispRSqr val="0"/>
            <c:dispEq val="0"/>
          </c:trendline>
          <c:xVal>
            <c:numRef>
              <c:f>'cavité 1'!$A$51:$A$58</c:f>
              <c:numCache>
                <c:formatCode>General</c:formatCode>
                <c:ptCount val="8"/>
                <c:pt idx="0">
                  <c:v>0</c:v>
                </c:pt>
                <c:pt idx="1">
                  <c:v>0.5</c:v>
                </c:pt>
                <c:pt idx="2">
                  <c:v>1</c:v>
                </c:pt>
                <c:pt idx="3">
                  <c:v>1.5</c:v>
                </c:pt>
                <c:pt idx="4">
                  <c:v>2</c:v>
                </c:pt>
                <c:pt idx="5">
                  <c:v>2.5</c:v>
                </c:pt>
                <c:pt idx="6">
                  <c:v>3</c:v>
                </c:pt>
                <c:pt idx="7">
                  <c:v>3.5</c:v>
                </c:pt>
              </c:numCache>
            </c:numRef>
          </c:xVal>
          <c:yVal>
            <c:numRef>
              <c:f>'cavité 1'!$F$51:$F$58</c:f>
              <c:numCache>
                <c:formatCode>General</c:formatCode>
                <c:ptCount val="8"/>
                <c:pt idx="0">
                  <c:v>-9.9999999999454303E-2</c:v>
                </c:pt>
                <c:pt idx="1">
                  <c:v>-0.6499999999996362</c:v>
                </c:pt>
                <c:pt idx="2">
                  <c:v>-0.8999999999996362</c:v>
                </c:pt>
                <c:pt idx="3">
                  <c:v>-1.2624999999998181</c:v>
                </c:pt>
                <c:pt idx="4">
                  <c:v>-1.3499999999994543</c:v>
                </c:pt>
                <c:pt idx="5">
                  <c:v>-1.4624999999996362</c:v>
                </c:pt>
                <c:pt idx="6">
                  <c:v>-1.5249999999996362</c:v>
                </c:pt>
                <c:pt idx="7">
                  <c:v>-1.5124999999998181</c:v>
                </c:pt>
              </c:numCache>
            </c:numRef>
          </c:yVal>
          <c:smooth val="0"/>
        </c:ser>
        <c:ser>
          <c:idx val="2"/>
          <c:order val="2"/>
          <c:tx>
            <c:v>3</c:v>
          </c:tx>
          <c:spPr>
            <a:ln w="19050" cap="rnd">
              <a:solidFill>
                <a:schemeClr val="accent3"/>
              </a:solidFill>
              <a:round/>
            </a:ln>
            <a:effectLst/>
          </c:spPr>
          <c:marker>
            <c:symbol val="circle"/>
            <c:size val="5"/>
            <c:spPr>
              <a:solidFill>
                <a:schemeClr val="accent3"/>
              </a:solidFill>
              <a:ln w="9525">
                <a:solidFill>
                  <a:schemeClr val="accent3"/>
                </a:solidFill>
              </a:ln>
              <a:effectLst/>
            </c:spPr>
          </c:marker>
          <c:trendline>
            <c:spPr>
              <a:ln w="19050" cap="rnd">
                <a:solidFill>
                  <a:schemeClr val="accent3"/>
                </a:solidFill>
                <a:prstDash val="sysDot"/>
              </a:ln>
              <a:effectLst/>
            </c:spPr>
            <c:trendlineType val="linear"/>
            <c:dispRSqr val="0"/>
            <c:dispEq val="0"/>
          </c:trendline>
          <c:xVal>
            <c:numRef>
              <c:f>'cavité 1'!$A$45:$A$50</c:f>
              <c:numCache>
                <c:formatCode>General</c:formatCode>
                <c:ptCount val="6"/>
                <c:pt idx="0">
                  <c:v>-3</c:v>
                </c:pt>
                <c:pt idx="1">
                  <c:v>-2.5</c:v>
                </c:pt>
                <c:pt idx="2">
                  <c:v>-2</c:v>
                </c:pt>
                <c:pt idx="3">
                  <c:v>-1.5</c:v>
                </c:pt>
                <c:pt idx="4">
                  <c:v>-1</c:v>
                </c:pt>
                <c:pt idx="5">
                  <c:v>-0.5</c:v>
                </c:pt>
              </c:numCache>
            </c:numRef>
          </c:xVal>
          <c:yVal>
            <c:numRef>
              <c:f>'cavité 1'!$H$45:$H$50</c:f>
              <c:numCache>
                <c:formatCode>General</c:formatCode>
                <c:ptCount val="6"/>
                <c:pt idx="0">
                  <c:v>2.1375000000007276</c:v>
                </c:pt>
                <c:pt idx="1">
                  <c:v>1.8125</c:v>
                </c:pt>
                <c:pt idx="2">
                  <c:v>1.7125000000005457</c:v>
                </c:pt>
                <c:pt idx="3">
                  <c:v>1.3000000000001819</c:v>
                </c:pt>
                <c:pt idx="4">
                  <c:v>0.7625000000007276</c:v>
                </c:pt>
                <c:pt idx="5">
                  <c:v>0.3375000000005457</c:v>
                </c:pt>
              </c:numCache>
            </c:numRef>
          </c:yVal>
          <c:smooth val="0"/>
        </c:ser>
        <c:ser>
          <c:idx val="4"/>
          <c:order val="3"/>
          <c:tx>
            <c:v>3'</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'cavité 1'!$A$43:$A$45</c:f>
              <c:numCache>
                <c:formatCode>General</c:formatCode>
                <c:ptCount val="3"/>
                <c:pt idx="0">
                  <c:v>-4</c:v>
                </c:pt>
                <c:pt idx="1">
                  <c:v>-3.5</c:v>
                </c:pt>
                <c:pt idx="2">
                  <c:v>-3</c:v>
                </c:pt>
              </c:numCache>
            </c:numRef>
          </c:xVal>
          <c:yVal>
            <c:numRef>
              <c:f>'cavité 1'!$H$43:$H$45</c:f>
              <c:numCache>
                <c:formatCode>General</c:formatCode>
                <c:ptCount val="3"/>
                <c:pt idx="0">
                  <c:v>2</c:v>
                </c:pt>
                <c:pt idx="1">
                  <c:v>2.0375000000003638</c:v>
                </c:pt>
                <c:pt idx="2">
                  <c:v>2.1375000000007276</c:v>
                </c:pt>
              </c:numCache>
            </c:numRef>
          </c:yVal>
          <c:smooth val="0"/>
        </c:ser>
        <c:ser>
          <c:idx val="3"/>
          <c:order val="4"/>
          <c:tx>
            <c:v>4</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'cavité 1'!$A$44:$A$51</c:f>
              <c:numCache>
                <c:formatCode>General</c:formatCode>
                <c:ptCount val="8"/>
                <c:pt idx="0">
                  <c:v>-3.5</c:v>
                </c:pt>
                <c:pt idx="1">
                  <c:v>-3</c:v>
                </c:pt>
                <c:pt idx="2">
                  <c:v>-2.5</c:v>
                </c:pt>
                <c:pt idx="3">
                  <c:v>-2</c:v>
                </c:pt>
                <c:pt idx="4">
                  <c:v>-1.5</c:v>
                </c:pt>
                <c:pt idx="5">
                  <c:v>-1</c:v>
                </c:pt>
                <c:pt idx="6">
                  <c:v>-0.5</c:v>
                </c:pt>
                <c:pt idx="7">
                  <c:v>0</c:v>
                </c:pt>
              </c:numCache>
            </c:numRef>
          </c:xVal>
          <c:yVal>
            <c:numRef>
              <c:f>'cavité 1'!$J$44:$J$51</c:f>
              <c:numCache>
                <c:formatCode>General</c:formatCode>
                <c:ptCount val="8"/>
                <c:pt idx="0">
                  <c:v>1.9500000000007276</c:v>
                </c:pt>
                <c:pt idx="1">
                  <c:v>1.9625000000005457</c:v>
                </c:pt>
                <c:pt idx="2">
                  <c:v>1.9000000000005457</c:v>
                </c:pt>
                <c:pt idx="3">
                  <c:v>1.9750000000003638</c:v>
                </c:pt>
                <c:pt idx="4">
                  <c:v>1.9625000000005457</c:v>
                </c:pt>
                <c:pt idx="5">
                  <c:v>1.9625000000005457</c:v>
                </c:pt>
                <c:pt idx="6">
                  <c:v>1.9625000000005457</c:v>
                </c:pt>
                <c:pt idx="7">
                  <c:v>1.9625000000005457</c:v>
                </c:pt>
              </c:numCache>
            </c:numRef>
          </c:yVal>
          <c:smooth val="0"/>
        </c:ser>
        <c:dLbls>
          <c:showLegendKey val="0"/>
          <c:showVal val="0"/>
          <c:showCatName val="0"/>
          <c:showSerName val="0"/>
          <c:showPercent val="0"/>
          <c:showBubbleSize val="0"/>
        </c:dLbls>
        <c:axId val="296522624"/>
        <c:axId val="296528112"/>
      </c:scatterChart>
      <c:valAx>
        <c:axId val="29652262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noProof="0" dirty="0" smtClean="0"/>
                  <a:t>Screw revolutions </a:t>
                </a:r>
                <a:endParaRPr lang="en-US" noProof="0"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96528112"/>
        <c:crosses val="autoZero"/>
        <c:crossBetween val="midCat"/>
      </c:valAx>
      <c:valAx>
        <c:axId val="29652811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noProof="0" dirty="0" smtClean="0"/>
                  <a:t>Frequency shift </a:t>
                </a:r>
                <a:r>
                  <a:rPr lang="en-US" baseline="0" noProof="0" dirty="0" smtClean="0"/>
                  <a:t>(MHz)</a:t>
                </a:r>
                <a:endParaRPr lang="en-US" noProof="0" dirty="0"/>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96522624"/>
        <c:crosses val="autoZero"/>
        <c:crossBetween val="midCat"/>
      </c:valAx>
      <c:spPr>
        <a:noFill/>
        <a:ln>
          <a:noFill/>
        </a:ln>
        <a:effectLst/>
      </c:spPr>
    </c:plotArea>
    <c:legend>
      <c:legendPos val="b"/>
      <c:legendEntry>
        <c:idx val="3"/>
        <c:delete val="1"/>
      </c:legendEntry>
      <c:legendEntry>
        <c:idx val="5"/>
        <c:delete val="1"/>
      </c:legendEntry>
      <c:legendEntry>
        <c:idx val="6"/>
        <c:delete val="1"/>
      </c:legendEntry>
      <c:legendEntry>
        <c:idx val="7"/>
        <c:delete val="1"/>
      </c:legendEntry>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4.621585749768755E-2"/>
          <c:y val="5.0005584016540143E-2"/>
          <c:w val="0.91596411064634287"/>
          <c:h val="0.73429065808350824"/>
        </c:manualLayout>
      </c:layout>
      <c:scatterChart>
        <c:scatterStyle val="lineMarker"/>
        <c:varyColors val="0"/>
        <c:ser>
          <c:idx val="0"/>
          <c:order val="0"/>
          <c:tx>
            <c:v>1</c:v>
          </c:tx>
          <c:spPr>
            <a:ln w="19050" cap="rnd">
              <a:solidFill>
                <a:schemeClr val="accent1"/>
              </a:solidFill>
              <a:round/>
            </a:ln>
            <a:effectLst/>
          </c:spPr>
          <c:marker>
            <c:symbol val="circle"/>
            <c:size val="5"/>
            <c:spPr>
              <a:solidFill>
                <a:schemeClr val="accent1"/>
              </a:solidFill>
              <a:ln w="9525">
                <a:solidFill>
                  <a:schemeClr val="accent1"/>
                </a:solidFill>
              </a:ln>
              <a:effectLst/>
            </c:spPr>
          </c:marker>
          <c:xVal>
            <c:numRef>
              <c:f>'cavité 1'!$A$71:$A$80</c:f>
              <c:numCache>
                <c:formatCode>General</c:formatCode>
                <c:ptCount val="10"/>
                <c:pt idx="0">
                  <c:v>0</c:v>
                </c:pt>
                <c:pt idx="1">
                  <c:v>-0.5</c:v>
                </c:pt>
                <c:pt idx="2">
                  <c:v>-1</c:v>
                </c:pt>
                <c:pt idx="3">
                  <c:v>-1.5</c:v>
                </c:pt>
                <c:pt idx="4">
                  <c:v>-2</c:v>
                </c:pt>
                <c:pt idx="5">
                  <c:v>-2.5</c:v>
                </c:pt>
                <c:pt idx="6">
                  <c:v>-3</c:v>
                </c:pt>
                <c:pt idx="7">
                  <c:v>-3.5</c:v>
                </c:pt>
                <c:pt idx="8">
                  <c:v>-4</c:v>
                </c:pt>
                <c:pt idx="9">
                  <c:v>-4.5</c:v>
                </c:pt>
              </c:numCache>
            </c:numRef>
          </c:xVal>
          <c:yVal>
            <c:numRef>
              <c:f>'cavité 1'!$D$71:$D$80</c:f>
              <c:numCache>
                <c:formatCode>General</c:formatCode>
                <c:ptCount val="10"/>
                <c:pt idx="0">
                  <c:v>0</c:v>
                </c:pt>
                <c:pt idx="1">
                  <c:v>0</c:v>
                </c:pt>
                <c:pt idx="2">
                  <c:v>0</c:v>
                </c:pt>
                <c:pt idx="3">
                  <c:v>0</c:v>
                </c:pt>
                <c:pt idx="4">
                  <c:v>0</c:v>
                </c:pt>
                <c:pt idx="5">
                  <c:v>0</c:v>
                </c:pt>
                <c:pt idx="6">
                  <c:v>0</c:v>
                </c:pt>
                <c:pt idx="7">
                  <c:v>0</c:v>
                </c:pt>
                <c:pt idx="8">
                  <c:v>0</c:v>
                </c:pt>
                <c:pt idx="9">
                  <c:v>0</c:v>
                </c:pt>
              </c:numCache>
            </c:numRef>
          </c:yVal>
          <c:smooth val="0"/>
        </c:ser>
        <c:ser>
          <c:idx val="6"/>
          <c:order val="1"/>
          <c:tx>
            <c:v>1'</c:v>
          </c:tx>
          <c:spPr>
            <a:ln w="19050" cap="rnd">
              <a:solidFill>
                <a:schemeClr val="accent1"/>
              </a:solidFill>
              <a:round/>
            </a:ln>
            <a:effectLst/>
          </c:spPr>
          <c:marker>
            <c:symbol val="circle"/>
            <c:size val="5"/>
            <c:spPr>
              <a:solidFill>
                <a:schemeClr val="accent1"/>
              </a:solidFill>
              <a:ln w="9525">
                <a:solidFill>
                  <a:schemeClr val="accent1"/>
                </a:solidFill>
              </a:ln>
              <a:effectLst/>
            </c:spPr>
          </c:marker>
          <c:trendline>
            <c:spPr>
              <a:ln w="19050" cap="rnd">
                <a:solidFill>
                  <a:schemeClr val="accent1">
                    <a:lumMod val="75000"/>
                  </a:schemeClr>
                </a:solidFill>
                <a:prstDash val="sysDot"/>
              </a:ln>
              <a:effectLst/>
            </c:spPr>
            <c:trendlineType val="linear"/>
            <c:dispRSqr val="0"/>
            <c:dispEq val="0"/>
          </c:trendline>
          <c:xVal>
            <c:numRef>
              <c:f>'cavité 1'!$A$80:$A$89</c:f>
              <c:numCache>
                <c:formatCode>General</c:formatCode>
                <c:ptCount val="10"/>
                <c:pt idx="0">
                  <c:v>-4.5</c:v>
                </c:pt>
                <c:pt idx="1">
                  <c:v>-5</c:v>
                </c:pt>
                <c:pt idx="2">
                  <c:v>-5.5</c:v>
                </c:pt>
                <c:pt idx="3">
                  <c:v>-6</c:v>
                </c:pt>
                <c:pt idx="4">
                  <c:v>-6.5</c:v>
                </c:pt>
                <c:pt idx="5">
                  <c:v>-7</c:v>
                </c:pt>
                <c:pt idx="6">
                  <c:v>-7.5</c:v>
                </c:pt>
                <c:pt idx="7">
                  <c:v>-8</c:v>
                </c:pt>
                <c:pt idx="8">
                  <c:v>-8.5</c:v>
                </c:pt>
                <c:pt idx="9">
                  <c:v>-9</c:v>
                </c:pt>
              </c:numCache>
            </c:numRef>
          </c:xVal>
          <c:yVal>
            <c:numRef>
              <c:f>'cavité 1'!$D$80:$D$89</c:f>
              <c:numCache>
                <c:formatCode>General</c:formatCode>
                <c:ptCount val="10"/>
                <c:pt idx="0">
                  <c:v>0</c:v>
                </c:pt>
                <c:pt idx="1">
                  <c:v>0.2999999999992724</c:v>
                </c:pt>
                <c:pt idx="2">
                  <c:v>0.5499999999992724</c:v>
                </c:pt>
                <c:pt idx="3">
                  <c:v>0.7749999999996362</c:v>
                </c:pt>
                <c:pt idx="4">
                  <c:v>1.2249999999994543</c:v>
                </c:pt>
                <c:pt idx="5">
                  <c:v>1.3499999999994543</c:v>
                </c:pt>
                <c:pt idx="6">
                  <c:v>1.5999999999994543</c:v>
                </c:pt>
                <c:pt idx="7">
                  <c:v>1.8624999999992724</c:v>
                </c:pt>
                <c:pt idx="8">
                  <c:v>2.0249999999996362</c:v>
                </c:pt>
                <c:pt idx="9">
                  <c:v>2.2124999999996362</c:v>
                </c:pt>
              </c:numCache>
            </c:numRef>
          </c:yVal>
          <c:smooth val="0"/>
        </c:ser>
        <c:ser>
          <c:idx val="1"/>
          <c:order val="2"/>
          <c:tx>
            <c:v>2</c:v>
          </c:tx>
          <c:spPr>
            <a:ln w="19050" cap="rnd">
              <a:solidFill>
                <a:schemeClr val="accent2"/>
              </a:solidFill>
              <a:round/>
            </a:ln>
            <a:effectLst/>
          </c:spPr>
          <c:marker>
            <c:symbol val="circle"/>
            <c:size val="5"/>
            <c:spPr>
              <a:solidFill>
                <a:schemeClr val="accent2"/>
              </a:solidFill>
              <a:ln w="9525">
                <a:solidFill>
                  <a:schemeClr val="accent2"/>
                </a:solidFill>
              </a:ln>
              <a:effectLst/>
            </c:spPr>
          </c:marker>
          <c:xVal>
            <c:numRef>
              <c:f>'cavité 1'!$A$79:$A$88</c:f>
              <c:numCache>
                <c:formatCode>General</c:formatCode>
                <c:ptCount val="10"/>
                <c:pt idx="0">
                  <c:v>-4</c:v>
                </c:pt>
                <c:pt idx="1">
                  <c:v>-4.5</c:v>
                </c:pt>
                <c:pt idx="2">
                  <c:v>-5</c:v>
                </c:pt>
                <c:pt idx="3">
                  <c:v>-5.5</c:v>
                </c:pt>
                <c:pt idx="4">
                  <c:v>-6</c:v>
                </c:pt>
                <c:pt idx="5">
                  <c:v>-6.5</c:v>
                </c:pt>
                <c:pt idx="6">
                  <c:v>-7</c:v>
                </c:pt>
                <c:pt idx="7">
                  <c:v>-7.5</c:v>
                </c:pt>
                <c:pt idx="8">
                  <c:v>-8</c:v>
                </c:pt>
                <c:pt idx="9">
                  <c:v>-8.5</c:v>
                </c:pt>
              </c:numCache>
            </c:numRef>
          </c:xVal>
          <c:yVal>
            <c:numRef>
              <c:f>'cavité 1'!$F$79:$F$88</c:f>
              <c:numCache>
                <c:formatCode>General</c:formatCode>
                <c:ptCount val="10"/>
                <c:pt idx="0">
                  <c:v>2.0999999999994543</c:v>
                </c:pt>
                <c:pt idx="1">
                  <c:v>2.0374999999994543</c:v>
                </c:pt>
                <c:pt idx="2">
                  <c:v>2.0499999999992724</c:v>
                </c:pt>
                <c:pt idx="3">
                  <c:v>2.0499999999992724</c:v>
                </c:pt>
                <c:pt idx="4">
                  <c:v>2.0499999999992724</c:v>
                </c:pt>
                <c:pt idx="5">
                  <c:v>2.0499999999992724</c:v>
                </c:pt>
                <c:pt idx="6">
                  <c:v>2.0499999999992724</c:v>
                </c:pt>
                <c:pt idx="7">
                  <c:v>2.0999999999994543</c:v>
                </c:pt>
                <c:pt idx="8">
                  <c:v>2.0999999999994543</c:v>
                </c:pt>
                <c:pt idx="9">
                  <c:v>2.0999999999994543</c:v>
                </c:pt>
              </c:numCache>
            </c:numRef>
          </c:yVal>
          <c:smooth val="0"/>
        </c:ser>
        <c:ser>
          <c:idx val="7"/>
          <c:order val="3"/>
          <c:tx>
            <c:v>2'</c:v>
          </c:tx>
          <c:spPr>
            <a:ln w="19050" cap="rnd">
              <a:solidFill>
                <a:schemeClr val="accent2"/>
              </a:solidFill>
              <a:round/>
            </a:ln>
            <a:effectLst/>
          </c:spPr>
          <c:marker>
            <c:symbol val="circle"/>
            <c:size val="5"/>
            <c:spPr>
              <a:solidFill>
                <a:schemeClr val="accent2"/>
              </a:solidFill>
              <a:ln w="9525">
                <a:solidFill>
                  <a:schemeClr val="accent2"/>
                </a:solidFill>
              </a:ln>
              <a:effectLst/>
            </c:spPr>
          </c:marker>
          <c:trendline>
            <c:spPr>
              <a:ln w="19050" cap="rnd">
                <a:solidFill>
                  <a:schemeClr val="accent2">
                    <a:lumMod val="50000"/>
                  </a:schemeClr>
                </a:solidFill>
                <a:prstDash val="sysDot"/>
              </a:ln>
              <a:effectLst/>
            </c:spPr>
            <c:trendlineType val="linear"/>
            <c:dispRSqr val="0"/>
            <c:dispEq val="0"/>
          </c:trendline>
          <c:xVal>
            <c:numRef>
              <c:f>'cavité 1'!$A$71:$A$79</c:f>
              <c:numCache>
                <c:formatCode>General</c:formatCode>
                <c:ptCount val="9"/>
                <c:pt idx="0">
                  <c:v>0</c:v>
                </c:pt>
                <c:pt idx="1">
                  <c:v>-0.5</c:v>
                </c:pt>
                <c:pt idx="2">
                  <c:v>-1</c:v>
                </c:pt>
                <c:pt idx="3">
                  <c:v>-1.5</c:v>
                </c:pt>
                <c:pt idx="4">
                  <c:v>-2</c:v>
                </c:pt>
                <c:pt idx="5">
                  <c:v>-2.5</c:v>
                </c:pt>
                <c:pt idx="6">
                  <c:v>-3</c:v>
                </c:pt>
                <c:pt idx="7">
                  <c:v>-3.5</c:v>
                </c:pt>
                <c:pt idx="8">
                  <c:v>-4</c:v>
                </c:pt>
              </c:numCache>
            </c:numRef>
          </c:xVal>
          <c:yVal>
            <c:numRef>
              <c:f>'cavité 1'!$F$71:$F$79</c:f>
              <c:numCache>
                <c:formatCode>General</c:formatCode>
                <c:ptCount val="9"/>
                <c:pt idx="0">
                  <c:v>0.2374999999992724</c:v>
                </c:pt>
                <c:pt idx="1">
                  <c:v>0.5</c:v>
                </c:pt>
                <c:pt idx="2">
                  <c:v>0.75</c:v>
                </c:pt>
                <c:pt idx="3">
                  <c:v>0.9499999999998181</c:v>
                </c:pt>
                <c:pt idx="4">
                  <c:v>1.2249999999994543</c:v>
                </c:pt>
                <c:pt idx="5">
                  <c:v>1.4587499999997817</c:v>
                </c:pt>
                <c:pt idx="6">
                  <c:v>1.7624999999998181</c:v>
                </c:pt>
                <c:pt idx="7">
                  <c:v>1.8999999999996362</c:v>
                </c:pt>
                <c:pt idx="8">
                  <c:v>2.0999999999994543</c:v>
                </c:pt>
              </c:numCache>
            </c:numRef>
          </c:yVal>
          <c:smooth val="0"/>
        </c:ser>
        <c:ser>
          <c:idx val="2"/>
          <c:order val="4"/>
          <c:tx>
            <c:v>3</c:v>
          </c:tx>
          <c:spPr>
            <a:ln w="19050" cap="rnd">
              <a:solidFill>
                <a:schemeClr val="accent3"/>
              </a:solidFill>
              <a:round/>
            </a:ln>
            <a:effectLst/>
          </c:spPr>
          <c:marker>
            <c:symbol val="circle"/>
            <c:size val="5"/>
            <c:spPr>
              <a:solidFill>
                <a:schemeClr val="accent3"/>
              </a:solidFill>
              <a:ln w="9525">
                <a:solidFill>
                  <a:schemeClr val="accent3"/>
                </a:solidFill>
              </a:ln>
              <a:effectLst/>
            </c:spPr>
          </c:marker>
          <c:trendline>
            <c:spPr>
              <a:ln w="19050" cap="rnd">
                <a:solidFill>
                  <a:schemeClr val="accent3">
                    <a:lumMod val="50000"/>
                  </a:schemeClr>
                </a:solidFill>
                <a:prstDash val="sysDot"/>
              </a:ln>
              <a:effectLst/>
            </c:spPr>
            <c:trendlineType val="linear"/>
            <c:dispRSqr val="0"/>
            <c:dispEq val="0"/>
          </c:trendline>
          <c:xVal>
            <c:numRef>
              <c:f>'cavité 1'!$A$65:$A$70</c:f>
              <c:numCache>
                <c:formatCode>General</c:formatCode>
                <c:ptCount val="6"/>
                <c:pt idx="0">
                  <c:v>3</c:v>
                </c:pt>
                <c:pt idx="1">
                  <c:v>2.5</c:v>
                </c:pt>
                <c:pt idx="2">
                  <c:v>2</c:v>
                </c:pt>
                <c:pt idx="3">
                  <c:v>1.5</c:v>
                </c:pt>
                <c:pt idx="4">
                  <c:v>1</c:v>
                </c:pt>
                <c:pt idx="5">
                  <c:v>0.5</c:v>
                </c:pt>
              </c:numCache>
            </c:numRef>
          </c:xVal>
          <c:yVal>
            <c:numRef>
              <c:f>'cavité 1'!$H$65:$H$70</c:f>
              <c:numCache>
                <c:formatCode>General</c:formatCode>
                <c:ptCount val="6"/>
                <c:pt idx="0">
                  <c:v>-1.4625000000005457</c:v>
                </c:pt>
                <c:pt idx="1">
                  <c:v>-1.1875</c:v>
                </c:pt>
                <c:pt idx="2">
                  <c:v>-0.9250000000001819</c:v>
                </c:pt>
                <c:pt idx="3">
                  <c:v>-0.6375000000007276</c:v>
                </c:pt>
                <c:pt idx="4">
                  <c:v>-0.3875000000007276</c:v>
                </c:pt>
                <c:pt idx="5">
                  <c:v>-0.1000000000003638</c:v>
                </c:pt>
              </c:numCache>
            </c:numRef>
          </c:yVal>
          <c:smooth val="0"/>
        </c:ser>
        <c:ser>
          <c:idx val="8"/>
          <c:order val="5"/>
          <c:tx>
            <c:v>3'</c:v>
          </c:tx>
          <c:spPr>
            <a:ln w="19050" cap="rnd">
              <a:solidFill>
                <a:schemeClr val="accent3"/>
              </a:solidFill>
              <a:round/>
            </a:ln>
            <a:effectLst/>
          </c:spPr>
          <c:marker>
            <c:symbol val="circle"/>
            <c:size val="5"/>
            <c:spPr>
              <a:solidFill>
                <a:schemeClr val="accent3"/>
              </a:solidFill>
              <a:ln w="9525">
                <a:solidFill>
                  <a:schemeClr val="accent3"/>
                </a:solidFill>
              </a:ln>
              <a:effectLst/>
            </c:spPr>
          </c:marker>
          <c:xVal>
            <c:numRef>
              <c:f>'cavité 1'!$A$63:$A$65</c:f>
              <c:numCache>
                <c:formatCode>General</c:formatCode>
                <c:ptCount val="3"/>
                <c:pt idx="0">
                  <c:v>4</c:v>
                </c:pt>
                <c:pt idx="1">
                  <c:v>3.5</c:v>
                </c:pt>
                <c:pt idx="2">
                  <c:v>3</c:v>
                </c:pt>
              </c:numCache>
            </c:numRef>
          </c:xVal>
          <c:yVal>
            <c:numRef>
              <c:f>'cavité 1'!$H$63:$H$65</c:f>
              <c:numCache>
                <c:formatCode>General</c:formatCode>
                <c:ptCount val="3"/>
                <c:pt idx="0">
                  <c:v>-1.5375000000003638</c:v>
                </c:pt>
                <c:pt idx="1">
                  <c:v>-1.5375000000003638</c:v>
                </c:pt>
                <c:pt idx="2">
                  <c:v>-1.4625000000005457</c:v>
                </c:pt>
              </c:numCache>
            </c:numRef>
          </c:yVal>
          <c:smooth val="0"/>
        </c:ser>
        <c:ser>
          <c:idx val="3"/>
          <c:order val="6"/>
          <c:tx>
            <c:v>4</c:v>
          </c:tx>
          <c:spPr>
            <a:ln w="19050" cap="rnd">
              <a:solidFill>
                <a:schemeClr val="accent4"/>
              </a:solidFill>
              <a:round/>
            </a:ln>
            <a:effectLst/>
          </c:spPr>
          <c:marker>
            <c:symbol val="circle"/>
            <c:size val="5"/>
            <c:spPr>
              <a:solidFill>
                <a:schemeClr val="accent4"/>
              </a:solidFill>
              <a:ln w="9525">
                <a:solidFill>
                  <a:schemeClr val="accent4"/>
                </a:solidFill>
              </a:ln>
              <a:effectLst/>
            </c:spPr>
          </c:marker>
          <c:xVal>
            <c:numRef>
              <c:f>'cavité 1'!$A$65:$A$71</c:f>
              <c:numCache>
                <c:formatCode>General</c:formatCode>
                <c:ptCount val="7"/>
                <c:pt idx="0">
                  <c:v>3</c:v>
                </c:pt>
                <c:pt idx="1">
                  <c:v>2.5</c:v>
                </c:pt>
                <c:pt idx="2">
                  <c:v>2</c:v>
                </c:pt>
                <c:pt idx="3">
                  <c:v>1.5</c:v>
                </c:pt>
                <c:pt idx="4">
                  <c:v>1</c:v>
                </c:pt>
                <c:pt idx="5">
                  <c:v>0.5</c:v>
                </c:pt>
                <c:pt idx="6">
                  <c:v>0</c:v>
                </c:pt>
              </c:numCache>
            </c:numRef>
          </c:xVal>
          <c:yVal>
            <c:numRef>
              <c:f>'cavité 1'!$J$65:$J$71</c:f>
              <c:numCache>
                <c:formatCode>General</c:formatCode>
                <c:ptCount val="7"/>
                <c:pt idx="0">
                  <c:v>-1.3125</c:v>
                </c:pt>
                <c:pt idx="1">
                  <c:v>-1.3125</c:v>
                </c:pt>
                <c:pt idx="2">
                  <c:v>-1.3125</c:v>
                </c:pt>
                <c:pt idx="3">
                  <c:v>-1.3125</c:v>
                </c:pt>
                <c:pt idx="4">
                  <c:v>-1.3125</c:v>
                </c:pt>
                <c:pt idx="5">
                  <c:v>-1.3125</c:v>
                </c:pt>
                <c:pt idx="6">
                  <c:v>-1.375</c:v>
                </c:pt>
              </c:numCache>
            </c:numRef>
          </c:yVal>
          <c:smooth val="0"/>
        </c:ser>
        <c:ser>
          <c:idx val="4"/>
          <c:order val="7"/>
          <c:tx>
            <c:v>5</c:v>
          </c:tx>
          <c:spPr>
            <a:ln w="19050" cap="rnd">
              <a:solidFill>
                <a:schemeClr val="accent5"/>
              </a:solidFill>
              <a:round/>
            </a:ln>
            <a:effectLst/>
          </c:spPr>
          <c:marker>
            <c:symbol val="circle"/>
            <c:size val="5"/>
            <c:spPr>
              <a:solidFill>
                <a:schemeClr val="accent5"/>
              </a:solidFill>
              <a:ln w="9525">
                <a:solidFill>
                  <a:schemeClr val="accent5"/>
                </a:solidFill>
              </a:ln>
              <a:effectLst/>
            </c:spPr>
          </c:marker>
          <c:xVal>
            <c:numRef>
              <c:f>'cavité 1'!$A$72:$A$75</c:f>
              <c:numCache>
                <c:formatCode>General</c:formatCode>
                <c:ptCount val="4"/>
                <c:pt idx="0">
                  <c:v>-0.5</c:v>
                </c:pt>
                <c:pt idx="1">
                  <c:v>-1</c:v>
                </c:pt>
                <c:pt idx="2">
                  <c:v>-1.5</c:v>
                </c:pt>
                <c:pt idx="3">
                  <c:v>-2</c:v>
                </c:pt>
              </c:numCache>
            </c:numRef>
          </c:xVal>
          <c:yVal>
            <c:numRef>
              <c:f>'cavité 1'!$L$72:$L$75</c:f>
              <c:numCache>
                <c:formatCode>General</c:formatCode>
                <c:ptCount val="4"/>
                <c:pt idx="0">
                  <c:v>-1.3375000000005457</c:v>
                </c:pt>
                <c:pt idx="1">
                  <c:v>-1.3500000000003638</c:v>
                </c:pt>
                <c:pt idx="2">
                  <c:v>-1.2875000000003638</c:v>
                </c:pt>
                <c:pt idx="3">
                  <c:v>-1.2875000000003638</c:v>
                </c:pt>
              </c:numCache>
            </c:numRef>
          </c:yVal>
          <c:smooth val="0"/>
        </c:ser>
        <c:ser>
          <c:idx val="9"/>
          <c:order val="8"/>
          <c:tx>
            <c:v>5'</c:v>
          </c:tx>
          <c:spPr>
            <a:ln w="19050" cap="rnd">
              <a:solidFill>
                <a:schemeClr val="accent5"/>
              </a:solidFill>
              <a:round/>
            </a:ln>
            <a:effectLst/>
          </c:spPr>
          <c:marker>
            <c:symbol val="circle"/>
            <c:size val="5"/>
            <c:spPr>
              <a:solidFill>
                <a:schemeClr val="accent5"/>
              </a:solidFill>
              <a:ln w="9525">
                <a:solidFill>
                  <a:schemeClr val="accent5"/>
                </a:solidFill>
              </a:ln>
              <a:effectLst/>
            </c:spPr>
          </c:marker>
          <c:trendline>
            <c:spPr>
              <a:ln w="19050" cap="rnd">
                <a:solidFill>
                  <a:schemeClr val="accent5">
                    <a:lumMod val="50000"/>
                  </a:schemeClr>
                </a:solidFill>
                <a:prstDash val="sysDot"/>
              </a:ln>
              <a:effectLst/>
            </c:spPr>
            <c:trendlineType val="linear"/>
            <c:dispRSqr val="0"/>
            <c:dispEq val="0"/>
          </c:trendline>
          <c:xVal>
            <c:numRef>
              <c:f>'cavité 1'!$A$75:$A$89</c:f>
              <c:numCache>
                <c:formatCode>General</c:formatCode>
                <c:ptCount val="15"/>
                <c:pt idx="0">
                  <c:v>-2</c:v>
                </c:pt>
                <c:pt idx="1">
                  <c:v>-2.5</c:v>
                </c:pt>
                <c:pt idx="2">
                  <c:v>-3</c:v>
                </c:pt>
                <c:pt idx="3">
                  <c:v>-3.5</c:v>
                </c:pt>
                <c:pt idx="4">
                  <c:v>-4</c:v>
                </c:pt>
                <c:pt idx="5">
                  <c:v>-4.5</c:v>
                </c:pt>
                <c:pt idx="6">
                  <c:v>-5</c:v>
                </c:pt>
                <c:pt idx="7">
                  <c:v>-5.5</c:v>
                </c:pt>
                <c:pt idx="8">
                  <c:v>-6</c:v>
                </c:pt>
                <c:pt idx="9">
                  <c:v>-6.5</c:v>
                </c:pt>
                <c:pt idx="10">
                  <c:v>-7</c:v>
                </c:pt>
                <c:pt idx="11">
                  <c:v>-7.5</c:v>
                </c:pt>
                <c:pt idx="12">
                  <c:v>-8</c:v>
                </c:pt>
                <c:pt idx="13">
                  <c:v>-8.5</c:v>
                </c:pt>
                <c:pt idx="14">
                  <c:v>-9</c:v>
                </c:pt>
              </c:numCache>
            </c:numRef>
          </c:xVal>
          <c:yVal>
            <c:numRef>
              <c:f>'cavité 1'!$L$75:$L$89</c:f>
              <c:numCache>
                <c:formatCode>General</c:formatCode>
                <c:ptCount val="15"/>
                <c:pt idx="0">
                  <c:v>-1.2875000000003638</c:v>
                </c:pt>
                <c:pt idx="1">
                  <c:v>-1.1500000000005457</c:v>
                </c:pt>
                <c:pt idx="2">
                  <c:v>-0.9500000000007276</c:v>
                </c:pt>
                <c:pt idx="3">
                  <c:v>-0.7250000000003638</c:v>
                </c:pt>
                <c:pt idx="4">
                  <c:v>-0.6750000000001819</c:v>
                </c:pt>
                <c:pt idx="5">
                  <c:v>-0.4000000000005457</c:v>
                </c:pt>
                <c:pt idx="6">
                  <c:v>-0.1750000000001819</c:v>
                </c:pt>
                <c:pt idx="7">
                  <c:v>0.1499999999996362</c:v>
                </c:pt>
                <c:pt idx="8">
                  <c:v>0.4499999999998181</c:v>
                </c:pt>
                <c:pt idx="9">
                  <c:v>0.9624999999996362</c:v>
                </c:pt>
                <c:pt idx="10">
                  <c:v>1.3374999999996362</c:v>
                </c:pt>
                <c:pt idx="11">
                  <c:v>1.7249999999994543</c:v>
                </c:pt>
                <c:pt idx="12">
                  <c:v>2.1875</c:v>
                </c:pt>
                <c:pt idx="13">
                  <c:v>2.5499999999992724</c:v>
                </c:pt>
                <c:pt idx="14">
                  <c:v>2.9749999999994543</c:v>
                </c:pt>
              </c:numCache>
            </c:numRef>
          </c:yVal>
          <c:smooth val="0"/>
        </c:ser>
        <c:ser>
          <c:idx val="5"/>
          <c:order val="9"/>
          <c:tx>
            <c:v>6</c:v>
          </c:tx>
          <c:spPr>
            <a:ln w="19050" cap="rnd">
              <a:solidFill>
                <a:schemeClr val="accent6"/>
              </a:solidFill>
              <a:round/>
            </a:ln>
            <a:effectLst/>
          </c:spPr>
          <c:marker>
            <c:symbol val="circle"/>
            <c:size val="5"/>
            <c:spPr>
              <a:solidFill>
                <a:schemeClr val="accent6"/>
              </a:solidFill>
              <a:ln w="9525">
                <a:solidFill>
                  <a:schemeClr val="accent6"/>
                </a:solidFill>
              </a:ln>
              <a:effectLst/>
            </c:spPr>
          </c:marker>
          <c:xVal>
            <c:numRef>
              <c:f>'cavité 1'!$A$79:$A$87</c:f>
              <c:numCache>
                <c:formatCode>General</c:formatCode>
                <c:ptCount val="9"/>
                <c:pt idx="0">
                  <c:v>-4</c:v>
                </c:pt>
                <c:pt idx="1">
                  <c:v>-4.5</c:v>
                </c:pt>
                <c:pt idx="2">
                  <c:v>-5</c:v>
                </c:pt>
                <c:pt idx="3">
                  <c:v>-5.5</c:v>
                </c:pt>
                <c:pt idx="4">
                  <c:v>-6</c:v>
                </c:pt>
                <c:pt idx="5">
                  <c:v>-6.5</c:v>
                </c:pt>
                <c:pt idx="6">
                  <c:v>-7</c:v>
                </c:pt>
                <c:pt idx="7">
                  <c:v>-7.5</c:v>
                </c:pt>
                <c:pt idx="8">
                  <c:v>-8</c:v>
                </c:pt>
              </c:numCache>
            </c:numRef>
          </c:xVal>
          <c:yVal>
            <c:numRef>
              <c:f>'cavité 1'!$N$79:$N$87</c:f>
              <c:numCache>
                <c:formatCode>General</c:formatCode>
                <c:ptCount val="9"/>
                <c:pt idx="0">
                  <c:v>2.875</c:v>
                </c:pt>
                <c:pt idx="1">
                  <c:v>2.9124999999994543</c:v>
                </c:pt>
                <c:pt idx="2">
                  <c:v>2.9124999999994543</c:v>
                </c:pt>
                <c:pt idx="3">
                  <c:v>2.9124999999994543</c:v>
                </c:pt>
                <c:pt idx="4">
                  <c:v>2.9124999999994543</c:v>
                </c:pt>
                <c:pt idx="5">
                  <c:v>2.9124999999994543</c:v>
                </c:pt>
                <c:pt idx="6">
                  <c:v>2.9124999999994543</c:v>
                </c:pt>
                <c:pt idx="7">
                  <c:v>2.9749999999994543</c:v>
                </c:pt>
                <c:pt idx="8">
                  <c:v>2.9749999999994543</c:v>
                </c:pt>
              </c:numCache>
            </c:numRef>
          </c:yVal>
          <c:smooth val="0"/>
        </c:ser>
        <c:ser>
          <c:idx val="10"/>
          <c:order val="10"/>
          <c:tx>
            <c:v>6'</c:v>
          </c:tx>
          <c:spPr>
            <a:ln w="19050" cap="rnd">
              <a:solidFill>
                <a:schemeClr val="accent6"/>
              </a:solidFill>
              <a:round/>
            </a:ln>
            <a:effectLst/>
          </c:spPr>
          <c:marker>
            <c:symbol val="circle"/>
            <c:size val="5"/>
            <c:spPr>
              <a:solidFill>
                <a:schemeClr val="accent6"/>
              </a:solidFill>
              <a:ln w="9525">
                <a:solidFill>
                  <a:schemeClr val="accent6"/>
                </a:solidFill>
              </a:ln>
              <a:effectLst/>
            </c:spPr>
          </c:marker>
          <c:trendline>
            <c:spPr>
              <a:ln w="19050" cap="rnd">
                <a:solidFill>
                  <a:schemeClr val="accent6">
                    <a:lumMod val="50000"/>
                  </a:schemeClr>
                </a:solidFill>
                <a:prstDash val="sysDot"/>
              </a:ln>
              <a:effectLst/>
            </c:spPr>
            <c:trendlineType val="linear"/>
            <c:dispRSqr val="0"/>
            <c:dispEq val="0"/>
          </c:trendline>
          <c:xVal>
            <c:numRef>
              <c:f>'cavité 1'!$A$71:$A$79</c:f>
              <c:numCache>
                <c:formatCode>General</c:formatCode>
                <c:ptCount val="9"/>
                <c:pt idx="0">
                  <c:v>0</c:v>
                </c:pt>
                <c:pt idx="1">
                  <c:v>-0.5</c:v>
                </c:pt>
                <c:pt idx="2">
                  <c:v>-1</c:v>
                </c:pt>
                <c:pt idx="3">
                  <c:v>-1.5</c:v>
                </c:pt>
                <c:pt idx="4">
                  <c:v>-2</c:v>
                </c:pt>
                <c:pt idx="5">
                  <c:v>-2.5</c:v>
                </c:pt>
                <c:pt idx="6">
                  <c:v>-3</c:v>
                </c:pt>
                <c:pt idx="7">
                  <c:v>-3.5</c:v>
                </c:pt>
                <c:pt idx="8">
                  <c:v>-4</c:v>
                </c:pt>
              </c:numCache>
            </c:numRef>
          </c:xVal>
          <c:yVal>
            <c:numRef>
              <c:f>'cavité 1'!$N$71:$N$79</c:f>
              <c:numCache>
                <c:formatCode>General</c:formatCode>
                <c:ptCount val="9"/>
                <c:pt idx="0">
                  <c:v>0.8249999999998181</c:v>
                </c:pt>
                <c:pt idx="1">
                  <c:v>1.125</c:v>
                </c:pt>
                <c:pt idx="2">
                  <c:v>1.4375</c:v>
                </c:pt>
                <c:pt idx="3">
                  <c:v>1.6749999999992724</c:v>
                </c:pt>
                <c:pt idx="4">
                  <c:v>2.0124999999998181</c:v>
                </c:pt>
                <c:pt idx="5">
                  <c:v>2.2624999999998181</c:v>
                </c:pt>
                <c:pt idx="6">
                  <c:v>2.4624999999996362</c:v>
                </c:pt>
                <c:pt idx="7">
                  <c:v>2.7874999999994543</c:v>
                </c:pt>
                <c:pt idx="8">
                  <c:v>2.875</c:v>
                </c:pt>
              </c:numCache>
            </c:numRef>
          </c:yVal>
          <c:smooth val="0"/>
        </c:ser>
        <c:dLbls>
          <c:showLegendKey val="0"/>
          <c:showVal val="0"/>
          <c:showCatName val="0"/>
          <c:showSerName val="0"/>
          <c:showPercent val="0"/>
          <c:showBubbleSize val="0"/>
        </c:dLbls>
        <c:axId val="296528504"/>
        <c:axId val="296523016"/>
      </c:scatterChart>
      <c:valAx>
        <c:axId val="296528504"/>
        <c:scaling>
          <c:orientation val="minMax"/>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dirty="0" err="1" smtClean="0"/>
                  <a:t>Screw</a:t>
                </a:r>
                <a:r>
                  <a:rPr lang="fr-FR" dirty="0" smtClean="0"/>
                  <a:t> </a:t>
                </a:r>
                <a:r>
                  <a:rPr lang="fr-FR" dirty="0" err="1" smtClean="0"/>
                  <a:t>revolutions</a:t>
                </a:r>
                <a:endParaRPr lang="fr-FR" dirty="0"/>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96523016"/>
        <c:crosses val="autoZero"/>
        <c:crossBetween val="midCat"/>
      </c:valAx>
      <c:valAx>
        <c:axId val="29652301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fr-FR"/>
                  <a:t>Df (MHz)</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crossAx val="296528504"/>
        <c:crosses val="autoZero"/>
        <c:crossBetween val="midCat"/>
      </c:valAx>
      <c:spPr>
        <a:noFill/>
        <a:ln>
          <a:noFill/>
        </a:ln>
        <a:effectLst/>
      </c:spPr>
    </c:plotArea>
    <c:legend>
      <c:legendPos val="b"/>
      <c:legendEntry>
        <c:idx val="1"/>
        <c:delete val="1"/>
      </c:legendEntry>
      <c:legendEntry>
        <c:idx val="3"/>
        <c:delete val="1"/>
      </c:legendEntry>
      <c:legendEntry>
        <c:idx val="5"/>
        <c:delete val="1"/>
      </c:legendEntry>
      <c:legendEntry>
        <c:idx val="8"/>
        <c:delete val="1"/>
      </c:legendEntry>
      <c:legendEntry>
        <c:idx val="10"/>
        <c:delete val="1"/>
      </c:legendEntry>
      <c:legendEntry>
        <c:idx val="11"/>
        <c:delete val="1"/>
      </c:legendEntry>
      <c:legendEntry>
        <c:idx val="12"/>
        <c:delete val="1"/>
      </c:legendEntry>
      <c:legendEntry>
        <c:idx val="13"/>
        <c:delete val="1"/>
      </c:legendEntry>
      <c:legendEntry>
        <c:idx val="14"/>
        <c:delete val="1"/>
      </c:legendEntry>
      <c:legendEntry>
        <c:idx val="15"/>
        <c:delete val="1"/>
      </c:legendEntry>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v>Ti1MB1 before titanium deposition</c:v>
          </c:tx>
          <c:spPr>
            <a:solidFill>
              <a:schemeClr val="tx2">
                <a:lumMod val="40000"/>
                <a:lumOff val="60000"/>
              </a:schemeClr>
            </a:solidFill>
            <a:ln>
              <a:noFill/>
            </a:ln>
            <a:effectLst/>
          </c:spPr>
          <c:invertIfNegative val="0"/>
          <c:val>
            <c:numRef>
              <c:f>'après titanage + bilan'!$A$114</c:f>
              <c:numCache>
                <c:formatCode>0.0000</c:formatCode>
                <c:ptCount val="1"/>
                <c:pt idx="0">
                  <c:v>4.968</c:v>
                </c:pt>
              </c:numCache>
            </c:numRef>
          </c:val>
        </c:ser>
        <c:ser>
          <c:idx val="1"/>
          <c:order val="1"/>
          <c:tx>
            <c:v>Ti1MB1 after titanium deposition</c:v>
          </c:tx>
          <c:spPr>
            <a:solidFill>
              <a:schemeClr val="accent1"/>
            </a:solidFill>
            <a:ln>
              <a:noFill/>
            </a:ln>
            <a:effectLst/>
          </c:spPr>
          <c:invertIfNegative val="0"/>
          <c:val>
            <c:numRef>
              <c:f>'après titanage + bilan'!$D$114</c:f>
              <c:numCache>
                <c:formatCode>General</c:formatCode>
                <c:ptCount val="1"/>
                <c:pt idx="0">
                  <c:v>4.9166879999999997</c:v>
                </c:pt>
              </c:numCache>
            </c:numRef>
          </c:val>
        </c:ser>
        <c:ser>
          <c:idx val="6"/>
          <c:order val="2"/>
          <c:tx>
            <c:v>Ti6MB6 before titanium deposition</c:v>
          </c:tx>
          <c:spPr>
            <a:solidFill>
              <a:schemeClr val="accent2">
                <a:lumMod val="60000"/>
                <a:lumOff val="40000"/>
              </a:schemeClr>
            </a:solidFill>
            <a:ln>
              <a:noFill/>
            </a:ln>
            <a:effectLst/>
          </c:spPr>
          <c:invertIfNegative val="0"/>
          <c:val>
            <c:numRef>
              <c:f>'après titanage + bilan'!$C$151</c:f>
              <c:numCache>
                <c:formatCode>General</c:formatCode>
                <c:ptCount val="1"/>
                <c:pt idx="0">
                  <c:v>4.9709000000000003</c:v>
                </c:pt>
              </c:numCache>
            </c:numRef>
          </c:val>
        </c:ser>
        <c:ser>
          <c:idx val="7"/>
          <c:order val="3"/>
          <c:tx>
            <c:v>Ti6MB6 after titanium deposition</c:v>
          </c:tx>
          <c:spPr>
            <a:solidFill>
              <a:schemeClr val="accent2"/>
            </a:solidFill>
            <a:ln>
              <a:noFill/>
            </a:ln>
            <a:effectLst/>
          </c:spPr>
          <c:invertIfNegative val="0"/>
          <c:val>
            <c:numRef>
              <c:f>'après titanage + bilan'!$G$151</c:f>
              <c:numCache>
                <c:formatCode>General</c:formatCode>
                <c:ptCount val="1"/>
                <c:pt idx="0">
                  <c:v>4.9151625000000001</c:v>
                </c:pt>
              </c:numCache>
            </c:numRef>
          </c:val>
        </c:ser>
        <c:ser>
          <c:idx val="2"/>
          <c:order val="4"/>
          <c:tx>
            <c:v>COMSOL before titanium deposition</c:v>
          </c:tx>
          <c:spPr>
            <a:solidFill>
              <a:schemeClr val="accent4">
                <a:lumMod val="60000"/>
                <a:lumOff val="40000"/>
              </a:schemeClr>
            </a:solidFill>
            <a:ln>
              <a:noFill/>
            </a:ln>
            <a:effectLst/>
          </c:spPr>
          <c:invertIfNegative val="0"/>
          <c:val>
            <c:numRef>
              <c:f>'après titanage + bilan'!$J$117</c:f>
              <c:numCache>
                <c:formatCode>General</c:formatCode>
                <c:ptCount val="1"/>
                <c:pt idx="0">
                  <c:v>4.9588200000000002</c:v>
                </c:pt>
              </c:numCache>
            </c:numRef>
          </c:val>
        </c:ser>
        <c:ser>
          <c:idx val="3"/>
          <c:order val="5"/>
          <c:tx>
            <c:v>COMSOL after titanium deposition</c:v>
          </c:tx>
          <c:spPr>
            <a:solidFill>
              <a:schemeClr val="accent4"/>
            </a:solidFill>
            <a:ln>
              <a:noFill/>
            </a:ln>
            <a:effectLst/>
          </c:spPr>
          <c:invertIfNegative val="0"/>
          <c:val>
            <c:numRef>
              <c:f>'après titanage + bilan'!$M$117</c:f>
              <c:numCache>
                <c:formatCode>0.00000000</c:formatCode>
                <c:ptCount val="1"/>
                <c:pt idx="0">
                  <c:v>4.8716945113000403</c:v>
                </c:pt>
              </c:numCache>
            </c:numRef>
          </c:val>
        </c:ser>
        <c:dLbls>
          <c:showLegendKey val="0"/>
          <c:showVal val="0"/>
          <c:showCatName val="0"/>
          <c:showSerName val="0"/>
          <c:showPercent val="0"/>
          <c:showBubbleSize val="0"/>
        </c:dLbls>
        <c:gapWidth val="219"/>
        <c:overlap val="-27"/>
        <c:axId val="296524584"/>
        <c:axId val="296528896"/>
        <c:extLst>
          <c:ext xmlns:c15="http://schemas.microsoft.com/office/drawing/2012/chart" uri="{02D57815-91ED-43cb-92C2-25804820EDAC}">
            <c15:filteredBarSeries>
              <c15:ser>
                <c:idx val="4"/>
                <c:order val="6"/>
                <c:tx>
                  <c:v>COMSOL arquée</c:v>
                </c:tx>
                <c:spPr>
                  <a:solidFill>
                    <a:schemeClr val="accent5"/>
                  </a:solidFill>
                  <a:ln>
                    <a:noFill/>
                  </a:ln>
                  <a:effectLst/>
                </c:spPr>
                <c:invertIfNegative val="0"/>
                <c:val>
                  <c:numRef>
                    <c:extLst>
                      <c:ext uri="{02D57815-91ED-43cb-92C2-25804820EDAC}">
                        <c15:formulaRef>
                          <c15:sqref>'après titanage + bilan'!$B$130</c15:sqref>
                        </c15:formulaRef>
                      </c:ext>
                    </c:extLst>
                    <c:numCache>
                      <c:formatCode>General</c:formatCode>
                      <c:ptCount val="1"/>
                      <c:pt idx="0">
                        <c:v>4.8687546301166096</c:v>
                      </c:pt>
                    </c:numCache>
                  </c:numRef>
                </c:val>
              </c15:ser>
            </c15:filteredBarSeries>
            <c15:filteredBarSeries>
              <c15:ser>
                <c:idx val="5"/>
                <c:order val="7"/>
                <c:tx>
                  <c:v>COMSOL arquée reprise</c:v>
                </c:tx>
                <c:spPr>
                  <a:solidFill>
                    <a:schemeClr val="accent6"/>
                  </a:solidFill>
                  <a:ln>
                    <a:noFill/>
                  </a:ln>
                  <a:effectLst/>
                </c:spPr>
                <c:invertIfNegative val="0"/>
                <c:val>
                  <c:numRef>
                    <c:extLst xmlns:c15="http://schemas.microsoft.com/office/drawing/2012/chart">
                      <c:ext xmlns:c15="http://schemas.microsoft.com/office/drawing/2012/chart" uri="{02D57815-91ED-43cb-92C2-25804820EDAC}">
                        <c15:formulaRef>
                          <c15:sqref>'après titanage + bilan'!$B$131</c15:sqref>
                        </c15:formulaRef>
                      </c:ext>
                    </c:extLst>
                    <c:numCache>
                      <c:formatCode>General</c:formatCode>
                      <c:ptCount val="1"/>
                      <c:pt idx="0">
                        <c:v>4.8940999999999999</c:v>
                      </c:pt>
                    </c:numCache>
                  </c:numRef>
                </c:val>
              </c15:ser>
            </c15:filteredBarSeries>
          </c:ext>
        </c:extLst>
      </c:barChart>
      <c:catAx>
        <c:axId val="296524584"/>
        <c:scaling>
          <c:orientation val="minMax"/>
        </c:scaling>
        <c:delete val="1"/>
        <c:axPos val="b"/>
        <c:majorTickMark val="none"/>
        <c:minorTickMark val="none"/>
        <c:tickLblPos val="nextTo"/>
        <c:crossAx val="296528896"/>
        <c:crosses val="autoZero"/>
        <c:auto val="1"/>
        <c:lblAlgn val="ctr"/>
        <c:lblOffset val="100"/>
        <c:noMultiLvlLbl val="0"/>
      </c:catAx>
      <c:valAx>
        <c:axId val="296528896"/>
        <c:scaling>
          <c:orientation val="minMax"/>
          <c:min val="4.8599999999999994"/>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fr-FR" sz="1050"/>
                  <a:t>Frequency (GHz)</a:t>
                </a:r>
              </a:p>
            </c:rich>
          </c:tx>
          <c:layout/>
          <c:overlay val="0"/>
          <c:spPr>
            <a:noFill/>
            <a:ln>
              <a:noFill/>
            </a:ln>
            <a:effectLst/>
          </c:spPr>
          <c:txPr>
            <a:bodyPr rot="-540000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endParaRPr lang="fr-FR"/>
            </a:p>
          </c:txPr>
        </c:title>
        <c:numFmt formatCode="#,##0.0000" sourceLinked="0"/>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crossAx val="296524584"/>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3013011-8574-4E20-A6AC-4B981D7672D3}" type="datetimeFigureOut">
              <a:rPr lang="fr-FR" smtClean="0"/>
              <a:t>14/03/2017</a:t>
            </a:fld>
            <a:endParaRPr lang="fr-FR"/>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D85D6E2-A00E-49E2-88AF-FC9773CDF35C}" type="slidenum">
              <a:rPr lang="fr-FR" smtClean="0"/>
              <a:t>‹N°›</a:t>
            </a:fld>
            <a:endParaRPr lang="fr-FR"/>
          </a:p>
        </p:txBody>
      </p:sp>
    </p:spTree>
    <p:extLst>
      <p:ext uri="{BB962C8B-B14F-4D97-AF65-F5344CB8AC3E}">
        <p14:creationId xmlns:p14="http://schemas.microsoft.com/office/powerpoint/2010/main" val="123589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1</a:t>
            </a:fld>
            <a:endParaRPr lang="fr-FR"/>
          </a:p>
        </p:txBody>
      </p:sp>
    </p:spTree>
    <p:extLst>
      <p:ext uri="{BB962C8B-B14F-4D97-AF65-F5344CB8AC3E}">
        <p14:creationId xmlns:p14="http://schemas.microsoft.com/office/powerpoint/2010/main" val="9266512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noProof="0" dirty="0"/>
          </a:p>
        </p:txBody>
      </p:sp>
      <p:sp>
        <p:nvSpPr>
          <p:cNvPr id="4" name="Slide Number Placeholder 3"/>
          <p:cNvSpPr>
            <a:spLocks noGrp="1"/>
          </p:cNvSpPr>
          <p:nvPr>
            <p:ph type="sldNum" sz="quarter" idx="10"/>
          </p:nvPr>
        </p:nvSpPr>
        <p:spPr/>
        <p:txBody>
          <a:bodyPr/>
          <a:lstStyle/>
          <a:p>
            <a:fld id="{B2A1B1EF-717F-47B1-B69D-1FA6F6A7CC3B}" type="slidenum">
              <a:rPr lang="fr-FR" smtClean="0"/>
              <a:t>14</a:t>
            </a:fld>
            <a:endParaRPr lang="fr-FR"/>
          </a:p>
        </p:txBody>
      </p:sp>
    </p:spTree>
    <p:extLst>
      <p:ext uri="{BB962C8B-B14F-4D97-AF65-F5344CB8AC3E}">
        <p14:creationId xmlns:p14="http://schemas.microsoft.com/office/powerpoint/2010/main" val="1680543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B2A1B1EF-717F-47B1-B69D-1FA6F6A7CC3B}" type="slidenum">
              <a:rPr lang="fr-FR" smtClean="0">
                <a:solidFill>
                  <a:prstClr val="black"/>
                </a:solidFill>
              </a:rPr>
              <a:pPr/>
              <a:t>15</a:t>
            </a:fld>
            <a:endParaRPr lang="fr-FR">
              <a:solidFill>
                <a:prstClr val="black"/>
              </a:solidFill>
            </a:endParaRPr>
          </a:p>
        </p:txBody>
      </p:sp>
    </p:spTree>
    <p:extLst>
      <p:ext uri="{BB962C8B-B14F-4D97-AF65-F5344CB8AC3E}">
        <p14:creationId xmlns:p14="http://schemas.microsoft.com/office/powerpoint/2010/main" val="382337384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B2A1B1EF-717F-47B1-B69D-1FA6F6A7CC3B}" type="slidenum">
              <a:rPr lang="fr-FR" smtClean="0">
                <a:solidFill>
                  <a:prstClr val="black"/>
                </a:solidFill>
              </a:rPr>
              <a:pPr/>
              <a:t>16</a:t>
            </a:fld>
            <a:endParaRPr lang="fr-FR">
              <a:solidFill>
                <a:prstClr val="black"/>
              </a:solidFill>
            </a:endParaRPr>
          </a:p>
        </p:txBody>
      </p:sp>
    </p:spTree>
    <p:extLst>
      <p:ext uri="{BB962C8B-B14F-4D97-AF65-F5344CB8AC3E}">
        <p14:creationId xmlns:p14="http://schemas.microsoft.com/office/powerpoint/2010/main" val="21999617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D85D6E2-A00E-49E2-88AF-FC9773CDF35C}" type="slidenum">
              <a:rPr lang="fr-FR" smtClean="0"/>
              <a:t>18</a:t>
            </a:fld>
            <a:endParaRPr lang="fr-FR"/>
          </a:p>
        </p:txBody>
      </p:sp>
    </p:spTree>
    <p:extLst>
      <p:ext uri="{BB962C8B-B14F-4D97-AF65-F5344CB8AC3E}">
        <p14:creationId xmlns:p14="http://schemas.microsoft.com/office/powerpoint/2010/main" val="42088023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20</a:t>
            </a:fld>
            <a:endParaRPr lang="fr-FR"/>
          </a:p>
        </p:txBody>
      </p:sp>
    </p:spTree>
    <p:extLst>
      <p:ext uri="{BB962C8B-B14F-4D97-AF65-F5344CB8AC3E}">
        <p14:creationId xmlns:p14="http://schemas.microsoft.com/office/powerpoint/2010/main" val="40509666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21</a:t>
            </a:fld>
            <a:endParaRPr lang="fr-FR" dirty="0"/>
          </a:p>
        </p:txBody>
      </p:sp>
    </p:spTree>
    <p:extLst>
      <p:ext uri="{BB962C8B-B14F-4D97-AF65-F5344CB8AC3E}">
        <p14:creationId xmlns:p14="http://schemas.microsoft.com/office/powerpoint/2010/main" val="2908547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22</a:t>
            </a:fld>
            <a:endParaRPr lang="fr-FR"/>
          </a:p>
        </p:txBody>
      </p:sp>
    </p:spTree>
    <p:extLst>
      <p:ext uri="{BB962C8B-B14F-4D97-AF65-F5344CB8AC3E}">
        <p14:creationId xmlns:p14="http://schemas.microsoft.com/office/powerpoint/2010/main" val="135769762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1D85D6E2-A00E-49E2-88AF-FC9773CDF35C}" type="slidenum">
              <a:rPr lang="fr-FR" smtClean="0"/>
              <a:t>23</a:t>
            </a:fld>
            <a:endParaRPr lang="fr-FR"/>
          </a:p>
        </p:txBody>
      </p:sp>
    </p:spTree>
    <p:extLst>
      <p:ext uri="{BB962C8B-B14F-4D97-AF65-F5344CB8AC3E}">
        <p14:creationId xmlns:p14="http://schemas.microsoft.com/office/powerpoint/2010/main" val="10897446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solidFill>
                  <a:prstClr val="black"/>
                </a:solidFill>
              </a:rPr>
              <a:pPr/>
              <a:t>2</a:t>
            </a:fld>
            <a:endParaRPr lang="fr-FR" dirty="0">
              <a:solidFill>
                <a:prstClr val="black"/>
              </a:solidFill>
            </a:endParaRPr>
          </a:p>
        </p:txBody>
      </p:sp>
    </p:spTree>
    <p:extLst>
      <p:ext uri="{BB962C8B-B14F-4D97-AF65-F5344CB8AC3E}">
        <p14:creationId xmlns:p14="http://schemas.microsoft.com/office/powerpoint/2010/main" val="2258856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numéro de diapositive 3"/>
          <p:cNvSpPr>
            <a:spLocks noGrp="1"/>
          </p:cNvSpPr>
          <p:nvPr>
            <p:ph type="sldNum" sz="quarter" idx="10"/>
          </p:nvPr>
        </p:nvSpPr>
        <p:spPr/>
        <p:txBody>
          <a:bodyPr/>
          <a:lstStyle/>
          <a:p>
            <a:fld id="{CAE7E90B-FC1D-426B-902B-8FBC754D92FA}" type="slidenum">
              <a:rPr lang="fr-FR" smtClean="0"/>
              <a:t>4</a:t>
            </a:fld>
            <a:endParaRPr lang="fr-FR"/>
          </a:p>
        </p:txBody>
      </p:sp>
    </p:spTree>
    <p:extLst>
      <p:ext uri="{BB962C8B-B14F-4D97-AF65-F5344CB8AC3E}">
        <p14:creationId xmlns:p14="http://schemas.microsoft.com/office/powerpoint/2010/main" val="6854130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5</a:t>
            </a:fld>
            <a:endParaRPr lang="fr-FR"/>
          </a:p>
        </p:txBody>
      </p:sp>
    </p:spTree>
    <p:extLst>
      <p:ext uri="{BB962C8B-B14F-4D97-AF65-F5344CB8AC3E}">
        <p14:creationId xmlns:p14="http://schemas.microsoft.com/office/powerpoint/2010/main" val="19066310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CAE7E90B-FC1D-426B-902B-8FBC754D92FA}" type="slidenum">
              <a:rPr lang="fr-FR" smtClean="0"/>
              <a:t>6</a:t>
            </a:fld>
            <a:endParaRPr lang="fr-FR"/>
          </a:p>
        </p:txBody>
      </p:sp>
    </p:spTree>
    <p:extLst>
      <p:ext uri="{BB962C8B-B14F-4D97-AF65-F5344CB8AC3E}">
        <p14:creationId xmlns:p14="http://schemas.microsoft.com/office/powerpoint/2010/main" val="15623498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lang="en-US" noProof="0" dirty="0"/>
          </a:p>
        </p:txBody>
      </p:sp>
      <p:sp>
        <p:nvSpPr>
          <p:cNvPr id="4" name="Espace réservé du numéro de diapositive 3"/>
          <p:cNvSpPr>
            <a:spLocks noGrp="1"/>
          </p:cNvSpPr>
          <p:nvPr>
            <p:ph type="sldNum" sz="quarter" idx="10"/>
          </p:nvPr>
        </p:nvSpPr>
        <p:spPr/>
        <p:txBody>
          <a:bodyPr/>
          <a:lstStyle/>
          <a:p>
            <a:fld id="{CAE7E90B-FC1D-426B-902B-8FBC754D92FA}" type="slidenum">
              <a:rPr lang="fr-FR" smtClean="0"/>
              <a:t>7</a:t>
            </a:fld>
            <a:endParaRPr lang="fr-FR"/>
          </a:p>
        </p:txBody>
      </p:sp>
    </p:spTree>
    <p:extLst>
      <p:ext uri="{BB962C8B-B14F-4D97-AF65-F5344CB8AC3E}">
        <p14:creationId xmlns:p14="http://schemas.microsoft.com/office/powerpoint/2010/main" val="2542061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en-US" noProof="0" dirty="0"/>
          </a:p>
        </p:txBody>
      </p:sp>
      <p:sp>
        <p:nvSpPr>
          <p:cNvPr id="4" name="Espace réservé du numéro de diapositive 3"/>
          <p:cNvSpPr>
            <a:spLocks noGrp="1"/>
          </p:cNvSpPr>
          <p:nvPr>
            <p:ph type="sldNum" sz="quarter" idx="10"/>
          </p:nvPr>
        </p:nvSpPr>
        <p:spPr/>
        <p:txBody>
          <a:bodyPr/>
          <a:lstStyle/>
          <a:p>
            <a:fld id="{CAE7E90B-FC1D-426B-902B-8FBC754D92FA}" type="slidenum">
              <a:rPr lang="fr-FR" smtClean="0"/>
              <a:t>9</a:t>
            </a:fld>
            <a:endParaRPr lang="fr-FR" dirty="0"/>
          </a:p>
        </p:txBody>
      </p:sp>
    </p:spTree>
    <p:extLst>
      <p:ext uri="{BB962C8B-B14F-4D97-AF65-F5344CB8AC3E}">
        <p14:creationId xmlns:p14="http://schemas.microsoft.com/office/powerpoint/2010/main" val="9295448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10</a:t>
            </a:fld>
            <a:endParaRPr lang="fr-FR"/>
          </a:p>
        </p:txBody>
      </p:sp>
    </p:spTree>
    <p:extLst>
      <p:ext uri="{BB962C8B-B14F-4D97-AF65-F5344CB8AC3E}">
        <p14:creationId xmlns:p14="http://schemas.microsoft.com/office/powerpoint/2010/main" val="7246381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B2A1B1EF-717F-47B1-B69D-1FA6F6A7CC3B}" type="slidenum">
              <a:rPr lang="fr-FR" smtClean="0"/>
              <a:t>13</a:t>
            </a:fld>
            <a:endParaRPr lang="fr-FR"/>
          </a:p>
        </p:txBody>
      </p:sp>
    </p:spTree>
    <p:extLst>
      <p:ext uri="{BB962C8B-B14F-4D97-AF65-F5344CB8AC3E}">
        <p14:creationId xmlns:p14="http://schemas.microsoft.com/office/powerpoint/2010/main" val="77909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8" Type="http://schemas.openxmlformats.org/officeDocument/2006/relationships/image" Target="../media/image15.jpeg"/><Relationship Id="rId3" Type="http://schemas.openxmlformats.org/officeDocument/2006/relationships/image" Target="../media/image10.jpe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Master" Target="../slideMasters/slideMaster2.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jpeg"/><Relationship Id="rId9" Type="http://schemas.openxmlformats.org/officeDocument/2006/relationships/image" Target="../media/image16.jpe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fr-FR"/>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smtClean="0"/>
              <a:t>Click to edit Master subtitle style</a:t>
            </a:r>
            <a:endParaRPr lang="fr-F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en-US" smtClean="0"/>
              <a:t>Antoine Mollard – Eucard2 WP12 annual meeting 2017</a:t>
            </a:r>
            <a:endParaRPr lang="fr-FR"/>
          </a:p>
        </p:txBody>
      </p:sp>
      <p:sp>
        <p:nvSpPr>
          <p:cNvPr id="6" name="Slide Number Placeholder 5"/>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7708295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en-US" smtClean="0"/>
              <a:t>Antoine Mollard – Eucard2 WP12 annual meeting 2017</a:t>
            </a:r>
            <a:endParaRPr lang="fr-FR"/>
          </a:p>
        </p:txBody>
      </p:sp>
      <p:sp>
        <p:nvSpPr>
          <p:cNvPr id="6" name="Slide Number Placeholder 5"/>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12427888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fr-FR"/>
          </a:p>
        </p:txBody>
      </p:sp>
      <p:sp>
        <p:nvSpPr>
          <p:cNvPr id="3" name="Vertical Text Placeholder 2"/>
          <p:cNvSpPr>
            <a:spLocks noGrp="1"/>
          </p:cNvSpPr>
          <p:nvPr>
            <p:ph type="body" orient="vert" idx="1"/>
          </p:nvPr>
        </p:nvSpPr>
        <p:spPr>
          <a:xfrm>
            <a:off x="628652"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en-US" smtClean="0"/>
              <a:t>Antoine Mollard – Eucard2 WP12 annual meeting 2017</a:t>
            </a:r>
            <a:endParaRPr lang="fr-FR"/>
          </a:p>
        </p:txBody>
      </p:sp>
      <p:sp>
        <p:nvSpPr>
          <p:cNvPr id="6" name="Slide Number Placeholder 5"/>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25535796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re">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Espace réservé de la date 10"/>
          <p:cNvSpPr>
            <a:spLocks noGrp="1"/>
          </p:cNvSpPr>
          <p:nvPr>
            <p:ph type="dt" sz="half" idx="14"/>
          </p:nvPr>
        </p:nvSpPr>
        <p:spPr>
          <a:xfrm>
            <a:off x="3960000" y="6305192"/>
            <a:ext cx="1450504" cy="365125"/>
          </a:xfrm>
        </p:spPr>
        <p:txBody>
          <a:bodyPr/>
          <a:lstStyle/>
          <a:p>
            <a:endParaRPr lang="fr-FR"/>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fld id="{296A5B4F-8806-49AF-ADC2-F53C548500B7}" type="slidenum">
              <a:rPr lang="fr-FR" smtClean="0"/>
              <a:t>‹N°›</a:t>
            </a:fld>
            <a:endParaRPr lang="fr-FR"/>
          </a:p>
        </p:txBody>
      </p:sp>
      <p:sp>
        <p:nvSpPr>
          <p:cNvPr id="13" name="Espace réservé du pied de page 12"/>
          <p:cNvSpPr>
            <a:spLocks noGrp="1"/>
          </p:cNvSpPr>
          <p:nvPr>
            <p:ph type="ftr" sz="quarter" idx="16"/>
          </p:nvPr>
        </p:nvSpPr>
        <p:spPr>
          <a:xfrm>
            <a:off x="5436096" y="6305192"/>
            <a:ext cx="2555448" cy="365125"/>
          </a:xfrm>
        </p:spPr>
        <p:txBody>
          <a:bodyPr/>
          <a:lstStyle>
            <a:lvl1pPr>
              <a:defRPr>
                <a:solidFill>
                  <a:schemeClr val="bg1"/>
                </a:solidFill>
              </a:defRPr>
            </a:lvl1pPr>
          </a:lstStyle>
          <a:p>
            <a:r>
              <a:rPr lang="en-US" smtClean="0"/>
              <a:t>Antoine Mollard – Eucard2 WP12 annual meeting 2017</a:t>
            </a:r>
            <a:endParaRPr lang="fr-FR"/>
          </a:p>
        </p:txBody>
      </p:sp>
      <p:sp>
        <p:nvSpPr>
          <p:cNvPr id="14" name="ZoneTexte 13"/>
          <p:cNvSpPr txBox="1"/>
          <p:nvPr/>
        </p:nvSpPr>
        <p:spPr>
          <a:xfrm>
            <a:off x="1259632" y="6093296"/>
            <a:ext cx="936104" cy="261610"/>
          </a:xfrm>
          <a:prstGeom prst="rect">
            <a:avLst/>
          </a:prstGeom>
          <a:noFill/>
        </p:spPr>
        <p:txBody>
          <a:bodyPr wrap="square" rtlCol="0">
            <a:spAutoFit/>
          </a:bodyPr>
          <a:lstStyle/>
          <a:p>
            <a:pPr algn="ctr"/>
            <a:r>
              <a:rPr lang="fr-FR" sz="1100" dirty="0" smtClean="0">
                <a:solidFill>
                  <a:schemeClr val="bg1"/>
                </a:solidFill>
                <a:latin typeface="+mj-lt"/>
              </a:rPr>
              <a:t>www.cea.fr</a:t>
            </a:r>
            <a:endParaRPr lang="fr-FR" sz="1100" dirty="0">
              <a:solidFill>
                <a:schemeClr val="bg1"/>
              </a:solidFill>
              <a:latin typeface="+mj-lt"/>
            </a:endParaRPr>
          </a:p>
        </p:txBody>
      </p:sp>
      <p:grpSp>
        <p:nvGrpSpPr>
          <p:cNvPr id="19" name="Groupe 18"/>
          <p:cNvGrpSpPr/>
          <p:nvPr/>
        </p:nvGrpSpPr>
        <p:grpSpPr>
          <a:xfrm>
            <a:off x="1" y="-12700"/>
            <a:ext cx="3347864" cy="6870700"/>
            <a:chOff x="1" y="-12700"/>
            <a:chExt cx="3347864" cy="6870700"/>
          </a:xfrm>
        </p:grpSpPr>
        <p:grpSp>
          <p:nvGrpSpPr>
            <p:cNvPr id="17" name="Groupe 16"/>
            <p:cNvGrpSpPr/>
            <p:nvPr userDrawn="1"/>
          </p:nvGrpSpPr>
          <p:grpSpPr>
            <a:xfrm>
              <a:off x="1" y="-12700"/>
              <a:ext cx="3347864" cy="6870700"/>
              <a:chOff x="1" y="-12700"/>
              <a:chExt cx="3347864" cy="6870700"/>
            </a:xfrm>
          </p:grpSpPr>
          <p:pic>
            <p:nvPicPr>
              <p:cNvPr id="1026"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1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18" name="ZoneTexte 17"/>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schemeClr val="bg1"/>
                  </a:solidFill>
                  <a:latin typeface="+mj-lt"/>
                </a:rPr>
                <a:t>www.cea.fr</a:t>
              </a:r>
              <a:endParaRPr lang="fr-FR" sz="1100" dirty="0">
                <a:solidFill>
                  <a:schemeClr val="bg1"/>
                </a:solidFill>
                <a:latin typeface="+mj-lt"/>
              </a:endParaRPr>
            </a:p>
          </p:txBody>
        </p:sp>
      </p:grpSp>
    </p:spTree>
    <p:extLst>
      <p:ext uri="{BB962C8B-B14F-4D97-AF65-F5344CB8AC3E}">
        <p14:creationId xmlns:p14="http://schemas.microsoft.com/office/powerpoint/2010/main" val="9194097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Titre">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Espace réservé de la date 10"/>
          <p:cNvSpPr>
            <a:spLocks noGrp="1"/>
          </p:cNvSpPr>
          <p:nvPr>
            <p:ph type="dt" sz="half" idx="14"/>
          </p:nvPr>
        </p:nvSpPr>
        <p:spPr>
          <a:xfrm>
            <a:off x="3960000" y="6305192"/>
            <a:ext cx="1450504" cy="365125"/>
          </a:xfrm>
        </p:spPr>
        <p:txBody>
          <a:bodyPr/>
          <a:lstStyle/>
          <a:p>
            <a:endParaRPr lang="fr-FR">
              <a:solidFill>
                <a:prstClr val="white"/>
              </a:solidFill>
            </a:endParaRPr>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3" name="Espace réservé du pied de page 12"/>
          <p:cNvSpPr>
            <a:spLocks noGrp="1"/>
          </p:cNvSpPr>
          <p:nvPr>
            <p:ph type="ftr" sz="quarter" idx="16"/>
          </p:nvPr>
        </p:nvSpPr>
        <p:spPr>
          <a:xfrm>
            <a:off x="5436096" y="6305192"/>
            <a:ext cx="2555448"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
        <p:nvSpPr>
          <p:cNvPr id="14" name="ZoneTexte 13"/>
          <p:cNvSpPr txBox="1"/>
          <p:nvPr/>
        </p:nvSpPr>
        <p:spPr>
          <a:xfrm>
            <a:off x="1259632" y="6093296"/>
            <a:ext cx="936104" cy="261610"/>
          </a:xfrm>
          <a:prstGeom prst="rect">
            <a:avLst/>
          </a:prstGeom>
          <a:noFill/>
        </p:spPr>
        <p:txBody>
          <a:bodyPr wrap="square" rtlCol="0">
            <a:spAutoFit/>
          </a:bodyPr>
          <a:lstStyle/>
          <a:p>
            <a:pPr algn="ctr"/>
            <a:r>
              <a:rPr lang="fr-FR" sz="1100" dirty="0">
                <a:solidFill>
                  <a:prstClr val="white"/>
                </a:solidFill>
              </a:rPr>
              <a:t>www.cea.fr</a:t>
            </a:r>
          </a:p>
        </p:txBody>
      </p:sp>
      <p:grpSp>
        <p:nvGrpSpPr>
          <p:cNvPr id="19" name="Groupe 18"/>
          <p:cNvGrpSpPr/>
          <p:nvPr/>
        </p:nvGrpSpPr>
        <p:grpSpPr>
          <a:xfrm>
            <a:off x="1" y="-12700"/>
            <a:ext cx="3347864" cy="6870700"/>
            <a:chOff x="1" y="-12700"/>
            <a:chExt cx="3347864" cy="6870700"/>
          </a:xfrm>
        </p:grpSpPr>
        <p:grpSp>
          <p:nvGrpSpPr>
            <p:cNvPr id="17" name="Groupe 16"/>
            <p:cNvGrpSpPr/>
            <p:nvPr userDrawn="1"/>
          </p:nvGrpSpPr>
          <p:grpSpPr>
            <a:xfrm>
              <a:off x="1" y="-12700"/>
              <a:ext cx="3347864" cy="6870700"/>
              <a:chOff x="1" y="-12700"/>
              <a:chExt cx="3347864" cy="6870700"/>
            </a:xfrm>
          </p:grpSpPr>
          <p:pic>
            <p:nvPicPr>
              <p:cNvPr id="1026"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1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18" name="ZoneTexte 17"/>
            <p:cNvSpPr txBox="1"/>
            <p:nvPr userDrawn="1"/>
          </p:nvSpPr>
          <p:spPr>
            <a:xfrm>
              <a:off x="1412032" y="6245696"/>
              <a:ext cx="936104" cy="261610"/>
            </a:xfrm>
            <a:prstGeom prst="rect">
              <a:avLst/>
            </a:prstGeom>
            <a:noFill/>
          </p:spPr>
          <p:txBody>
            <a:bodyPr wrap="square" rtlCol="0">
              <a:spAutoFit/>
            </a:bodyPr>
            <a:lstStyle/>
            <a:p>
              <a:pPr algn="ctr"/>
              <a:r>
                <a:rPr lang="fr-FR" sz="1100" dirty="0">
                  <a:solidFill>
                    <a:prstClr val="white"/>
                  </a:solidFill>
                </a:rPr>
                <a:t>www.cea.fr</a:t>
              </a:r>
            </a:p>
          </p:txBody>
        </p:sp>
      </p:grpSp>
    </p:spTree>
    <p:extLst>
      <p:ext uri="{BB962C8B-B14F-4D97-AF65-F5344CB8AC3E}">
        <p14:creationId xmlns:p14="http://schemas.microsoft.com/office/powerpoint/2010/main" val="33016180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Titre 1 visuel">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pour une image  11"/>
          <p:cNvSpPr>
            <a:spLocks noGrp="1"/>
          </p:cNvSpPr>
          <p:nvPr>
            <p:ph type="pic" sz="quarter" idx="14" hasCustomPrompt="1"/>
          </p:nvPr>
        </p:nvSpPr>
        <p:spPr>
          <a:xfrm>
            <a:off x="3311999" y="3311999"/>
            <a:ext cx="5832000" cy="2124000"/>
          </a:xfrm>
          <a:solidFill>
            <a:srgbClr val="666666"/>
          </a:solidFill>
        </p:spPr>
        <p:txBody>
          <a:bodyPr anchor="ctr"/>
          <a:lstStyle>
            <a:lvl1pPr marL="0" indent="0" algn="ctr">
              <a:defRPr sz="1200">
                <a:solidFill>
                  <a:schemeClr val="bg1"/>
                </a:solidFill>
              </a:defRPr>
            </a:lvl1pPr>
          </a:lstStyle>
          <a:p>
            <a:r>
              <a:rPr lang="fr-FR" dirty="0" smtClean="0"/>
              <a:t> Visuel</a:t>
            </a:r>
            <a:endParaRPr lang="fr-FR" dirty="0"/>
          </a:p>
        </p:txBody>
      </p:sp>
      <p:sp>
        <p:nvSpPr>
          <p:cNvPr id="13" name="Espace réservé de la date 12"/>
          <p:cNvSpPr>
            <a:spLocks noGrp="1"/>
          </p:cNvSpPr>
          <p:nvPr>
            <p:ph type="dt" sz="half" idx="15"/>
          </p:nvPr>
        </p:nvSpPr>
        <p:spPr>
          <a:xfrm>
            <a:off x="3960000" y="6305192"/>
            <a:ext cx="1450504" cy="365125"/>
          </a:xfrm>
        </p:spPr>
        <p:txBody>
          <a:bodyPr/>
          <a:lstStyle/>
          <a:p>
            <a:endParaRPr lang="fr-FR">
              <a:solidFill>
                <a:prstClr val="white"/>
              </a:solidFill>
            </a:endParaRP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5" name="Espace réservé du pied de page 14"/>
          <p:cNvSpPr>
            <a:spLocks noGrp="1"/>
          </p:cNvSpPr>
          <p:nvPr>
            <p:ph type="ftr" sz="quarter" idx="17"/>
          </p:nvPr>
        </p:nvSpPr>
        <p:spPr>
          <a:xfrm>
            <a:off x="5436096" y="6305192"/>
            <a:ext cx="2555448"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grpSp>
        <p:nvGrpSpPr>
          <p:cNvPr id="24" name="Groupe 23"/>
          <p:cNvGrpSpPr/>
          <p:nvPr/>
        </p:nvGrpSpPr>
        <p:grpSpPr>
          <a:xfrm>
            <a:off x="1" y="-12700"/>
            <a:ext cx="3347864" cy="6870700"/>
            <a:chOff x="1" y="-12700"/>
            <a:chExt cx="3347864" cy="6870700"/>
          </a:xfrm>
        </p:grpSpPr>
        <p:grpSp>
          <p:nvGrpSpPr>
            <p:cNvPr id="25" name="Groupe 16"/>
            <p:cNvGrpSpPr/>
            <p:nvPr userDrawn="1"/>
          </p:nvGrpSpPr>
          <p:grpSpPr>
            <a:xfrm>
              <a:off x="1" y="-12700"/>
              <a:ext cx="3347864" cy="6870700"/>
              <a:chOff x="1" y="-12700"/>
              <a:chExt cx="3347864" cy="6870700"/>
            </a:xfrm>
          </p:grpSpPr>
          <p:pic>
            <p:nvPicPr>
              <p:cNvPr id="27"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6" name="ZoneTexte 25"/>
            <p:cNvSpPr txBox="1"/>
            <p:nvPr userDrawn="1"/>
          </p:nvSpPr>
          <p:spPr>
            <a:xfrm>
              <a:off x="1412032" y="6245696"/>
              <a:ext cx="936104" cy="261610"/>
            </a:xfrm>
            <a:prstGeom prst="rect">
              <a:avLst/>
            </a:prstGeom>
            <a:noFill/>
          </p:spPr>
          <p:txBody>
            <a:bodyPr wrap="square" rtlCol="0">
              <a:spAutoFit/>
            </a:bodyPr>
            <a:lstStyle/>
            <a:p>
              <a:pPr algn="ctr"/>
              <a:r>
                <a:rPr lang="fr-FR" sz="1100" dirty="0">
                  <a:solidFill>
                    <a:prstClr val="white"/>
                  </a:solidFill>
                </a:rPr>
                <a:t>www.cea.fr</a:t>
              </a:r>
            </a:p>
          </p:txBody>
        </p:sp>
      </p:grpSp>
    </p:spTree>
    <p:extLst>
      <p:ext uri="{BB962C8B-B14F-4D97-AF65-F5344CB8AC3E}">
        <p14:creationId xmlns:p14="http://schemas.microsoft.com/office/powerpoint/2010/main" val="25190139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itre 3 visuels">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4" name="Espace réservé de la date 13"/>
          <p:cNvSpPr>
            <a:spLocks noGrp="1"/>
          </p:cNvSpPr>
          <p:nvPr>
            <p:ph type="dt" sz="half" idx="17"/>
          </p:nvPr>
        </p:nvSpPr>
        <p:spPr>
          <a:xfrm>
            <a:off x="3960000" y="6305192"/>
            <a:ext cx="1450504" cy="365125"/>
          </a:xfrm>
        </p:spPr>
        <p:txBody>
          <a:bodyPr/>
          <a:lstStyle/>
          <a:p>
            <a:endParaRPr lang="fr-FR">
              <a:solidFill>
                <a:prstClr val="white"/>
              </a:solidFill>
            </a:endParaRPr>
          </a:p>
        </p:txBody>
      </p:sp>
      <p:sp>
        <p:nvSpPr>
          <p:cNvPr id="15" name="Espace réservé du numéro de diapositive 14"/>
          <p:cNvSpPr>
            <a:spLocks noGrp="1"/>
          </p:cNvSpPr>
          <p:nvPr>
            <p:ph type="sldNum" sz="quarter" idx="18"/>
          </p:nvPr>
        </p:nvSpPr>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6" name="Espace réservé du pied de page 15"/>
          <p:cNvSpPr>
            <a:spLocks noGrp="1"/>
          </p:cNvSpPr>
          <p:nvPr>
            <p:ph type="ftr" sz="quarter" idx="19"/>
          </p:nvPr>
        </p:nvSpPr>
        <p:spPr>
          <a:xfrm>
            <a:off x="5436096" y="6305192"/>
            <a:ext cx="2555448"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grpSp>
        <p:nvGrpSpPr>
          <p:cNvPr id="19" name="Groupe 18"/>
          <p:cNvGrpSpPr/>
          <p:nvPr/>
        </p:nvGrpSpPr>
        <p:grpSpPr>
          <a:xfrm>
            <a:off x="1" y="-12700"/>
            <a:ext cx="3347864" cy="6870700"/>
            <a:chOff x="1" y="-12700"/>
            <a:chExt cx="3347864" cy="6870700"/>
          </a:xfrm>
        </p:grpSpPr>
        <p:grpSp>
          <p:nvGrpSpPr>
            <p:cNvPr id="20" name="Groupe 16"/>
            <p:cNvGrpSpPr/>
            <p:nvPr userDrawn="1"/>
          </p:nvGrpSpPr>
          <p:grpSpPr>
            <a:xfrm>
              <a:off x="1" y="-12700"/>
              <a:ext cx="3347864" cy="6870700"/>
              <a:chOff x="1" y="-12700"/>
              <a:chExt cx="3347864" cy="6870700"/>
            </a:xfrm>
          </p:grpSpPr>
          <p:pic>
            <p:nvPicPr>
              <p:cNvPr id="25"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4" name="ZoneTexte 23"/>
            <p:cNvSpPr txBox="1"/>
            <p:nvPr userDrawn="1"/>
          </p:nvSpPr>
          <p:spPr>
            <a:xfrm>
              <a:off x="1412032" y="6245696"/>
              <a:ext cx="936104" cy="261610"/>
            </a:xfrm>
            <a:prstGeom prst="rect">
              <a:avLst/>
            </a:prstGeom>
            <a:noFill/>
          </p:spPr>
          <p:txBody>
            <a:bodyPr wrap="square" rtlCol="0">
              <a:spAutoFit/>
            </a:bodyPr>
            <a:lstStyle/>
            <a:p>
              <a:pPr algn="ctr"/>
              <a:r>
                <a:rPr lang="fr-FR" sz="1100" dirty="0">
                  <a:solidFill>
                    <a:prstClr val="white"/>
                  </a:solidFill>
                </a:rPr>
                <a:t>www.cea.fr</a:t>
              </a:r>
            </a:p>
          </p:txBody>
        </p:sp>
      </p:grpSp>
    </p:spTree>
    <p:extLst>
      <p:ext uri="{BB962C8B-B14F-4D97-AF65-F5344CB8AC3E}">
        <p14:creationId xmlns:p14="http://schemas.microsoft.com/office/powerpoint/2010/main" val="31616256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p:nvPicPr>
        <p:blipFill>
          <a:blip r:embed="rId2" cstate="print"/>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7" name="Espace réservé de la date 6"/>
          <p:cNvSpPr>
            <a:spLocks noGrp="1"/>
          </p:cNvSpPr>
          <p:nvPr>
            <p:ph type="dt" sz="half" idx="10"/>
          </p:nvPr>
        </p:nvSpPr>
        <p:spPr/>
        <p:txBody>
          <a:bodyPr/>
          <a:lstStyle/>
          <a:p>
            <a:endParaRPr lang="fr-FR">
              <a:solidFill>
                <a:prstClr val="white"/>
              </a:solidFill>
            </a:endParaRPr>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Tree>
    <p:extLst>
      <p:ext uri="{BB962C8B-B14F-4D97-AF65-F5344CB8AC3E}">
        <p14:creationId xmlns:p14="http://schemas.microsoft.com/office/powerpoint/2010/main" val="287970596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p:txBody>
          <a:bodyPr/>
          <a:lstStyle/>
          <a:p>
            <a:fld id="{296A5B4F-8806-49AF-ADC2-F53C548500B7}" type="slidenum">
              <a:rPr lang="fr-FR" smtClean="0"/>
              <a:pPr/>
              <a:t>‹N°›</a:t>
            </a:fld>
            <a:endParaRPr lang="fr-FR"/>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1885273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p:txBody>
          <a:bodyPr/>
          <a:lstStyle/>
          <a:p>
            <a:fld id="{296A5B4F-8806-49AF-ADC2-F53C548500B7}" type="slidenum">
              <a:rPr lang="fr-FR" smtClean="0"/>
              <a:pPr/>
              <a:t>‹N°›</a:t>
            </a:fld>
            <a:endParaRPr lang="fr-FR"/>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40479553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6"/>
          </p:nvPr>
        </p:nvSpPr>
        <p:spPr/>
        <p:txBody>
          <a:bodyPr/>
          <a:lstStyle/>
          <a:p>
            <a:endParaRPr lang="fr-FR">
              <a:solidFill>
                <a:prstClr val="white"/>
              </a:solidFill>
            </a:endParaRPr>
          </a:p>
        </p:txBody>
      </p:sp>
      <p:sp>
        <p:nvSpPr>
          <p:cNvPr id="13" name="Espace réservé du numéro de diapositive 12"/>
          <p:cNvSpPr>
            <a:spLocks noGrp="1"/>
          </p:cNvSpPr>
          <p:nvPr>
            <p:ph type="sldNum" sz="quarter" idx="17"/>
          </p:nvPr>
        </p:nvSpPr>
        <p:spPr/>
        <p:txBody>
          <a:bodyPr/>
          <a:lstStyle/>
          <a:p>
            <a:fld id="{296A5B4F-8806-49AF-ADC2-F53C548500B7}" type="slidenum">
              <a:rPr lang="fr-FR" smtClean="0"/>
              <a:pPr/>
              <a:t>‹N°›</a:t>
            </a:fld>
            <a:endParaRPr lang="fr-FR"/>
          </a:p>
        </p:txBody>
      </p:sp>
      <p:sp>
        <p:nvSpPr>
          <p:cNvPr id="14" name="Espace réservé du pied de page 13"/>
          <p:cNvSpPr>
            <a:spLocks noGrp="1"/>
          </p:cNvSpPr>
          <p:nvPr>
            <p:ph type="ftr" sz="quarter" idx="18"/>
          </p:nvPr>
        </p:nvSpPr>
        <p:spPr/>
        <p:txBody>
          <a:bodyPr/>
          <a:lstStyle/>
          <a:p>
            <a:r>
              <a:rPr lang="en-US" smtClean="0"/>
              <a:t>Antoine Mollard – Eucard2 WP12 annual meeting 2017</a:t>
            </a:r>
            <a:endParaRPr lang="fr-FR"/>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4166612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en-US" smtClean="0"/>
              <a:t>Antoine Mollard – Eucard2 WP12 annual meeting 2017</a:t>
            </a:r>
            <a:endParaRPr lang="fr-FR"/>
          </a:p>
        </p:txBody>
      </p:sp>
      <p:sp>
        <p:nvSpPr>
          <p:cNvPr id="6" name="Slide Number Placeholder 5"/>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27802095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8"/>
          </p:nvPr>
        </p:nvSpPr>
        <p:spPr/>
        <p:txBody>
          <a:bodyPr/>
          <a:lstStyle/>
          <a:p>
            <a:endParaRPr lang="fr-FR">
              <a:solidFill>
                <a:prstClr val="white"/>
              </a:solidFill>
            </a:endParaRPr>
          </a:p>
        </p:txBody>
      </p:sp>
      <p:sp>
        <p:nvSpPr>
          <p:cNvPr id="13" name="Espace réservé du numéro de diapositive 12"/>
          <p:cNvSpPr>
            <a:spLocks noGrp="1"/>
          </p:cNvSpPr>
          <p:nvPr>
            <p:ph type="sldNum" sz="quarter" idx="19"/>
          </p:nvPr>
        </p:nvSpPr>
        <p:spPr/>
        <p:txBody>
          <a:bodyPr/>
          <a:lstStyle/>
          <a:p>
            <a:fld id="{296A5B4F-8806-49AF-ADC2-F53C548500B7}" type="slidenum">
              <a:rPr lang="fr-FR" smtClean="0"/>
              <a:pPr/>
              <a:t>‹N°›</a:t>
            </a:fld>
            <a:endParaRPr lang="fr-FR"/>
          </a:p>
        </p:txBody>
      </p:sp>
      <p:sp>
        <p:nvSpPr>
          <p:cNvPr id="14" name="Espace réservé du pied de page 13"/>
          <p:cNvSpPr>
            <a:spLocks noGrp="1"/>
          </p:cNvSpPr>
          <p:nvPr>
            <p:ph type="ftr" sz="quarter" idx="20"/>
          </p:nvPr>
        </p:nvSpPr>
        <p:spPr/>
        <p:txBody>
          <a:bodyPr/>
          <a:lstStyle/>
          <a:p>
            <a:r>
              <a:rPr lang="en-US" smtClean="0"/>
              <a:t>Antoine Mollard – Eucard2 WP12 annual meeting 2017</a:t>
            </a:r>
            <a:endParaRPr lang="fr-FR"/>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5451418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3707506"/>
            <a:ext cx="8172464" cy="252980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p:txBody>
          <a:bodyPr/>
          <a:lstStyle/>
          <a:p>
            <a:fld id="{296A5B4F-8806-49AF-ADC2-F53C548500B7}" type="slidenum">
              <a:rPr lang="fr-FR" smtClean="0"/>
              <a:pPr/>
              <a:t>‹N°›</a:t>
            </a:fld>
            <a:endParaRPr lang="fr-FR"/>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368457941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p:nvPicPr>
        <p:blipFill>
          <a:blip r:embed="rId2"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endParaRPr lang="fr-FR">
              <a:solidFill>
                <a:prstClr val="white"/>
              </a:solidFill>
            </a:endParaRPr>
          </a:p>
        </p:txBody>
      </p:sp>
      <p:sp>
        <p:nvSpPr>
          <p:cNvPr id="7" name="Espace réservé du numéro de diapositive 6"/>
          <p:cNvSpPr>
            <a:spLocks noGrp="1"/>
          </p:cNvSpPr>
          <p:nvPr>
            <p:ph type="sldNum" sz="quarter" idx="11"/>
          </p:nvPr>
        </p:nvSpPr>
        <p:spPr/>
        <p:txBody>
          <a:bodyPr/>
          <a:lstStyle/>
          <a:p>
            <a:fld id="{296A5B4F-8806-49AF-ADC2-F53C548500B7}" type="slidenum">
              <a:rPr lang="fr-FR" smtClean="0"/>
              <a:pPr/>
              <a:t>‹N°›</a:t>
            </a:fld>
            <a:endParaRPr lang="fr-FR"/>
          </a:p>
        </p:txBody>
      </p:sp>
      <p:sp>
        <p:nvSpPr>
          <p:cNvPr id="8" name="Espace réservé du pied de page 7"/>
          <p:cNvSpPr>
            <a:spLocks noGrp="1"/>
          </p:cNvSpPr>
          <p:nvPr>
            <p:ph type="ftr" sz="quarter" idx="12"/>
          </p:nvPr>
        </p:nvSpPr>
        <p:spPr/>
        <p:txBody>
          <a:bodyPr/>
          <a:lstStyle/>
          <a:p>
            <a:r>
              <a:rPr lang="en-US" smtClean="0"/>
              <a:t>Antoine Mollard – Eucard2 WP12 annual meeting 2017</a:t>
            </a:r>
            <a:endParaRPr lang="fr-FR"/>
          </a:p>
        </p:txBody>
      </p:sp>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198322643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arte">
    <p:spTree>
      <p:nvGrpSpPr>
        <p:cNvPr id="1" name=""/>
        <p:cNvGrpSpPr/>
        <p:nvPr/>
      </p:nvGrpSpPr>
      <p:grpSpPr>
        <a:xfrm>
          <a:off x="0" y="0"/>
          <a:ext cx="0" cy="0"/>
          <a:chOff x="0" y="0"/>
          <a:chExt cx="0" cy="0"/>
        </a:xfrm>
      </p:grpSpPr>
      <p:pic>
        <p:nvPicPr>
          <p:cNvPr id="10" name="Image 9" descr="carte.png"/>
          <p:cNvPicPr>
            <a:picLocks noChangeAspect="1"/>
          </p:cNvPicPr>
          <p:nvPr/>
        </p:nvPicPr>
        <p:blipFill>
          <a:blip r:embed="rId2" cstate="print"/>
          <a:stretch>
            <a:fillRect/>
          </a:stretch>
        </p:blipFill>
        <p:spPr>
          <a:xfrm>
            <a:off x="376486" y="846237"/>
            <a:ext cx="8460000" cy="4156911"/>
          </a:xfrm>
          <a:prstGeom prst="rect">
            <a:avLst/>
          </a:prstGeom>
        </p:spPr>
      </p:pic>
      <p:pic>
        <p:nvPicPr>
          <p:cNvPr id="9" name="Image 8" descr="bandeau_page_carte.png"/>
          <p:cNvPicPr>
            <a:picLocks noChangeAspect="1"/>
          </p:cNvPicPr>
          <p:nvPr/>
        </p:nvPicPr>
        <p:blipFill>
          <a:blip r:embed="rId3"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endParaRPr lang="fr-FR">
              <a:solidFill>
                <a:prstClr val="white"/>
              </a:solidFill>
            </a:endParaRPr>
          </a:p>
        </p:txBody>
      </p:sp>
      <p:sp>
        <p:nvSpPr>
          <p:cNvPr id="7" name="Espace réservé du numéro de diapositive 6"/>
          <p:cNvSpPr>
            <a:spLocks noGrp="1"/>
          </p:cNvSpPr>
          <p:nvPr>
            <p:ph type="sldNum" sz="quarter" idx="11"/>
          </p:nvPr>
        </p:nvSpPr>
        <p:spPr/>
        <p:txBody>
          <a:bodyPr/>
          <a:lstStyle/>
          <a:p>
            <a:fld id="{296A5B4F-8806-49AF-ADC2-F53C548500B7}" type="slidenum">
              <a:rPr lang="fr-FR" smtClean="0"/>
              <a:pPr/>
              <a:t>‹N°›</a:t>
            </a:fld>
            <a:endParaRPr lang="fr-FR"/>
          </a:p>
        </p:txBody>
      </p:sp>
      <p:sp>
        <p:nvSpPr>
          <p:cNvPr id="8" name="Espace réservé du pied de page 7"/>
          <p:cNvSpPr>
            <a:spLocks noGrp="1"/>
          </p:cNvSpPr>
          <p:nvPr>
            <p:ph type="ftr" sz="quarter" idx="12"/>
          </p:nvPr>
        </p:nvSpPr>
        <p:spPr/>
        <p:txBody>
          <a:bodyPr/>
          <a:lstStyle/>
          <a:p>
            <a:r>
              <a:rPr lang="en-US" smtClean="0"/>
              <a:t>Antoine Mollard – Eucard2 WP12 annual meeting 2017</a:t>
            </a:r>
            <a:endParaRPr lang="fr-FR"/>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extLst>
      <p:ext uri="{BB962C8B-B14F-4D97-AF65-F5344CB8AC3E}">
        <p14:creationId xmlns:p14="http://schemas.microsoft.com/office/powerpoint/2010/main" val="321893942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p:nvPicPr>
        <p:blipFill>
          <a:blip r:embed="rId2" cstate="print"/>
          <a:stretch>
            <a:fillRect/>
          </a:stretch>
        </p:blipFill>
        <p:spPr>
          <a:xfrm>
            <a:off x="3310128" y="0"/>
            <a:ext cx="5833872" cy="6858000"/>
          </a:xfrm>
          <a:prstGeom prst="rect">
            <a:avLst/>
          </a:prstGeom>
        </p:spPr>
      </p:pic>
      <p:pic>
        <p:nvPicPr>
          <p:cNvPr id="7" name="Image 6" descr="bandeau_dernière.png"/>
          <p:cNvPicPr>
            <a:picLocks noChangeAspect="1"/>
          </p:cNvPicPr>
          <p:nvPr/>
        </p:nvPicPr>
        <p:blipFill>
          <a:blip r:embed="rId3" cstate="print"/>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2" name="Espace réservé du pied de page 11"/>
          <p:cNvSpPr>
            <a:spLocks noGrp="1"/>
          </p:cNvSpPr>
          <p:nvPr>
            <p:ph type="ftr" sz="quarter" idx="12"/>
          </p:nvPr>
        </p:nvSpPr>
        <p:spPr>
          <a:xfrm>
            <a:off x="576000" y="5877272"/>
            <a:ext cx="2664296" cy="365125"/>
          </a:xfrm>
        </p:spPr>
        <p:txBody>
          <a:bodyPr/>
          <a:lstStyle>
            <a:lvl1pPr algn="l">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Tree>
    <p:extLst>
      <p:ext uri="{BB962C8B-B14F-4D97-AF65-F5344CB8AC3E}">
        <p14:creationId xmlns:p14="http://schemas.microsoft.com/office/powerpoint/2010/main" val="205774929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endParaRPr lang="fr-FR">
              <a:solidFill>
                <a:prstClr val="white"/>
              </a:solidFill>
            </a:endParaRPr>
          </a:p>
        </p:txBody>
      </p:sp>
      <p:sp>
        <p:nvSpPr>
          <p:cNvPr id="5" name="Espace réservé du pied de page 4"/>
          <p:cNvSpPr>
            <a:spLocks noGrp="1"/>
          </p:cNvSpPr>
          <p:nvPr>
            <p:ph type="ftr" sz="quarter" idx="11"/>
          </p:nvPr>
        </p:nvSpPr>
        <p:spPr/>
        <p:txBody>
          <a:bodyPr/>
          <a:lstStyle/>
          <a:p>
            <a:r>
              <a:rPr lang="en-US" smtClean="0"/>
              <a:t>Antoine Mollard – Eucard2 WP12 annual meeting 2017</a:t>
            </a:r>
            <a:endParaRPr lang="fr-FR"/>
          </a:p>
        </p:txBody>
      </p:sp>
      <p:sp>
        <p:nvSpPr>
          <p:cNvPr id="6" name="Espace réservé du numéro de diapositive 5"/>
          <p:cNvSpPr>
            <a:spLocks noGrp="1"/>
          </p:cNvSpPr>
          <p:nvPr>
            <p:ph type="sldNum" sz="quarter" idx="12"/>
          </p:nvPr>
        </p:nvSpPr>
        <p:spPr/>
        <p:txBody>
          <a:bodyPr/>
          <a:lstStyle/>
          <a:p>
            <a:fld id="{296A5B4F-8806-49AF-ADC2-F53C548500B7}" type="slidenum">
              <a:rPr lang="fr-FR" smtClean="0"/>
              <a:pPr/>
              <a:t>‹N°›</a:t>
            </a:fld>
            <a:endParaRPr lang="fr-FR"/>
          </a:p>
        </p:txBody>
      </p:sp>
    </p:spTree>
    <p:extLst>
      <p:ext uri="{BB962C8B-B14F-4D97-AF65-F5344CB8AC3E}">
        <p14:creationId xmlns:p14="http://schemas.microsoft.com/office/powerpoint/2010/main" val="327970432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solidFill>
                <a:prstClr val="white"/>
              </a:solidFill>
            </a:endParaRPr>
          </a:p>
        </p:txBody>
      </p:sp>
      <p:sp>
        <p:nvSpPr>
          <p:cNvPr id="3" name="Footer Placeholder 2"/>
          <p:cNvSpPr>
            <a:spLocks noGrp="1"/>
          </p:cNvSpPr>
          <p:nvPr>
            <p:ph type="ftr" sz="quarter" idx="11"/>
          </p:nvPr>
        </p:nvSpPr>
        <p:spPr/>
        <p:txBody>
          <a:bodyPr/>
          <a:lstStyle/>
          <a:p>
            <a:r>
              <a:rPr lang="en-US" smtClean="0"/>
              <a:t>Antoine Mollard – Eucard2 WP12 annual meeting 2017</a:t>
            </a:r>
            <a:endParaRPr lang="fr-FR"/>
          </a:p>
        </p:txBody>
      </p:sp>
      <p:sp>
        <p:nvSpPr>
          <p:cNvPr id="4" name="Slide Number Placeholder 3"/>
          <p:cNvSpPr>
            <a:spLocks noGrp="1"/>
          </p:cNvSpPr>
          <p:nvPr>
            <p:ph type="sldNum" sz="quarter" idx="12"/>
          </p:nvPr>
        </p:nvSpPr>
        <p:spPr/>
        <p:txBody>
          <a:bodyPr/>
          <a:lstStyle/>
          <a:p>
            <a:fld id="{DB4703EE-2008-4175-B760-65258EFAA828}" type="slidenum">
              <a:rPr lang="fr-FR" smtClean="0"/>
              <a:pPr/>
              <a:t>‹N°›</a:t>
            </a:fld>
            <a:endParaRPr lang="fr-FR"/>
          </a:p>
        </p:txBody>
      </p:sp>
    </p:spTree>
    <p:extLst>
      <p:ext uri="{BB962C8B-B14F-4D97-AF65-F5344CB8AC3E}">
        <p14:creationId xmlns:p14="http://schemas.microsoft.com/office/powerpoint/2010/main" val="258768680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AD texte">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576000" y="1270000"/>
            <a:ext cx="8172464" cy="4967311"/>
          </a:xfrm>
          <a:prstGeom prst="rect">
            <a:avLst/>
          </a:prstGeom>
        </p:spPr>
        <p:txBody>
          <a:bodyPr/>
          <a:lstStyle>
            <a:lvl1pPr marL="0" algn="l">
              <a:defRPr sz="2000">
                <a:solidFill>
                  <a:schemeClr val="tx1">
                    <a:lumMod val="65000"/>
                    <a:lumOff val="35000"/>
                  </a:schemeClr>
                </a:solidFill>
              </a:defRPr>
            </a:lvl1pPr>
            <a:lvl2pPr marL="432000">
              <a:spcAft>
                <a:spcPts val="600"/>
              </a:spcAft>
              <a:buSzPct val="75000"/>
              <a:defRPr sz="1800"/>
            </a:lvl2pPr>
            <a:lvl3pPr marL="647700" indent="-285750">
              <a:spcAft>
                <a:spcPts val="300"/>
              </a:spcAft>
              <a:buClr>
                <a:schemeClr val="bg2">
                  <a:lumMod val="75000"/>
                </a:schemeClr>
              </a:buClr>
              <a:buSzPct val="100000"/>
              <a:buFont typeface="Wingdings" panose="05000000000000000000" pitchFamily="2" charset="2"/>
              <a:buChar char="ü"/>
              <a:defRPr/>
            </a:lvl3pPr>
            <a:lvl4pPr>
              <a:spcAft>
                <a:spcPts val="300"/>
              </a:spcAft>
              <a:defRPr/>
            </a:lvl4pPr>
            <a:lvl5pPr marL="129600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en-US" dirty="0">
              <a:solidFill>
                <a:prstClr val="white"/>
              </a:solidFill>
            </a:endParaRPr>
          </a:p>
        </p:txBody>
      </p:sp>
      <p:sp>
        <p:nvSpPr>
          <p:cNvPr id="5" name="Espace réservé du numéro de diapositive 4"/>
          <p:cNvSpPr>
            <a:spLocks noGrp="1"/>
          </p:cNvSpPr>
          <p:nvPr>
            <p:ph type="sldNum" sz="quarter" idx="12"/>
          </p:nvPr>
        </p:nvSpPr>
        <p:spPr/>
        <p:txBody>
          <a:bodyPr/>
          <a:lstStyle/>
          <a:p>
            <a:fld id="{AEFB9B6D-867A-40B8-ACB0-35CC9F272C9C}" type="slidenum">
              <a:rPr lang="fr-FR" smtClean="0"/>
              <a:pPr/>
              <a:t>‹N°›</a:t>
            </a:fld>
            <a:endParaRPr lang="fr-FR" dirty="0"/>
          </a:p>
        </p:txBody>
      </p:sp>
    </p:spTree>
    <p:extLst>
      <p:ext uri="{BB962C8B-B14F-4D97-AF65-F5344CB8AC3E}">
        <p14:creationId xmlns:p14="http://schemas.microsoft.com/office/powerpoint/2010/main" val="3849813638"/>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1_Titre">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pic>
        <p:nvPicPr>
          <p:cNvPr id="1027"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250295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Titre 1 visuel">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6"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grpSp>
        <p:nvGrpSpPr>
          <p:cNvPr id="8" name="Group 19"/>
          <p:cNvGrpSpPr>
            <a:grpSpLocks/>
          </p:cNvGrpSpPr>
          <p:nvPr userDrawn="1"/>
        </p:nvGrpSpPr>
        <p:grpSpPr bwMode="auto">
          <a:xfrm>
            <a:off x="977897" y="3356992"/>
            <a:ext cx="8166103" cy="2117727"/>
            <a:chOff x="528" y="2578"/>
            <a:chExt cx="5144" cy="1334"/>
          </a:xfrm>
        </p:grpSpPr>
        <p:pic>
          <p:nvPicPr>
            <p:cNvPr id="13" name="Picture 5" descr="solenoide_at_100K"/>
            <p:cNvPicPr preferRelativeResize="0">
              <a:picLocks noChangeAspect="1" noChangeArrowheads="1"/>
            </p:cNvPicPr>
            <p:nvPr userDrawn="1"/>
          </p:nvPicPr>
          <p:blipFill>
            <a:blip r:embed="rId4" cstate="print"/>
            <a:srcRect/>
            <a:stretch>
              <a:fillRect/>
            </a:stretch>
          </p:blipFill>
          <p:spPr bwMode="auto">
            <a:xfrm>
              <a:off x="4717" y="2578"/>
              <a:ext cx="883" cy="1206"/>
            </a:xfrm>
            <a:prstGeom prst="rect">
              <a:avLst/>
            </a:prstGeom>
            <a:noFill/>
            <a:ln w="9525">
              <a:solidFill>
                <a:schemeClr val="tx1"/>
              </a:solidFill>
              <a:miter lim="800000"/>
              <a:headEnd/>
              <a:tailEnd/>
            </a:ln>
          </p:spPr>
        </p:pic>
        <p:pic>
          <p:nvPicPr>
            <p:cNvPr id="14" name="Picture 6" descr="Edelweiss2"/>
            <p:cNvPicPr>
              <a:picLocks noChangeAspect="1" noChangeArrowheads="1"/>
            </p:cNvPicPr>
            <p:nvPr userDrawn="1"/>
          </p:nvPicPr>
          <p:blipFill>
            <a:blip r:embed="rId5" cstate="print"/>
            <a:srcRect l="24377" r="34030"/>
            <a:stretch>
              <a:fillRect/>
            </a:stretch>
          </p:blipFill>
          <p:spPr bwMode="auto">
            <a:xfrm>
              <a:off x="2228" y="2578"/>
              <a:ext cx="836" cy="1206"/>
            </a:xfrm>
            <a:prstGeom prst="rect">
              <a:avLst/>
            </a:prstGeom>
            <a:noFill/>
            <a:ln w="9525">
              <a:solidFill>
                <a:schemeClr val="tx1"/>
              </a:solidFill>
              <a:miter lim="800000"/>
              <a:headEnd/>
              <a:tailEnd/>
            </a:ln>
          </p:spPr>
        </p:pic>
        <p:sp>
          <p:nvSpPr>
            <p:cNvPr id="15" name="Text Box 7"/>
            <p:cNvSpPr txBox="1">
              <a:spLocks noChangeArrowheads="1"/>
            </p:cNvSpPr>
            <p:nvPr userDrawn="1"/>
          </p:nvSpPr>
          <p:spPr bwMode="auto">
            <a:xfrm>
              <a:off x="4798" y="3640"/>
              <a:ext cx="329" cy="173"/>
            </a:xfrm>
            <a:prstGeom prst="rect">
              <a:avLst/>
            </a:prstGeom>
            <a:noFill/>
            <a:ln w="9525">
              <a:noFill/>
              <a:miter lim="800000"/>
              <a:headEnd/>
              <a:tailEnd/>
            </a:ln>
            <a:effectLst>
              <a:outerShdw dist="17961" dir="2700000" algn="ctr" rotWithShape="0">
                <a:schemeClr val="tx1"/>
              </a:outerShdw>
            </a:effectLst>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spcBef>
                  <a:spcPct val="0"/>
                </a:spcBef>
                <a:defRPr/>
              </a:pPr>
              <a:r>
                <a:rPr lang="en-US" sz="1200" b="1" i="1">
                  <a:solidFill>
                    <a:prstClr val="white"/>
                  </a:solidFill>
                </a:rPr>
                <a:t>CMS</a:t>
              </a:r>
            </a:p>
          </p:txBody>
        </p:sp>
        <p:pic>
          <p:nvPicPr>
            <p:cNvPr id="17" name="Picture 8" descr="DoubleChooz"/>
            <p:cNvPicPr>
              <a:picLocks noChangeAspect="1" noChangeArrowheads="1"/>
            </p:cNvPicPr>
            <p:nvPr userDrawn="1"/>
          </p:nvPicPr>
          <p:blipFill>
            <a:blip r:embed="rId6" cstate="print"/>
            <a:srcRect l="36795" t="28792" r="37286" b="15375"/>
            <a:stretch>
              <a:fillRect/>
            </a:stretch>
          </p:blipFill>
          <p:spPr bwMode="auto">
            <a:xfrm>
              <a:off x="528" y="2579"/>
              <a:ext cx="845" cy="1205"/>
            </a:xfrm>
            <a:prstGeom prst="rect">
              <a:avLst/>
            </a:prstGeom>
            <a:noFill/>
            <a:ln w="9525">
              <a:solidFill>
                <a:schemeClr val="tx1"/>
              </a:solidFill>
              <a:miter lim="800000"/>
              <a:headEnd/>
              <a:tailEnd/>
            </a:ln>
          </p:spPr>
        </p:pic>
        <p:sp>
          <p:nvSpPr>
            <p:cNvPr id="18" name="Text Box 9"/>
            <p:cNvSpPr txBox="1">
              <a:spLocks noChangeArrowheads="1"/>
            </p:cNvSpPr>
            <p:nvPr userDrawn="1"/>
          </p:nvSpPr>
          <p:spPr bwMode="auto">
            <a:xfrm>
              <a:off x="533" y="3642"/>
              <a:ext cx="763" cy="173"/>
            </a:xfrm>
            <a:prstGeom prst="rect">
              <a:avLst/>
            </a:prstGeom>
            <a:noFill/>
            <a:ln w="9525">
              <a:noFill/>
              <a:miter lim="800000"/>
              <a:headEnd/>
              <a:tailEnd/>
            </a:ln>
            <a:effectLst>
              <a:outerShdw dist="17961" dir="2700000" algn="ctr" rotWithShape="0">
                <a:schemeClr val="tx1"/>
              </a:outerShdw>
            </a:effectLst>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spcBef>
                  <a:spcPct val="0"/>
                </a:spcBef>
                <a:defRPr/>
              </a:pPr>
              <a:r>
                <a:rPr lang="en-US" sz="1200" b="1" i="1">
                  <a:solidFill>
                    <a:prstClr val="white"/>
                  </a:solidFill>
                </a:rPr>
                <a:t>Double Chooz</a:t>
              </a:r>
            </a:p>
          </p:txBody>
        </p:sp>
        <p:pic>
          <p:nvPicPr>
            <p:cNvPr id="19" name="Picture 10"/>
            <p:cNvPicPr>
              <a:picLocks noChangeAspect="1" noChangeArrowheads="1"/>
            </p:cNvPicPr>
            <p:nvPr userDrawn="1"/>
          </p:nvPicPr>
          <p:blipFill>
            <a:blip r:embed="rId7" cstate="print"/>
            <a:srcRect l="8026" r="7692" b="3709"/>
            <a:stretch>
              <a:fillRect/>
            </a:stretch>
          </p:blipFill>
          <p:spPr bwMode="auto">
            <a:xfrm>
              <a:off x="3912" y="2578"/>
              <a:ext cx="845" cy="1206"/>
            </a:xfrm>
            <a:prstGeom prst="rect">
              <a:avLst/>
            </a:prstGeom>
            <a:noFill/>
            <a:ln w="9525">
              <a:solidFill>
                <a:schemeClr val="tx1"/>
              </a:solidFill>
              <a:miter lim="800000"/>
              <a:headEnd/>
              <a:tailEnd/>
            </a:ln>
          </p:spPr>
        </p:pic>
        <p:pic>
          <p:nvPicPr>
            <p:cNvPr id="20" name="Picture 11" descr="hess-new-small"/>
            <p:cNvPicPr>
              <a:picLocks noChangeAspect="1" noChangeArrowheads="1"/>
            </p:cNvPicPr>
            <p:nvPr userDrawn="1"/>
          </p:nvPicPr>
          <p:blipFill>
            <a:blip r:embed="rId8" cstate="print"/>
            <a:srcRect l="22726" r="29546"/>
            <a:stretch>
              <a:fillRect/>
            </a:stretch>
          </p:blipFill>
          <p:spPr bwMode="auto">
            <a:xfrm>
              <a:off x="3068" y="2578"/>
              <a:ext cx="844" cy="1206"/>
            </a:xfrm>
            <a:prstGeom prst="rect">
              <a:avLst/>
            </a:prstGeom>
            <a:noFill/>
            <a:ln w="9525">
              <a:solidFill>
                <a:schemeClr val="tx1"/>
              </a:solidFill>
              <a:miter lim="800000"/>
              <a:headEnd/>
              <a:tailEnd/>
            </a:ln>
          </p:spPr>
        </p:pic>
        <p:sp>
          <p:nvSpPr>
            <p:cNvPr id="21" name="Rectangle 20"/>
            <p:cNvSpPr>
              <a:spLocks noChangeArrowheads="1"/>
            </p:cNvSpPr>
            <p:nvPr userDrawn="1"/>
          </p:nvSpPr>
          <p:spPr bwMode="auto">
            <a:xfrm>
              <a:off x="3106" y="3640"/>
              <a:ext cx="377" cy="173"/>
            </a:xfrm>
            <a:prstGeom prst="rect">
              <a:avLst/>
            </a:prstGeom>
            <a:noFill/>
            <a:ln w="9525" algn="ctr">
              <a:noFill/>
              <a:miter lim="800000"/>
              <a:headEnd/>
              <a:tailEnd/>
            </a:ln>
            <a:effectLst>
              <a:outerShdw dist="17961" dir="2700000" algn="ctr" rotWithShape="0">
                <a:schemeClr val="tx1"/>
              </a:outerShdw>
            </a:effectLst>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spcBef>
                  <a:spcPct val="0"/>
                </a:spcBef>
                <a:defRPr/>
              </a:pPr>
              <a:r>
                <a:rPr lang="en-US" sz="1200" b="1" i="1" dirty="0">
                  <a:solidFill>
                    <a:prstClr val="white"/>
                  </a:solidFill>
                </a:rPr>
                <a:t>HESS</a:t>
              </a:r>
            </a:p>
          </p:txBody>
        </p:sp>
        <p:sp>
          <p:nvSpPr>
            <p:cNvPr id="22" name="Rectangle 21"/>
            <p:cNvSpPr>
              <a:spLocks noChangeArrowheads="1"/>
            </p:cNvSpPr>
            <p:nvPr userDrawn="1"/>
          </p:nvSpPr>
          <p:spPr bwMode="auto">
            <a:xfrm>
              <a:off x="2424" y="3640"/>
              <a:ext cx="580" cy="173"/>
            </a:xfrm>
            <a:prstGeom prst="rect">
              <a:avLst/>
            </a:prstGeom>
            <a:noFill/>
            <a:ln w="9525" algn="ctr">
              <a:noFill/>
              <a:miter lim="800000"/>
              <a:headEnd/>
              <a:tailEnd/>
            </a:ln>
            <a:effectLst>
              <a:outerShdw dist="35921" dir="2700000" algn="ctr" rotWithShape="0">
                <a:schemeClr val="tx1"/>
              </a:outerShdw>
            </a:effectLst>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spcBef>
                  <a:spcPct val="0"/>
                </a:spcBef>
                <a:defRPr/>
              </a:pPr>
              <a:r>
                <a:rPr lang="en-US" sz="1200" b="1" i="1" dirty="0" smtClean="0">
                  <a:solidFill>
                    <a:prstClr val="white"/>
                  </a:solidFill>
                </a:rPr>
                <a:t>Edelweiss</a:t>
              </a:r>
              <a:endParaRPr lang="en-US" sz="1200" b="1" i="1" dirty="0">
                <a:solidFill>
                  <a:prstClr val="white"/>
                </a:solidFill>
              </a:endParaRPr>
            </a:p>
          </p:txBody>
        </p:sp>
        <p:sp>
          <p:nvSpPr>
            <p:cNvPr id="23" name="Rectangle 22"/>
            <p:cNvSpPr>
              <a:spLocks noChangeArrowheads="1"/>
            </p:cNvSpPr>
            <p:nvPr userDrawn="1"/>
          </p:nvSpPr>
          <p:spPr bwMode="auto">
            <a:xfrm>
              <a:off x="3953" y="3640"/>
              <a:ext cx="520" cy="173"/>
            </a:xfrm>
            <a:prstGeom prst="rect">
              <a:avLst/>
            </a:prstGeom>
            <a:noFill/>
            <a:ln w="9525" algn="ctr">
              <a:noFill/>
              <a:miter lim="800000"/>
              <a:headEnd/>
              <a:tailEnd/>
            </a:ln>
            <a:effectLst>
              <a:outerShdw dist="35921" dir="2700000" algn="ctr" rotWithShape="0">
                <a:schemeClr val="tx1"/>
              </a:outerShdw>
            </a:effectLst>
          </p:spPr>
          <p:txBody>
            <a:bodyPr wrap="none">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spcBef>
                  <a:spcPct val="0"/>
                </a:spcBef>
                <a:defRPr/>
              </a:pPr>
              <a:r>
                <a:rPr lang="en-US" sz="1200" b="1" i="1" dirty="0">
                  <a:solidFill>
                    <a:prstClr val="white"/>
                  </a:solidFill>
                </a:rPr>
                <a:t>Herschel</a:t>
              </a:r>
            </a:p>
          </p:txBody>
        </p:sp>
        <p:pic>
          <p:nvPicPr>
            <p:cNvPr id="24" name="Picture 15" descr="alice_tracking chamber"/>
            <p:cNvPicPr>
              <a:picLocks noChangeAspect="1" noChangeArrowheads="1"/>
            </p:cNvPicPr>
            <p:nvPr userDrawn="1"/>
          </p:nvPicPr>
          <p:blipFill>
            <a:blip r:embed="rId9" cstate="print"/>
            <a:srcRect r="20316"/>
            <a:stretch>
              <a:fillRect/>
            </a:stretch>
          </p:blipFill>
          <p:spPr bwMode="auto">
            <a:xfrm>
              <a:off x="1377" y="2578"/>
              <a:ext cx="845" cy="1204"/>
            </a:xfrm>
            <a:prstGeom prst="rect">
              <a:avLst/>
            </a:prstGeom>
            <a:noFill/>
            <a:ln w="9525">
              <a:solidFill>
                <a:schemeClr val="tx1"/>
              </a:solidFill>
              <a:miter lim="800000"/>
              <a:headEnd/>
              <a:tailEnd/>
            </a:ln>
          </p:spPr>
        </p:pic>
        <p:sp>
          <p:nvSpPr>
            <p:cNvPr id="25" name="Text Box 16"/>
            <p:cNvSpPr txBox="1">
              <a:spLocks noChangeArrowheads="1"/>
            </p:cNvSpPr>
            <p:nvPr userDrawn="1"/>
          </p:nvSpPr>
          <p:spPr bwMode="auto">
            <a:xfrm>
              <a:off x="1377" y="3641"/>
              <a:ext cx="679" cy="173"/>
            </a:xfrm>
            <a:prstGeom prst="rect">
              <a:avLst/>
            </a:prstGeom>
            <a:noFill/>
            <a:ln w="9525">
              <a:noFill/>
              <a:miter lim="800000"/>
              <a:headEnd/>
              <a:tailEnd/>
            </a:ln>
            <a:effectLst>
              <a:outerShdw dist="17961" dir="2700000" algn="ctr" rotWithShape="0">
                <a:schemeClr val="tx1"/>
              </a:outerShdw>
            </a:effectLst>
          </p:spPr>
          <p:txBody>
            <a:bodyPr>
              <a:spAutoFit/>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eaLnBrk="0" hangingPunct="0">
                <a:spcBef>
                  <a:spcPct val="0"/>
                </a:spcBef>
                <a:defRPr/>
              </a:pPr>
              <a:r>
                <a:rPr lang="en-US" sz="1200" b="1" i="1">
                  <a:solidFill>
                    <a:prstClr val="white"/>
                  </a:solidFill>
                </a:rPr>
                <a:t>ALICE</a:t>
              </a:r>
            </a:p>
          </p:txBody>
        </p:sp>
        <p:sp>
          <p:nvSpPr>
            <p:cNvPr id="26" name="Rectangle 25"/>
            <p:cNvSpPr>
              <a:spLocks noChangeArrowheads="1"/>
            </p:cNvSpPr>
            <p:nvPr userDrawn="1"/>
          </p:nvSpPr>
          <p:spPr bwMode="auto">
            <a:xfrm>
              <a:off x="3528" y="3816"/>
              <a:ext cx="2144" cy="96"/>
            </a:xfrm>
            <a:prstGeom prst="rect">
              <a:avLst/>
            </a:prstGeom>
            <a:noFill/>
            <a:ln w="12700">
              <a:noFill/>
              <a:miter lim="800000"/>
              <a:headEnd/>
              <a:tailEnd/>
            </a:ln>
          </p:spPr>
          <p:txBody>
            <a:bodyPr lIns="90487" tIns="44450" rIns="90487" bIns="44450" anchor="ct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90000"/>
                </a:lnSpc>
                <a:spcBef>
                  <a:spcPct val="0"/>
                </a:spcBef>
              </a:pPr>
              <a:r>
                <a:rPr lang="en-US" sz="1200" b="1" i="1">
                  <a:solidFill>
                    <a:srgbClr val="000000"/>
                  </a:solidFill>
                </a:rPr>
                <a:t>Detecting radiations from the Universe.  </a:t>
              </a:r>
            </a:p>
          </p:txBody>
        </p:sp>
      </p:grpSp>
    </p:spTree>
    <p:extLst>
      <p:ext uri="{BB962C8B-B14F-4D97-AF65-F5344CB8AC3E}">
        <p14:creationId xmlns:p14="http://schemas.microsoft.com/office/powerpoint/2010/main" val="31016790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3"/>
            <a:ext cx="7886700" cy="2852737"/>
          </a:xfrm>
        </p:spPr>
        <p:txBody>
          <a:bodyPr anchor="b"/>
          <a:lstStyle>
            <a:lvl1pPr>
              <a:defRPr sz="4500"/>
            </a:lvl1pPr>
          </a:lstStyle>
          <a:p>
            <a:r>
              <a:rPr lang="en-US" smtClean="0"/>
              <a:t>Click to edit Master title style</a:t>
            </a:r>
            <a:endParaRPr lang="fr-FR"/>
          </a:p>
        </p:txBody>
      </p:sp>
      <p:sp>
        <p:nvSpPr>
          <p:cNvPr id="3" name="Text Placeholder 2"/>
          <p:cNvSpPr>
            <a:spLocks noGrp="1"/>
          </p:cNvSpPr>
          <p:nvPr>
            <p:ph type="body" idx="1"/>
          </p:nvPr>
        </p:nvSpPr>
        <p:spPr>
          <a:xfrm>
            <a:off x="623888" y="4589468"/>
            <a:ext cx="7886700" cy="1500187"/>
          </a:xfrm>
        </p:spPr>
        <p:txBody>
          <a:bodyPr/>
          <a:lstStyle>
            <a:lvl1pPr marL="0" indent="0">
              <a:buNone/>
              <a:defRPr sz="1800">
                <a:solidFill>
                  <a:schemeClr val="tx1">
                    <a:tint val="75000"/>
                  </a:schemeClr>
                </a:solidFill>
              </a:defRPr>
            </a:lvl1pPr>
            <a:lvl2pPr marL="342892" indent="0">
              <a:buNone/>
              <a:defRPr sz="1500">
                <a:solidFill>
                  <a:schemeClr val="tx1">
                    <a:tint val="75000"/>
                  </a:schemeClr>
                </a:solidFill>
              </a:defRPr>
            </a:lvl2pPr>
            <a:lvl3pPr marL="685783" indent="0">
              <a:buNone/>
              <a:defRPr sz="1350">
                <a:solidFill>
                  <a:schemeClr val="tx1">
                    <a:tint val="75000"/>
                  </a:schemeClr>
                </a:solidFill>
              </a:defRPr>
            </a:lvl3pPr>
            <a:lvl4pPr marL="1028675" indent="0">
              <a:buNone/>
              <a:defRPr sz="1200">
                <a:solidFill>
                  <a:schemeClr val="tx1">
                    <a:tint val="75000"/>
                  </a:schemeClr>
                </a:solidFill>
              </a:defRPr>
            </a:lvl4pPr>
            <a:lvl5pPr marL="1371566" indent="0">
              <a:buNone/>
              <a:defRPr sz="1200">
                <a:solidFill>
                  <a:schemeClr val="tx1">
                    <a:tint val="75000"/>
                  </a:schemeClr>
                </a:solidFill>
              </a:defRPr>
            </a:lvl5pPr>
            <a:lvl6pPr marL="1714457" indent="0">
              <a:buNone/>
              <a:defRPr sz="1200">
                <a:solidFill>
                  <a:schemeClr val="tx1">
                    <a:tint val="75000"/>
                  </a:schemeClr>
                </a:solidFill>
              </a:defRPr>
            </a:lvl6pPr>
            <a:lvl7pPr marL="2057348" indent="0">
              <a:buNone/>
              <a:defRPr sz="1200">
                <a:solidFill>
                  <a:schemeClr val="tx1">
                    <a:tint val="75000"/>
                  </a:schemeClr>
                </a:solidFill>
              </a:defRPr>
            </a:lvl7pPr>
            <a:lvl8pPr marL="2400240" indent="0">
              <a:buNone/>
              <a:defRPr sz="1200">
                <a:solidFill>
                  <a:schemeClr val="tx1">
                    <a:tint val="75000"/>
                  </a:schemeClr>
                </a:solidFill>
              </a:defRPr>
            </a:lvl8pPr>
            <a:lvl9pPr marL="2743132"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endParaRPr lang="fr-FR"/>
          </a:p>
        </p:txBody>
      </p:sp>
      <p:sp>
        <p:nvSpPr>
          <p:cNvPr id="5" name="Footer Placeholder 4"/>
          <p:cNvSpPr>
            <a:spLocks noGrp="1"/>
          </p:cNvSpPr>
          <p:nvPr>
            <p:ph type="ftr" sz="quarter" idx="11"/>
          </p:nvPr>
        </p:nvSpPr>
        <p:spPr/>
        <p:txBody>
          <a:bodyPr/>
          <a:lstStyle/>
          <a:p>
            <a:r>
              <a:rPr lang="en-US" smtClean="0"/>
              <a:t>Antoine Mollard – Eucard2 WP12 annual meeting 2017</a:t>
            </a:r>
            <a:endParaRPr lang="fr-FR"/>
          </a:p>
        </p:txBody>
      </p:sp>
      <p:sp>
        <p:nvSpPr>
          <p:cNvPr id="6" name="Slide Number Placeholder 5"/>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29900557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1_Titre 3 visuels">
    <p:spTree>
      <p:nvGrpSpPr>
        <p:cNvPr id="1" name=""/>
        <p:cNvGrpSpPr/>
        <p:nvPr/>
      </p:nvGrpSpPr>
      <p:grpSpPr>
        <a:xfrm>
          <a:off x="0" y="0"/>
          <a:ext cx="0" cy="0"/>
          <a:chOff x="0" y="0"/>
          <a:chExt cx="0" cy="0"/>
        </a:xfrm>
      </p:grpSpPr>
      <p:pic>
        <p:nvPicPr>
          <p:cNvPr id="10" name="Image 9" descr="bandeau_titre.png"/>
          <p:cNvPicPr>
            <a:picLocks noChangeAspect="1"/>
          </p:cNvPicPr>
          <p:nvPr userDrawn="1"/>
        </p:nvPicPr>
        <p:blipFill>
          <a:blip r:embed="rId2" cstate="print"/>
          <a:stretch>
            <a:fillRect/>
          </a:stretch>
        </p:blipFill>
        <p:spPr>
          <a:xfrm>
            <a:off x="0" y="0"/>
            <a:ext cx="3310128" cy="6858000"/>
          </a:xfrm>
          <a:prstGeom prst="rect">
            <a:avLst/>
          </a:prstGeom>
        </p:spPr>
      </p:pic>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2" name="Sous-titre 2"/>
          <p:cNvSpPr>
            <a:spLocks noGrp="1"/>
          </p:cNvSpPr>
          <p:nvPr>
            <p:ph type="subTitle" idx="1"/>
          </p:nvPr>
        </p:nvSpPr>
        <p:spPr>
          <a:xfrm>
            <a:off x="3960000" y="5805264"/>
            <a:ext cx="3060272"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pic>
        <p:nvPicPr>
          <p:cNvPr id="14" name="Picture 3" descr="C:\Users\eb137366\Downloads\logoirfu02quadri.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370886" y="6008003"/>
            <a:ext cx="1305570" cy="5893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4135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3" name="Espace réservé du numéro de diapositive 12"/>
          <p:cNvSpPr>
            <a:spLocks noGrp="1"/>
          </p:cNvSpPr>
          <p:nvPr>
            <p:ph type="sldNum" sz="quarter" idx="17"/>
          </p:nvPr>
        </p:nvSpPr>
        <p:spPr/>
        <p:txBody>
          <a:bodyPr/>
          <a:lstStyle/>
          <a:p>
            <a:r>
              <a:rPr lang="fr-FR" smtClean="0"/>
              <a:t>|  PAGE </a:t>
            </a:r>
            <a:fld id="{AEFB9B6D-867A-40B8-ACB0-35CC9F272C9C}" type="slidenum">
              <a:rPr lang="fr-FR" smtClean="0"/>
              <a:pPr/>
              <a:t>‹N°›</a:t>
            </a:fld>
            <a:endParaRPr lang="fr-FR" dirty="0"/>
          </a:p>
        </p:txBody>
      </p:sp>
      <p:sp>
        <p:nvSpPr>
          <p:cNvPr id="14" name="Espace réservé du pied de page 13"/>
          <p:cNvSpPr>
            <a:spLocks noGrp="1"/>
          </p:cNvSpPr>
          <p:nvPr>
            <p:ph type="ftr" sz="quarter" idx="18"/>
          </p:nvPr>
        </p:nvSpPr>
        <p:spPr/>
        <p:txBody>
          <a:bodyPr/>
          <a:lstStyle/>
          <a:p>
            <a:r>
              <a:rPr lang="en-US" smtClean="0"/>
              <a:t>Antoine Mollard – Eucard2 WP12 annual meeting 2017</a:t>
            </a:r>
            <a:endParaRPr lang="fr-FR" dirty="0"/>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22362424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3" name="Espace réservé du numéro de diapositive 12"/>
          <p:cNvSpPr>
            <a:spLocks noGrp="1"/>
          </p:cNvSpPr>
          <p:nvPr>
            <p:ph type="sldNum" sz="quarter" idx="19"/>
          </p:nvPr>
        </p:nvSpPr>
        <p:spPr/>
        <p:txBody>
          <a:bodyPr/>
          <a:lstStyle/>
          <a:p>
            <a:r>
              <a:rPr lang="fr-FR" smtClean="0"/>
              <a:t>|  PAGE </a:t>
            </a:r>
            <a:fld id="{AEFB9B6D-867A-40B8-ACB0-35CC9F272C9C}" type="slidenum">
              <a:rPr lang="fr-FR" smtClean="0"/>
              <a:pPr/>
              <a:t>‹N°›</a:t>
            </a:fld>
            <a:endParaRPr lang="fr-FR" dirty="0"/>
          </a:p>
        </p:txBody>
      </p:sp>
      <p:sp>
        <p:nvSpPr>
          <p:cNvPr id="14" name="Espace réservé du pied de page 13"/>
          <p:cNvSpPr>
            <a:spLocks noGrp="1"/>
          </p:cNvSpPr>
          <p:nvPr>
            <p:ph type="ftr" sz="quarter" idx="20"/>
          </p:nvPr>
        </p:nvSpPr>
        <p:spPr/>
        <p:txBody>
          <a:bodyPr/>
          <a:lstStyle/>
          <a:p>
            <a:r>
              <a:rPr lang="en-US" smtClean="0"/>
              <a:t>Antoine Mollard – Eucard2 WP12 annual meeting 2017</a:t>
            </a:r>
            <a:endParaRPr lang="fr-FR" dirty="0"/>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350879186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3707506"/>
            <a:ext cx="8172464" cy="252980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1" name="Espace réservé du numéro de diapositive 10"/>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dirty="0"/>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27504412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_Page vierge">
    <p:spTree>
      <p:nvGrpSpPr>
        <p:cNvPr id="1" name=""/>
        <p:cNvGrpSpPr/>
        <p:nvPr/>
      </p:nvGrpSpPr>
      <p:grpSpPr>
        <a:xfrm>
          <a:off x="0" y="0"/>
          <a:ext cx="0" cy="0"/>
          <a:chOff x="0" y="0"/>
          <a:chExt cx="0" cy="0"/>
        </a:xfrm>
      </p:grpSpPr>
      <p:pic>
        <p:nvPicPr>
          <p:cNvPr id="9" name="Image 8" descr="bandeau_page_carte.png"/>
          <p:cNvPicPr>
            <a:picLocks noChangeAspect="1"/>
          </p:cNvPicPr>
          <p:nvPr userDrawn="1"/>
        </p:nvPicPr>
        <p:blipFill>
          <a:blip r:embed="rId2" cstate="print"/>
          <a:stretch>
            <a:fillRect/>
          </a:stretch>
        </p:blipFill>
        <p:spPr>
          <a:xfrm>
            <a:off x="0" y="0"/>
            <a:ext cx="9144000" cy="251460"/>
          </a:xfrm>
          <a:prstGeom prst="rect">
            <a:avLst/>
          </a:prstGeom>
        </p:spPr>
      </p:pic>
      <p:sp>
        <p:nvSpPr>
          <p:cNvPr id="7" name="Espace réservé du numéro de diapositive 6"/>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8" name="Espace réservé du pied de page 7"/>
          <p:cNvSpPr>
            <a:spLocks noGrp="1"/>
          </p:cNvSpPr>
          <p:nvPr>
            <p:ph type="ftr" sz="quarter" idx="12"/>
          </p:nvPr>
        </p:nvSpPr>
        <p:spPr/>
        <p:txBody>
          <a:bodyPr/>
          <a:lstStyle/>
          <a:p>
            <a:r>
              <a:rPr lang="en-US" smtClean="0"/>
              <a:t>Antoine Mollard – Eucard2 WP12 annual meeting 2017</a:t>
            </a:r>
            <a:endParaRPr lang="fr-FR" dirty="0"/>
          </a:p>
        </p:txBody>
      </p:sp>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3844082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_Carte">
    <p:spTree>
      <p:nvGrpSpPr>
        <p:cNvPr id="1" name=""/>
        <p:cNvGrpSpPr/>
        <p:nvPr/>
      </p:nvGrpSpPr>
      <p:grpSpPr>
        <a:xfrm>
          <a:off x="0" y="0"/>
          <a:ext cx="0" cy="0"/>
          <a:chOff x="0" y="0"/>
          <a:chExt cx="0" cy="0"/>
        </a:xfrm>
      </p:grpSpPr>
      <p:pic>
        <p:nvPicPr>
          <p:cNvPr id="10" name="Image 9" descr="carte.png"/>
          <p:cNvPicPr>
            <a:picLocks noChangeAspect="1"/>
          </p:cNvPicPr>
          <p:nvPr userDrawn="1"/>
        </p:nvPicPr>
        <p:blipFill>
          <a:blip r:embed="rId2" cstate="print"/>
          <a:stretch>
            <a:fillRect/>
          </a:stretch>
        </p:blipFill>
        <p:spPr>
          <a:xfrm>
            <a:off x="376486" y="846237"/>
            <a:ext cx="8460000" cy="4156911"/>
          </a:xfrm>
          <a:prstGeom prst="rect">
            <a:avLst/>
          </a:prstGeom>
        </p:spPr>
      </p:pic>
      <p:pic>
        <p:nvPicPr>
          <p:cNvPr id="9" name="Image 8" descr="bandeau_page_carte.png"/>
          <p:cNvPicPr>
            <a:picLocks noChangeAspect="1"/>
          </p:cNvPicPr>
          <p:nvPr userDrawn="1"/>
        </p:nvPicPr>
        <p:blipFill>
          <a:blip r:embed="rId3" cstate="print"/>
          <a:stretch>
            <a:fillRect/>
          </a:stretch>
        </p:blipFill>
        <p:spPr>
          <a:xfrm>
            <a:off x="0" y="0"/>
            <a:ext cx="9144000" cy="251460"/>
          </a:xfrm>
          <a:prstGeom prst="rect">
            <a:avLst/>
          </a:prstGeom>
        </p:spPr>
      </p:pic>
      <p:sp>
        <p:nvSpPr>
          <p:cNvPr id="7" name="Espace réservé du numéro de diapositive 6"/>
          <p:cNvSpPr>
            <a:spLocks noGrp="1"/>
          </p:cNvSpPr>
          <p:nvPr>
            <p:ph type="sldNum" sz="quarter" idx="11"/>
          </p:nvPr>
        </p:nvSpPr>
        <p:spPr/>
        <p:txBody>
          <a:bodyPr/>
          <a:lstStyle/>
          <a:p>
            <a:r>
              <a:rPr lang="fr-FR" smtClean="0"/>
              <a:t>|  PAGE </a:t>
            </a:r>
            <a:fld id="{AEFB9B6D-867A-40B8-ACB0-35CC9F272C9C}" type="slidenum">
              <a:rPr lang="fr-FR" smtClean="0"/>
              <a:pPr/>
              <a:t>‹N°›</a:t>
            </a:fld>
            <a:endParaRPr lang="fr-FR" dirty="0"/>
          </a:p>
        </p:txBody>
      </p:sp>
      <p:sp>
        <p:nvSpPr>
          <p:cNvPr id="8" name="Espace réservé du pied de page 7"/>
          <p:cNvSpPr>
            <a:spLocks noGrp="1"/>
          </p:cNvSpPr>
          <p:nvPr>
            <p:ph type="ftr" sz="quarter" idx="12"/>
          </p:nvPr>
        </p:nvSpPr>
        <p:spPr/>
        <p:txBody>
          <a:bodyPr/>
          <a:lstStyle/>
          <a:p>
            <a:r>
              <a:rPr lang="en-US" smtClean="0"/>
              <a:t>Antoine Mollard – Eucard2 WP12 annual meeting 2017</a:t>
            </a:r>
            <a:endParaRPr lang="fr-FR" dirty="0"/>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extLst>
      <p:ext uri="{BB962C8B-B14F-4D97-AF65-F5344CB8AC3E}">
        <p14:creationId xmlns:p14="http://schemas.microsoft.com/office/powerpoint/2010/main" val="118682599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itre">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2653832"/>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4509120"/>
            <a:ext cx="4788464" cy="1224136"/>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1" name="Espace réservé de la date 10"/>
          <p:cNvSpPr>
            <a:spLocks noGrp="1"/>
          </p:cNvSpPr>
          <p:nvPr>
            <p:ph type="dt" sz="half" idx="14"/>
          </p:nvPr>
        </p:nvSpPr>
        <p:spPr>
          <a:xfrm>
            <a:off x="3960000" y="6305192"/>
            <a:ext cx="1450504" cy="365125"/>
          </a:xfrm>
        </p:spPr>
        <p:txBody>
          <a:bodyPr/>
          <a:lstStyle/>
          <a:p>
            <a:endParaRPr lang="fr-FR">
              <a:solidFill>
                <a:prstClr val="white"/>
              </a:solidFill>
            </a:endParaRPr>
          </a:p>
        </p:txBody>
      </p:sp>
      <p:sp>
        <p:nvSpPr>
          <p:cNvPr id="12" name="Espace réservé du numéro de diapositive 11"/>
          <p:cNvSpPr>
            <a:spLocks noGrp="1"/>
          </p:cNvSpPr>
          <p:nvPr>
            <p:ph type="sldNum" sz="quarter" idx="15"/>
          </p:nvPr>
        </p:nvSpPr>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3" name="Espace réservé du pied de page 12"/>
          <p:cNvSpPr>
            <a:spLocks noGrp="1"/>
          </p:cNvSpPr>
          <p:nvPr>
            <p:ph type="ftr" sz="quarter" idx="16"/>
          </p:nvPr>
        </p:nvSpPr>
        <p:spPr>
          <a:xfrm>
            <a:off x="5436096" y="6305192"/>
            <a:ext cx="2555448"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
        <p:nvSpPr>
          <p:cNvPr id="14" name="ZoneTexte 13"/>
          <p:cNvSpPr txBox="1"/>
          <p:nvPr/>
        </p:nvSpPr>
        <p:spPr>
          <a:xfrm>
            <a:off x="1259632" y="60932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nvGrpSpPr>
          <p:cNvPr id="19" name="Groupe 18"/>
          <p:cNvGrpSpPr/>
          <p:nvPr/>
        </p:nvGrpSpPr>
        <p:grpSpPr>
          <a:xfrm>
            <a:off x="1" y="-12700"/>
            <a:ext cx="3347864" cy="6870700"/>
            <a:chOff x="1" y="-12700"/>
            <a:chExt cx="3347864" cy="6870700"/>
          </a:xfrm>
        </p:grpSpPr>
        <p:grpSp>
          <p:nvGrpSpPr>
            <p:cNvPr id="17" name="Groupe 16"/>
            <p:cNvGrpSpPr/>
            <p:nvPr userDrawn="1"/>
          </p:nvGrpSpPr>
          <p:grpSpPr>
            <a:xfrm>
              <a:off x="1" y="-12700"/>
              <a:ext cx="3347864" cy="6870700"/>
              <a:chOff x="1" y="-12700"/>
              <a:chExt cx="3347864" cy="6870700"/>
            </a:xfrm>
          </p:grpSpPr>
          <p:pic>
            <p:nvPicPr>
              <p:cNvPr id="1026"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1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18" name="ZoneTexte 17"/>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23175834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p:cSld name="Titre 1 visuel">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2" name="Espace réservé pour une image  11"/>
          <p:cNvSpPr>
            <a:spLocks noGrp="1"/>
          </p:cNvSpPr>
          <p:nvPr>
            <p:ph type="pic" sz="quarter" idx="14" hasCustomPrompt="1"/>
          </p:nvPr>
        </p:nvSpPr>
        <p:spPr>
          <a:xfrm>
            <a:off x="3311999" y="3311999"/>
            <a:ext cx="5832000" cy="2124000"/>
          </a:xfrm>
          <a:solidFill>
            <a:srgbClr val="666666"/>
          </a:solidFill>
        </p:spPr>
        <p:txBody>
          <a:bodyPr anchor="ctr"/>
          <a:lstStyle>
            <a:lvl1pPr marL="0" indent="0" algn="ctr">
              <a:defRPr sz="1200">
                <a:solidFill>
                  <a:schemeClr val="bg1"/>
                </a:solidFill>
              </a:defRPr>
            </a:lvl1pPr>
          </a:lstStyle>
          <a:p>
            <a:r>
              <a:rPr lang="fr-FR" dirty="0" smtClean="0"/>
              <a:t> Visuel</a:t>
            </a:r>
            <a:endParaRPr lang="fr-FR" dirty="0"/>
          </a:p>
        </p:txBody>
      </p:sp>
      <p:sp>
        <p:nvSpPr>
          <p:cNvPr id="13" name="Espace réservé de la date 12"/>
          <p:cNvSpPr>
            <a:spLocks noGrp="1"/>
          </p:cNvSpPr>
          <p:nvPr>
            <p:ph type="dt" sz="half" idx="15"/>
          </p:nvPr>
        </p:nvSpPr>
        <p:spPr>
          <a:xfrm>
            <a:off x="3960000" y="6305192"/>
            <a:ext cx="1450504" cy="365125"/>
          </a:xfrm>
        </p:spPr>
        <p:txBody>
          <a:bodyPr/>
          <a:lstStyle/>
          <a:p>
            <a:endParaRPr lang="fr-FR">
              <a:solidFill>
                <a:prstClr val="white"/>
              </a:solidFill>
            </a:endParaRPr>
          </a:p>
        </p:txBody>
      </p:sp>
      <p:sp>
        <p:nvSpPr>
          <p:cNvPr id="14" name="Espace réservé du numéro de diapositive 13"/>
          <p:cNvSpPr>
            <a:spLocks noGrp="1"/>
          </p:cNvSpPr>
          <p:nvPr>
            <p:ph type="sldNum" sz="quarter" idx="16"/>
          </p:nvPr>
        </p:nvSpPr>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5" name="Espace réservé du pied de page 14"/>
          <p:cNvSpPr>
            <a:spLocks noGrp="1"/>
          </p:cNvSpPr>
          <p:nvPr>
            <p:ph type="ftr" sz="quarter" idx="17"/>
          </p:nvPr>
        </p:nvSpPr>
        <p:spPr>
          <a:xfrm>
            <a:off x="5436096" y="6305192"/>
            <a:ext cx="2555448"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grpSp>
        <p:nvGrpSpPr>
          <p:cNvPr id="24" name="Groupe 23"/>
          <p:cNvGrpSpPr/>
          <p:nvPr/>
        </p:nvGrpSpPr>
        <p:grpSpPr>
          <a:xfrm>
            <a:off x="1" y="-12700"/>
            <a:ext cx="3347864" cy="6870700"/>
            <a:chOff x="1" y="-12700"/>
            <a:chExt cx="3347864" cy="6870700"/>
          </a:xfrm>
        </p:grpSpPr>
        <p:grpSp>
          <p:nvGrpSpPr>
            <p:cNvPr id="25" name="Groupe 16"/>
            <p:cNvGrpSpPr/>
            <p:nvPr userDrawn="1"/>
          </p:nvGrpSpPr>
          <p:grpSpPr>
            <a:xfrm>
              <a:off x="1" y="-12700"/>
              <a:ext cx="3347864" cy="6870700"/>
              <a:chOff x="1" y="-12700"/>
              <a:chExt cx="3347864" cy="6870700"/>
            </a:xfrm>
          </p:grpSpPr>
          <p:pic>
            <p:nvPicPr>
              <p:cNvPr id="27"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8"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6" name="ZoneTexte 25"/>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45057752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Titre 3 visuels">
    <p:spTree>
      <p:nvGrpSpPr>
        <p:cNvPr id="1" name=""/>
        <p:cNvGrpSpPr/>
        <p:nvPr/>
      </p:nvGrpSpPr>
      <p:grpSpPr>
        <a:xfrm>
          <a:off x="0" y="0"/>
          <a:ext cx="0" cy="0"/>
          <a:chOff x="0" y="0"/>
          <a:chExt cx="0" cy="0"/>
        </a:xfrm>
      </p:grpSpPr>
      <p:sp>
        <p:nvSpPr>
          <p:cNvPr id="2" name="Titre 1"/>
          <p:cNvSpPr>
            <a:spLocks noGrp="1"/>
          </p:cNvSpPr>
          <p:nvPr>
            <p:ph type="ctrTitle"/>
          </p:nvPr>
        </p:nvSpPr>
        <p:spPr>
          <a:xfrm>
            <a:off x="3960000" y="1855288"/>
            <a:ext cx="4788464" cy="1429696"/>
          </a:xfrm>
        </p:spPr>
        <p:txBody>
          <a:bodyPr anchor="t" anchorCtr="0"/>
          <a:lstStyle>
            <a:lvl1pPr>
              <a:lnSpc>
                <a:spcPts val="3800"/>
              </a:lnSpc>
              <a:defRPr sz="2800" b="0" cap="all" baseline="0">
                <a:solidFill>
                  <a:srgbClr val="666666"/>
                </a:solidFill>
              </a:defRPr>
            </a:lvl1pPr>
          </a:lstStyle>
          <a:p>
            <a:r>
              <a:rPr lang="fr-FR" smtClean="0"/>
              <a:t>Modifiez le style du titre</a:t>
            </a:r>
            <a:endParaRPr lang="fr-FR" dirty="0"/>
          </a:p>
        </p:txBody>
      </p:sp>
      <p:sp>
        <p:nvSpPr>
          <p:cNvPr id="3" name="Sous-titre 2"/>
          <p:cNvSpPr>
            <a:spLocks noGrp="1"/>
          </p:cNvSpPr>
          <p:nvPr>
            <p:ph type="subTitle" idx="1"/>
          </p:nvPr>
        </p:nvSpPr>
        <p:spPr>
          <a:xfrm>
            <a:off x="3960000" y="5805264"/>
            <a:ext cx="4788464" cy="504056"/>
          </a:xfrm>
        </p:spPr>
        <p:txBody>
          <a:bodyPr anchor="b" anchorCtr="0"/>
          <a:lstStyle>
            <a:lvl1pPr marL="0" indent="0" algn="l">
              <a:buNone/>
              <a:defRPr sz="1550" cap="all" baseline="0">
                <a:solidFill>
                  <a:srgbClr val="666666"/>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
        <p:nvSpPr>
          <p:cNvPr id="9" name="Espace réservé du texte 8"/>
          <p:cNvSpPr>
            <a:spLocks noGrp="1"/>
          </p:cNvSpPr>
          <p:nvPr>
            <p:ph type="body" sz="quarter" idx="13" hasCustomPrompt="1"/>
          </p:nvPr>
        </p:nvSpPr>
        <p:spPr>
          <a:xfrm>
            <a:off x="3960000" y="5445224"/>
            <a:ext cx="4788464" cy="288032"/>
          </a:xfrm>
        </p:spPr>
        <p:txBody>
          <a:bodyPr anchor="b" anchorCtr="0"/>
          <a:lstStyle>
            <a:lvl1pPr marL="0" indent="0">
              <a:buFont typeface="Arial" pitchFamily="34" charset="0"/>
              <a:buNone/>
              <a:defRPr sz="850" b="0">
                <a:solidFill>
                  <a:srgbClr val="666666"/>
                </a:solidFill>
              </a:defRPr>
            </a:lvl1pPr>
          </a:lstStyle>
          <a:p>
            <a:pPr lvl="0"/>
            <a:r>
              <a:rPr lang="fr-FR" dirty="0" smtClean="0"/>
              <a:t>Nom événement | Prénom Nom</a:t>
            </a:r>
            <a:endParaRPr lang="fr-FR" dirty="0"/>
          </a:p>
        </p:txBody>
      </p:sp>
      <p:sp>
        <p:nvSpPr>
          <p:cNvPr id="14" name="Espace réservé de la date 13"/>
          <p:cNvSpPr>
            <a:spLocks noGrp="1"/>
          </p:cNvSpPr>
          <p:nvPr>
            <p:ph type="dt" sz="half" idx="17"/>
          </p:nvPr>
        </p:nvSpPr>
        <p:spPr>
          <a:xfrm>
            <a:off x="3960000" y="6305192"/>
            <a:ext cx="1450504" cy="365125"/>
          </a:xfrm>
        </p:spPr>
        <p:txBody>
          <a:bodyPr/>
          <a:lstStyle/>
          <a:p>
            <a:endParaRPr lang="fr-FR">
              <a:solidFill>
                <a:prstClr val="white"/>
              </a:solidFill>
            </a:endParaRPr>
          </a:p>
        </p:txBody>
      </p:sp>
      <p:sp>
        <p:nvSpPr>
          <p:cNvPr id="15" name="Espace réservé du numéro de diapositive 14"/>
          <p:cNvSpPr>
            <a:spLocks noGrp="1"/>
          </p:cNvSpPr>
          <p:nvPr>
            <p:ph type="sldNum" sz="quarter" idx="18"/>
          </p:nvPr>
        </p:nvSpPr>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6" name="Espace réservé du pied de page 15"/>
          <p:cNvSpPr>
            <a:spLocks noGrp="1"/>
          </p:cNvSpPr>
          <p:nvPr>
            <p:ph type="ftr" sz="quarter" idx="19"/>
          </p:nvPr>
        </p:nvSpPr>
        <p:spPr>
          <a:xfrm>
            <a:off x="5436096" y="6305192"/>
            <a:ext cx="2555448"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
        <p:nvSpPr>
          <p:cNvPr id="21" name="Espace réservé du contenu 20"/>
          <p:cNvSpPr>
            <a:spLocks noGrp="1"/>
          </p:cNvSpPr>
          <p:nvPr>
            <p:ph sz="quarter" idx="20" hasCustomPrompt="1"/>
          </p:nvPr>
        </p:nvSpPr>
        <p:spPr>
          <a:xfrm>
            <a:off x="3312000" y="3312000"/>
            <a:ext cx="1944000" cy="2124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2" name="Espace réservé du contenu 20"/>
          <p:cNvSpPr>
            <a:spLocks noGrp="1"/>
          </p:cNvSpPr>
          <p:nvPr>
            <p:ph sz="quarter" idx="21" hasCustomPrompt="1"/>
          </p:nvPr>
        </p:nvSpPr>
        <p:spPr>
          <a:xfrm>
            <a:off x="5256000" y="3312000"/>
            <a:ext cx="1944000" cy="21240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23" name="Espace réservé du contenu 20"/>
          <p:cNvSpPr>
            <a:spLocks noGrp="1"/>
          </p:cNvSpPr>
          <p:nvPr>
            <p:ph sz="quarter" idx="22" hasCustomPrompt="1"/>
          </p:nvPr>
        </p:nvSpPr>
        <p:spPr>
          <a:xfrm>
            <a:off x="7200000" y="3312000"/>
            <a:ext cx="1944000" cy="21240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grpSp>
        <p:nvGrpSpPr>
          <p:cNvPr id="19" name="Groupe 18"/>
          <p:cNvGrpSpPr/>
          <p:nvPr/>
        </p:nvGrpSpPr>
        <p:grpSpPr>
          <a:xfrm>
            <a:off x="1" y="-12700"/>
            <a:ext cx="3347864" cy="6870700"/>
            <a:chOff x="1" y="-12700"/>
            <a:chExt cx="3347864" cy="6870700"/>
          </a:xfrm>
        </p:grpSpPr>
        <p:grpSp>
          <p:nvGrpSpPr>
            <p:cNvPr id="20" name="Groupe 16"/>
            <p:cNvGrpSpPr/>
            <p:nvPr userDrawn="1"/>
          </p:nvGrpSpPr>
          <p:grpSpPr>
            <a:xfrm>
              <a:off x="1" y="-12700"/>
              <a:ext cx="3347864" cy="6870700"/>
              <a:chOff x="1" y="-12700"/>
              <a:chExt cx="3347864" cy="6870700"/>
            </a:xfrm>
          </p:grpSpPr>
          <p:pic>
            <p:nvPicPr>
              <p:cNvPr id="25" name="Picture 2" descr="S:\CHARTE - LOGOS 2012\Fond dégradé Logo CEA 2012.jpg"/>
              <p:cNvPicPr>
                <a:picLocks noChangeAspect="1" noChangeArrowheads="1"/>
              </p:cNvPicPr>
              <p:nvPr userDrawn="1"/>
            </p:nvPicPr>
            <p:blipFill>
              <a:blip r:embed="rId2" cstate="print"/>
              <a:srcRect/>
              <a:stretch>
                <a:fillRect/>
              </a:stretch>
            </p:blipFill>
            <p:spPr bwMode="auto">
              <a:xfrm>
                <a:off x="1" y="-12700"/>
                <a:ext cx="3347864" cy="6870700"/>
              </a:xfrm>
              <a:prstGeom prst="rect">
                <a:avLst/>
              </a:prstGeom>
              <a:noFill/>
            </p:spPr>
          </p:pic>
          <p:pic>
            <p:nvPicPr>
              <p:cNvPr id="26" name="Picture 3" descr="S:\CHARTE - LOGOS 2012\Logo\Logo anglais\CEA_GB_logotype_4c_defonce.png"/>
              <p:cNvPicPr>
                <a:picLocks noChangeAspect="1" noChangeArrowheads="1"/>
              </p:cNvPicPr>
              <p:nvPr userDrawn="1"/>
            </p:nvPicPr>
            <p:blipFill>
              <a:blip r:embed="rId3" cstate="print"/>
              <a:srcRect/>
              <a:stretch>
                <a:fillRect/>
              </a:stretch>
            </p:blipFill>
            <p:spPr bwMode="auto">
              <a:xfrm>
                <a:off x="72008" y="548680"/>
                <a:ext cx="3203848" cy="2608045"/>
              </a:xfrm>
              <a:prstGeom prst="rect">
                <a:avLst/>
              </a:prstGeom>
              <a:noFill/>
            </p:spPr>
          </p:pic>
        </p:grpSp>
        <p:sp>
          <p:nvSpPr>
            <p:cNvPr id="24" name="ZoneTexte 23"/>
            <p:cNvSpPr txBox="1"/>
            <p:nvPr userDrawn="1"/>
          </p:nvSpPr>
          <p:spPr>
            <a:xfrm>
              <a:off x="1412032" y="6245696"/>
              <a:ext cx="936104" cy="261610"/>
            </a:xfrm>
            <a:prstGeom prst="rect">
              <a:avLst/>
            </a:prstGeom>
            <a:noFill/>
          </p:spPr>
          <p:txBody>
            <a:bodyPr wrap="square" rtlCol="0">
              <a:spAutoFit/>
            </a:bodyPr>
            <a:lstStyle/>
            <a:p>
              <a:pPr algn="ctr"/>
              <a:r>
                <a:rPr lang="fr-FR" sz="1100" dirty="0" smtClean="0">
                  <a:solidFill>
                    <a:prstClr val="white"/>
                  </a:solidFill>
                </a:rPr>
                <a:t>www.cea.fr</a:t>
              </a:r>
              <a:endParaRPr lang="fr-FR" sz="1100" dirty="0">
                <a:solidFill>
                  <a:prstClr val="white"/>
                </a:solidFill>
              </a:endParaRPr>
            </a:p>
          </p:txBody>
        </p:sp>
      </p:grpSp>
    </p:spTree>
    <p:extLst>
      <p:ext uri="{BB962C8B-B14F-4D97-AF65-F5344CB8AC3E}">
        <p14:creationId xmlns:p14="http://schemas.microsoft.com/office/powerpoint/2010/main" val="16188319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secHead" preserve="1">
  <p:cSld name="Intercalaires">
    <p:spTree>
      <p:nvGrpSpPr>
        <p:cNvPr id="1" name=""/>
        <p:cNvGrpSpPr/>
        <p:nvPr/>
      </p:nvGrpSpPr>
      <p:grpSpPr>
        <a:xfrm>
          <a:off x="0" y="0"/>
          <a:ext cx="0" cy="0"/>
          <a:chOff x="0" y="0"/>
          <a:chExt cx="0" cy="0"/>
        </a:xfrm>
      </p:grpSpPr>
      <p:pic>
        <p:nvPicPr>
          <p:cNvPr id="12" name="Image 11" descr="bandeau_intercalaire.png"/>
          <p:cNvPicPr>
            <a:picLocks noChangeAspect="1"/>
          </p:cNvPicPr>
          <p:nvPr/>
        </p:nvPicPr>
        <p:blipFill>
          <a:blip r:embed="rId2" cstate="print"/>
          <a:stretch>
            <a:fillRect/>
          </a:stretch>
        </p:blipFill>
        <p:spPr>
          <a:xfrm>
            <a:off x="3310128" y="0"/>
            <a:ext cx="5833872" cy="6858000"/>
          </a:xfrm>
          <a:prstGeom prst="rect">
            <a:avLst/>
          </a:prstGeom>
        </p:spPr>
      </p:pic>
      <p:sp>
        <p:nvSpPr>
          <p:cNvPr id="2" name="Titre 1"/>
          <p:cNvSpPr>
            <a:spLocks noGrp="1"/>
          </p:cNvSpPr>
          <p:nvPr>
            <p:ph type="title"/>
          </p:nvPr>
        </p:nvSpPr>
        <p:spPr>
          <a:xfrm>
            <a:off x="3672000" y="1949598"/>
            <a:ext cx="5364496" cy="4719761"/>
          </a:xfrm>
        </p:spPr>
        <p:txBody>
          <a:bodyPr anchor="t"/>
          <a:lstStyle>
            <a:lvl1pPr algn="l">
              <a:lnSpc>
                <a:spcPts val="2800"/>
              </a:lnSpc>
              <a:defRPr sz="22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3672000" y="260649"/>
            <a:ext cx="5292488" cy="1584176"/>
          </a:xfrm>
        </p:spPr>
        <p:txBody>
          <a:bodyPr anchor="t" anchorCtr="0"/>
          <a:lstStyle>
            <a:lvl1pPr marL="0" indent="0">
              <a:lnSpc>
                <a:spcPts val="1200"/>
              </a:lnSpc>
              <a:spcAft>
                <a:spcPts val="0"/>
              </a:spcAft>
              <a:buNone/>
              <a:defRPr sz="85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7" name="Espace réservé de la date 6"/>
          <p:cNvSpPr>
            <a:spLocks noGrp="1"/>
          </p:cNvSpPr>
          <p:nvPr>
            <p:ph type="dt" sz="half" idx="10"/>
          </p:nvPr>
        </p:nvSpPr>
        <p:spPr/>
        <p:txBody>
          <a:bodyPr/>
          <a:lstStyle/>
          <a:p>
            <a:endParaRPr lang="fr-FR">
              <a:solidFill>
                <a:prstClr val="white"/>
              </a:solidFill>
            </a:endParaRPr>
          </a:p>
        </p:txBody>
      </p:sp>
      <p:sp>
        <p:nvSpPr>
          <p:cNvPr id="8" name="Espace réservé du numéro de diapositive 7"/>
          <p:cNvSpPr>
            <a:spLocks noGrp="1"/>
          </p:cNvSpPr>
          <p:nvPr>
            <p:ph type="sldNum" sz="quarter" idx="11"/>
          </p:nvPr>
        </p:nvSpPr>
        <p:spPr>
          <a:xfrm>
            <a:off x="576000" y="5877272"/>
            <a:ext cx="2699856" cy="365125"/>
          </a:xfrm>
        </p:spPr>
        <p:txBody>
          <a:bodyPr/>
          <a:lstStyle>
            <a:lvl1pPr>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9" name="Espace réservé du pied de page 8"/>
          <p:cNvSpPr>
            <a:spLocks noGrp="1"/>
          </p:cNvSpPr>
          <p:nvPr>
            <p:ph type="ftr" sz="quarter" idx="12"/>
          </p:nvPr>
        </p:nvSpPr>
        <p:spPr>
          <a:xfrm>
            <a:off x="576000" y="5445224"/>
            <a:ext cx="2699856" cy="365125"/>
          </a:xfrm>
        </p:spPr>
        <p:txBody>
          <a:bodyPr/>
          <a:lstStyle>
            <a:lvl1pPr>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Tree>
    <p:extLst>
      <p:ext uri="{BB962C8B-B14F-4D97-AF65-F5344CB8AC3E}">
        <p14:creationId xmlns:p14="http://schemas.microsoft.com/office/powerpoint/2010/main" val="26996888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r>
              <a:rPr lang="en-US" smtClean="0"/>
              <a:t>Antoine Mollard – Eucard2 WP12 annual meeting 2017</a:t>
            </a:r>
            <a:endParaRPr lang="fr-FR"/>
          </a:p>
        </p:txBody>
      </p:sp>
      <p:sp>
        <p:nvSpPr>
          <p:cNvPr id="7" name="Slide Number Placeholder 6"/>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328572502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Sommair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dirty="0"/>
          </a:p>
        </p:txBody>
      </p:sp>
      <p:sp>
        <p:nvSpPr>
          <p:cNvPr id="3" name="Espace réservé du contenu 2"/>
          <p:cNvSpPr>
            <a:spLocks noGrp="1"/>
          </p:cNvSpPr>
          <p:nvPr>
            <p:ph idx="1"/>
          </p:nvPr>
        </p:nvSpPr>
        <p:spPr/>
        <p:txBody>
          <a:bodyPr/>
          <a:lstStyle>
            <a:lvl1pPr>
              <a:spcBef>
                <a:spcPts val="2000"/>
              </a:spcBef>
              <a:spcAft>
                <a:spcPts val="1500"/>
              </a:spcAft>
              <a:defRPr/>
            </a:lvl1pPr>
            <a:lvl2pPr marL="361950" indent="0">
              <a:lnSpc>
                <a:spcPts val="2800"/>
              </a:lnSpc>
              <a:buFont typeface="Arial" pitchFamily="34" charset="0"/>
              <a:buNone/>
              <a:tabLst>
                <a:tab pos="8077200" algn="r"/>
              </a:tabLst>
              <a:defRPr sz="2200"/>
            </a:lvl2pPr>
            <a:lvl3pPr marL="361950" indent="0">
              <a:lnSpc>
                <a:spcPts val="2800"/>
              </a:lnSpc>
              <a:buFont typeface="Arial" pitchFamily="34" charset="0"/>
              <a:buNone/>
              <a:tabLst>
                <a:tab pos="8077200" algn="r"/>
              </a:tabLst>
              <a:defRPr sz="2200"/>
            </a:lvl3pPr>
            <a:lvl4pPr marL="361950" indent="0">
              <a:lnSpc>
                <a:spcPts val="2800"/>
              </a:lnSpc>
              <a:buFont typeface="Arial" pitchFamily="34" charset="0"/>
              <a:buNone/>
              <a:tabLst>
                <a:tab pos="8077200" algn="r"/>
              </a:tabLst>
              <a:defRPr sz="2200"/>
            </a:lvl4pPr>
            <a:lvl5pPr marL="361950" indent="0">
              <a:lnSpc>
                <a:spcPts val="2800"/>
              </a:lnSpc>
              <a:buNone/>
              <a:tabLst>
                <a:tab pos="8077200" algn="r"/>
              </a:tabLst>
              <a:defRPr sz="2200"/>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p:txBody>
          <a:bodyPr/>
          <a:lstStyle/>
          <a:p>
            <a:fld id="{296A5B4F-8806-49AF-ADC2-F53C548500B7}" type="slidenum">
              <a:rPr lang="fr-FR" smtClean="0"/>
              <a:pPr/>
              <a:t>‹N°›</a:t>
            </a:fld>
            <a:endParaRPr lang="fr-FR"/>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79431604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exte">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p:txBody>
          <a:bodyPr/>
          <a:lstStyle/>
          <a:p>
            <a:fld id="{296A5B4F-8806-49AF-ADC2-F53C548500B7}" type="slidenum">
              <a:rPr lang="fr-FR" smtClean="0"/>
              <a:pPr/>
              <a:t>‹N°›</a:t>
            </a:fld>
            <a:endParaRPr lang="fr-FR"/>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328217280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Texte 1 visue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6"/>
          </p:nvPr>
        </p:nvSpPr>
        <p:spPr/>
        <p:txBody>
          <a:bodyPr/>
          <a:lstStyle/>
          <a:p>
            <a:endParaRPr lang="fr-FR">
              <a:solidFill>
                <a:prstClr val="white"/>
              </a:solidFill>
            </a:endParaRPr>
          </a:p>
        </p:txBody>
      </p:sp>
      <p:sp>
        <p:nvSpPr>
          <p:cNvPr id="13" name="Espace réservé du numéro de diapositive 12"/>
          <p:cNvSpPr>
            <a:spLocks noGrp="1"/>
          </p:cNvSpPr>
          <p:nvPr>
            <p:ph type="sldNum" sz="quarter" idx="17"/>
          </p:nvPr>
        </p:nvSpPr>
        <p:spPr/>
        <p:txBody>
          <a:bodyPr/>
          <a:lstStyle/>
          <a:p>
            <a:fld id="{296A5B4F-8806-49AF-ADC2-F53C548500B7}" type="slidenum">
              <a:rPr lang="fr-FR" smtClean="0"/>
              <a:pPr/>
              <a:t>‹N°›</a:t>
            </a:fld>
            <a:endParaRPr lang="fr-FR"/>
          </a:p>
        </p:txBody>
      </p:sp>
      <p:sp>
        <p:nvSpPr>
          <p:cNvPr id="14" name="Espace réservé du pied de page 13"/>
          <p:cNvSpPr>
            <a:spLocks noGrp="1"/>
          </p:cNvSpPr>
          <p:nvPr>
            <p:ph type="ftr" sz="quarter" idx="18"/>
          </p:nvPr>
        </p:nvSpPr>
        <p:spPr/>
        <p:txBody>
          <a:bodyPr/>
          <a:lstStyle/>
          <a:p>
            <a:r>
              <a:rPr lang="en-US" smtClean="0"/>
              <a:t>Antoine Mollard – Eucard2 WP12 annual meeting 2017</a:t>
            </a:r>
            <a:endParaRPr lang="fr-FR"/>
          </a:p>
        </p:txBody>
      </p:sp>
      <p:sp>
        <p:nvSpPr>
          <p:cNvPr id="11" name="Espace réservé du contenu 20"/>
          <p:cNvSpPr>
            <a:spLocks noGrp="1"/>
          </p:cNvSpPr>
          <p:nvPr>
            <p:ph sz="quarter" idx="20" hasCustomPrompt="1"/>
          </p:nvPr>
        </p:nvSpPr>
        <p:spPr>
          <a:xfrm>
            <a:off x="5148000" y="2016000"/>
            <a:ext cx="3492000" cy="369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18011989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Texte 3 visuel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1268760"/>
            <a:ext cx="4428048" cy="4968552"/>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2" name="Espace réservé de la date 11"/>
          <p:cNvSpPr>
            <a:spLocks noGrp="1"/>
          </p:cNvSpPr>
          <p:nvPr>
            <p:ph type="dt" sz="half" idx="18"/>
          </p:nvPr>
        </p:nvSpPr>
        <p:spPr/>
        <p:txBody>
          <a:bodyPr/>
          <a:lstStyle/>
          <a:p>
            <a:endParaRPr lang="fr-FR">
              <a:solidFill>
                <a:prstClr val="white"/>
              </a:solidFill>
            </a:endParaRPr>
          </a:p>
        </p:txBody>
      </p:sp>
      <p:sp>
        <p:nvSpPr>
          <p:cNvPr id="13" name="Espace réservé du numéro de diapositive 12"/>
          <p:cNvSpPr>
            <a:spLocks noGrp="1"/>
          </p:cNvSpPr>
          <p:nvPr>
            <p:ph type="sldNum" sz="quarter" idx="19"/>
          </p:nvPr>
        </p:nvSpPr>
        <p:spPr/>
        <p:txBody>
          <a:bodyPr/>
          <a:lstStyle/>
          <a:p>
            <a:fld id="{296A5B4F-8806-49AF-ADC2-F53C548500B7}" type="slidenum">
              <a:rPr lang="fr-FR" smtClean="0"/>
              <a:pPr/>
              <a:t>‹N°›</a:t>
            </a:fld>
            <a:endParaRPr lang="fr-FR"/>
          </a:p>
        </p:txBody>
      </p:sp>
      <p:sp>
        <p:nvSpPr>
          <p:cNvPr id="14" name="Espace réservé du pied de page 13"/>
          <p:cNvSpPr>
            <a:spLocks noGrp="1"/>
          </p:cNvSpPr>
          <p:nvPr>
            <p:ph type="ftr" sz="quarter" idx="20"/>
          </p:nvPr>
        </p:nvSpPr>
        <p:spPr/>
        <p:txBody>
          <a:bodyPr/>
          <a:lstStyle/>
          <a:p>
            <a:r>
              <a:rPr lang="en-US" smtClean="0"/>
              <a:t>Antoine Mollard – Eucard2 WP12 annual meeting 2017</a:t>
            </a:r>
            <a:endParaRPr lang="fr-FR"/>
          </a:p>
        </p:txBody>
      </p:sp>
      <p:sp>
        <p:nvSpPr>
          <p:cNvPr id="15" name="Espace réservé du contenu 20"/>
          <p:cNvSpPr>
            <a:spLocks noGrp="1"/>
          </p:cNvSpPr>
          <p:nvPr>
            <p:ph sz="quarter" idx="21" hasCustomPrompt="1"/>
          </p:nvPr>
        </p:nvSpPr>
        <p:spPr>
          <a:xfrm>
            <a:off x="5148000" y="2016000"/>
            <a:ext cx="3492000" cy="1980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6" name="Espace réservé du contenu 20"/>
          <p:cNvSpPr>
            <a:spLocks noGrp="1"/>
          </p:cNvSpPr>
          <p:nvPr>
            <p:ph sz="quarter" idx="22" hasCustomPrompt="1"/>
          </p:nvPr>
        </p:nvSpPr>
        <p:spPr>
          <a:xfrm>
            <a:off x="5148000" y="3999600"/>
            <a:ext cx="1746000" cy="1695600"/>
          </a:xfrm>
          <a:solidFill>
            <a:srgbClr val="808080"/>
          </a:solidFill>
        </p:spPr>
        <p:txBody>
          <a:bodyPr anchor="ctr"/>
          <a:lstStyle>
            <a:lvl1pPr marL="0" indent="0" algn="ctr">
              <a:defRPr sz="1200">
                <a:solidFill>
                  <a:schemeClr val="bg1"/>
                </a:solidFill>
              </a:defRPr>
            </a:lvl1pPr>
          </a:lstStyle>
          <a:p>
            <a:r>
              <a:rPr lang="fr-FR" dirty="0" smtClean="0"/>
              <a:t>Visuel</a:t>
            </a:r>
            <a:endParaRPr lang="fr-FR" dirty="0"/>
          </a:p>
        </p:txBody>
      </p:sp>
      <p:sp>
        <p:nvSpPr>
          <p:cNvPr id="17" name="Espace réservé du contenu 20"/>
          <p:cNvSpPr>
            <a:spLocks noGrp="1"/>
          </p:cNvSpPr>
          <p:nvPr>
            <p:ph sz="quarter" idx="23" hasCustomPrompt="1"/>
          </p:nvPr>
        </p:nvSpPr>
        <p:spPr>
          <a:xfrm>
            <a:off x="6894000" y="3999600"/>
            <a:ext cx="1746000" cy="1695600"/>
          </a:xfrm>
          <a:solidFill>
            <a:srgbClr val="B2B2B2"/>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62110538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Texte graphique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a:xfrm>
            <a:off x="576000" y="3707506"/>
            <a:ext cx="8172464" cy="252980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p:txBody>
          <a:bodyPr/>
          <a:lstStyle/>
          <a:p>
            <a:fld id="{296A5B4F-8806-49AF-ADC2-F53C548500B7}" type="slidenum">
              <a:rPr lang="fr-FR" smtClean="0"/>
              <a:pPr/>
              <a:t>‹N°›</a:t>
            </a:fld>
            <a:endParaRPr lang="fr-FR"/>
          </a:p>
        </p:txBody>
      </p:sp>
      <p:sp>
        <p:nvSpPr>
          <p:cNvPr id="12" name="Espace réservé du pied de page 11"/>
          <p:cNvSpPr>
            <a:spLocks noGrp="1"/>
          </p:cNvSpPr>
          <p:nvPr>
            <p:ph type="ftr" sz="quarter" idx="12"/>
          </p:nvPr>
        </p:nvSpPr>
        <p:spPr/>
        <p:txBody>
          <a:bodyPr/>
          <a:lstStyle/>
          <a:p>
            <a:r>
              <a:rPr lang="en-US" smtClean="0"/>
              <a:t>Antoine Mollard – Eucard2 WP12 annual meeting 2017</a:t>
            </a:r>
            <a:endParaRPr lang="fr-FR"/>
          </a:p>
        </p:txBody>
      </p:sp>
      <p:sp>
        <p:nvSpPr>
          <p:cNvPr id="9" name="Espace réservé du contenu 20"/>
          <p:cNvSpPr>
            <a:spLocks noGrp="1"/>
          </p:cNvSpPr>
          <p:nvPr>
            <p:ph sz="quarter" idx="21" hasCustomPrompt="1"/>
          </p:nvPr>
        </p:nvSpPr>
        <p:spPr>
          <a:xfrm>
            <a:off x="576000" y="1458000"/>
            <a:ext cx="8064000" cy="1908000"/>
          </a:xfrm>
          <a:solidFill>
            <a:srgbClr val="666666"/>
          </a:solidFill>
        </p:spPr>
        <p:txBody>
          <a:bodyPr anchor="ctr"/>
          <a:lstStyle>
            <a:lvl1pPr marL="0" indent="0" algn="ctr">
              <a:defRPr sz="1200">
                <a:solidFill>
                  <a:schemeClr val="bg1"/>
                </a:solidFill>
              </a:defRPr>
            </a:lvl1pPr>
          </a:lstStyle>
          <a:p>
            <a:r>
              <a:rPr lang="fr-FR" dirty="0" smtClean="0"/>
              <a:t>Visuel</a:t>
            </a:r>
            <a:endParaRPr lang="fr-FR" dirty="0"/>
          </a:p>
        </p:txBody>
      </p:sp>
    </p:spTree>
    <p:extLst>
      <p:ext uri="{BB962C8B-B14F-4D97-AF65-F5344CB8AC3E}">
        <p14:creationId xmlns:p14="http://schemas.microsoft.com/office/powerpoint/2010/main" val="204835195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p:cSld name="Page vierge">
    <p:spTree>
      <p:nvGrpSpPr>
        <p:cNvPr id="1" name=""/>
        <p:cNvGrpSpPr/>
        <p:nvPr/>
      </p:nvGrpSpPr>
      <p:grpSpPr>
        <a:xfrm>
          <a:off x="0" y="0"/>
          <a:ext cx="0" cy="0"/>
          <a:chOff x="0" y="0"/>
          <a:chExt cx="0" cy="0"/>
        </a:xfrm>
      </p:grpSpPr>
      <p:pic>
        <p:nvPicPr>
          <p:cNvPr id="9" name="Image 8" descr="bandeau_page_carte.png"/>
          <p:cNvPicPr>
            <a:picLocks noChangeAspect="1"/>
          </p:cNvPicPr>
          <p:nvPr/>
        </p:nvPicPr>
        <p:blipFill>
          <a:blip r:embed="rId2"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endParaRPr lang="fr-FR">
              <a:solidFill>
                <a:prstClr val="white"/>
              </a:solidFill>
            </a:endParaRPr>
          </a:p>
        </p:txBody>
      </p:sp>
      <p:sp>
        <p:nvSpPr>
          <p:cNvPr id="7" name="Espace réservé du numéro de diapositive 6"/>
          <p:cNvSpPr>
            <a:spLocks noGrp="1"/>
          </p:cNvSpPr>
          <p:nvPr>
            <p:ph type="sldNum" sz="quarter" idx="11"/>
          </p:nvPr>
        </p:nvSpPr>
        <p:spPr/>
        <p:txBody>
          <a:bodyPr/>
          <a:lstStyle/>
          <a:p>
            <a:fld id="{296A5B4F-8806-49AF-ADC2-F53C548500B7}" type="slidenum">
              <a:rPr lang="fr-FR" smtClean="0"/>
              <a:pPr/>
              <a:t>‹N°›</a:t>
            </a:fld>
            <a:endParaRPr lang="fr-FR"/>
          </a:p>
        </p:txBody>
      </p:sp>
      <p:sp>
        <p:nvSpPr>
          <p:cNvPr id="8" name="Espace réservé du pied de page 7"/>
          <p:cNvSpPr>
            <a:spLocks noGrp="1"/>
          </p:cNvSpPr>
          <p:nvPr>
            <p:ph type="ftr" sz="quarter" idx="12"/>
          </p:nvPr>
        </p:nvSpPr>
        <p:spPr/>
        <p:txBody>
          <a:bodyPr/>
          <a:lstStyle/>
          <a:p>
            <a:r>
              <a:rPr lang="en-US" smtClean="0"/>
              <a:t>Antoine Mollard – Eucard2 WP12 annual meeting 2017</a:t>
            </a:r>
            <a:endParaRPr lang="fr-FR"/>
          </a:p>
        </p:txBody>
      </p:sp>
      <p:sp>
        <p:nvSpPr>
          <p:cNvPr id="17" name="Espace réservé du contenu 15"/>
          <p:cNvSpPr>
            <a:spLocks noGrp="1"/>
          </p:cNvSpPr>
          <p:nvPr>
            <p:ph sz="quarter" idx="15"/>
          </p:nvPr>
        </p:nvSpPr>
        <p:spPr>
          <a:xfrm>
            <a:off x="378000" y="836613"/>
            <a:ext cx="8460000" cy="5184775"/>
          </a:xfrm>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Tree>
    <p:extLst>
      <p:ext uri="{BB962C8B-B14F-4D97-AF65-F5344CB8AC3E}">
        <p14:creationId xmlns:p14="http://schemas.microsoft.com/office/powerpoint/2010/main" val="27661608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p:cSld name="Carte">
    <p:spTree>
      <p:nvGrpSpPr>
        <p:cNvPr id="1" name=""/>
        <p:cNvGrpSpPr/>
        <p:nvPr/>
      </p:nvGrpSpPr>
      <p:grpSpPr>
        <a:xfrm>
          <a:off x="0" y="0"/>
          <a:ext cx="0" cy="0"/>
          <a:chOff x="0" y="0"/>
          <a:chExt cx="0" cy="0"/>
        </a:xfrm>
      </p:grpSpPr>
      <p:pic>
        <p:nvPicPr>
          <p:cNvPr id="10" name="Image 9" descr="carte.png"/>
          <p:cNvPicPr>
            <a:picLocks noChangeAspect="1"/>
          </p:cNvPicPr>
          <p:nvPr/>
        </p:nvPicPr>
        <p:blipFill>
          <a:blip r:embed="rId2" cstate="print"/>
          <a:stretch>
            <a:fillRect/>
          </a:stretch>
        </p:blipFill>
        <p:spPr>
          <a:xfrm>
            <a:off x="376486" y="846237"/>
            <a:ext cx="8460000" cy="4156911"/>
          </a:xfrm>
          <a:prstGeom prst="rect">
            <a:avLst/>
          </a:prstGeom>
        </p:spPr>
      </p:pic>
      <p:pic>
        <p:nvPicPr>
          <p:cNvPr id="9" name="Image 8" descr="bandeau_page_carte.png"/>
          <p:cNvPicPr>
            <a:picLocks noChangeAspect="1"/>
          </p:cNvPicPr>
          <p:nvPr/>
        </p:nvPicPr>
        <p:blipFill>
          <a:blip r:embed="rId3" cstate="print"/>
          <a:stretch>
            <a:fillRect/>
          </a:stretch>
        </p:blipFill>
        <p:spPr>
          <a:xfrm>
            <a:off x="0" y="0"/>
            <a:ext cx="9144000" cy="251460"/>
          </a:xfrm>
          <a:prstGeom prst="rect">
            <a:avLst/>
          </a:prstGeom>
        </p:spPr>
      </p:pic>
      <p:sp>
        <p:nvSpPr>
          <p:cNvPr id="6" name="Espace réservé de la date 5"/>
          <p:cNvSpPr>
            <a:spLocks noGrp="1"/>
          </p:cNvSpPr>
          <p:nvPr>
            <p:ph type="dt" sz="half" idx="10"/>
          </p:nvPr>
        </p:nvSpPr>
        <p:spPr/>
        <p:txBody>
          <a:bodyPr/>
          <a:lstStyle/>
          <a:p>
            <a:endParaRPr lang="fr-FR">
              <a:solidFill>
                <a:prstClr val="white"/>
              </a:solidFill>
            </a:endParaRPr>
          </a:p>
        </p:txBody>
      </p:sp>
      <p:sp>
        <p:nvSpPr>
          <p:cNvPr id="7" name="Espace réservé du numéro de diapositive 6"/>
          <p:cNvSpPr>
            <a:spLocks noGrp="1"/>
          </p:cNvSpPr>
          <p:nvPr>
            <p:ph type="sldNum" sz="quarter" idx="11"/>
          </p:nvPr>
        </p:nvSpPr>
        <p:spPr/>
        <p:txBody>
          <a:bodyPr/>
          <a:lstStyle/>
          <a:p>
            <a:fld id="{296A5B4F-8806-49AF-ADC2-F53C548500B7}" type="slidenum">
              <a:rPr lang="fr-FR" smtClean="0"/>
              <a:pPr/>
              <a:t>‹N°›</a:t>
            </a:fld>
            <a:endParaRPr lang="fr-FR"/>
          </a:p>
        </p:txBody>
      </p:sp>
      <p:sp>
        <p:nvSpPr>
          <p:cNvPr id="8" name="Espace réservé du pied de page 7"/>
          <p:cNvSpPr>
            <a:spLocks noGrp="1"/>
          </p:cNvSpPr>
          <p:nvPr>
            <p:ph type="ftr" sz="quarter" idx="12"/>
          </p:nvPr>
        </p:nvSpPr>
        <p:spPr/>
        <p:txBody>
          <a:bodyPr/>
          <a:lstStyle/>
          <a:p>
            <a:r>
              <a:rPr lang="en-US" smtClean="0"/>
              <a:t>Antoine Mollard – Eucard2 WP12 annual meeting 2017</a:t>
            </a:r>
            <a:endParaRPr lang="fr-FR"/>
          </a:p>
        </p:txBody>
      </p:sp>
      <p:sp>
        <p:nvSpPr>
          <p:cNvPr id="33" name="Espace réservé du graphique 32"/>
          <p:cNvSpPr>
            <a:spLocks noGrp="1"/>
          </p:cNvSpPr>
          <p:nvPr>
            <p:ph type="chart" sz="quarter" idx="13" hasCustomPrompt="1"/>
          </p:nvPr>
        </p:nvSpPr>
        <p:spPr>
          <a:xfrm>
            <a:off x="899592" y="5157788"/>
            <a:ext cx="3240360" cy="863600"/>
          </a:xfrm>
        </p:spPr>
        <p:txBody>
          <a:bodyPr anchor="ctr"/>
          <a:lstStyle>
            <a:lvl1pPr marL="0" indent="0" algn="ctr">
              <a:defRPr sz="1200"/>
            </a:lvl1pPr>
          </a:lstStyle>
          <a:p>
            <a:r>
              <a:rPr lang="fr-FR" dirty="0" smtClean="0"/>
              <a:t> Graphique</a:t>
            </a:r>
            <a:endParaRPr lang="fr-FR" dirty="0"/>
          </a:p>
        </p:txBody>
      </p:sp>
    </p:spTree>
    <p:extLst>
      <p:ext uri="{BB962C8B-B14F-4D97-AF65-F5344CB8AC3E}">
        <p14:creationId xmlns:p14="http://schemas.microsoft.com/office/powerpoint/2010/main" val="2898216492"/>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1_Texte">
    <p:spTree>
      <p:nvGrpSpPr>
        <p:cNvPr id="1" name=""/>
        <p:cNvGrpSpPr/>
        <p:nvPr/>
      </p:nvGrpSpPr>
      <p:grpSpPr>
        <a:xfrm>
          <a:off x="0" y="0"/>
          <a:ext cx="0" cy="0"/>
          <a:chOff x="0" y="0"/>
          <a:chExt cx="0" cy="0"/>
        </a:xfrm>
      </p:grpSpPr>
      <p:pic>
        <p:nvPicPr>
          <p:cNvPr id="8" name="Image 7" descr="bandeau_intercalaire.png"/>
          <p:cNvPicPr>
            <a:picLocks noChangeAspect="1"/>
          </p:cNvPicPr>
          <p:nvPr/>
        </p:nvPicPr>
        <p:blipFill>
          <a:blip r:embed="rId2" cstate="print"/>
          <a:stretch>
            <a:fillRect/>
          </a:stretch>
        </p:blipFill>
        <p:spPr>
          <a:xfrm>
            <a:off x="3310128" y="0"/>
            <a:ext cx="5833872" cy="6858000"/>
          </a:xfrm>
          <a:prstGeom prst="rect">
            <a:avLst/>
          </a:prstGeom>
        </p:spPr>
      </p:pic>
      <p:pic>
        <p:nvPicPr>
          <p:cNvPr id="7" name="Image 6" descr="bandeau_dernière.png"/>
          <p:cNvPicPr>
            <a:picLocks noChangeAspect="1"/>
          </p:cNvPicPr>
          <p:nvPr/>
        </p:nvPicPr>
        <p:blipFill>
          <a:blip r:embed="rId3" cstate="print"/>
          <a:srcRect b="15350"/>
          <a:stretch>
            <a:fillRect/>
          </a:stretch>
        </p:blipFill>
        <p:spPr>
          <a:xfrm>
            <a:off x="3310128" y="0"/>
            <a:ext cx="5833872" cy="5805264"/>
          </a:xfrm>
          <a:prstGeom prst="rect">
            <a:avLst/>
          </a:prstGeom>
        </p:spPr>
      </p:pic>
      <p:sp>
        <p:nvSpPr>
          <p:cNvPr id="2" name="Titre 1"/>
          <p:cNvSpPr>
            <a:spLocks noGrp="1"/>
          </p:cNvSpPr>
          <p:nvPr>
            <p:ph type="title"/>
          </p:nvPr>
        </p:nvSpPr>
        <p:spPr>
          <a:xfrm>
            <a:off x="7138800" y="5799600"/>
            <a:ext cx="1897200" cy="943200"/>
          </a:xfrm>
        </p:spPr>
        <p:txBody>
          <a:bodyPr anchor="t" anchorCtr="0"/>
          <a:lstStyle>
            <a:lvl1pPr>
              <a:lnSpc>
                <a:spcPts val="1200"/>
              </a:lnSpc>
              <a:defRPr sz="850" b="0" cap="none" baseline="0">
                <a:solidFill>
                  <a:schemeClr val="bg2"/>
                </a:solidFill>
              </a:defRPr>
            </a:lvl1pPr>
          </a:lstStyle>
          <a:p>
            <a:r>
              <a:rPr lang="fr-FR" smtClean="0"/>
              <a:t>Modifiez le style du titre</a:t>
            </a:r>
            <a:endParaRPr lang="fr-FR" dirty="0"/>
          </a:p>
        </p:txBody>
      </p:sp>
      <p:sp>
        <p:nvSpPr>
          <p:cNvPr id="3" name="Espace réservé du contenu 2"/>
          <p:cNvSpPr>
            <a:spLocks noGrp="1"/>
          </p:cNvSpPr>
          <p:nvPr>
            <p:ph idx="1"/>
          </p:nvPr>
        </p:nvSpPr>
        <p:spPr>
          <a:xfrm>
            <a:off x="3539505" y="5799600"/>
            <a:ext cx="3552775" cy="943200"/>
          </a:xfrm>
        </p:spPr>
        <p:txBody>
          <a:bodyPr/>
          <a:lstStyle>
            <a:lvl1pPr marL="0" indent="0">
              <a:lnSpc>
                <a:spcPts val="1200"/>
              </a:lnSpc>
              <a:spcAft>
                <a:spcPts val="0"/>
              </a:spcAft>
              <a:buFont typeface="Arial" pitchFamily="34" charset="0"/>
              <a:buNone/>
              <a:defRPr sz="800">
                <a:solidFill>
                  <a:schemeClr val="bg1"/>
                </a:solidFill>
              </a:defRPr>
            </a:lvl1pPr>
            <a:lvl2pPr marL="0" indent="0">
              <a:lnSpc>
                <a:spcPts val="1200"/>
              </a:lnSpc>
              <a:spcBef>
                <a:spcPts val="800"/>
              </a:spcBef>
              <a:buFont typeface="Arial" pitchFamily="34" charset="0"/>
              <a:buNone/>
              <a:defRPr sz="650">
                <a:solidFill>
                  <a:schemeClr val="bg1"/>
                </a:solidFill>
              </a:defRPr>
            </a:lvl2pPr>
            <a:lvl3pPr marL="0" indent="0">
              <a:lnSpc>
                <a:spcPts val="1200"/>
              </a:lnSpc>
              <a:buFont typeface="Arial" pitchFamily="34" charset="0"/>
              <a:buNone/>
              <a:defRPr sz="650">
                <a:solidFill>
                  <a:schemeClr val="bg1"/>
                </a:solidFill>
              </a:defRPr>
            </a:lvl3pPr>
            <a:lvl4pPr marL="0" indent="0">
              <a:lnSpc>
                <a:spcPts val="1200"/>
              </a:lnSpc>
              <a:buFont typeface="Arial" pitchFamily="34" charset="0"/>
              <a:buNone/>
              <a:defRPr sz="650">
                <a:solidFill>
                  <a:schemeClr val="bg1"/>
                </a:solidFill>
              </a:defRPr>
            </a:lvl4pPr>
            <a:lvl5pPr marL="0" indent="0">
              <a:lnSpc>
                <a:spcPts val="1200"/>
              </a:lnSpc>
              <a:buFont typeface="Arial" pitchFamily="34" charset="0"/>
              <a:buNone/>
              <a:defRPr sz="650">
                <a:solidFill>
                  <a:schemeClr val="bg1"/>
                </a:solidFill>
              </a:defRPr>
            </a:lvl5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0" name="Espace réservé de la date 9"/>
          <p:cNvSpPr>
            <a:spLocks noGrp="1"/>
          </p:cNvSpPr>
          <p:nvPr>
            <p:ph type="dt" sz="half" idx="10"/>
          </p:nvPr>
        </p:nvSpPr>
        <p:spPr/>
        <p:txBody>
          <a:bodyPr/>
          <a:lstStyle/>
          <a:p>
            <a:endParaRPr lang="fr-FR">
              <a:solidFill>
                <a:prstClr val="white"/>
              </a:solidFill>
            </a:endParaRPr>
          </a:p>
        </p:txBody>
      </p:sp>
      <p:sp>
        <p:nvSpPr>
          <p:cNvPr id="11" name="Espace réservé du numéro de diapositive 10"/>
          <p:cNvSpPr>
            <a:spLocks noGrp="1"/>
          </p:cNvSpPr>
          <p:nvPr>
            <p:ph type="sldNum" sz="quarter" idx="11"/>
          </p:nvPr>
        </p:nvSpPr>
        <p:spPr>
          <a:xfrm>
            <a:off x="576000" y="5445224"/>
            <a:ext cx="1118696" cy="365125"/>
          </a:xfrm>
        </p:spPr>
        <p:txBody>
          <a:bodyPr/>
          <a:lstStyle>
            <a:lvl1pPr algn="l">
              <a:defRPr>
                <a:solidFill>
                  <a:schemeClr val="bg1"/>
                </a:solidFill>
              </a:defRPr>
            </a:lvl1pPr>
          </a:lstStyle>
          <a:p>
            <a:fld id="{296A5B4F-8806-49AF-ADC2-F53C548500B7}" type="slidenum">
              <a:rPr lang="fr-FR" smtClean="0">
                <a:solidFill>
                  <a:prstClr val="white"/>
                </a:solidFill>
              </a:rPr>
              <a:pPr/>
              <a:t>‹N°›</a:t>
            </a:fld>
            <a:endParaRPr lang="fr-FR">
              <a:solidFill>
                <a:prstClr val="white"/>
              </a:solidFill>
            </a:endParaRPr>
          </a:p>
        </p:txBody>
      </p:sp>
      <p:sp>
        <p:nvSpPr>
          <p:cNvPr id="12" name="Espace réservé du pied de page 11"/>
          <p:cNvSpPr>
            <a:spLocks noGrp="1"/>
          </p:cNvSpPr>
          <p:nvPr>
            <p:ph type="ftr" sz="quarter" idx="12"/>
          </p:nvPr>
        </p:nvSpPr>
        <p:spPr>
          <a:xfrm>
            <a:off x="576000" y="5877272"/>
            <a:ext cx="2664296" cy="365125"/>
          </a:xfrm>
        </p:spPr>
        <p:txBody>
          <a:bodyPr/>
          <a:lstStyle>
            <a:lvl1pPr algn="l">
              <a:defRPr>
                <a:solidFill>
                  <a:schemeClr val="bg1"/>
                </a:solidFill>
              </a:defRPr>
            </a:lvl1pPr>
          </a:lstStyle>
          <a:p>
            <a:r>
              <a:rPr lang="en-US" smtClean="0">
                <a:solidFill>
                  <a:prstClr val="white"/>
                </a:solidFill>
              </a:rPr>
              <a:t>Antoine Mollard – Eucard2 WP12 annual meeting 2017</a:t>
            </a:r>
            <a:endParaRPr lang="fr-FR">
              <a:solidFill>
                <a:prstClr val="white"/>
              </a:solidFill>
            </a:endParaRPr>
          </a:p>
        </p:txBody>
      </p:sp>
    </p:spTree>
    <p:extLst>
      <p:ext uri="{BB962C8B-B14F-4D97-AF65-F5344CB8AC3E}">
        <p14:creationId xmlns:p14="http://schemas.microsoft.com/office/powerpoint/2010/main" val="363729847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endParaRPr lang="fr-FR">
              <a:solidFill>
                <a:prstClr val="white"/>
              </a:solidFill>
            </a:endParaRPr>
          </a:p>
        </p:txBody>
      </p:sp>
      <p:sp>
        <p:nvSpPr>
          <p:cNvPr id="5" name="Espace réservé du pied de page 4"/>
          <p:cNvSpPr>
            <a:spLocks noGrp="1"/>
          </p:cNvSpPr>
          <p:nvPr>
            <p:ph type="ftr" sz="quarter" idx="11"/>
          </p:nvPr>
        </p:nvSpPr>
        <p:spPr/>
        <p:txBody>
          <a:bodyPr/>
          <a:lstStyle/>
          <a:p>
            <a:r>
              <a:rPr lang="en-US" smtClean="0"/>
              <a:t>Antoine Mollard – Eucard2 WP12 annual meeting 2017</a:t>
            </a:r>
            <a:endParaRPr lang="fr-FR"/>
          </a:p>
        </p:txBody>
      </p:sp>
      <p:sp>
        <p:nvSpPr>
          <p:cNvPr id="6" name="Espace réservé du numéro de diapositive 5"/>
          <p:cNvSpPr>
            <a:spLocks noGrp="1"/>
          </p:cNvSpPr>
          <p:nvPr>
            <p:ph type="sldNum" sz="quarter" idx="12"/>
          </p:nvPr>
        </p:nvSpPr>
        <p:spPr/>
        <p:txBody>
          <a:bodyPr/>
          <a:lstStyle/>
          <a:p>
            <a:fld id="{296A5B4F-8806-49AF-ADC2-F53C548500B7}" type="slidenum">
              <a:rPr lang="fr-FR" smtClean="0"/>
              <a:pPr/>
              <a:t>‹N°›</a:t>
            </a:fld>
            <a:endParaRPr lang="fr-FR"/>
          </a:p>
        </p:txBody>
      </p:sp>
    </p:spTree>
    <p:extLst>
      <p:ext uri="{BB962C8B-B14F-4D97-AF65-F5344CB8AC3E}">
        <p14:creationId xmlns:p14="http://schemas.microsoft.com/office/powerpoint/2010/main" val="3335771949"/>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solidFill>
                <a:prstClr val="white"/>
              </a:solidFill>
            </a:endParaRPr>
          </a:p>
        </p:txBody>
      </p:sp>
      <p:sp>
        <p:nvSpPr>
          <p:cNvPr id="3" name="Footer Placeholder 2"/>
          <p:cNvSpPr>
            <a:spLocks noGrp="1"/>
          </p:cNvSpPr>
          <p:nvPr>
            <p:ph type="ftr" sz="quarter" idx="11"/>
          </p:nvPr>
        </p:nvSpPr>
        <p:spPr/>
        <p:txBody>
          <a:bodyPr/>
          <a:lstStyle/>
          <a:p>
            <a:r>
              <a:rPr lang="en-US" smtClean="0"/>
              <a:t>Antoine Mollard – Eucard2 WP12 annual meeting 2017</a:t>
            </a:r>
            <a:endParaRPr lang="fr-FR"/>
          </a:p>
        </p:txBody>
      </p:sp>
      <p:sp>
        <p:nvSpPr>
          <p:cNvPr id="4" name="Slide Number Placeholder 3"/>
          <p:cNvSpPr>
            <a:spLocks noGrp="1"/>
          </p:cNvSpPr>
          <p:nvPr>
            <p:ph type="sldNum" sz="quarter" idx="12"/>
          </p:nvPr>
        </p:nvSpPr>
        <p:spPr/>
        <p:txBody>
          <a:bodyPr/>
          <a:lstStyle/>
          <a:p>
            <a:fld id="{DB4703EE-2008-4175-B760-65258EFAA828}" type="slidenum">
              <a:rPr lang="fr-FR" smtClean="0"/>
              <a:pPr/>
              <a:t>‹N°›</a:t>
            </a:fld>
            <a:endParaRPr lang="fr-FR"/>
          </a:p>
        </p:txBody>
      </p:sp>
    </p:spTree>
    <p:extLst>
      <p:ext uri="{BB962C8B-B14F-4D97-AF65-F5344CB8AC3E}">
        <p14:creationId xmlns:p14="http://schemas.microsoft.com/office/powerpoint/2010/main" val="14775033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9"/>
            <a:ext cx="7886700" cy="1325563"/>
          </a:xfrm>
        </p:spPr>
        <p:txBody>
          <a:bodyPr/>
          <a:lstStyle/>
          <a:p>
            <a:r>
              <a:rPr lang="en-US" smtClean="0"/>
              <a:t>Click to edit Master title style</a:t>
            </a:r>
            <a:endParaRPr lang="fr-FR"/>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Text Placeholder 4"/>
          <p:cNvSpPr>
            <a:spLocks noGrp="1"/>
          </p:cNvSpPr>
          <p:nvPr>
            <p:ph type="body" sz="quarter" idx="3"/>
          </p:nvPr>
        </p:nvSpPr>
        <p:spPr>
          <a:xfrm>
            <a:off x="4629152" y="1681163"/>
            <a:ext cx="3887391" cy="823912"/>
          </a:xfrm>
        </p:spPr>
        <p:txBody>
          <a:bodyPr anchor="b"/>
          <a:lstStyle>
            <a:lvl1pPr marL="0" indent="0">
              <a:buNone/>
              <a:defRPr sz="1800" b="1"/>
            </a:lvl1pPr>
            <a:lvl2pPr marL="342892" indent="0">
              <a:buNone/>
              <a:defRPr sz="1500" b="1"/>
            </a:lvl2pPr>
            <a:lvl3pPr marL="685783" indent="0">
              <a:buNone/>
              <a:defRPr sz="1350" b="1"/>
            </a:lvl3pPr>
            <a:lvl4pPr marL="1028675" indent="0">
              <a:buNone/>
              <a:defRPr sz="1200" b="1"/>
            </a:lvl4pPr>
            <a:lvl5pPr marL="1371566" indent="0">
              <a:buNone/>
              <a:defRPr sz="1200" b="1"/>
            </a:lvl5pPr>
            <a:lvl6pPr marL="1714457" indent="0">
              <a:buNone/>
              <a:defRPr sz="1200" b="1"/>
            </a:lvl6pPr>
            <a:lvl7pPr marL="2057348" indent="0">
              <a:buNone/>
              <a:defRPr sz="1200" b="1"/>
            </a:lvl7pPr>
            <a:lvl8pPr marL="2400240" indent="0">
              <a:buNone/>
              <a:defRPr sz="1200" b="1"/>
            </a:lvl8pPr>
            <a:lvl9pPr marL="2743132"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2"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Date Placeholder 6"/>
          <p:cNvSpPr>
            <a:spLocks noGrp="1"/>
          </p:cNvSpPr>
          <p:nvPr>
            <p:ph type="dt" sz="half" idx="10"/>
          </p:nvPr>
        </p:nvSpPr>
        <p:spPr/>
        <p:txBody>
          <a:bodyPr/>
          <a:lstStyle/>
          <a:p>
            <a:endParaRPr lang="fr-FR"/>
          </a:p>
        </p:txBody>
      </p:sp>
      <p:sp>
        <p:nvSpPr>
          <p:cNvPr id="8" name="Footer Placeholder 7"/>
          <p:cNvSpPr>
            <a:spLocks noGrp="1"/>
          </p:cNvSpPr>
          <p:nvPr>
            <p:ph type="ftr" sz="quarter" idx="11"/>
          </p:nvPr>
        </p:nvSpPr>
        <p:spPr/>
        <p:txBody>
          <a:bodyPr/>
          <a:lstStyle/>
          <a:p>
            <a:r>
              <a:rPr lang="en-US" smtClean="0"/>
              <a:t>Antoine Mollard – Eucard2 WP12 annual meeting 2017</a:t>
            </a:r>
            <a:endParaRPr lang="fr-FR"/>
          </a:p>
        </p:txBody>
      </p:sp>
      <p:sp>
        <p:nvSpPr>
          <p:cNvPr id="9" name="Slide Number Placeholder 8"/>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8623896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userDrawn="1">
  <p:cSld name="AD texte">
    <p:spTree>
      <p:nvGrpSpPr>
        <p:cNvPr id="1" name=""/>
        <p:cNvGrpSpPr/>
        <p:nvPr/>
      </p:nvGrpSpPr>
      <p:grpSpPr>
        <a:xfrm>
          <a:off x="0" y="0"/>
          <a:ext cx="0" cy="0"/>
          <a:chOff x="0" y="0"/>
          <a:chExt cx="0" cy="0"/>
        </a:xfrm>
      </p:grpSpPr>
      <p:sp>
        <p:nvSpPr>
          <p:cNvPr id="9" name="Espace réservé du contenu 2"/>
          <p:cNvSpPr>
            <a:spLocks noGrp="1"/>
          </p:cNvSpPr>
          <p:nvPr>
            <p:ph idx="1"/>
          </p:nvPr>
        </p:nvSpPr>
        <p:spPr>
          <a:xfrm>
            <a:off x="576000" y="1270000"/>
            <a:ext cx="8172464" cy="4967311"/>
          </a:xfrm>
          <a:prstGeom prst="rect">
            <a:avLst/>
          </a:prstGeom>
        </p:spPr>
        <p:txBody>
          <a:bodyPr/>
          <a:lstStyle>
            <a:lvl1pPr marL="0" algn="l">
              <a:defRPr sz="2000">
                <a:solidFill>
                  <a:schemeClr val="tx1">
                    <a:lumMod val="65000"/>
                    <a:lumOff val="35000"/>
                  </a:schemeClr>
                </a:solidFill>
              </a:defRPr>
            </a:lvl1pPr>
            <a:lvl2pPr marL="432000">
              <a:spcAft>
                <a:spcPts val="600"/>
              </a:spcAft>
              <a:buSzPct val="75000"/>
              <a:defRPr sz="1800"/>
            </a:lvl2pPr>
            <a:lvl3pPr marL="647700" indent="-285750">
              <a:spcAft>
                <a:spcPts val="300"/>
              </a:spcAft>
              <a:buClr>
                <a:schemeClr val="bg2">
                  <a:lumMod val="75000"/>
                </a:schemeClr>
              </a:buClr>
              <a:buSzPct val="100000"/>
              <a:buFont typeface="Wingdings" panose="05000000000000000000" pitchFamily="2" charset="2"/>
              <a:buChar char="ü"/>
              <a:defRPr/>
            </a:lvl3pPr>
            <a:lvl4pPr>
              <a:spcAft>
                <a:spcPts val="300"/>
              </a:spcAft>
              <a:defRPr/>
            </a:lvl4pPr>
            <a:lvl5pPr marL="1296000">
              <a:defRPr/>
            </a:lvl5p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endParaRPr lang="en-US" dirty="0">
              <a:solidFill>
                <a:prstClr val="white"/>
              </a:solidFill>
            </a:endParaRPr>
          </a:p>
        </p:txBody>
      </p:sp>
      <p:sp>
        <p:nvSpPr>
          <p:cNvPr id="5" name="Espace réservé du numéro de diapositive 4"/>
          <p:cNvSpPr>
            <a:spLocks noGrp="1"/>
          </p:cNvSpPr>
          <p:nvPr>
            <p:ph type="sldNum" sz="quarter" idx="12"/>
          </p:nvPr>
        </p:nvSpPr>
        <p:spPr/>
        <p:txBody>
          <a:bodyPr/>
          <a:lstStyle/>
          <a:p>
            <a:fld id="{AEFB9B6D-867A-40B8-ACB0-35CC9F272C9C}" type="slidenum">
              <a:rPr lang="fr-FR" smtClean="0"/>
              <a:pPr/>
              <a:t>‹N°›</a:t>
            </a:fld>
            <a:endParaRPr lang="fr-FR" dirty="0"/>
          </a:p>
        </p:txBody>
      </p:sp>
    </p:spTree>
    <p:extLst>
      <p:ext uri="{BB962C8B-B14F-4D97-AF65-F5344CB8AC3E}">
        <p14:creationId xmlns:p14="http://schemas.microsoft.com/office/powerpoint/2010/main" val="2419820995"/>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userDrawn="1">
  <p:cSld name="Aujourd'hui">
    <p:spTree>
      <p:nvGrpSpPr>
        <p:cNvPr id="1" name=""/>
        <p:cNvGrpSpPr/>
        <p:nvPr/>
      </p:nvGrpSpPr>
      <p:grpSpPr>
        <a:xfrm>
          <a:off x="0" y="0"/>
          <a:ext cx="0" cy="0"/>
          <a:chOff x="0" y="0"/>
          <a:chExt cx="0" cy="0"/>
        </a:xfrm>
      </p:grpSpPr>
      <p:sp>
        <p:nvSpPr>
          <p:cNvPr id="5"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03A18B84-9EFD-41B6-A5E4-D37CFBDD82D6}" type="slidenum">
              <a:rPr lang="en-US" smtClean="0">
                <a:solidFill>
                  <a:srgbClr val="000000">
                    <a:tint val="75000"/>
                  </a:srgbClr>
                </a:solidFill>
              </a:rPr>
              <a:pPr>
                <a:defRPr/>
              </a:pPr>
              <a:t>‹N°›</a:t>
            </a:fld>
            <a:endParaRPr lang="en-US" dirty="0" smtClean="0">
              <a:solidFill>
                <a:srgbClr val="000000">
                  <a:tint val="75000"/>
                </a:srgbClr>
              </a:solidFill>
            </a:endParaRPr>
          </a:p>
        </p:txBody>
      </p:sp>
      <p:sp>
        <p:nvSpPr>
          <p:cNvPr id="8" name="Espace réservé du titre 1"/>
          <p:cNvSpPr>
            <a:spLocks noGrp="1"/>
          </p:cNvSpPr>
          <p:nvPr>
            <p:ph type="title"/>
          </p:nvPr>
        </p:nvSpPr>
        <p:spPr bwMode="gray">
          <a:xfrm>
            <a:off x="2195736" y="52752"/>
            <a:ext cx="6552727" cy="908720"/>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Tree>
    <p:extLst>
      <p:ext uri="{BB962C8B-B14F-4D97-AF65-F5344CB8AC3E}">
        <p14:creationId xmlns:p14="http://schemas.microsoft.com/office/powerpoint/2010/main" val="15184904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r-FR"/>
          </a:p>
        </p:txBody>
      </p:sp>
      <p:sp>
        <p:nvSpPr>
          <p:cNvPr id="3" name="Date Placeholder 2"/>
          <p:cNvSpPr>
            <a:spLocks noGrp="1"/>
          </p:cNvSpPr>
          <p:nvPr>
            <p:ph type="dt" sz="half" idx="10"/>
          </p:nvPr>
        </p:nvSpPr>
        <p:spPr/>
        <p:txBody>
          <a:bodyPr/>
          <a:lstStyle/>
          <a:p>
            <a:endParaRPr lang="fr-FR"/>
          </a:p>
        </p:txBody>
      </p:sp>
      <p:sp>
        <p:nvSpPr>
          <p:cNvPr id="4" name="Footer Placeholder 3"/>
          <p:cNvSpPr>
            <a:spLocks noGrp="1"/>
          </p:cNvSpPr>
          <p:nvPr>
            <p:ph type="ftr" sz="quarter" idx="11"/>
          </p:nvPr>
        </p:nvSpPr>
        <p:spPr/>
        <p:txBody>
          <a:bodyPr/>
          <a:lstStyle/>
          <a:p>
            <a:r>
              <a:rPr lang="en-US" smtClean="0"/>
              <a:t>Antoine Mollard – Eucard2 WP12 annual meeting 2017</a:t>
            </a:r>
            <a:endParaRPr lang="fr-FR"/>
          </a:p>
        </p:txBody>
      </p:sp>
      <p:sp>
        <p:nvSpPr>
          <p:cNvPr id="5" name="Slide Number Placeholder 4"/>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125808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fr-FR"/>
          </a:p>
        </p:txBody>
      </p:sp>
      <p:sp>
        <p:nvSpPr>
          <p:cNvPr id="3" name="Footer Placeholder 2"/>
          <p:cNvSpPr>
            <a:spLocks noGrp="1"/>
          </p:cNvSpPr>
          <p:nvPr>
            <p:ph type="ftr" sz="quarter" idx="11"/>
          </p:nvPr>
        </p:nvSpPr>
        <p:spPr/>
        <p:txBody>
          <a:bodyPr/>
          <a:lstStyle/>
          <a:p>
            <a:r>
              <a:rPr lang="en-US" smtClean="0"/>
              <a:t>Antoine Mollard – Eucard2 WP12 annual meeting 2017</a:t>
            </a:r>
            <a:endParaRPr lang="fr-FR"/>
          </a:p>
        </p:txBody>
      </p:sp>
      <p:sp>
        <p:nvSpPr>
          <p:cNvPr id="4" name="Slide Number Placeholder 3"/>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269630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r-FR"/>
          </a:p>
        </p:txBody>
      </p:sp>
      <p:sp>
        <p:nvSpPr>
          <p:cNvPr id="3" name="Content Placeholder 2"/>
          <p:cNvSpPr>
            <a:spLocks noGrp="1"/>
          </p:cNvSpPr>
          <p:nvPr>
            <p:ph idx="1"/>
          </p:nvPr>
        </p:nvSpPr>
        <p:spPr>
          <a:xfrm>
            <a:off x="3887391" y="987430"/>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r>
              <a:rPr lang="en-US" smtClean="0"/>
              <a:t>Antoine Mollard – Eucard2 WP12 annual meeting 2017</a:t>
            </a:r>
            <a:endParaRPr lang="fr-FR"/>
          </a:p>
        </p:txBody>
      </p:sp>
      <p:sp>
        <p:nvSpPr>
          <p:cNvPr id="7" name="Slide Number Placeholder 6"/>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238673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fr-FR"/>
          </a:p>
        </p:txBody>
      </p:sp>
      <p:sp>
        <p:nvSpPr>
          <p:cNvPr id="3" name="Picture Placeholder 2"/>
          <p:cNvSpPr>
            <a:spLocks noGrp="1"/>
          </p:cNvSpPr>
          <p:nvPr>
            <p:ph type="pic" idx="1"/>
          </p:nvPr>
        </p:nvSpPr>
        <p:spPr>
          <a:xfrm>
            <a:off x="3887391" y="987430"/>
            <a:ext cx="4629150" cy="4873625"/>
          </a:xfrm>
        </p:spPr>
        <p:txBody>
          <a:bodyPr/>
          <a:lstStyle>
            <a:lvl1pPr marL="0" indent="0">
              <a:buNone/>
              <a:defRPr sz="2400"/>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endParaRPr lang="fr-FR"/>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892" indent="0">
              <a:buNone/>
              <a:defRPr sz="1050"/>
            </a:lvl2pPr>
            <a:lvl3pPr marL="685783" indent="0">
              <a:buNone/>
              <a:defRPr sz="900"/>
            </a:lvl3pPr>
            <a:lvl4pPr marL="1028675" indent="0">
              <a:buNone/>
              <a:defRPr sz="750"/>
            </a:lvl4pPr>
            <a:lvl5pPr marL="1371566" indent="0">
              <a:buNone/>
              <a:defRPr sz="750"/>
            </a:lvl5pPr>
            <a:lvl6pPr marL="1714457" indent="0">
              <a:buNone/>
              <a:defRPr sz="750"/>
            </a:lvl6pPr>
            <a:lvl7pPr marL="2057348" indent="0">
              <a:buNone/>
              <a:defRPr sz="750"/>
            </a:lvl7pPr>
            <a:lvl8pPr marL="2400240" indent="0">
              <a:buNone/>
              <a:defRPr sz="750"/>
            </a:lvl8pPr>
            <a:lvl9pPr marL="2743132"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r>
              <a:rPr lang="en-US" smtClean="0"/>
              <a:t>Antoine Mollard – Eucard2 WP12 annual meeting 2017</a:t>
            </a:r>
            <a:endParaRPr lang="fr-FR"/>
          </a:p>
        </p:txBody>
      </p:sp>
      <p:sp>
        <p:nvSpPr>
          <p:cNvPr id="7" name="Slide Number Placeholder 6"/>
          <p:cNvSpPr>
            <a:spLocks noGrp="1"/>
          </p:cNvSpPr>
          <p:nvPr>
            <p:ph type="sldNum" sz="quarter" idx="12"/>
          </p:nvPr>
        </p:nvSpPr>
        <p:spPr/>
        <p:txBody>
          <a:bodyPr/>
          <a:lstStyle/>
          <a:p>
            <a:fld id="{D34AD195-6A41-49ED-B6E1-201307185D0C}" type="slidenum">
              <a:rPr lang="fr-FR" smtClean="0"/>
              <a:t>‹N°›</a:t>
            </a:fld>
            <a:endParaRPr lang="fr-FR"/>
          </a:p>
        </p:txBody>
      </p:sp>
    </p:spTree>
    <p:extLst>
      <p:ext uri="{BB962C8B-B14F-4D97-AF65-F5344CB8AC3E}">
        <p14:creationId xmlns:p14="http://schemas.microsoft.com/office/powerpoint/2010/main" val="22517612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image" Target="../media/image2.png"/><Relationship Id="rId3" Type="http://schemas.openxmlformats.org/officeDocument/2006/relationships/slideLayout" Target="../slideLayouts/slideLayout15.xml"/><Relationship Id="rId21" Type="http://schemas.openxmlformats.org/officeDocument/2006/relationships/slideLayout" Target="../slideLayouts/slideLayout33.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image" Target="../media/image1.jpeg"/><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theme" Target="../theme/theme2.xml"/><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image" Target="../media/image4.png"/><Relationship Id="rId10" Type="http://schemas.openxmlformats.org/officeDocument/2006/relationships/slideLayout" Target="../slideLayouts/slideLayout22.xml"/><Relationship Id="rId19" Type="http://schemas.openxmlformats.org/officeDocument/2006/relationships/slideLayout" Target="../slideLayouts/slideLayout31.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slideLayout" Target="../slideLayouts/slideLayout48.xml"/><Relationship Id="rId18" Type="http://schemas.openxmlformats.org/officeDocument/2006/relationships/image" Target="../media/image1.jpeg"/><Relationship Id="rId3" Type="http://schemas.openxmlformats.org/officeDocument/2006/relationships/slideLayout" Target="../slideLayouts/slideLayout38.xml"/><Relationship Id="rId21" Type="http://schemas.openxmlformats.org/officeDocument/2006/relationships/image" Target="../media/image4.png"/><Relationship Id="rId7" Type="http://schemas.openxmlformats.org/officeDocument/2006/relationships/slideLayout" Target="../slideLayouts/slideLayout42.xml"/><Relationship Id="rId12" Type="http://schemas.openxmlformats.org/officeDocument/2006/relationships/slideLayout" Target="../slideLayouts/slideLayout47.xml"/><Relationship Id="rId17" Type="http://schemas.openxmlformats.org/officeDocument/2006/relationships/theme" Target="../theme/theme3.xml"/><Relationship Id="rId2" Type="http://schemas.openxmlformats.org/officeDocument/2006/relationships/slideLayout" Target="../slideLayouts/slideLayout37.xml"/><Relationship Id="rId16" Type="http://schemas.openxmlformats.org/officeDocument/2006/relationships/slideLayout" Target="../slideLayouts/slideLayout51.xml"/><Relationship Id="rId20" Type="http://schemas.openxmlformats.org/officeDocument/2006/relationships/image" Target="../media/image3.png"/><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5" Type="http://schemas.openxmlformats.org/officeDocument/2006/relationships/slideLayout" Target="../slideLayouts/slideLayout50.xml"/><Relationship Id="rId10" Type="http://schemas.openxmlformats.org/officeDocument/2006/relationships/slideLayout" Target="../slideLayouts/slideLayout45.xml"/><Relationship Id="rId19" Type="http://schemas.openxmlformats.org/officeDocument/2006/relationships/image" Target="../media/image2.png"/><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slideLayout" Target="../slideLayouts/slideLayout4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9"/>
            <a:ext cx="7886700" cy="1325563"/>
          </a:xfrm>
          <a:prstGeom prst="rect">
            <a:avLst/>
          </a:prstGeom>
        </p:spPr>
        <p:txBody>
          <a:bodyPr vert="horz" lIns="91440" tIns="45720" rIns="91440" bIns="45720" rtlCol="0" anchor="ctr">
            <a:normAutofit/>
          </a:bodyPr>
          <a:lstStyle/>
          <a:p>
            <a:r>
              <a:rPr lang="en-US" smtClean="0"/>
              <a:t>Click to edit Master title style</a:t>
            </a:r>
            <a:endParaRPr lang="fr-F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Date Placeholder 3"/>
          <p:cNvSpPr>
            <a:spLocks noGrp="1"/>
          </p:cNvSpPr>
          <p:nvPr>
            <p:ph type="dt" sz="half" idx="2"/>
          </p:nvPr>
        </p:nvSpPr>
        <p:spPr>
          <a:xfrm>
            <a:off x="628650" y="6356355"/>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fr-FR"/>
          </a:p>
        </p:txBody>
      </p:sp>
      <p:sp>
        <p:nvSpPr>
          <p:cNvPr id="5" name="Footer Placeholder 4"/>
          <p:cNvSpPr>
            <a:spLocks noGrp="1"/>
          </p:cNvSpPr>
          <p:nvPr>
            <p:ph type="ftr" sz="quarter" idx="3"/>
          </p:nvPr>
        </p:nvSpPr>
        <p:spPr>
          <a:xfrm>
            <a:off x="3028950" y="6356355"/>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US" smtClean="0"/>
              <a:t>Antoine Mollard – Eucard2 WP12 annual meeting 2017</a:t>
            </a:r>
            <a:endParaRPr lang="fr-FR"/>
          </a:p>
        </p:txBody>
      </p:sp>
      <p:sp>
        <p:nvSpPr>
          <p:cNvPr id="6" name="Slide Number Placeholder 5"/>
          <p:cNvSpPr>
            <a:spLocks noGrp="1"/>
          </p:cNvSpPr>
          <p:nvPr>
            <p:ph type="sldNum" sz="quarter" idx="4"/>
          </p:nvPr>
        </p:nvSpPr>
        <p:spPr>
          <a:xfrm>
            <a:off x="6457950" y="6356355"/>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D34AD195-6A41-49ED-B6E1-201307185D0C}" type="slidenum">
              <a:rPr lang="fr-FR" smtClean="0"/>
              <a:t>‹N°›</a:t>
            </a:fld>
            <a:endParaRPr lang="fr-FR"/>
          </a:p>
        </p:txBody>
      </p:sp>
    </p:spTree>
    <p:extLst>
      <p:ext uri="{BB962C8B-B14F-4D97-AF65-F5344CB8AC3E}">
        <p14:creationId xmlns:p14="http://schemas.microsoft.com/office/powerpoint/2010/main" val="3934643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dt="0"/>
  <p:txStyles>
    <p:titleStyle>
      <a:lvl1pPr algn="l" defTabSz="685783"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46" indent="-171446" algn="l" defTabSz="685783"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37" indent="-171446" algn="l" defTabSz="685783"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28" indent="-171446" algn="l" defTabSz="685783"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20"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12"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03"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795"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686"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577" indent="-171446" algn="l" defTabSz="685783"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fr-FR"/>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512000" y="44624"/>
            <a:ext cx="7236464" cy="936104"/>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576000" y="6305192"/>
            <a:ext cx="1450504" cy="365125"/>
          </a:xfrm>
          <a:prstGeom prst="rect">
            <a:avLst/>
          </a:prstGeom>
        </p:spPr>
        <p:txBody>
          <a:bodyPr vert="horz" lIns="0" tIns="0" rIns="0" bIns="0" rtlCol="0" anchor="ctr"/>
          <a:lstStyle>
            <a:lvl1pPr algn="l">
              <a:defRPr sz="1000" cap="all" baseline="0">
                <a:solidFill>
                  <a:schemeClr val="bg1"/>
                </a:solidFill>
              </a:defRPr>
            </a:lvl1pPr>
          </a:lstStyle>
          <a:p>
            <a:endParaRPr lang="fr-FR">
              <a:solidFill>
                <a:prstClr val="white"/>
              </a:solidFill>
            </a:endParaRPr>
          </a:p>
        </p:txBody>
      </p:sp>
      <p:sp>
        <p:nvSpPr>
          <p:cNvPr id="5" name="Espace réservé du pied de page 4"/>
          <p:cNvSpPr>
            <a:spLocks noGrp="1"/>
          </p:cNvSpPr>
          <p:nvPr>
            <p:ph type="ftr" sz="quarter" idx="3"/>
          </p:nvPr>
        </p:nvSpPr>
        <p:spPr>
          <a:xfrm>
            <a:off x="2051720" y="6305192"/>
            <a:ext cx="5939824" cy="365125"/>
          </a:xfrm>
          <a:prstGeom prst="rect">
            <a:avLst/>
          </a:prstGeom>
        </p:spPr>
        <p:txBody>
          <a:bodyPr vert="horz" lIns="0" tIns="0" rIns="0" bIns="0" rtlCol="0" anchor="ctr"/>
          <a:lstStyle>
            <a:lvl1pPr algn="r">
              <a:defRPr sz="1000">
                <a:solidFill>
                  <a:srgbClr val="666666"/>
                </a:solidFill>
              </a:defRPr>
            </a:lvl1pPr>
          </a:lstStyle>
          <a:p>
            <a:r>
              <a:rPr lang="en-US" smtClean="0"/>
              <a:t>Antoine Mollard – Eucard2 WP12 annual meeting 2017</a:t>
            </a:r>
            <a:endParaRPr lang="fr-FR"/>
          </a:p>
        </p:txBody>
      </p:sp>
      <p:sp>
        <p:nvSpPr>
          <p:cNvPr id="6" name="Espace réservé du numéro de diapositive 5"/>
          <p:cNvSpPr>
            <a:spLocks noGrp="1"/>
          </p:cNvSpPr>
          <p:nvPr>
            <p:ph type="sldNum" sz="quarter" idx="4"/>
          </p:nvPr>
        </p:nvSpPr>
        <p:spPr>
          <a:xfrm>
            <a:off x="8025304" y="6303598"/>
            <a:ext cx="1118696" cy="365125"/>
          </a:xfrm>
          <a:prstGeom prst="rect">
            <a:avLst/>
          </a:prstGeom>
        </p:spPr>
        <p:txBody>
          <a:bodyPr vert="horz" lIns="0" tIns="0" rIns="0" bIns="0" rtlCol="0" anchor="ctr"/>
          <a:lstStyle>
            <a:lvl1pPr algn="l">
              <a:defRPr sz="1000">
                <a:solidFill>
                  <a:srgbClr val="666666"/>
                </a:solidFill>
              </a:defRPr>
            </a:lvl1pPr>
          </a:lstStyle>
          <a:p>
            <a:fld id="{296A5B4F-8806-49AF-ADC2-F53C548500B7}" type="slidenum">
              <a:rPr lang="fr-FR" smtClean="0"/>
              <a:pPr/>
              <a:t>‹N°›</a:t>
            </a:fld>
            <a:endParaRPr lang="fr-FR"/>
          </a:p>
        </p:txBody>
      </p:sp>
      <p:pic>
        <p:nvPicPr>
          <p:cNvPr id="2050" name="Picture 2" descr="S:\CHARTE - LOGOS 2012\Fond dégradé Logo CEA 2012.jpg"/>
          <p:cNvPicPr preferRelativeResize="0">
            <a:picLocks noChangeArrowheads="1"/>
          </p:cNvPicPr>
          <p:nvPr/>
        </p:nvPicPr>
        <p:blipFill>
          <a:blip r:embed="rId25" cstate="print"/>
          <a:srcRect/>
          <a:stretch>
            <a:fillRect/>
          </a:stretch>
        </p:blipFill>
        <p:spPr bwMode="auto">
          <a:xfrm>
            <a:off x="0" y="0"/>
            <a:ext cx="9144000" cy="954000"/>
          </a:xfrm>
          <a:prstGeom prst="rect">
            <a:avLst/>
          </a:prstGeom>
          <a:noFill/>
        </p:spPr>
      </p:pic>
      <p:pic>
        <p:nvPicPr>
          <p:cNvPr id="14" name="Picture 3" descr="S:\CHARTE - LOGOS 2012\Logo\Logo anglais\CEA_GB_logotype_4c_defonce.png"/>
          <p:cNvPicPr>
            <a:picLocks noChangeAspect="1" noChangeArrowheads="1"/>
          </p:cNvPicPr>
          <p:nvPr/>
        </p:nvPicPr>
        <p:blipFill>
          <a:blip r:embed="rId26" cstate="print"/>
          <a:srcRect/>
          <a:stretch>
            <a:fillRect/>
          </a:stretch>
        </p:blipFill>
        <p:spPr bwMode="auto">
          <a:xfrm>
            <a:off x="71309" y="44624"/>
            <a:ext cx="1045006" cy="850672"/>
          </a:xfrm>
          <a:prstGeom prst="rect">
            <a:avLst/>
          </a:prstGeom>
          <a:noFill/>
        </p:spPr>
      </p:pic>
    </p:spTree>
    <p:extLst>
      <p:ext uri="{BB962C8B-B14F-4D97-AF65-F5344CB8AC3E}">
        <p14:creationId xmlns:p14="http://schemas.microsoft.com/office/powerpoint/2010/main" val="414149102"/>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92" r:id="rId15"/>
    <p:sldLayoutId id="2147483694" r:id="rId16"/>
    <p:sldLayoutId id="2147483695" r:id="rId17"/>
    <p:sldLayoutId id="2147483696" r:id="rId18"/>
    <p:sldLayoutId id="2147483700" r:id="rId19"/>
    <p:sldLayoutId id="2147483701" r:id="rId20"/>
    <p:sldLayoutId id="2147483702" r:id="rId21"/>
    <p:sldLayoutId id="2147483703" r:id="rId22"/>
    <p:sldLayoutId id="2147483704" r:id="rId23"/>
  </p:sldLayoutIdLst>
  <p:hf hdr="0" dt="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27"/>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28"/>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512000" y="44624"/>
            <a:ext cx="7236464" cy="936104"/>
          </a:xfrm>
          <a:prstGeom prst="rect">
            <a:avLst/>
          </a:prstGeom>
        </p:spPr>
        <p:txBody>
          <a:bodyPr vert="horz" lIns="0" tIns="0" rIns="0" bIns="0" rtlCol="0" anchor="ctr" anchorCtr="0">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576000" y="1268760"/>
            <a:ext cx="8172464" cy="4968552"/>
          </a:xfrm>
          <a:prstGeom prst="rect">
            <a:avLst/>
          </a:prstGeom>
        </p:spPr>
        <p:txBody>
          <a:bodyPr vert="horz" lIns="0" tIns="0" rIns="0" bIns="0" rtlCol="0">
            <a:no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576000" y="6305192"/>
            <a:ext cx="1450504" cy="365125"/>
          </a:xfrm>
          <a:prstGeom prst="rect">
            <a:avLst/>
          </a:prstGeom>
        </p:spPr>
        <p:txBody>
          <a:bodyPr vert="horz" lIns="0" tIns="0" rIns="0" bIns="0" rtlCol="0" anchor="ctr"/>
          <a:lstStyle>
            <a:lvl1pPr algn="l">
              <a:defRPr sz="1000" cap="all" baseline="0">
                <a:solidFill>
                  <a:schemeClr val="bg1"/>
                </a:solidFill>
              </a:defRPr>
            </a:lvl1pPr>
          </a:lstStyle>
          <a:p>
            <a:endParaRPr lang="fr-FR">
              <a:solidFill>
                <a:prstClr val="white"/>
              </a:solidFill>
            </a:endParaRPr>
          </a:p>
        </p:txBody>
      </p:sp>
      <p:sp>
        <p:nvSpPr>
          <p:cNvPr id="5" name="Espace réservé du pied de page 4"/>
          <p:cNvSpPr>
            <a:spLocks noGrp="1"/>
          </p:cNvSpPr>
          <p:nvPr>
            <p:ph type="ftr" sz="quarter" idx="3"/>
          </p:nvPr>
        </p:nvSpPr>
        <p:spPr>
          <a:xfrm>
            <a:off x="2051720" y="6305192"/>
            <a:ext cx="5939824" cy="365125"/>
          </a:xfrm>
          <a:prstGeom prst="rect">
            <a:avLst/>
          </a:prstGeom>
        </p:spPr>
        <p:txBody>
          <a:bodyPr vert="horz" lIns="0" tIns="0" rIns="0" bIns="0" rtlCol="0" anchor="ctr"/>
          <a:lstStyle>
            <a:lvl1pPr algn="r">
              <a:defRPr sz="1000">
                <a:solidFill>
                  <a:srgbClr val="666666"/>
                </a:solidFill>
              </a:defRPr>
            </a:lvl1pPr>
          </a:lstStyle>
          <a:p>
            <a:r>
              <a:rPr lang="en-US" smtClean="0"/>
              <a:t>Antoine Mollard – Eucard2 WP12 annual meeting 2017</a:t>
            </a:r>
            <a:endParaRPr lang="fr-FR"/>
          </a:p>
        </p:txBody>
      </p:sp>
      <p:sp>
        <p:nvSpPr>
          <p:cNvPr id="6" name="Espace réservé du numéro de diapositive 5"/>
          <p:cNvSpPr>
            <a:spLocks noGrp="1"/>
          </p:cNvSpPr>
          <p:nvPr>
            <p:ph type="sldNum" sz="quarter" idx="4"/>
          </p:nvPr>
        </p:nvSpPr>
        <p:spPr>
          <a:xfrm>
            <a:off x="8025304" y="6303598"/>
            <a:ext cx="1118696" cy="365125"/>
          </a:xfrm>
          <a:prstGeom prst="rect">
            <a:avLst/>
          </a:prstGeom>
        </p:spPr>
        <p:txBody>
          <a:bodyPr vert="horz" lIns="0" tIns="0" rIns="0" bIns="0" rtlCol="0" anchor="ctr"/>
          <a:lstStyle>
            <a:lvl1pPr algn="l">
              <a:defRPr sz="1000">
                <a:solidFill>
                  <a:srgbClr val="666666"/>
                </a:solidFill>
              </a:defRPr>
            </a:lvl1pPr>
          </a:lstStyle>
          <a:p>
            <a:fld id="{296A5B4F-8806-49AF-ADC2-F53C548500B7}" type="slidenum">
              <a:rPr lang="fr-FR" smtClean="0"/>
              <a:pPr/>
              <a:t>‹N°›</a:t>
            </a:fld>
            <a:endParaRPr lang="fr-FR"/>
          </a:p>
        </p:txBody>
      </p:sp>
      <p:pic>
        <p:nvPicPr>
          <p:cNvPr id="2050" name="Picture 2" descr="S:\CHARTE - LOGOS 2012\Fond dégradé Logo CEA 2012.jpg"/>
          <p:cNvPicPr preferRelativeResize="0">
            <a:picLocks noChangeArrowheads="1"/>
          </p:cNvPicPr>
          <p:nvPr/>
        </p:nvPicPr>
        <p:blipFill>
          <a:blip r:embed="rId18" cstate="print"/>
          <a:srcRect/>
          <a:stretch>
            <a:fillRect/>
          </a:stretch>
        </p:blipFill>
        <p:spPr bwMode="auto">
          <a:xfrm>
            <a:off x="0" y="0"/>
            <a:ext cx="9144000" cy="954000"/>
          </a:xfrm>
          <a:prstGeom prst="rect">
            <a:avLst/>
          </a:prstGeom>
          <a:noFill/>
        </p:spPr>
      </p:pic>
      <p:pic>
        <p:nvPicPr>
          <p:cNvPr id="14" name="Picture 3" descr="S:\CHARTE - LOGOS 2012\Logo\Logo anglais\CEA_GB_logotype_4c_defonce.png"/>
          <p:cNvPicPr>
            <a:picLocks noChangeAspect="1" noChangeArrowheads="1"/>
          </p:cNvPicPr>
          <p:nvPr/>
        </p:nvPicPr>
        <p:blipFill>
          <a:blip r:embed="rId19" cstate="print"/>
          <a:srcRect/>
          <a:stretch>
            <a:fillRect/>
          </a:stretch>
        </p:blipFill>
        <p:spPr bwMode="auto">
          <a:xfrm>
            <a:off x="71309" y="44624"/>
            <a:ext cx="1045006" cy="850672"/>
          </a:xfrm>
          <a:prstGeom prst="rect">
            <a:avLst/>
          </a:prstGeom>
          <a:noFill/>
        </p:spPr>
      </p:pic>
    </p:spTree>
    <p:extLst>
      <p:ext uri="{BB962C8B-B14F-4D97-AF65-F5344CB8AC3E}">
        <p14:creationId xmlns:p14="http://schemas.microsoft.com/office/powerpoint/2010/main" val="56061007"/>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 id="2147483717" r:id="rId12"/>
    <p:sldLayoutId id="2147483718" r:id="rId13"/>
    <p:sldLayoutId id="2147483719" r:id="rId14"/>
    <p:sldLayoutId id="2147483720" r:id="rId15"/>
    <p:sldLayoutId id="2147483721" r:id="rId16"/>
  </p:sldLayoutIdLst>
  <p:hf hdr="0" dt="0"/>
  <p:txStyles>
    <p:titleStyle>
      <a:lvl1pPr algn="l" defTabSz="914400" rtl="0" eaLnBrk="1" latinLnBrk="0" hangingPunct="1">
        <a:spcBef>
          <a:spcPct val="0"/>
        </a:spcBef>
        <a:buNone/>
        <a:defRPr sz="2200" b="1" kern="1200" cap="all" baseline="0">
          <a:solidFill>
            <a:schemeClr val="bg1"/>
          </a:solidFill>
          <a:latin typeface="+mj-lt"/>
          <a:ea typeface="+mj-ea"/>
          <a:cs typeface="+mj-cs"/>
        </a:defRPr>
      </a:lvl1pPr>
    </p:titleStyle>
    <p:bodyStyle>
      <a:lvl1pPr marL="923925" indent="0" algn="l" defTabSz="914400" rtl="0" eaLnBrk="1" latinLnBrk="0" hangingPunct="1">
        <a:lnSpc>
          <a:spcPct val="100000"/>
        </a:lnSpc>
        <a:spcBef>
          <a:spcPts val="0"/>
        </a:spcBef>
        <a:spcAft>
          <a:spcPts val="400"/>
        </a:spcAft>
        <a:buFont typeface="Arial" pitchFamily="34" charset="0"/>
        <a:buNone/>
        <a:defRPr sz="2200" kern="1200">
          <a:solidFill>
            <a:schemeClr val="tx2"/>
          </a:solidFill>
          <a:latin typeface="+mn-lt"/>
          <a:ea typeface="+mn-ea"/>
          <a:cs typeface="+mn-cs"/>
        </a:defRPr>
      </a:lvl1pPr>
      <a:lvl2pPr marL="360363" indent="-360363" algn="l" defTabSz="914400" rtl="0" eaLnBrk="1" latinLnBrk="0" hangingPunct="1">
        <a:lnSpc>
          <a:spcPts val="2000"/>
        </a:lnSpc>
        <a:spcBef>
          <a:spcPts val="0"/>
        </a:spcBef>
        <a:buSzPct val="90000"/>
        <a:buFontTx/>
        <a:buBlip>
          <a:blip r:embed="rId20"/>
        </a:buBlip>
        <a:defRPr sz="1600" kern="1200">
          <a:solidFill>
            <a:srgbClr val="666666"/>
          </a:solidFill>
          <a:latin typeface="+mn-lt"/>
          <a:ea typeface="+mn-ea"/>
          <a:cs typeface="+mn-cs"/>
        </a:defRPr>
      </a:lvl2pPr>
      <a:lvl3pPr marL="361950" indent="0" algn="l" defTabSz="914400" rtl="0" eaLnBrk="1" latinLnBrk="0" hangingPunct="1">
        <a:lnSpc>
          <a:spcPts val="2000"/>
        </a:lnSpc>
        <a:spcBef>
          <a:spcPts val="0"/>
        </a:spcBef>
        <a:buSzPct val="36000"/>
        <a:buFont typeface="Arial" pitchFamily="34" charset="0"/>
        <a:buNone/>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buClr>
          <a:srgbClr val="666666"/>
        </a:buClr>
        <a:buSzPct val="36000"/>
        <a:buFontTx/>
        <a:buBlip>
          <a:blip r:embed="rId21"/>
        </a:buBlip>
        <a:defRPr sz="1600" kern="1200">
          <a:solidFill>
            <a:srgbClr val="666666"/>
          </a:solidFill>
          <a:latin typeface="+mn-lt"/>
          <a:ea typeface="+mn-ea"/>
          <a:cs typeface="+mn-cs"/>
        </a:defRPr>
      </a:lvl4pPr>
      <a:lvl5pPr marL="1133475"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ntoine.mollard@cea.fr"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19.png"/><Relationship Id="rId5" Type="http://schemas.openxmlformats.org/officeDocument/2006/relationships/image" Target="../media/image18.jpeg"/><Relationship Id="rId4" Type="http://schemas.openxmlformats.org/officeDocument/2006/relationships/image" Target="../media/image17.pn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33.emf"/></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chart" Target="../charts/chart1.xml"/><Relationship Id="rId1" Type="http://schemas.openxmlformats.org/officeDocument/2006/relationships/slideLayout" Target="../slideLayouts/slideLayout18.xml"/><Relationship Id="rId6" Type="http://schemas.openxmlformats.org/officeDocument/2006/relationships/image" Target="../media/image36.png"/><Relationship Id="rId5" Type="http://schemas.openxmlformats.org/officeDocument/2006/relationships/chart" Target="../charts/chart2.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3.xml.rels><?xml version="1.0" encoding="UTF-8" standalone="yes"?>
<Relationships xmlns="http://schemas.openxmlformats.org/package/2006/relationships"><Relationship Id="rId3" Type="http://schemas.openxmlformats.org/officeDocument/2006/relationships/image" Target="../media/image33.emf"/><Relationship Id="rId7"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18.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0.xml"/><Relationship Id="rId1" Type="http://schemas.openxmlformats.org/officeDocument/2006/relationships/slideLayout" Target="../slideLayouts/slideLayout18.xml"/><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1.xml"/><Relationship Id="rId1" Type="http://schemas.openxmlformats.org/officeDocument/2006/relationships/slideLayout" Target="../slideLayouts/slideLayout18.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chart" Target="../charts/chart4.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2.xml"/><Relationship Id="rId1" Type="http://schemas.openxmlformats.org/officeDocument/2006/relationships/slideLayout" Target="../slideLayouts/slideLayout18.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chart" Target="../charts/chart5.xml"/></Relationships>
</file>

<file path=ppt/slides/_rels/slide1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8.png"/><Relationship Id="rId1" Type="http://schemas.openxmlformats.org/officeDocument/2006/relationships/slideLayout" Target="../slideLayouts/slideLayout18.xml"/><Relationship Id="rId4" Type="http://schemas.openxmlformats.org/officeDocument/2006/relationships/image" Target="../media/image46.png"/></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7" Type="http://schemas.openxmlformats.org/officeDocument/2006/relationships/image" Target="../media/image49.jpeg"/><Relationship Id="rId2" Type="http://schemas.openxmlformats.org/officeDocument/2006/relationships/notesSlide" Target="../notesSlides/notesSlide13.xml"/><Relationship Id="rId1" Type="http://schemas.openxmlformats.org/officeDocument/2006/relationships/slideLayout" Target="../slideLayouts/slideLayout18.xml"/><Relationship Id="rId6" Type="http://schemas.openxmlformats.org/officeDocument/2006/relationships/image" Target="../media/image48.jpeg"/><Relationship Id="rId5" Type="http://schemas.openxmlformats.org/officeDocument/2006/relationships/chart" Target="../charts/chart6.xml"/><Relationship Id="rId4" Type="http://schemas.openxmlformats.org/officeDocument/2006/relationships/image" Target="cid:image001.png@01D281FB.74509C20"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0.xml"/></Relationships>
</file>

<file path=ppt/slides/_rels/slide20.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4.xml"/><Relationship Id="rId1" Type="http://schemas.openxmlformats.org/officeDocument/2006/relationships/slideLayout" Target="../slideLayouts/slideLayout18.xml"/><Relationship Id="rId6" Type="http://schemas.openxmlformats.org/officeDocument/2006/relationships/image" Target="../media/image30.jpeg"/><Relationship Id="rId5" Type="http://schemas.openxmlformats.org/officeDocument/2006/relationships/image" Target="../media/image52.jpeg"/><Relationship Id="rId4" Type="http://schemas.openxmlformats.org/officeDocument/2006/relationships/image" Target="../media/image51.jpeg"/></Relationships>
</file>

<file path=ppt/slides/_rels/slide21.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notesSlide" Target="../notesSlides/notesSlide15.xml"/><Relationship Id="rId1" Type="http://schemas.openxmlformats.org/officeDocument/2006/relationships/slideLayout" Target="../slideLayouts/slideLayout17.xml"/><Relationship Id="rId6" Type="http://schemas.openxmlformats.org/officeDocument/2006/relationships/image" Target="../media/image30.jpeg"/><Relationship Id="rId5" Type="http://schemas.openxmlformats.org/officeDocument/2006/relationships/image" Target="../media/image55.png"/><Relationship Id="rId4" Type="http://schemas.openxmlformats.org/officeDocument/2006/relationships/image" Target="../media/image54.jpe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20.jpeg"/><Relationship Id="rId2" Type="http://schemas.openxmlformats.org/officeDocument/2006/relationships/notesSlide" Target="../notesSlides/notesSlide3.xml"/><Relationship Id="rId1" Type="http://schemas.openxmlformats.org/officeDocument/2006/relationships/slideLayout" Target="../slideLayouts/slideLayout40.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24.png"/><Relationship Id="rId2" Type="http://schemas.openxmlformats.org/officeDocument/2006/relationships/slideLayout" Target="../slideLayouts/slideLayout42.xml"/><Relationship Id="rId1" Type="http://schemas.openxmlformats.org/officeDocument/2006/relationships/tags" Target="../tags/tag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6.xml.rels><?xml version="1.0" encoding="UTF-8" standalone="yes"?>
<Relationships xmlns="http://schemas.openxmlformats.org/package/2006/relationships"><Relationship Id="rId8" Type="http://schemas.openxmlformats.org/officeDocument/2006/relationships/image" Target="../media/image320.png"/><Relationship Id="rId3" Type="http://schemas.openxmlformats.org/officeDocument/2006/relationships/image" Target="../media/image25.png"/><Relationship Id="rId7" Type="http://schemas.openxmlformats.org/officeDocument/2006/relationships/image" Target="../media/image310.png"/><Relationship Id="rId2" Type="http://schemas.openxmlformats.org/officeDocument/2006/relationships/notesSlide" Target="../notesSlides/notesSlide5.xml"/><Relationship Id="rId1" Type="http://schemas.openxmlformats.org/officeDocument/2006/relationships/slideLayout" Target="../slideLayouts/slideLayout17.xml"/><Relationship Id="rId6" Type="http://schemas.openxmlformats.org/officeDocument/2006/relationships/image" Target="../media/image300.png"/><Relationship Id="rId11" Type="http://schemas.openxmlformats.org/officeDocument/2006/relationships/image" Target="../media/image27.png"/><Relationship Id="rId5" Type="http://schemas.openxmlformats.org/officeDocument/2006/relationships/image" Target="../media/image290.png"/><Relationship Id="rId10" Type="http://schemas.openxmlformats.org/officeDocument/2006/relationships/image" Target="../media/image37.png"/><Relationship Id="rId4" Type="http://schemas.openxmlformats.org/officeDocument/2006/relationships/image" Target="../media/image26.png"/><Relationship Id="rId9" Type="http://schemas.openxmlformats.org/officeDocument/2006/relationships/image" Target="../media/image330.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7.xml"/><Relationship Id="rId1" Type="http://schemas.openxmlformats.org/officeDocument/2006/relationships/tags" Target="../tags/tag2.xml"/><Relationship Id="rId4" Type="http://schemas.openxmlformats.org/officeDocument/2006/relationships/image" Target="../media/image2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19.xml"/><Relationship Id="rId5" Type="http://schemas.openxmlformats.org/officeDocument/2006/relationships/image" Target="../media/image31.gif"/><Relationship Id="rId4" Type="http://schemas.openxmlformats.org/officeDocument/2006/relationships/image" Target="../media/image3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ctrTitle"/>
          </p:nvPr>
        </p:nvSpPr>
        <p:spPr>
          <a:xfrm>
            <a:off x="3403600" y="1855288"/>
            <a:ext cx="5740400" cy="1304472"/>
          </a:xfrm>
        </p:spPr>
        <p:txBody>
          <a:bodyPr>
            <a:noAutofit/>
          </a:bodyPr>
          <a:lstStyle/>
          <a:p>
            <a:pPr algn="r"/>
            <a:r>
              <a:rPr lang="en-US" sz="2400" dirty="0"/>
              <a:t>Development of </a:t>
            </a:r>
            <a:r>
              <a:rPr lang="en-US" sz="2400" dirty="0" smtClean="0"/>
              <a:t>a </a:t>
            </a:r>
            <a:br>
              <a:rPr lang="en-US" sz="2400" dirty="0" smtClean="0"/>
            </a:br>
            <a:r>
              <a:rPr lang="en-US" sz="2400" dirty="0" smtClean="0"/>
              <a:t>high-efficiency </a:t>
            </a:r>
            <a:r>
              <a:rPr lang="en-US" sz="2400" dirty="0"/>
              <a:t>klystron </a:t>
            </a:r>
            <a:r>
              <a:rPr lang="en-US" sz="2400" dirty="0" smtClean="0"/>
              <a:t/>
            </a:r>
            <a:br>
              <a:rPr lang="en-US" sz="2400" dirty="0" smtClean="0"/>
            </a:br>
            <a:r>
              <a:rPr lang="en-US" sz="2400" dirty="0" smtClean="0"/>
              <a:t>based </a:t>
            </a:r>
            <a:r>
              <a:rPr lang="en-US" sz="2400" dirty="0"/>
              <a:t>on </a:t>
            </a:r>
            <a:r>
              <a:rPr lang="en-US" sz="2400" dirty="0" smtClean="0"/>
              <a:t>the kladistron </a:t>
            </a:r>
            <a:r>
              <a:rPr lang="en-US" sz="2400" dirty="0"/>
              <a:t>principle</a:t>
            </a:r>
          </a:p>
        </p:txBody>
      </p:sp>
      <p:sp>
        <p:nvSpPr>
          <p:cNvPr id="5" name="Sous-titre 4"/>
          <p:cNvSpPr>
            <a:spLocks noGrp="1"/>
          </p:cNvSpPr>
          <p:nvPr>
            <p:ph type="subTitle" idx="1"/>
          </p:nvPr>
        </p:nvSpPr>
        <p:spPr>
          <a:xfrm>
            <a:off x="3870614" y="4200524"/>
            <a:ext cx="4787611" cy="1920585"/>
          </a:xfrm>
        </p:spPr>
        <p:txBody>
          <a:bodyPr>
            <a:normAutofit fontScale="55000" lnSpcReduction="20000"/>
          </a:bodyPr>
          <a:lstStyle/>
          <a:p>
            <a:pPr algn="ctr">
              <a:lnSpc>
                <a:spcPct val="120000"/>
              </a:lnSpc>
              <a:spcBef>
                <a:spcPts val="0"/>
              </a:spcBef>
            </a:pP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Antoine Mollard</a:t>
            </a:r>
            <a:r>
              <a:rPr lang="en-US" sz="2400" b="1" i="1" spc="-10" baseline="30000" dirty="0">
                <a:latin typeface="Helvetica" panose="020B0604020202020204" pitchFamily="34" charset="0"/>
                <a:ea typeface="Times New Roman" panose="02020603050405020304" pitchFamily="18" charset="0"/>
                <a:cs typeface="Times New Roman" panose="02020603050405020304" pitchFamily="18" charset="0"/>
              </a:rPr>
              <a:t>1</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 Claude Marchand</a:t>
            </a:r>
            <a:r>
              <a:rPr lang="en-US" sz="2400" b="1" i="1" spc="-10" baseline="30000" dirty="0">
                <a:latin typeface="Helvetica" panose="020B0604020202020204" pitchFamily="34" charset="0"/>
                <a:ea typeface="Times New Roman" panose="02020603050405020304" pitchFamily="18" charset="0"/>
                <a:cs typeface="Times New Roman" panose="02020603050405020304" pitchFamily="18" charset="0"/>
              </a:rPr>
              <a:t>1</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 </a:t>
            </a:r>
            <a:r>
              <a:rPr lang="en-US" sz="2400" b="1" i="1" spc="-10" dirty="0" smtClean="0">
                <a:latin typeface="Helvetica" panose="020B0604020202020204" pitchFamily="34" charset="0"/>
                <a:ea typeface="Times New Roman" panose="02020603050405020304" pitchFamily="18" charset="0"/>
                <a:cs typeface="Times New Roman" panose="02020603050405020304" pitchFamily="18" charset="0"/>
              </a:rPr>
              <a:t/>
            </a:r>
            <a:br>
              <a:rPr lang="en-US" sz="2400" b="1" i="1" spc="-10" dirty="0" smtClean="0">
                <a:latin typeface="Helvetica" panose="020B0604020202020204" pitchFamily="34" charset="0"/>
                <a:ea typeface="Times New Roman" panose="02020603050405020304" pitchFamily="18" charset="0"/>
                <a:cs typeface="Times New Roman" panose="02020603050405020304" pitchFamily="18" charset="0"/>
              </a:rPr>
            </a:br>
            <a:r>
              <a:rPr lang="en-US" sz="2400" b="1" i="1" spc="-10" dirty="0" smtClean="0">
                <a:latin typeface="Helvetica" panose="020B0604020202020204" pitchFamily="34" charset="0"/>
                <a:ea typeface="Times New Roman" panose="02020603050405020304" pitchFamily="18" charset="0"/>
                <a:cs typeface="Times New Roman" panose="02020603050405020304" pitchFamily="18" charset="0"/>
              </a:rPr>
              <a:t>Franck </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Peauger</a:t>
            </a:r>
            <a:r>
              <a:rPr lang="en-US" sz="2400" b="1" i="1" spc="-10" baseline="30000" dirty="0">
                <a:latin typeface="Helvetica" panose="020B0604020202020204" pitchFamily="34" charset="0"/>
                <a:ea typeface="Times New Roman" panose="02020603050405020304" pitchFamily="18" charset="0"/>
                <a:cs typeface="Times New Roman" panose="02020603050405020304" pitchFamily="18" charset="0"/>
              </a:rPr>
              <a:t>1</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 Juliette Plouin</a:t>
            </a:r>
            <a:r>
              <a:rPr lang="en-US" sz="2400" b="1" i="1" spc="-10" baseline="30000" dirty="0">
                <a:latin typeface="Helvetica" panose="020B0604020202020204" pitchFamily="34" charset="0"/>
                <a:ea typeface="Times New Roman" panose="02020603050405020304" pitchFamily="18" charset="0"/>
                <a:cs typeface="Times New Roman" panose="02020603050405020304" pitchFamily="18" charset="0"/>
              </a:rPr>
              <a:t>1</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
            </a:r>
            <a:br>
              <a:rPr lang="en-US" sz="2400" b="1" i="1" spc="-10" dirty="0">
                <a:latin typeface="Helvetica" panose="020B0604020202020204" pitchFamily="34" charset="0"/>
                <a:ea typeface="Times New Roman" panose="02020603050405020304" pitchFamily="18" charset="0"/>
                <a:cs typeface="Times New Roman" panose="02020603050405020304" pitchFamily="18" charset="0"/>
              </a:rPr>
            </a:br>
            <a:r>
              <a:rPr lang="en-US" sz="2400" b="1" i="1" spc="-10" dirty="0" err="1">
                <a:latin typeface="Helvetica" panose="020B0604020202020204" pitchFamily="34" charset="0"/>
                <a:ea typeface="Times New Roman" panose="02020603050405020304" pitchFamily="18" charset="0"/>
                <a:cs typeface="Times New Roman" panose="02020603050405020304" pitchFamily="18" charset="0"/>
              </a:rPr>
              <a:t>Armel</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 Beunas</a:t>
            </a:r>
            <a:r>
              <a:rPr lang="en-US" sz="2400" b="1" i="1" spc="-10" baseline="30000" dirty="0">
                <a:latin typeface="Helvetica" panose="020B0604020202020204" pitchFamily="34" charset="0"/>
                <a:ea typeface="Times New Roman" panose="02020603050405020304" pitchFamily="18" charset="0"/>
                <a:cs typeface="Times New Roman" panose="02020603050405020304" pitchFamily="18" charset="0"/>
              </a:rPr>
              <a:t>2</a:t>
            </a:r>
            <a:r>
              <a:rPr lang="en-US" sz="2400" b="1" i="1" spc="-10" dirty="0">
                <a:latin typeface="Helvetica" panose="020B0604020202020204" pitchFamily="34" charset="0"/>
                <a:ea typeface="Times New Roman" panose="02020603050405020304" pitchFamily="18" charset="0"/>
                <a:cs typeface="Times New Roman" panose="02020603050405020304" pitchFamily="18" charset="0"/>
              </a:rPr>
              <a:t>, Rodolphe </a:t>
            </a:r>
            <a:r>
              <a:rPr lang="en-US" sz="2400" b="1" i="1" spc="-10" dirty="0" smtClean="0">
                <a:latin typeface="Helvetica" panose="020B0604020202020204" pitchFamily="34" charset="0"/>
                <a:ea typeface="Times New Roman" panose="02020603050405020304" pitchFamily="18" charset="0"/>
                <a:cs typeface="Times New Roman" panose="02020603050405020304" pitchFamily="18" charset="0"/>
              </a:rPr>
              <a:t>Marchesin</a:t>
            </a:r>
            <a:r>
              <a:rPr lang="en-US" sz="2400" b="1" i="1" spc="-10" baseline="30000" dirty="0" smtClean="0">
                <a:latin typeface="Helvetica" panose="020B0604020202020204" pitchFamily="34" charset="0"/>
                <a:ea typeface="Times New Roman" panose="02020603050405020304" pitchFamily="18" charset="0"/>
                <a:cs typeface="Times New Roman" panose="02020603050405020304" pitchFamily="18" charset="0"/>
              </a:rPr>
              <a:t>2</a:t>
            </a:r>
          </a:p>
          <a:p>
            <a:pPr algn="ctr">
              <a:lnSpc>
                <a:spcPct val="120000"/>
              </a:lnSpc>
              <a:spcBef>
                <a:spcPts val="0"/>
              </a:spcBef>
            </a:pPr>
            <a:endParaRPr lang="fr-FR" sz="2400" spc="-10" dirty="0">
              <a:latin typeface="Helvetica" panose="020B0604020202020204" pitchFamily="34" charset="0"/>
              <a:ea typeface="Times New Roman" panose="02020603050405020304" pitchFamily="18" charset="0"/>
              <a:cs typeface="Times New Roman" panose="02020603050405020304" pitchFamily="18" charset="0"/>
            </a:endParaRPr>
          </a:p>
          <a:p>
            <a:pPr algn="ctr">
              <a:lnSpc>
                <a:spcPct val="120000"/>
              </a:lnSpc>
              <a:spcBef>
                <a:spcPts val="0"/>
              </a:spcBef>
            </a:pPr>
            <a:r>
              <a:rPr lang="en-US" sz="1600" spc="-10" baseline="30000" dirty="0" smtClean="0">
                <a:latin typeface="Helvetica" panose="020B0604020202020204" pitchFamily="34" charset="0"/>
                <a:ea typeface="Times New Roman" panose="02020603050405020304" pitchFamily="18" charset="0"/>
                <a:cs typeface="Times New Roman" panose="02020603050405020304" pitchFamily="18" charset="0"/>
              </a:rPr>
              <a:t>1</a:t>
            </a:r>
            <a:r>
              <a:rPr lang="en-US" sz="1600" spc="-10" dirty="0" smtClean="0">
                <a:latin typeface="Helvetica" panose="020B0604020202020204" pitchFamily="34" charset="0"/>
                <a:ea typeface="Times New Roman" panose="02020603050405020304" pitchFamily="18" charset="0"/>
                <a:cs typeface="Times New Roman" panose="02020603050405020304" pitchFamily="18" charset="0"/>
              </a:rPr>
              <a:t>DRF/</a:t>
            </a:r>
            <a:r>
              <a:rPr lang="en-US" sz="1600" spc="-10" dirty="0" err="1" smtClean="0">
                <a:latin typeface="Helvetica" panose="020B0604020202020204" pitchFamily="34" charset="0"/>
                <a:ea typeface="Times New Roman" panose="02020603050405020304" pitchFamily="18" charset="0"/>
                <a:cs typeface="Times New Roman" panose="02020603050405020304" pitchFamily="18" charset="0"/>
              </a:rPr>
              <a:t>Irfu</a:t>
            </a:r>
            <a:r>
              <a:rPr lang="en-US" sz="1600" spc="-10" dirty="0" smtClean="0">
                <a:latin typeface="Helvetica" panose="020B0604020202020204" pitchFamily="34" charset="0"/>
                <a:ea typeface="Times New Roman" panose="02020603050405020304" pitchFamily="18" charset="0"/>
                <a:cs typeface="Times New Roman" panose="02020603050405020304" pitchFamily="18" charset="0"/>
              </a:rPr>
              <a:t>/SACM/</a:t>
            </a:r>
            <a:r>
              <a:rPr lang="en-US" sz="1600" spc="-10" dirty="0" err="1" smtClean="0">
                <a:latin typeface="Helvetica" panose="020B0604020202020204" pitchFamily="34" charset="0"/>
                <a:ea typeface="Times New Roman" panose="02020603050405020304" pitchFamily="18" charset="0"/>
                <a:cs typeface="Times New Roman" panose="02020603050405020304" pitchFamily="18" charset="0"/>
              </a:rPr>
              <a:t>Lisah</a:t>
            </a:r>
            <a:endParaRPr lang="fr-FR" sz="1600" spc="-10" dirty="0">
              <a:latin typeface="Helvetica" panose="020B0604020202020204" pitchFamily="34" charset="0"/>
              <a:ea typeface="Times New Roman" panose="02020603050405020304" pitchFamily="18" charset="0"/>
              <a:cs typeface="Times New Roman" panose="02020603050405020304" pitchFamily="18" charset="0"/>
            </a:endParaRPr>
          </a:p>
          <a:p>
            <a:pPr algn="ctr">
              <a:lnSpc>
                <a:spcPct val="120000"/>
              </a:lnSpc>
              <a:spcBef>
                <a:spcPts val="0"/>
              </a:spcBef>
            </a:pPr>
            <a:r>
              <a:rPr lang="en-US" sz="1600" spc="-10" dirty="0">
                <a:latin typeface="Helvetica" panose="020B0604020202020204" pitchFamily="34" charset="0"/>
                <a:ea typeface="Times New Roman" panose="02020603050405020304" pitchFamily="18" charset="0"/>
                <a:cs typeface="Times New Roman" panose="02020603050405020304" pitchFamily="18" charset="0"/>
              </a:rPr>
              <a:t>CEA </a:t>
            </a:r>
            <a:r>
              <a:rPr lang="en-US" sz="1600" spc="-10" dirty="0" err="1">
                <a:latin typeface="Helvetica" panose="020B0604020202020204" pitchFamily="34" charset="0"/>
                <a:ea typeface="Times New Roman" panose="02020603050405020304" pitchFamily="18" charset="0"/>
                <a:cs typeface="Times New Roman" panose="02020603050405020304" pitchFamily="18" charset="0"/>
              </a:rPr>
              <a:t>Saclay</a:t>
            </a:r>
            <a:r>
              <a:rPr lang="en-US" sz="1600" spc="-10" dirty="0">
                <a:latin typeface="Helvetica" panose="020B0604020202020204" pitchFamily="34" charset="0"/>
                <a:ea typeface="Times New Roman" panose="02020603050405020304" pitchFamily="18" charset="0"/>
                <a:cs typeface="Times New Roman" panose="02020603050405020304" pitchFamily="18" charset="0"/>
              </a:rPr>
              <a:t/>
            </a:r>
            <a:br>
              <a:rPr lang="en-US" sz="1600" spc="-10" dirty="0">
                <a:latin typeface="Helvetica" panose="020B0604020202020204" pitchFamily="34" charset="0"/>
                <a:ea typeface="Times New Roman" panose="02020603050405020304" pitchFamily="18" charset="0"/>
                <a:cs typeface="Times New Roman" panose="02020603050405020304" pitchFamily="18" charset="0"/>
              </a:rPr>
            </a:br>
            <a:r>
              <a:rPr lang="en-US" sz="1600" spc="-10" dirty="0">
                <a:latin typeface="Helvetica" panose="020B0604020202020204" pitchFamily="34" charset="0"/>
                <a:ea typeface="Times New Roman" panose="02020603050405020304" pitchFamily="18" charset="0"/>
                <a:cs typeface="Times New Roman" panose="02020603050405020304" pitchFamily="18" charset="0"/>
              </a:rPr>
              <a:t>91191 Gif-sur-Yvette </a:t>
            </a:r>
            <a:r>
              <a:rPr lang="en-US" sz="1600" spc="-10" dirty="0" err="1" smtClean="0">
                <a:latin typeface="Helvetica" panose="020B0604020202020204" pitchFamily="34" charset="0"/>
                <a:ea typeface="Times New Roman" panose="02020603050405020304" pitchFamily="18" charset="0"/>
                <a:cs typeface="Times New Roman" panose="02020603050405020304" pitchFamily="18" charset="0"/>
              </a:rPr>
              <a:t>Cedex</a:t>
            </a:r>
            <a:endParaRPr lang="en-US" sz="1600" spc="-10" dirty="0" smtClean="0">
              <a:latin typeface="Helvetica" panose="020B0604020202020204" pitchFamily="34" charset="0"/>
              <a:ea typeface="Times New Roman" panose="02020603050405020304" pitchFamily="18" charset="0"/>
              <a:cs typeface="Times New Roman" panose="02020603050405020304" pitchFamily="18" charset="0"/>
            </a:endParaRPr>
          </a:p>
          <a:p>
            <a:pPr algn="ctr">
              <a:lnSpc>
                <a:spcPct val="120000"/>
              </a:lnSpc>
              <a:spcBef>
                <a:spcPts val="0"/>
              </a:spcBef>
            </a:pPr>
            <a:endParaRPr lang="fr-FR" sz="1600" spc="-10" dirty="0">
              <a:latin typeface="Helvetica" panose="020B0604020202020204" pitchFamily="34" charset="0"/>
              <a:ea typeface="Times New Roman" panose="02020603050405020304" pitchFamily="18" charset="0"/>
              <a:cs typeface="Times New Roman" panose="02020603050405020304" pitchFamily="18" charset="0"/>
            </a:endParaRPr>
          </a:p>
          <a:p>
            <a:pPr algn="ctr">
              <a:lnSpc>
                <a:spcPct val="120000"/>
              </a:lnSpc>
              <a:spcBef>
                <a:spcPts val="0"/>
              </a:spcBef>
            </a:pPr>
            <a:r>
              <a:rPr lang="fr-FR" sz="1600" spc="-10" baseline="30000" dirty="0">
                <a:latin typeface="Helvetica" panose="020B0604020202020204" pitchFamily="34" charset="0"/>
                <a:ea typeface="Times New Roman" panose="02020603050405020304" pitchFamily="18" charset="0"/>
                <a:cs typeface="Times New Roman" panose="02020603050405020304" pitchFamily="18" charset="0"/>
              </a:rPr>
              <a:t>2</a:t>
            </a:r>
            <a:r>
              <a:rPr lang="fr-FR" sz="1600" spc="-10" dirty="0">
                <a:latin typeface="Helvetica" panose="020B0604020202020204" pitchFamily="34" charset="0"/>
                <a:ea typeface="Times New Roman" panose="02020603050405020304" pitchFamily="18" charset="0"/>
                <a:cs typeface="Times New Roman" panose="02020603050405020304" pitchFamily="18" charset="0"/>
              </a:rPr>
              <a:t>Thales Electron Devices</a:t>
            </a:r>
            <a:br>
              <a:rPr lang="fr-FR" sz="1600" spc="-10" dirty="0">
                <a:latin typeface="Helvetica" panose="020B0604020202020204" pitchFamily="34" charset="0"/>
                <a:ea typeface="Times New Roman" panose="02020603050405020304" pitchFamily="18" charset="0"/>
                <a:cs typeface="Times New Roman" panose="02020603050405020304" pitchFamily="18" charset="0"/>
              </a:rPr>
            </a:br>
            <a:r>
              <a:rPr lang="fr-FR" sz="1600" spc="-10" dirty="0">
                <a:latin typeface="Helvetica" panose="020B0604020202020204" pitchFamily="34" charset="0"/>
                <a:ea typeface="Times New Roman" panose="02020603050405020304" pitchFamily="18" charset="0"/>
                <a:cs typeface="Times New Roman" panose="02020603050405020304" pitchFamily="18" charset="0"/>
              </a:rPr>
              <a:t>2 Rue Marcel Dassault</a:t>
            </a:r>
            <a:br>
              <a:rPr lang="fr-FR" sz="1600" spc="-10" dirty="0">
                <a:latin typeface="Helvetica" panose="020B0604020202020204" pitchFamily="34" charset="0"/>
                <a:ea typeface="Times New Roman" panose="02020603050405020304" pitchFamily="18" charset="0"/>
                <a:cs typeface="Times New Roman" panose="02020603050405020304" pitchFamily="18" charset="0"/>
              </a:rPr>
            </a:br>
            <a:r>
              <a:rPr lang="fr-FR" sz="1600" spc="-10" dirty="0">
                <a:latin typeface="Helvetica" panose="020B0604020202020204" pitchFamily="34" charset="0"/>
                <a:ea typeface="Times New Roman" panose="02020603050405020304" pitchFamily="18" charset="0"/>
                <a:cs typeface="Times New Roman" panose="02020603050405020304" pitchFamily="18" charset="0"/>
              </a:rPr>
              <a:t>78140 Vélizy-Villacoublay</a:t>
            </a:r>
          </a:p>
          <a:p>
            <a:pPr>
              <a:lnSpc>
                <a:spcPct val="120000"/>
              </a:lnSpc>
            </a:pPr>
            <a:endParaRPr lang="fr-FR" dirty="0"/>
          </a:p>
        </p:txBody>
      </p:sp>
      <p:sp>
        <p:nvSpPr>
          <p:cNvPr id="6" name="Espace réservé du texte 5"/>
          <p:cNvSpPr>
            <a:spLocks noGrp="1"/>
          </p:cNvSpPr>
          <p:nvPr>
            <p:ph type="body" sz="quarter" idx="13"/>
          </p:nvPr>
        </p:nvSpPr>
        <p:spPr>
          <a:xfrm>
            <a:off x="3960000" y="5241924"/>
            <a:ext cx="4788464" cy="1224136"/>
          </a:xfrm>
        </p:spPr>
        <p:txBody>
          <a:bodyPr/>
          <a:lstStyle/>
          <a:p>
            <a:r>
              <a:rPr lang="en-US" b="1" dirty="0" smtClean="0"/>
              <a:t>Eucard2 WP12 Annual Meeting 2017</a:t>
            </a:r>
            <a:r>
              <a:rPr lang="fr-FR" dirty="0" smtClean="0"/>
              <a:t>| </a:t>
            </a:r>
            <a:r>
              <a:rPr lang="fr-FR" i="1" dirty="0" smtClean="0"/>
              <a:t>Mollard Antoine </a:t>
            </a:r>
            <a:r>
              <a:rPr lang="fr-FR" dirty="0">
                <a:hlinkClick r:id="rId3"/>
              </a:rPr>
              <a:t>antoine.mollard@cea.fr</a:t>
            </a:r>
            <a:endParaRPr lang="fr-FR" i="1" dirty="0"/>
          </a:p>
        </p:txBody>
      </p:sp>
      <p:pic>
        <p:nvPicPr>
          <p:cNvPr id="8" name="Picture 2" descr="\\cern.ch\dfs\Users\a\ASZEBERE\Documents\DG-EU\EuCARD2\EuCARD2-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66490" y="312804"/>
            <a:ext cx="1694660" cy="119753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9" descr="http://www.carrieres-juridiques.com/uploads/employeurs/logos/501_20130916_thales_logo.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358248" y="605269"/>
            <a:ext cx="2353912" cy="580510"/>
          </a:xfrm>
          <a:prstGeom prst="rect">
            <a:avLst/>
          </a:prstGeom>
          <a:noFill/>
          <a:extLst>
            <a:ext uri="{909E8E84-426E-40DD-AFC4-6F175D3DCCD1}">
              <a14:hiddenFill xmlns:a14="http://schemas.microsoft.com/office/drawing/2010/main">
                <a:solidFill>
                  <a:srgbClr val="FFFFFF"/>
                </a:solidFill>
              </a14:hiddenFill>
            </a:ext>
          </a:extLst>
        </p:spPr>
      </p:pic>
      <p:sp>
        <p:nvSpPr>
          <p:cNvPr id="7" name="Espace réservé du pied de page 6"/>
          <p:cNvSpPr>
            <a:spLocks noGrp="1"/>
          </p:cNvSpPr>
          <p:nvPr>
            <p:ph type="ftr" sz="quarter" idx="16"/>
          </p:nvPr>
        </p:nvSpPr>
        <p:spPr/>
        <p:txBody>
          <a:bodyPr/>
          <a:lstStyle/>
          <a:p>
            <a:r>
              <a:rPr lang="en-US" smtClean="0"/>
              <a:t>Antoine Mollard – Eucard2 WP12 annual meeting 2017</a:t>
            </a:r>
            <a:endParaRPr lang="fr-FR"/>
          </a:p>
        </p:txBody>
      </p:sp>
      <p:sp>
        <p:nvSpPr>
          <p:cNvPr id="10" name="Espace réservé du numéro de diapositive 9"/>
          <p:cNvSpPr>
            <a:spLocks noGrp="1"/>
          </p:cNvSpPr>
          <p:nvPr>
            <p:ph type="sldNum" sz="quarter" idx="15"/>
          </p:nvPr>
        </p:nvSpPr>
        <p:spPr/>
        <p:txBody>
          <a:bodyPr/>
          <a:lstStyle/>
          <a:p>
            <a:fld id="{296A5B4F-8806-49AF-ADC2-F53C548500B7}" type="slidenum">
              <a:rPr lang="fr-FR" smtClean="0"/>
              <a:t>1</a:t>
            </a:fld>
            <a:endParaRPr lang="fr-FR"/>
          </a:p>
        </p:txBody>
      </p:sp>
      <p:pic>
        <p:nvPicPr>
          <p:cNvPr id="11" name="Picture 2" descr="http://clic-study.web.cern.ch/sites/clic-study.web.cern.ch/themes/cliccern/img/logos/CLIClogo.pn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715480" y="206612"/>
            <a:ext cx="1377824" cy="13778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5765704"/>
      </p:ext>
    </p:extLst>
  </p:cSld>
  <p:clrMapOvr>
    <a:masterClrMapping/>
  </p:clrMapOvr>
  <mc:AlternateContent xmlns:mc="http://schemas.openxmlformats.org/markup-compatibility/2006" xmlns:p14="http://schemas.microsoft.com/office/powerpoint/2010/main">
    <mc:Choice Requires="p14">
      <p:transition spd="slow" p14:dur="2000" advTm="30877"/>
    </mc:Choice>
    <mc:Fallback xmlns="">
      <p:transition spd="slow" advTm="30877"/>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 name="Picture 43"/>
          <p:cNvPicPr>
            <a:picLocks noChangeAspect="1"/>
          </p:cNvPicPr>
          <p:nvPr/>
        </p:nvPicPr>
        <p:blipFill>
          <a:blip r:embed="rId3"/>
          <a:stretch>
            <a:fillRect/>
          </a:stretch>
        </p:blipFill>
        <p:spPr>
          <a:xfrm>
            <a:off x="3948505" y="1284061"/>
            <a:ext cx="5090065" cy="4585737"/>
          </a:xfrm>
          <a:prstGeom prst="rect">
            <a:avLst/>
          </a:prstGeom>
        </p:spPr>
      </p:pic>
      <p:sp>
        <p:nvSpPr>
          <p:cNvPr id="2" name="Titre 1"/>
          <p:cNvSpPr>
            <a:spLocks noGrp="1"/>
          </p:cNvSpPr>
          <p:nvPr>
            <p:ph type="title"/>
          </p:nvPr>
        </p:nvSpPr>
        <p:spPr/>
        <p:txBody>
          <a:bodyPr/>
          <a:lstStyle/>
          <a:p>
            <a:r>
              <a:rPr lang="en-US" dirty="0" smtClean="0"/>
              <a:t>klystron TH2166 enhancement</a:t>
            </a:r>
            <a:br>
              <a:rPr lang="en-US" dirty="0" smtClean="0"/>
            </a:br>
            <a:r>
              <a:rPr lang="en-US" dirty="0" smtClean="0"/>
              <a:t>Cavities preliminary design</a:t>
            </a:r>
            <a:endParaRPr lang="en-US" dirty="0"/>
          </a:p>
        </p:txBody>
      </p:sp>
      <p:sp>
        <p:nvSpPr>
          <p:cNvPr id="5" name="Espace réservé du contenu 4"/>
          <p:cNvSpPr>
            <a:spLocks noGrp="1"/>
          </p:cNvSpPr>
          <p:nvPr>
            <p:ph idx="1"/>
          </p:nvPr>
        </p:nvSpPr>
        <p:spPr>
          <a:xfrm>
            <a:off x="-533399" y="1066755"/>
            <a:ext cx="4571999" cy="5032951"/>
          </a:xfrm>
        </p:spPr>
        <p:txBody>
          <a:bodyPr>
            <a:normAutofit lnSpcReduction="10000"/>
          </a:bodyPr>
          <a:lstStyle/>
          <a:p>
            <a:endParaRPr lang="en-US" sz="1400" dirty="0" smtClean="0"/>
          </a:p>
          <a:p>
            <a:r>
              <a:rPr lang="en-US" sz="1400" dirty="0" smtClean="0"/>
              <a:t>The design we are looking for would let us :</a:t>
            </a:r>
          </a:p>
          <a:p>
            <a:pPr marL="1266825" indent="-342900">
              <a:buFont typeface="Arial" panose="020B0604020202020204" pitchFamily="34" charset="0"/>
              <a:buChar char="•"/>
            </a:pPr>
            <a:r>
              <a:rPr lang="en-US" sz="1400" dirty="0" smtClean="0"/>
              <a:t>Use the TH2166 klystron test and conditioning bench</a:t>
            </a:r>
            <a:br>
              <a:rPr lang="en-US" sz="1400" dirty="0" smtClean="0"/>
            </a:br>
            <a:r>
              <a:rPr lang="en-US" sz="1400" i="1" dirty="0">
                <a:sym typeface="Wingdings" panose="05000000000000000000" pitchFamily="2" charset="2"/>
              </a:rPr>
              <a:t> </a:t>
            </a:r>
            <a:r>
              <a:rPr lang="en-US" sz="1400" i="1" dirty="0" smtClean="0">
                <a:sym typeface="Wingdings" panose="05000000000000000000" pitchFamily="2" charset="2"/>
              </a:rPr>
              <a:t>Total interaction line length of </a:t>
            </a:r>
            <a:r>
              <a:rPr lang="en-US" sz="1400" b="1" i="1" dirty="0" smtClean="0">
                <a:sym typeface="Wingdings" panose="05000000000000000000" pitchFamily="2" charset="2"/>
              </a:rPr>
              <a:t>233mm</a:t>
            </a:r>
            <a:r>
              <a:rPr lang="en-US" sz="1400" i="1" dirty="0" smtClean="0">
                <a:sym typeface="Wingdings" panose="05000000000000000000" pitchFamily="2" charset="2"/>
              </a:rPr>
              <a:t>, s</a:t>
            </a:r>
            <a:r>
              <a:rPr lang="en-US" sz="1400" i="1" dirty="0" smtClean="0"/>
              <a:t>ame </a:t>
            </a:r>
            <a:r>
              <a:rPr lang="en-US" sz="1400" b="1" i="1" dirty="0" smtClean="0"/>
              <a:t>input </a:t>
            </a:r>
            <a:r>
              <a:rPr lang="en-US" sz="1400" b="1" i="1" dirty="0"/>
              <a:t>and output </a:t>
            </a:r>
            <a:r>
              <a:rPr lang="en-US" sz="1400" b="1" i="1" dirty="0" smtClean="0"/>
              <a:t>cavities</a:t>
            </a:r>
            <a:r>
              <a:rPr lang="en-US" sz="1400" i="1" dirty="0" smtClean="0"/>
              <a:t>, same </a:t>
            </a:r>
            <a:r>
              <a:rPr lang="en-US" sz="1400" b="1" i="1" dirty="0" smtClean="0"/>
              <a:t>solenoid</a:t>
            </a:r>
            <a:endParaRPr lang="en-US" sz="1400" b="1" dirty="0" smtClean="0"/>
          </a:p>
          <a:p>
            <a:pPr marL="1266825" indent="-342900">
              <a:buFont typeface="Arial" panose="020B0604020202020204" pitchFamily="34" charset="0"/>
              <a:buChar char="•"/>
            </a:pPr>
            <a:endParaRPr lang="en-US" sz="1400" dirty="0" smtClean="0"/>
          </a:p>
          <a:p>
            <a:pPr marL="1266825" indent="-342900">
              <a:buFont typeface="Arial" panose="020B0604020202020204" pitchFamily="34" charset="0"/>
              <a:buChar char="•"/>
            </a:pPr>
            <a:r>
              <a:rPr lang="en-US" sz="1400" dirty="0" smtClean="0"/>
              <a:t>Use </a:t>
            </a:r>
            <a:r>
              <a:rPr lang="en-US" sz="1400" dirty="0"/>
              <a:t>the TH2166 klystron electron </a:t>
            </a:r>
            <a:r>
              <a:rPr lang="en-US" sz="1400" dirty="0" smtClean="0"/>
              <a:t>gun and collector</a:t>
            </a:r>
            <a:br>
              <a:rPr lang="en-US" sz="1400" dirty="0" smtClean="0"/>
            </a:br>
            <a:r>
              <a:rPr lang="en-US" sz="1400" i="1" dirty="0">
                <a:sym typeface="Wingdings" panose="05000000000000000000" pitchFamily="2" charset="2"/>
              </a:rPr>
              <a:t> </a:t>
            </a:r>
            <a:r>
              <a:rPr lang="en-US" sz="1400" i="1" dirty="0" smtClean="0"/>
              <a:t>Same </a:t>
            </a:r>
            <a:r>
              <a:rPr lang="en-US" sz="1400" i="1" dirty="0" err="1" smtClean="0"/>
              <a:t>microperveance</a:t>
            </a:r>
            <a:r>
              <a:rPr lang="en-US" sz="1400" i="1" dirty="0" smtClean="0"/>
              <a:t> of </a:t>
            </a:r>
            <a:r>
              <a:rPr lang="en-US" sz="1400" b="1" i="1" dirty="0" smtClean="0"/>
              <a:t>1µA.V^(-3/2) </a:t>
            </a:r>
            <a:br>
              <a:rPr lang="en-US" sz="1400" b="1" i="1" dirty="0" smtClean="0"/>
            </a:br>
            <a:endParaRPr lang="en-US" sz="1400" b="1" i="1" dirty="0" smtClean="0"/>
          </a:p>
          <a:p>
            <a:pPr marL="1266825" indent="-342900">
              <a:buFont typeface="Arial" panose="020B0604020202020204" pitchFamily="34" charset="0"/>
              <a:buChar char="•"/>
            </a:pPr>
            <a:r>
              <a:rPr lang="en-US" sz="1400" dirty="0" smtClean="0"/>
              <a:t>Check the kladistron principle</a:t>
            </a:r>
            <a:br>
              <a:rPr lang="en-US" sz="1400" dirty="0" smtClean="0"/>
            </a:br>
            <a:r>
              <a:rPr lang="en-US" sz="1400" i="1" dirty="0" smtClean="0">
                <a:sym typeface="Wingdings" panose="05000000000000000000" pitchFamily="2" charset="2"/>
              </a:rPr>
              <a:t> More than</a:t>
            </a:r>
            <a:r>
              <a:rPr lang="en-US" sz="1400" i="1" dirty="0" smtClean="0"/>
              <a:t> </a:t>
            </a:r>
            <a:r>
              <a:rPr lang="en-US" sz="1400" b="1" i="1" dirty="0" smtClean="0"/>
              <a:t>6 cavities</a:t>
            </a:r>
          </a:p>
          <a:p>
            <a:pPr marL="1266825" indent="-342900">
              <a:buFont typeface="Arial" panose="020B0604020202020204" pitchFamily="34" charset="0"/>
              <a:buChar char="•"/>
            </a:pPr>
            <a:endParaRPr lang="en-US" sz="1400" dirty="0" smtClean="0"/>
          </a:p>
          <a:p>
            <a:pPr marL="1266825" indent="-342900">
              <a:buFont typeface="Arial" panose="020B0604020202020204" pitchFamily="34" charset="0"/>
              <a:buChar char="•"/>
            </a:pPr>
            <a:r>
              <a:rPr lang="en-US" sz="1400" dirty="0" smtClean="0"/>
              <a:t>Avoid cavities coupling</a:t>
            </a:r>
            <a:br>
              <a:rPr lang="en-US" sz="1400" dirty="0" smtClean="0"/>
            </a:br>
            <a:r>
              <a:rPr lang="en-US" sz="1400" i="1" dirty="0" smtClean="0">
                <a:sym typeface="Wingdings" panose="05000000000000000000" pitchFamily="2" charset="2"/>
              </a:rPr>
              <a:t> Drift space between cavities larger than </a:t>
            </a:r>
            <a:r>
              <a:rPr lang="en-US" sz="1400" b="1" i="1" dirty="0" smtClean="0">
                <a:sym typeface="Wingdings" panose="05000000000000000000" pitchFamily="2" charset="2"/>
              </a:rPr>
              <a:t>9mm</a:t>
            </a:r>
          </a:p>
          <a:p>
            <a:pPr marL="1266825" indent="-342900">
              <a:buFont typeface="Arial" panose="020B0604020202020204" pitchFamily="34" charset="0"/>
              <a:buChar char="•"/>
            </a:pPr>
            <a:endParaRPr lang="en-US" sz="1400" dirty="0" smtClean="0">
              <a:sym typeface="Wingdings" panose="05000000000000000000" pitchFamily="2" charset="2"/>
            </a:endParaRPr>
          </a:p>
          <a:p>
            <a:pPr marL="1266825" indent="-342900">
              <a:buFont typeface="Arial" panose="020B0604020202020204" pitchFamily="34" charset="0"/>
              <a:buChar char="•"/>
            </a:pPr>
            <a:r>
              <a:rPr lang="en-US" sz="1400" dirty="0" smtClean="0">
                <a:sym typeface="Wingdings" panose="05000000000000000000" pitchFamily="2" charset="2"/>
              </a:rPr>
              <a:t>Avoid gain peaks</a:t>
            </a:r>
            <a:br>
              <a:rPr lang="en-US" sz="1400" dirty="0" smtClean="0">
                <a:sym typeface="Wingdings" panose="05000000000000000000" pitchFamily="2" charset="2"/>
              </a:rPr>
            </a:br>
            <a:r>
              <a:rPr lang="en-US" sz="1400" i="1" dirty="0" smtClean="0">
                <a:sym typeface="Wingdings" panose="05000000000000000000" pitchFamily="2" charset="2"/>
              </a:rPr>
              <a:t> </a:t>
            </a:r>
            <a:r>
              <a:rPr lang="en-US" sz="1400" b="1" i="1" dirty="0" smtClean="0">
                <a:sym typeface="Wingdings" panose="05000000000000000000" pitchFamily="2" charset="2"/>
              </a:rPr>
              <a:t>Low coupling cavities</a:t>
            </a:r>
            <a:br>
              <a:rPr lang="en-US" sz="1400" b="1" i="1" dirty="0" smtClean="0">
                <a:sym typeface="Wingdings" panose="05000000000000000000" pitchFamily="2" charset="2"/>
              </a:rPr>
            </a:br>
            <a:r>
              <a:rPr lang="en-US" sz="1400" i="1" dirty="0" smtClean="0">
                <a:sym typeface="Wingdings" panose="05000000000000000000" pitchFamily="2" charset="2"/>
              </a:rPr>
              <a:t>(</a:t>
            </a:r>
            <a:r>
              <a:rPr lang="en-US" sz="1400" b="1" i="1" dirty="0" smtClean="0">
                <a:sym typeface="Wingdings" panose="05000000000000000000" pitchFamily="2" charset="2"/>
              </a:rPr>
              <a:t>low </a:t>
            </a:r>
            <a:r>
              <a:rPr lang="en-US" sz="1400" i="1" dirty="0" smtClean="0">
                <a:sym typeface="Wingdings" panose="05000000000000000000" pitchFamily="2" charset="2"/>
              </a:rPr>
              <a:t>R/Q and Q0 values)</a:t>
            </a:r>
            <a:endParaRPr lang="en-US" sz="1400" b="1" dirty="0"/>
          </a:p>
        </p:txBody>
      </p:sp>
      <p:sp>
        <p:nvSpPr>
          <p:cNvPr id="3" name="Espace réservé du pied de page 2"/>
          <p:cNvSpPr>
            <a:spLocks noGrp="1"/>
          </p:cNvSpPr>
          <p:nvPr>
            <p:ph type="ftr" sz="quarter" idx="18"/>
          </p:nvPr>
        </p:nvSpPr>
        <p:spPr/>
        <p:txBody>
          <a:bodyPr/>
          <a:lstStyle/>
          <a:p>
            <a:r>
              <a:rPr lang="en-US" smtClean="0"/>
              <a:t>Antoine Mollard – Eucard2 WP12 annual meeting 2017</a:t>
            </a:r>
            <a:endParaRPr lang="fr-FR" dirty="0"/>
          </a:p>
        </p:txBody>
      </p:sp>
      <p:sp>
        <p:nvSpPr>
          <p:cNvPr id="6" name="Espace réservé du numéro de diapositive 5"/>
          <p:cNvSpPr>
            <a:spLocks noGrp="1"/>
          </p:cNvSpPr>
          <p:nvPr>
            <p:ph type="sldNum" sz="quarter" idx="17"/>
          </p:nvPr>
        </p:nvSpPr>
        <p:spPr/>
        <p:txBody>
          <a:bodyPr/>
          <a:lstStyle/>
          <a:p>
            <a:fld id="{296A5B4F-8806-49AF-ADC2-F53C548500B7}" type="slidenum">
              <a:rPr lang="fr-FR" smtClean="0"/>
              <a:pPr/>
              <a:t>10</a:t>
            </a:fld>
            <a:endParaRPr lang="fr-FR"/>
          </a:p>
        </p:txBody>
      </p:sp>
      <p:sp>
        <p:nvSpPr>
          <p:cNvPr id="8" name="Rectangle 7"/>
          <p:cNvSpPr/>
          <p:nvPr/>
        </p:nvSpPr>
        <p:spPr>
          <a:xfrm>
            <a:off x="497051" y="6016456"/>
            <a:ext cx="3041818" cy="338554"/>
          </a:xfrm>
          <a:prstGeom prst="rect">
            <a:avLst/>
          </a:prstGeom>
          <a:solidFill>
            <a:srgbClr val="0091C3">
              <a:alpha val="50000"/>
            </a:srgbClr>
          </a:solidFill>
          <a:ln>
            <a:noFill/>
          </a:ln>
        </p:spPr>
        <p:txBody>
          <a:bodyPr wrap="square" rtlCol="0" anchor="ctr">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600" b="1" i="0" u="none" strike="noStrike" kern="0" cap="none" spc="0" normalizeH="0" baseline="0" noProof="0" dirty="0" smtClean="0">
                <a:ln>
                  <a:noFill/>
                </a:ln>
                <a:solidFill>
                  <a:srgbClr val="002060"/>
                </a:solidFill>
                <a:effectLst/>
                <a:uLnTx/>
                <a:uFillTx/>
                <a:latin typeface="Arial"/>
              </a:rPr>
              <a:t>Thales-provided</a:t>
            </a:r>
            <a:r>
              <a:rPr kumimoji="0" lang="en-US" sz="1600" b="1" i="0" u="none" strike="noStrike" kern="0" cap="none" spc="0" normalizeH="0" noProof="0" dirty="0" smtClean="0">
                <a:ln>
                  <a:noFill/>
                </a:ln>
                <a:solidFill>
                  <a:srgbClr val="002060"/>
                </a:solidFill>
                <a:effectLst/>
                <a:uLnTx/>
                <a:uFillTx/>
                <a:latin typeface="Arial"/>
              </a:rPr>
              <a:t> elements</a:t>
            </a:r>
            <a:endParaRPr kumimoji="0" lang="en-US" sz="1600" b="1" i="0" u="none" strike="noStrike" kern="0" cap="none" spc="0" normalizeH="0" baseline="0" noProof="0" dirty="0" smtClean="0">
              <a:ln>
                <a:noFill/>
              </a:ln>
              <a:solidFill>
                <a:srgbClr val="002060"/>
              </a:solidFill>
              <a:effectLst/>
              <a:uLnTx/>
              <a:uFillTx/>
              <a:latin typeface="Arial"/>
            </a:endParaRPr>
          </a:p>
        </p:txBody>
      </p:sp>
      <p:grpSp>
        <p:nvGrpSpPr>
          <p:cNvPr id="4" name="Groupe 3"/>
          <p:cNvGrpSpPr/>
          <p:nvPr/>
        </p:nvGrpSpPr>
        <p:grpSpPr>
          <a:xfrm>
            <a:off x="5584031" y="4769644"/>
            <a:ext cx="1302546" cy="497681"/>
            <a:chOff x="1411704" y="1736096"/>
            <a:chExt cx="4723742" cy="1021536"/>
          </a:xfrm>
        </p:grpSpPr>
        <p:pic>
          <p:nvPicPr>
            <p:cNvPr id="9" name="Image 8"/>
            <p:cNvPicPr>
              <a:picLocks noChangeAspect="1"/>
            </p:cNvPicPr>
            <p:nvPr/>
          </p:nvPicPr>
          <p:blipFill rotWithShape="1">
            <a:blip r:embed="rId4"/>
            <a:srcRect l="2323" t="25810" r="1626" b="23246"/>
            <a:stretch/>
          </p:blipFill>
          <p:spPr>
            <a:xfrm flipH="1">
              <a:off x="1411704" y="1736096"/>
              <a:ext cx="4723742" cy="1014678"/>
            </a:xfrm>
            <a:prstGeom prst="rect">
              <a:avLst/>
            </a:prstGeom>
          </p:spPr>
        </p:pic>
        <p:pic>
          <p:nvPicPr>
            <p:cNvPr id="10" name="Image 9"/>
            <p:cNvPicPr>
              <a:picLocks noChangeAspect="1"/>
            </p:cNvPicPr>
            <p:nvPr/>
          </p:nvPicPr>
          <p:blipFill rotWithShape="1">
            <a:blip r:embed="rId4"/>
            <a:srcRect l="23624" t="25822" r="69017" b="22890"/>
            <a:stretch/>
          </p:blipFill>
          <p:spPr>
            <a:xfrm flipH="1">
              <a:off x="3822533" y="1736098"/>
              <a:ext cx="361900" cy="1021534"/>
            </a:xfrm>
            <a:prstGeom prst="rect">
              <a:avLst/>
            </a:prstGeom>
          </p:spPr>
        </p:pic>
      </p:grpSp>
    </p:spTree>
    <p:extLst>
      <p:ext uri="{BB962C8B-B14F-4D97-AF65-F5344CB8AC3E}">
        <p14:creationId xmlns:p14="http://schemas.microsoft.com/office/powerpoint/2010/main" val="3842769637"/>
      </p:ext>
    </p:extLst>
  </p:cSld>
  <p:clrMapOvr>
    <a:masterClrMapping/>
  </p:clrMapOvr>
  <mc:AlternateContent xmlns:mc="http://schemas.openxmlformats.org/markup-compatibility/2006" xmlns:p14="http://schemas.microsoft.com/office/powerpoint/2010/main">
    <mc:Choice Requires="p14">
      <p:transition spd="slow" p14:dur="2000" advTm="68697"/>
    </mc:Choice>
    <mc:Fallback xmlns="">
      <p:transition spd="slow" advTm="68697"/>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a:spLocks noGrp="1"/>
          </p:cNvSpPr>
          <p:nvPr>
            <p:ph type="title"/>
          </p:nvPr>
        </p:nvSpPr>
        <p:spPr/>
        <p:txBody>
          <a:bodyPr/>
          <a:lstStyle/>
          <a:p>
            <a:r>
              <a:rPr lang="en-US" dirty="0" smtClean="0"/>
              <a:t>Th2166 Klystron and Kladistron Comparison</a:t>
            </a:r>
            <a:br>
              <a:rPr lang="en-US" dirty="0" smtClean="0"/>
            </a:br>
            <a:r>
              <a:rPr lang="en-US" dirty="0" smtClean="0"/>
              <a:t>MAGIC2D Simulations</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26464945"/>
              </p:ext>
            </p:extLst>
          </p:nvPr>
        </p:nvGraphicFramePr>
        <p:xfrm>
          <a:off x="116523" y="1006124"/>
          <a:ext cx="4677337" cy="2636836"/>
        </p:xfrm>
        <a:graphic>
          <a:graphicData uri="http://schemas.openxmlformats.org/drawingml/2006/chart">
            <c:chart xmlns:c="http://schemas.openxmlformats.org/drawingml/2006/chart" xmlns:r="http://schemas.openxmlformats.org/officeDocument/2006/relationships" r:id="rId2"/>
          </a:graphicData>
        </a:graphic>
      </p:graphicFrame>
      <p:sp>
        <p:nvSpPr>
          <p:cNvPr id="3" name="Espace réservé du numéro de diapositive 2"/>
          <p:cNvSpPr>
            <a:spLocks noGrp="1"/>
          </p:cNvSpPr>
          <p:nvPr>
            <p:ph type="sldNum" sz="quarter" idx="11"/>
          </p:nvPr>
        </p:nvSpPr>
        <p:spPr/>
        <p:txBody>
          <a:bodyPr/>
          <a:lstStyle/>
          <a:p>
            <a:fld id="{296A5B4F-8806-49AF-ADC2-F53C548500B7}" type="slidenum">
              <a:rPr lang="fr-FR" smtClean="0"/>
              <a:pPr/>
              <a:t>11</a:t>
            </a:fld>
            <a:endParaRPr lang="fr-FR"/>
          </a:p>
        </p:txBody>
      </p:sp>
      <p:sp>
        <p:nvSpPr>
          <p:cNvPr id="5" name="Footer Placeholder 4"/>
          <p:cNvSpPr>
            <a:spLocks noGrp="1"/>
          </p:cNvSpPr>
          <p:nvPr>
            <p:ph type="ftr" sz="quarter" idx="12"/>
          </p:nvPr>
        </p:nvSpPr>
        <p:spPr/>
        <p:txBody>
          <a:bodyPr/>
          <a:lstStyle/>
          <a:p>
            <a:r>
              <a:rPr lang="en-US" smtClean="0"/>
              <a:t>Antoine Mollard – Eucard2 WP12 annual meeting 2017</a:t>
            </a:r>
            <a:endParaRPr lang="fr-FR"/>
          </a:p>
        </p:txBody>
      </p:sp>
      <p:sp>
        <p:nvSpPr>
          <p:cNvPr id="2" name="TextBox 1"/>
          <p:cNvSpPr txBox="1"/>
          <p:nvPr/>
        </p:nvSpPr>
        <p:spPr>
          <a:xfrm>
            <a:off x="5724525" y="1366769"/>
            <a:ext cx="2943225" cy="1384995"/>
          </a:xfrm>
          <a:prstGeom prst="rect">
            <a:avLst/>
          </a:prstGeom>
          <a:noFill/>
        </p:spPr>
        <p:txBody>
          <a:bodyPr wrap="square" rtlCol="0">
            <a:spAutoFit/>
          </a:bodyPr>
          <a:lstStyle/>
          <a:p>
            <a:r>
              <a:rPr lang="en-US" sz="1400" dirty="0" smtClean="0">
                <a:solidFill>
                  <a:prstClr val="black"/>
                </a:solidFill>
              </a:rPr>
              <a:t>Our kladistron simulation results reach an efficiency of six points above TH2166 simulation results.</a:t>
            </a:r>
          </a:p>
          <a:p>
            <a:r>
              <a:rPr lang="en-US" sz="1400" dirty="0" smtClean="0">
                <a:solidFill>
                  <a:prstClr val="black"/>
                </a:solidFill>
              </a:rPr>
              <a:t>The electron bunching and the beam current growth are also smoother. </a:t>
            </a:r>
            <a:endParaRPr lang="en-US" sz="1400" dirty="0">
              <a:solidFill>
                <a:prstClr val="black"/>
              </a:solidFill>
            </a:endParaRPr>
          </a:p>
        </p:txBody>
      </p:sp>
      <p:grpSp>
        <p:nvGrpSpPr>
          <p:cNvPr id="4" name="Groupe 3"/>
          <p:cNvGrpSpPr/>
          <p:nvPr/>
        </p:nvGrpSpPr>
        <p:grpSpPr>
          <a:xfrm>
            <a:off x="5329515" y="3902891"/>
            <a:ext cx="3462374" cy="1802396"/>
            <a:chOff x="5329515" y="3015481"/>
            <a:chExt cx="3462374" cy="1802396"/>
          </a:xfrm>
        </p:grpSpPr>
        <p:pic>
          <p:nvPicPr>
            <p:cNvPr id="8" name="Picture 7"/>
            <p:cNvPicPr>
              <a:picLocks noChangeAspect="1"/>
            </p:cNvPicPr>
            <p:nvPr/>
          </p:nvPicPr>
          <p:blipFill rotWithShape="1">
            <a:blip r:embed="rId3">
              <a:extLst>
                <a:ext uri="{28A0092B-C50C-407E-A947-70E740481C1C}">
                  <a14:useLocalDpi xmlns:a14="http://schemas.microsoft.com/office/drawing/2010/main" val="0"/>
                </a:ext>
              </a:extLst>
            </a:blip>
            <a:srcRect t="58365" r="3039" b="17161"/>
            <a:stretch/>
          </p:blipFill>
          <p:spPr>
            <a:xfrm>
              <a:off x="5329515" y="4162425"/>
              <a:ext cx="3462374" cy="655452"/>
            </a:xfrm>
            <a:prstGeom prst="rect">
              <a:avLst/>
            </a:prstGeom>
            <a:ln w="19050">
              <a:noFill/>
            </a:ln>
          </p:spPr>
        </p:pic>
        <p:pic>
          <p:nvPicPr>
            <p:cNvPr id="9" name="Image 8"/>
            <p:cNvPicPr>
              <a:picLocks noChangeAspect="1"/>
            </p:cNvPicPr>
            <p:nvPr/>
          </p:nvPicPr>
          <p:blipFill rotWithShape="1">
            <a:blip r:embed="rId4">
              <a:extLst>
                <a:ext uri="{28A0092B-C50C-407E-A947-70E740481C1C}">
                  <a14:useLocalDpi xmlns:a14="http://schemas.microsoft.com/office/drawing/2010/main" val="0"/>
                </a:ext>
              </a:extLst>
            </a:blip>
            <a:srcRect l="1250" t="56434" r="5000" b="18334"/>
            <a:stretch/>
          </p:blipFill>
          <p:spPr>
            <a:xfrm>
              <a:off x="5375696" y="3015481"/>
              <a:ext cx="3370012" cy="680270"/>
            </a:xfrm>
            <a:prstGeom prst="rect">
              <a:avLst/>
            </a:prstGeom>
            <a:ln w="28575">
              <a:noFill/>
            </a:ln>
          </p:spPr>
        </p:pic>
      </p:grpSp>
      <p:sp>
        <p:nvSpPr>
          <p:cNvPr id="10" name="Rectangle 9"/>
          <p:cNvSpPr/>
          <p:nvPr/>
        </p:nvSpPr>
        <p:spPr>
          <a:xfrm>
            <a:off x="5372100" y="3720144"/>
            <a:ext cx="3474720" cy="2452055"/>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ZoneTexte 10"/>
          <p:cNvSpPr txBox="1"/>
          <p:nvPr/>
        </p:nvSpPr>
        <p:spPr>
          <a:xfrm>
            <a:off x="6171213" y="4567673"/>
            <a:ext cx="1876494" cy="276999"/>
          </a:xfrm>
          <a:prstGeom prst="rect">
            <a:avLst/>
          </a:prstGeom>
          <a:noFill/>
        </p:spPr>
        <p:txBody>
          <a:bodyPr wrap="square" rtlCol="0">
            <a:spAutoFit/>
          </a:bodyPr>
          <a:lstStyle/>
          <a:p>
            <a:pPr algn="ctr"/>
            <a:r>
              <a:rPr lang="en-US" sz="1200" dirty="0" smtClean="0"/>
              <a:t>TH2166 electron beam</a:t>
            </a:r>
            <a:endParaRPr lang="en-US" sz="1200" dirty="0"/>
          </a:p>
        </p:txBody>
      </p:sp>
      <p:sp>
        <p:nvSpPr>
          <p:cNvPr id="12" name="ZoneTexte 11"/>
          <p:cNvSpPr txBox="1"/>
          <p:nvPr/>
        </p:nvSpPr>
        <p:spPr>
          <a:xfrm>
            <a:off x="6171213" y="5702929"/>
            <a:ext cx="1876494" cy="276999"/>
          </a:xfrm>
          <a:prstGeom prst="rect">
            <a:avLst/>
          </a:prstGeom>
          <a:noFill/>
        </p:spPr>
        <p:txBody>
          <a:bodyPr wrap="square" rtlCol="0">
            <a:spAutoFit/>
          </a:bodyPr>
          <a:lstStyle/>
          <a:p>
            <a:pPr algn="ctr"/>
            <a:r>
              <a:rPr lang="en-US" sz="1200" dirty="0" smtClean="0"/>
              <a:t>Kladistron electron beam</a:t>
            </a:r>
            <a:endParaRPr lang="en-US" sz="1200" dirty="0"/>
          </a:p>
        </p:txBody>
      </p:sp>
      <p:grpSp>
        <p:nvGrpSpPr>
          <p:cNvPr id="18" name="Groupe 17"/>
          <p:cNvGrpSpPr/>
          <p:nvPr/>
        </p:nvGrpSpPr>
        <p:grpSpPr>
          <a:xfrm>
            <a:off x="43733" y="3720145"/>
            <a:ext cx="4750127" cy="2948578"/>
            <a:chOff x="175813" y="3720145"/>
            <a:chExt cx="4750127" cy="2948578"/>
          </a:xfrm>
        </p:grpSpPr>
        <p:graphicFrame>
          <p:nvGraphicFramePr>
            <p:cNvPr id="13" name="Espace réservé du contenu 4"/>
            <p:cNvGraphicFramePr>
              <a:graphicFrameLocks/>
            </p:cNvGraphicFramePr>
            <p:nvPr>
              <p:extLst>
                <p:ext uri="{D42A27DB-BD31-4B8C-83A1-F6EECF244321}">
                  <p14:modId xmlns:p14="http://schemas.microsoft.com/office/powerpoint/2010/main" val="3038070641"/>
                </p:ext>
              </p:extLst>
            </p:nvPr>
          </p:nvGraphicFramePr>
          <p:xfrm>
            <a:off x="1553282" y="5222141"/>
            <a:ext cx="3309158" cy="1349744"/>
          </p:xfrm>
          <a:graphic>
            <a:graphicData uri="http://schemas.openxmlformats.org/drawingml/2006/chart">
              <c:chart xmlns:c="http://schemas.openxmlformats.org/drawingml/2006/chart" xmlns:r="http://schemas.openxmlformats.org/officeDocument/2006/relationships" r:id="rId5"/>
            </a:graphicData>
          </a:graphic>
        </p:graphicFrame>
        <p:pic>
          <p:nvPicPr>
            <p:cNvPr id="14" name="Image 13"/>
            <p:cNvPicPr>
              <a:picLocks noChangeAspect="1"/>
            </p:cNvPicPr>
            <p:nvPr/>
          </p:nvPicPr>
          <p:blipFill rotWithShape="1">
            <a:blip r:embed="rId6">
              <a:extLst>
                <a:ext uri="{28A0092B-C50C-407E-A947-70E740481C1C}">
                  <a14:useLocalDpi xmlns:a14="http://schemas.microsoft.com/office/drawing/2010/main" val="0"/>
                </a:ext>
              </a:extLst>
            </a:blip>
            <a:srcRect l="1751" t="6666" r="4500" b="18333"/>
            <a:stretch/>
          </p:blipFill>
          <p:spPr>
            <a:xfrm>
              <a:off x="1769060" y="3770058"/>
              <a:ext cx="2963228" cy="1374898"/>
            </a:xfrm>
            <a:prstGeom prst="rect">
              <a:avLst/>
            </a:prstGeom>
          </p:spPr>
        </p:pic>
        <p:sp>
          <p:nvSpPr>
            <p:cNvPr id="15" name="Rectangle 14"/>
            <p:cNvSpPr/>
            <p:nvPr/>
          </p:nvSpPr>
          <p:spPr>
            <a:xfrm>
              <a:off x="248603" y="3720145"/>
              <a:ext cx="4677337" cy="2948578"/>
            </a:xfrm>
            <a:prstGeom prst="rect">
              <a:avLst/>
            </a:prstGeom>
            <a:noFill/>
            <a:ln w="952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ZoneTexte 15"/>
            <p:cNvSpPr txBox="1"/>
            <p:nvPr/>
          </p:nvSpPr>
          <p:spPr>
            <a:xfrm>
              <a:off x="185103" y="3973321"/>
              <a:ext cx="1529026" cy="646331"/>
            </a:xfrm>
            <a:prstGeom prst="rect">
              <a:avLst/>
            </a:prstGeom>
            <a:noFill/>
          </p:spPr>
          <p:txBody>
            <a:bodyPr wrap="square" rtlCol="0">
              <a:spAutoFit/>
            </a:bodyPr>
            <a:lstStyle/>
            <a:p>
              <a:pPr algn="ctr"/>
              <a:r>
                <a:rPr lang="en-US" sz="1200" dirty="0" smtClean="0"/>
                <a:t>TH2166 beam current along the interaction line</a:t>
              </a:r>
              <a:endParaRPr lang="en-US" sz="1200" dirty="0"/>
            </a:p>
          </p:txBody>
        </p:sp>
        <p:sp>
          <p:nvSpPr>
            <p:cNvPr id="17" name="ZoneTexte 16"/>
            <p:cNvSpPr txBox="1"/>
            <p:nvPr/>
          </p:nvSpPr>
          <p:spPr>
            <a:xfrm>
              <a:off x="175813" y="5374041"/>
              <a:ext cx="1529026" cy="646331"/>
            </a:xfrm>
            <a:prstGeom prst="rect">
              <a:avLst/>
            </a:prstGeom>
            <a:noFill/>
          </p:spPr>
          <p:txBody>
            <a:bodyPr wrap="square" rtlCol="0">
              <a:spAutoFit/>
            </a:bodyPr>
            <a:lstStyle/>
            <a:p>
              <a:pPr algn="ctr"/>
              <a:r>
                <a:rPr lang="en-US" sz="1200" dirty="0" smtClean="0"/>
                <a:t>Kladistron beam current along the interaction line</a:t>
              </a:r>
              <a:endParaRPr lang="en-US" sz="1200" dirty="0"/>
            </a:p>
          </p:txBody>
        </p:sp>
      </p:grpSp>
    </p:spTree>
    <p:extLst>
      <p:ext uri="{BB962C8B-B14F-4D97-AF65-F5344CB8AC3E}">
        <p14:creationId xmlns:p14="http://schemas.microsoft.com/office/powerpoint/2010/main" val="2603758260"/>
      </p:ext>
    </p:extLst>
  </p:cSld>
  <p:clrMapOvr>
    <a:masterClrMapping/>
  </p:clrMapOvr>
  <mc:AlternateContent xmlns:mc="http://schemas.openxmlformats.org/markup-compatibility/2006" xmlns:p14="http://schemas.microsoft.com/office/powerpoint/2010/main">
    <mc:Choice Requires="p14">
      <p:transition spd="slow" p14:dur="2000" advTm="56307"/>
    </mc:Choice>
    <mc:Fallback xmlns="">
      <p:transition spd="slow" advTm="56307"/>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marL="457200" indent="-457200">
              <a:buFont typeface="+mj-lt"/>
              <a:buAutoNum type="arabicPeriod" startAt="3"/>
            </a:pPr>
            <a:r>
              <a:rPr lang="en-US" dirty="0"/>
              <a:t>TH2166 kladistron cavities development</a:t>
            </a:r>
          </a:p>
        </p:txBody>
      </p:sp>
      <p:sp>
        <p:nvSpPr>
          <p:cNvPr id="5" name="Espace réservé du texte 4"/>
          <p:cNvSpPr>
            <a:spLocks noGrp="1"/>
          </p:cNvSpPr>
          <p:nvPr>
            <p:ph type="body" idx="1"/>
          </p:nvPr>
        </p:nvSpPr>
        <p:spPr/>
        <p:txBody>
          <a:bodyPr/>
          <a:lstStyle/>
          <a:p>
            <a:endParaRPr lang="fr-FR"/>
          </a:p>
        </p:txBody>
      </p:sp>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
        <p:nvSpPr>
          <p:cNvPr id="6" name="Espace réservé du numéro de diapositive 5"/>
          <p:cNvSpPr>
            <a:spLocks noGrp="1"/>
          </p:cNvSpPr>
          <p:nvPr>
            <p:ph type="sldNum" sz="quarter" idx="11"/>
          </p:nvPr>
        </p:nvSpPr>
        <p:spPr/>
        <p:txBody>
          <a:bodyPr/>
          <a:lstStyle/>
          <a:p>
            <a:fld id="{296A5B4F-8806-49AF-ADC2-F53C548500B7}" type="slidenum">
              <a:rPr lang="fr-FR" smtClean="0">
                <a:solidFill>
                  <a:prstClr val="white"/>
                </a:solidFill>
              </a:rPr>
              <a:pPr/>
              <a:t>12</a:t>
            </a:fld>
            <a:endParaRPr lang="fr-FR">
              <a:solidFill>
                <a:prstClr val="white"/>
              </a:solidFill>
            </a:endParaRPr>
          </a:p>
        </p:txBody>
      </p:sp>
    </p:spTree>
    <p:extLst>
      <p:ext uri="{BB962C8B-B14F-4D97-AF65-F5344CB8AC3E}">
        <p14:creationId xmlns:p14="http://schemas.microsoft.com/office/powerpoint/2010/main" val="266673776"/>
      </p:ext>
    </p:extLst>
  </p:cSld>
  <p:clrMapOvr>
    <a:masterClrMapping/>
  </p:clrMapOvr>
  <mc:AlternateContent xmlns:mc="http://schemas.openxmlformats.org/markup-compatibility/2006" xmlns:p14="http://schemas.microsoft.com/office/powerpoint/2010/main">
    <mc:Choice Requires="p14">
      <p:transition spd="slow" p14:dur="2000" advTm="8257"/>
    </mc:Choice>
    <mc:Fallback xmlns="">
      <p:transition spd="slow" advTm="8257"/>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Groupe 23"/>
          <p:cNvGrpSpPr/>
          <p:nvPr/>
        </p:nvGrpSpPr>
        <p:grpSpPr>
          <a:xfrm>
            <a:off x="1152114" y="1087830"/>
            <a:ext cx="5097599" cy="2232411"/>
            <a:chOff x="744175" y="971757"/>
            <a:chExt cx="5404270" cy="2366713"/>
          </a:xfrm>
        </p:grpSpPr>
        <p:grpSp>
          <p:nvGrpSpPr>
            <p:cNvPr id="23" name="Groupe 22"/>
            <p:cNvGrpSpPr/>
            <p:nvPr/>
          </p:nvGrpSpPr>
          <p:grpSpPr>
            <a:xfrm flipH="1">
              <a:off x="934591" y="1060828"/>
              <a:ext cx="5213854" cy="2277642"/>
              <a:chOff x="-294986" y="2131778"/>
              <a:chExt cx="9861974" cy="4308147"/>
            </a:xfrm>
          </p:grpSpPr>
          <p:grpSp>
            <p:nvGrpSpPr>
              <p:cNvPr id="16" name="Groupe 15"/>
              <p:cNvGrpSpPr/>
              <p:nvPr/>
            </p:nvGrpSpPr>
            <p:grpSpPr>
              <a:xfrm>
                <a:off x="-294986" y="2232430"/>
                <a:ext cx="9861974" cy="4018467"/>
                <a:chOff x="-3280614" y="248733"/>
                <a:chExt cx="15705227" cy="6399422"/>
              </a:xfrm>
            </p:grpSpPr>
            <p:grpSp>
              <p:nvGrpSpPr>
                <p:cNvPr id="14" name="Groupe 13"/>
                <p:cNvGrpSpPr/>
                <p:nvPr/>
              </p:nvGrpSpPr>
              <p:grpSpPr>
                <a:xfrm>
                  <a:off x="-3280614" y="248733"/>
                  <a:ext cx="15705227" cy="6360534"/>
                  <a:chOff x="-3280614" y="248733"/>
                  <a:chExt cx="15705227" cy="6360534"/>
                </a:xfrm>
              </p:grpSpPr>
              <p:pic>
                <p:nvPicPr>
                  <p:cNvPr id="11" name="Image 10"/>
                  <p:cNvPicPr>
                    <a:picLocks noChangeAspect="1"/>
                  </p:cNvPicPr>
                  <p:nvPr/>
                </p:nvPicPr>
                <p:blipFill>
                  <a:blip r:embed="rId3"/>
                  <a:stretch>
                    <a:fillRect/>
                  </a:stretch>
                </p:blipFill>
                <p:spPr>
                  <a:xfrm>
                    <a:off x="-3280614" y="248733"/>
                    <a:ext cx="15705227" cy="6360534"/>
                  </a:xfrm>
                  <a:prstGeom prst="rect">
                    <a:avLst/>
                  </a:prstGeom>
                </p:spPr>
              </p:pic>
              <p:pic>
                <p:nvPicPr>
                  <p:cNvPr id="13" name="Image 12"/>
                  <p:cNvPicPr>
                    <a:picLocks noChangeAspect="1"/>
                  </p:cNvPicPr>
                  <p:nvPr/>
                </p:nvPicPr>
                <p:blipFill rotWithShape="1">
                  <a:blip r:embed="rId3"/>
                  <a:srcRect l="23624" t="20186" r="69017" b="20911"/>
                  <a:stretch/>
                </p:blipFill>
                <p:spPr>
                  <a:xfrm>
                    <a:off x="3314700" y="1531848"/>
                    <a:ext cx="1155700" cy="3746500"/>
                  </a:xfrm>
                  <a:prstGeom prst="rect">
                    <a:avLst/>
                  </a:prstGeom>
                </p:spPr>
              </p:pic>
            </p:grpSp>
            <p:sp>
              <p:nvSpPr>
                <p:cNvPr id="15" name="Rectangle 14"/>
                <p:cNvSpPr/>
                <p:nvPr/>
              </p:nvSpPr>
              <p:spPr>
                <a:xfrm>
                  <a:off x="3026980" y="483476"/>
                  <a:ext cx="2256905" cy="110638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39" name="Rectangle 38"/>
                <p:cNvSpPr/>
                <p:nvPr/>
              </p:nvSpPr>
              <p:spPr>
                <a:xfrm>
                  <a:off x="2778072" y="5146026"/>
                  <a:ext cx="2453611" cy="15021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grpSp>
          <p:sp>
            <p:nvSpPr>
              <p:cNvPr id="41" name="Rectangle 40"/>
              <p:cNvSpPr/>
              <p:nvPr/>
            </p:nvSpPr>
            <p:spPr>
              <a:xfrm>
                <a:off x="1626534" y="5302819"/>
                <a:ext cx="1606037" cy="1137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3" name="Rectangle 42"/>
              <p:cNvSpPr/>
              <p:nvPr/>
            </p:nvSpPr>
            <p:spPr>
              <a:xfrm>
                <a:off x="7501420" y="2131778"/>
                <a:ext cx="1606037" cy="1137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sp>
            <p:nvSpPr>
              <p:cNvPr id="44" name="Rectangle 43"/>
              <p:cNvSpPr/>
              <p:nvPr/>
            </p:nvSpPr>
            <p:spPr>
              <a:xfrm>
                <a:off x="7829352" y="5302819"/>
                <a:ext cx="1606037" cy="113710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p>
            </p:txBody>
          </p:sp>
        </p:grpSp>
        <p:grpSp>
          <p:nvGrpSpPr>
            <p:cNvPr id="17" name="Groupe 16"/>
            <p:cNvGrpSpPr/>
            <p:nvPr/>
          </p:nvGrpSpPr>
          <p:grpSpPr>
            <a:xfrm>
              <a:off x="744175" y="971757"/>
              <a:ext cx="5319781" cy="698384"/>
              <a:chOff x="744175" y="1040337"/>
              <a:chExt cx="5319781" cy="698384"/>
            </a:xfrm>
          </p:grpSpPr>
          <p:grpSp>
            <p:nvGrpSpPr>
              <p:cNvPr id="8" name="Group 7"/>
              <p:cNvGrpSpPr/>
              <p:nvPr/>
            </p:nvGrpSpPr>
            <p:grpSpPr>
              <a:xfrm>
                <a:off x="744175" y="1040337"/>
                <a:ext cx="5319781" cy="698384"/>
                <a:chOff x="1855878" y="2526587"/>
                <a:chExt cx="5775466" cy="647133"/>
              </a:xfrm>
            </p:grpSpPr>
            <p:sp>
              <p:nvSpPr>
                <p:cNvPr id="18" name="ZoneTexte 17"/>
                <p:cNvSpPr txBox="1"/>
                <p:nvPr/>
              </p:nvSpPr>
              <p:spPr>
                <a:xfrm>
                  <a:off x="1855878" y="2908272"/>
                  <a:ext cx="783471" cy="256672"/>
                </a:xfrm>
                <a:prstGeom prst="rect">
                  <a:avLst/>
                </a:prstGeom>
                <a:noFill/>
              </p:spPr>
              <p:txBody>
                <a:bodyPr wrap="square" rtlCol="0">
                  <a:spAutoFit/>
                </a:bodyPr>
                <a:lstStyle/>
                <a:p>
                  <a:r>
                    <a:rPr lang="fr-FR" sz="1100" b="1" dirty="0" smtClean="0">
                      <a:solidFill>
                        <a:schemeClr val="tx2"/>
                      </a:solidFill>
                    </a:rPr>
                    <a:t>Type 1</a:t>
                  </a:r>
                  <a:endParaRPr lang="fr-FR" sz="1100" b="1" dirty="0">
                    <a:solidFill>
                      <a:schemeClr val="tx2"/>
                    </a:solidFill>
                  </a:endParaRPr>
                </a:p>
              </p:txBody>
            </p:sp>
            <p:sp>
              <p:nvSpPr>
                <p:cNvPr id="19" name="ZoneTexte 18"/>
                <p:cNvSpPr txBox="1"/>
                <p:nvPr/>
              </p:nvSpPr>
              <p:spPr>
                <a:xfrm>
                  <a:off x="6893442" y="2916725"/>
                  <a:ext cx="737902" cy="256995"/>
                </a:xfrm>
                <a:prstGeom prst="rect">
                  <a:avLst/>
                </a:prstGeom>
                <a:noFill/>
              </p:spPr>
              <p:txBody>
                <a:bodyPr wrap="square" rtlCol="0">
                  <a:spAutoFit/>
                </a:bodyPr>
                <a:lstStyle/>
                <a:p>
                  <a:r>
                    <a:rPr lang="fr-FR" sz="1100" b="1" dirty="0">
                      <a:solidFill>
                        <a:schemeClr val="tx2"/>
                      </a:solidFill>
                    </a:rPr>
                    <a:t>Type 1</a:t>
                  </a:r>
                </a:p>
              </p:txBody>
            </p:sp>
            <p:sp>
              <p:nvSpPr>
                <p:cNvPr id="20" name="ZoneTexte 19"/>
                <p:cNvSpPr txBox="1"/>
                <p:nvPr/>
              </p:nvSpPr>
              <p:spPr>
                <a:xfrm>
                  <a:off x="3160186" y="2546704"/>
                  <a:ext cx="1031405" cy="256672"/>
                </a:xfrm>
                <a:prstGeom prst="rect">
                  <a:avLst/>
                </a:prstGeom>
                <a:noFill/>
              </p:spPr>
              <p:txBody>
                <a:bodyPr wrap="square" rtlCol="0">
                  <a:spAutoFit/>
                </a:bodyPr>
                <a:lstStyle/>
                <a:p>
                  <a:r>
                    <a:rPr lang="fr-FR" sz="1100" b="1" dirty="0" smtClean="0">
                      <a:solidFill>
                        <a:schemeClr val="bg2"/>
                      </a:solidFill>
                    </a:rPr>
                    <a:t>Type 2</a:t>
                  </a:r>
                  <a:endParaRPr lang="fr-FR" sz="1100" b="1" dirty="0">
                    <a:solidFill>
                      <a:schemeClr val="bg2"/>
                    </a:solidFill>
                  </a:endParaRPr>
                </a:p>
              </p:txBody>
            </p:sp>
            <p:sp>
              <p:nvSpPr>
                <p:cNvPr id="21" name="ZoneTexte 20"/>
                <p:cNvSpPr txBox="1"/>
                <p:nvPr/>
              </p:nvSpPr>
              <p:spPr>
                <a:xfrm>
                  <a:off x="5285455" y="2526587"/>
                  <a:ext cx="795617" cy="256672"/>
                </a:xfrm>
                <a:prstGeom prst="rect">
                  <a:avLst/>
                </a:prstGeom>
                <a:noFill/>
              </p:spPr>
              <p:txBody>
                <a:bodyPr wrap="square" rtlCol="0">
                  <a:spAutoFit/>
                </a:bodyPr>
                <a:lstStyle/>
                <a:p>
                  <a:r>
                    <a:rPr lang="fr-FR" sz="1100" b="1" dirty="0">
                      <a:solidFill>
                        <a:schemeClr val="bg2"/>
                      </a:solidFill>
                    </a:rPr>
                    <a:t>Type 3</a:t>
                  </a:r>
                </a:p>
              </p:txBody>
            </p:sp>
          </p:grpSp>
          <p:sp>
            <p:nvSpPr>
              <p:cNvPr id="30" name="ZoneTexte 29"/>
              <p:cNvSpPr txBox="1"/>
              <p:nvPr/>
            </p:nvSpPr>
            <p:spPr>
              <a:xfrm>
                <a:off x="4956904" y="1040338"/>
                <a:ext cx="732843" cy="276999"/>
              </a:xfrm>
              <a:prstGeom prst="rect">
                <a:avLst/>
              </a:prstGeom>
              <a:noFill/>
            </p:spPr>
            <p:txBody>
              <a:bodyPr wrap="square" rtlCol="0">
                <a:spAutoFit/>
              </a:bodyPr>
              <a:lstStyle/>
              <a:p>
                <a:r>
                  <a:rPr lang="fr-FR" sz="1100" b="1" dirty="0">
                    <a:solidFill>
                      <a:schemeClr val="bg2"/>
                    </a:solidFill>
                  </a:rPr>
                  <a:t>Type </a:t>
                </a:r>
                <a:r>
                  <a:rPr lang="fr-FR" sz="1100" b="1" dirty="0" smtClean="0">
                    <a:solidFill>
                      <a:schemeClr val="bg2"/>
                    </a:solidFill>
                  </a:rPr>
                  <a:t>4</a:t>
                </a:r>
                <a:endParaRPr lang="fr-FR" sz="1100" b="1" dirty="0">
                  <a:solidFill>
                    <a:schemeClr val="bg2"/>
                  </a:solidFill>
                </a:endParaRPr>
              </a:p>
            </p:txBody>
          </p:sp>
        </p:grpSp>
      </p:grpSp>
      <p:sp>
        <p:nvSpPr>
          <p:cNvPr id="6" name="Titre 1"/>
          <p:cNvSpPr>
            <a:spLocks noGrp="1"/>
          </p:cNvSpPr>
          <p:nvPr>
            <p:ph type="title"/>
          </p:nvPr>
        </p:nvSpPr>
        <p:spPr/>
        <p:txBody>
          <a:bodyPr/>
          <a:lstStyle/>
          <a:p>
            <a:r>
              <a:rPr lang="en-US" dirty="0"/>
              <a:t>klystron TH2166 enhancement</a:t>
            </a:r>
            <a:br>
              <a:rPr lang="en-US" dirty="0"/>
            </a:br>
            <a:r>
              <a:rPr lang="en-US" dirty="0"/>
              <a:t>Cavities </a:t>
            </a:r>
            <a:r>
              <a:rPr lang="en-US" dirty="0" smtClean="0"/>
              <a:t>preliminary design</a:t>
            </a:r>
            <a:endParaRPr lang="fr-FR" dirty="0"/>
          </a:p>
        </p:txBody>
      </p:sp>
      <p:sp>
        <p:nvSpPr>
          <p:cNvPr id="27" name="ZoneTexte 26"/>
          <p:cNvSpPr txBox="1"/>
          <p:nvPr/>
        </p:nvSpPr>
        <p:spPr>
          <a:xfrm>
            <a:off x="1341681" y="5414942"/>
            <a:ext cx="1177403" cy="369332"/>
          </a:xfrm>
          <a:prstGeom prst="rect">
            <a:avLst/>
          </a:prstGeom>
          <a:noFill/>
        </p:spPr>
        <p:txBody>
          <a:bodyPr wrap="square" rtlCol="0">
            <a:spAutoFit/>
          </a:bodyPr>
          <a:lstStyle/>
          <a:p>
            <a:r>
              <a:rPr lang="fr-FR" dirty="0" smtClean="0"/>
              <a:t>Type 1</a:t>
            </a:r>
            <a:endParaRPr lang="fr-FR" dirty="0"/>
          </a:p>
        </p:txBody>
      </p:sp>
      <p:sp>
        <p:nvSpPr>
          <p:cNvPr id="28" name="ZoneTexte 27"/>
          <p:cNvSpPr txBox="1"/>
          <p:nvPr/>
        </p:nvSpPr>
        <p:spPr>
          <a:xfrm>
            <a:off x="3759050" y="5414942"/>
            <a:ext cx="1177403" cy="369332"/>
          </a:xfrm>
          <a:prstGeom prst="rect">
            <a:avLst/>
          </a:prstGeom>
          <a:noFill/>
        </p:spPr>
        <p:txBody>
          <a:bodyPr wrap="square" rtlCol="0">
            <a:spAutoFit/>
          </a:bodyPr>
          <a:lstStyle/>
          <a:p>
            <a:pPr algn="ctr"/>
            <a:r>
              <a:rPr lang="fr-FR" dirty="0" smtClean="0"/>
              <a:t>Type 2</a:t>
            </a:r>
            <a:endParaRPr lang="fr-FR" dirty="0"/>
          </a:p>
        </p:txBody>
      </p:sp>
      <p:sp>
        <p:nvSpPr>
          <p:cNvPr id="29" name="ZoneTexte 28"/>
          <p:cNvSpPr txBox="1"/>
          <p:nvPr/>
        </p:nvSpPr>
        <p:spPr>
          <a:xfrm>
            <a:off x="6740896" y="5436744"/>
            <a:ext cx="1177403" cy="369332"/>
          </a:xfrm>
          <a:prstGeom prst="rect">
            <a:avLst/>
          </a:prstGeom>
          <a:noFill/>
        </p:spPr>
        <p:txBody>
          <a:bodyPr wrap="square" rtlCol="0">
            <a:spAutoFit/>
          </a:bodyPr>
          <a:lstStyle/>
          <a:p>
            <a:pPr algn="ctr"/>
            <a:r>
              <a:rPr lang="fr-FR" dirty="0" smtClean="0"/>
              <a:t>Type 4</a:t>
            </a:r>
            <a:endParaRPr lang="fr-FR" dirty="0"/>
          </a:p>
        </p:txBody>
      </p:sp>
      <p:sp>
        <p:nvSpPr>
          <p:cNvPr id="2" name="Rectangle 1"/>
          <p:cNvSpPr/>
          <p:nvPr/>
        </p:nvSpPr>
        <p:spPr>
          <a:xfrm>
            <a:off x="417928" y="3268779"/>
            <a:ext cx="2743200" cy="2592387"/>
          </a:xfrm>
          <a:prstGeom prst="rect">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 name="TextBox 4"/>
          <p:cNvSpPr txBox="1"/>
          <p:nvPr/>
        </p:nvSpPr>
        <p:spPr>
          <a:xfrm>
            <a:off x="581202" y="3243230"/>
            <a:ext cx="2514600" cy="369332"/>
          </a:xfrm>
          <a:prstGeom prst="rect">
            <a:avLst/>
          </a:prstGeom>
          <a:noFill/>
        </p:spPr>
        <p:txBody>
          <a:bodyPr wrap="square" rtlCol="0">
            <a:spAutoFit/>
          </a:bodyPr>
          <a:lstStyle/>
          <a:p>
            <a:r>
              <a:rPr lang="en-US" dirty="0" smtClean="0"/>
              <a:t>TH2166 cavity shape</a:t>
            </a:r>
            <a:endParaRPr lang="en-US" dirty="0"/>
          </a:p>
        </p:txBody>
      </p:sp>
      <p:sp>
        <p:nvSpPr>
          <p:cNvPr id="32" name="Rectangle 31"/>
          <p:cNvSpPr/>
          <p:nvPr/>
        </p:nvSpPr>
        <p:spPr>
          <a:xfrm>
            <a:off x="3566484" y="3268779"/>
            <a:ext cx="4572000" cy="2602481"/>
          </a:xfrm>
          <a:prstGeom prst="rect">
            <a:avLst/>
          </a:prstGeom>
          <a:no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3" name="TextBox 32"/>
          <p:cNvSpPr txBox="1"/>
          <p:nvPr/>
        </p:nvSpPr>
        <p:spPr>
          <a:xfrm>
            <a:off x="4168686" y="3243230"/>
            <a:ext cx="3339974" cy="369332"/>
          </a:xfrm>
          <a:prstGeom prst="rect">
            <a:avLst/>
          </a:prstGeom>
          <a:noFill/>
        </p:spPr>
        <p:txBody>
          <a:bodyPr wrap="square" rtlCol="0">
            <a:spAutoFit/>
          </a:bodyPr>
          <a:lstStyle/>
          <a:p>
            <a:pPr algn="ctr"/>
            <a:r>
              <a:rPr lang="en-US" dirty="0" smtClean="0"/>
              <a:t>Low-coupling cavity shapes</a:t>
            </a:r>
            <a:endParaRPr lang="en-US" dirty="0"/>
          </a:p>
        </p:txBody>
      </p:sp>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
        <p:nvSpPr>
          <p:cNvPr id="7" name="TextBox 6"/>
          <p:cNvSpPr txBox="1"/>
          <p:nvPr/>
        </p:nvSpPr>
        <p:spPr>
          <a:xfrm>
            <a:off x="232406" y="5999564"/>
            <a:ext cx="8438443" cy="394506"/>
          </a:xfrm>
          <a:prstGeom prst="rect">
            <a:avLst/>
          </a:prstGeom>
          <a:noFill/>
        </p:spPr>
        <p:txBody>
          <a:bodyPr wrap="square" rtlCol="0">
            <a:normAutofit/>
          </a:bodyPr>
          <a:lstStyle/>
          <a:p>
            <a:r>
              <a:rPr lang="en-US" sz="1400" dirty="0" smtClean="0"/>
              <a:t>According to our COMSOL simulations, these low-coupling cavities are fit for smooth electron bunching. </a:t>
            </a:r>
            <a:endParaRPr lang="en-US" sz="1400" dirty="0"/>
          </a:p>
        </p:txBody>
      </p:sp>
      <p:sp>
        <p:nvSpPr>
          <p:cNvPr id="10" name="Espace réservé du numéro de diapositive 9"/>
          <p:cNvSpPr>
            <a:spLocks noGrp="1"/>
          </p:cNvSpPr>
          <p:nvPr>
            <p:ph type="sldNum" sz="quarter" idx="11"/>
          </p:nvPr>
        </p:nvSpPr>
        <p:spPr/>
        <p:txBody>
          <a:bodyPr/>
          <a:lstStyle/>
          <a:p>
            <a:fld id="{296A5B4F-8806-49AF-ADC2-F53C548500B7}" type="slidenum">
              <a:rPr lang="fr-FR" smtClean="0"/>
              <a:pPr/>
              <a:t>13</a:t>
            </a:fld>
            <a:endParaRPr lang="fr-FR"/>
          </a:p>
        </p:txBody>
      </p:sp>
      <p:sp>
        <p:nvSpPr>
          <p:cNvPr id="35" name="Accolade ouvrante 34"/>
          <p:cNvSpPr/>
          <p:nvPr/>
        </p:nvSpPr>
        <p:spPr>
          <a:xfrm rot="5400000">
            <a:off x="4352066" y="624956"/>
            <a:ext cx="199125" cy="1673562"/>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sz="1200"/>
          </a:p>
        </p:txBody>
      </p:sp>
      <p:sp>
        <p:nvSpPr>
          <p:cNvPr id="36" name="Accolade ouvrante 35"/>
          <p:cNvSpPr/>
          <p:nvPr/>
        </p:nvSpPr>
        <p:spPr>
          <a:xfrm rot="5400000">
            <a:off x="2520229" y="588010"/>
            <a:ext cx="209005" cy="1737580"/>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fr-FR" sz="1200"/>
          </a:p>
        </p:txBody>
      </p:sp>
      <p:sp>
        <p:nvSpPr>
          <p:cNvPr id="31" name="ZoneTexte 30"/>
          <p:cNvSpPr txBox="1"/>
          <p:nvPr/>
        </p:nvSpPr>
        <p:spPr>
          <a:xfrm>
            <a:off x="5249973" y="5414942"/>
            <a:ext cx="1177403" cy="369332"/>
          </a:xfrm>
          <a:prstGeom prst="rect">
            <a:avLst/>
          </a:prstGeom>
          <a:noFill/>
        </p:spPr>
        <p:txBody>
          <a:bodyPr wrap="square" rtlCol="0">
            <a:spAutoFit/>
          </a:bodyPr>
          <a:lstStyle/>
          <a:p>
            <a:pPr algn="ctr"/>
            <a:r>
              <a:rPr lang="fr-FR" dirty="0" smtClean="0"/>
              <a:t>Type 3</a:t>
            </a:r>
            <a:endParaRPr lang="fr-FR" dirty="0"/>
          </a:p>
        </p:txBody>
      </p:sp>
      <p:pic>
        <p:nvPicPr>
          <p:cNvPr id="37" name="Espace réservé du contenu 5"/>
          <p:cNvPicPr>
            <a:picLocks noGrp="1" noChangeAspect="1"/>
          </p:cNvPicPr>
          <p:nvPr>
            <p:ph sz="half" idx="4294967295"/>
          </p:nvPr>
        </p:nvPicPr>
        <p:blipFill rotWithShape="1">
          <a:blip r:embed="rId4"/>
          <a:srcRect l="8896" t="12749" r="7520" b="14206"/>
          <a:stretch/>
        </p:blipFill>
        <p:spPr>
          <a:xfrm rot="5400000" flipH="1">
            <a:off x="6658084" y="4193288"/>
            <a:ext cx="1343026" cy="1009652"/>
          </a:xfrm>
          <a:prstGeom prst="rect">
            <a:avLst/>
          </a:prstGeom>
        </p:spPr>
      </p:pic>
      <p:pic>
        <p:nvPicPr>
          <p:cNvPr id="38" name="Espace réservé du contenu 2"/>
          <p:cNvPicPr>
            <a:picLocks noGrp="1" noChangeAspect="1"/>
          </p:cNvPicPr>
          <p:nvPr>
            <p:ph sz="half" idx="4294967295"/>
          </p:nvPr>
        </p:nvPicPr>
        <p:blipFill rotWithShape="1">
          <a:blip r:embed="rId5"/>
          <a:srcRect l="6439" t="15993" r="2102" b="20290"/>
          <a:stretch/>
        </p:blipFill>
        <p:spPr>
          <a:xfrm rot="5400000" flipH="1">
            <a:off x="3559117" y="4245463"/>
            <a:ext cx="1566144" cy="695038"/>
          </a:xfrm>
          <a:prstGeom prst="rect">
            <a:avLst/>
          </a:prstGeom>
        </p:spPr>
      </p:pic>
      <p:pic>
        <p:nvPicPr>
          <p:cNvPr id="40" name="Image 39"/>
          <p:cNvPicPr>
            <a:picLocks noChangeAspect="1"/>
          </p:cNvPicPr>
          <p:nvPr/>
        </p:nvPicPr>
        <p:blipFill rotWithShape="1">
          <a:blip r:embed="rId6"/>
          <a:srcRect l="4405" t="16790" r="3566" b="22937"/>
          <a:stretch/>
        </p:blipFill>
        <p:spPr>
          <a:xfrm rot="5400000" flipH="1">
            <a:off x="4993093" y="4191639"/>
            <a:ext cx="1691161" cy="670291"/>
          </a:xfrm>
          <a:prstGeom prst="rect">
            <a:avLst/>
          </a:prstGeom>
        </p:spPr>
      </p:pic>
      <p:pic>
        <p:nvPicPr>
          <p:cNvPr id="42" name="Image 41"/>
          <p:cNvPicPr>
            <a:picLocks noChangeAspect="1"/>
          </p:cNvPicPr>
          <p:nvPr/>
        </p:nvPicPr>
        <p:blipFill rotWithShape="1">
          <a:blip r:embed="rId7"/>
          <a:srcRect l="5842" t="3904" r="1254" b="8066"/>
          <a:stretch/>
        </p:blipFill>
        <p:spPr>
          <a:xfrm rot="16200000">
            <a:off x="1098275" y="3730939"/>
            <a:ext cx="1382507" cy="1894548"/>
          </a:xfrm>
          <a:prstGeom prst="rect">
            <a:avLst/>
          </a:prstGeom>
        </p:spPr>
      </p:pic>
      <p:sp>
        <p:nvSpPr>
          <p:cNvPr id="22" name="ZoneTexte 21"/>
          <p:cNvSpPr txBox="1"/>
          <p:nvPr/>
        </p:nvSpPr>
        <p:spPr>
          <a:xfrm>
            <a:off x="6308854" y="1887268"/>
            <a:ext cx="1831376" cy="646331"/>
          </a:xfrm>
          <a:prstGeom prst="rect">
            <a:avLst/>
          </a:prstGeom>
          <a:noFill/>
        </p:spPr>
        <p:txBody>
          <a:bodyPr wrap="square" rtlCol="0">
            <a:spAutoFit/>
          </a:bodyPr>
          <a:lstStyle/>
          <a:p>
            <a:r>
              <a:rPr lang="en-US" dirty="0" smtClean="0"/>
              <a:t>16 cavities interaction line</a:t>
            </a:r>
            <a:endParaRPr lang="en-US" dirty="0"/>
          </a:p>
        </p:txBody>
      </p:sp>
      <p:sp>
        <p:nvSpPr>
          <p:cNvPr id="45" name="ZoneTexte 44"/>
          <p:cNvSpPr txBox="1"/>
          <p:nvPr/>
        </p:nvSpPr>
        <p:spPr>
          <a:xfrm>
            <a:off x="5878771" y="1103028"/>
            <a:ext cx="1192647" cy="261610"/>
          </a:xfrm>
          <a:prstGeom prst="rect">
            <a:avLst/>
          </a:prstGeom>
          <a:noFill/>
        </p:spPr>
        <p:txBody>
          <a:bodyPr wrap="square" rtlCol="0">
            <a:spAutoFit/>
          </a:bodyPr>
          <a:lstStyle/>
          <a:p>
            <a:r>
              <a:rPr lang="en-US" sz="1100" b="1" dirty="0" smtClean="0"/>
              <a:t>Tuning system</a:t>
            </a:r>
            <a:endParaRPr lang="en-US" sz="1100" b="1" dirty="0"/>
          </a:p>
        </p:txBody>
      </p:sp>
      <p:cxnSp>
        <p:nvCxnSpPr>
          <p:cNvPr id="34" name="Connecteur droit avec flèche 33"/>
          <p:cNvCxnSpPr>
            <a:stCxn id="45" idx="2"/>
          </p:cNvCxnSpPr>
          <p:nvPr/>
        </p:nvCxnSpPr>
        <p:spPr>
          <a:xfrm flipH="1">
            <a:off x="5505527" y="1364638"/>
            <a:ext cx="969568" cy="196653"/>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109846232"/>
      </p:ext>
    </p:extLst>
  </p:cSld>
  <p:clrMapOvr>
    <a:masterClrMapping/>
  </p:clrMapOvr>
  <mc:AlternateContent xmlns:mc="http://schemas.openxmlformats.org/markup-compatibility/2006" xmlns:p14="http://schemas.microsoft.com/office/powerpoint/2010/main">
    <mc:Choice Requires="p14">
      <p:transition spd="slow" p14:dur="2000" advTm="34072"/>
    </mc:Choice>
    <mc:Fallback xmlns="">
      <p:transition spd="slow" advTm="34072"/>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err="1" smtClean="0"/>
              <a:t>Frequency</a:t>
            </a:r>
            <a:r>
              <a:rPr lang="fr-FR" dirty="0" smtClean="0"/>
              <a:t> shift :</a:t>
            </a:r>
            <a:br>
              <a:rPr lang="fr-FR" dirty="0" smtClean="0"/>
            </a:br>
            <a:r>
              <a:rPr lang="fr-FR" dirty="0" smtClean="0"/>
              <a:t>a </a:t>
            </a:r>
            <a:r>
              <a:rPr lang="fr-FR" dirty="0" err="1" smtClean="0"/>
              <a:t>reliable</a:t>
            </a:r>
            <a:r>
              <a:rPr lang="fr-FR" dirty="0" smtClean="0"/>
              <a:t> </a:t>
            </a:r>
            <a:r>
              <a:rPr lang="fr-FR" dirty="0" err="1" smtClean="0"/>
              <a:t>tuning</a:t>
            </a:r>
            <a:r>
              <a:rPr lang="fr-FR" dirty="0" smtClean="0"/>
              <a:t> system </a:t>
            </a:r>
            <a:r>
              <a:rPr lang="fr-FR" dirty="0" err="1" smtClean="0"/>
              <a:t>is</a:t>
            </a:r>
            <a:r>
              <a:rPr lang="fr-FR" dirty="0" smtClean="0"/>
              <a:t> </a:t>
            </a:r>
            <a:r>
              <a:rPr lang="fr-FR" dirty="0" err="1" smtClean="0"/>
              <a:t>required</a:t>
            </a:r>
            <a:endParaRPr lang="fr-FR" dirty="0"/>
          </a:p>
        </p:txBody>
      </p:sp>
      <p:graphicFrame>
        <p:nvGraphicFramePr>
          <p:cNvPr id="9" name="Content Placeholder 8"/>
          <p:cNvGraphicFramePr>
            <a:graphicFrameLocks noGrp="1"/>
          </p:cNvGraphicFramePr>
          <p:nvPr>
            <p:ph idx="1"/>
            <p:extLst>
              <p:ext uri="{D42A27DB-BD31-4B8C-83A1-F6EECF244321}">
                <p14:modId xmlns:p14="http://schemas.microsoft.com/office/powerpoint/2010/main" val="2835524655"/>
              </p:ext>
            </p:extLst>
          </p:nvPr>
        </p:nvGraphicFramePr>
        <p:xfrm>
          <a:off x="0" y="1161633"/>
          <a:ext cx="5917075" cy="3613567"/>
        </p:xfrm>
        <a:graphic>
          <a:graphicData uri="http://schemas.openxmlformats.org/drawingml/2006/chart">
            <c:chart xmlns:c="http://schemas.openxmlformats.org/drawingml/2006/chart" xmlns:r="http://schemas.openxmlformats.org/officeDocument/2006/relationships" r:id="rId3"/>
          </a:graphicData>
        </a:graphic>
      </p:graphicFrame>
      <p:sp>
        <p:nvSpPr>
          <p:cNvPr id="6" name="Espace réservé du numéro de diapositive 5"/>
          <p:cNvSpPr>
            <a:spLocks noGrp="1"/>
          </p:cNvSpPr>
          <p:nvPr>
            <p:ph type="sldNum" sz="quarter" idx="11"/>
          </p:nvPr>
        </p:nvSpPr>
        <p:spPr/>
        <p:txBody>
          <a:bodyPr/>
          <a:lstStyle/>
          <a:p>
            <a:fld id="{296A5B4F-8806-49AF-ADC2-F53C548500B7}" type="slidenum">
              <a:rPr lang="fr-FR" smtClean="0"/>
              <a:pPr/>
              <a:t>14</a:t>
            </a:fld>
            <a:endParaRPr lang="fr-FR"/>
          </a:p>
        </p:txBody>
      </p:sp>
      <p:sp>
        <p:nvSpPr>
          <p:cNvPr id="5" name="Footer Placeholder 4"/>
          <p:cNvSpPr>
            <a:spLocks noGrp="1"/>
          </p:cNvSpPr>
          <p:nvPr>
            <p:ph type="ftr" sz="quarter" idx="12"/>
          </p:nvPr>
        </p:nvSpPr>
        <p:spPr/>
        <p:txBody>
          <a:bodyPr/>
          <a:lstStyle/>
          <a:p>
            <a:r>
              <a:rPr lang="en-US" smtClean="0"/>
              <a:t>Antoine Mollard – Eucard2 WP12 annual meeting 2017</a:t>
            </a:r>
            <a:endParaRPr lang="fr-FR" dirty="0"/>
          </a:p>
        </p:txBody>
      </p:sp>
      <p:sp>
        <p:nvSpPr>
          <p:cNvPr id="38" name="TextBox 37"/>
          <p:cNvSpPr txBox="1"/>
          <p:nvPr/>
        </p:nvSpPr>
        <p:spPr>
          <a:xfrm>
            <a:off x="379875" y="4635053"/>
            <a:ext cx="4753600" cy="1477328"/>
          </a:xfrm>
          <a:prstGeom prst="rect">
            <a:avLst/>
          </a:prstGeom>
          <a:noFill/>
        </p:spPr>
        <p:txBody>
          <a:bodyPr wrap="square" rtlCol="0">
            <a:spAutoFit/>
          </a:bodyPr>
          <a:lstStyle/>
          <a:p>
            <a:pPr algn="just"/>
            <a:r>
              <a:rPr lang="en-US" dirty="0" smtClean="0"/>
              <a:t>For each computation we shift the frequency of one of the cavities.</a:t>
            </a:r>
          </a:p>
          <a:p>
            <a:pPr algn="just"/>
            <a:r>
              <a:rPr lang="en-US" dirty="0" smtClean="0"/>
              <a:t>Kladistron efficiency is sensitive to its cavities frequency shifts, especially at the end of the interaction line.</a:t>
            </a:r>
          </a:p>
        </p:txBody>
      </p:sp>
      <p:sp>
        <p:nvSpPr>
          <p:cNvPr id="3" name="TextBox 2"/>
          <p:cNvSpPr txBox="1"/>
          <p:nvPr/>
        </p:nvSpPr>
        <p:spPr>
          <a:xfrm>
            <a:off x="5635512" y="2531724"/>
            <a:ext cx="1521823" cy="307777"/>
          </a:xfrm>
          <a:prstGeom prst="rect">
            <a:avLst/>
          </a:prstGeom>
          <a:noFill/>
        </p:spPr>
        <p:txBody>
          <a:bodyPr wrap="square" rtlCol="0">
            <a:spAutoFit/>
          </a:bodyPr>
          <a:lstStyle/>
          <a:p>
            <a:r>
              <a:rPr lang="fr-FR" sz="1400" dirty="0" smtClean="0"/>
              <a:t>→</a:t>
            </a:r>
            <a:r>
              <a:rPr lang="el-GR" sz="1400" dirty="0"/>
              <a:t>Δ</a:t>
            </a:r>
            <a:r>
              <a:rPr lang="fr-FR" sz="1400" dirty="0" err="1" smtClean="0"/>
              <a:t>zgap</a:t>
            </a:r>
            <a:r>
              <a:rPr lang="fr-FR" sz="1400" dirty="0" smtClean="0"/>
              <a:t> ≈ -4µm</a:t>
            </a:r>
            <a:endParaRPr lang="fr-FR" sz="1400" dirty="0"/>
          </a:p>
        </p:txBody>
      </p:sp>
      <p:grpSp>
        <p:nvGrpSpPr>
          <p:cNvPr id="11" name="Groupe 10"/>
          <p:cNvGrpSpPr/>
          <p:nvPr/>
        </p:nvGrpSpPr>
        <p:grpSpPr>
          <a:xfrm>
            <a:off x="7157335" y="2135415"/>
            <a:ext cx="1857691" cy="3577776"/>
            <a:chOff x="5314207" y="980728"/>
            <a:chExt cx="2383562" cy="4590563"/>
          </a:xfrm>
        </p:grpSpPr>
        <p:pic>
          <p:nvPicPr>
            <p:cNvPr id="12" name="Image 11"/>
            <p:cNvPicPr>
              <a:picLocks noChangeAspect="1"/>
            </p:cNvPicPr>
            <p:nvPr/>
          </p:nvPicPr>
          <p:blipFill rotWithShape="1">
            <a:blip r:embed="rId4"/>
            <a:srcRect l="4405" t="16790" r="3566" b="22937"/>
            <a:stretch/>
          </p:blipFill>
          <p:spPr>
            <a:xfrm rot="5400000" flipH="1">
              <a:off x="3979869" y="2321667"/>
              <a:ext cx="4420890" cy="1752214"/>
            </a:xfrm>
            <a:prstGeom prst="rect">
              <a:avLst/>
            </a:prstGeom>
          </p:spPr>
        </p:pic>
        <p:cxnSp>
          <p:nvCxnSpPr>
            <p:cNvPr id="13" name="Connecteur droit 30"/>
            <p:cNvCxnSpPr/>
            <p:nvPr/>
          </p:nvCxnSpPr>
          <p:spPr>
            <a:xfrm>
              <a:off x="6744404" y="980728"/>
              <a:ext cx="1" cy="4590563"/>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4" name="Connecteur droit avec flèche 39"/>
            <p:cNvCxnSpPr/>
            <p:nvPr/>
          </p:nvCxnSpPr>
          <p:spPr>
            <a:xfrm>
              <a:off x="6744404" y="4040390"/>
              <a:ext cx="236226" cy="1"/>
            </a:xfrm>
            <a:prstGeom prst="straightConnector1">
              <a:avLst/>
            </a:prstGeom>
            <a:ln w="19050">
              <a:solidFill>
                <a:schemeClr val="accent2"/>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ZoneTexte 51"/>
            <p:cNvSpPr txBox="1"/>
            <p:nvPr/>
          </p:nvSpPr>
          <p:spPr>
            <a:xfrm>
              <a:off x="6995945" y="3851771"/>
              <a:ext cx="701824" cy="261610"/>
            </a:xfrm>
            <a:prstGeom prst="rect">
              <a:avLst/>
            </a:prstGeom>
            <a:noFill/>
          </p:spPr>
          <p:txBody>
            <a:bodyPr wrap="square" rtlCol="0">
              <a:spAutoFit/>
            </a:bodyPr>
            <a:lstStyle/>
            <a:p>
              <a:r>
                <a:rPr lang="fr-FR" sz="1100" b="1" dirty="0" err="1" smtClean="0"/>
                <a:t>Zgap</a:t>
              </a:r>
              <a:endParaRPr lang="fr-FR" sz="1100" b="1" dirty="0"/>
            </a:p>
          </p:txBody>
        </p:sp>
      </p:grpSp>
      <p:sp>
        <p:nvSpPr>
          <p:cNvPr id="16" name="TextBox 92"/>
          <p:cNvSpPr txBox="1"/>
          <p:nvPr/>
        </p:nvSpPr>
        <p:spPr>
          <a:xfrm>
            <a:off x="6282929" y="5834529"/>
            <a:ext cx="2545842" cy="369332"/>
          </a:xfrm>
          <a:prstGeom prst="rect">
            <a:avLst/>
          </a:prstGeom>
          <a:noFill/>
        </p:spPr>
        <p:txBody>
          <a:bodyPr wrap="square" rtlCol="0">
            <a:spAutoFit/>
          </a:bodyPr>
          <a:lstStyle/>
          <a:p>
            <a:r>
              <a:rPr lang="el-GR" dirty="0" smtClean="0"/>
              <a:t>Δ</a:t>
            </a:r>
            <a:r>
              <a:rPr lang="fr-FR" dirty="0" smtClean="0"/>
              <a:t>f/</a:t>
            </a:r>
            <a:r>
              <a:rPr lang="el-GR" dirty="0" smtClean="0"/>
              <a:t>Δ</a:t>
            </a:r>
            <a:r>
              <a:rPr lang="fr-FR" dirty="0" err="1" smtClean="0"/>
              <a:t>zgap</a:t>
            </a:r>
            <a:r>
              <a:rPr lang="fr-FR" dirty="0" smtClean="0"/>
              <a:t> ≈ 2.5MHz/µm</a:t>
            </a:r>
            <a:endParaRPr lang="fr-FR" dirty="0"/>
          </a:p>
        </p:txBody>
      </p:sp>
      <p:sp>
        <p:nvSpPr>
          <p:cNvPr id="4" name="ZoneTexte 3"/>
          <p:cNvSpPr txBox="1"/>
          <p:nvPr/>
        </p:nvSpPr>
        <p:spPr>
          <a:xfrm>
            <a:off x="6128084" y="984030"/>
            <a:ext cx="2818432" cy="1323439"/>
          </a:xfrm>
          <a:prstGeom prst="rect">
            <a:avLst/>
          </a:prstGeom>
          <a:noFill/>
        </p:spPr>
        <p:txBody>
          <a:bodyPr wrap="square" rtlCol="0">
            <a:spAutoFit/>
          </a:bodyPr>
          <a:lstStyle/>
          <a:p>
            <a:pPr algn="just"/>
            <a:r>
              <a:rPr lang="en-US" sz="1600" dirty="0"/>
              <a:t>The cavities fabrication must also be accurate: a 1-µm error might induce a 2,5MHz </a:t>
            </a:r>
            <a:r>
              <a:rPr lang="en-US" sz="1600" dirty="0" smtClean="0"/>
              <a:t>frequency-shift (COMSOL).</a:t>
            </a:r>
            <a:endParaRPr lang="en-US" sz="1600" dirty="0"/>
          </a:p>
          <a:p>
            <a:pPr algn="just"/>
            <a:endParaRPr lang="fr-FR" sz="1600" dirty="0"/>
          </a:p>
        </p:txBody>
      </p:sp>
    </p:spTree>
    <p:extLst>
      <p:ext uri="{BB962C8B-B14F-4D97-AF65-F5344CB8AC3E}">
        <p14:creationId xmlns:p14="http://schemas.microsoft.com/office/powerpoint/2010/main" val="590704776"/>
      </p:ext>
    </p:extLst>
  </p:cSld>
  <p:clrMapOvr>
    <a:masterClrMapping/>
  </p:clrMapOvr>
  <mc:AlternateContent xmlns:mc="http://schemas.openxmlformats.org/markup-compatibility/2006" xmlns:p14="http://schemas.microsoft.com/office/powerpoint/2010/main">
    <mc:Choice Requires="p14">
      <p:transition spd="slow" p14:dur="2000" advTm="83296"/>
    </mc:Choice>
    <mc:Fallback xmlns="">
      <p:transition spd="slow" advTm="83296"/>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lstStyle/>
          <a:p>
            <a:r>
              <a:rPr lang="en-US" dirty="0" smtClean="0"/>
              <a:t>tuning system design and test</a:t>
            </a:r>
            <a:endParaRPr lang="en-US" dirty="0"/>
          </a:p>
        </p:txBody>
      </p:sp>
      <p:sp>
        <p:nvSpPr>
          <p:cNvPr id="3" name="Espace réservé du numéro de diapositive 2"/>
          <p:cNvSpPr>
            <a:spLocks noGrp="1"/>
          </p:cNvSpPr>
          <p:nvPr>
            <p:ph type="sldNum" sz="quarter" idx="11"/>
          </p:nvPr>
        </p:nvSpPr>
        <p:spPr/>
        <p:txBody>
          <a:bodyPr/>
          <a:lstStyle/>
          <a:p>
            <a:fld id="{296A5B4F-8806-49AF-ADC2-F53C548500B7}" type="slidenum">
              <a:rPr lang="fr-FR" smtClean="0"/>
              <a:pPr/>
              <a:t>15</a:t>
            </a:fld>
            <a:endParaRPr lang="fr-FR"/>
          </a:p>
        </p:txBody>
      </p:sp>
      <p:sp>
        <p:nvSpPr>
          <p:cNvPr id="5" name="Espace réservé du pied de page 4"/>
          <p:cNvSpPr>
            <a:spLocks noGrp="1"/>
          </p:cNvSpPr>
          <p:nvPr>
            <p:ph type="ftr" sz="quarter" idx="12"/>
          </p:nvPr>
        </p:nvSpPr>
        <p:spPr/>
        <p:txBody>
          <a:bodyPr/>
          <a:lstStyle/>
          <a:p>
            <a:r>
              <a:rPr lang="en-US" smtClean="0"/>
              <a:t>Antoine Mollard – Eucard2 WP12 annual meeting 2017</a:t>
            </a:r>
            <a:endParaRPr lang="fr-FR" dirty="0"/>
          </a:p>
        </p:txBody>
      </p:sp>
      <p:sp>
        <p:nvSpPr>
          <p:cNvPr id="20" name="Rectangle 19"/>
          <p:cNvSpPr/>
          <p:nvPr/>
        </p:nvSpPr>
        <p:spPr>
          <a:xfrm>
            <a:off x="5436872" y="3480367"/>
            <a:ext cx="2808205" cy="369332"/>
          </a:xfrm>
          <a:prstGeom prst="rect">
            <a:avLst/>
          </a:prstGeom>
        </p:spPr>
        <p:txBody>
          <a:bodyPr wrap="none">
            <a:spAutoFit/>
          </a:bodyPr>
          <a:lstStyle/>
          <a:p>
            <a:r>
              <a:rPr lang="en-US" dirty="0" smtClean="0">
                <a:solidFill>
                  <a:srgbClr val="00B050"/>
                </a:solidFill>
              </a:rPr>
              <a:t>Tuning system (x4 at 60°)</a:t>
            </a:r>
            <a:endParaRPr lang="en-US" dirty="0">
              <a:solidFill>
                <a:srgbClr val="87000A">
                  <a:lumMod val="75000"/>
                </a:srgbClr>
              </a:solidFill>
            </a:endParaRPr>
          </a:p>
        </p:txBody>
      </p:sp>
      <p:sp>
        <p:nvSpPr>
          <p:cNvPr id="2" name="TextBox 1"/>
          <p:cNvSpPr txBox="1"/>
          <p:nvPr/>
        </p:nvSpPr>
        <p:spPr>
          <a:xfrm>
            <a:off x="4595725" y="3935623"/>
            <a:ext cx="2336928" cy="2354491"/>
          </a:xfrm>
          <a:prstGeom prst="rect">
            <a:avLst/>
          </a:prstGeom>
          <a:noFill/>
        </p:spPr>
        <p:txBody>
          <a:bodyPr wrap="square" rtlCol="0">
            <a:spAutoFit/>
          </a:bodyPr>
          <a:lstStyle/>
          <a:p>
            <a:pPr algn="just"/>
            <a:r>
              <a:rPr lang="en-US" sz="1050" dirty="0" smtClean="0">
                <a:solidFill>
                  <a:prstClr val="black"/>
                </a:solidFill>
              </a:rPr>
              <a:t>The tuning system we designed is inspired by CLIC accelerating cavities design; a thigh copper membrane is misshaped to adjust cavities frequencies. This strain is controlled by an accurate screw thread.</a:t>
            </a:r>
          </a:p>
          <a:p>
            <a:pPr algn="just"/>
            <a:endParaRPr lang="en-US" sz="1050" dirty="0" smtClean="0">
              <a:solidFill>
                <a:prstClr val="black"/>
              </a:solidFill>
            </a:endParaRPr>
          </a:p>
          <a:p>
            <a:pPr algn="just"/>
            <a:r>
              <a:rPr lang="en-US" sz="1050" dirty="0" smtClean="0">
                <a:solidFill>
                  <a:prstClr val="black"/>
                </a:solidFill>
              </a:rPr>
              <a:t>Although the airtightness had been preserved during our tests, the pin’s thread had been broken. The tuning system assembling is too rigid and the extra mechanical stress is reported on the screw thread.</a:t>
            </a:r>
            <a:endParaRPr lang="en-US" sz="1050" dirty="0">
              <a:solidFill>
                <a:prstClr val="black"/>
              </a:solidFill>
            </a:endParaRPr>
          </a:p>
        </p:txBody>
      </p:sp>
      <p:grpSp>
        <p:nvGrpSpPr>
          <p:cNvPr id="25" name="Groupe 24"/>
          <p:cNvGrpSpPr/>
          <p:nvPr/>
        </p:nvGrpSpPr>
        <p:grpSpPr>
          <a:xfrm>
            <a:off x="93398" y="1061595"/>
            <a:ext cx="5142783" cy="2313981"/>
            <a:chOff x="93397" y="1061594"/>
            <a:chExt cx="6002603" cy="2700855"/>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397" y="1092645"/>
              <a:ext cx="3818294" cy="2669804"/>
            </a:xfrm>
            <a:prstGeom prst="rect">
              <a:avLst/>
            </a:prstGeom>
          </p:spPr>
        </p:pic>
        <p:sp>
          <p:nvSpPr>
            <p:cNvPr id="16" name="Rectangle 15"/>
            <p:cNvSpPr/>
            <p:nvPr/>
          </p:nvSpPr>
          <p:spPr>
            <a:xfrm>
              <a:off x="3945160" y="1061594"/>
              <a:ext cx="2150840" cy="280411"/>
            </a:xfrm>
            <a:prstGeom prst="rect">
              <a:avLst/>
            </a:prstGeom>
          </p:spPr>
          <p:txBody>
            <a:bodyPr wrap="square">
              <a:spAutoFit/>
            </a:bodyPr>
            <a:lstStyle/>
            <a:p>
              <a:r>
                <a:rPr lang="en-US" sz="1050" dirty="0" smtClean="0">
                  <a:solidFill>
                    <a:srgbClr val="87000A">
                      <a:lumMod val="75000"/>
                    </a:srgbClr>
                  </a:solidFill>
                </a:rPr>
                <a:t>Cooling system channels (4)</a:t>
              </a:r>
              <a:endParaRPr lang="en-US" sz="1050" dirty="0">
                <a:solidFill>
                  <a:srgbClr val="87000A">
                    <a:lumMod val="75000"/>
                  </a:srgbClr>
                </a:solidFill>
              </a:endParaRPr>
            </a:p>
          </p:txBody>
        </p:sp>
        <p:cxnSp>
          <p:nvCxnSpPr>
            <p:cNvPr id="17" name="Connecteur droit avec flèche 7"/>
            <p:cNvCxnSpPr>
              <a:stCxn id="16" idx="1"/>
            </p:cNvCxnSpPr>
            <p:nvPr/>
          </p:nvCxnSpPr>
          <p:spPr>
            <a:xfrm flipH="1">
              <a:off x="2569613" y="1201800"/>
              <a:ext cx="1375548" cy="751418"/>
            </a:xfrm>
            <a:prstGeom prst="straightConnector1">
              <a:avLst/>
            </a:prstGeom>
            <a:ln w="317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22"/>
            <p:cNvCxnSpPr>
              <a:stCxn id="16" idx="1"/>
            </p:cNvCxnSpPr>
            <p:nvPr/>
          </p:nvCxnSpPr>
          <p:spPr>
            <a:xfrm flipH="1">
              <a:off x="1365314" y="1201800"/>
              <a:ext cx="2579846" cy="919562"/>
            </a:xfrm>
            <a:prstGeom prst="straightConnector1">
              <a:avLst/>
            </a:prstGeom>
            <a:ln w="317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3980693" y="1853396"/>
              <a:ext cx="694500" cy="280412"/>
            </a:xfrm>
            <a:prstGeom prst="rect">
              <a:avLst/>
            </a:prstGeom>
          </p:spPr>
          <p:txBody>
            <a:bodyPr wrap="none">
              <a:spAutoFit/>
            </a:bodyPr>
            <a:lstStyle/>
            <a:p>
              <a:r>
                <a:rPr lang="en-US" sz="1050" dirty="0">
                  <a:solidFill>
                    <a:srgbClr val="990000"/>
                  </a:solidFill>
                </a:rPr>
                <a:t>C</a:t>
              </a:r>
              <a:r>
                <a:rPr lang="en-US" sz="1050" dirty="0" smtClean="0">
                  <a:solidFill>
                    <a:srgbClr val="990000"/>
                  </a:solidFill>
                </a:rPr>
                <a:t>opper</a:t>
              </a:r>
              <a:endParaRPr lang="en-US" sz="1050" dirty="0">
                <a:solidFill>
                  <a:srgbClr val="990000"/>
                </a:solidFill>
              </a:endParaRPr>
            </a:p>
          </p:txBody>
        </p:sp>
        <p:cxnSp>
          <p:nvCxnSpPr>
            <p:cNvPr id="30" name="Straight Arrow Connector 29"/>
            <p:cNvCxnSpPr>
              <a:stCxn id="22" idx="1"/>
            </p:cNvCxnSpPr>
            <p:nvPr/>
          </p:nvCxnSpPr>
          <p:spPr>
            <a:xfrm flipH="1">
              <a:off x="2776095" y="1993602"/>
              <a:ext cx="1204598" cy="353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945160" y="1474470"/>
              <a:ext cx="1250619" cy="280412"/>
            </a:xfrm>
            <a:prstGeom prst="rect">
              <a:avLst/>
            </a:prstGeom>
            <a:noFill/>
          </p:spPr>
          <p:txBody>
            <a:bodyPr wrap="square" rtlCol="0">
              <a:spAutoFit/>
            </a:bodyPr>
            <a:lstStyle/>
            <a:p>
              <a:r>
                <a:rPr lang="en-US" sz="1050" dirty="0" smtClean="0">
                  <a:solidFill>
                    <a:prstClr val="black"/>
                  </a:solidFill>
                </a:rPr>
                <a:t>Beam</a:t>
              </a:r>
              <a:r>
                <a:rPr lang="fr-FR" sz="1050" dirty="0" smtClean="0">
                  <a:solidFill>
                    <a:prstClr val="black"/>
                  </a:solidFill>
                </a:rPr>
                <a:t> drift tube</a:t>
              </a:r>
              <a:endParaRPr lang="fr-FR" sz="1050" dirty="0">
                <a:solidFill>
                  <a:prstClr val="black"/>
                </a:solidFill>
              </a:endParaRPr>
            </a:p>
          </p:txBody>
        </p:sp>
        <p:cxnSp>
          <p:nvCxnSpPr>
            <p:cNvPr id="29" name="Straight Arrow Connector 28"/>
            <p:cNvCxnSpPr>
              <a:stCxn id="27" idx="1"/>
            </p:cNvCxnSpPr>
            <p:nvPr/>
          </p:nvCxnSpPr>
          <p:spPr>
            <a:xfrm flipH="1">
              <a:off x="2050600" y="1614676"/>
              <a:ext cx="1894559" cy="78687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sp>
        <p:nvSpPr>
          <p:cNvPr id="47" name="TextBox 8"/>
          <p:cNvSpPr txBox="1"/>
          <p:nvPr/>
        </p:nvSpPr>
        <p:spPr>
          <a:xfrm>
            <a:off x="7140518" y="5744301"/>
            <a:ext cx="1601464" cy="276999"/>
          </a:xfrm>
          <a:prstGeom prst="rect">
            <a:avLst/>
          </a:prstGeom>
          <a:noFill/>
        </p:spPr>
        <p:txBody>
          <a:bodyPr wrap="square" rtlCol="0">
            <a:spAutoFit/>
          </a:bodyPr>
          <a:lstStyle/>
          <a:p>
            <a:r>
              <a:rPr lang="fr-FR" sz="1200" dirty="0"/>
              <a:t>P</a:t>
            </a:r>
            <a:r>
              <a:rPr lang="fr-FR" sz="1200" dirty="0" smtClean="0"/>
              <a:t>rototype test </a:t>
            </a:r>
            <a:r>
              <a:rPr lang="fr-FR" sz="1200" dirty="0" err="1" smtClean="0"/>
              <a:t>bench</a:t>
            </a:r>
            <a:endParaRPr lang="fr-FR" sz="1200" dirty="0"/>
          </a:p>
        </p:txBody>
      </p:sp>
      <p:grpSp>
        <p:nvGrpSpPr>
          <p:cNvPr id="9" name="Groupe 8"/>
          <p:cNvGrpSpPr/>
          <p:nvPr/>
        </p:nvGrpSpPr>
        <p:grpSpPr>
          <a:xfrm>
            <a:off x="93398" y="3985095"/>
            <a:ext cx="4572000" cy="2743200"/>
            <a:chOff x="93398" y="3985095"/>
            <a:chExt cx="4572000" cy="2743200"/>
          </a:xfrm>
        </p:grpSpPr>
        <p:graphicFrame>
          <p:nvGraphicFramePr>
            <p:cNvPr id="51" name="Graphique 50"/>
            <p:cNvGraphicFramePr>
              <a:graphicFrameLocks/>
            </p:cNvGraphicFramePr>
            <p:nvPr>
              <p:extLst>
                <p:ext uri="{D42A27DB-BD31-4B8C-83A1-F6EECF244321}">
                  <p14:modId xmlns:p14="http://schemas.microsoft.com/office/powerpoint/2010/main" val="2378675560"/>
                </p:ext>
              </p:extLst>
            </p:nvPr>
          </p:nvGraphicFramePr>
          <p:xfrm>
            <a:off x="93398" y="3985095"/>
            <a:ext cx="4572000" cy="2743200"/>
          </p:xfrm>
          <a:graphic>
            <a:graphicData uri="http://schemas.openxmlformats.org/drawingml/2006/chart">
              <c:chart xmlns:c="http://schemas.openxmlformats.org/drawingml/2006/chart" xmlns:r="http://schemas.openxmlformats.org/officeDocument/2006/relationships" r:id="rId4"/>
            </a:graphicData>
          </a:graphic>
        </p:graphicFrame>
        <p:sp>
          <p:nvSpPr>
            <p:cNvPr id="52" name="Ellipse 51"/>
            <p:cNvSpPr/>
            <p:nvPr/>
          </p:nvSpPr>
          <p:spPr>
            <a:xfrm>
              <a:off x="1553594" y="4068210"/>
              <a:ext cx="258798" cy="258798"/>
            </a:xfrm>
            <a:prstGeom prst="ellipse">
              <a:avLst/>
            </a:prstGeom>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smtClean="0"/>
                <a:t>4</a:t>
              </a:r>
              <a:endParaRPr lang="fr-FR" dirty="0"/>
            </a:p>
          </p:txBody>
        </p:sp>
        <p:cxnSp>
          <p:nvCxnSpPr>
            <p:cNvPr id="53" name="Connecteur droit avec flèche 52"/>
            <p:cNvCxnSpPr/>
            <p:nvPr/>
          </p:nvCxnSpPr>
          <p:spPr>
            <a:xfrm>
              <a:off x="2442639" y="5089269"/>
              <a:ext cx="1486530" cy="73769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54" name="Ellipse 53"/>
            <p:cNvSpPr/>
            <p:nvPr/>
          </p:nvSpPr>
          <p:spPr>
            <a:xfrm>
              <a:off x="3953906" y="5531334"/>
              <a:ext cx="258798" cy="2587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a:t>
              </a:r>
              <a:endParaRPr lang="fr-FR" dirty="0"/>
            </a:p>
          </p:txBody>
        </p:sp>
        <p:cxnSp>
          <p:nvCxnSpPr>
            <p:cNvPr id="55" name="Connecteur droit avec flèche 54"/>
            <p:cNvCxnSpPr/>
            <p:nvPr/>
          </p:nvCxnSpPr>
          <p:spPr>
            <a:xfrm flipH="1" flipV="1">
              <a:off x="2353945" y="5276714"/>
              <a:ext cx="1367437" cy="708535"/>
            </a:xfrm>
            <a:prstGeom prst="straightConnector1">
              <a:avLst/>
            </a:prstGeom>
            <a:ln w="190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56" name="Ellipse 55"/>
            <p:cNvSpPr/>
            <p:nvPr/>
          </p:nvSpPr>
          <p:spPr>
            <a:xfrm>
              <a:off x="3592966" y="6021005"/>
              <a:ext cx="258798" cy="25879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2</a:t>
              </a:r>
            </a:p>
          </p:txBody>
        </p:sp>
        <p:cxnSp>
          <p:nvCxnSpPr>
            <p:cNvPr id="57" name="Connecteur droit avec flèche 56"/>
            <p:cNvCxnSpPr/>
            <p:nvPr/>
          </p:nvCxnSpPr>
          <p:spPr>
            <a:xfrm flipH="1" flipV="1">
              <a:off x="1553594" y="4464228"/>
              <a:ext cx="692890" cy="552046"/>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sp>
          <p:nvSpPr>
            <p:cNvPr id="58" name="Ellipse 57"/>
            <p:cNvSpPr/>
            <p:nvPr/>
          </p:nvSpPr>
          <p:spPr>
            <a:xfrm>
              <a:off x="1553594" y="4735160"/>
              <a:ext cx="258798" cy="258798"/>
            </a:xfrm>
            <a:prstGeom prst="ellipse">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a:t>3</a:t>
              </a:r>
            </a:p>
          </p:txBody>
        </p:sp>
        <p:cxnSp>
          <p:nvCxnSpPr>
            <p:cNvPr id="59" name="Connecteur droit avec flèche 58"/>
            <p:cNvCxnSpPr/>
            <p:nvPr/>
          </p:nvCxnSpPr>
          <p:spPr>
            <a:xfrm flipH="1" flipV="1">
              <a:off x="813086" y="4410486"/>
              <a:ext cx="740508" cy="73468"/>
            </a:xfrm>
            <a:prstGeom prst="straightConnector1">
              <a:avLst/>
            </a:prstGeom>
            <a:ln w="19050">
              <a:solidFill>
                <a:schemeClr val="accent3"/>
              </a:solidFill>
              <a:tailEnd type="triangle"/>
            </a:ln>
          </p:spPr>
          <p:style>
            <a:lnRef idx="1">
              <a:schemeClr val="accent1"/>
            </a:lnRef>
            <a:fillRef idx="0">
              <a:schemeClr val="accent1"/>
            </a:fillRef>
            <a:effectRef idx="0">
              <a:schemeClr val="accent1"/>
            </a:effectRef>
            <a:fontRef idx="minor">
              <a:schemeClr val="tx1"/>
            </a:fontRef>
          </p:style>
        </p:cxnSp>
        <p:cxnSp>
          <p:nvCxnSpPr>
            <p:cNvPr id="60" name="Connecteur droit avec flèche 59"/>
            <p:cNvCxnSpPr/>
            <p:nvPr/>
          </p:nvCxnSpPr>
          <p:spPr>
            <a:xfrm flipV="1">
              <a:off x="992811" y="4278306"/>
              <a:ext cx="1468562" cy="5561"/>
            </a:xfrm>
            <a:prstGeom prst="straightConnector1">
              <a:avLst/>
            </a:prstGeom>
            <a:ln w="19050">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 name="Groupe 10"/>
          <p:cNvGrpSpPr/>
          <p:nvPr/>
        </p:nvGrpSpPr>
        <p:grpSpPr>
          <a:xfrm>
            <a:off x="992893" y="3545090"/>
            <a:ext cx="3025999" cy="1040514"/>
            <a:chOff x="992893" y="3545090"/>
            <a:chExt cx="3025999" cy="1040514"/>
          </a:xfrm>
        </p:grpSpPr>
        <p:sp>
          <p:nvSpPr>
            <p:cNvPr id="63" name="Ellipse 62"/>
            <p:cNvSpPr/>
            <p:nvPr/>
          </p:nvSpPr>
          <p:spPr>
            <a:xfrm>
              <a:off x="992893" y="4045672"/>
              <a:ext cx="1593669" cy="539932"/>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4" name="Connecteur droit avec flèche 63"/>
            <p:cNvCxnSpPr>
              <a:stCxn id="33" idx="1"/>
              <a:endCxn id="63" idx="0"/>
            </p:cNvCxnSpPr>
            <p:nvPr/>
          </p:nvCxnSpPr>
          <p:spPr>
            <a:xfrm flipH="1">
              <a:off x="1789728" y="3683590"/>
              <a:ext cx="731833" cy="36208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ZoneTexte 32"/>
            <p:cNvSpPr txBox="1"/>
            <p:nvPr/>
          </p:nvSpPr>
          <p:spPr>
            <a:xfrm>
              <a:off x="2521561" y="3545090"/>
              <a:ext cx="1497331" cy="276999"/>
            </a:xfrm>
            <a:prstGeom prst="rect">
              <a:avLst/>
            </a:prstGeom>
            <a:noFill/>
          </p:spPr>
          <p:txBody>
            <a:bodyPr wrap="square" rtlCol="0">
              <a:spAutoFit/>
            </a:bodyPr>
            <a:lstStyle/>
            <a:p>
              <a:r>
                <a:rPr lang="en-US" sz="1200" dirty="0" smtClean="0"/>
                <a:t>Pin’s thread broken</a:t>
              </a:r>
              <a:endParaRPr lang="en-US" sz="1200" dirty="0"/>
            </a:p>
          </p:txBody>
        </p:sp>
      </p:grpSp>
      <p:grpSp>
        <p:nvGrpSpPr>
          <p:cNvPr id="74" name="Groupe 73"/>
          <p:cNvGrpSpPr/>
          <p:nvPr/>
        </p:nvGrpSpPr>
        <p:grpSpPr>
          <a:xfrm>
            <a:off x="4577942" y="1203489"/>
            <a:ext cx="3169037" cy="2094230"/>
            <a:chOff x="1677282" y="3710729"/>
            <a:chExt cx="3169037" cy="2094230"/>
          </a:xfrm>
        </p:grpSpPr>
        <p:grpSp>
          <p:nvGrpSpPr>
            <p:cNvPr id="75" name="Groupe 74"/>
            <p:cNvGrpSpPr/>
            <p:nvPr/>
          </p:nvGrpSpPr>
          <p:grpSpPr>
            <a:xfrm>
              <a:off x="1677282" y="3710729"/>
              <a:ext cx="3169037" cy="2094230"/>
              <a:chOff x="1915998" y="3753192"/>
              <a:chExt cx="3646660" cy="2409863"/>
            </a:xfrm>
          </p:grpSpPr>
          <p:grpSp>
            <p:nvGrpSpPr>
              <p:cNvPr id="79" name="Groupe 78"/>
              <p:cNvGrpSpPr/>
              <p:nvPr/>
            </p:nvGrpSpPr>
            <p:grpSpPr>
              <a:xfrm>
                <a:off x="1915998" y="3753192"/>
                <a:ext cx="3646660" cy="2409863"/>
                <a:chOff x="1915998" y="3753192"/>
                <a:chExt cx="3646660" cy="2409863"/>
              </a:xfrm>
            </p:grpSpPr>
            <p:pic>
              <p:nvPicPr>
                <p:cNvPr id="82" name="Image 81"/>
                <p:cNvPicPr>
                  <a:picLocks noChangeAspect="1"/>
                </p:cNvPicPr>
                <p:nvPr/>
              </p:nvPicPr>
              <p:blipFill rotWithShape="1">
                <a:blip r:embed="rId5"/>
                <a:srcRect l="49236"/>
                <a:stretch/>
              </p:blipFill>
              <p:spPr>
                <a:xfrm>
                  <a:off x="2769105" y="4545435"/>
                  <a:ext cx="2758758" cy="1040882"/>
                </a:xfrm>
                <a:prstGeom prst="rect">
                  <a:avLst/>
                </a:prstGeom>
              </p:spPr>
            </p:pic>
            <p:sp>
              <p:nvSpPr>
                <p:cNvPr id="83" name="Flèche courbée vers le bas 82"/>
                <p:cNvSpPr/>
                <p:nvPr/>
              </p:nvSpPr>
              <p:spPr>
                <a:xfrm>
                  <a:off x="5196898" y="4724402"/>
                  <a:ext cx="365760" cy="194205"/>
                </a:xfrm>
                <a:prstGeom prst="curvedDownArrow">
                  <a:avLst>
                    <a:gd name="adj1" fmla="val 41608"/>
                    <a:gd name="adj2" fmla="val 69819"/>
                    <a:gd name="adj3" fmla="val 3603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solidFill>
                      <a:schemeClr val="tx1"/>
                    </a:solidFill>
                  </a:endParaRPr>
                </a:p>
              </p:txBody>
            </p:sp>
            <p:sp>
              <p:nvSpPr>
                <p:cNvPr id="84" name="Flèche courbée vers le bas 83"/>
                <p:cNvSpPr/>
                <p:nvPr/>
              </p:nvSpPr>
              <p:spPr>
                <a:xfrm flipV="1">
                  <a:off x="5196898" y="5283730"/>
                  <a:ext cx="365760" cy="194205"/>
                </a:xfrm>
                <a:prstGeom prst="curvedDownArrow">
                  <a:avLst>
                    <a:gd name="adj1" fmla="val 41608"/>
                    <a:gd name="adj2" fmla="val 69819"/>
                    <a:gd name="adj3" fmla="val 3603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solidFill>
                      <a:schemeClr val="tx1"/>
                    </a:solidFill>
                  </a:endParaRPr>
                </a:p>
              </p:txBody>
            </p:sp>
            <p:sp>
              <p:nvSpPr>
                <p:cNvPr id="85" name="Double flèche horizontale 84"/>
                <p:cNvSpPr/>
                <p:nvPr/>
              </p:nvSpPr>
              <p:spPr>
                <a:xfrm>
                  <a:off x="3767372" y="5305915"/>
                  <a:ext cx="350043" cy="113870"/>
                </a:xfrm>
                <a:prstGeom prst="leftRightArrow">
                  <a:avLst/>
                </a:prstGeom>
                <a:solidFill>
                  <a:schemeClr val="tx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cxnSp>
              <p:nvCxnSpPr>
                <p:cNvPr id="86" name="Connecteur droit avec flèche 85"/>
                <p:cNvCxnSpPr>
                  <a:stCxn id="87" idx="0"/>
                </p:cNvCxnSpPr>
                <p:nvPr/>
              </p:nvCxnSpPr>
              <p:spPr>
                <a:xfrm flipH="1" flipV="1">
                  <a:off x="4264829" y="5180828"/>
                  <a:ext cx="238127" cy="6138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87" name="ZoneTexte 86"/>
                <p:cNvSpPr txBox="1"/>
                <p:nvPr/>
              </p:nvSpPr>
              <p:spPr>
                <a:xfrm>
                  <a:off x="3940951" y="5794662"/>
                  <a:ext cx="1124009" cy="265622"/>
                </a:xfrm>
                <a:prstGeom prst="rect">
                  <a:avLst/>
                </a:prstGeom>
                <a:noFill/>
              </p:spPr>
              <p:txBody>
                <a:bodyPr wrap="square" rtlCol="0">
                  <a:spAutoFit/>
                </a:bodyPr>
                <a:lstStyle/>
                <a:p>
                  <a:r>
                    <a:rPr lang="fr-FR" sz="900" dirty="0" err="1" smtClean="0"/>
                    <a:t>Screw</a:t>
                  </a:r>
                  <a:r>
                    <a:rPr lang="fr-FR" sz="900" dirty="0" smtClean="0"/>
                    <a:t> thread</a:t>
                  </a:r>
                  <a:endParaRPr lang="fr-FR" sz="900" dirty="0"/>
                </a:p>
              </p:txBody>
            </p:sp>
            <p:sp>
              <p:nvSpPr>
                <p:cNvPr id="91" name="ZoneTexte 90"/>
                <p:cNvSpPr txBox="1"/>
                <p:nvPr/>
              </p:nvSpPr>
              <p:spPr>
                <a:xfrm>
                  <a:off x="3587296" y="3753192"/>
                  <a:ext cx="1169239" cy="743743"/>
                </a:xfrm>
                <a:prstGeom prst="rect">
                  <a:avLst/>
                </a:prstGeom>
                <a:noFill/>
              </p:spPr>
              <p:txBody>
                <a:bodyPr wrap="square" rtlCol="0">
                  <a:spAutoFit/>
                </a:bodyPr>
                <a:lstStyle/>
                <a:p>
                  <a:r>
                    <a:rPr lang="fr-FR" sz="900" dirty="0" err="1" smtClean="0"/>
                    <a:t>Threaded</a:t>
                  </a:r>
                  <a:r>
                    <a:rPr lang="fr-FR" sz="900" dirty="0" smtClean="0"/>
                    <a:t> Cupronickel pin </a:t>
                  </a:r>
                  <a:r>
                    <a:rPr lang="fr-FR" sz="900" dirty="0" err="1" smtClean="0"/>
                    <a:t>brazed</a:t>
                  </a:r>
                  <a:r>
                    <a:rPr lang="fr-FR" sz="900" dirty="0" smtClean="0"/>
                    <a:t> on the membrane </a:t>
                  </a:r>
                </a:p>
              </p:txBody>
            </p:sp>
            <p:sp>
              <p:nvSpPr>
                <p:cNvPr id="93" name="ZoneTexte 92"/>
                <p:cNvSpPr txBox="1"/>
                <p:nvPr/>
              </p:nvSpPr>
              <p:spPr>
                <a:xfrm>
                  <a:off x="2946308" y="5738059"/>
                  <a:ext cx="946608" cy="424996"/>
                </a:xfrm>
                <a:prstGeom prst="rect">
                  <a:avLst/>
                </a:prstGeom>
                <a:noFill/>
              </p:spPr>
              <p:txBody>
                <a:bodyPr wrap="square" rtlCol="0">
                  <a:spAutoFit/>
                </a:bodyPr>
                <a:lstStyle/>
                <a:p>
                  <a:r>
                    <a:rPr lang="fr-FR" sz="900" dirty="0" err="1" smtClean="0"/>
                    <a:t>Misshaped</a:t>
                  </a:r>
                  <a:r>
                    <a:rPr lang="fr-FR" sz="900" dirty="0" smtClean="0"/>
                    <a:t> membrane</a:t>
                  </a:r>
                  <a:endParaRPr lang="fr-FR" sz="900" dirty="0"/>
                </a:p>
              </p:txBody>
            </p:sp>
            <p:cxnSp>
              <p:nvCxnSpPr>
                <p:cNvPr id="94" name="Connecteur droit avec flèche 93"/>
                <p:cNvCxnSpPr>
                  <a:stCxn id="93" idx="0"/>
                </p:cNvCxnSpPr>
                <p:nvPr/>
              </p:nvCxnSpPr>
              <p:spPr>
                <a:xfrm flipV="1">
                  <a:off x="3419613" y="5110337"/>
                  <a:ext cx="200346" cy="6277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5" name="ZoneTexte 94"/>
                <p:cNvSpPr txBox="1"/>
                <p:nvPr/>
              </p:nvSpPr>
              <p:spPr>
                <a:xfrm>
                  <a:off x="2832957" y="4048670"/>
                  <a:ext cx="754339" cy="265622"/>
                </a:xfrm>
                <a:prstGeom prst="rect">
                  <a:avLst/>
                </a:prstGeom>
                <a:noFill/>
              </p:spPr>
              <p:txBody>
                <a:bodyPr wrap="square" rtlCol="0">
                  <a:spAutoFit/>
                </a:bodyPr>
                <a:lstStyle/>
                <a:p>
                  <a:r>
                    <a:rPr lang="fr-FR" sz="900" dirty="0" err="1" smtClean="0"/>
                    <a:t>Cavity</a:t>
                  </a:r>
                  <a:endParaRPr lang="fr-FR" sz="1100" dirty="0"/>
                </a:p>
              </p:txBody>
            </p:sp>
            <p:sp>
              <p:nvSpPr>
                <p:cNvPr id="96" name="Accolade ouvrante 95"/>
                <p:cNvSpPr/>
                <p:nvPr/>
              </p:nvSpPr>
              <p:spPr>
                <a:xfrm rot="5400000">
                  <a:off x="3045782" y="4242272"/>
                  <a:ext cx="580808" cy="747603"/>
                </a:xfrm>
                <a:prstGeom prst="leftBrace">
                  <a:avLst>
                    <a:gd name="adj1" fmla="val 11224"/>
                    <a:gd name="adj2" fmla="val 7490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97" name="TextBox 26"/>
                <p:cNvSpPr txBox="1"/>
                <p:nvPr/>
              </p:nvSpPr>
              <p:spPr>
                <a:xfrm>
                  <a:off x="1915998" y="5745503"/>
                  <a:ext cx="1200990" cy="265622"/>
                </a:xfrm>
                <a:prstGeom prst="rect">
                  <a:avLst/>
                </a:prstGeom>
                <a:noFill/>
              </p:spPr>
              <p:txBody>
                <a:bodyPr wrap="square" rtlCol="0">
                  <a:spAutoFit/>
                </a:bodyPr>
                <a:lstStyle/>
                <a:p>
                  <a:r>
                    <a:rPr lang="fr-FR" sz="900" dirty="0" err="1" smtClean="0">
                      <a:solidFill>
                        <a:prstClr val="black"/>
                      </a:solidFill>
                    </a:rPr>
                    <a:t>Beam</a:t>
                  </a:r>
                  <a:r>
                    <a:rPr lang="fr-FR" sz="900" dirty="0" smtClean="0">
                      <a:solidFill>
                        <a:prstClr val="black"/>
                      </a:solidFill>
                    </a:rPr>
                    <a:t> drift tube</a:t>
                  </a:r>
                  <a:endParaRPr lang="fr-FR" sz="900" dirty="0">
                    <a:solidFill>
                      <a:prstClr val="black"/>
                    </a:solidFill>
                  </a:endParaRPr>
                </a:p>
              </p:txBody>
            </p:sp>
            <p:cxnSp>
              <p:nvCxnSpPr>
                <p:cNvPr id="98" name="Connecteur droit avec flèche 97"/>
                <p:cNvCxnSpPr>
                  <a:stCxn id="97" idx="0"/>
                </p:cNvCxnSpPr>
                <p:nvPr/>
              </p:nvCxnSpPr>
              <p:spPr>
                <a:xfrm flipV="1">
                  <a:off x="2516493" y="5430414"/>
                  <a:ext cx="272366" cy="3150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99" name="ZoneTexte 24"/>
                <p:cNvSpPr txBox="1"/>
                <p:nvPr/>
              </p:nvSpPr>
              <p:spPr>
                <a:xfrm>
                  <a:off x="4854100" y="3999570"/>
                  <a:ext cx="708558" cy="424996"/>
                </a:xfrm>
                <a:prstGeom prst="rect">
                  <a:avLst/>
                </a:prstGeom>
                <a:noFill/>
              </p:spPr>
              <p:txBody>
                <a:bodyPr wrap="square" rtlCol="0">
                  <a:spAutoFit/>
                </a:bodyPr>
                <a:lstStyle/>
                <a:p>
                  <a:r>
                    <a:rPr lang="en-US" sz="900" dirty="0" smtClean="0"/>
                    <a:t>Bronze bearing</a:t>
                  </a:r>
                  <a:endParaRPr lang="en-US" sz="900" dirty="0"/>
                </a:p>
              </p:txBody>
            </p:sp>
            <p:cxnSp>
              <p:nvCxnSpPr>
                <p:cNvPr id="100" name="Connecteur droit avec flèche 21"/>
                <p:cNvCxnSpPr>
                  <a:stCxn id="99" idx="2"/>
                </p:cNvCxnSpPr>
                <p:nvPr/>
              </p:nvCxnSpPr>
              <p:spPr>
                <a:xfrm flipH="1">
                  <a:off x="4733511" y="4424566"/>
                  <a:ext cx="474868" cy="3806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1" name="Connecteur droit avec flèche 100"/>
                <p:cNvCxnSpPr>
                  <a:stCxn id="91" idx="2"/>
                </p:cNvCxnSpPr>
                <p:nvPr/>
              </p:nvCxnSpPr>
              <p:spPr>
                <a:xfrm flipH="1">
                  <a:off x="3993459" y="4496935"/>
                  <a:ext cx="178456" cy="589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80" name="Straight Connector 34"/>
              <p:cNvCxnSpPr/>
              <p:nvPr/>
            </p:nvCxnSpPr>
            <p:spPr>
              <a:xfrm flipH="1">
                <a:off x="3695655" y="4928703"/>
                <a:ext cx="591078" cy="0"/>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81" name="Straight Connector 35"/>
              <p:cNvCxnSpPr/>
              <p:nvPr/>
            </p:nvCxnSpPr>
            <p:spPr>
              <a:xfrm>
                <a:off x="4297176" y="4773346"/>
                <a:ext cx="0" cy="155931"/>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grpSp>
        <p:cxnSp>
          <p:nvCxnSpPr>
            <p:cNvPr id="76" name="Straight Connector 33"/>
            <p:cNvCxnSpPr/>
            <p:nvPr/>
          </p:nvCxnSpPr>
          <p:spPr>
            <a:xfrm>
              <a:off x="3164259" y="4825842"/>
              <a:ext cx="0" cy="86521"/>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grpSp>
      <p:pic>
        <p:nvPicPr>
          <p:cNvPr id="4" name="Image 3"/>
          <p:cNvPicPr>
            <a:picLocks noChangeAspect="1"/>
          </p:cNvPicPr>
          <p:nvPr/>
        </p:nvPicPr>
        <p:blipFill rotWithShape="1">
          <a:blip r:embed="rId6" cstate="print">
            <a:extLst>
              <a:ext uri="{28A0092B-C50C-407E-A947-70E740481C1C}">
                <a14:useLocalDpi xmlns:a14="http://schemas.microsoft.com/office/drawing/2010/main" val="0"/>
              </a:ext>
            </a:extLst>
          </a:blip>
          <a:srcRect l="13186" t="4393" r="19133" b="17707"/>
          <a:stretch/>
        </p:blipFill>
        <p:spPr>
          <a:xfrm>
            <a:off x="6978315" y="3930316"/>
            <a:ext cx="2028501" cy="1751099"/>
          </a:xfrm>
          <a:prstGeom prst="rect">
            <a:avLst/>
          </a:prstGeom>
        </p:spPr>
      </p:pic>
      <p:sp>
        <p:nvSpPr>
          <p:cNvPr id="7" name="Étoile à 5 branches 6"/>
          <p:cNvSpPr/>
          <p:nvPr/>
        </p:nvSpPr>
        <p:spPr>
          <a:xfrm>
            <a:off x="6429598" y="2186688"/>
            <a:ext cx="304196" cy="308527"/>
          </a:xfrm>
          <a:prstGeom prst="star5">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1204968470"/>
      </p:ext>
    </p:extLst>
  </p:cSld>
  <p:clrMapOvr>
    <a:masterClrMapping/>
  </p:clrMapOvr>
  <mc:AlternateContent xmlns:mc="http://schemas.openxmlformats.org/markup-compatibility/2006" xmlns:p14="http://schemas.microsoft.com/office/powerpoint/2010/main">
    <mc:Choice Requires="p14">
      <p:transition spd="slow" p14:dur="2000" advTm="52385"/>
    </mc:Choice>
    <mc:Fallback xmlns="">
      <p:transition spd="slow" advTm="5238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par>
                          <p:cTn id="7" fill="hold">
                            <p:stCondLst>
                              <p:cond delay="0"/>
                            </p:stCondLst>
                            <p:childTnLst>
                              <p:par>
                                <p:cTn id="8" presetID="10" presetClass="entr" presetSubtype="0" fill="hold" nodeType="after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1"/>
          <p:cNvSpPr>
            <a:spLocks noGrp="1"/>
          </p:cNvSpPr>
          <p:nvPr>
            <p:ph type="title"/>
          </p:nvPr>
        </p:nvSpPr>
        <p:spPr/>
        <p:txBody>
          <a:bodyPr/>
          <a:lstStyle/>
          <a:p>
            <a:r>
              <a:rPr lang="en-US" dirty="0" smtClean="0"/>
              <a:t>tuning system design and test</a:t>
            </a:r>
            <a:endParaRPr lang="en-US" dirty="0"/>
          </a:p>
        </p:txBody>
      </p:sp>
      <p:sp>
        <p:nvSpPr>
          <p:cNvPr id="3" name="Espace réservé du numéro de diapositive 2"/>
          <p:cNvSpPr>
            <a:spLocks noGrp="1"/>
          </p:cNvSpPr>
          <p:nvPr>
            <p:ph type="sldNum" sz="quarter" idx="11"/>
          </p:nvPr>
        </p:nvSpPr>
        <p:spPr/>
        <p:txBody>
          <a:bodyPr/>
          <a:lstStyle/>
          <a:p>
            <a:fld id="{296A5B4F-8806-49AF-ADC2-F53C548500B7}" type="slidenum">
              <a:rPr lang="fr-FR" smtClean="0"/>
              <a:pPr/>
              <a:t>16</a:t>
            </a:fld>
            <a:endParaRPr lang="fr-FR"/>
          </a:p>
        </p:txBody>
      </p:sp>
      <p:sp>
        <p:nvSpPr>
          <p:cNvPr id="5" name="Espace réservé du pied de page 4"/>
          <p:cNvSpPr>
            <a:spLocks noGrp="1"/>
          </p:cNvSpPr>
          <p:nvPr>
            <p:ph type="ftr" sz="quarter" idx="12"/>
          </p:nvPr>
        </p:nvSpPr>
        <p:spPr/>
        <p:txBody>
          <a:bodyPr/>
          <a:lstStyle/>
          <a:p>
            <a:r>
              <a:rPr lang="en-US" smtClean="0"/>
              <a:t>Antoine Mollard – Eucard2 WP12 annual meeting 2017</a:t>
            </a:r>
            <a:endParaRPr lang="fr-FR" dirty="0"/>
          </a:p>
        </p:txBody>
      </p:sp>
      <p:sp>
        <p:nvSpPr>
          <p:cNvPr id="20" name="Rectangle 19"/>
          <p:cNvSpPr/>
          <p:nvPr/>
        </p:nvSpPr>
        <p:spPr>
          <a:xfrm>
            <a:off x="5436872" y="3480367"/>
            <a:ext cx="2808205" cy="369332"/>
          </a:xfrm>
          <a:prstGeom prst="rect">
            <a:avLst/>
          </a:prstGeom>
        </p:spPr>
        <p:txBody>
          <a:bodyPr wrap="none">
            <a:spAutoFit/>
          </a:bodyPr>
          <a:lstStyle/>
          <a:p>
            <a:r>
              <a:rPr lang="en-US" dirty="0" smtClean="0">
                <a:solidFill>
                  <a:srgbClr val="00B050"/>
                </a:solidFill>
              </a:rPr>
              <a:t>Tuning system (x4 at 60°)</a:t>
            </a:r>
            <a:endParaRPr lang="en-US" dirty="0">
              <a:solidFill>
                <a:srgbClr val="87000A">
                  <a:lumMod val="75000"/>
                </a:srgbClr>
              </a:solidFill>
            </a:endParaRPr>
          </a:p>
        </p:txBody>
      </p:sp>
      <p:grpSp>
        <p:nvGrpSpPr>
          <p:cNvPr id="25" name="Groupe 24"/>
          <p:cNvGrpSpPr/>
          <p:nvPr/>
        </p:nvGrpSpPr>
        <p:grpSpPr>
          <a:xfrm>
            <a:off x="93398" y="1061595"/>
            <a:ext cx="5225915" cy="2313981"/>
            <a:chOff x="93397" y="1061594"/>
            <a:chExt cx="6099634" cy="2700855"/>
          </a:xfrm>
        </p:grpSpPr>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3397" y="1092645"/>
              <a:ext cx="3818294" cy="2669804"/>
            </a:xfrm>
            <a:prstGeom prst="rect">
              <a:avLst/>
            </a:prstGeom>
          </p:spPr>
        </p:pic>
        <p:sp>
          <p:nvSpPr>
            <p:cNvPr id="16" name="Rectangle 15"/>
            <p:cNvSpPr/>
            <p:nvPr/>
          </p:nvSpPr>
          <p:spPr>
            <a:xfrm>
              <a:off x="3945160" y="1061594"/>
              <a:ext cx="2247871" cy="296368"/>
            </a:xfrm>
            <a:prstGeom prst="rect">
              <a:avLst/>
            </a:prstGeom>
          </p:spPr>
          <p:txBody>
            <a:bodyPr wrap="square">
              <a:spAutoFit/>
            </a:bodyPr>
            <a:lstStyle/>
            <a:p>
              <a:r>
                <a:rPr lang="en-US" sz="1050" dirty="0" smtClean="0">
                  <a:solidFill>
                    <a:srgbClr val="87000A">
                      <a:lumMod val="75000"/>
                    </a:srgbClr>
                  </a:solidFill>
                </a:rPr>
                <a:t>Cooling system channels (4)</a:t>
              </a:r>
              <a:endParaRPr lang="en-US" sz="1050" dirty="0">
                <a:solidFill>
                  <a:srgbClr val="87000A">
                    <a:lumMod val="75000"/>
                  </a:srgbClr>
                </a:solidFill>
              </a:endParaRPr>
            </a:p>
          </p:txBody>
        </p:sp>
        <p:cxnSp>
          <p:nvCxnSpPr>
            <p:cNvPr id="17" name="Connecteur droit avec flèche 7"/>
            <p:cNvCxnSpPr>
              <a:stCxn id="16" idx="1"/>
            </p:cNvCxnSpPr>
            <p:nvPr/>
          </p:nvCxnSpPr>
          <p:spPr>
            <a:xfrm flipH="1">
              <a:off x="2569616" y="1209778"/>
              <a:ext cx="1375545" cy="743440"/>
            </a:xfrm>
            <a:prstGeom prst="straightConnector1">
              <a:avLst/>
            </a:prstGeom>
            <a:ln w="317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22"/>
            <p:cNvCxnSpPr>
              <a:stCxn id="16" idx="1"/>
            </p:cNvCxnSpPr>
            <p:nvPr/>
          </p:nvCxnSpPr>
          <p:spPr>
            <a:xfrm flipH="1">
              <a:off x="1365314" y="1209778"/>
              <a:ext cx="2579846" cy="911585"/>
            </a:xfrm>
            <a:prstGeom prst="straightConnector1">
              <a:avLst/>
            </a:prstGeom>
            <a:ln w="3175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3980693" y="1853396"/>
              <a:ext cx="694500" cy="280412"/>
            </a:xfrm>
            <a:prstGeom prst="rect">
              <a:avLst/>
            </a:prstGeom>
          </p:spPr>
          <p:txBody>
            <a:bodyPr wrap="none">
              <a:spAutoFit/>
            </a:bodyPr>
            <a:lstStyle/>
            <a:p>
              <a:r>
                <a:rPr lang="en-US" sz="1050" dirty="0">
                  <a:solidFill>
                    <a:srgbClr val="990000"/>
                  </a:solidFill>
                </a:rPr>
                <a:t>C</a:t>
              </a:r>
              <a:r>
                <a:rPr lang="en-US" sz="1050" dirty="0" smtClean="0">
                  <a:solidFill>
                    <a:srgbClr val="990000"/>
                  </a:solidFill>
                </a:rPr>
                <a:t>opper</a:t>
              </a:r>
              <a:endParaRPr lang="en-US" sz="1050" dirty="0">
                <a:solidFill>
                  <a:srgbClr val="990000"/>
                </a:solidFill>
              </a:endParaRPr>
            </a:p>
          </p:txBody>
        </p:sp>
        <p:cxnSp>
          <p:nvCxnSpPr>
            <p:cNvPr id="30" name="Straight Arrow Connector 29"/>
            <p:cNvCxnSpPr>
              <a:stCxn id="22" idx="1"/>
            </p:cNvCxnSpPr>
            <p:nvPr/>
          </p:nvCxnSpPr>
          <p:spPr>
            <a:xfrm flipH="1">
              <a:off x="2776095" y="1993602"/>
              <a:ext cx="1204598" cy="35369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3945160" y="1474470"/>
              <a:ext cx="1250619" cy="280412"/>
            </a:xfrm>
            <a:prstGeom prst="rect">
              <a:avLst/>
            </a:prstGeom>
            <a:noFill/>
          </p:spPr>
          <p:txBody>
            <a:bodyPr wrap="square" rtlCol="0">
              <a:spAutoFit/>
            </a:bodyPr>
            <a:lstStyle/>
            <a:p>
              <a:r>
                <a:rPr lang="en-US" sz="1050" dirty="0" smtClean="0">
                  <a:solidFill>
                    <a:prstClr val="black"/>
                  </a:solidFill>
                </a:rPr>
                <a:t>Beam</a:t>
              </a:r>
              <a:r>
                <a:rPr lang="fr-FR" sz="1050" dirty="0" smtClean="0">
                  <a:solidFill>
                    <a:prstClr val="black"/>
                  </a:solidFill>
                </a:rPr>
                <a:t> drift tube</a:t>
              </a:r>
              <a:endParaRPr lang="fr-FR" sz="1050" dirty="0">
                <a:solidFill>
                  <a:prstClr val="black"/>
                </a:solidFill>
              </a:endParaRPr>
            </a:p>
          </p:txBody>
        </p:sp>
        <p:cxnSp>
          <p:nvCxnSpPr>
            <p:cNvPr id="29" name="Straight Arrow Connector 28"/>
            <p:cNvCxnSpPr>
              <a:stCxn id="27" idx="1"/>
            </p:cNvCxnSpPr>
            <p:nvPr/>
          </p:nvCxnSpPr>
          <p:spPr>
            <a:xfrm flipH="1">
              <a:off x="2050600" y="1614676"/>
              <a:ext cx="1894559" cy="786872"/>
            </a:xfrm>
            <a:prstGeom prst="straightConnector1">
              <a:avLst/>
            </a:prstGeom>
            <a:ln w="28575">
              <a:solidFill>
                <a:schemeClr val="accent4"/>
              </a:solidFill>
              <a:tailEnd type="triangle"/>
            </a:ln>
          </p:spPr>
          <p:style>
            <a:lnRef idx="1">
              <a:schemeClr val="accent1"/>
            </a:lnRef>
            <a:fillRef idx="0">
              <a:schemeClr val="accent1"/>
            </a:fillRef>
            <a:effectRef idx="0">
              <a:schemeClr val="accent1"/>
            </a:effectRef>
            <a:fontRef idx="minor">
              <a:schemeClr val="tx1"/>
            </a:fontRef>
          </p:style>
        </p:cxnSp>
      </p:grpSp>
      <p:sp>
        <p:nvSpPr>
          <p:cNvPr id="47" name="TextBox 8"/>
          <p:cNvSpPr txBox="1"/>
          <p:nvPr/>
        </p:nvSpPr>
        <p:spPr>
          <a:xfrm>
            <a:off x="7140518" y="5744301"/>
            <a:ext cx="1601464" cy="276999"/>
          </a:xfrm>
          <a:prstGeom prst="rect">
            <a:avLst/>
          </a:prstGeom>
          <a:noFill/>
        </p:spPr>
        <p:txBody>
          <a:bodyPr wrap="square" rtlCol="0">
            <a:spAutoFit/>
          </a:bodyPr>
          <a:lstStyle/>
          <a:p>
            <a:r>
              <a:rPr lang="fr-FR" sz="1200" dirty="0"/>
              <a:t>P</a:t>
            </a:r>
            <a:r>
              <a:rPr lang="fr-FR" sz="1200" dirty="0" smtClean="0"/>
              <a:t>rototype test </a:t>
            </a:r>
            <a:r>
              <a:rPr lang="fr-FR" sz="1200" dirty="0" err="1" smtClean="0"/>
              <a:t>bench</a:t>
            </a:r>
            <a:endParaRPr lang="fr-FR" sz="1200" dirty="0"/>
          </a:p>
        </p:txBody>
      </p:sp>
      <p:grpSp>
        <p:nvGrpSpPr>
          <p:cNvPr id="65" name="Groupe 64"/>
          <p:cNvGrpSpPr/>
          <p:nvPr/>
        </p:nvGrpSpPr>
        <p:grpSpPr>
          <a:xfrm>
            <a:off x="70116" y="3757333"/>
            <a:ext cx="4534158" cy="2793688"/>
            <a:chOff x="7358628" y="1819478"/>
            <a:chExt cx="4534158" cy="2793688"/>
          </a:xfrm>
        </p:grpSpPr>
        <p:graphicFrame>
          <p:nvGraphicFramePr>
            <p:cNvPr id="67" name="Graphique 66"/>
            <p:cNvGraphicFramePr>
              <a:graphicFrameLocks/>
            </p:cNvGraphicFramePr>
            <p:nvPr>
              <p:extLst>
                <p:ext uri="{D42A27DB-BD31-4B8C-83A1-F6EECF244321}">
                  <p14:modId xmlns:p14="http://schemas.microsoft.com/office/powerpoint/2010/main" val="2469257641"/>
                </p:ext>
              </p:extLst>
            </p:nvPr>
          </p:nvGraphicFramePr>
          <p:xfrm>
            <a:off x="7358628" y="1819478"/>
            <a:ext cx="4534158" cy="2793688"/>
          </p:xfrm>
          <a:graphic>
            <a:graphicData uri="http://schemas.openxmlformats.org/drawingml/2006/chart">
              <c:chart xmlns:c="http://schemas.openxmlformats.org/drawingml/2006/chart" xmlns:r="http://schemas.openxmlformats.org/officeDocument/2006/relationships" r:id="rId4"/>
            </a:graphicData>
          </a:graphic>
        </p:graphicFrame>
        <p:cxnSp>
          <p:nvCxnSpPr>
            <p:cNvPr id="68" name="Connecteur droit avec flèche 67"/>
            <p:cNvCxnSpPr/>
            <p:nvPr/>
          </p:nvCxnSpPr>
          <p:spPr>
            <a:xfrm flipH="1">
              <a:off x="9062686" y="3261719"/>
              <a:ext cx="888275" cy="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69" name="Connecteur droit avec flèche 68"/>
            <p:cNvCxnSpPr/>
            <p:nvPr/>
          </p:nvCxnSpPr>
          <p:spPr>
            <a:xfrm flipH="1" flipV="1">
              <a:off x="7860904" y="2547617"/>
              <a:ext cx="1201782" cy="714102"/>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cxnSp>
          <p:nvCxnSpPr>
            <p:cNvPr id="74" name="Connecteur droit avec flèche 73"/>
            <p:cNvCxnSpPr/>
            <p:nvPr/>
          </p:nvCxnSpPr>
          <p:spPr>
            <a:xfrm>
              <a:off x="7860904" y="2500668"/>
              <a:ext cx="1299028" cy="0"/>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75" name="Connecteur droit avec flèche 74"/>
            <p:cNvCxnSpPr/>
            <p:nvPr/>
          </p:nvCxnSpPr>
          <p:spPr>
            <a:xfrm>
              <a:off x="9135348" y="2582775"/>
              <a:ext cx="1035050" cy="633548"/>
            </a:xfrm>
            <a:prstGeom prst="straightConnector1">
              <a:avLst/>
            </a:prstGeom>
            <a:ln w="19050">
              <a:tailEnd type="triangle"/>
            </a:ln>
          </p:spPr>
          <p:style>
            <a:lnRef idx="1">
              <a:schemeClr val="accent2"/>
            </a:lnRef>
            <a:fillRef idx="0">
              <a:schemeClr val="accent2"/>
            </a:fillRef>
            <a:effectRef idx="0">
              <a:schemeClr val="accent2"/>
            </a:effectRef>
            <a:fontRef idx="minor">
              <a:schemeClr val="tx1"/>
            </a:fontRef>
          </p:style>
        </p:cxnSp>
        <p:cxnSp>
          <p:nvCxnSpPr>
            <p:cNvPr id="76" name="Connecteur droit avec flèche 75"/>
            <p:cNvCxnSpPr/>
            <p:nvPr/>
          </p:nvCxnSpPr>
          <p:spPr>
            <a:xfrm>
              <a:off x="10304565" y="3254742"/>
              <a:ext cx="800100" cy="521705"/>
            </a:xfrm>
            <a:prstGeom prst="straightConnector1">
              <a:avLst/>
            </a:prstGeom>
            <a:ln w="19050">
              <a:tailEnd type="triangle"/>
            </a:ln>
          </p:spPr>
          <p:style>
            <a:lnRef idx="1">
              <a:schemeClr val="accent3"/>
            </a:lnRef>
            <a:fillRef idx="0">
              <a:schemeClr val="accent3"/>
            </a:fillRef>
            <a:effectRef idx="0">
              <a:schemeClr val="accent3"/>
            </a:effectRef>
            <a:fontRef idx="minor">
              <a:schemeClr val="tx1"/>
            </a:fontRef>
          </p:style>
        </p:cxnSp>
        <p:cxnSp>
          <p:nvCxnSpPr>
            <p:cNvPr id="79" name="Connecteur droit avec flèche 78"/>
            <p:cNvCxnSpPr/>
            <p:nvPr/>
          </p:nvCxnSpPr>
          <p:spPr>
            <a:xfrm flipH="1">
              <a:off x="10077507" y="3814713"/>
              <a:ext cx="917575" cy="0"/>
            </a:xfrm>
            <a:prstGeom prst="straightConnector1">
              <a:avLst/>
            </a:prstGeom>
            <a:ln w="19050">
              <a:tailEnd type="triangle"/>
            </a:ln>
          </p:spPr>
          <p:style>
            <a:lnRef idx="1">
              <a:schemeClr val="accent4"/>
            </a:lnRef>
            <a:fillRef idx="0">
              <a:schemeClr val="accent4"/>
            </a:fillRef>
            <a:effectRef idx="0">
              <a:schemeClr val="accent4"/>
            </a:effectRef>
            <a:fontRef idx="minor">
              <a:schemeClr val="tx1"/>
            </a:fontRef>
          </p:style>
        </p:cxnSp>
        <p:cxnSp>
          <p:nvCxnSpPr>
            <p:cNvPr id="80" name="Connecteur droit avec flèche 79"/>
            <p:cNvCxnSpPr/>
            <p:nvPr/>
          </p:nvCxnSpPr>
          <p:spPr>
            <a:xfrm flipH="1" flipV="1">
              <a:off x="7908982" y="2349315"/>
              <a:ext cx="1739527" cy="1484448"/>
            </a:xfrm>
            <a:prstGeom prst="straightConnector1">
              <a:avLst/>
            </a:prstGeom>
            <a:ln w="19050">
              <a:solidFill>
                <a:schemeClr val="accent5"/>
              </a:solidFill>
              <a:tailEnd type="triangle"/>
            </a:ln>
          </p:spPr>
          <p:style>
            <a:lnRef idx="1">
              <a:schemeClr val="accent4"/>
            </a:lnRef>
            <a:fillRef idx="0">
              <a:schemeClr val="accent4"/>
            </a:fillRef>
            <a:effectRef idx="0">
              <a:schemeClr val="accent4"/>
            </a:effectRef>
            <a:fontRef idx="minor">
              <a:schemeClr val="tx1"/>
            </a:fontRef>
          </p:style>
        </p:cxnSp>
        <p:cxnSp>
          <p:nvCxnSpPr>
            <p:cNvPr id="81" name="Connecteur droit avec flèche 80"/>
            <p:cNvCxnSpPr/>
            <p:nvPr/>
          </p:nvCxnSpPr>
          <p:spPr>
            <a:xfrm>
              <a:off x="7908982" y="2349315"/>
              <a:ext cx="1299028" cy="0"/>
            </a:xfrm>
            <a:prstGeom prst="straightConnector1">
              <a:avLst/>
            </a:prstGeom>
            <a:ln w="19050">
              <a:solidFill>
                <a:schemeClr val="accent6"/>
              </a:solidFill>
              <a:tailEnd type="triangle"/>
            </a:ln>
          </p:spPr>
          <p:style>
            <a:lnRef idx="1">
              <a:schemeClr val="accent5"/>
            </a:lnRef>
            <a:fillRef idx="0">
              <a:schemeClr val="accent5"/>
            </a:fillRef>
            <a:effectRef idx="0">
              <a:schemeClr val="accent5"/>
            </a:effectRef>
            <a:fontRef idx="minor">
              <a:schemeClr val="tx1"/>
            </a:fontRef>
          </p:style>
        </p:cxnSp>
        <p:cxnSp>
          <p:nvCxnSpPr>
            <p:cNvPr id="82" name="Connecteur droit avec flèche 81"/>
            <p:cNvCxnSpPr/>
            <p:nvPr/>
          </p:nvCxnSpPr>
          <p:spPr>
            <a:xfrm>
              <a:off x="9208010" y="2349315"/>
              <a:ext cx="986972" cy="654050"/>
            </a:xfrm>
            <a:prstGeom prst="straightConnector1">
              <a:avLst/>
            </a:prstGeom>
            <a:ln w="19050">
              <a:solidFill>
                <a:schemeClr val="accent6"/>
              </a:solidFill>
              <a:tailEnd type="triangle"/>
            </a:ln>
          </p:spPr>
          <p:style>
            <a:lnRef idx="1">
              <a:schemeClr val="accent5"/>
            </a:lnRef>
            <a:fillRef idx="0">
              <a:schemeClr val="accent5"/>
            </a:fillRef>
            <a:effectRef idx="0">
              <a:schemeClr val="accent5"/>
            </a:effectRef>
            <a:fontRef idx="minor">
              <a:schemeClr val="tx1"/>
            </a:fontRef>
          </p:style>
        </p:cxnSp>
        <p:sp>
          <p:nvSpPr>
            <p:cNvPr id="83" name="Ellipse 82"/>
            <p:cNvSpPr/>
            <p:nvPr/>
          </p:nvSpPr>
          <p:spPr>
            <a:xfrm>
              <a:off x="7909360" y="2850722"/>
              <a:ext cx="258798" cy="25879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smtClean="0"/>
                <a:t>1</a:t>
              </a:r>
              <a:endParaRPr lang="fr-FR" dirty="0"/>
            </a:p>
          </p:txBody>
        </p:sp>
        <p:sp>
          <p:nvSpPr>
            <p:cNvPr id="84" name="Ellipse 83"/>
            <p:cNvSpPr/>
            <p:nvPr/>
          </p:nvSpPr>
          <p:spPr>
            <a:xfrm>
              <a:off x="10224793" y="2976811"/>
              <a:ext cx="258798" cy="258798"/>
            </a:xfrm>
            <a:prstGeom prst="ellips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fr-FR" dirty="0"/>
                <a:t>2</a:t>
              </a:r>
            </a:p>
          </p:txBody>
        </p:sp>
        <p:sp>
          <p:nvSpPr>
            <p:cNvPr id="85" name="Ellipse 84"/>
            <p:cNvSpPr/>
            <p:nvPr/>
          </p:nvSpPr>
          <p:spPr>
            <a:xfrm>
              <a:off x="10880496" y="3374823"/>
              <a:ext cx="258798" cy="258798"/>
            </a:xfrm>
            <a:prstGeom prst="ellipse">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fr-FR" dirty="0" smtClean="0"/>
                <a:t>3</a:t>
              </a:r>
              <a:endParaRPr lang="fr-FR" dirty="0"/>
            </a:p>
          </p:txBody>
        </p:sp>
        <p:sp>
          <p:nvSpPr>
            <p:cNvPr id="86" name="Ellipse 85"/>
            <p:cNvSpPr/>
            <p:nvPr/>
          </p:nvSpPr>
          <p:spPr>
            <a:xfrm>
              <a:off x="10406895" y="3871532"/>
              <a:ext cx="258798" cy="258798"/>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fr-FR" dirty="0"/>
                <a:t>4</a:t>
              </a:r>
            </a:p>
          </p:txBody>
        </p:sp>
        <p:cxnSp>
          <p:nvCxnSpPr>
            <p:cNvPr id="87" name="Connecteur droit avec flèche 86"/>
            <p:cNvCxnSpPr/>
            <p:nvPr/>
          </p:nvCxnSpPr>
          <p:spPr>
            <a:xfrm flipH="1" flipV="1">
              <a:off x="9603486" y="3815382"/>
              <a:ext cx="455771" cy="1"/>
            </a:xfrm>
            <a:prstGeom prst="straightConnector1">
              <a:avLst/>
            </a:prstGeom>
            <a:ln w="19050">
              <a:solidFill>
                <a:schemeClr val="accent5"/>
              </a:solidFill>
              <a:tailEnd type="triangle"/>
            </a:ln>
          </p:spPr>
          <p:style>
            <a:lnRef idx="1">
              <a:schemeClr val="accent4"/>
            </a:lnRef>
            <a:fillRef idx="0">
              <a:schemeClr val="accent4"/>
            </a:fillRef>
            <a:effectRef idx="0">
              <a:schemeClr val="accent4"/>
            </a:effectRef>
            <a:fontRef idx="minor">
              <a:schemeClr val="tx1"/>
            </a:fontRef>
          </p:style>
        </p:cxnSp>
        <p:sp>
          <p:nvSpPr>
            <p:cNvPr id="91" name="Ellipse 90"/>
            <p:cNvSpPr/>
            <p:nvPr/>
          </p:nvSpPr>
          <p:spPr>
            <a:xfrm>
              <a:off x="9143467" y="3712445"/>
              <a:ext cx="258798" cy="258798"/>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dirty="0"/>
                <a:t>5</a:t>
              </a:r>
            </a:p>
          </p:txBody>
        </p:sp>
        <p:sp>
          <p:nvSpPr>
            <p:cNvPr id="93" name="Ellipse 92"/>
            <p:cNvSpPr/>
            <p:nvPr/>
          </p:nvSpPr>
          <p:spPr>
            <a:xfrm>
              <a:off x="8832852" y="2022424"/>
              <a:ext cx="258798" cy="258798"/>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fr-FR" dirty="0"/>
                <a:t>6</a:t>
              </a:r>
            </a:p>
          </p:txBody>
        </p:sp>
      </p:grpSp>
      <p:grpSp>
        <p:nvGrpSpPr>
          <p:cNvPr id="94" name="Groupe 93"/>
          <p:cNvGrpSpPr/>
          <p:nvPr/>
        </p:nvGrpSpPr>
        <p:grpSpPr>
          <a:xfrm>
            <a:off x="4577942" y="1203489"/>
            <a:ext cx="3169037" cy="2094230"/>
            <a:chOff x="1677282" y="3710729"/>
            <a:chExt cx="3169037" cy="2094230"/>
          </a:xfrm>
        </p:grpSpPr>
        <p:grpSp>
          <p:nvGrpSpPr>
            <p:cNvPr id="95" name="Groupe 94"/>
            <p:cNvGrpSpPr/>
            <p:nvPr/>
          </p:nvGrpSpPr>
          <p:grpSpPr>
            <a:xfrm>
              <a:off x="1677282" y="3710729"/>
              <a:ext cx="3169037" cy="2094230"/>
              <a:chOff x="1915998" y="3753192"/>
              <a:chExt cx="3646660" cy="2409863"/>
            </a:xfrm>
          </p:grpSpPr>
          <p:grpSp>
            <p:nvGrpSpPr>
              <p:cNvPr id="97" name="Groupe 96"/>
              <p:cNvGrpSpPr/>
              <p:nvPr/>
            </p:nvGrpSpPr>
            <p:grpSpPr>
              <a:xfrm>
                <a:off x="1915998" y="3753192"/>
                <a:ext cx="3646660" cy="2409863"/>
                <a:chOff x="1915998" y="3753192"/>
                <a:chExt cx="3646660" cy="2409863"/>
              </a:xfrm>
            </p:grpSpPr>
            <p:pic>
              <p:nvPicPr>
                <p:cNvPr id="100" name="Image 99"/>
                <p:cNvPicPr>
                  <a:picLocks noChangeAspect="1"/>
                </p:cNvPicPr>
                <p:nvPr/>
              </p:nvPicPr>
              <p:blipFill rotWithShape="1">
                <a:blip r:embed="rId5"/>
                <a:srcRect l="49236"/>
                <a:stretch/>
              </p:blipFill>
              <p:spPr>
                <a:xfrm>
                  <a:off x="2769105" y="4545435"/>
                  <a:ext cx="2758758" cy="1040882"/>
                </a:xfrm>
                <a:prstGeom prst="rect">
                  <a:avLst/>
                </a:prstGeom>
              </p:spPr>
            </p:pic>
            <p:sp>
              <p:nvSpPr>
                <p:cNvPr id="101" name="Flèche courbée vers le bas 100"/>
                <p:cNvSpPr/>
                <p:nvPr/>
              </p:nvSpPr>
              <p:spPr>
                <a:xfrm>
                  <a:off x="5196898" y="4724402"/>
                  <a:ext cx="365760" cy="194205"/>
                </a:xfrm>
                <a:prstGeom prst="curvedDownArrow">
                  <a:avLst>
                    <a:gd name="adj1" fmla="val 41608"/>
                    <a:gd name="adj2" fmla="val 69819"/>
                    <a:gd name="adj3" fmla="val 3603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solidFill>
                      <a:schemeClr val="tx1"/>
                    </a:solidFill>
                  </a:endParaRPr>
                </a:p>
              </p:txBody>
            </p:sp>
            <p:sp>
              <p:nvSpPr>
                <p:cNvPr id="102" name="Flèche courbée vers le bas 101"/>
                <p:cNvSpPr/>
                <p:nvPr/>
              </p:nvSpPr>
              <p:spPr>
                <a:xfrm flipV="1">
                  <a:off x="5196898" y="5283730"/>
                  <a:ext cx="365760" cy="194205"/>
                </a:xfrm>
                <a:prstGeom prst="curvedDownArrow">
                  <a:avLst>
                    <a:gd name="adj1" fmla="val 41608"/>
                    <a:gd name="adj2" fmla="val 69819"/>
                    <a:gd name="adj3" fmla="val 36035"/>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solidFill>
                      <a:schemeClr val="tx1"/>
                    </a:solidFill>
                  </a:endParaRPr>
                </a:p>
              </p:txBody>
            </p:sp>
            <p:sp>
              <p:nvSpPr>
                <p:cNvPr id="103" name="Double flèche horizontale 102"/>
                <p:cNvSpPr/>
                <p:nvPr/>
              </p:nvSpPr>
              <p:spPr>
                <a:xfrm>
                  <a:off x="3767372" y="5305915"/>
                  <a:ext cx="350043" cy="113870"/>
                </a:xfrm>
                <a:prstGeom prst="leftRightArrow">
                  <a:avLst/>
                </a:prstGeom>
                <a:solidFill>
                  <a:schemeClr val="tx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cxnSp>
              <p:nvCxnSpPr>
                <p:cNvPr id="104" name="Connecteur droit avec flèche 103"/>
                <p:cNvCxnSpPr>
                  <a:stCxn id="105" idx="0"/>
                </p:cNvCxnSpPr>
                <p:nvPr/>
              </p:nvCxnSpPr>
              <p:spPr>
                <a:xfrm flipH="1" flipV="1">
                  <a:off x="4264829" y="5180828"/>
                  <a:ext cx="238127" cy="61383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5" name="ZoneTexte 104"/>
                <p:cNvSpPr txBox="1"/>
                <p:nvPr/>
              </p:nvSpPr>
              <p:spPr>
                <a:xfrm>
                  <a:off x="3940951" y="5794662"/>
                  <a:ext cx="1124009" cy="265622"/>
                </a:xfrm>
                <a:prstGeom prst="rect">
                  <a:avLst/>
                </a:prstGeom>
                <a:noFill/>
              </p:spPr>
              <p:txBody>
                <a:bodyPr wrap="square" rtlCol="0">
                  <a:spAutoFit/>
                </a:bodyPr>
                <a:lstStyle/>
                <a:p>
                  <a:r>
                    <a:rPr lang="fr-FR" sz="900" dirty="0" err="1" smtClean="0"/>
                    <a:t>Screw</a:t>
                  </a:r>
                  <a:r>
                    <a:rPr lang="fr-FR" sz="900" dirty="0" smtClean="0"/>
                    <a:t> thread</a:t>
                  </a:r>
                  <a:endParaRPr lang="fr-FR" sz="900" dirty="0"/>
                </a:p>
              </p:txBody>
            </p:sp>
            <p:sp>
              <p:nvSpPr>
                <p:cNvPr id="106" name="ZoneTexte 105"/>
                <p:cNvSpPr txBox="1"/>
                <p:nvPr/>
              </p:nvSpPr>
              <p:spPr>
                <a:xfrm>
                  <a:off x="3587296" y="3753192"/>
                  <a:ext cx="1169239" cy="743743"/>
                </a:xfrm>
                <a:prstGeom prst="rect">
                  <a:avLst/>
                </a:prstGeom>
                <a:noFill/>
              </p:spPr>
              <p:txBody>
                <a:bodyPr wrap="square" rtlCol="0">
                  <a:spAutoFit/>
                </a:bodyPr>
                <a:lstStyle/>
                <a:p>
                  <a:r>
                    <a:rPr lang="fr-FR" sz="900" dirty="0" err="1" smtClean="0"/>
                    <a:t>Threaded</a:t>
                  </a:r>
                  <a:r>
                    <a:rPr lang="fr-FR" sz="900" dirty="0" smtClean="0"/>
                    <a:t> Cupronickel pin </a:t>
                  </a:r>
                  <a:r>
                    <a:rPr lang="fr-FR" sz="900" dirty="0" err="1" smtClean="0"/>
                    <a:t>brazed</a:t>
                  </a:r>
                  <a:r>
                    <a:rPr lang="fr-FR" sz="900" dirty="0" smtClean="0"/>
                    <a:t> on the membrane </a:t>
                  </a:r>
                </a:p>
              </p:txBody>
            </p:sp>
            <p:sp>
              <p:nvSpPr>
                <p:cNvPr id="107" name="ZoneTexte 106"/>
                <p:cNvSpPr txBox="1"/>
                <p:nvPr/>
              </p:nvSpPr>
              <p:spPr>
                <a:xfrm>
                  <a:off x="2946308" y="5738059"/>
                  <a:ext cx="946608" cy="424996"/>
                </a:xfrm>
                <a:prstGeom prst="rect">
                  <a:avLst/>
                </a:prstGeom>
                <a:noFill/>
              </p:spPr>
              <p:txBody>
                <a:bodyPr wrap="square" rtlCol="0">
                  <a:spAutoFit/>
                </a:bodyPr>
                <a:lstStyle/>
                <a:p>
                  <a:r>
                    <a:rPr lang="fr-FR" sz="900" dirty="0" err="1" smtClean="0"/>
                    <a:t>Misshaped</a:t>
                  </a:r>
                  <a:r>
                    <a:rPr lang="fr-FR" sz="900" dirty="0" smtClean="0"/>
                    <a:t> membrane</a:t>
                  </a:r>
                  <a:endParaRPr lang="fr-FR" sz="900" dirty="0"/>
                </a:p>
              </p:txBody>
            </p:sp>
            <p:cxnSp>
              <p:nvCxnSpPr>
                <p:cNvPr id="108" name="Connecteur droit avec flèche 107"/>
                <p:cNvCxnSpPr>
                  <a:stCxn id="107" idx="0"/>
                </p:cNvCxnSpPr>
                <p:nvPr/>
              </p:nvCxnSpPr>
              <p:spPr>
                <a:xfrm flipV="1">
                  <a:off x="3419613" y="5110337"/>
                  <a:ext cx="200346" cy="6277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9" name="ZoneTexte 108"/>
                <p:cNvSpPr txBox="1"/>
                <p:nvPr/>
              </p:nvSpPr>
              <p:spPr>
                <a:xfrm>
                  <a:off x="2832957" y="4048670"/>
                  <a:ext cx="754339" cy="265622"/>
                </a:xfrm>
                <a:prstGeom prst="rect">
                  <a:avLst/>
                </a:prstGeom>
                <a:noFill/>
              </p:spPr>
              <p:txBody>
                <a:bodyPr wrap="square" rtlCol="0">
                  <a:spAutoFit/>
                </a:bodyPr>
                <a:lstStyle/>
                <a:p>
                  <a:r>
                    <a:rPr lang="fr-FR" sz="900" dirty="0" err="1" smtClean="0"/>
                    <a:t>Cavity</a:t>
                  </a:r>
                  <a:endParaRPr lang="fr-FR" sz="1100" dirty="0"/>
                </a:p>
              </p:txBody>
            </p:sp>
            <p:sp>
              <p:nvSpPr>
                <p:cNvPr id="110" name="Accolade ouvrante 109"/>
                <p:cNvSpPr/>
                <p:nvPr/>
              </p:nvSpPr>
              <p:spPr>
                <a:xfrm rot="5400000">
                  <a:off x="3045782" y="4242272"/>
                  <a:ext cx="580808" cy="747603"/>
                </a:xfrm>
                <a:prstGeom prst="leftBrace">
                  <a:avLst>
                    <a:gd name="adj1" fmla="val 11224"/>
                    <a:gd name="adj2" fmla="val 74902"/>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sz="1100"/>
                </a:p>
              </p:txBody>
            </p:sp>
            <p:sp>
              <p:nvSpPr>
                <p:cNvPr id="111" name="TextBox 26"/>
                <p:cNvSpPr txBox="1"/>
                <p:nvPr/>
              </p:nvSpPr>
              <p:spPr>
                <a:xfrm>
                  <a:off x="1915998" y="5745503"/>
                  <a:ext cx="1200990" cy="265622"/>
                </a:xfrm>
                <a:prstGeom prst="rect">
                  <a:avLst/>
                </a:prstGeom>
                <a:noFill/>
              </p:spPr>
              <p:txBody>
                <a:bodyPr wrap="square" rtlCol="0">
                  <a:spAutoFit/>
                </a:bodyPr>
                <a:lstStyle/>
                <a:p>
                  <a:r>
                    <a:rPr lang="fr-FR" sz="900" dirty="0" err="1" smtClean="0">
                      <a:solidFill>
                        <a:prstClr val="black"/>
                      </a:solidFill>
                    </a:rPr>
                    <a:t>Beam</a:t>
                  </a:r>
                  <a:r>
                    <a:rPr lang="fr-FR" sz="900" dirty="0" smtClean="0">
                      <a:solidFill>
                        <a:prstClr val="black"/>
                      </a:solidFill>
                    </a:rPr>
                    <a:t> drift tube</a:t>
                  </a:r>
                  <a:endParaRPr lang="fr-FR" sz="900" dirty="0">
                    <a:solidFill>
                      <a:prstClr val="black"/>
                    </a:solidFill>
                  </a:endParaRPr>
                </a:p>
              </p:txBody>
            </p:sp>
            <p:cxnSp>
              <p:nvCxnSpPr>
                <p:cNvPr id="112" name="Connecteur droit avec flèche 111"/>
                <p:cNvCxnSpPr>
                  <a:stCxn id="111" idx="0"/>
                </p:cNvCxnSpPr>
                <p:nvPr/>
              </p:nvCxnSpPr>
              <p:spPr>
                <a:xfrm flipV="1">
                  <a:off x="2516493" y="5430414"/>
                  <a:ext cx="272366" cy="31508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3" name="ZoneTexte 24"/>
                <p:cNvSpPr txBox="1"/>
                <p:nvPr/>
              </p:nvSpPr>
              <p:spPr>
                <a:xfrm>
                  <a:off x="4854100" y="3999570"/>
                  <a:ext cx="708558" cy="424996"/>
                </a:xfrm>
                <a:prstGeom prst="rect">
                  <a:avLst/>
                </a:prstGeom>
                <a:noFill/>
              </p:spPr>
              <p:txBody>
                <a:bodyPr wrap="square" rtlCol="0">
                  <a:spAutoFit/>
                </a:bodyPr>
                <a:lstStyle/>
                <a:p>
                  <a:r>
                    <a:rPr lang="en-US" sz="900" dirty="0" smtClean="0"/>
                    <a:t>Bronze bearing</a:t>
                  </a:r>
                  <a:endParaRPr lang="en-US" sz="900" dirty="0"/>
                </a:p>
              </p:txBody>
            </p:sp>
            <p:cxnSp>
              <p:nvCxnSpPr>
                <p:cNvPr id="114" name="Connecteur droit avec flèche 21"/>
                <p:cNvCxnSpPr>
                  <a:stCxn id="113" idx="2"/>
                </p:cNvCxnSpPr>
                <p:nvPr/>
              </p:nvCxnSpPr>
              <p:spPr>
                <a:xfrm flipH="1">
                  <a:off x="4733511" y="4424566"/>
                  <a:ext cx="474868" cy="38067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5" name="Connecteur droit avec flèche 114"/>
                <p:cNvCxnSpPr>
                  <a:stCxn id="106" idx="2"/>
                </p:cNvCxnSpPr>
                <p:nvPr/>
              </p:nvCxnSpPr>
              <p:spPr>
                <a:xfrm flipH="1">
                  <a:off x="3993459" y="4496935"/>
                  <a:ext cx="178456" cy="58921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cxnSp>
            <p:nvCxnSpPr>
              <p:cNvPr id="98" name="Straight Connector 34"/>
              <p:cNvCxnSpPr/>
              <p:nvPr/>
            </p:nvCxnSpPr>
            <p:spPr>
              <a:xfrm flipH="1">
                <a:off x="3695655" y="4928703"/>
                <a:ext cx="591078" cy="0"/>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cxnSp>
            <p:nvCxnSpPr>
              <p:cNvPr id="99" name="Straight Connector 35"/>
              <p:cNvCxnSpPr/>
              <p:nvPr/>
            </p:nvCxnSpPr>
            <p:spPr>
              <a:xfrm>
                <a:off x="4297176" y="4773346"/>
                <a:ext cx="0" cy="155931"/>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grpSp>
        <p:cxnSp>
          <p:nvCxnSpPr>
            <p:cNvPr id="96" name="Straight Connector 33"/>
            <p:cNvCxnSpPr/>
            <p:nvPr/>
          </p:nvCxnSpPr>
          <p:spPr>
            <a:xfrm>
              <a:off x="3164259" y="4825842"/>
              <a:ext cx="0" cy="86521"/>
            </a:xfrm>
            <a:prstGeom prst="line">
              <a:avLst/>
            </a:prstGeom>
            <a:ln w="28575">
              <a:solidFill>
                <a:schemeClr val="accent2">
                  <a:lumMod val="75000"/>
                </a:schemeClr>
              </a:solidFill>
            </a:ln>
          </p:spPr>
          <p:style>
            <a:lnRef idx="1">
              <a:schemeClr val="accent2"/>
            </a:lnRef>
            <a:fillRef idx="0">
              <a:schemeClr val="accent2"/>
            </a:fillRef>
            <a:effectRef idx="0">
              <a:schemeClr val="accent2"/>
            </a:effectRef>
            <a:fontRef idx="minor">
              <a:schemeClr val="tx1"/>
            </a:fontRef>
          </p:style>
        </p:cxnSp>
      </p:grpSp>
      <p:sp>
        <p:nvSpPr>
          <p:cNvPr id="116" name="Multiplier 115"/>
          <p:cNvSpPr/>
          <p:nvPr/>
        </p:nvSpPr>
        <p:spPr>
          <a:xfrm>
            <a:off x="6940404" y="2073433"/>
            <a:ext cx="145316" cy="182132"/>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117" name="Multiplier 116"/>
          <p:cNvSpPr/>
          <p:nvPr/>
        </p:nvSpPr>
        <p:spPr>
          <a:xfrm>
            <a:off x="6924953" y="2490874"/>
            <a:ext cx="145316" cy="182132"/>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118" name="ZoneTexte 117"/>
          <p:cNvSpPr txBox="1"/>
          <p:nvPr/>
        </p:nvSpPr>
        <p:spPr>
          <a:xfrm>
            <a:off x="8264881" y="2039778"/>
            <a:ext cx="770366" cy="600164"/>
          </a:xfrm>
          <a:prstGeom prst="rect">
            <a:avLst/>
          </a:prstGeom>
          <a:ln>
            <a:solidFill>
              <a:schemeClr val="bg2"/>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1100" dirty="0" smtClean="0"/>
              <a:t>Bronze bearing removed</a:t>
            </a:r>
            <a:endParaRPr lang="en-US" sz="1100" dirty="0"/>
          </a:p>
        </p:txBody>
      </p:sp>
      <p:cxnSp>
        <p:nvCxnSpPr>
          <p:cNvPr id="119" name="Connecteur droit avec flèche 118"/>
          <p:cNvCxnSpPr>
            <a:stCxn id="118" idx="1"/>
            <a:endCxn id="116" idx="2"/>
          </p:cNvCxnSpPr>
          <p:nvPr/>
        </p:nvCxnSpPr>
        <p:spPr>
          <a:xfrm flipH="1" flipV="1">
            <a:off x="7050819" y="2211821"/>
            <a:ext cx="1214062" cy="128039"/>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cxnSp>
        <p:nvCxnSpPr>
          <p:cNvPr id="120" name="Connecteur droit avec flèche 119"/>
          <p:cNvCxnSpPr>
            <a:stCxn id="118" idx="1"/>
            <a:endCxn id="117" idx="2"/>
          </p:cNvCxnSpPr>
          <p:nvPr/>
        </p:nvCxnSpPr>
        <p:spPr>
          <a:xfrm flipH="1">
            <a:off x="7035368" y="2339860"/>
            <a:ext cx="1229513" cy="289402"/>
          </a:xfrm>
          <a:prstGeom prst="straightConnector1">
            <a:avLst/>
          </a:prstGeom>
          <a:ln w="19050">
            <a:solidFill>
              <a:schemeClr val="bg2"/>
            </a:solidFill>
            <a:tailEnd type="triangle"/>
          </a:ln>
        </p:spPr>
        <p:style>
          <a:lnRef idx="1">
            <a:schemeClr val="accent1"/>
          </a:lnRef>
          <a:fillRef idx="0">
            <a:schemeClr val="accent1"/>
          </a:fillRef>
          <a:effectRef idx="0">
            <a:schemeClr val="accent1"/>
          </a:effectRef>
          <a:fontRef idx="minor">
            <a:schemeClr val="tx1"/>
          </a:fontRef>
        </p:style>
      </p:cxnSp>
      <p:sp>
        <p:nvSpPr>
          <p:cNvPr id="63" name="TextBox 1"/>
          <p:cNvSpPr txBox="1"/>
          <p:nvPr/>
        </p:nvSpPr>
        <p:spPr>
          <a:xfrm>
            <a:off x="4702307" y="3935623"/>
            <a:ext cx="2123764" cy="2354491"/>
          </a:xfrm>
          <a:prstGeom prst="rect">
            <a:avLst/>
          </a:prstGeom>
          <a:noFill/>
        </p:spPr>
        <p:txBody>
          <a:bodyPr wrap="square" rtlCol="0">
            <a:spAutoFit/>
          </a:bodyPr>
          <a:lstStyle/>
          <a:p>
            <a:pPr algn="just"/>
            <a:r>
              <a:rPr lang="en-US" sz="1050" dirty="0" smtClean="0">
                <a:solidFill>
                  <a:prstClr val="black"/>
                </a:solidFill>
              </a:rPr>
              <a:t>We then removed one of the bronze bearing to make the assembling more flexible. We tested our tuning system on two complete cycles (+4/-8 screw revolutions). </a:t>
            </a:r>
            <a:r>
              <a:rPr lang="en-US" sz="1050" dirty="0" smtClean="0">
                <a:solidFill>
                  <a:prstClr val="black"/>
                </a:solidFill>
              </a:rPr>
              <a:t>The overall frequency shift is +3MHz/-1,5MHZ.</a:t>
            </a:r>
            <a:endParaRPr lang="en-US" sz="1050" dirty="0" smtClean="0">
              <a:solidFill>
                <a:prstClr val="black"/>
              </a:solidFill>
            </a:endParaRPr>
          </a:p>
          <a:p>
            <a:pPr algn="just"/>
            <a:r>
              <a:rPr lang="en-US" sz="1050" dirty="0" smtClean="0">
                <a:solidFill>
                  <a:prstClr val="black"/>
                </a:solidFill>
              </a:rPr>
              <a:t>Despite the hysteresis induced by the assembling modification, the overall frequency shift after two complete cycles is negligible</a:t>
            </a:r>
            <a:r>
              <a:rPr lang="fr-FR" sz="1050" b="1" dirty="0" smtClean="0"/>
              <a:t>. </a:t>
            </a:r>
            <a:r>
              <a:rPr lang="en-US" sz="1050" b="1" dirty="0" smtClean="0"/>
              <a:t>We validate our tuning system design.</a:t>
            </a:r>
            <a:endParaRPr lang="en-US" sz="1050" b="1" dirty="0">
              <a:solidFill>
                <a:prstClr val="black"/>
              </a:solidFill>
            </a:endParaRPr>
          </a:p>
        </p:txBody>
      </p:sp>
      <p:pic>
        <p:nvPicPr>
          <p:cNvPr id="66" name="Image 65"/>
          <p:cNvPicPr>
            <a:picLocks noChangeAspect="1"/>
          </p:cNvPicPr>
          <p:nvPr/>
        </p:nvPicPr>
        <p:blipFill rotWithShape="1">
          <a:blip r:embed="rId6" cstate="print">
            <a:extLst>
              <a:ext uri="{28A0092B-C50C-407E-A947-70E740481C1C}">
                <a14:useLocalDpi xmlns:a14="http://schemas.microsoft.com/office/drawing/2010/main" val="0"/>
              </a:ext>
            </a:extLst>
          </a:blip>
          <a:srcRect l="13186" t="4393" r="19133" b="17707"/>
          <a:stretch/>
        </p:blipFill>
        <p:spPr>
          <a:xfrm>
            <a:off x="6978315" y="3930316"/>
            <a:ext cx="2028501" cy="1751099"/>
          </a:xfrm>
          <a:prstGeom prst="rect">
            <a:avLst/>
          </a:prstGeom>
        </p:spPr>
      </p:pic>
    </p:spTree>
    <p:extLst>
      <p:ext uri="{BB962C8B-B14F-4D97-AF65-F5344CB8AC3E}">
        <p14:creationId xmlns:p14="http://schemas.microsoft.com/office/powerpoint/2010/main" val="2064072428"/>
      </p:ext>
    </p:extLst>
  </p:cSld>
  <p:clrMapOvr>
    <a:masterClrMapping/>
  </p:clrMapOvr>
  <mc:AlternateContent xmlns:mc="http://schemas.openxmlformats.org/markup-compatibility/2006" xmlns:p14="http://schemas.microsoft.com/office/powerpoint/2010/main">
    <mc:Choice Requires="p14">
      <p:transition spd="slow" p14:dur="2000" advTm="35154"/>
    </mc:Choice>
    <mc:Fallback xmlns="">
      <p:transition spd="slow" advTm="35154"/>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Multipactor and titanium deposition</a:t>
            </a:r>
            <a:br>
              <a:rPr lang="en-US" dirty="0" smtClean="0"/>
            </a:br>
            <a:r>
              <a:rPr lang="en-US" dirty="0" smtClean="0"/>
              <a:t>Musicc3D simulations</a:t>
            </a:r>
            <a:endParaRPr lang="en-US" dirty="0"/>
          </a:p>
        </p:txBody>
      </p:sp>
      <p:sp>
        <p:nvSpPr>
          <p:cNvPr id="4" name="Espace réservé du numéro de diapositive 3"/>
          <p:cNvSpPr>
            <a:spLocks noGrp="1"/>
          </p:cNvSpPr>
          <p:nvPr>
            <p:ph type="sldNum" sz="quarter" idx="11"/>
          </p:nvPr>
        </p:nvSpPr>
        <p:spPr/>
        <p:txBody>
          <a:bodyPr/>
          <a:lstStyle/>
          <a:p>
            <a:fld id="{296A5B4F-8806-49AF-ADC2-F53C548500B7}" type="slidenum">
              <a:rPr lang="fr-FR" smtClean="0"/>
              <a:pPr/>
              <a:t>17</a:t>
            </a:fld>
            <a:endParaRPr lang="fr-FR"/>
          </a:p>
        </p:txBody>
      </p:sp>
      <p:sp>
        <p:nvSpPr>
          <p:cNvPr id="5" name="Espace réservé du pied de page 4"/>
          <p:cNvSpPr>
            <a:spLocks noGrp="1"/>
          </p:cNvSpPr>
          <p:nvPr>
            <p:ph type="ftr" sz="quarter" idx="12"/>
          </p:nvPr>
        </p:nvSpPr>
        <p:spPr/>
        <p:txBody>
          <a:bodyPr/>
          <a:lstStyle/>
          <a:p>
            <a:r>
              <a:rPr lang="en-US" smtClean="0"/>
              <a:t>Antoine Mollard – Eucard2 WP12 annual meeting 2017</a:t>
            </a:r>
            <a:endParaRPr lang="fr-FR"/>
          </a:p>
        </p:txBody>
      </p:sp>
      <p:grpSp>
        <p:nvGrpSpPr>
          <p:cNvPr id="3" name="Groupe 2"/>
          <p:cNvGrpSpPr/>
          <p:nvPr/>
        </p:nvGrpSpPr>
        <p:grpSpPr>
          <a:xfrm>
            <a:off x="4066689" y="4647107"/>
            <a:ext cx="1444634" cy="1679350"/>
            <a:chOff x="134818" y="1189189"/>
            <a:chExt cx="3263504" cy="3793744"/>
          </a:xfrm>
        </p:grpSpPr>
        <p:pic>
          <p:nvPicPr>
            <p:cNvPr id="6" name="Espace réservé du contenu 5"/>
            <p:cNvPicPr>
              <a:picLocks noChangeAspect="1"/>
            </p:cNvPicPr>
            <p:nvPr/>
          </p:nvPicPr>
          <p:blipFill>
            <a:blip r:embed="rId2"/>
            <a:stretch>
              <a:fillRect/>
            </a:stretch>
          </p:blipFill>
          <p:spPr>
            <a:xfrm rot="16200000">
              <a:off x="-130302" y="1454309"/>
              <a:ext cx="3793744" cy="3263504"/>
            </a:xfrm>
            <a:prstGeom prst="rect">
              <a:avLst/>
            </a:prstGeom>
            <a:ln w="38100">
              <a:solidFill>
                <a:schemeClr val="accent2"/>
              </a:solidFill>
            </a:ln>
          </p:spPr>
        </p:pic>
        <p:cxnSp>
          <p:nvCxnSpPr>
            <p:cNvPr id="7" name="Connecteur droit 6"/>
            <p:cNvCxnSpPr/>
            <p:nvPr/>
          </p:nvCxnSpPr>
          <p:spPr>
            <a:xfrm flipV="1">
              <a:off x="686096" y="2275841"/>
              <a:ext cx="0" cy="1613213"/>
            </a:xfrm>
            <a:prstGeom prst="line">
              <a:avLst/>
            </a:prstGeom>
            <a:ln w="57150">
              <a:solidFill>
                <a:schemeClr val="accent2"/>
              </a:solidFill>
            </a:ln>
          </p:spPr>
          <p:style>
            <a:lnRef idx="1">
              <a:schemeClr val="accent1"/>
            </a:lnRef>
            <a:fillRef idx="0">
              <a:schemeClr val="accent1"/>
            </a:fillRef>
            <a:effectRef idx="0">
              <a:schemeClr val="accent1"/>
            </a:effectRef>
            <a:fontRef idx="minor">
              <a:schemeClr val="tx1"/>
            </a:fontRef>
          </p:style>
        </p:cxnSp>
      </p:grpSp>
      <p:pic>
        <p:nvPicPr>
          <p:cNvPr id="8" name="Image 7"/>
          <p:cNvPicPr>
            <a:picLocks noChangeAspect="1"/>
          </p:cNvPicPr>
          <p:nvPr/>
        </p:nvPicPr>
        <p:blipFill rotWithShape="1">
          <a:blip r:embed="rId3"/>
          <a:srcRect l="879" t="6704" r="741" b="2422"/>
          <a:stretch/>
        </p:blipFill>
        <p:spPr>
          <a:xfrm>
            <a:off x="190500" y="1137920"/>
            <a:ext cx="5394960" cy="3261408"/>
          </a:xfrm>
          <a:prstGeom prst="rect">
            <a:avLst/>
          </a:prstGeom>
        </p:spPr>
      </p:pic>
      <p:pic>
        <p:nvPicPr>
          <p:cNvPr id="12" name="Espace réservé du contenu 5"/>
          <p:cNvPicPr>
            <a:picLocks noChangeAspect="1"/>
          </p:cNvPicPr>
          <p:nvPr/>
        </p:nvPicPr>
        <p:blipFill>
          <a:blip r:embed="rId2"/>
          <a:stretch>
            <a:fillRect/>
          </a:stretch>
        </p:blipFill>
        <p:spPr>
          <a:xfrm rot="16200000">
            <a:off x="2050799" y="4767421"/>
            <a:ext cx="1679346" cy="1444630"/>
          </a:xfrm>
          <a:prstGeom prst="rect">
            <a:avLst/>
          </a:prstGeom>
          <a:ln w="38100">
            <a:solidFill>
              <a:srgbClr val="0070C0"/>
            </a:solidFill>
          </a:ln>
        </p:spPr>
      </p:pic>
      <p:pic>
        <p:nvPicPr>
          <p:cNvPr id="13" name="Espace réservé du contenu 6"/>
          <p:cNvPicPr>
            <a:picLocks noChangeAspect="1"/>
          </p:cNvPicPr>
          <p:nvPr/>
        </p:nvPicPr>
        <p:blipFill>
          <a:blip r:embed="rId4"/>
          <a:stretch>
            <a:fillRect/>
          </a:stretch>
        </p:blipFill>
        <p:spPr>
          <a:xfrm rot="16200000">
            <a:off x="47093" y="4639341"/>
            <a:ext cx="1886644" cy="1447326"/>
          </a:xfrm>
          <a:prstGeom prst="rect">
            <a:avLst/>
          </a:prstGeom>
          <a:ln w="38100">
            <a:solidFill>
              <a:srgbClr val="002060"/>
            </a:solidFill>
          </a:ln>
        </p:spPr>
      </p:pic>
      <p:cxnSp>
        <p:nvCxnSpPr>
          <p:cNvPr id="18" name="Connecteur droit avec flèche 17"/>
          <p:cNvCxnSpPr>
            <a:stCxn id="6" idx="3"/>
          </p:cNvCxnSpPr>
          <p:nvPr/>
        </p:nvCxnSpPr>
        <p:spPr>
          <a:xfrm flipH="1" flipV="1">
            <a:off x="1531133" y="3530037"/>
            <a:ext cx="3257873" cy="1117070"/>
          </a:xfrm>
          <a:prstGeom prst="straightConnector1">
            <a:avLst/>
          </a:prstGeom>
          <a:ln w="38100">
            <a:solidFill>
              <a:schemeClr val="accent2"/>
            </a:solidFill>
            <a:tailEnd type="triangle"/>
          </a:ln>
        </p:spPr>
        <p:style>
          <a:lnRef idx="1">
            <a:schemeClr val="accent2"/>
          </a:lnRef>
          <a:fillRef idx="0">
            <a:schemeClr val="accent2"/>
          </a:fillRef>
          <a:effectRef idx="0">
            <a:schemeClr val="accent2"/>
          </a:effectRef>
          <a:fontRef idx="minor">
            <a:schemeClr val="tx1"/>
          </a:fontRef>
        </p:style>
      </p:cxnSp>
      <p:cxnSp>
        <p:nvCxnSpPr>
          <p:cNvPr id="19" name="Connecteur droit avec flèche 18"/>
          <p:cNvCxnSpPr>
            <a:stCxn id="12" idx="3"/>
          </p:cNvCxnSpPr>
          <p:nvPr/>
        </p:nvCxnSpPr>
        <p:spPr>
          <a:xfrm flipH="1" flipV="1">
            <a:off x="1606790" y="3720007"/>
            <a:ext cx="1283682" cy="930056"/>
          </a:xfrm>
          <a:prstGeom prst="straightConnector1">
            <a:avLst/>
          </a:prstGeom>
          <a:ln w="38100">
            <a:solidFill>
              <a:srgbClr val="0070C0"/>
            </a:solidFill>
            <a:tailEnd type="triangle"/>
          </a:ln>
        </p:spPr>
        <p:style>
          <a:lnRef idx="1">
            <a:schemeClr val="accent2"/>
          </a:lnRef>
          <a:fillRef idx="0">
            <a:schemeClr val="accent2"/>
          </a:fillRef>
          <a:effectRef idx="0">
            <a:schemeClr val="accent2"/>
          </a:effectRef>
          <a:fontRef idx="minor">
            <a:schemeClr val="tx1"/>
          </a:fontRef>
        </p:style>
      </p:cxnSp>
      <p:cxnSp>
        <p:nvCxnSpPr>
          <p:cNvPr id="23" name="Connecteur droit avec flèche 22"/>
          <p:cNvCxnSpPr>
            <a:stCxn id="13" idx="3"/>
          </p:cNvCxnSpPr>
          <p:nvPr/>
        </p:nvCxnSpPr>
        <p:spPr>
          <a:xfrm flipV="1">
            <a:off x="990415" y="3771900"/>
            <a:ext cx="383085" cy="647782"/>
          </a:xfrm>
          <a:prstGeom prst="straightConnector1">
            <a:avLst/>
          </a:prstGeom>
          <a:ln w="38100">
            <a:solidFill>
              <a:srgbClr val="002060"/>
            </a:solidFill>
            <a:tailEnd type="triangle"/>
          </a:ln>
        </p:spPr>
        <p:style>
          <a:lnRef idx="1">
            <a:schemeClr val="accent2"/>
          </a:lnRef>
          <a:fillRef idx="0">
            <a:schemeClr val="accent2"/>
          </a:fillRef>
          <a:effectRef idx="0">
            <a:schemeClr val="accent2"/>
          </a:effectRef>
          <a:fontRef idx="minor">
            <a:schemeClr val="tx1"/>
          </a:fontRef>
        </p:style>
      </p:cxnSp>
      <p:sp>
        <p:nvSpPr>
          <p:cNvPr id="27" name="ZoneTexte 26"/>
          <p:cNvSpPr txBox="1"/>
          <p:nvPr/>
        </p:nvSpPr>
        <p:spPr>
          <a:xfrm>
            <a:off x="5700568" y="1009877"/>
            <a:ext cx="3368040" cy="5047536"/>
          </a:xfrm>
          <a:prstGeom prst="rect">
            <a:avLst/>
          </a:prstGeom>
          <a:noFill/>
        </p:spPr>
        <p:txBody>
          <a:bodyPr wrap="square" rtlCol="0">
            <a:spAutoFit/>
          </a:bodyPr>
          <a:lstStyle/>
          <a:p>
            <a:pPr marL="285750" indent="-285750" algn="just">
              <a:buFont typeface="Arial" panose="020B0604020202020204" pitchFamily="34" charset="0"/>
              <a:buChar char="•"/>
            </a:pPr>
            <a:r>
              <a:rPr lang="en-US" sz="1400" dirty="0" smtClean="0"/>
              <a:t>Our preliminary Musicc3D (CNRS code) simulations demonstrated that we would face multipactor phenomenon in our cavities’ gaps. We then designed new asymmetrical cavities to apply a titanium layer.</a:t>
            </a:r>
          </a:p>
          <a:p>
            <a:pPr marL="285750" indent="-285750" algn="just">
              <a:buFont typeface="Arial" panose="020B0604020202020204" pitchFamily="34" charset="0"/>
              <a:buChar char="•"/>
            </a:pPr>
            <a:endParaRPr lang="en-US" sz="1400" dirty="0" smtClean="0"/>
          </a:p>
          <a:p>
            <a:pPr marL="285750" indent="-285750" algn="just">
              <a:buFont typeface="Arial" panose="020B0604020202020204" pitchFamily="34" charset="0"/>
              <a:buChar char="•"/>
            </a:pPr>
            <a:r>
              <a:rPr lang="en-US" sz="1400" dirty="0" smtClean="0"/>
              <a:t>The graph on the left is the number of charges generated in the cavity’s gap, in a Musicc3D simulation: an electron is sent from a chosen area; an electric field with a given phase and amplitude is applied on the charge. The simulation stops after the 20</a:t>
            </a:r>
            <a:r>
              <a:rPr lang="en-US" sz="1400" baseline="30000" dirty="0" smtClean="0"/>
              <a:t>th</a:t>
            </a:r>
            <a:r>
              <a:rPr lang="en-US" sz="1400" dirty="0" smtClean="0"/>
              <a:t> electron impact, if it has not been absorbed by the material.</a:t>
            </a:r>
          </a:p>
          <a:p>
            <a:pPr marL="285750" indent="-285750" algn="just">
              <a:buFont typeface="Arial" panose="020B0604020202020204" pitchFamily="34" charset="0"/>
              <a:buChar char="•"/>
            </a:pPr>
            <a:endParaRPr lang="en-US" sz="1400" dirty="0" smtClean="0"/>
          </a:p>
          <a:p>
            <a:pPr marL="285750" indent="-285750" algn="just">
              <a:buFont typeface="Arial" panose="020B0604020202020204" pitchFamily="34" charset="0"/>
              <a:buChar char="•"/>
            </a:pPr>
            <a:r>
              <a:rPr lang="en-US" sz="1400" dirty="0" smtClean="0"/>
              <a:t>Without titanium, a single electron in an electric field of 2MV/m can extract up to </a:t>
            </a:r>
            <a:r>
              <a:rPr lang="fr-FR" sz="1400" b="1" dirty="0" smtClean="0"/>
              <a:t>10</a:t>
            </a:r>
            <a:r>
              <a:rPr lang="fr-FR" sz="1400" b="1" baseline="30000" dirty="0" smtClean="0"/>
              <a:t>6</a:t>
            </a:r>
            <a:r>
              <a:rPr lang="fr-FR" sz="1400" dirty="0" smtClean="0"/>
              <a:t> </a:t>
            </a:r>
            <a:r>
              <a:rPr lang="en-US" sz="1400" dirty="0" smtClean="0"/>
              <a:t>charges in the cavity’s gap. With a titanium layer, the maximum number of charges extracted drops to </a:t>
            </a:r>
            <a:r>
              <a:rPr lang="en-US" sz="1400" b="1" dirty="0" smtClean="0"/>
              <a:t>60</a:t>
            </a:r>
            <a:r>
              <a:rPr lang="en-US" sz="1400" dirty="0" smtClean="0"/>
              <a:t>.</a:t>
            </a:r>
          </a:p>
        </p:txBody>
      </p:sp>
    </p:spTree>
    <p:extLst>
      <p:ext uri="{BB962C8B-B14F-4D97-AF65-F5344CB8AC3E}">
        <p14:creationId xmlns:p14="http://schemas.microsoft.com/office/powerpoint/2010/main" val="1898043168"/>
      </p:ext>
    </p:extLst>
  </p:cSld>
  <p:clrMapOvr>
    <a:masterClrMapping/>
  </p:clrMapOvr>
  <mc:AlternateContent xmlns:mc="http://schemas.openxmlformats.org/markup-compatibility/2006" xmlns:p14="http://schemas.microsoft.com/office/powerpoint/2010/main">
    <mc:Choice Requires="p14">
      <p:transition spd="slow" p14:dur="2000" advTm="119319"/>
    </mc:Choice>
    <mc:Fallback xmlns="">
      <p:transition spd="slow" advTm="119319"/>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a:t>Multipactor and titanium </a:t>
            </a:r>
            <a:r>
              <a:rPr lang="en-US" dirty="0" smtClean="0"/>
              <a:t>deposition</a:t>
            </a:r>
            <a:br>
              <a:rPr lang="en-US" dirty="0" smtClean="0"/>
            </a:br>
            <a:r>
              <a:rPr lang="en-US" dirty="0" smtClean="0"/>
              <a:t>Prototype tests</a:t>
            </a:r>
            <a:endParaRPr lang="fr-FR" dirty="0"/>
          </a:p>
        </p:txBody>
      </p:sp>
      <p:sp>
        <p:nvSpPr>
          <p:cNvPr id="4" name="Espace réservé du numéro de diapositive 3"/>
          <p:cNvSpPr>
            <a:spLocks noGrp="1"/>
          </p:cNvSpPr>
          <p:nvPr>
            <p:ph type="sldNum" sz="quarter" idx="11"/>
          </p:nvPr>
        </p:nvSpPr>
        <p:spPr/>
        <p:txBody>
          <a:bodyPr/>
          <a:lstStyle/>
          <a:p>
            <a:fld id="{296A5B4F-8806-49AF-ADC2-F53C548500B7}" type="slidenum">
              <a:rPr lang="fr-FR" smtClean="0"/>
              <a:pPr/>
              <a:t>18</a:t>
            </a:fld>
            <a:endParaRPr lang="fr-FR" dirty="0"/>
          </a:p>
        </p:txBody>
      </p:sp>
      <p:pic>
        <p:nvPicPr>
          <p:cNvPr id="29" name="Image 28" descr="Capture d’écran"/>
          <p:cNvPicPr>
            <a:picLocks noChangeAspect="1" noChangeArrowheads="1"/>
          </p:cNvPicPr>
          <p:nvPr/>
        </p:nvPicPr>
        <p:blipFill rotWithShape="1">
          <a:blip r:embed="rId3" r:link="rId4" cstate="print">
            <a:extLst>
              <a:ext uri="{28A0092B-C50C-407E-A947-70E740481C1C}">
                <a14:useLocalDpi xmlns:a14="http://schemas.microsoft.com/office/drawing/2010/main" val="0"/>
              </a:ext>
            </a:extLst>
          </a:blip>
          <a:srcRect l="6852" r="4282"/>
          <a:stretch/>
        </p:blipFill>
        <p:spPr bwMode="auto">
          <a:xfrm>
            <a:off x="5043706" y="4256410"/>
            <a:ext cx="2156938" cy="1719382"/>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50" name="Graphique 49"/>
          <p:cNvGraphicFramePr>
            <a:graphicFrameLocks/>
          </p:cNvGraphicFramePr>
          <p:nvPr>
            <p:extLst>
              <p:ext uri="{D42A27DB-BD31-4B8C-83A1-F6EECF244321}">
                <p14:modId xmlns:p14="http://schemas.microsoft.com/office/powerpoint/2010/main" val="2095667161"/>
              </p:ext>
            </p:extLst>
          </p:nvPr>
        </p:nvGraphicFramePr>
        <p:xfrm>
          <a:off x="141672" y="1277629"/>
          <a:ext cx="4852301" cy="2696948"/>
        </p:xfrm>
        <a:graphic>
          <a:graphicData uri="http://schemas.openxmlformats.org/drawingml/2006/chart">
            <c:chart xmlns:c="http://schemas.openxmlformats.org/drawingml/2006/chart" xmlns:r="http://schemas.openxmlformats.org/officeDocument/2006/relationships" r:id="rId5"/>
          </a:graphicData>
        </a:graphic>
      </p:graphicFrame>
      <p:sp>
        <p:nvSpPr>
          <p:cNvPr id="7" name="ZoneTexte 6"/>
          <p:cNvSpPr txBox="1"/>
          <p:nvPr/>
        </p:nvSpPr>
        <p:spPr>
          <a:xfrm>
            <a:off x="60392" y="3947330"/>
            <a:ext cx="4852301" cy="2677656"/>
          </a:xfrm>
          <a:prstGeom prst="rect">
            <a:avLst/>
          </a:prstGeom>
          <a:noFill/>
        </p:spPr>
        <p:txBody>
          <a:bodyPr wrap="square" rtlCol="0">
            <a:spAutoFit/>
          </a:bodyPr>
          <a:lstStyle/>
          <a:p>
            <a:pPr algn="just"/>
            <a:r>
              <a:rPr lang="en-US" sz="1400" dirty="0" smtClean="0"/>
              <a:t>We designed and ordered 6 prototype cavities to test our titanium deposition method. The “flat” parts (Ti1 to Ti6) have a 0,1mm deflection for the titanium deposition. We cut and brazed titanium discs on these parts. The “flat” and the “concave” parts were assembled to form a cavity to test.</a:t>
            </a:r>
          </a:p>
          <a:p>
            <a:pPr algn="just"/>
            <a:endParaRPr lang="en-US" sz="1400" dirty="0" smtClean="0"/>
          </a:p>
          <a:p>
            <a:pPr algn="just"/>
            <a:r>
              <a:rPr lang="en-US" sz="1400" dirty="0" smtClean="0"/>
              <a:t>The titanium sheet was misshaped during the brazing process therefore the frequency shift is below our expectations. Although these pieces are being machined to fit the drawings dimensions, </a:t>
            </a:r>
            <a:r>
              <a:rPr lang="en-US" sz="1400" b="1" dirty="0" smtClean="0"/>
              <a:t>we are also working on the improvement of this brazing process to guarantee the adequate cavity geometry.</a:t>
            </a:r>
          </a:p>
        </p:txBody>
      </p:sp>
      <p:pic>
        <p:nvPicPr>
          <p:cNvPr id="8" name="Image 7"/>
          <p:cNvPicPr>
            <a:picLocks noChangeAspect="1"/>
          </p:cNvPicPr>
          <p:nvPr/>
        </p:nvPicPr>
        <p:blipFill rotWithShape="1">
          <a:blip r:embed="rId6" cstate="print">
            <a:extLst>
              <a:ext uri="{28A0092B-C50C-407E-A947-70E740481C1C}">
                <a14:useLocalDpi xmlns:a14="http://schemas.microsoft.com/office/drawing/2010/main" val="0"/>
              </a:ext>
            </a:extLst>
          </a:blip>
          <a:srcRect t="29036" b="14293"/>
          <a:stretch/>
        </p:blipFill>
        <p:spPr>
          <a:xfrm>
            <a:off x="5068254" y="1083518"/>
            <a:ext cx="2144076" cy="2160094"/>
          </a:xfrm>
          <a:prstGeom prst="rect">
            <a:avLst/>
          </a:prstGeom>
        </p:spPr>
      </p:pic>
      <p:pic>
        <p:nvPicPr>
          <p:cNvPr id="9" name="Image 8"/>
          <p:cNvPicPr>
            <a:picLocks noChangeAspect="1"/>
          </p:cNvPicPr>
          <p:nvPr/>
        </p:nvPicPr>
        <p:blipFill rotWithShape="1">
          <a:blip r:embed="rId7" cstate="print">
            <a:extLst>
              <a:ext uri="{28A0092B-C50C-407E-A947-70E740481C1C}">
                <a14:useLocalDpi xmlns:a14="http://schemas.microsoft.com/office/drawing/2010/main" val="0"/>
              </a:ext>
            </a:extLst>
          </a:blip>
          <a:srcRect l="29000" t="7234" r="26667" b="2691"/>
          <a:stretch/>
        </p:blipFill>
        <p:spPr>
          <a:xfrm>
            <a:off x="7250377" y="2673220"/>
            <a:ext cx="1881937" cy="2150785"/>
          </a:xfrm>
          <a:prstGeom prst="rect">
            <a:avLst/>
          </a:prstGeom>
        </p:spPr>
      </p:pic>
      <p:sp>
        <p:nvSpPr>
          <p:cNvPr id="10" name="ZoneTexte 9"/>
          <p:cNvSpPr txBox="1"/>
          <p:nvPr/>
        </p:nvSpPr>
        <p:spPr>
          <a:xfrm>
            <a:off x="7200644" y="1114594"/>
            <a:ext cx="1780796" cy="646331"/>
          </a:xfrm>
          <a:prstGeom prst="rect">
            <a:avLst/>
          </a:prstGeom>
          <a:noFill/>
        </p:spPr>
        <p:txBody>
          <a:bodyPr wrap="square" rtlCol="0">
            <a:spAutoFit/>
          </a:bodyPr>
          <a:lstStyle/>
          <a:p>
            <a:r>
              <a:rPr lang="en-US" dirty="0" smtClean="0"/>
              <a:t>Flat part without titanium</a:t>
            </a:r>
            <a:endParaRPr lang="en-US" dirty="0"/>
          </a:p>
        </p:txBody>
      </p:sp>
      <p:sp>
        <p:nvSpPr>
          <p:cNvPr id="53" name="ZoneTexte 52"/>
          <p:cNvSpPr txBox="1"/>
          <p:nvPr/>
        </p:nvSpPr>
        <p:spPr>
          <a:xfrm>
            <a:off x="5469581" y="3481572"/>
            <a:ext cx="1780796" cy="369332"/>
          </a:xfrm>
          <a:prstGeom prst="rect">
            <a:avLst/>
          </a:prstGeom>
          <a:noFill/>
        </p:spPr>
        <p:txBody>
          <a:bodyPr wrap="square" rtlCol="0">
            <a:spAutoFit/>
          </a:bodyPr>
          <a:lstStyle/>
          <a:p>
            <a:pPr algn="r"/>
            <a:r>
              <a:rPr lang="en-US" dirty="0" smtClean="0"/>
              <a:t>Concave part</a:t>
            </a:r>
            <a:endParaRPr lang="en-US" dirty="0"/>
          </a:p>
        </p:txBody>
      </p:sp>
      <p:sp>
        <p:nvSpPr>
          <p:cNvPr id="54" name="ZoneTexte 53"/>
          <p:cNvSpPr txBox="1"/>
          <p:nvPr/>
        </p:nvSpPr>
        <p:spPr>
          <a:xfrm>
            <a:off x="7146592" y="5142308"/>
            <a:ext cx="1997408" cy="923330"/>
          </a:xfrm>
          <a:prstGeom prst="rect">
            <a:avLst/>
          </a:prstGeom>
          <a:noFill/>
        </p:spPr>
        <p:txBody>
          <a:bodyPr wrap="square" rtlCol="0">
            <a:spAutoFit/>
          </a:bodyPr>
          <a:lstStyle/>
          <a:p>
            <a:r>
              <a:rPr lang="en-US" dirty="0" smtClean="0"/>
              <a:t>Flat part with a titanium sheet brazed</a:t>
            </a:r>
            <a:endParaRPr lang="en-US" dirty="0"/>
          </a:p>
        </p:txBody>
      </p:sp>
      <p:sp>
        <p:nvSpPr>
          <p:cNvPr id="11" name="Espace réservé du pied de page 10"/>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1914080717"/>
      </p:ext>
    </p:extLst>
  </p:cSld>
  <p:clrMapOvr>
    <a:masterClrMapping/>
  </p:clrMapOvr>
  <mc:AlternateContent xmlns:mc="http://schemas.openxmlformats.org/markup-compatibility/2006" xmlns:p14="http://schemas.microsoft.com/office/powerpoint/2010/main">
    <mc:Choice Requires="p14">
      <p:transition spd="slow" p14:dur="2000" advTm="83175"/>
    </mc:Choice>
    <mc:Fallback xmlns="">
      <p:transition spd="slow" advTm="83175"/>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marL="457200" indent="-457200">
              <a:buFont typeface="+mj-lt"/>
              <a:buAutoNum type="arabicPeriod" startAt="4"/>
            </a:pPr>
            <a:r>
              <a:rPr lang="en-US" dirty="0"/>
              <a:t>TH2166 kladistron fabrication and testing</a:t>
            </a:r>
          </a:p>
        </p:txBody>
      </p:sp>
      <p:sp>
        <p:nvSpPr>
          <p:cNvPr id="5" name="Espace réservé du texte 4"/>
          <p:cNvSpPr>
            <a:spLocks noGrp="1"/>
          </p:cNvSpPr>
          <p:nvPr>
            <p:ph type="body" idx="1"/>
          </p:nvPr>
        </p:nvSpPr>
        <p:spPr/>
        <p:txBody>
          <a:bodyPr/>
          <a:lstStyle/>
          <a:p>
            <a:endParaRPr lang="fr-FR"/>
          </a:p>
        </p:txBody>
      </p:sp>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
        <p:nvSpPr>
          <p:cNvPr id="6" name="Espace réservé du numéro de diapositive 5"/>
          <p:cNvSpPr>
            <a:spLocks noGrp="1"/>
          </p:cNvSpPr>
          <p:nvPr>
            <p:ph type="sldNum" sz="quarter" idx="11"/>
          </p:nvPr>
        </p:nvSpPr>
        <p:spPr/>
        <p:txBody>
          <a:bodyPr/>
          <a:lstStyle/>
          <a:p>
            <a:fld id="{296A5B4F-8806-49AF-ADC2-F53C548500B7}" type="slidenum">
              <a:rPr lang="fr-FR" smtClean="0">
                <a:solidFill>
                  <a:prstClr val="white"/>
                </a:solidFill>
              </a:rPr>
              <a:pPr/>
              <a:t>19</a:t>
            </a:fld>
            <a:endParaRPr lang="fr-FR">
              <a:solidFill>
                <a:prstClr val="white"/>
              </a:solidFill>
            </a:endParaRPr>
          </a:p>
        </p:txBody>
      </p:sp>
    </p:spTree>
    <p:extLst>
      <p:ext uri="{BB962C8B-B14F-4D97-AF65-F5344CB8AC3E}">
        <p14:creationId xmlns:p14="http://schemas.microsoft.com/office/powerpoint/2010/main" val="3116306909"/>
      </p:ext>
    </p:extLst>
  </p:cSld>
  <p:clrMapOvr>
    <a:masterClrMapping/>
  </p:clrMapOvr>
  <mc:AlternateContent xmlns:mc="http://schemas.openxmlformats.org/markup-compatibility/2006" xmlns:p14="http://schemas.microsoft.com/office/powerpoint/2010/main">
    <mc:Choice Requires="p14">
      <p:transition spd="slow" p14:dur="2000" advTm="6173"/>
    </mc:Choice>
    <mc:Fallback xmlns="">
      <p:transition spd="slow" advTm="6173"/>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en-US" sz="2000"/>
              <a:t>Development of a </a:t>
            </a:r>
            <a:r>
              <a:rPr lang="en-US" sz="2000" smtClean="0"/>
              <a:t>high-efficiency </a:t>
            </a:r>
            <a:r>
              <a:rPr lang="en-US" sz="2000"/>
              <a:t>klystron </a:t>
            </a:r>
            <a:br>
              <a:rPr lang="en-US" sz="2000"/>
            </a:br>
            <a:r>
              <a:rPr lang="en-US" sz="2000"/>
              <a:t>based on the kladistron principle</a:t>
            </a:r>
            <a:endParaRPr lang="fr-FR" sz="2000" dirty="0"/>
          </a:p>
        </p:txBody>
      </p:sp>
      <p:sp>
        <p:nvSpPr>
          <p:cNvPr id="7" name="Espace réservé du contenu 6"/>
          <p:cNvSpPr>
            <a:spLocks noGrp="1"/>
          </p:cNvSpPr>
          <p:nvPr>
            <p:ph idx="1"/>
          </p:nvPr>
        </p:nvSpPr>
        <p:spPr/>
        <p:txBody>
          <a:bodyPr/>
          <a:lstStyle/>
          <a:p>
            <a:pPr marL="1381125" indent="-457200">
              <a:buFont typeface="+mj-lt"/>
              <a:buAutoNum type="arabicPeriod"/>
            </a:pPr>
            <a:endParaRPr lang="en-US" dirty="0" smtClean="0"/>
          </a:p>
          <a:p>
            <a:pPr marL="1381125" indent="-457200">
              <a:buFont typeface="+mj-lt"/>
              <a:buAutoNum type="arabicPeriod"/>
            </a:pPr>
            <a:r>
              <a:rPr lang="en-US" dirty="0"/>
              <a:t>CLIC and the Kladistron </a:t>
            </a:r>
            <a:r>
              <a:rPr lang="en-US" dirty="0" smtClean="0"/>
              <a:t>project</a:t>
            </a:r>
          </a:p>
          <a:p>
            <a:pPr marL="1381125" indent="-457200">
              <a:buFont typeface="+mj-lt"/>
              <a:buAutoNum type="arabicPeriod"/>
            </a:pPr>
            <a:r>
              <a:rPr lang="en-US" dirty="0" smtClean="0"/>
              <a:t>TH2166 klystron and the kladistron prototype design</a:t>
            </a:r>
          </a:p>
          <a:p>
            <a:pPr marL="1381125" indent="-457200">
              <a:buFont typeface="+mj-lt"/>
              <a:buAutoNum type="arabicPeriod"/>
            </a:pPr>
            <a:r>
              <a:rPr lang="en-US" dirty="0" smtClean="0"/>
              <a:t>TH2166 kladistron cavities development</a:t>
            </a:r>
            <a:endParaRPr lang="en-US" dirty="0"/>
          </a:p>
          <a:p>
            <a:pPr marL="1381125" indent="-457200">
              <a:buFont typeface="+mj-lt"/>
              <a:buAutoNum type="arabicPeriod"/>
            </a:pPr>
            <a:r>
              <a:rPr lang="en-US" dirty="0" smtClean="0"/>
              <a:t>TH2166 kladistron fabrication and testing</a:t>
            </a:r>
          </a:p>
        </p:txBody>
      </p:sp>
      <p:sp>
        <p:nvSpPr>
          <p:cNvPr id="2" name="Espace réservé du numéro de diapositive 1"/>
          <p:cNvSpPr>
            <a:spLocks noGrp="1"/>
          </p:cNvSpPr>
          <p:nvPr>
            <p:ph type="sldNum" sz="quarter" idx="11"/>
          </p:nvPr>
        </p:nvSpPr>
        <p:spPr/>
        <p:txBody>
          <a:bodyPr/>
          <a:lstStyle/>
          <a:p>
            <a:fld id="{296A5B4F-8806-49AF-ADC2-F53C548500B7}" type="slidenum">
              <a:rPr lang="fr-FR" smtClean="0"/>
              <a:pPr/>
              <a:t>2</a:t>
            </a:fld>
            <a:endParaRPr lang="fr-FR" dirty="0"/>
          </a:p>
        </p:txBody>
      </p:sp>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425920273"/>
      </p:ext>
    </p:extLst>
  </p:cSld>
  <p:clrMapOvr>
    <a:masterClrMapping/>
  </p:clrMapOvr>
  <mc:AlternateContent xmlns:mc="http://schemas.openxmlformats.org/markup-compatibility/2006" xmlns:p14="http://schemas.microsoft.com/office/powerpoint/2010/main">
    <mc:Choice Requires="p14">
      <p:transition spd="slow" p14:dur="2000" advTm="19316"/>
    </mc:Choice>
    <mc:Fallback xmlns="">
      <p:transition spd="slow" advTm="19316"/>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fr-FR" dirty="0" smtClean="0"/>
              <a:t>Thales-</a:t>
            </a:r>
            <a:r>
              <a:rPr lang="fr-FR" dirty="0" err="1" smtClean="0"/>
              <a:t>provided</a:t>
            </a:r>
            <a:r>
              <a:rPr lang="fr-FR" dirty="0" smtClean="0"/>
              <a:t> </a:t>
            </a:r>
            <a:r>
              <a:rPr lang="fr-FR" dirty="0" err="1" smtClean="0"/>
              <a:t>elements</a:t>
            </a:r>
            <a:endParaRPr lang="fr-FR" dirty="0"/>
          </a:p>
        </p:txBody>
      </p:sp>
      <p:sp>
        <p:nvSpPr>
          <p:cNvPr id="2" name="Espace réservé du pied de page 1"/>
          <p:cNvSpPr>
            <a:spLocks noGrp="1"/>
          </p:cNvSpPr>
          <p:nvPr>
            <p:ph type="ftr" sz="quarter" idx="12"/>
          </p:nvPr>
        </p:nvSpPr>
        <p:spPr/>
        <p:txBody>
          <a:bodyPr/>
          <a:lstStyle/>
          <a:p>
            <a:r>
              <a:rPr lang="en-US" smtClean="0"/>
              <a:t>Antoine Mollard – Eucard2 WP12 annual meeting 2017</a:t>
            </a:r>
            <a:endParaRPr lang="fr-FR" dirty="0"/>
          </a:p>
        </p:txBody>
      </p:sp>
      <p:pic>
        <p:nvPicPr>
          <p:cNvPr id="1027" name="Picture 3" descr="\\Dapdc5\jplouin\My Documents\EUCARD2\08-Docs-divers\TH2166\IMG_413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88"/>
          <a:stretch/>
        </p:blipFill>
        <p:spPr bwMode="auto">
          <a:xfrm>
            <a:off x="3429000" y="1068379"/>
            <a:ext cx="3859066" cy="257495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apdc5\jplouin\My Documents\EUCARD2\08-Docs-divers\TH2166\IMG_4131.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52222" b="44550"/>
          <a:stretch/>
        </p:blipFill>
        <p:spPr bwMode="auto">
          <a:xfrm>
            <a:off x="1023943" y="2253366"/>
            <a:ext cx="2055554" cy="357843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Dapdc5\jplouin\My Documents\EUCARD2\08-Docs-divers\TH2166\IMG_4129.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09950" y="3755696"/>
            <a:ext cx="3668162" cy="244544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023943" y="5831804"/>
            <a:ext cx="2055554" cy="369332"/>
          </a:xfrm>
          <a:prstGeom prst="rect">
            <a:avLst/>
          </a:prstGeom>
          <a:noFill/>
        </p:spPr>
        <p:txBody>
          <a:bodyPr wrap="square" rtlCol="0">
            <a:spAutoFit/>
          </a:bodyPr>
          <a:lstStyle/>
          <a:p>
            <a:r>
              <a:rPr lang="fr-FR" dirty="0" smtClean="0"/>
              <a:t>Collector</a:t>
            </a:r>
            <a:endParaRPr lang="fr-FR" dirty="0"/>
          </a:p>
        </p:txBody>
      </p:sp>
      <p:sp>
        <p:nvSpPr>
          <p:cNvPr id="10" name="TextBox 9"/>
          <p:cNvSpPr txBox="1"/>
          <p:nvPr/>
        </p:nvSpPr>
        <p:spPr>
          <a:xfrm>
            <a:off x="7088446" y="4516751"/>
            <a:ext cx="2055554" cy="923330"/>
          </a:xfrm>
          <a:prstGeom prst="rect">
            <a:avLst/>
          </a:prstGeom>
          <a:noFill/>
        </p:spPr>
        <p:txBody>
          <a:bodyPr wrap="square" rtlCol="0">
            <a:spAutoFit/>
          </a:bodyPr>
          <a:lstStyle/>
          <a:p>
            <a:r>
              <a:rPr lang="fr-FR" dirty="0" err="1" smtClean="0"/>
              <a:t>Wave</a:t>
            </a:r>
            <a:r>
              <a:rPr lang="fr-FR" dirty="0" smtClean="0"/>
              <a:t> guide,</a:t>
            </a:r>
          </a:p>
          <a:p>
            <a:r>
              <a:rPr lang="fr-FR" dirty="0" smtClean="0"/>
              <a:t>Output </a:t>
            </a:r>
            <a:r>
              <a:rPr lang="fr-FR" dirty="0" err="1" smtClean="0"/>
              <a:t>cavity</a:t>
            </a:r>
            <a:r>
              <a:rPr lang="fr-FR" dirty="0"/>
              <a:t> </a:t>
            </a:r>
            <a:r>
              <a:rPr lang="fr-FR" dirty="0" smtClean="0"/>
              <a:t>and</a:t>
            </a:r>
            <a:br>
              <a:rPr lang="fr-FR" dirty="0" smtClean="0"/>
            </a:br>
            <a:r>
              <a:rPr lang="fr-FR" dirty="0" smtClean="0"/>
              <a:t>Output </a:t>
            </a:r>
            <a:r>
              <a:rPr lang="fr-FR" dirty="0" err="1" smtClean="0"/>
              <a:t>antenna</a:t>
            </a:r>
            <a:endParaRPr lang="fr-FR" dirty="0"/>
          </a:p>
        </p:txBody>
      </p:sp>
      <p:sp>
        <p:nvSpPr>
          <p:cNvPr id="5" name="TextBox 4"/>
          <p:cNvSpPr txBox="1"/>
          <p:nvPr/>
        </p:nvSpPr>
        <p:spPr>
          <a:xfrm>
            <a:off x="7324705" y="1709524"/>
            <a:ext cx="1819295" cy="646331"/>
          </a:xfrm>
          <a:prstGeom prst="rect">
            <a:avLst/>
          </a:prstGeom>
          <a:noFill/>
        </p:spPr>
        <p:txBody>
          <a:bodyPr wrap="square" rtlCol="0">
            <a:spAutoFit/>
          </a:bodyPr>
          <a:lstStyle/>
          <a:p>
            <a:r>
              <a:rPr lang="fr-FR" dirty="0" err="1" smtClean="0"/>
              <a:t>Steel</a:t>
            </a:r>
            <a:r>
              <a:rPr lang="fr-FR" dirty="0" smtClean="0"/>
              <a:t> </a:t>
            </a:r>
            <a:r>
              <a:rPr lang="fr-FR" dirty="0" err="1" smtClean="0"/>
              <a:t>rods</a:t>
            </a:r>
            <a:r>
              <a:rPr lang="fr-FR" dirty="0" smtClean="0"/>
              <a:t> and </a:t>
            </a:r>
            <a:r>
              <a:rPr lang="fr-FR" dirty="0" err="1" smtClean="0"/>
              <a:t>Ionic</a:t>
            </a:r>
            <a:r>
              <a:rPr lang="fr-FR" dirty="0" smtClean="0"/>
              <a:t> </a:t>
            </a:r>
            <a:r>
              <a:rPr lang="fr-FR" dirty="0" err="1" smtClean="0"/>
              <a:t>pump</a:t>
            </a:r>
            <a:endParaRPr lang="fr-FR" dirty="0"/>
          </a:p>
        </p:txBody>
      </p:sp>
      <p:sp>
        <p:nvSpPr>
          <p:cNvPr id="6" name="TextBox 5"/>
          <p:cNvSpPr txBox="1"/>
          <p:nvPr/>
        </p:nvSpPr>
        <p:spPr>
          <a:xfrm>
            <a:off x="253133" y="6303598"/>
            <a:ext cx="5105400" cy="338554"/>
          </a:xfrm>
          <a:prstGeom prst="rect">
            <a:avLst/>
          </a:prstGeom>
          <a:noFill/>
        </p:spPr>
        <p:txBody>
          <a:bodyPr wrap="square" rtlCol="0">
            <a:spAutoFit/>
          </a:bodyPr>
          <a:lstStyle/>
          <a:p>
            <a:r>
              <a:rPr lang="fr-FR" sz="1600" dirty="0" err="1" smtClean="0"/>
              <a:t>These</a:t>
            </a:r>
            <a:r>
              <a:rPr lang="fr-FR" sz="1600" dirty="0" smtClean="0"/>
              <a:t> </a:t>
            </a:r>
            <a:r>
              <a:rPr lang="fr-FR" sz="1600" dirty="0" err="1" smtClean="0"/>
              <a:t>elements</a:t>
            </a:r>
            <a:r>
              <a:rPr lang="fr-FR" sz="1600" dirty="0" smtClean="0"/>
              <a:t> have </a:t>
            </a:r>
            <a:r>
              <a:rPr lang="fr-FR" sz="1600" dirty="0" err="1" smtClean="0"/>
              <a:t>already</a:t>
            </a:r>
            <a:r>
              <a:rPr lang="fr-FR" sz="1600" dirty="0" smtClean="0"/>
              <a:t> been </a:t>
            </a:r>
            <a:r>
              <a:rPr lang="fr-FR" sz="1600" dirty="0" err="1" smtClean="0"/>
              <a:t>delivered</a:t>
            </a:r>
            <a:r>
              <a:rPr lang="fr-FR" sz="1600" dirty="0"/>
              <a:t>.</a:t>
            </a:r>
          </a:p>
        </p:txBody>
      </p:sp>
      <p:sp>
        <p:nvSpPr>
          <p:cNvPr id="7" name="Espace réservé du numéro de diapositive 6"/>
          <p:cNvSpPr>
            <a:spLocks noGrp="1"/>
          </p:cNvSpPr>
          <p:nvPr>
            <p:ph type="sldNum" sz="quarter" idx="11"/>
          </p:nvPr>
        </p:nvSpPr>
        <p:spPr/>
        <p:txBody>
          <a:bodyPr/>
          <a:lstStyle/>
          <a:p>
            <a:fld id="{296A5B4F-8806-49AF-ADC2-F53C548500B7}" type="slidenum">
              <a:rPr lang="fr-FR" smtClean="0"/>
              <a:pPr/>
              <a:t>20</a:t>
            </a:fld>
            <a:endParaRPr lang="fr-FR"/>
          </a:p>
        </p:txBody>
      </p:sp>
      <p:pic>
        <p:nvPicPr>
          <p:cNvPr id="12" name="Picture 9" descr="http://www.carrieres-juridiques.com/uploads/employeurs/logos/501_20130916_thales_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40242" y="188640"/>
            <a:ext cx="2569936" cy="6337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0619749"/>
      </p:ext>
    </p:extLst>
  </p:cSld>
  <p:clrMapOvr>
    <a:masterClrMapping/>
  </p:clrMapOvr>
  <mc:AlternateContent xmlns:mc="http://schemas.openxmlformats.org/markup-compatibility/2006" xmlns:p14="http://schemas.microsoft.com/office/powerpoint/2010/main">
    <mc:Choice Requires="p14">
      <p:transition spd="slow" p14:dur="2000" advTm="12317"/>
    </mc:Choice>
    <mc:Fallback xmlns="">
      <p:transition spd="slow" advTm="12317"/>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Cavities and tuning system fabrication and assembling</a:t>
            </a:r>
            <a:endParaRPr lang="en-US" dirty="0"/>
          </a:p>
        </p:txBody>
      </p:sp>
      <p:sp>
        <p:nvSpPr>
          <p:cNvPr id="4" name="Espace réservé du numéro de diapositive 3"/>
          <p:cNvSpPr>
            <a:spLocks noGrp="1"/>
          </p:cNvSpPr>
          <p:nvPr>
            <p:ph type="sldNum" sz="quarter" idx="11"/>
          </p:nvPr>
        </p:nvSpPr>
        <p:spPr/>
        <p:txBody>
          <a:bodyPr/>
          <a:lstStyle/>
          <a:p>
            <a:fld id="{296A5B4F-8806-49AF-ADC2-F53C548500B7}" type="slidenum">
              <a:rPr lang="fr-FR" smtClean="0"/>
              <a:t>21</a:t>
            </a:fld>
            <a:endParaRPr lang="fr-FR" dirty="0"/>
          </a:p>
        </p:txBody>
      </p:sp>
      <p:pic>
        <p:nvPicPr>
          <p:cNvPr id="5" name="Espace réservé du contenu 8"/>
          <p:cNvPicPr>
            <a:picLocks noGrp="1"/>
          </p:cNvPicPr>
          <p:nvPr>
            <p:ph idx="1"/>
          </p:nvPr>
        </p:nvPicPr>
        <p:blipFill rotWithShape="1">
          <a:blip r:embed="rId3">
            <a:extLst>
              <a:ext uri="{28A0092B-C50C-407E-A947-70E740481C1C}">
                <a14:useLocalDpi xmlns:a14="http://schemas.microsoft.com/office/drawing/2010/main" val="0"/>
              </a:ext>
            </a:extLst>
          </a:blip>
          <a:srcRect l="27879" t="26473" r="21724" b="34161"/>
          <a:stretch/>
        </p:blipFill>
        <p:spPr bwMode="auto">
          <a:xfrm>
            <a:off x="2861978" y="980728"/>
            <a:ext cx="5163326" cy="2134079"/>
          </a:xfrm>
          <a:prstGeom prst="rect">
            <a:avLst/>
          </a:prstGeom>
          <a:noFill/>
          <a:ln>
            <a:noFill/>
          </a:ln>
          <a:extLst>
            <a:ext uri="{53640926-AAD7-44D8-BBD7-CCE9431645EC}">
              <a14:shadowObscured xmlns:a14="http://schemas.microsoft.com/office/drawing/2010/main"/>
            </a:ext>
          </a:extLst>
        </p:spPr>
      </p:pic>
      <p:pic>
        <p:nvPicPr>
          <p:cNvPr id="1026" name="Picture 2" descr="Afficher l'image d'origi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339840" y="3160186"/>
            <a:ext cx="2408624" cy="1163514"/>
          </a:xfrm>
          <a:prstGeom prst="rect">
            <a:avLst/>
          </a:prstGeom>
          <a:noFill/>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94294" y="5106461"/>
            <a:ext cx="9047200" cy="1169551"/>
          </a:xfrm>
          <a:prstGeom prst="rect">
            <a:avLst/>
          </a:prstGeom>
          <a:noFill/>
        </p:spPr>
        <p:txBody>
          <a:bodyPr wrap="square" rtlCol="0">
            <a:spAutoFit/>
          </a:bodyPr>
          <a:lstStyle/>
          <a:p>
            <a:r>
              <a:rPr lang="en-US" sz="1400" dirty="0" smtClean="0"/>
              <a:t>The company VDL (Netherland) won the call for tenders and will machine the pieces of the interaction line and the tuning system. We expect the pieces to be delivered by the end of the month.</a:t>
            </a:r>
            <a:br>
              <a:rPr lang="en-US" sz="1400" dirty="0" smtClean="0"/>
            </a:br>
            <a:r>
              <a:rPr lang="en-US" sz="1400" dirty="0" smtClean="0"/>
              <a:t/>
            </a:r>
            <a:br>
              <a:rPr lang="en-US" sz="1400" dirty="0" smtClean="0"/>
            </a:br>
            <a:r>
              <a:rPr lang="en-US" sz="1400" dirty="0" smtClean="0"/>
              <a:t>Assembling and brazing operations and the kladistron tests will stand at Thales Electron Devices </a:t>
            </a:r>
            <a:r>
              <a:rPr lang="en-US" sz="1400" dirty="0" err="1" smtClean="0"/>
              <a:t>Vélizy</a:t>
            </a:r>
            <a:r>
              <a:rPr lang="en-US" sz="1400" dirty="0" smtClean="0"/>
              <a:t>. </a:t>
            </a:r>
            <a:r>
              <a:rPr lang="en-US" sz="1400" dirty="0"/>
              <a:t/>
            </a:r>
            <a:br>
              <a:rPr lang="en-US" sz="1400" dirty="0"/>
            </a:br>
            <a:r>
              <a:rPr lang="en-US" sz="1400" dirty="0" smtClean="0"/>
              <a:t>We are working on the assembling, brazing and test procedure.</a:t>
            </a:r>
            <a:endParaRPr lang="en-US" sz="1400" dirty="0"/>
          </a:p>
        </p:txBody>
      </p:sp>
      <p:pic>
        <p:nvPicPr>
          <p:cNvPr id="47" name="Image 46"/>
          <p:cNvPicPr>
            <a:picLocks noChangeAspect="1"/>
          </p:cNvPicPr>
          <p:nvPr/>
        </p:nvPicPr>
        <p:blipFill>
          <a:blip r:embed="rId5"/>
          <a:stretch>
            <a:fillRect/>
          </a:stretch>
        </p:blipFill>
        <p:spPr>
          <a:xfrm>
            <a:off x="990600" y="3025832"/>
            <a:ext cx="4810161" cy="2017951"/>
          </a:xfrm>
          <a:prstGeom prst="rect">
            <a:avLst/>
          </a:prstGeom>
        </p:spPr>
      </p:pic>
      <p:sp>
        <p:nvSpPr>
          <p:cNvPr id="48" name="ZoneTexte 47"/>
          <p:cNvSpPr txBox="1"/>
          <p:nvPr/>
        </p:nvSpPr>
        <p:spPr>
          <a:xfrm>
            <a:off x="94294" y="3765676"/>
            <a:ext cx="1227658" cy="738664"/>
          </a:xfrm>
          <a:prstGeom prst="rect">
            <a:avLst/>
          </a:prstGeom>
          <a:noFill/>
        </p:spPr>
        <p:txBody>
          <a:bodyPr wrap="square" rtlCol="0">
            <a:spAutoFit/>
          </a:bodyPr>
          <a:lstStyle/>
          <a:p>
            <a:r>
              <a:rPr lang="en-US" sz="1400" dirty="0" smtClean="0"/>
              <a:t>Pieces provided by VDL</a:t>
            </a:r>
            <a:endParaRPr lang="en-US" sz="1400" dirty="0"/>
          </a:p>
        </p:txBody>
      </p:sp>
      <p:sp>
        <p:nvSpPr>
          <p:cNvPr id="50" name="ZoneTexte 49"/>
          <p:cNvSpPr txBox="1"/>
          <p:nvPr/>
        </p:nvSpPr>
        <p:spPr>
          <a:xfrm>
            <a:off x="232191" y="1701394"/>
            <a:ext cx="2629787" cy="523220"/>
          </a:xfrm>
          <a:prstGeom prst="rect">
            <a:avLst/>
          </a:prstGeom>
          <a:noFill/>
        </p:spPr>
        <p:txBody>
          <a:bodyPr wrap="square" rtlCol="0">
            <a:spAutoFit/>
          </a:bodyPr>
          <a:lstStyle/>
          <a:p>
            <a:r>
              <a:rPr lang="fr-FR" sz="1400" dirty="0" smtClean="0"/>
              <a:t>TH2166 kladistron interaction line and </a:t>
            </a:r>
            <a:r>
              <a:rPr lang="fr-FR" sz="1400" dirty="0" err="1" smtClean="0"/>
              <a:t>tuning</a:t>
            </a:r>
            <a:r>
              <a:rPr lang="fr-FR" sz="1400" dirty="0" smtClean="0"/>
              <a:t> system</a:t>
            </a:r>
            <a:endParaRPr lang="fr-FR" sz="1400" dirty="0"/>
          </a:p>
        </p:txBody>
      </p:sp>
      <p:pic>
        <p:nvPicPr>
          <p:cNvPr id="10" name="Picture 9" descr="http://www.carrieres-juridiques.com/uploads/employeurs/logos/501_20130916_thales_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339840" y="4409998"/>
            <a:ext cx="2569936" cy="633785"/>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Tree>
    <p:extLst>
      <p:ext uri="{BB962C8B-B14F-4D97-AF65-F5344CB8AC3E}">
        <p14:creationId xmlns:p14="http://schemas.microsoft.com/office/powerpoint/2010/main" val="2453514325"/>
      </p:ext>
    </p:extLst>
  </p:cSld>
  <p:clrMapOvr>
    <a:masterClrMapping/>
  </p:clrMapOvr>
  <mc:AlternateContent xmlns:mc="http://schemas.openxmlformats.org/markup-compatibility/2006" xmlns:p14="http://schemas.microsoft.com/office/powerpoint/2010/main">
    <mc:Choice Requires="p14">
      <p:transition spd="slow" p14:dur="2000" advTm="35843"/>
    </mc:Choice>
    <mc:Fallback xmlns="">
      <p:transition spd="slow" advTm="35843"/>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p:cNvSpPr>
            <a:spLocks noGrp="1"/>
          </p:cNvSpPr>
          <p:nvPr>
            <p:ph type="title"/>
          </p:nvPr>
        </p:nvSpPr>
        <p:spPr/>
        <p:txBody>
          <a:bodyPr/>
          <a:lstStyle/>
          <a:p>
            <a:r>
              <a:rPr lang="en-US" dirty="0" smtClean="0"/>
              <a:t>Conclusion and outlook</a:t>
            </a:r>
            <a:endParaRPr lang="en-US" dirty="0"/>
          </a:p>
        </p:txBody>
      </p:sp>
      <p:sp>
        <p:nvSpPr>
          <p:cNvPr id="6" name="Espace réservé du contenu 5"/>
          <p:cNvSpPr>
            <a:spLocks noGrp="1"/>
          </p:cNvSpPr>
          <p:nvPr>
            <p:ph idx="1"/>
          </p:nvPr>
        </p:nvSpPr>
        <p:spPr/>
        <p:txBody>
          <a:bodyPr numCol="1">
            <a:normAutofit/>
          </a:bodyPr>
          <a:lstStyle/>
          <a:p>
            <a:pPr marL="1266825" indent="-342900">
              <a:buFont typeface="Wingdings" panose="05000000000000000000" pitchFamily="2" charset="2"/>
              <a:buChar char="ü"/>
            </a:pPr>
            <a:r>
              <a:rPr lang="en-US" i="1" dirty="0" smtClean="0"/>
              <a:t>Tuning systems and titanium deposition method tested</a:t>
            </a:r>
          </a:p>
          <a:p>
            <a:pPr marL="1266825" indent="-342900">
              <a:buFont typeface="Wingdings" panose="05000000000000000000" pitchFamily="2" charset="2"/>
              <a:buChar char="ü"/>
            </a:pPr>
            <a:r>
              <a:rPr lang="en-US" i="1" dirty="0" smtClean="0"/>
              <a:t>TH2166 kladistron’s cavities fabrication almost finished</a:t>
            </a:r>
          </a:p>
          <a:p>
            <a:pPr marL="1266825" indent="-342900">
              <a:buFont typeface="Wingdings" panose="05000000000000000000" pitchFamily="2" charset="2"/>
              <a:buChar char="Ø"/>
            </a:pPr>
            <a:r>
              <a:rPr lang="en-US" b="1" dirty="0" smtClean="0"/>
              <a:t>Assembling, tuning and test procedure validation</a:t>
            </a:r>
            <a:endParaRPr lang="en-US" dirty="0" smtClean="0"/>
          </a:p>
          <a:p>
            <a:pPr marL="1266825" indent="-342900">
              <a:buFont typeface="Wingdings" panose="05000000000000000000" pitchFamily="2" charset="2"/>
              <a:buChar char="q"/>
            </a:pPr>
            <a:r>
              <a:rPr lang="en-US" dirty="0" smtClean="0"/>
              <a:t>TH2166 Kladistron to be assembled and tested in April, May and June.</a:t>
            </a:r>
          </a:p>
        </p:txBody>
      </p:sp>
      <p:sp>
        <p:nvSpPr>
          <p:cNvPr id="3" name="Espace réservé du numéro de diapositive 2"/>
          <p:cNvSpPr>
            <a:spLocks noGrp="1"/>
          </p:cNvSpPr>
          <p:nvPr>
            <p:ph type="sldNum" sz="quarter" idx="11"/>
          </p:nvPr>
        </p:nvSpPr>
        <p:spPr/>
        <p:txBody>
          <a:bodyPr/>
          <a:lstStyle/>
          <a:p>
            <a:fld id="{296A5B4F-8806-49AF-ADC2-F53C548500B7}" type="slidenum">
              <a:rPr lang="fr-FR" smtClean="0"/>
              <a:pPr/>
              <a:t>22</a:t>
            </a:fld>
            <a:endParaRPr lang="fr-FR"/>
          </a:p>
        </p:txBody>
      </p:sp>
      <p:sp>
        <p:nvSpPr>
          <p:cNvPr id="2" name="Espace réservé du pied de page 1"/>
          <p:cNvSpPr>
            <a:spLocks noGrp="1"/>
          </p:cNvSpPr>
          <p:nvPr>
            <p:ph type="ftr" sz="quarter" idx="12"/>
          </p:nvPr>
        </p:nvSpPr>
        <p:spPr/>
        <p:txBody>
          <a:bodyPr/>
          <a:lstStyle/>
          <a:p>
            <a:r>
              <a:rPr lang="en-US" smtClean="0"/>
              <a:t>Antoine Mollard – Eucard2 WP12 annual meeting 2017</a:t>
            </a:r>
            <a:endParaRPr lang="fr-FR" dirty="0"/>
          </a:p>
        </p:txBody>
      </p:sp>
    </p:spTree>
    <p:extLst>
      <p:ext uri="{BB962C8B-B14F-4D97-AF65-F5344CB8AC3E}">
        <p14:creationId xmlns:p14="http://schemas.microsoft.com/office/powerpoint/2010/main" val="3969952503"/>
      </p:ext>
    </p:extLst>
  </p:cSld>
  <p:clrMapOvr>
    <a:masterClrMapping/>
  </p:clrMapOvr>
  <mc:AlternateContent xmlns:mc="http://schemas.openxmlformats.org/markup-compatibility/2006" xmlns:p14="http://schemas.microsoft.com/office/powerpoint/2010/main">
    <mc:Choice Requires="p14">
      <p:transition spd="slow" p14:dur="2000" advTm="30994"/>
    </mc:Choice>
    <mc:Fallback xmlns="">
      <p:transition spd="slow" advTm="30994"/>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1"/>
          </p:nvPr>
        </p:nvSpPr>
        <p:spPr/>
        <p:txBody>
          <a:bodyPr/>
          <a:lstStyle/>
          <a:p>
            <a:fld id="{296A5B4F-8806-49AF-ADC2-F53C548500B7}" type="slidenum">
              <a:rPr lang="fr-FR" smtClean="0"/>
              <a:pPr/>
              <a:t>23</a:t>
            </a:fld>
            <a:endParaRPr lang="fr-FR"/>
          </a:p>
        </p:txBody>
      </p:sp>
      <p:sp>
        <p:nvSpPr>
          <p:cNvPr id="2" name="Espace réservé du pied de page 1"/>
          <p:cNvSpPr>
            <a:spLocks noGrp="1"/>
          </p:cNvSpPr>
          <p:nvPr>
            <p:ph type="ftr" sz="quarter" idx="12"/>
          </p:nvPr>
        </p:nvSpPr>
        <p:spPr/>
        <p:txBody>
          <a:bodyPr/>
          <a:lstStyle/>
          <a:p>
            <a:r>
              <a:rPr lang="en-US" smtClean="0"/>
              <a:t>Antoine Mollard – Eucard2 WP12 annual meeting 2017</a:t>
            </a:r>
            <a:endParaRPr lang="fr-FR"/>
          </a:p>
        </p:txBody>
      </p:sp>
      <p:sp>
        <p:nvSpPr>
          <p:cNvPr id="5" name="Espace réservé du contenu 4"/>
          <p:cNvSpPr>
            <a:spLocks noGrp="1"/>
          </p:cNvSpPr>
          <p:nvPr>
            <p:ph sz="quarter" idx="15"/>
          </p:nvPr>
        </p:nvSpPr>
        <p:spPr/>
        <p:txBody>
          <a:bodyPr anchor="ctr"/>
          <a:lstStyle/>
          <a:p>
            <a:r>
              <a:rPr lang="en-US" sz="4400" dirty="0" smtClean="0"/>
              <a:t>Thank you for your attention</a:t>
            </a:r>
            <a:endParaRPr lang="en-US" sz="4400" dirty="0"/>
          </a:p>
        </p:txBody>
      </p:sp>
    </p:spTree>
    <p:extLst>
      <p:ext uri="{BB962C8B-B14F-4D97-AF65-F5344CB8AC3E}">
        <p14:creationId xmlns:p14="http://schemas.microsoft.com/office/powerpoint/2010/main" val="3125020833"/>
      </p:ext>
    </p:extLst>
  </p:cSld>
  <p:clrMapOvr>
    <a:masterClrMapping/>
  </p:clrMapOvr>
  <mc:AlternateContent xmlns:mc="http://schemas.openxmlformats.org/markup-compatibility/2006" xmlns:p14="http://schemas.microsoft.com/office/powerpoint/2010/main">
    <mc:Choice Requires="p14">
      <p:transition spd="slow" p14:dur="2000" advTm="3062"/>
    </mc:Choice>
    <mc:Fallback xmlns="">
      <p:transition spd="slow" advTm="306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marL="457200" indent="-457200">
              <a:buFont typeface="+mj-lt"/>
              <a:buAutoNum type="arabicPeriod"/>
            </a:pPr>
            <a:r>
              <a:rPr lang="en-US" dirty="0" smtClean="0"/>
              <a:t>CLIC and the Kladistron project</a:t>
            </a:r>
            <a:endParaRPr lang="en-US" dirty="0"/>
          </a:p>
        </p:txBody>
      </p:sp>
      <p:sp>
        <p:nvSpPr>
          <p:cNvPr id="5" name="Espace réservé du texte 4"/>
          <p:cNvSpPr>
            <a:spLocks noGrp="1"/>
          </p:cNvSpPr>
          <p:nvPr>
            <p:ph type="body" idx="1"/>
          </p:nvPr>
        </p:nvSpPr>
        <p:spPr/>
        <p:txBody>
          <a:bodyPr/>
          <a:lstStyle/>
          <a:p>
            <a:endParaRPr lang="fr-FR" dirty="0"/>
          </a:p>
        </p:txBody>
      </p:sp>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
        <p:nvSpPr>
          <p:cNvPr id="6" name="Espace réservé du numéro de diapositive 5"/>
          <p:cNvSpPr>
            <a:spLocks noGrp="1"/>
          </p:cNvSpPr>
          <p:nvPr>
            <p:ph type="sldNum" sz="quarter" idx="11"/>
          </p:nvPr>
        </p:nvSpPr>
        <p:spPr/>
        <p:txBody>
          <a:bodyPr/>
          <a:lstStyle/>
          <a:p>
            <a:fld id="{296A5B4F-8806-49AF-ADC2-F53C548500B7}" type="slidenum">
              <a:rPr lang="fr-FR" smtClean="0">
                <a:solidFill>
                  <a:prstClr val="white"/>
                </a:solidFill>
              </a:rPr>
              <a:pPr/>
              <a:t>3</a:t>
            </a:fld>
            <a:endParaRPr lang="fr-FR">
              <a:solidFill>
                <a:prstClr val="white"/>
              </a:solidFill>
            </a:endParaRPr>
          </a:p>
        </p:txBody>
      </p:sp>
    </p:spTree>
    <p:extLst>
      <p:ext uri="{BB962C8B-B14F-4D97-AF65-F5344CB8AC3E}">
        <p14:creationId xmlns:p14="http://schemas.microsoft.com/office/powerpoint/2010/main" val="1782234526"/>
      </p:ext>
    </p:extLst>
  </p:cSld>
  <p:clrMapOvr>
    <a:masterClrMapping/>
  </p:clrMapOvr>
  <mc:AlternateContent xmlns:mc="http://schemas.openxmlformats.org/markup-compatibility/2006" xmlns:p14="http://schemas.microsoft.com/office/powerpoint/2010/main">
    <mc:Choice Requires="p14">
      <p:transition spd="slow" p14:dur="2000" advTm="3089"/>
    </mc:Choice>
    <mc:Fallback xmlns="">
      <p:transition spd="slow" advTm="3089"/>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z="2400" dirty="0"/>
              <a:t>The high-efficiency klystron project</a:t>
            </a:r>
            <a:endParaRPr lang="en-US" dirty="0"/>
          </a:p>
        </p:txBody>
      </p:sp>
      <p:sp>
        <p:nvSpPr>
          <p:cNvPr id="5" name="Sous-titre 2"/>
          <p:cNvSpPr txBox="1">
            <a:spLocks/>
          </p:cNvSpPr>
          <p:nvPr/>
        </p:nvSpPr>
        <p:spPr>
          <a:xfrm>
            <a:off x="144343" y="1706845"/>
            <a:ext cx="8999657" cy="1557081"/>
          </a:xfrm>
          <a:prstGeom prst="rect">
            <a:avLst/>
          </a:prstGeom>
        </p:spPr>
        <p:txBody>
          <a:bodyPr/>
          <a:lstStyle>
            <a:lvl1pPr marL="0" indent="0" algn="l" defTabSz="914400" rtl="0" eaLnBrk="1" latinLnBrk="0" hangingPunct="1">
              <a:lnSpc>
                <a:spcPct val="100000"/>
              </a:lnSpc>
              <a:spcBef>
                <a:spcPts val="0"/>
              </a:spcBef>
              <a:spcAft>
                <a:spcPts val="400"/>
              </a:spcAft>
              <a:buFont typeface="Arial" pitchFamily="34" charset="0"/>
              <a:buNone/>
              <a:defRPr sz="2000" kern="1200">
                <a:solidFill>
                  <a:schemeClr val="tx1">
                    <a:lumMod val="65000"/>
                    <a:lumOff val="35000"/>
                  </a:schemeClr>
                </a:solidFill>
                <a:latin typeface="+mn-lt"/>
                <a:ea typeface="+mn-ea"/>
                <a:cs typeface="+mn-cs"/>
              </a:defRPr>
            </a:lvl1pPr>
            <a:lvl2pPr marL="432000" indent="-360363" algn="l" defTabSz="914400" rtl="0" eaLnBrk="1" latinLnBrk="0" hangingPunct="1">
              <a:lnSpc>
                <a:spcPts val="2000"/>
              </a:lnSpc>
              <a:spcBef>
                <a:spcPts val="0"/>
              </a:spcBef>
              <a:spcAft>
                <a:spcPts val="600"/>
              </a:spcAft>
              <a:buSzPct val="75000"/>
              <a:buFontTx/>
              <a:buBlip>
                <a:blip r:embed="rId3"/>
              </a:buBlip>
              <a:defRPr sz="1800" kern="1200">
                <a:solidFill>
                  <a:srgbClr val="666666"/>
                </a:solidFill>
                <a:latin typeface="+mn-lt"/>
                <a:ea typeface="+mn-ea"/>
                <a:cs typeface="+mn-cs"/>
              </a:defRPr>
            </a:lvl2pPr>
            <a:lvl3pPr marL="647700" indent="-285750" algn="l" defTabSz="914400" rtl="0" eaLnBrk="1" latinLnBrk="0" hangingPunct="1">
              <a:lnSpc>
                <a:spcPts val="2000"/>
              </a:lnSpc>
              <a:spcBef>
                <a:spcPts val="0"/>
              </a:spcBef>
              <a:spcAft>
                <a:spcPts val="300"/>
              </a:spcAft>
              <a:buClr>
                <a:schemeClr val="bg2">
                  <a:lumMod val="75000"/>
                </a:schemeClr>
              </a:buClr>
              <a:buSzPct val="100000"/>
              <a:buFont typeface="Wingdings" panose="05000000000000000000" pitchFamily="2" charset="2"/>
              <a:buChar char="ü"/>
              <a:defRPr sz="1600" kern="1200">
                <a:solidFill>
                  <a:srgbClr val="666666"/>
                </a:solidFill>
                <a:latin typeface="+mn-lt"/>
                <a:ea typeface="+mn-ea"/>
                <a:cs typeface="+mn-cs"/>
              </a:defRPr>
            </a:lvl3pPr>
            <a:lvl4pPr marL="1009650" indent="-238125" algn="l" defTabSz="914400" rtl="0" eaLnBrk="1" latinLnBrk="0" hangingPunct="1">
              <a:lnSpc>
                <a:spcPts val="2000"/>
              </a:lnSpc>
              <a:spcBef>
                <a:spcPts val="0"/>
              </a:spcBef>
              <a:spcAft>
                <a:spcPts val="300"/>
              </a:spcAft>
              <a:buClr>
                <a:srgbClr val="666666"/>
              </a:buClr>
              <a:buSzPct val="36000"/>
              <a:buFontTx/>
              <a:buBlip>
                <a:blip r:embed="rId4"/>
              </a:buBlip>
              <a:defRPr sz="1600" kern="1200">
                <a:solidFill>
                  <a:srgbClr val="666666"/>
                </a:solidFill>
                <a:latin typeface="+mn-lt"/>
                <a:ea typeface="+mn-ea"/>
                <a:cs typeface="+mn-cs"/>
              </a:defRPr>
            </a:lvl4pPr>
            <a:lvl5pPr marL="1296000" indent="-114300" algn="l" defTabSz="914400" rtl="0" eaLnBrk="1" latinLnBrk="0" hangingPunct="1">
              <a:lnSpc>
                <a:spcPts val="2000"/>
              </a:lnSpc>
              <a:spcBef>
                <a:spcPts val="0"/>
              </a:spcBef>
              <a:buClr>
                <a:srgbClr val="666666"/>
              </a:buClr>
              <a:buFont typeface="Arial" pitchFamily="34" charset="0"/>
              <a:buChar char="-"/>
              <a:defRPr sz="1600" kern="1200">
                <a:solidFill>
                  <a:srgbClr val="666666"/>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1600" i="1" dirty="0" smtClean="0">
                <a:solidFill>
                  <a:schemeClr val="tx1"/>
                </a:solidFill>
              </a:rPr>
              <a:t>« In this sub-task, CEA will develop and search for innovative concepts of X band RF power sources and components. The objective is to propose </a:t>
            </a:r>
            <a:r>
              <a:rPr lang="en-US" sz="1600" b="1" i="1" dirty="0" smtClean="0">
                <a:solidFill>
                  <a:schemeClr val="tx2"/>
                </a:solidFill>
              </a:rPr>
              <a:t>affordable and reliable </a:t>
            </a:r>
            <a:r>
              <a:rPr lang="en-US" sz="1600" i="1" dirty="0" smtClean="0">
                <a:solidFill>
                  <a:schemeClr val="tx1"/>
                </a:solidFill>
              </a:rPr>
              <a:t>solutions for future testing capabilities for the CLIC accelerating structures. The task includes the design and the fabrication of prototype RF devices to demonstrate the feasibility of the new concepts proposed. »</a:t>
            </a:r>
            <a:br>
              <a:rPr lang="en-US" sz="1600" i="1" dirty="0" smtClean="0">
                <a:solidFill>
                  <a:schemeClr val="tx1"/>
                </a:solidFill>
              </a:rPr>
            </a:br>
            <a:r>
              <a:rPr lang="en-US" sz="1600" b="1" i="1" dirty="0" smtClean="0">
                <a:solidFill>
                  <a:schemeClr val="tx1"/>
                </a:solidFill>
              </a:rPr>
              <a:t>Budget available to build a (small) part of the RF power source or component</a:t>
            </a:r>
            <a:endParaRPr lang="en-US" sz="1600" b="1" i="1" dirty="0">
              <a:solidFill>
                <a:schemeClr val="tx1"/>
              </a:solidFill>
            </a:endParaRPr>
          </a:p>
        </p:txBody>
      </p:sp>
      <p:pic>
        <p:nvPicPr>
          <p:cNvPr id="6" name="Picture 2" descr="\\cern.ch\dfs\Users\a\ASZEBERE\Documents\DG-EU\EuCARD2\EuCARD2-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44343" y="791307"/>
            <a:ext cx="1694660" cy="1197533"/>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a:xfrm>
            <a:off x="1842182" y="967877"/>
            <a:ext cx="4818049" cy="73293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800" kern="1200">
                <a:solidFill>
                  <a:schemeClr val="tx1">
                    <a:lumMod val="75000"/>
                  </a:schemeClr>
                </a:solidFill>
                <a:latin typeface="+mj-lt"/>
                <a:ea typeface="+mj-ea"/>
                <a:cs typeface="+mj-cs"/>
              </a:defRPr>
            </a:lvl1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GB" sz="2000" b="0" i="0" u="none" strike="noStrike" kern="1200" cap="none" spc="0" normalizeH="0" baseline="0" noProof="0" dirty="0" smtClean="0">
                <a:ln>
                  <a:noFill/>
                </a:ln>
                <a:solidFill>
                  <a:srgbClr val="0070C0">
                    <a:lumMod val="75000"/>
                  </a:srgbClr>
                </a:solidFill>
                <a:effectLst/>
                <a:uLnTx/>
                <a:uFillTx/>
                <a:latin typeface="Calibri"/>
              </a:rPr>
              <a:t>WP12 : Innovative RF Technologies</a:t>
            </a:r>
          </a:p>
          <a:p>
            <a:pPr marL="0" marR="0" lvl="0" indent="0" algn="ctr" defTabSz="914400" rtl="0" eaLnBrk="1" fontAlgn="auto" latinLnBrk="0" hangingPunct="1">
              <a:lnSpc>
                <a:spcPct val="100000"/>
              </a:lnSpc>
              <a:spcBef>
                <a:spcPct val="0"/>
              </a:spcBef>
              <a:spcAft>
                <a:spcPts val="0"/>
              </a:spcAft>
              <a:buClrTx/>
              <a:buSzTx/>
              <a:buFontTx/>
              <a:buNone/>
              <a:tabLst/>
              <a:defRPr/>
            </a:pPr>
            <a:r>
              <a:rPr lang="en-GB" sz="2000" dirty="0" smtClean="0">
                <a:solidFill>
                  <a:srgbClr val="0070C0">
                    <a:lumMod val="75000"/>
                  </a:srgbClr>
                </a:solidFill>
                <a:latin typeface="Calibri"/>
              </a:rPr>
              <a:t>2013 - 2017</a:t>
            </a:r>
            <a:endParaRPr kumimoji="0" lang="en-GB" sz="2000" b="0" i="0" u="none" strike="noStrike" kern="1200" cap="none" spc="0" normalizeH="0" baseline="0" noProof="0" dirty="0">
              <a:ln>
                <a:noFill/>
              </a:ln>
              <a:solidFill>
                <a:srgbClr val="0070C0">
                  <a:lumMod val="75000"/>
                </a:srgbClr>
              </a:solidFill>
              <a:effectLst/>
              <a:uLnTx/>
              <a:uFillTx/>
              <a:latin typeface="Calibri"/>
            </a:endParaRPr>
          </a:p>
        </p:txBody>
      </p:sp>
      <p:sp>
        <p:nvSpPr>
          <p:cNvPr id="8" name="ZoneTexte 7"/>
          <p:cNvSpPr txBox="1"/>
          <p:nvPr/>
        </p:nvSpPr>
        <p:spPr>
          <a:xfrm>
            <a:off x="2627784" y="6019800"/>
            <a:ext cx="5952703" cy="369332"/>
          </a:xfrm>
          <a:prstGeom prst="rect">
            <a:avLst/>
          </a:prstGeom>
          <a:noFill/>
        </p:spPr>
        <p:txBody>
          <a:bodyPr wrap="square" rtlCol="0">
            <a:spAutoFit/>
          </a:bodyPr>
          <a:lstStyle/>
          <a:p>
            <a:r>
              <a:rPr lang="en-US" b="1" dirty="0" smtClean="0">
                <a:solidFill>
                  <a:schemeClr val="accent5"/>
                </a:solidFill>
                <a:sym typeface="Wingdings"/>
              </a:rPr>
              <a:t> Activity f</a:t>
            </a:r>
            <a:r>
              <a:rPr lang="en-US" b="1" dirty="0" smtClean="0">
                <a:solidFill>
                  <a:schemeClr val="accent5"/>
                </a:solidFill>
              </a:rPr>
              <a:t>ully oriented towards R&amp;D</a:t>
            </a:r>
            <a:endParaRPr lang="en-US" b="1" dirty="0">
              <a:solidFill>
                <a:schemeClr val="accent5"/>
              </a:solidFill>
            </a:endParaRPr>
          </a:p>
        </p:txBody>
      </p:sp>
      <p:sp>
        <p:nvSpPr>
          <p:cNvPr id="9" name="ZoneTexte 8"/>
          <p:cNvSpPr txBox="1"/>
          <p:nvPr/>
        </p:nvSpPr>
        <p:spPr>
          <a:xfrm>
            <a:off x="2478135" y="3345568"/>
            <a:ext cx="6552728" cy="1323439"/>
          </a:xfrm>
          <a:prstGeom prst="rect">
            <a:avLst/>
          </a:prstGeom>
          <a:noFill/>
        </p:spPr>
        <p:txBody>
          <a:bodyPr wrap="square" rtlCol="0">
            <a:spAutoFit/>
          </a:bodyPr>
          <a:lstStyle/>
          <a:p>
            <a:r>
              <a:rPr lang="en-US" sz="1600" dirty="0" smtClean="0"/>
              <a:t>Collaboration with THALES ELECTRON DEVICES :</a:t>
            </a:r>
          </a:p>
          <a:p>
            <a:r>
              <a:rPr lang="en-US" sz="1600" dirty="0" smtClean="0"/>
              <a:t>PhD funding : 50% CEA/50% Thales (</a:t>
            </a:r>
            <a:r>
              <a:rPr lang="en-US" sz="1600" dirty="0" err="1" smtClean="0"/>
              <a:t>Contrat</a:t>
            </a:r>
            <a:r>
              <a:rPr lang="en-US" sz="1600" dirty="0" smtClean="0"/>
              <a:t> de </a:t>
            </a:r>
            <a:r>
              <a:rPr lang="en-US" sz="1600" dirty="0" err="1" smtClean="0"/>
              <a:t>Thèse</a:t>
            </a:r>
            <a:r>
              <a:rPr lang="en-US" sz="1600" dirty="0" smtClean="0"/>
              <a:t> CEA </a:t>
            </a:r>
            <a:r>
              <a:rPr lang="en-US" sz="1600" dirty="0" err="1" smtClean="0"/>
              <a:t>Industrie</a:t>
            </a:r>
            <a:r>
              <a:rPr lang="en-US" sz="1600" dirty="0" smtClean="0"/>
              <a:t>)</a:t>
            </a:r>
          </a:p>
          <a:p>
            <a:r>
              <a:rPr lang="en-US" sz="1600" dirty="0" smtClean="0"/>
              <a:t>Co-</a:t>
            </a:r>
            <a:r>
              <a:rPr lang="en-US" sz="1600" dirty="0" err="1" smtClean="0"/>
              <a:t>supervisation</a:t>
            </a:r>
            <a:r>
              <a:rPr lang="en-US" sz="1600" dirty="0" smtClean="0"/>
              <a:t> : </a:t>
            </a:r>
          </a:p>
          <a:p>
            <a:r>
              <a:rPr lang="en-US" sz="1600" dirty="0" smtClean="0"/>
              <a:t>Juliette Plouin/Franck </a:t>
            </a:r>
            <a:r>
              <a:rPr lang="en-US" sz="1600" dirty="0" err="1" smtClean="0"/>
              <a:t>Peauger</a:t>
            </a:r>
            <a:r>
              <a:rPr lang="en-US" sz="1600" dirty="0" smtClean="0"/>
              <a:t>/Claude Marchand @ CEA</a:t>
            </a:r>
          </a:p>
          <a:p>
            <a:r>
              <a:rPr lang="en-US" sz="1600" dirty="0" err="1" smtClean="0"/>
              <a:t>Armel</a:t>
            </a:r>
            <a:r>
              <a:rPr lang="en-US" sz="1600" dirty="0" smtClean="0"/>
              <a:t> </a:t>
            </a:r>
            <a:r>
              <a:rPr lang="en-US" sz="1600" dirty="0" err="1" smtClean="0"/>
              <a:t>Beunas</a:t>
            </a:r>
            <a:r>
              <a:rPr lang="en-US" sz="1600" dirty="0" smtClean="0"/>
              <a:t>/Rodolphe </a:t>
            </a:r>
            <a:r>
              <a:rPr lang="en-US" sz="1600" dirty="0" err="1" smtClean="0"/>
              <a:t>Marchesin</a:t>
            </a:r>
            <a:r>
              <a:rPr lang="en-US" sz="1600" dirty="0" smtClean="0"/>
              <a:t> @ Thales</a:t>
            </a:r>
            <a:endParaRPr lang="en-US" sz="1600" dirty="0"/>
          </a:p>
        </p:txBody>
      </p:sp>
      <p:sp>
        <p:nvSpPr>
          <p:cNvPr id="10" name="ZoneTexte 9"/>
          <p:cNvSpPr txBox="1"/>
          <p:nvPr/>
        </p:nvSpPr>
        <p:spPr>
          <a:xfrm>
            <a:off x="2631051" y="5157192"/>
            <a:ext cx="6284768" cy="830997"/>
          </a:xfrm>
          <a:prstGeom prst="rect">
            <a:avLst/>
          </a:prstGeom>
          <a:noFill/>
        </p:spPr>
        <p:txBody>
          <a:bodyPr wrap="square" rtlCol="0">
            <a:spAutoFit/>
          </a:bodyPr>
          <a:lstStyle/>
          <a:p>
            <a:r>
              <a:rPr lang="en-US" sz="1600" dirty="0" smtClean="0"/>
              <a:t>Collaboration with CERN  : Igor </a:t>
            </a:r>
            <a:r>
              <a:rPr lang="en-US" sz="1600" dirty="0" err="1" smtClean="0"/>
              <a:t>Syratchev</a:t>
            </a:r>
            <a:r>
              <a:rPr lang="en-US" sz="1600" dirty="0" smtClean="0"/>
              <a:t>, Walter </a:t>
            </a:r>
            <a:r>
              <a:rPr lang="en-US" sz="1600" dirty="0" err="1" smtClean="0"/>
              <a:t>Wuensch</a:t>
            </a:r>
            <a:r>
              <a:rPr lang="en-US" sz="1600" dirty="0" smtClean="0"/>
              <a:t>…</a:t>
            </a:r>
          </a:p>
          <a:p>
            <a:r>
              <a:rPr lang="en-US" sz="1600" dirty="0" smtClean="0"/>
              <a:t>MAGIC bought by CEA with </a:t>
            </a:r>
            <a:r>
              <a:rPr lang="en-US" sz="1600" i="1" dirty="0" smtClean="0"/>
              <a:t>“contribution </a:t>
            </a:r>
            <a:r>
              <a:rPr lang="en-US" sz="1600" i="1" dirty="0" err="1" smtClean="0"/>
              <a:t>exceptionnelle</a:t>
            </a:r>
            <a:r>
              <a:rPr lang="en-US" sz="1600" i="1" dirty="0" smtClean="0"/>
              <a:t> de la France au CERN”</a:t>
            </a:r>
            <a:endParaRPr lang="en-US" sz="1600" i="1" dirty="0"/>
          </a:p>
        </p:txBody>
      </p:sp>
      <p:pic>
        <p:nvPicPr>
          <p:cNvPr id="11" name="Picture 9" descr="http://www.carrieres-juridiques.com/uploads/employeurs/logos/501_20130916_thales_logo.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7848" y="3717033"/>
            <a:ext cx="2353912" cy="58051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upload.wikimedia.org/wikipedia/en/e/ed/CERN_official_log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6526" y="4949291"/>
            <a:ext cx="1174150" cy="1167402"/>
          </a:xfrm>
          <a:prstGeom prst="rect">
            <a:avLst/>
          </a:prstGeom>
          <a:noFill/>
          <a:extLst>
            <a:ext uri="{909E8E84-426E-40DD-AFC4-6F175D3DCCD1}">
              <a14:hiddenFill xmlns:a14="http://schemas.microsoft.com/office/drawing/2010/main">
                <a:solidFill>
                  <a:srgbClr val="FFFFFF"/>
                </a:solidFill>
              </a14:hiddenFill>
            </a:ext>
          </a:extLst>
        </p:spPr>
      </p:pic>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dirty="0"/>
          </a:p>
        </p:txBody>
      </p:sp>
      <p:sp>
        <p:nvSpPr>
          <p:cNvPr id="4" name="Espace réservé du numéro de diapositive 3"/>
          <p:cNvSpPr>
            <a:spLocks noGrp="1"/>
          </p:cNvSpPr>
          <p:nvPr>
            <p:ph type="sldNum" sz="quarter" idx="11"/>
          </p:nvPr>
        </p:nvSpPr>
        <p:spPr/>
        <p:txBody>
          <a:bodyPr/>
          <a:lstStyle/>
          <a:p>
            <a:fld id="{FF5526D9-4F5E-491D-9673-DD1C20B2378B}" type="slidenum">
              <a:rPr lang="fr-FR" smtClean="0"/>
              <a:t>4</a:t>
            </a:fld>
            <a:endParaRPr lang="fr-FR"/>
          </a:p>
        </p:txBody>
      </p:sp>
    </p:spTree>
    <p:extLst>
      <p:ext uri="{BB962C8B-B14F-4D97-AF65-F5344CB8AC3E}">
        <p14:creationId xmlns:p14="http://schemas.microsoft.com/office/powerpoint/2010/main" val="3121295235"/>
      </p:ext>
    </p:extLst>
  </p:cSld>
  <p:clrMapOvr>
    <a:masterClrMapping/>
  </p:clrMapOvr>
  <mc:AlternateContent xmlns:mc="http://schemas.openxmlformats.org/markup-compatibility/2006" xmlns:p14="http://schemas.microsoft.com/office/powerpoint/2010/main">
    <mc:Choice Requires="p14">
      <p:transition spd="slow" p14:dur="2000" advTm="49481"/>
    </mc:Choice>
    <mc:Fallback xmlns="">
      <p:transition spd="slow" advTm="49481"/>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dirty="0" smtClean="0"/>
              <a:t>Klystron principle</a:t>
            </a:r>
            <a:endParaRPr lang="en-US" dirty="0"/>
          </a:p>
        </p:txBody>
      </p:sp>
      <p:sp>
        <p:nvSpPr>
          <p:cNvPr id="6" name="Espace réservé du contenu 5"/>
          <p:cNvSpPr>
            <a:spLocks noGrp="1"/>
          </p:cNvSpPr>
          <p:nvPr>
            <p:ph idx="1"/>
          </p:nvPr>
        </p:nvSpPr>
        <p:spPr/>
        <p:txBody>
          <a:bodyPr>
            <a:normAutofit lnSpcReduction="10000"/>
          </a:bodyPr>
          <a:lstStyle/>
          <a:p>
            <a:r>
              <a:rPr lang="en-US" sz="1500" dirty="0" smtClean="0"/>
              <a:t>Linear-beam vacuum device which is used as a narrow </a:t>
            </a:r>
            <a:r>
              <a:rPr lang="en-US" sz="1500" dirty="0"/>
              <a:t>bandwidth </a:t>
            </a:r>
            <a:r>
              <a:rPr lang="en-US" sz="1500" dirty="0" smtClean="0"/>
              <a:t>amplifier for high radio frequencies (100 MHz-100GHz)</a:t>
            </a:r>
            <a:endParaRPr lang="fr-FR" sz="1400" dirty="0"/>
          </a:p>
          <a:p>
            <a:pPr marL="1266825" indent="-342900">
              <a:buFont typeface="+mj-lt"/>
              <a:buAutoNum type="arabicPeriod"/>
            </a:pPr>
            <a:r>
              <a:rPr lang="en-US" sz="1400" dirty="0" smtClean="0"/>
              <a:t>Creation </a:t>
            </a:r>
            <a:r>
              <a:rPr lang="en-US" sz="1400" dirty="0"/>
              <a:t>of a stream of electrons by the electron gun (thermionic emission) </a:t>
            </a:r>
          </a:p>
          <a:p>
            <a:pPr marL="1266825" indent="-342900">
              <a:buFont typeface="+mj-lt"/>
              <a:buAutoNum type="arabicPeriod"/>
            </a:pPr>
            <a:r>
              <a:rPr lang="en-US" sz="1400" dirty="0" smtClean="0"/>
              <a:t>Confinement </a:t>
            </a:r>
            <a:r>
              <a:rPr lang="en-US" sz="1400" dirty="0"/>
              <a:t>by an external magnetic field </a:t>
            </a:r>
          </a:p>
          <a:p>
            <a:pPr marL="1266825" indent="-342900">
              <a:buFont typeface="+mj-lt"/>
              <a:buAutoNum type="arabicPeriod"/>
            </a:pPr>
            <a:r>
              <a:rPr lang="en-US" sz="1400" dirty="0" smtClean="0"/>
              <a:t>Triggering </a:t>
            </a:r>
            <a:r>
              <a:rPr lang="en-US" sz="1400" dirty="0"/>
              <a:t>of the beam modulation by the wave in the input cavity </a:t>
            </a:r>
          </a:p>
          <a:p>
            <a:pPr marL="1266825" indent="-342900">
              <a:buFont typeface="+mj-lt"/>
              <a:buAutoNum type="arabicPeriod"/>
            </a:pPr>
            <a:r>
              <a:rPr lang="en-US" sz="1400" dirty="0" smtClean="0"/>
              <a:t>Modulation </a:t>
            </a:r>
            <a:r>
              <a:rPr lang="en-US" sz="1400" dirty="0"/>
              <a:t>of the beam into a set of electron bunches in the gain cavity/</a:t>
            </a:r>
            <a:r>
              <a:rPr lang="en-US" sz="1400" dirty="0" err="1"/>
              <a:t>ies</a:t>
            </a:r>
            <a:r>
              <a:rPr lang="en-US" sz="1400" dirty="0"/>
              <a:t> </a:t>
            </a:r>
          </a:p>
          <a:p>
            <a:pPr marL="1266825" indent="-342900">
              <a:buFont typeface="+mj-lt"/>
              <a:buAutoNum type="arabicPeriod"/>
            </a:pPr>
            <a:r>
              <a:rPr lang="en-US" sz="1400" dirty="0" smtClean="0"/>
              <a:t>Drifting </a:t>
            </a:r>
            <a:r>
              <a:rPr lang="en-US" sz="1400" dirty="0"/>
              <a:t>of the electron bunches </a:t>
            </a:r>
          </a:p>
          <a:p>
            <a:pPr marL="1266825" indent="-342900">
              <a:buFont typeface="+mj-lt"/>
              <a:buAutoNum type="arabicPeriod"/>
            </a:pPr>
            <a:r>
              <a:rPr lang="en-US" sz="1400" dirty="0" smtClean="0"/>
              <a:t>Energy </a:t>
            </a:r>
            <a:r>
              <a:rPr lang="en-US" sz="1400" dirty="0"/>
              <a:t>transfer between the bunches and the output antenna </a:t>
            </a:r>
          </a:p>
          <a:p>
            <a:pPr marL="1266825" indent="-342900">
              <a:buFont typeface="+mj-lt"/>
              <a:buAutoNum type="arabicPeriod"/>
            </a:pPr>
            <a:r>
              <a:rPr lang="en-US" sz="1400" dirty="0" smtClean="0"/>
              <a:t>Absorption </a:t>
            </a:r>
            <a:r>
              <a:rPr lang="en-US" sz="1400" dirty="0"/>
              <a:t>of the lower energy electron beam by the collector </a:t>
            </a:r>
          </a:p>
          <a:p>
            <a:r>
              <a:rPr lang="fr-FR" sz="1400" dirty="0"/>
              <a:t>	</a:t>
            </a:r>
          </a:p>
          <a:p>
            <a:r>
              <a:rPr lang="en-US" sz="1500" dirty="0" smtClean="0"/>
              <a:t>Klystron efficiency is the ratio of the output power to the electron gun supply power.</a:t>
            </a:r>
            <a:endParaRPr lang="en-US" sz="1500" dirty="0"/>
          </a:p>
        </p:txBody>
      </p:sp>
      <p:pic>
        <p:nvPicPr>
          <p:cNvPr id="2" name="Espace réservé du contenu 1"/>
          <p:cNvPicPr>
            <a:picLocks noGrp="1" noChangeAspect="1"/>
          </p:cNvPicPr>
          <p:nvPr>
            <p:ph sz="quarter" idx="20"/>
          </p:nvPr>
        </p:nvPicPr>
        <p:blipFill>
          <a:blip r:embed="rId4" cstate="print">
            <a:extLst>
              <a:ext uri="{28A0092B-C50C-407E-A947-70E740481C1C}">
                <a14:useLocalDpi xmlns:a14="http://schemas.microsoft.com/office/drawing/2010/main" val="0"/>
              </a:ext>
            </a:extLst>
          </a:blip>
          <a:stretch>
            <a:fillRect/>
          </a:stretch>
        </p:blipFill>
        <p:spPr>
          <a:xfrm>
            <a:off x="5422900" y="990600"/>
            <a:ext cx="3492500" cy="3480587"/>
          </a:xfrm>
          <a:noFill/>
        </p:spPr>
      </p:pic>
      <p:sp>
        <p:nvSpPr>
          <p:cNvPr id="3" name="Espace réservé du numéro de diapositive 2"/>
          <p:cNvSpPr>
            <a:spLocks noGrp="1"/>
          </p:cNvSpPr>
          <p:nvPr>
            <p:ph type="sldNum" sz="quarter" idx="17"/>
          </p:nvPr>
        </p:nvSpPr>
        <p:spPr/>
        <p:txBody>
          <a:bodyPr/>
          <a:lstStyle/>
          <a:p>
            <a:fld id="{296A5B4F-8806-49AF-ADC2-F53C548500B7}" type="slidenum">
              <a:rPr lang="fr-FR" smtClean="0"/>
              <a:t>5</a:t>
            </a:fld>
            <a:endParaRPr lang="fr-FR"/>
          </a:p>
        </p:txBody>
      </p:sp>
      <p:sp>
        <p:nvSpPr>
          <p:cNvPr id="5" name="ZoneTexte 4"/>
          <p:cNvSpPr txBox="1"/>
          <p:nvPr/>
        </p:nvSpPr>
        <p:spPr>
          <a:xfrm>
            <a:off x="6142037" y="1985071"/>
            <a:ext cx="304800" cy="353943"/>
          </a:xfrm>
          <a:prstGeom prst="rect">
            <a:avLst/>
          </a:prstGeom>
          <a:noFill/>
        </p:spPr>
        <p:txBody>
          <a:bodyPr wrap="square" rtlCol="0">
            <a:spAutoFit/>
          </a:bodyPr>
          <a:lstStyle/>
          <a:p>
            <a:r>
              <a:rPr lang="fr-FR" sz="1700" dirty="0" smtClean="0">
                <a:solidFill>
                  <a:schemeClr val="tx2"/>
                </a:solidFill>
              </a:rPr>
              <a:t>6</a:t>
            </a:r>
            <a:endParaRPr lang="fr-FR" sz="1700" dirty="0">
              <a:solidFill>
                <a:schemeClr val="tx2"/>
              </a:solidFill>
            </a:endParaRPr>
          </a:p>
        </p:txBody>
      </p:sp>
      <p:sp>
        <p:nvSpPr>
          <p:cNvPr id="7" name="ZoneTexte 6"/>
          <p:cNvSpPr txBox="1"/>
          <p:nvPr/>
        </p:nvSpPr>
        <p:spPr>
          <a:xfrm>
            <a:off x="7016750" y="2730893"/>
            <a:ext cx="304800" cy="353943"/>
          </a:xfrm>
          <a:prstGeom prst="rect">
            <a:avLst/>
          </a:prstGeom>
          <a:noFill/>
        </p:spPr>
        <p:txBody>
          <a:bodyPr wrap="square" rtlCol="0">
            <a:spAutoFit/>
          </a:bodyPr>
          <a:lstStyle/>
          <a:p>
            <a:r>
              <a:rPr lang="fr-FR" sz="1700" dirty="0" smtClean="0">
                <a:solidFill>
                  <a:schemeClr val="tx2"/>
                </a:solidFill>
              </a:rPr>
              <a:t>5</a:t>
            </a:r>
            <a:endParaRPr lang="fr-FR" sz="1700" dirty="0">
              <a:solidFill>
                <a:schemeClr val="tx2"/>
              </a:solidFill>
            </a:endParaRPr>
          </a:p>
        </p:txBody>
      </p:sp>
      <p:sp>
        <p:nvSpPr>
          <p:cNvPr id="8" name="ZoneTexte 7"/>
          <p:cNvSpPr txBox="1"/>
          <p:nvPr/>
        </p:nvSpPr>
        <p:spPr>
          <a:xfrm>
            <a:off x="7416465" y="2870066"/>
            <a:ext cx="304800" cy="353943"/>
          </a:xfrm>
          <a:prstGeom prst="rect">
            <a:avLst/>
          </a:prstGeom>
          <a:noFill/>
        </p:spPr>
        <p:txBody>
          <a:bodyPr wrap="square" rtlCol="0">
            <a:spAutoFit/>
          </a:bodyPr>
          <a:lstStyle/>
          <a:p>
            <a:r>
              <a:rPr lang="fr-FR" sz="1700" dirty="0" smtClean="0">
                <a:solidFill>
                  <a:schemeClr val="tx2"/>
                </a:solidFill>
              </a:rPr>
              <a:t>4</a:t>
            </a:r>
            <a:endParaRPr lang="fr-FR" sz="1700" dirty="0">
              <a:solidFill>
                <a:schemeClr val="tx2"/>
              </a:solidFill>
            </a:endParaRPr>
          </a:p>
        </p:txBody>
      </p:sp>
      <p:sp>
        <p:nvSpPr>
          <p:cNvPr id="9" name="ZoneTexte 8"/>
          <p:cNvSpPr txBox="1"/>
          <p:nvPr/>
        </p:nvSpPr>
        <p:spPr>
          <a:xfrm>
            <a:off x="5917530" y="3169252"/>
            <a:ext cx="304800" cy="353943"/>
          </a:xfrm>
          <a:prstGeom prst="rect">
            <a:avLst/>
          </a:prstGeom>
          <a:noFill/>
        </p:spPr>
        <p:txBody>
          <a:bodyPr wrap="square" rtlCol="0">
            <a:spAutoFit/>
          </a:bodyPr>
          <a:lstStyle/>
          <a:p>
            <a:r>
              <a:rPr lang="fr-FR" sz="1700" dirty="0" smtClean="0">
                <a:solidFill>
                  <a:schemeClr val="tx2"/>
                </a:solidFill>
              </a:rPr>
              <a:t>3</a:t>
            </a:r>
            <a:endParaRPr lang="fr-FR" sz="1700" dirty="0">
              <a:solidFill>
                <a:schemeClr val="tx2"/>
              </a:solidFill>
            </a:endParaRPr>
          </a:p>
        </p:txBody>
      </p:sp>
      <p:sp>
        <p:nvSpPr>
          <p:cNvPr id="10" name="ZoneTexte 9"/>
          <p:cNvSpPr txBox="1"/>
          <p:nvPr/>
        </p:nvSpPr>
        <p:spPr>
          <a:xfrm>
            <a:off x="6294437" y="2832494"/>
            <a:ext cx="304800" cy="353943"/>
          </a:xfrm>
          <a:prstGeom prst="rect">
            <a:avLst/>
          </a:prstGeom>
          <a:noFill/>
        </p:spPr>
        <p:txBody>
          <a:bodyPr wrap="square" rtlCol="0">
            <a:spAutoFit/>
          </a:bodyPr>
          <a:lstStyle/>
          <a:p>
            <a:r>
              <a:rPr lang="fr-FR" sz="1700" dirty="0" smtClean="0">
                <a:solidFill>
                  <a:schemeClr val="tx2"/>
                </a:solidFill>
              </a:rPr>
              <a:t>2</a:t>
            </a:r>
            <a:endParaRPr lang="fr-FR" sz="1700" dirty="0">
              <a:solidFill>
                <a:schemeClr val="tx2"/>
              </a:solidFill>
            </a:endParaRPr>
          </a:p>
        </p:txBody>
      </p:sp>
      <p:sp>
        <p:nvSpPr>
          <p:cNvPr id="11" name="ZoneTexte 10"/>
          <p:cNvSpPr txBox="1"/>
          <p:nvPr/>
        </p:nvSpPr>
        <p:spPr>
          <a:xfrm>
            <a:off x="7666037" y="3670694"/>
            <a:ext cx="304800" cy="353943"/>
          </a:xfrm>
          <a:prstGeom prst="rect">
            <a:avLst/>
          </a:prstGeom>
          <a:noFill/>
        </p:spPr>
        <p:txBody>
          <a:bodyPr wrap="square" rtlCol="0">
            <a:spAutoFit/>
          </a:bodyPr>
          <a:lstStyle/>
          <a:p>
            <a:r>
              <a:rPr lang="fr-FR" sz="1700" dirty="0">
                <a:solidFill>
                  <a:schemeClr val="tx2"/>
                </a:solidFill>
              </a:rPr>
              <a:t>1</a:t>
            </a:r>
          </a:p>
        </p:txBody>
      </p:sp>
      <p:sp>
        <p:nvSpPr>
          <p:cNvPr id="12" name="ZoneTexte 11"/>
          <p:cNvSpPr txBox="1"/>
          <p:nvPr/>
        </p:nvSpPr>
        <p:spPr>
          <a:xfrm>
            <a:off x="7513637" y="1622888"/>
            <a:ext cx="304800" cy="353943"/>
          </a:xfrm>
          <a:prstGeom prst="rect">
            <a:avLst/>
          </a:prstGeom>
          <a:noFill/>
        </p:spPr>
        <p:txBody>
          <a:bodyPr wrap="square" rtlCol="0">
            <a:spAutoFit/>
          </a:bodyPr>
          <a:lstStyle/>
          <a:p>
            <a:r>
              <a:rPr lang="fr-FR" sz="1700" dirty="0" smtClean="0">
                <a:solidFill>
                  <a:schemeClr val="tx2"/>
                </a:solidFill>
              </a:rPr>
              <a:t>7</a:t>
            </a:r>
            <a:endParaRPr lang="fr-FR" sz="1700" dirty="0">
              <a:solidFill>
                <a:schemeClr val="tx2"/>
              </a:solidFill>
            </a:endParaRPr>
          </a:p>
        </p:txBody>
      </p:sp>
      <p:grpSp>
        <p:nvGrpSpPr>
          <p:cNvPr id="43" name="Groupe 42"/>
          <p:cNvGrpSpPr/>
          <p:nvPr/>
        </p:nvGrpSpPr>
        <p:grpSpPr>
          <a:xfrm>
            <a:off x="5830808" y="4606084"/>
            <a:ext cx="2913142" cy="1358137"/>
            <a:chOff x="5830808" y="4606084"/>
            <a:chExt cx="2913142" cy="1358137"/>
          </a:xfrm>
        </p:grpSpPr>
        <p:grpSp>
          <p:nvGrpSpPr>
            <p:cNvPr id="39" name="Groupe 38"/>
            <p:cNvGrpSpPr/>
            <p:nvPr/>
          </p:nvGrpSpPr>
          <p:grpSpPr>
            <a:xfrm>
              <a:off x="5850177" y="4606084"/>
              <a:ext cx="2876240" cy="1082664"/>
              <a:chOff x="5850177" y="4606084"/>
              <a:chExt cx="2876240" cy="1082664"/>
            </a:xfrm>
          </p:grpSpPr>
          <p:grpSp>
            <p:nvGrpSpPr>
              <p:cNvPr id="15" name="Group 22"/>
              <p:cNvGrpSpPr>
                <a:grpSpLocks/>
              </p:cNvGrpSpPr>
              <p:nvPr/>
            </p:nvGrpSpPr>
            <p:grpSpPr bwMode="auto">
              <a:xfrm>
                <a:off x="5850177" y="4606084"/>
                <a:ext cx="1440252" cy="1081263"/>
                <a:chOff x="97835528" y="117555517"/>
                <a:chExt cx="4637111" cy="2376069"/>
              </a:xfrm>
            </p:grpSpPr>
            <p:cxnSp>
              <p:nvCxnSpPr>
                <p:cNvPr id="34" name="AutoShape 23"/>
                <p:cNvCxnSpPr>
                  <a:cxnSpLocks noChangeShapeType="1"/>
                </p:cNvCxnSpPr>
                <p:nvPr/>
              </p:nvCxnSpPr>
              <p:spPr bwMode="auto">
                <a:xfrm>
                  <a:off x="97835528" y="119931585"/>
                  <a:ext cx="3829050" cy="1"/>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5" name="AutoShape 24"/>
                <p:cNvCxnSpPr>
                  <a:cxnSpLocks noChangeShapeType="1"/>
                </p:cNvCxnSpPr>
                <p:nvPr/>
              </p:nvCxnSpPr>
              <p:spPr bwMode="auto">
                <a:xfrm flipV="1">
                  <a:off x="101663054" y="119362371"/>
                  <a:ext cx="1" cy="563270"/>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6" name="AutoShape 25"/>
                <p:cNvCxnSpPr>
                  <a:cxnSpLocks noChangeShapeType="1"/>
                </p:cNvCxnSpPr>
                <p:nvPr/>
              </p:nvCxnSpPr>
              <p:spPr bwMode="auto">
                <a:xfrm flipH="1" flipV="1">
                  <a:off x="100352658" y="118601591"/>
                  <a:ext cx="1309633" cy="751087"/>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7" name="AutoShape 26"/>
                <p:cNvCxnSpPr>
                  <a:cxnSpLocks noChangeShapeType="1"/>
                </p:cNvCxnSpPr>
                <p:nvPr/>
              </p:nvCxnSpPr>
              <p:spPr bwMode="auto">
                <a:xfrm flipV="1">
                  <a:off x="100353633" y="117555517"/>
                  <a:ext cx="1" cy="1046074"/>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8" name="AutoShape 27"/>
                <p:cNvCxnSpPr>
                  <a:cxnSpLocks noChangeShapeType="1"/>
                </p:cNvCxnSpPr>
                <p:nvPr/>
              </p:nvCxnSpPr>
              <p:spPr bwMode="auto">
                <a:xfrm>
                  <a:off x="100343589" y="117559548"/>
                  <a:ext cx="2129050" cy="0"/>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grpSp>
            <p:nvGrpSpPr>
              <p:cNvPr id="16" name="Group 28"/>
              <p:cNvGrpSpPr>
                <a:grpSpLocks/>
              </p:cNvGrpSpPr>
              <p:nvPr/>
            </p:nvGrpSpPr>
            <p:grpSpPr bwMode="auto">
              <a:xfrm flipH="1">
                <a:off x="7286165" y="4606938"/>
                <a:ext cx="1440252" cy="1081810"/>
                <a:chOff x="100471666" y="117642351"/>
                <a:chExt cx="4637111" cy="2377271"/>
              </a:xfrm>
            </p:grpSpPr>
            <p:cxnSp>
              <p:nvCxnSpPr>
                <p:cNvPr id="29" name="AutoShape 29"/>
                <p:cNvCxnSpPr>
                  <a:cxnSpLocks noChangeShapeType="1"/>
                </p:cNvCxnSpPr>
                <p:nvPr/>
              </p:nvCxnSpPr>
              <p:spPr bwMode="auto">
                <a:xfrm>
                  <a:off x="100471666" y="120019621"/>
                  <a:ext cx="3829050" cy="1"/>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0" name="AutoShape 30"/>
                <p:cNvCxnSpPr>
                  <a:cxnSpLocks noChangeShapeType="1"/>
                </p:cNvCxnSpPr>
                <p:nvPr/>
              </p:nvCxnSpPr>
              <p:spPr bwMode="auto">
                <a:xfrm flipV="1">
                  <a:off x="104299192" y="119450406"/>
                  <a:ext cx="1" cy="563270"/>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1" name="AutoShape 31"/>
                <p:cNvCxnSpPr>
                  <a:cxnSpLocks noChangeShapeType="1"/>
                </p:cNvCxnSpPr>
                <p:nvPr/>
              </p:nvCxnSpPr>
              <p:spPr bwMode="auto">
                <a:xfrm flipH="1" flipV="1">
                  <a:off x="102988796" y="118689626"/>
                  <a:ext cx="1309634" cy="751087"/>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2" name="AutoShape 32"/>
                <p:cNvCxnSpPr>
                  <a:cxnSpLocks noChangeShapeType="1"/>
                </p:cNvCxnSpPr>
                <p:nvPr/>
              </p:nvCxnSpPr>
              <p:spPr bwMode="auto">
                <a:xfrm flipV="1">
                  <a:off x="102989771" y="117643552"/>
                  <a:ext cx="1" cy="1046074"/>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cxnSp>
              <p:nvCxnSpPr>
                <p:cNvPr id="33" name="AutoShape 33"/>
                <p:cNvCxnSpPr>
                  <a:cxnSpLocks noChangeShapeType="1"/>
                </p:cNvCxnSpPr>
                <p:nvPr/>
              </p:nvCxnSpPr>
              <p:spPr bwMode="auto">
                <a:xfrm>
                  <a:off x="102979727" y="117642351"/>
                  <a:ext cx="2129050" cy="1"/>
                </a:xfrm>
                <a:prstGeom prst="straightConnector1">
                  <a:avLst/>
                </a:prstGeom>
                <a:noFill/>
                <a:ln w="12700" algn="ctr">
                  <a:solidFill>
                    <a:srgbClr val="7992B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grpSp>
        <p:cxnSp>
          <p:nvCxnSpPr>
            <p:cNvPr id="17" name="AutoShape 34"/>
            <p:cNvCxnSpPr>
              <a:cxnSpLocks noChangeShapeType="1"/>
            </p:cNvCxnSpPr>
            <p:nvPr/>
          </p:nvCxnSpPr>
          <p:spPr bwMode="auto">
            <a:xfrm flipV="1">
              <a:off x="5830808" y="5958011"/>
              <a:ext cx="2913142" cy="6210"/>
            </a:xfrm>
            <a:prstGeom prst="straightConnector1">
              <a:avLst/>
            </a:prstGeom>
            <a:noFill/>
            <a:ln w="12700" algn="ctr">
              <a:solidFill>
                <a:srgbClr val="7992B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EEECE1"/>
                    </a:outerShdw>
                  </a:effectLst>
                </a14:hiddenEffects>
              </a:ext>
            </a:extLst>
          </p:spPr>
        </p:cxnSp>
      </p:grpSp>
      <p:sp>
        <p:nvSpPr>
          <p:cNvPr id="47" name="Oval 37"/>
          <p:cNvSpPr>
            <a:spLocks noChangeArrowheads="1"/>
          </p:cNvSpPr>
          <p:nvPr/>
        </p:nvSpPr>
        <p:spPr bwMode="auto">
          <a:xfrm>
            <a:off x="5928125" y="5888587"/>
            <a:ext cx="138828" cy="138845"/>
          </a:xfrm>
          <a:prstGeom prst="ellipse">
            <a:avLst/>
          </a:prstGeom>
          <a:solidFill>
            <a:srgbClr val="DA9694"/>
          </a:solidFill>
          <a:ln w="28575" algn="in">
            <a:solidFill>
              <a:srgbClr val="C0504D"/>
            </a:solidFill>
            <a:round/>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fr-FR"/>
          </a:p>
        </p:txBody>
      </p:sp>
      <p:sp>
        <p:nvSpPr>
          <p:cNvPr id="48" name="Oval 37"/>
          <p:cNvSpPr>
            <a:spLocks noChangeArrowheads="1"/>
          </p:cNvSpPr>
          <p:nvPr/>
        </p:nvSpPr>
        <p:spPr bwMode="auto">
          <a:xfrm>
            <a:off x="6225023" y="5888588"/>
            <a:ext cx="138828" cy="138845"/>
          </a:xfrm>
          <a:prstGeom prst="ellipse">
            <a:avLst/>
          </a:prstGeom>
          <a:solidFill>
            <a:srgbClr val="DA9694"/>
          </a:solidFill>
          <a:ln w="28575" algn="in">
            <a:solidFill>
              <a:srgbClr val="C0504D"/>
            </a:solidFill>
            <a:round/>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fr-FR"/>
          </a:p>
        </p:txBody>
      </p:sp>
      <p:sp>
        <p:nvSpPr>
          <p:cNvPr id="49" name="Oval 37"/>
          <p:cNvSpPr>
            <a:spLocks noChangeArrowheads="1"/>
          </p:cNvSpPr>
          <p:nvPr/>
        </p:nvSpPr>
        <p:spPr bwMode="auto">
          <a:xfrm>
            <a:off x="6522238" y="5888588"/>
            <a:ext cx="138828" cy="138845"/>
          </a:xfrm>
          <a:prstGeom prst="ellipse">
            <a:avLst/>
          </a:prstGeom>
          <a:solidFill>
            <a:srgbClr val="DA9694"/>
          </a:solidFill>
          <a:ln w="28575" algn="in">
            <a:solidFill>
              <a:srgbClr val="C0504D"/>
            </a:solidFill>
            <a:round/>
            <a:headEnd/>
            <a:tailEnd/>
          </a:ln>
          <a:effectLst/>
          <a:extLst>
            <a:ext uri="{AF507438-7753-43E0-B8FC-AC1667EBCBE1}">
              <a14:hiddenEffects xmlns:a14="http://schemas.microsoft.com/office/drawing/2010/main">
                <a:effectLst>
                  <a:outerShdw dist="35921" dir="2700000" algn="ctr" rotWithShape="0">
                    <a:srgbClr val="EEECE1"/>
                  </a:outerShdw>
                </a:effectLst>
              </a14:hiddenEffects>
            </a:ext>
          </a:extLst>
        </p:spPr>
        <p:txBody>
          <a:bodyPr vert="horz" wrap="square" lIns="36576" tIns="36576" rIns="36576" bIns="36576" numCol="1" anchor="t" anchorCtr="0" compatLnSpc="1">
            <a:prstTxWarp prst="textNoShape">
              <a:avLst/>
            </a:prstTxWarp>
          </a:bodyPr>
          <a:lstStyle/>
          <a:p>
            <a:endParaRPr lang="fr-FR"/>
          </a:p>
        </p:txBody>
      </p:sp>
      <p:sp>
        <p:nvSpPr>
          <p:cNvPr id="51" name="Flèche droite 50"/>
          <p:cNvSpPr/>
          <p:nvPr/>
        </p:nvSpPr>
        <p:spPr>
          <a:xfrm flipH="1">
            <a:off x="5562600" y="2189715"/>
            <a:ext cx="594360" cy="458062"/>
          </a:xfrm>
          <a:prstGeom prst="right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000" dirty="0" smtClean="0"/>
              <a:t>Ps</a:t>
            </a:r>
            <a:endParaRPr lang="fr-FR" sz="1000" dirty="0"/>
          </a:p>
        </p:txBody>
      </p:sp>
      <p:grpSp>
        <p:nvGrpSpPr>
          <p:cNvPr id="52" name="Groupe 51"/>
          <p:cNvGrpSpPr/>
          <p:nvPr/>
        </p:nvGrpSpPr>
        <p:grpSpPr>
          <a:xfrm>
            <a:off x="6501777" y="3146330"/>
            <a:ext cx="584823" cy="253916"/>
            <a:chOff x="6501777" y="3146330"/>
            <a:chExt cx="584823" cy="253916"/>
          </a:xfrm>
        </p:grpSpPr>
        <p:sp>
          <p:nvSpPr>
            <p:cNvPr id="53" name="Flèche droite 52"/>
            <p:cNvSpPr/>
            <p:nvPr/>
          </p:nvSpPr>
          <p:spPr>
            <a:xfrm>
              <a:off x="6867795" y="3216637"/>
              <a:ext cx="218805" cy="113303"/>
            </a:xfrm>
            <a:prstGeom prst="rightArrow">
              <a:avLst/>
            </a:prstGeom>
            <a:solidFill>
              <a:schemeClr val="tx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4" name="ZoneTexte 53"/>
            <p:cNvSpPr txBox="1"/>
            <p:nvPr/>
          </p:nvSpPr>
          <p:spPr>
            <a:xfrm>
              <a:off x="6501777" y="3146330"/>
              <a:ext cx="507022" cy="253916"/>
            </a:xfrm>
            <a:prstGeom prst="rect">
              <a:avLst/>
            </a:prstGeom>
            <a:noFill/>
          </p:spPr>
          <p:txBody>
            <a:bodyPr wrap="square" rtlCol="0">
              <a:spAutoFit/>
            </a:bodyPr>
            <a:lstStyle/>
            <a:p>
              <a:pPr algn="ctr"/>
              <a:r>
                <a:rPr lang="fr-FR" sz="1050" b="1" dirty="0" err="1" smtClean="0">
                  <a:ln w="9525">
                    <a:solidFill>
                      <a:schemeClr val="tx1"/>
                    </a:solidFill>
                  </a:ln>
                  <a:solidFill>
                    <a:schemeClr val="tx2"/>
                  </a:solidFill>
                </a:rPr>
                <a:t>Pe</a:t>
              </a:r>
              <a:endParaRPr lang="fr-FR" sz="800" b="1" dirty="0">
                <a:ln w="9525">
                  <a:solidFill>
                    <a:schemeClr val="tx1"/>
                  </a:solidFill>
                </a:ln>
                <a:solidFill>
                  <a:schemeClr val="tx2"/>
                </a:solidFill>
              </a:endParaRPr>
            </a:p>
          </p:txBody>
        </p:sp>
      </p:grpSp>
      <p:sp>
        <p:nvSpPr>
          <p:cNvPr id="55" name="ZoneTexte 54"/>
          <p:cNvSpPr txBox="1"/>
          <p:nvPr/>
        </p:nvSpPr>
        <p:spPr>
          <a:xfrm>
            <a:off x="7098421" y="3804424"/>
            <a:ext cx="446258" cy="523220"/>
          </a:xfrm>
          <a:prstGeom prst="rect">
            <a:avLst/>
          </a:prstGeom>
          <a:noFill/>
        </p:spPr>
        <p:txBody>
          <a:bodyPr wrap="square" rtlCol="0">
            <a:spAutoFit/>
          </a:bodyPr>
          <a:lstStyle/>
          <a:p>
            <a:r>
              <a:rPr lang="fr-FR" sz="1400" b="1" dirty="0" err="1" smtClean="0"/>
              <a:t>Vk</a:t>
            </a:r>
            <a:r>
              <a:rPr lang="fr-FR" sz="1400" b="1" dirty="0" smtClean="0"/>
              <a:t/>
            </a:r>
            <a:br>
              <a:rPr lang="fr-FR" sz="1400" b="1" dirty="0" smtClean="0"/>
            </a:br>
            <a:r>
              <a:rPr lang="fr-FR" sz="1400" b="1" dirty="0" err="1" smtClean="0"/>
              <a:t>Ib</a:t>
            </a:r>
            <a:endParaRPr lang="fr-FR" sz="1400" b="1" dirty="0"/>
          </a:p>
        </p:txBody>
      </p:sp>
      <mc:AlternateContent xmlns:mc="http://schemas.openxmlformats.org/markup-compatibility/2006" xmlns:a14="http://schemas.microsoft.com/office/drawing/2010/main">
        <mc:Choice Requires="a14">
          <p:sp>
            <p:nvSpPr>
              <p:cNvPr id="56" name="ZoneTexte 55"/>
              <p:cNvSpPr txBox="1"/>
              <p:nvPr/>
            </p:nvSpPr>
            <p:spPr>
              <a:xfrm>
                <a:off x="3361204" y="5842989"/>
                <a:ext cx="1299843" cy="987450"/>
              </a:xfrm>
              <a:prstGeom prst="rect">
                <a:avLst/>
              </a:prstGeom>
              <a:noFill/>
            </p:spPr>
            <p:txBody>
              <a:bodyPr wrap="none" lIns="0" tIns="0" rIns="0" bIns="0" rtlCol="0">
                <a:spAutoFit/>
              </a:bodyPr>
              <a:lstStyle/>
              <a:p>
                <a:pPr/>
                <a14:m>
                  <m:oMath xmlns:m="http://schemas.openxmlformats.org/officeDocument/2006/math">
                    <m:r>
                      <a:rPr lang="fr-FR" sz="1600" i="1" smtClean="0">
                        <a:latin typeface="Cambria Math" panose="02040503050406030204" pitchFamily="18" charset="0"/>
                        <a:ea typeface="Cambria Math" panose="02040503050406030204" pitchFamily="18" charset="0"/>
                      </a:rPr>
                      <m:t>𝜂</m:t>
                    </m:r>
                    <m:r>
                      <a:rPr lang="fr-FR" sz="1600" b="0" i="1" smtClean="0">
                        <a:latin typeface="Cambria Math" panose="02040503050406030204" pitchFamily="18" charset="0"/>
                        <a:ea typeface="Cambria Math" panose="02040503050406030204" pitchFamily="18" charset="0"/>
                      </a:rPr>
                      <m:t>=</m:t>
                    </m:r>
                    <m:f>
                      <m:fPr>
                        <m:ctrlPr>
                          <a:rPr lang="fr-FR" sz="1600" b="0" i="1" smtClean="0">
                            <a:latin typeface="Cambria Math" panose="02040503050406030204" pitchFamily="18" charset="0"/>
                            <a:ea typeface="Cambria Math" panose="02040503050406030204" pitchFamily="18" charset="0"/>
                          </a:rPr>
                        </m:ctrlPr>
                      </m:fPr>
                      <m:num>
                        <m:sSub>
                          <m:sSubPr>
                            <m:ctrlPr>
                              <a:rPr lang="fr-FR" sz="1600" b="0" i="1" smtClean="0">
                                <a:latin typeface="Cambria Math" panose="02040503050406030204" pitchFamily="18" charset="0"/>
                                <a:ea typeface="Cambria Math" panose="02040503050406030204" pitchFamily="18" charset="0"/>
                              </a:rPr>
                            </m:ctrlPr>
                          </m:sSubPr>
                          <m:e>
                            <m:r>
                              <a:rPr lang="fr-FR" sz="1600" b="0" i="1" smtClean="0">
                                <a:latin typeface="Cambria Math" panose="02040503050406030204" pitchFamily="18" charset="0"/>
                                <a:ea typeface="Cambria Math" panose="02040503050406030204" pitchFamily="18" charset="0"/>
                              </a:rPr>
                              <m:t>𝑃</m:t>
                            </m:r>
                          </m:e>
                          <m:sub>
                            <m:r>
                              <a:rPr lang="fr-FR" sz="1600" b="0" i="1" smtClean="0">
                                <a:latin typeface="Cambria Math" panose="02040503050406030204" pitchFamily="18" charset="0"/>
                                <a:ea typeface="Cambria Math" panose="02040503050406030204" pitchFamily="18" charset="0"/>
                              </a:rPr>
                              <m:t>𝑜𝑢𝑡</m:t>
                            </m:r>
                          </m:sub>
                        </m:sSub>
                      </m:num>
                      <m:den>
                        <m:sSub>
                          <m:sSubPr>
                            <m:ctrlPr>
                              <a:rPr lang="fr-FR" sz="1600" b="0" i="1" smtClean="0">
                                <a:latin typeface="Cambria Math" panose="02040503050406030204" pitchFamily="18" charset="0"/>
                                <a:ea typeface="Cambria Math" panose="02040503050406030204" pitchFamily="18" charset="0"/>
                              </a:rPr>
                            </m:ctrlPr>
                          </m:sSubPr>
                          <m:e>
                            <m:r>
                              <a:rPr lang="fr-FR" sz="1600" b="0" i="1" smtClean="0">
                                <a:latin typeface="Cambria Math" panose="02040503050406030204" pitchFamily="18" charset="0"/>
                                <a:ea typeface="Cambria Math" panose="02040503050406030204" pitchFamily="18" charset="0"/>
                              </a:rPr>
                              <m:t>𝑉</m:t>
                            </m:r>
                          </m:e>
                          <m:sub>
                            <m:r>
                              <a:rPr lang="fr-FR" sz="1600" b="0" i="1" smtClean="0">
                                <a:latin typeface="Cambria Math" panose="02040503050406030204" pitchFamily="18" charset="0"/>
                                <a:ea typeface="Cambria Math" panose="02040503050406030204" pitchFamily="18" charset="0"/>
                              </a:rPr>
                              <m:t>𝑘</m:t>
                            </m:r>
                          </m:sub>
                        </m:sSub>
                        <m:r>
                          <a:rPr lang="fr-FR" sz="1600" b="0" i="1" smtClean="0">
                            <a:latin typeface="Cambria Math" panose="02040503050406030204" pitchFamily="18" charset="0"/>
                            <a:ea typeface="Cambria Math" panose="02040503050406030204" pitchFamily="18" charset="0"/>
                          </a:rPr>
                          <m:t>∗</m:t>
                        </m:r>
                        <m:sSub>
                          <m:sSubPr>
                            <m:ctrlPr>
                              <a:rPr lang="fr-FR" sz="1600" b="0" i="1" smtClean="0">
                                <a:latin typeface="Cambria Math" panose="02040503050406030204" pitchFamily="18" charset="0"/>
                                <a:ea typeface="Cambria Math" panose="02040503050406030204" pitchFamily="18" charset="0"/>
                              </a:rPr>
                            </m:ctrlPr>
                          </m:sSubPr>
                          <m:e>
                            <m:r>
                              <a:rPr lang="fr-FR" sz="1600" b="0" i="1" smtClean="0">
                                <a:latin typeface="Cambria Math" panose="02040503050406030204" pitchFamily="18" charset="0"/>
                                <a:ea typeface="Cambria Math" panose="02040503050406030204" pitchFamily="18" charset="0"/>
                              </a:rPr>
                              <m:t>𝐼</m:t>
                            </m:r>
                          </m:e>
                          <m:sub>
                            <m:r>
                              <a:rPr lang="fr-FR" sz="1600" b="0" i="1" smtClean="0">
                                <a:latin typeface="Cambria Math" panose="02040503050406030204" pitchFamily="18" charset="0"/>
                                <a:ea typeface="Cambria Math" panose="02040503050406030204" pitchFamily="18" charset="0"/>
                              </a:rPr>
                              <m:t>𝑏</m:t>
                            </m:r>
                          </m:sub>
                        </m:sSub>
                      </m:den>
                    </m:f>
                  </m:oMath>
                </a14:m>
                <a:r>
                  <a:rPr lang="fr-FR" sz="1600" dirty="0" smtClean="0"/>
                  <a:t> </a:t>
                </a:r>
                <a:br>
                  <a:rPr lang="fr-FR" sz="1600" dirty="0" smtClean="0"/>
                </a:br>
                <a14:m>
                  <m:oMathPara xmlns:m="http://schemas.openxmlformats.org/officeDocument/2006/math">
                    <m:oMathParaPr>
                      <m:jc m:val="centerGroup"/>
                    </m:oMathParaPr>
                    <m:oMath xmlns:m="http://schemas.openxmlformats.org/officeDocument/2006/math">
                      <m:r>
                        <a:rPr lang="fr-FR" sz="1600">
                          <a:latin typeface="Cambria Math"/>
                        </a:rPr>
                        <m:t>µ</m:t>
                      </m:r>
                      <m:r>
                        <a:rPr lang="fr-FR" sz="1600" b="0" i="1" smtClean="0">
                          <a:latin typeface="Cambria Math" panose="02040503050406030204" pitchFamily="18" charset="0"/>
                        </a:rPr>
                        <m:t>𝑃</m:t>
                      </m:r>
                      <m:r>
                        <a:rPr lang="fr-FR" sz="1600" b="0" i="1" smtClean="0">
                          <a:latin typeface="Cambria Math" panose="02040503050406030204" pitchFamily="18" charset="0"/>
                        </a:rPr>
                        <m:t>=</m:t>
                      </m:r>
                      <m:f>
                        <m:fPr>
                          <m:ctrlPr>
                            <a:rPr lang="fr-FR" sz="1600" b="0" i="1" smtClean="0">
                              <a:latin typeface="Cambria Math" panose="02040503050406030204" pitchFamily="18" charset="0"/>
                            </a:rPr>
                          </m:ctrlPr>
                        </m:fPr>
                        <m:num>
                          <m:sSub>
                            <m:sSubPr>
                              <m:ctrlPr>
                                <a:rPr lang="fr-FR" sz="1600" i="1">
                                  <a:latin typeface="Cambria Math" panose="02040503050406030204" pitchFamily="18" charset="0"/>
                                  <a:ea typeface="Cambria Math" panose="02040503050406030204" pitchFamily="18" charset="0"/>
                                </a:rPr>
                              </m:ctrlPr>
                            </m:sSubPr>
                            <m:e>
                              <m:r>
                                <a:rPr lang="fr-FR" sz="1600" i="1">
                                  <a:latin typeface="Cambria Math" panose="02040503050406030204" pitchFamily="18" charset="0"/>
                                  <a:ea typeface="Cambria Math" panose="02040503050406030204" pitchFamily="18" charset="0"/>
                                </a:rPr>
                                <m:t>𝐼</m:t>
                              </m:r>
                            </m:e>
                            <m:sub>
                              <m:r>
                                <a:rPr lang="fr-FR" sz="1600" i="1">
                                  <a:latin typeface="Cambria Math" panose="02040503050406030204" pitchFamily="18" charset="0"/>
                                  <a:ea typeface="Cambria Math" panose="02040503050406030204" pitchFamily="18" charset="0"/>
                                </a:rPr>
                                <m:t>𝑏</m:t>
                              </m:r>
                            </m:sub>
                          </m:sSub>
                          <m:r>
                            <a:rPr lang="fr-FR" sz="1600" b="0" i="1" smtClean="0">
                              <a:latin typeface="Cambria Math"/>
                              <a:ea typeface="Cambria Math" panose="02040503050406030204" pitchFamily="18" charset="0"/>
                            </a:rPr>
                            <m:t>∗</m:t>
                          </m:r>
                          <m:sSup>
                            <m:sSupPr>
                              <m:ctrlPr>
                                <a:rPr lang="fr-FR" sz="1600" b="0" i="1" smtClean="0">
                                  <a:latin typeface="Cambria Math" panose="02040503050406030204" pitchFamily="18" charset="0"/>
                                  <a:ea typeface="Cambria Math" panose="02040503050406030204" pitchFamily="18" charset="0"/>
                                </a:rPr>
                              </m:ctrlPr>
                            </m:sSupPr>
                            <m:e>
                              <m:r>
                                <a:rPr lang="fr-FR" sz="1600" b="0" i="1" smtClean="0">
                                  <a:latin typeface="Cambria Math"/>
                                  <a:ea typeface="Cambria Math" panose="02040503050406030204" pitchFamily="18" charset="0"/>
                                </a:rPr>
                                <m:t>10</m:t>
                              </m:r>
                            </m:e>
                            <m:sup>
                              <m:r>
                                <a:rPr lang="fr-FR" sz="1600" b="0" i="1" smtClean="0">
                                  <a:latin typeface="Cambria Math"/>
                                  <a:ea typeface="Cambria Math" panose="02040503050406030204" pitchFamily="18" charset="0"/>
                                </a:rPr>
                                <m:t>6</m:t>
                              </m:r>
                            </m:sup>
                          </m:sSup>
                        </m:num>
                        <m:den>
                          <m:sSup>
                            <m:sSupPr>
                              <m:ctrlPr>
                                <a:rPr lang="fr-FR" sz="1600" b="0" i="1" smtClean="0">
                                  <a:latin typeface="Cambria Math" panose="02040503050406030204" pitchFamily="18" charset="0"/>
                                </a:rPr>
                              </m:ctrlPr>
                            </m:sSupPr>
                            <m:e>
                              <m:sSub>
                                <m:sSubPr>
                                  <m:ctrlPr>
                                    <a:rPr lang="fr-FR" sz="1600" i="1">
                                      <a:latin typeface="Cambria Math" panose="02040503050406030204" pitchFamily="18" charset="0"/>
                                      <a:ea typeface="Cambria Math" panose="02040503050406030204" pitchFamily="18" charset="0"/>
                                    </a:rPr>
                                  </m:ctrlPr>
                                </m:sSubPr>
                                <m:e>
                                  <m:r>
                                    <a:rPr lang="fr-FR" sz="1600" i="1">
                                      <a:latin typeface="Cambria Math" panose="02040503050406030204" pitchFamily="18" charset="0"/>
                                      <a:ea typeface="Cambria Math" panose="02040503050406030204" pitchFamily="18" charset="0"/>
                                    </a:rPr>
                                    <m:t>𝑉</m:t>
                                  </m:r>
                                </m:e>
                                <m:sub>
                                  <m:r>
                                    <a:rPr lang="fr-FR" sz="1600" i="1">
                                      <a:latin typeface="Cambria Math" panose="02040503050406030204" pitchFamily="18" charset="0"/>
                                      <a:ea typeface="Cambria Math" panose="02040503050406030204" pitchFamily="18" charset="0"/>
                                    </a:rPr>
                                    <m:t>𝑘</m:t>
                                  </m:r>
                                </m:sub>
                              </m:sSub>
                            </m:e>
                            <m:sup>
                              <m:f>
                                <m:fPr>
                                  <m:type m:val="skw"/>
                                  <m:ctrlPr>
                                    <a:rPr lang="fr-FR" sz="1600" b="0" i="1" smtClean="0">
                                      <a:latin typeface="Cambria Math" panose="02040503050406030204" pitchFamily="18" charset="0"/>
                                    </a:rPr>
                                  </m:ctrlPr>
                                </m:fPr>
                                <m:num>
                                  <m:r>
                                    <a:rPr lang="fr-FR" sz="1600" b="0" i="1" smtClean="0">
                                      <a:latin typeface="Cambria Math" panose="02040503050406030204" pitchFamily="18" charset="0"/>
                                    </a:rPr>
                                    <m:t>3</m:t>
                                  </m:r>
                                </m:num>
                                <m:den>
                                  <m:r>
                                    <a:rPr lang="fr-FR" sz="1600" b="0" i="1" smtClean="0">
                                      <a:latin typeface="Cambria Math" panose="02040503050406030204" pitchFamily="18" charset="0"/>
                                    </a:rPr>
                                    <m:t>2</m:t>
                                  </m:r>
                                </m:den>
                              </m:f>
                            </m:sup>
                          </m:sSup>
                        </m:den>
                      </m:f>
                    </m:oMath>
                  </m:oMathPara>
                </a14:m>
                <a:endParaRPr lang="fr-FR" sz="1600" dirty="0"/>
              </a:p>
            </p:txBody>
          </p:sp>
        </mc:Choice>
        <mc:Fallback xmlns="">
          <p:sp>
            <p:nvSpPr>
              <p:cNvPr id="56" name="ZoneTexte 55"/>
              <p:cNvSpPr txBox="1">
                <a:spLocks noRot="1" noChangeAspect="1" noMove="1" noResize="1" noEditPoints="1" noAdjustHandles="1" noChangeArrowheads="1" noChangeShapeType="1" noTextEdit="1"/>
              </p:cNvSpPr>
              <p:nvPr/>
            </p:nvSpPr>
            <p:spPr>
              <a:xfrm>
                <a:off x="3361204" y="5842989"/>
                <a:ext cx="1299843" cy="987450"/>
              </a:xfrm>
              <a:prstGeom prst="rect">
                <a:avLst/>
              </a:prstGeom>
              <a:blipFill rotWithShape="0">
                <a:blip r:embed="rId5"/>
                <a:stretch>
                  <a:fillRect l="-5607"/>
                </a:stretch>
              </a:blipFill>
            </p:spPr>
            <p:txBody>
              <a:bodyPr/>
              <a:lstStyle/>
              <a:p>
                <a:r>
                  <a:rPr lang="fr-FR">
                    <a:noFill/>
                  </a:rPr>
                  <a:t> </a:t>
                </a:r>
              </a:p>
            </p:txBody>
          </p:sp>
        </mc:Fallback>
      </mc:AlternateContent>
      <p:sp>
        <p:nvSpPr>
          <p:cNvPr id="13" name="Rectangle 12"/>
          <p:cNvSpPr/>
          <p:nvPr/>
        </p:nvSpPr>
        <p:spPr>
          <a:xfrm>
            <a:off x="6400800" y="1028354"/>
            <a:ext cx="620798" cy="116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fr-FR" sz="700" dirty="0" smtClean="0">
                <a:solidFill>
                  <a:schemeClr val="tx1"/>
                </a:solidFill>
              </a:rPr>
              <a:t>Cold water</a:t>
            </a:r>
            <a:endParaRPr lang="fr-FR" sz="700" dirty="0">
              <a:solidFill>
                <a:schemeClr val="tx1"/>
              </a:solidFill>
            </a:endParaRPr>
          </a:p>
        </p:txBody>
      </p:sp>
      <p:sp>
        <p:nvSpPr>
          <p:cNvPr id="41" name="Rectangle 40"/>
          <p:cNvSpPr/>
          <p:nvPr/>
        </p:nvSpPr>
        <p:spPr>
          <a:xfrm>
            <a:off x="7504032" y="1014415"/>
            <a:ext cx="620798" cy="116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r>
              <a:rPr lang="fr-FR" sz="700" dirty="0" smtClean="0">
                <a:solidFill>
                  <a:schemeClr val="tx1"/>
                </a:solidFill>
              </a:rPr>
              <a:t>Hot water</a:t>
            </a:r>
            <a:endParaRPr lang="fr-FR" sz="700" dirty="0">
              <a:solidFill>
                <a:schemeClr val="tx1"/>
              </a:solidFill>
            </a:endParaRPr>
          </a:p>
        </p:txBody>
      </p:sp>
      <p:sp>
        <p:nvSpPr>
          <p:cNvPr id="42" name="Rectangle 41"/>
          <p:cNvSpPr/>
          <p:nvPr/>
        </p:nvSpPr>
        <p:spPr>
          <a:xfrm>
            <a:off x="8077200" y="1331219"/>
            <a:ext cx="620798" cy="116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fr-FR" sz="700" dirty="0" smtClean="0">
                <a:solidFill>
                  <a:schemeClr val="tx1"/>
                </a:solidFill>
              </a:rPr>
              <a:t>Collector</a:t>
            </a:r>
            <a:endParaRPr lang="fr-FR" sz="700" dirty="0">
              <a:solidFill>
                <a:schemeClr val="tx1"/>
              </a:solidFill>
            </a:endParaRPr>
          </a:p>
        </p:txBody>
      </p:sp>
      <p:sp>
        <p:nvSpPr>
          <p:cNvPr id="44" name="Rectangle 43"/>
          <p:cNvSpPr/>
          <p:nvPr/>
        </p:nvSpPr>
        <p:spPr>
          <a:xfrm>
            <a:off x="8036022" y="2475952"/>
            <a:ext cx="726978" cy="116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700" dirty="0" smtClean="0">
                <a:solidFill>
                  <a:schemeClr val="tx1"/>
                </a:solidFill>
              </a:rPr>
              <a:t>Middle cavity</a:t>
            </a:r>
            <a:endParaRPr lang="en-US" sz="700" dirty="0">
              <a:solidFill>
                <a:schemeClr val="tx1"/>
              </a:solidFill>
            </a:endParaRPr>
          </a:p>
        </p:txBody>
      </p:sp>
      <p:sp>
        <p:nvSpPr>
          <p:cNvPr id="45" name="Rectangle 44"/>
          <p:cNvSpPr/>
          <p:nvPr/>
        </p:nvSpPr>
        <p:spPr>
          <a:xfrm>
            <a:off x="8001000" y="3429000"/>
            <a:ext cx="967608" cy="1165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lang="en-US" sz="700" dirty="0" smtClean="0">
                <a:solidFill>
                  <a:schemeClr val="tx1"/>
                </a:solidFill>
              </a:rPr>
              <a:t>Electron beam</a:t>
            </a:r>
            <a:endParaRPr lang="en-US" sz="700" dirty="0">
              <a:solidFill>
                <a:schemeClr val="tx1"/>
              </a:solidFill>
            </a:endParaRPr>
          </a:p>
        </p:txBody>
      </p:sp>
      <p:sp>
        <p:nvSpPr>
          <p:cNvPr id="57" name="Rectangle 56"/>
          <p:cNvSpPr/>
          <p:nvPr/>
        </p:nvSpPr>
        <p:spPr>
          <a:xfrm>
            <a:off x="5776758" y="3467104"/>
            <a:ext cx="799676" cy="128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r>
              <a:rPr lang="en-US" sz="700" dirty="0" smtClean="0">
                <a:solidFill>
                  <a:schemeClr val="tx1"/>
                </a:solidFill>
              </a:rPr>
              <a:t>Control anode</a:t>
            </a:r>
            <a:endParaRPr lang="en-US" sz="700" dirty="0">
              <a:solidFill>
                <a:schemeClr val="tx1"/>
              </a:solidFill>
            </a:endParaRPr>
          </a:p>
        </p:txBody>
      </p:sp>
      <p:sp>
        <p:nvSpPr>
          <p:cNvPr id="59" name="Rectangle 58"/>
          <p:cNvSpPr/>
          <p:nvPr/>
        </p:nvSpPr>
        <p:spPr>
          <a:xfrm>
            <a:off x="5399940" y="3183627"/>
            <a:ext cx="600808" cy="1282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r>
              <a:rPr lang="en-US" sz="700" dirty="0" smtClean="0">
                <a:solidFill>
                  <a:schemeClr val="tx1"/>
                </a:solidFill>
              </a:rPr>
              <a:t>RF input</a:t>
            </a:r>
            <a:endParaRPr lang="en-US" sz="700" dirty="0">
              <a:solidFill>
                <a:schemeClr val="tx1"/>
              </a:solidFill>
            </a:endParaRPr>
          </a:p>
        </p:txBody>
      </p:sp>
      <p:sp>
        <p:nvSpPr>
          <p:cNvPr id="60" name="Rectangle 59"/>
          <p:cNvSpPr/>
          <p:nvPr/>
        </p:nvSpPr>
        <p:spPr>
          <a:xfrm>
            <a:off x="5380160" y="2809504"/>
            <a:ext cx="660889" cy="2292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r>
              <a:rPr lang="en-US" sz="700" dirty="0" smtClean="0">
                <a:solidFill>
                  <a:schemeClr val="tx1"/>
                </a:solidFill>
              </a:rPr>
              <a:t>Solenoid</a:t>
            </a:r>
            <a:endParaRPr lang="en-US" sz="700" dirty="0">
              <a:solidFill>
                <a:schemeClr val="tx1"/>
              </a:solidFill>
            </a:endParaRPr>
          </a:p>
        </p:txBody>
      </p:sp>
      <p:sp>
        <p:nvSpPr>
          <p:cNvPr id="61" name="Rectangle 60"/>
          <p:cNvSpPr/>
          <p:nvPr/>
        </p:nvSpPr>
        <p:spPr>
          <a:xfrm>
            <a:off x="5121378" y="2024594"/>
            <a:ext cx="726978" cy="142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r>
              <a:rPr lang="en-US" sz="700" dirty="0" smtClean="0">
                <a:solidFill>
                  <a:schemeClr val="tx1"/>
                </a:solidFill>
              </a:rPr>
              <a:t>RF output</a:t>
            </a:r>
            <a:endParaRPr lang="en-US" sz="700" dirty="0">
              <a:solidFill>
                <a:schemeClr val="tx1"/>
              </a:solidFill>
            </a:endParaRPr>
          </a:p>
        </p:txBody>
      </p:sp>
      <p:sp>
        <p:nvSpPr>
          <p:cNvPr id="62" name="Rectangle 61"/>
          <p:cNvSpPr/>
          <p:nvPr/>
        </p:nvSpPr>
        <p:spPr>
          <a:xfrm>
            <a:off x="5392837" y="1628770"/>
            <a:ext cx="726978" cy="1423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r"/>
            <a:r>
              <a:rPr lang="en-US" sz="700" dirty="0" smtClean="0">
                <a:solidFill>
                  <a:schemeClr val="tx1"/>
                </a:solidFill>
              </a:rPr>
              <a:t>Ionic pump</a:t>
            </a:r>
            <a:endParaRPr lang="en-US" sz="700" dirty="0">
              <a:solidFill>
                <a:schemeClr val="tx1"/>
              </a:solidFill>
            </a:endParaRPr>
          </a:p>
        </p:txBody>
      </p:sp>
      <p:sp>
        <p:nvSpPr>
          <p:cNvPr id="14" name="Espace réservé du pied de page 13"/>
          <p:cNvSpPr>
            <a:spLocks noGrp="1"/>
          </p:cNvSpPr>
          <p:nvPr>
            <p:ph type="ftr" sz="quarter" idx="18"/>
          </p:nvPr>
        </p:nvSpPr>
        <p:spPr/>
        <p:txBody>
          <a:bodyPr/>
          <a:lstStyle/>
          <a:p>
            <a:r>
              <a:rPr lang="en-US" smtClean="0"/>
              <a:t>Antoine Mollard – Eucard2 WP12 annual meeting 2017</a:t>
            </a:r>
            <a:endParaRPr lang="fr-FR"/>
          </a:p>
        </p:txBody>
      </p:sp>
      <p:grpSp>
        <p:nvGrpSpPr>
          <p:cNvPr id="50" name="Groupe 49"/>
          <p:cNvGrpSpPr/>
          <p:nvPr/>
        </p:nvGrpSpPr>
        <p:grpSpPr>
          <a:xfrm>
            <a:off x="7016894" y="5265466"/>
            <a:ext cx="539762" cy="585979"/>
            <a:chOff x="7016894" y="5265466"/>
            <a:chExt cx="539762" cy="585979"/>
          </a:xfrm>
        </p:grpSpPr>
        <p:pic>
          <p:nvPicPr>
            <p:cNvPr id="58" name="Picture 3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16894" y="5265466"/>
              <a:ext cx="539762" cy="5859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pic>
          <p:nvPicPr>
            <p:cNvPr id="63" name="Picture 3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04201" y="5528076"/>
              <a:ext cx="364658" cy="3068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EEECE1"/>
                    </a:outerShdw>
                  </a:effectLst>
                </a14:hiddenEffects>
              </a:ext>
            </a:extLst>
          </p:spPr>
        </p:pic>
      </p:grpSp>
    </p:spTree>
    <p:custDataLst>
      <p:tags r:id="rId1"/>
    </p:custDataLst>
    <p:extLst>
      <p:ext uri="{BB962C8B-B14F-4D97-AF65-F5344CB8AC3E}">
        <p14:creationId xmlns:p14="http://schemas.microsoft.com/office/powerpoint/2010/main" val="2634232329"/>
      </p:ext>
    </p:extLst>
  </p:cSld>
  <p:clrMapOvr>
    <a:masterClrMapping/>
  </p:clrMapOvr>
  <mc:AlternateContent xmlns:mc="http://schemas.openxmlformats.org/markup-compatibility/2006" xmlns:p14="http://schemas.microsoft.com/office/powerpoint/2010/main">
    <mc:Choice Requires="p14">
      <p:transition spd="slow" p14:dur="2000" advTm="121817"/>
    </mc:Choice>
    <mc:Fallback xmlns="">
      <p:transition spd="slow" advTm="121817"/>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0" end="0"/>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5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
                                            <p:txEl>
                                              <p:pRg st="3" end="3"/>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8"/>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6">
                                            <p:txEl>
                                              <p:pRg st="4" end="4"/>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6">
                                            <p:txEl>
                                              <p:pRg st="6" end="6"/>
                                            </p:txEl>
                                          </p:spTgt>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51"/>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6">
                                            <p:txEl>
                                              <p:pRg st="7" end="7"/>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6">
                                            <p:txEl>
                                              <p:pRg st="9" end="9"/>
                                            </p:txEl>
                                          </p:spTgt>
                                        </p:tgtEl>
                                        <p:attrNameLst>
                                          <p:attrName>style.visibility</p:attrName>
                                        </p:attrNameLst>
                                      </p:cBhvr>
                                      <p:to>
                                        <p:strVal val="visible"/>
                                      </p:to>
                                    </p:set>
                                  </p:childTnLst>
                                </p:cTn>
                              </p:par>
                              <p:par>
                                <p:cTn id="55" presetID="1" presetClass="entr" presetSubtype="0" fill="hold" nodeType="withEffect">
                                  <p:stCondLst>
                                    <p:cond delay="0"/>
                                  </p:stCondLst>
                                  <p:childTnLst>
                                    <p:set>
                                      <p:cBhvr>
                                        <p:cTn id="56" dur="1" fill="hold">
                                          <p:stCondLst>
                                            <p:cond delay="0"/>
                                          </p:stCondLst>
                                        </p:cTn>
                                        <p:tgtEl>
                                          <p:spTgt spid="6">
                                            <p:txEl>
                                              <p:pRg st="8" end="8"/>
                                            </p:txEl>
                                          </p:spTgt>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63" presetClass="path" presetSubtype="0" repeatCount="indefinite" accel="75000" decel="25000" fill="hold" grpId="0" nodeType="clickEffect">
                                  <p:stCondLst>
                                    <p:cond delay="0"/>
                                  </p:stCondLst>
                                  <p:childTnLst>
                                    <p:animMotion origin="layout" path="M -2.77778E-6 0.00093 L 0.26077 0.00093 " pathEditMode="relative" rAng="0" ptsTypes="AA">
                                      <p:cBhvr>
                                        <p:cTn id="60" dur="5000" fill="hold"/>
                                        <p:tgtEl>
                                          <p:spTgt spid="47"/>
                                        </p:tgtEl>
                                        <p:attrNameLst>
                                          <p:attrName>ppt_x</p:attrName>
                                          <p:attrName>ppt_y</p:attrName>
                                        </p:attrNameLst>
                                      </p:cBhvr>
                                      <p:rCtr x="13038" y="0"/>
                                    </p:animMotion>
                                  </p:childTnLst>
                                </p:cTn>
                              </p:par>
                              <p:par>
                                <p:cTn id="61" presetID="63" presetClass="path" presetSubtype="0" repeatCount="indefinite" accel="75000" decel="25000" fill="hold" grpId="0" nodeType="withEffect">
                                  <p:stCondLst>
                                    <p:cond delay="0"/>
                                  </p:stCondLst>
                                  <p:childTnLst>
                                    <p:animMotion origin="layout" path="M -0.00087 1.11022E-16 L 0.24496 0.00093 " pathEditMode="relative" rAng="0" ptsTypes="AA">
                                      <p:cBhvr>
                                        <p:cTn id="62" dur="5000" fill="hold"/>
                                        <p:tgtEl>
                                          <p:spTgt spid="48"/>
                                        </p:tgtEl>
                                        <p:attrNameLst>
                                          <p:attrName>ppt_x</p:attrName>
                                          <p:attrName>ppt_y</p:attrName>
                                        </p:attrNameLst>
                                      </p:cBhvr>
                                      <p:rCtr x="12292" y="46"/>
                                    </p:animMotion>
                                  </p:childTnLst>
                                </p:cTn>
                              </p:par>
                              <p:par>
                                <p:cTn id="63" presetID="63" presetClass="path" presetSubtype="0" repeatCount="indefinite" accel="75000" decel="25000" fill="hold" grpId="0" nodeType="withEffect">
                                  <p:stCondLst>
                                    <p:cond delay="0"/>
                                  </p:stCondLst>
                                  <p:childTnLst>
                                    <p:animMotion origin="layout" path="M -3.33333E-6 1.11022E-16 L 0.22917 1.11022E-16 " pathEditMode="relative" rAng="0" ptsTypes="AA">
                                      <p:cBhvr>
                                        <p:cTn id="64" dur="5000" fill="hold"/>
                                        <p:tgtEl>
                                          <p:spTgt spid="49"/>
                                        </p:tgtEl>
                                        <p:attrNameLst>
                                          <p:attrName>ppt_x</p:attrName>
                                          <p:attrName>ppt_y</p:attrName>
                                        </p:attrNameLst>
                                      </p:cBhvr>
                                      <p:rCtr x="11458" y="0"/>
                                    </p:animMotion>
                                  </p:childTnLst>
                                </p:cTn>
                              </p:par>
                              <p:par>
                                <p:cTn id="65" presetID="1" presetClass="entr" presetSubtype="0" fill="hold" grpId="0" nodeType="withEffect">
                                  <p:stCondLst>
                                    <p:cond delay="0"/>
                                  </p:stCondLst>
                                  <p:childTnLst>
                                    <p:set>
                                      <p:cBhvr>
                                        <p:cTn id="66"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P spid="9" grpId="0"/>
      <p:bldP spid="10" grpId="0"/>
      <p:bldP spid="11" grpId="0"/>
      <p:bldP spid="12" grpId="0"/>
      <p:bldP spid="47" grpId="0" animBg="1"/>
      <p:bldP spid="48" grpId="0" animBg="1"/>
      <p:bldP spid="49" grpId="0" animBg="1"/>
      <p:bldP spid="51" grpId="0" animBg="1"/>
      <p:bldP spid="55" grpId="0"/>
      <p:bldP spid="5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en-US" smtClean="0"/>
              <a:t>Kladistron principle</a:t>
            </a:r>
            <a:endParaRPr lang="en-US" dirty="0"/>
          </a:p>
        </p:txBody>
      </p:sp>
      <p:sp>
        <p:nvSpPr>
          <p:cNvPr id="16" name="ZoneTexte 15"/>
          <p:cNvSpPr txBox="1"/>
          <p:nvPr/>
        </p:nvSpPr>
        <p:spPr>
          <a:xfrm>
            <a:off x="4308576" y="1022349"/>
            <a:ext cx="4703344" cy="738664"/>
          </a:xfrm>
          <a:prstGeom prst="rect">
            <a:avLst/>
          </a:prstGeom>
          <a:noFill/>
        </p:spPr>
        <p:txBody>
          <a:bodyPr wrap="square" rtlCol="0">
            <a:spAutoFit/>
          </a:bodyPr>
          <a:lstStyle/>
          <a:p>
            <a:pPr algn="just"/>
            <a:r>
              <a:rPr lang="en-US" sz="1400" dirty="0" smtClean="0">
                <a:solidFill>
                  <a:schemeClr val="tx2"/>
                </a:solidFill>
              </a:rPr>
              <a:t>A Kladistron (Kl-</a:t>
            </a:r>
            <a:r>
              <a:rPr lang="en-US" sz="1400" dirty="0" err="1" smtClean="0">
                <a:solidFill>
                  <a:schemeClr val="tx2"/>
                </a:solidFill>
              </a:rPr>
              <a:t>adi</a:t>
            </a:r>
            <a:r>
              <a:rPr lang="en-US" sz="1400" dirty="0" smtClean="0">
                <a:solidFill>
                  <a:schemeClr val="tx2"/>
                </a:solidFill>
              </a:rPr>
              <a:t>(adiabatic)-</a:t>
            </a:r>
            <a:r>
              <a:rPr lang="en-US" sz="1400" dirty="0" err="1" smtClean="0">
                <a:solidFill>
                  <a:schemeClr val="tx2"/>
                </a:solidFill>
              </a:rPr>
              <a:t>stron</a:t>
            </a:r>
            <a:r>
              <a:rPr lang="en-US" sz="1400" dirty="0" smtClean="0">
                <a:solidFill>
                  <a:schemeClr val="tx2"/>
                </a:solidFill>
              </a:rPr>
              <a:t>) is a high-efficiency klystron with a large number of cavities (at least twice as many as in a classical klystron).</a:t>
            </a:r>
          </a:p>
        </p:txBody>
      </p:sp>
      <p:sp>
        <p:nvSpPr>
          <p:cNvPr id="2" name="Espace réservé du pied de page 1"/>
          <p:cNvSpPr>
            <a:spLocks noGrp="1"/>
          </p:cNvSpPr>
          <p:nvPr>
            <p:ph type="ftr" sz="quarter" idx="12"/>
          </p:nvPr>
        </p:nvSpPr>
        <p:spPr/>
        <p:txBody>
          <a:bodyPr/>
          <a:lstStyle/>
          <a:p>
            <a:r>
              <a:rPr lang="en-US" smtClean="0"/>
              <a:t>Antoine Mollard – Eucard2 WP12 annual meeting 2017</a:t>
            </a:r>
            <a:endParaRPr lang="fr-FR" dirty="0"/>
          </a:p>
        </p:txBody>
      </p:sp>
      <p:grpSp>
        <p:nvGrpSpPr>
          <p:cNvPr id="5" name="Groupe 4"/>
          <p:cNvGrpSpPr/>
          <p:nvPr/>
        </p:nvGrpSpPr>
        <p:grpSpPr>
          <a:xfrm>
            <a:off x="183110" y="1104286"/>
            <a:ext cx="4707216" cy="4103968"/>
            <a:chOff x="61189" y="1123608"/>
            <a:chExt cx="5593555" cy="4876720"/>
          </a:xfrm>
        </p:grpSpPr>
        <p:grpSp>
          <p:nvGrpSpPr>
            <p:cNvPr id="8" name="Groupe 7"/>
            <p:cNvGrpSpPr/>
            <p:nvPr/>
          </p:nvGrpSpPr>
          <p:grpSpPr>
            <a:xfrm>
              <a:off x="117130" y="1123608"/>
              <a:ext cx="4790383" cy="1780208"/>
              <a:chOff x="35496" y="1165123"/>
              <a:chExt cx="4790383" cy="1780208"/>
            </a:xfrm>
          </p:grpSpPr>
          <p:pic>
            <p:nvPicPr>
              <p:cNvPr id="21511" name="Picture 7"/>
              <p:cNvPicPr>
                <a:picLocks noChangeAspect="1" noChangeArrowheads="1"/>
              </p:cNvPicPr>
              <p:nvPr/>
            </p:nvPicPr>
            <p:blipFill rotWithShape="1">
              <a:blip r:embed="rId3">
                <a:extLst>
                  <a:ext uri="{28A0092B-C50C-407E-A947-70E740481C1C}">
                    <a14:useLocalDpi xmlns:a14="http://schemas.microsoft.com/office/drawing/2010/main" val="0"/>
                  </a:ext>
                </a:extLst>
              </a:blip>
              <a:srcRect t="38039"/>
              <a:stretch/>
            </p:blipFill>
            <p:spPr bwMode="auto">
              <a:xfrm>
                <a:off x="35496" y="1165123"/>
                <a:ext cx="4790383" cy="17802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Rectangle 5"/>
              <p:cNvSpPr/>
              <p:nvPr/>
            </p:nvSpPr>
            <p:spPr>
              <a:xfrm>
                <a:off x="1610046" y="1212783"/>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1" name="Rectangle 10"/>
              <p:cNvSpPr/>
              <p:nvPr/>
            </p:nvSpPr>
            <p:spPr>
              <a:xfrm>
                <a:off x="1610046" y="2420888"/>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p:grpSp>
          <p:nvGrpSpPr>
            <p:cNvPr id="10" name="Groupe 9"/>
            <p:cNvGrpSpPr/>
            <p:nvPr/>
          </p:nvGrpSpPr>
          <p:grpSpPr>
            <a:xfrm>
              <a:off x="244069" y="4244052"/>
              <a:ext cx="4536504" cy="1756276"/>
              <a:chOff x="117130" y="2988253"/>
              <a:chExt cx="4536504" cy="1756276"/>
            </a:xfrm>
          </p:grpSpPr>
          <p:pic>
            <p:nvPicPr>
              <p:cNvPr id="21507"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17130" y="2988253"/>
                <a:ext cx="4536504" cy="1756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 name="Rectangle 11"/>
              <p:cNvSpPr/>
              <p:nvPr/>
            </p:nvSpPr>
            <p:spPr>
              <a:xfrm>
                <a:off x="1612950" y="3018181"/>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sp>
            <p:nvSpPr>
              <p:cNvPr id="13" name="Rectangle 12"/>
              <p:cNvSpPr/>
              <p:nvPr/>
            </p:nvSpPr>
            <p:spPr>
              <a:xfrm>
                <a:off x="1611345" y="4258236"/>
                <a:ext cx="1224136" cy="435268"/>
              </a:xfrm>
              <a:prstGeom prst="rect">
                <a:avLst/>
              </a:prstGeom>
              <a:solidFill>
                <a:schemeClr val="accent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p>
            </p:txBody>
          </p:sp>
        </p:grpSp>
        <mc:AlternateContent xmlns:mc="http://schemas.openxmlformats.org/markup-compatibility/2006" xmlns:a14="http://schemas.microsoft.com/office/drawing/2010/main">
          <mc:Choice Requires="a14">
            <p:sp>
              <p:nvSpPr>
                <p:cNvPr id="17" name="ZoneTexte 20"/>
                <p:cNvSpPr txBox="1"/>
                <p:nvPr/>
              </p:nvSpPr>
              <p:spPr>
                <a:xfrm>
                  <a:off x="670560" y="3038050"/>
                  <a:ext cx="4984184" cy="878446"/>
                </a:xfrm>
                <a:prstGeom prst="rect">
                  <a:avLst/>
                </a:prstGeom>
                <a:noFill/>
              </p:spPr>
              <p:txBody>
                <a:bodyPr wrap="square" rtlCol="0" anchor="ctr">
                  <a:spAutoFit/>
                </a:bodyPr>
                <a:lstStyle/>
                <a:p>
                  <a14:m>
                    <m:oMath xmlns:m="http://schemas.openxmlformats.org/officeDocument/2006/math">
                      <m:d>
                        <m:dPr>
                          <m:begChr m:val="{"/>
                          <m:endChr m:val=""/>
                          <m:ctrlPr>
                            <a:rPr lang="fr-FR" sz="1600" b="1" i="1" smtClean="0">
                              <a:solidFill>
                                <a:srgbClr val="DC0528"/>
                              </a:solidFill>
                              <a:latin typeface="Cambria Math" panose="02040503050406030204" pitchFamily="18" charset="0"/>
                            </a:rPr>
                          </m:ctrlPr>
                        </m:dPr>
                        <m:e>
                          <m:eqArr>
                            <m:eqArrPr>
                              <m:ctrlPr>
                                <a:rPr lang="fr-FR" sz="1600" b="1" i="1">
                                  <a:solidFill>
                                    <a:srgbClr val="DC0528"/>
                                  </a:solidFill>
                                  <a:latin typeface="Cambria Math" panose="02040503050406030204" pitchFamily="18" charset="0"/>
                                </a:rPr>
                              </m:ctrlPr>
                            </m:eqArrPr>
                            <m:e>
                              <m:sSub>
                                <m:sSubPr>
                                  <m:ctrlPr>
                                    <a:rPr lang="fr-FR" sz="1600" b="1" i="1">
                                      <a:solidFill>
                                        <a:srgbClr val="DC0528"/>
                                      </a:solidFill>
                                      <a:latin typeface="Cambria Math" panose="02040503050406030204" pitchFamily="18" charset="0"/>
                                    </a:rPr>
                                  </m:ctrlPr>
                                </m:sSubPr>
                                <m:e>
                                  <m:r>
                                    <m:rPr>
                                      <m:nor/>
                                    </m:rPr>
                                    <a:rPr lang="fr-FR" sz="1600" b="1">
                                      <a:solidFill>
                                        <a:srgbClr val="DC0528"/>
                                      </a:solidFill>
                                    </a:rPr>
                                    <m:t>N</m:t>
                                  </m:r>
                                </m:e>
                                <m:sub>
                                  <m:r>
                                    <m:rPr>
                                      <m:nor/>
                                    </m:rPr>
                                    <a:rPr lang="fr-FR" sz="1600" b="1">
                                      <a:solidFill>
                                        <a:srgbClr val="DC0528"/>
                                      </a:solidFill>
                                    </a:rPr>
                                    <m:t>cavities</m:t>
                                  </m:r>
                                </m:sub>
                              </m:sSub>
                              <m:r>
                                <m:rPr>
                                  <m:nor/>
                                </m:rPr>
                                <a:rPr lang="fr-FR" sz="1600" b="1">
                                  <a:solidFill>
                                    <a:srgbClr val="DC0528"/>
                                  </a:solidFill>
                                </a:rPr>
                                <m:t>↗</m:t>
                              </m:r>
                            </m:e>
                            <m:e>
                              <m:f>
                                <m:fPr>
                                  <m:ctrlPr>
                                    <a:rPr lang="fr-FR" sz="1600" b="1" i="1">
                                      <a:solidFill>
                                        <a:srgbClr val="DC0528"/>
                                      </a:solidFill>
                                      <a:latin typeface="Cambria Math" panose="02040503050406030204" pitchFamily="18" charset="0"/>
                                    </a:rPr>
                                  </m:ctrlPr>
                                </m:fPr>
                                <m:num>
                                  <m:r>
                                    <a:rPr lang="fr-FR" sz="1600" b="1" i="1">
                                      <a:solidFill>
                                        <a:srgbClr val="DC0528"/>
                                      </a:solidFill>
                                      <a:latin typeface="Cambria Math"/>
                                    </a:rPr>
                                    <m:t>𝑹</m:t>
                                  </m:r>
                                </m:num>
                                <m:den>
                                  <m:r>
                                    <a:rPr lang="fr-FR" sz="1600" b="1" i="1">
                                      <a:solidFill>
                                        <a:srgbClr val="DC0528"/>
                                      </a:solidFill>
                                      <a:latin typeface="Cambria Math"/>
                                    </a:rPr>
                                    <m:t>𝑸</m:t>
                                  </m:r>
                                </m:den>
                              </m:f>
                              <m:r>
                                <m:rPr>
                                  <m:nor/>
                                </m:rPr>
                                <a:rPr lang="fr-FR" sz="1600" b="1">
                                  <a:solidFill>
                                    <a:srgbClr val="DC0528"/>
                                  </a:solidFill>
                                </a:rPr>
                                <m:t>↘</m:t>
                              </m:r>
                            </m:e>
                          </m:eqArr>
                        </m:e>
                      </m:d>
                    </m:oMath>
                  </a14:m>
                  <a:r>
                    <a:rPr lang="fr-FR" sz="1600" b="1" dirty="0">
                      <a:solidFill>
                        <a:srgbClr val="DC0528"/>
                      </a:solidFill>
                    </a:rPr>
                    <a:t> </a:t>
                  </a:r>
                  <a:r>
                    <a:rPr lang="el-GR" sz="1600" b="1" dirty="0">
                      <a:solidFill>
                        <a:srgbClr val="DC0528"/>
                      </a:solidFill>
                    </a:rPr>
                    <a:t>=&gt;</a:t>
                  </a:r>
                  <a:r>
                    <a:rPr lang="fr-FR" sz="1600" b="1" dirty="0">
                      <a:solidFill>
                        <a:srgbClr val="DC0528"/>
                      </a:solidFill>
                    </a:rPr>
                    <a:t>  </a:t>
                  </a:r>
                  <a:r>
                    <a:rPr lang="en-US" sz="1600" b="1" dirty="0">
                      <a:solidFill>
                        <a:srgbClr val="DC0528"/>
                      </a:solidFill>
                    </a:rPr>
                    <a:t>Efficiency</a:t>
                  </a:r>
                  <a:r>
                    <a:rPr lang="fr-FR" sz="1600" b="1" dirty="0">
                      <a:solidFill>
                        <a:srgbClr val="DC0528"/>
                      </a:solidFill>
                    </a:rPr>
                    <a:t> (</a:t>
                  </a:r>
                  <a:r>
                    <a:rPr lang="el-GR" sz="1600" b="1" dirty="0" smtClean="0">
                      <a:solidFill>
                        <a:srgbClr val="DC0528"/>
                      </a:solidFill>
                    </a:rPr>
                    <a:t>η</a:t>
                  </a:r>
                  <a:r>
                    <a:rPr lang="en-US" sz="1600" b="1" dirty="0" smtClean="0">
                      <a:solidFill>
                        <a:srgbClr val="DC0528"/>
                      </a:solidFill>
                    </a:rPr>
                    <a:t>=</a:t>
                  </a:r>
                  <a14:m>
                    <m:oMath xmlns:m="http://schemas.openxmlformats.org/officeDocument/2006/math">
                      <m:f>
                        <m:fPr>
                          <m:ctrlPr>
                            <a:rPr lang="fr-FR" sz="2000" b="1" i="1">
                              <a:solidFill>
                                <a:srgbClr val="DC0528"/>
                              </a:solidFill>
                              <a:latin typeface="Cambria Math" panose="02040503050406030204" pitchFamily="18" charset="0"/>
                            </a:rPr>
                          </m:ctrlPr>
                        </m:fPr>
                        <m:num>
                          <m:sSub>
                            <m:sSubPr>
                              <m:ctrlPr>
                                <a:rPr lang="fr-FR" sz="2000" b="1" i="1" smtClean="0">
                                  <a:solidFill>
                                    <a:srgbClr val="002060"/>
                                  </a:solidFill>
                                  <a:latin typeface="Cambria Math" panose="02040503050406030204" pitchFamily="18" charset="0"/>
                                </a:rPr>
                              </m:ctrlPr>
                            </m:sSubPr>
                            <m:e>
                              <m:r>
                                <a:rPr lang="en-US" sz="2000" b="1" i="1" smtClean="0">
                                  <a:solidFill>
                                    <a:srgbClr val="002060"/>
                                  </a:solidFill>
                                  <a:latin typeface="Cambria Math" panose="02040503050406030204" pitchFamily="18" charset="0"/>
                                </a:rPr>
                                <m:t>𝑷</m:t>
                              </m:r>
                            </m:e>
                            <m:sub>
                              <m:r>
                                <a:rPr lang="en-US" sz="2000" b="1" i="1" smtClean="0">
                                  <a:solidFill>
                                    <a:srgbClr val="002060"/>
                                  </a:solidFill>
                                  <a:latin typeface="Cambria Math" panose="02040503050406030204" pitchFamily="18" charset="0"/>
                                </a:rPr>
                                <m:t>𝒐𝒖𝒕</m:t>
                              </m:r>
                            </m:sub>
                          </m:sSub>
                        </m:num>
                        <m:den>
                          <m:sSub>
                            <m:sSubPr>
                              <m:ctrlPr>
                                <a:rPr lang="fr-FR" sz="2000" b="1" i="1" smtClean="0">
                                  <a:solidFill>
                                    <a:srgbClr val="DC0528"/>
                                  </a:solidFill>
                                  <a:latin typeface="Cambria Math" panose="02040503050406030204" pitchFamily="18" charset="0"/>
                                </a:rPr>
                              </m:ctrlPr>
                            </m:sSubPr>
                            <m:e>
                              <m:r>
                                <a:rPr lang="en-US" sz="2000" b="1" i="1" smtClean="0">
                                  <a:solidFill>
                                    <a:srgbClr val="DC0528"/>
                                  </a:solidFill>
                                  <a:latin typeface="Cambria Math" panose="02040503050406030204" pitchFamily="18" charset="0"/>
                                </a:rPr>
                                <m:t>𝑽</m:t>
                              </m:r>
                            </m:e>
                            <m:sub>
                              <m:r>
                                <a:rPr lang="en-US" sz="2000" b="1" i="1" smtClean="0">
                                  <a:solidFill>
                                    <a:srgbClr val="DC0528"/>
                                  </a:solidFill>
                                  <a:latin typeface="Cambria Math" panose="02040503050406030204" pitchFamily="18" charset="0"/>
                                </a:rPr>
                                <m:t>𝒌</m:t>
                              </m:r>
                            </m:sub>
                          </m:sSub>
                          <m:r>
                            <a:rPr lang="fr-FR" sz="2000" b="1" i="1" smtClean="0">
                              <a:solidFill>
                                <a:srgbClr val="DC0528"/>
                              </a:solidFill>
                              <a:latin typeface="Cambria Math" panose="02040503050406030204" pitchFamily="18" charset="0"/>
                            </a:rPr>
                            <m:t>∗</m:t>
                          </m:r>
                          <m:sSub>
                            <m:sSubPr>
                              <m:ctrlPr>
                                <a:rPr lang="fr-FR" sz="2000" b="1" i="1" smtClean="0">
                                  <a:solidFill>
                                    <a:srgbClr val="DC0528"/>
                                  </a:solidFill>
                                  <a:latin typeface="Cambria Math" panose="02040503050406030204" pitchFamily="18" charset="0"/>
                                </a:rPr>
                              </m:ctrlPr>
                            </m:sSubPr>
                            <m:e>
                              <m:r>
                                <a:rPr lang="fr-FR" sz="2000" b="1" i="1" smtClean="0">
                                  <a:solidFill>
                                    <a:srgbClr val="DC0528"/>
                                  </a:solidFill>
                                  <a:latin typeface="Cambria Math" panose="02040503050406030204" pitchFamily="18" charset="0"/>
                                </a:rPr>
                                <m:t>𝑰</m:t>
                              </m:r>
                            </m:e>
                            <m:sub>
                              <m:r>
                                <a:rPr lang="fr-FR" sz="2000" b="1" i="1" smtClean="0">
                                  <a:solidFill>
                                    <a:srgbClr val="DC0528"/>
                                  </a:solidFill>
                                  <a:latin typeface="Cambria Math" panose="02040503050406030204" pitchFamily="18" charset="0"/>
                                </a:rPr>
                                <m:t>𝒃𝒆𝒂𝒎</m:t>
                              </m:r>
                            </m:sub>
                          </m:sSub>
                        </m:den>
                      </m:f>
                    </m:oMath>
                  </a14:m>
                  <a:r>
                    <a:rPr lang="fr-FR" sz="1600" b="1" dirty="0" smtClean="0">
                      <a:solidFill>
                        <a:srgbClr val="DC0528"/>
                      </a:solidFill>
                    </a:rPr>
                    <a:t>) </a:t>
                  </a:r>
                  <a14:m>
                    <m:oMath xmlns:m="http://schemas.openxmlformats.org/officeDocument/2006/math">
                      <m:r>
                        <m:rPr>
                          <m:nor/>
                        </m:rPr>
                        <a:rPr lang="fr-FR" sz="1600" b="1">
                          <a:solidFill>
                            <a:srgbClr val="DC0528"/>
                          </a:solidFill>
                        </a:rPr>
                        <m:t>↗</m:t>
                      </m:r>
                    </m:oMath>
                  </a14:m>
                  <a:endParaRPr lang="fr-FR" sz="1600" b="1" dirty="0">
                    <a:solidFill>
                      <a:srgbClr val="DC0528"/>
                    </a:solidFill>
                  </a:endParaRPr>
                </a:p>
              </p:txBody>
            </p:sp>
          </mc:Choice>
          <mc:Fallback xmlns="">
            <p:sp>
              <p:nvSpPr>
                <p:cNvPr id="17" name="ZoneTexte 20"/>
                <p:cNvSpPr txBox="1">
                  <a:spLocks noRot="1" noChangeAspect="1" noMove="1" noResize="1" noEditPoints="1" noAdjustHandles="1" noChangeArrowheads="1" noChangeShapeType="1" noTextEdit="1"/>
                </p:cNvSpPr>
                <p:nvPr/>
              </p:nvSpPr>
              <p:spPr>
                <a:xfrm>
                  <a:off x="670560" y="2988966"/>
                  <a:ext cx="4984184" cy="976614"/>
                </a:xfrm>
                <a:prstGeom prst="rect">
                  <a:avLst/>
                </a:prstGeom>
                <a:blipFill rotWithShape="0">
                  <a:blip r:embed="rId5"/>
                  <a:stretch>
                    <a:fillRect/>
                  </a:stretch>
                </a:blipFill>
              </p:spPr>
              <p:txBody>
                <a:bodyPr/>
                <a:lstStyle/>
                <a:p>
                  <a:r>
                    <a:rPr lang="fr-FR">
                      <a:noFill/>
                    </a:rPr>
                    <a:t> </a:t>
                  </a:r>
                </a:p>
              </p:txBody>
            </p:sp>
          </mc:Fallback>
        </mc:AlternateContent>
        <p:sp>
          <p:nvSpPr>
            <p:cNvPr id="18" name="Curved Right Arrow 17"/>
            <p:cNvSpPr/>
            <p:nvPr/>
          </p:nvSpPr>
          <p:spPr>
            <a:xfrm>
              <a:off x="61189" y="2425093"/>
              <a:ext cx="897436" cy="2329875"/>
            </a:xfrm>
            <a:prstGeom prst="curvedRightArrow">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a:solidFill>
                  <a:schemeClr val="tx1"/>
                </a:solidFill>
              </a:endParaRPr>
            </a:p>
          </p:txBody>
        </p:sp>
        <mc:AlternateContent xmlns:mc="http://schemas.openxmlformats.org/markup-compatibility/2006" xmlns:a14="http://schemas.microsoft.com/office/drawing/2010/main">
          <mc:Choice Requires="a14">
            <p:sp>
              <p:nvSpPr>
                <p:cNvPr id="22" name="TextBox 21"/>
                <p:cNvSpPr txBox="1"/>
                <p:nvPr/>
              </p:nvSpPr>
              <p:spPr>
                <a:xfrm>
                  <a:off x="1116272" y="5424194"/>
                  <a:ext cx="79145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600" b="1" i="1">
                                <a:solidFill>
                                  <a:srgbClr val="DC0528"/>
                                </a:solidFill>
                                <a:latin typeface="Cambria Math" panose="02040503050406030204" pitchFamily="18" charset="0"/>
                              </a:rPr>
                            </m:ctrlPr>
                          </m:sSubPr>
                          <m:e>
                            <m:r>
                              <a:rPr lang="en-US" sz="1600" b="1" i="1">
                                <a:solidFill>
                                  <a:srgbClr val="DC0528"/>
                                </a:solidFill>
                                <a:latin typeface="Cambria Math" panose="02040503050406030204" pitchFamily="18" charset="0"/>
                              </a:rPr>
                              <m:t>𝑽</m:t>
                            </m:r>
                          </m:e>
                          <m:sub>
                            <m:r>
                              <a:rPr lang="en-US" sz="1600" b="1" i="1">
                                <a:solidFill>
                                  <a:srgbClr val="DC0528"/>
                                </a:solidFill>
                                <a:latin typeface="Cambria Math" panose="02040503050406030204" pitchFamily="18" charset="0"/>
                              </a:rPr>
                              <m:t>𝒌</m:t>
                            </m:r>
                          </m:sub>
                        </m:sSub>
                      </m:oMath>
                    </m:oMathPara>
                  </a14:m>
                  <a:endParaRPr lang="fr-FR" sz="1600" dirty="0"/>
                </a:p>
              </p:txBody>
            </p:sp>
          </mc:Choice>
          <mc:Fallback xmlns="">
            <p:sp>
              <p:nvSpPr>
                <p:cNvPr id="22" name="TextBox 21"/>
                <p:cNvSpPr txBox="1">
                  <a:spLocks noRot="1" noChangeAspect="1" noMove="1" noResize="1" noEditPoints="1" noAdjustHandles="1" noChangeArrowheads="1" noChangeShapeType="1" noTextEdit="1"/>
                </p:cNvSpPr>
                <p:nvPr/>
              </p:nvSpPr>
              <p:spPr>
                <a:xfrm>
                  <a:off x="1116272" y="5424194"/>
                  <a:ext cx="791456" cy="369332"/>
                </a:xfrm>
                <a:prstGeom prst="rect">
                  <a:avLst/>
                </a:prstGeom>
                <a:blipFill rotWithShape="0">
                  <a:blip r:embed="rId6"/>
                  <a:stretch>
                    <a:fillRect b="-3333"/>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1033046" y="2341991"/>
                  <a:ext cx="791456"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600" b="1" i="1">
                                <a:solidFill>
                                  <a:srgbClr val="DC0528"/>
                                </a:solidFill>
                                <a:latin typeface="Cambria Math" panose="02040503050406030204" pitchFamily="18" charset="0"/>
                              </a:rPr>
                            </m:ctrlPr>
                          </m:sSubPr>
                          <m:e>
                            <m:r>
                              <a:rPr lang="en-US" sz="1600" b="1" i="1">
                                <a:solidFill>
                                  <a:srgbClr val="DC0528"/>
                                </a:solidFill>
                                <a:latin typeface="Cambria Math" panose="02040503050406030204" pitchFamily="18" charset="0"/>
                              </a:rPr>
                              <m:t>𝑽</m:t>
                            </m:r>
                          </m:e>
                          <m:sub>
                            <m:r>
                              <a:rPr lang="en-US" sz="1600" b="1" i="1">
                                <a:solidFill>
                                  <a:srgbClr val="DC0528"/>
                                </a:solidFill>
                                <a:latin typeface="Cambria Math" panose="02040503050406030204" pitchFamily="18" charset="0"/>
                              </a:rPr>
                              <m:t>𝒌</m:t>
                            </m:r>
                          </m:sub>
                        </m:sSub>
                      </m:oMath>
                    </m:oMathPara>
                  </a14:m>
                  <a:endParaRPr lang="fr-FR" sz="1600" dirty="0"/>
                </a:p>
              </p:txBody>
            </p:sp>
          </mc:Choice>
          <mc:Fallback xmlns="">
            <p:sp>
              <p:nvSpPr>
                <p:cNvPr id="23" name="TextBox 22"/>
                <p:cNvSpPr txBox="1">
                  <a:spLocks noRot="1" noChangeAspect="1" noMove="1" noResize="1" noEditPoints="1" noAdjustHandles="1" noChangeArrowheads="1" noChangeShapeType="1" noTextEdit="1"/>
                </p:cNvSpPr>
                <p:nvPr/>
              </p:nvSpPr>
              <p:spPr>
                <a:xfrm>
                  <a:off x="1033046" y="2341991"/>
                  <a:ext cx="791456" cy="369332"/>
                </a:xfrm>
                <a:prstGeom prst="rect">
                  <a:avLst/>
                </a:prstGeom>
                <a:blipFill rotWithShape="0">
                  <a:blip r:embed="rId7"/>
                  <a:stretch>
                    <a:fillRect b="-1639"/>
                  </a:stretch>
                </a:blipFill>
              </p:spPr>
              <p:txBody>
                <a:bodyPr/>
                <a:lstStyle/>
                <a:p>
                  <a:r>
                    <a:rPr lang="fr-FR">
                      <a:noFill/>
                    </a:rPr>
                    <a:t> </a:t>
                  </a:r>
                </a:p>
              </p:txBody>
            </p:sp>
          </mc:Fallback>
        </mc:AlternateContent>
        <p:sp>
          <p:nvSpPr>
            <p:cNvPr id="24" name="Flèche vers le bas 89"/>
            <p:cNvSpPr/>
            <p:nvPr/>
          </p:nvSpPr>
          <p:spPr>
            <a:xfrm flipV="1">
              <a:off x="2971757" y="1409014"/>
              <a:ext cx="218893" cy="322457"/>
            </a:xfrm>
            <a:prstGeom prst="downArrow">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white"/>
                </a:solidFill>
                <a:effectLst/>
                <a:uLnTx/>
                <a:uFillTx/>
                <a:latin typeface="Arial"/>
                <a:ea typeface="+mn-ea"/>
                <a:cs typeface="+mn-cs"/>
              </a:endParaRPr>
            </a:p>
          </p:txBody>
        </p:sp>
        <p:sp>
          <p:nvSpPr>
            <p:cNvPr id="25" name="Flèche vers le bas 89"/>
            <p:cNvSpPr/>
            <p:nvPr/>
          </p:nvSpPr>
          <p:spPr>
            <a:xfrm flipV="1">
              <a:off x="2971757" y="4494049"/>
              <a:ext cx="218893" cy="322457"/>
            </a:xfrm>
            <a:prstGeom prst="downArrow">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white"/>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26" name="TextBox 25"/>
                <p:cNvSpPr txBox="1"/>
                <p:nvPr/>
              </p:nvSpPr>
              <p:spPr>
                <a:xfrm>
                  <a:off x="3206318" y="1409014"/>
                  <a:ext cx="5431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600" b="1" i="1">
                                <a:solidFill>
                                  <a:srgbClr val="002060"/>
                                </a:solidFill>
                                <a:latin typeface="Cambria Math" panose="02040503050406030204" pitchFamily="18" charset="0"/>
                              </a:rPr>
                            </m:ctrlPr>
                          </m:sSubPr>
                          <m:e>
                            <m:r>
                              <a:rPr lang="en-US" sz="1600" b="1" i="1">
                                <a:solidFill>
                                  <a:srgbClr val="002060"/>
                                </a:solidFill>
                                <a:latin typeface="Cambria Math" panose="02040503050406030204" pitchFamily="18" charset="0"/>
                              </a:rPr>
                              <m:t>𝑷</m:t>
                            </m:r>
                          </m:e>
                          <m:sub>
                            <m:r>
                              <a:rPr lang="en-US" sz="1600" b="1" i="1">
                                <a:solidFill>
                                  <a:srgbClr val="002060"/>
                                </a:solidFill>
                                <a:latin typeface="Cambria Math" panose="02040503050406030204" pitchFamily="18" charset="0"/>
                              </a:rPr>
                              <m:t>𝒐𝒖𝒕</m:t>
                            </m:r>
                          </m:sub>
                        </m:sSub>
                      </m:oMath>
                    </m:oMathPara>
                  </a14:m>
                  <a:endParaRPr lang="fr-FR" sz="1600" dirty="0"/>
                </a:p>
              </p:txBody>
            </p:sp>
          </mc:Choice>
          <mc:Fallback xmlns="">
            <p:sp>
              <p:nvSpPr>
                <p:cNvPr id="26" name="TextBox 25"/>
                <p:cNvSpPr txBox="1">
                  <a:spLocks noRot="1" noChangeAspect="1" noMove="1" noResize="1" noEditPoints="1" noAdjustHandles="1" noChangeArrowheads="1" noChangeShapeType="1" noTextEdit="1"/>
                </p:cNvSpPr>
                <p:nvPr/>
              </p:nvSpPr>
              <p:spPr>
                <a:xfrm>
                  <a:off x="3206318" y="1409014"/>
                  <a:ext cx="543150" cy="369332"/>
                </a:xfrm>
                <a:prstGeom prst="rect">
                  <a:avLst/>
                </a:prstGeom>
                <a:blipFill rotWithShape="0">
                  <a:blip r:embed="rId8"/>
                  <a:stretch>
                    <a:fillRect r="-7865"/>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7" name="TextBox 26"/>
                <p:cNvSpPr txBox="1"/>
                <p:nvPr/>
              </p:nvSpPr>
              <p:spPr>
                <a:xfrm>
                  <a:off x="3176266" y="4524582"/>
                  <a:ext cx="543150"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600" b="1" i="1" smtClean="0">
                                <a:solidFill>
                                  <a:srgbClr val="002060"/>
                                </a:solidFill>
                                <a:latin typeface="Cambria Math" panose="02040503050406030204" pitchFamily="18" charset="0"/>
                              </a:rPr>
                            </m:ctrlPr>
                          </m:sSubPr>
                          <m:e>
                            <m:r>
                              <a:rPr lang="en-US" sz="1600" b="1" i="1">
                                <a:solidFill>
                                  <a:srgbClr val="002060"/>
                                </a:solidFill>
                                <a:latin typeface="Cambria Math" panose="02040503050406030204" pitchFamily="18" charset="0"/>
                              </a:rPr>
                              <m:t>𝑷</m:t>
                            </m:r>
                            <m:r>
                              <a:rPr lang="fr-FR" sz="1600" b="1" i="1" smtClean="0">
                                <a:solidFill>
                                  <a:srgbClr val="002060"/>
                                </a:solidFill>
                                <a:latin typeface="Cambria Math" panose="02040503050406030204" pitchFamily="18" charset="0"/>
                              </a:rPr>
                              <m:t>′</m:t>
                            </m:r>
                          </m:e>
                          <m:sub>
                            <m:r>
                              <a:rPr lang="en-US" sz="1600" b="1" i="1">
                                <a:solidFill>
                                  <a:srgbClr val="002060"/>
                                </a:solidFill>
                                <a:latin typeface="Cambria Math" panose="02040503050406030204" pitchFamily="18" charset="0"/>
                              </a:rPr>
                              <m:t>𝒐𝒖𝒕</m:t>
                            </m:r>
                          </m:sub>
                        </m:sSub>
                      </m:oMath>
                    </m:oMathPara>
                  </a14:m>
                  <a:endParaRPr lang="fr-FR" sz="1600" dirty="0"/>
                </a:p>
              </p:txBody>
            </p:sp>
          </mc:Choice>
          <mc:Fallback xmlns="">
            <p:sp>
              <p:nvSpPr>
                <p:cNvPr id="27" name="TextBox 26"/>
                <p:cNvSpPr txBox="1">
                  <a:spLocks noRot="1" noChangeAspect="1" noMove="1" noResize="1" noEditPoints="1" noAdjustHandles="1" noChangeArrowheads="1" noChangeShapeType="1" noTextEdit="1"/>
                </p:cNvSpPr>
                <p:nvPr/>
              </p:nvSpPr>
              <p:spPr>
                <a:xfrm>
                  <a:off x="3176266" y="4524582"/>
                  <a:ext cx="543150" cy="369332"/>
                </a:xfrm>
                <a:prstGeom prst="rect">
                  <a:avLst/>
                </a:prstGeom>
                <a:blipFill rotWithShape="0">
                  <a:blip r:embed="rId9"/>
                  <a:stretch>
                    <a:fillRect r="-17978"/>
                  </a:stretch>
                </a:blipFill>
              </p:spPr>
              <p:txBody>
                <a:bodyPr/>
                <a:lstStyle/>
                <a:p>
                  <a:r>
                    <a:rPr lang="fr-FR">
                      <a:noFill/>
                    </a:rPr>
                    <a:t> </a:t>
                  </a:r>
                </a:p>
              </p:txBody>
            </p:sp>
          </mc:Fallback>
        </mc:AlternateContent>
        <p:sp>
          <p:nvSpPr>
            <p:cNvPr id="67" name="Flèche vers le bas 89"/>
            <p:cNvSpPr/>
            <p:nvPr/>
          </p:nvSpPr>
          <p:spPr>
            <a:xfrm rot="16200000" flipV="1">
              <a:off x="2235675" y="4741429"/>
              <a:ext cx="57017" cy="172337"/>
            </a:xfrm>
            <a:prstGeom prst="downArrow">
              <a:avLst>
                <a:gd name="adj1" fmla="val 58689"/>
                <a:gd name="adj2" fmla="val 58217"/>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white"/>
                </a:solidFill>
                <a:effectLst/>
                <a:uLnTx/>
                <a:uFillTx/>
                <a:latin typeface="Arial"/>
                <a:ea typeface="+mn-ea"/>
                <a:cs typeface="+mn-cs"/>
              </a:endParaRPr>
            </a:p>
          </p:txBody>
        </p:sp>
        <p:sp>
          <p:nvSpPr>
            <p:cNvPr id="68" name="Flèche vers le bas 89"/>
            <p:cNvSpPr/>
            <p:nvPr/>
          </p:nvSpPr>
          <p:spPr>
            <a:xfrm rot="16200000" flipV="1">
              <a:off x="2235675" y="1619413"/>
              <a:ext cx="57017" cy="172337"/>
            </a:xfrm>
            <a:prstGeom prst="downArrow">
              <a:avLst>
                <a:gd name="adj1" fmla="val 58689"/>
                <a:gd name="adj2" fmla="val 58217"/>
              </a:avLst>
            </a:prstGeom>
            <a:solidFill>
              <a:srgbClr val="002060"/>
            </a:solidFill>
            <a:ln w="25400"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600" b="0" i="0" u="none" strike="noStrike" kern="0" cap="none" spc="0" normalizeH="0" baseline="0" noProof="0" smtClean="0">
                <a:ln>
                  <a:noFill/>
                </a:ln>
                <a:solidFill>
                  <a:prstClr val="white"/>
                </a:solidFill>
                <a:effectLst/>
                <a:uLnTx/>
                <a:uFillTx/>
                <a:latin typeface="Arial"/>
                <a:ea typeface="+mn-ea"/>
                <a:cs typeface="+mn-cs"/>
              </a:endParaRPr>
            </a:p>
          </p:txBody>
        </p:sp>
        <mc:AlternateContent xmlns:mc="http://schemas.openxmlformats.org/markup-compatibility/2006" xmlns:a14="http://schemas.microsoft.com/office/drawing/2010/main">
          <mc:Choice Requires="a14">
            <p:sp>
              <p:nvSpPr>
                <p:cNvPr id="70" name="TextBox 25"/>
                <p:cNvSpPr txBox="1"/>
                <p:nvPr/>
              </p:nvSpPr>
              <p:spPr>
                <a:xfrm>
                  <a:off x="2078777" y="1423694"/>
                  <a:ext cx="54315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200" b="1" i="1" smtClean="0">
                                <a:solidFill>
                                  <a:srgbClr val="002060"/>
                                </a:solidFill>
                                <a:latin typeface="Cambria Math" panose="02040503050406030204" pitchFamily="18" charset="0"/>
                              </a:rPr>
                            </m:ctrlPr>
                          </m:sSubPr>
                          <m:e>
                            <m:r>
                              <a:rPr lang="en-US" sz="1200" b="1" i="1">
                                <a:solidFill>
                                  <a:srgbClr val="002060"/>
                                </a:solidFill>
                                <a:latin typeface="Cambria Math" panose="02040503050406030204" pitchFamily="18" charset="0"/>
                              </a:rPr>
                              <m:t>𝑷</m:t>
                            </m:r>
                          </m:e>
                          <m:sub>
                            <m:r>
                              <a:rPr lang="fr-FR" sz="1200" b="1" i="1" smtClean="0">
                                <a:solidFill>
                                  <a:srgbClr val="002060"/>
                                </a:solidFill>
                                <a:latin typeface="Cambria Math" panose="02040503050406030204" pitchFamily="18" charset="0"/>
                              </a:rPr>
                              <m:t>𝒊𝒏</m:t>
                            </m:r>
                          </m:sub>
                        </m:sSub>
                      </m:oMath>
                    </m:oMathPara>
                  </a14:m>
                  <a:endParaRPr lang="fr-FR" sz="1200" dirty="0"/>
                </a:p>
              </p:txBody>
            </p:sp>
          </mc:Choice>
          <mc:Fallback xmlns="">
            <p:sp>
              <p:nvSpPr>
                <p:cNvPr id="70" name="TextBox 25"/>
                <p:cNvSpPr txBox="1">
                  <a:spLocks noRot="1" noChangeAspect="1" noMove="1" noResize="1" noEditPoints="1" noAdjustHandles="1" noChangeArrowheads="1" noChangeShapeType="1" noTextEdit="1"/>
                </p:cNvSpPr>
                <p:nvPr/>
              </p:nvSpPr>
              <p:spPr>
                <a:xfrm>
                  <a:off x="2078777" y="1423694"/>
                  <a:ext cx="543150" cy="307777"/>
                </a:xfrm>
                <a:prstGeom prst="rect">
                  <a:avLst/>
                </a:prstGeom>
                <a:blipFill rotWithShape="0">
                  <a:blip r:embed="rId10"/>
                  <a:stretch>
                    <a:fillRect/>
                  </a:stretch>
                </a:blipFill>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71" name="TextBox 25"/>
                <p:cNvSpPr txBox="1"/>
                <p:nvPr/>
              </p:nvSpPr>
              <p:spPr>
                <a:xfrm>
                  <a:off x="2078777" y="4532724"/>
                  <a:ext cx="543150"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fr-FR" sz="1200" b="1" i="1" smtClean="0">
                                <a:solidFill>
                                  <a:srgbClr val="002060"/>
                                </a:solidFill>
                                <a:latin typeface="Cambria Math" panose="02040503050406030204" pitchFamily="18" charset="0"/>
                              </a:rPr>
                            </m:ctrlPr>
                          </m:sSubPr>
                          <m:e>
                            <m:r>
                              <a:rPr lang="en-US" sz="1200" b="1" i="1">
                                <a:solidFill>
                                  <a:srgbClr val="002060"/>
                                </a:solidFill>
                                <a:latin typeface="Cambria Math" panose="02040503050406030204" pitchFamily="18" charset="0"/>
                              </a:rPr>
                              <m:t>𝑷</m:t>
                            </m:r>
                          </m:e>
                          <m:sub>
                            <m:r>
                              <a:rPr lang="fr-FR" sz="1200" b="1" i="1" smtClean="0">
                                <a:solidFill>
                                  <a:srgbClr val="002060"/>
                                </a:solidFill>
                                <a:latin typeface="Cambria Math" panose="02040503050406030204" pitchFamily="18" charset="0"/>
                              </a:rPr>
                              <m:t>𝒊𝒏</m:t>
                            </m:r>
                          </m:sub>
                        </m:sSub>
                      </m:oMath>
                    </m:oMathPara>
                  </a14:m>
                  <a:endParaRPr lang="fr-FR" sz="1200" dirty="0"/>
                </a:p>
              </p:txBody>
            </p:sp>
          </mc:Choice>
          <mc:Fallback xmlns="">
            <p:sp>
              <p:nvSpPr>
                <p:cNvPr id="71" name="TextBox 25"/>
                <p:cNvSpPr txBox="1">
                  <a:spLocks noRot="1" noChangeAspect="1" noMove="1" noResize="1" noEditPoints="1" noAdjustHandles="1" noChangeArrowheads="1" noChangeShapeType="1" noTextEdit="1"/>
                </p:cNvSpPr>
                <p:nvPr/>
              </p:nvSpPr>
              <p:spPr>
                <a:xfrm>
                  <a:off x="2078777" y="4532724"/>
                  <a:ext cx="543150" cy="307777"/>
                </a:xfrm>
                <a:prstGeom prst="rect">
                  <a:avLst/>
                </a:prstGeom>
                <a:blipFill rotWithShape="0">
                  <a:blip r:embed="rId10"/>
                  <a:stretch>
                    <a:fillRect/>
                  </a:stretch>
                </a:blipFill>
              </p:spPr>
              <p:txBody>
                <a:bodyPr/>
                <a:lstStyle/>
                <a:p>
                  <a:r>
                    <a:rPr lang="fr-FR">
                      <a:noFill/>
                    </a:rPr>
                    <a:t> </a:t>
                  </a:r>
                </a:p>
              </p:txBody>
            </p:sp>
          </mc:Fallback>
        </mc:AlternateContent>
      </p:grpSp>
      <p:sp>
        <p:nvSpPr>
          <p:cNvPr id="35" name="Espace réservé du numéro de diapositive 34"/>
          <p:cNvSpPr>
            <a:spLocks noGrp="1"/>
          </p:cNvSpPr>
          <p:nvPr>
            <p:ph type="sldNum" sz="quarter" idx="11"/>
          </p:nvPr>
        </p:nvSpPr>
        <p:spPr/>
        <p:txBody>
          <a:bodyPr/>
          <a:lstStyle/>
          <a:p>
            <a:fld id="{296A5B4F-8806-49AF-ADC2-F53C548500B7}" type="slidenum">
              <a:rPr lang="fr-FR" smtClean="0"/>
              <a:pPr/>
              <a:t>6</a:t>
            </a:fld>
            <a:endParaRPr lang="fr-FR"/>
          </a:p>
        </p:txBody>
      </p:sp>
      <p:pic>
        <p:nvPicPr>
          <p:cNvPr id="28" name="Picture 2"/>
          <p:cNvPicPr>
            <a:picLocks noChangeAspect="1" noChangeArrowheads="1"/>
          </p:cNvPicPr>
          <p:nvPr/>
        </p:nvPicPr>
        <p:blipFill rotWithShape="1">
          <a:blip r:embed="rId11">
            <a:extLst>
              <a:ext uri="{28A0092B-C50C-407E-A947-70E740481C1C}">
                <a14:useLocalDpi xmlns:a14="http://schemas.microsoft.com/office/drawing/2010/main" val="0"/>
              </a:ext>
            </a:extLst>
          </a:blip>
          <a:srcRect l="31729" t="15542" r="35733" b="27899"/>
          <a:stretch/>
        </p:blipFill>
        <p:spPr bwMode="auto">
          <a:xfrm>
            <a:off x="4973838" y="1880598"/>
            <a:ext cx="3499768" cy="342018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ZoneTexte 28"/>
          <p:cNvSpPr txBox="1"/>
          <p:nvPr/>
        </p:nvSpPr>
        <p:spPr>
          <a:xfrm>
            <a:off x="5393064" y="5352369"/>
            <a:ext cx="3080542" cy="830997"/>
          </a:xfrm>
          <a:prstGeom prst="rect">
            <a:avLst/>
          </a:prstGeom>
        </p:spPr>
        <p:style>
          <a:lnRef idx="1">
            <a:schemeClr val="dk1"/>
          </a:lnRef>
          <a:fillRef idx="2">
            <a:schemeClr val="dk1"/>
          </a:fillRef>
          <a:effectRef idx="1">
            <a:schemeClr val="dk1"/>
          </a:effectRef>
          <a:fontRef idx="minor">
            <a:schemeClr val="dk1"/>
          </a:fontRef>
        </p:style>
        <p:txBody>
          <a:bodyPr wrap="square" rtlCol="0">
            <a:spAutoFit/>
          </a:bodyPr>
          <a:lstStyle/>
          <a:p>
            <a:r>
              <a:rPr lang="en-US" sz="1200" b="1" dirty="0"/>
              <a:t>20 cavities – 12GHz</a:t>
            </a:r>
          </a:p>
          <a:p>
            <a:r>
              <a:rPr lang="en-US" sz="1200" b="1" dirty="0"/>
              <a:t>µP = 1.5 A.V^-3/2</a:t>
            </a:r>
            <a:br>
              <a:rPr lang="en-US" sz="1200" b="1" dirty="0"/>
            </a:br>
            <a:r>
              <a:rPr lang="en-US" sz="1200" b="1" dirty="0"/>
              <a:t> </a:t>
            </a:r>
            <a:r>
              <a:rPr lang="en-US" sz="1200" b="1" dirty="0" smtClean="0">
                <a:solidFill>
                  <a:srgbClr val="FF0000"/>
                </a:solidFill>
              </a:rPr>
              <a:t>Efficiency 78 % (</a:t>
            </a:r>
            <a:r>
              <a:rPr lang="en-US" sz="1200" b="1" dirty="0" err="1" smtClean="0">
                <a:solidFill>
                  <a:srgbClr val="FF0000"/>
                </a:solidFill>
              </a:rPr>
              <a:t>AJDisk</a:t>
            </a:r>
            <a:r>
              <a:rPr lang="en-US" sz="1200" b="1" dirty="0" smtClean="0">
                <a:solidFill>
                  <a:srgbClr val="FF0000"/>
                </a:solidFill>
              </a:rPr>
              <a:t> simulation)</a:t>
            </a:r>
          </a:p>
          <a:p>
            <a:r>
              <a:rPr lang="en-US" sz="1200" dirty="0" smtClean="0"/>
              <a:t>Length 285 mm</a:t>
            </a:r>
            <a:endParaRPr lang="en-US" sz="1200" dirty="0"/>
          </a:p>
        </p:txBody>
      </p:sp>
      <p:sp>
        <p:nvSpPr>
          <p:cNvPr id="30" name="ZoneTexte 29"/>
          <p:cNvSpPr txBox="1"/>
          <p:nvPr/>
        </p:nvSpPr>
        <p:spPr>
          <a:xfrm>
            <a:off x="221679" y="5642011"/>
            <a:ext cx="4777042" cy="954107"/>
          </a:xfrm>
          <a:prstGeom prst="rect">
            <a:avLst/>
          </a:prstGeom>
          <a:noFill/>
        </p:spPr>
        <p:txBody>
          <a:bodyPr wrap="square" rtlCol="0">
            <a:spAutoFit/>
          </a:bodyPr>
          <a:lstStyle/>
          <a:p>
            <a:r>
              <a:rPr lang="en-US" sz="1400" dirty="0" smtClean="0"/>
              <a:t>CLIC Project needs a 12GHz-high-efficiency klystron, with a </a:t>
            </a:r>
            <a:r>
              <a:rPr lang="en-US" sz="1400" dirty="0" err="1" smtClean="0"/>
              <a:t>microperveance</a:t>
            </a:r>
            <a:r>
              <a:rPr lang="en-US" sz="1400" dirty="0"/>
              <a:t> of 1.5 A.V^-</a:t>
            </a:r>
            <a:r>
              <a:rPr lang="en-US" sz="1400" dirty="0" smtClean="0"/>
              <a:t>3/2. Our preliminary </a:t>
            </a:r>
            <a:r>
              <a:rPr lang="en-US" sz="1400" dirty="0" err="1" smtClean="0"/>
              <a:t>AJDisk</a:t>
            </a:r>
            <a:r>
              <a:rPr lang="en-US" sz="1400" dirty="0" smtClean="0"/>
              <a:t> results show a higher efficiency than what we can expect from a klystron with such a high </a:t>
            </a:r>
            <a:r>
              <a:rPr lang="en-US" sz="1400" dirty="0" err="1" smtClean="0"/>
              <a:t>microperveance</a:t>
            </a:r>
            <a:r>
              <a:rPr lang="en-US" sz="1400" dirty="0" smtClean="0"/>
              <a:t>.</a:t>
            </a:r>
          </a:p>
        </p:txBody>
      </p:sp>
    </p:spTree>
    <p:extLst>
      <p:ext uri="{BB962C8B-B14F-4D97-AF65-F5344CB8AC3E}">
        <p14:creationId xmlns:p14="http://schemas.microsoft.com/office/powerpoint/2010/main" val="1139417440"/>
      </p:ext>
    </p:extLst>
  </p:cSld>
  <p:clrMapOvr>
    <a:masterClrMapping/>
  </p:clrMapOvr>
  <mc:AlternateContent xmlns:mc="http://schemas.openxmlformats.org/markup-compatibility/2006" xmlns:p14="http://schemas.microsoft.com/office/powerpoint/2010/main">
    <mc:Choice Requires="p14">
      <p:transition spd="slow" p14:dur="2000" advTm="56860"/>
    </mc:Choice>
    <mc:Fallback xmlns="">
      <p:transition spd="slow" advTm="5686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26779" t="20688" r="26329" b="9484"/>
          <a:stretch/>
        </p:blipFill>
        <p:spPr bwMode="auto">
          <a:xfrm>
            <a:off x="1805573" y="1000275"/>
            <a:ext cx="5884697" cy="492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6" name="Straight Arrow Connector 9"/>
          <p:cNvCxnSpPr>
            <a:stCxn id="15" idx="3"/>
          </p:cNvCxnSpPr>
          <p:nvPr/>
        </p:nvCxnSpPr>
        <p:spPr>
          <a:xfrm>
            <a:off x="2163274" y="1628822"/>
            <a:ext cx="2903305" cy="1401005"/>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9" name="Étoile à 5 branches 9"/>
          <p:cNvSpPr/>
          <p:nvPr/>
        </p:nvSpPr>
        <p:spPr>
          <a:xfrm>
            <a:off x="3657600" y="2082850"/>
            <a:ext cx="131954" cy="129754"/>
          </a:xfrm>
          <a:prstGeom prst="star5">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11" name="Straight Arrow Connector 9"/>
          <p:cNvCxnSpPr>
            <a:stCxn id="10" idx="3"/>
            <a:endCxn id="9" idx="2"/>
          </p:cNvCxnSpPr>
          <p:nvPr/>
        </p:nvCxnSpPr>
        <p:spPr>
          <a:xfrm flipV="1">
            <a:off x="2163273" y="2212604"/>
            <a:ext cx="1519528" cy="1461344"/>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
        <p:nvSpPr>
          <p:cNvPr id="18" name="Titre 1"/>
          <p:cNvSpPr>
            <a:spLocks noGrp="1"/>
          </p:cNvSpPr>
          <p:nvPr>
            <p:ph type="title"/>
          </p:nvPr>
        </p:nvSpPr>
        <p:spPr>
          <a:xfrm>
            <a:off x="1512000" y="44624"/>
            <a:ext cx="7236464" cy="936104"/>
          </a:xfrm>
        </p:spPr>
        <p:txBody>
          <a:bodyPr/>
          <a:lstStyle/>
          <a:p>
            <a:r>
              <a:rPr lang="en-US" dirty="0" smtClean="0"/>
              <a:t>Kladistron and classical klystrons</a:t>
            </a:r>
            <a:endParaRPr lang="en-US" dirty="0"/>
          </a:p>
        </p:txBody>
      </p:sp>
      <p:sp>
        <p:nvSpPr>
          <p:cNvPr id="2" name="Espace réservé du pied de page 1"/>
          <p:cNvSpPr>
            <a:spLocks noGrp="1"/>
          </p:cNvSpPr>
          <p:nvPr>
            <p:ph type="ftr" sz="quarter" idx="12"/>
          </p:nvPr>
        </p:nvSpPr>
        <p:spPr/>
        <p:txBody>
          <a:bodyPr/>
          <a:lstStyle/>
          <a:p>
            <a:r>
              <a:rPr lang="en-US" smtClean="0"/>
              <a:t>Antoine Mollard – Eucard2 WP12 annual meeting 2017</a:t>
            </a:r>
            <a:endParaRPr lang="fr-FR" dirty="0"/>
          </a:p>
        </p:txBody>
      </p:sp>
      <p:pic>
        <p:nvPicPr>
          <p:cNvPr id="12" name="Picture 5"/>
          <p:cNvPicPr>
            <a:picLocks noChangeAspect="1" noChangeArrowheads="1"/>
          </p:cNvPicPr>
          <p:nvPr/>
        </p:nvPicPr>
        <p:blipFill rotWithShape="1">
          <a:blip r:embed="rId4">
            <a:extLst>
              <a:ext uri="{28A0092B-C50C-407E-A947-70E740481C1C}">
                <a14:useLocalDpi xmlns:a14="http://schemas.microsoft.com/office/drawing/2010/main" val="0"/>
              </a:ext>
            </a:extLst>
          </a:blip>
          <a:srcRect l="26779" t="20688" r="26329" b="9484"/>
          <a:stretch/>
        </p:blipFill>
        <p:spPr bwMode="auto">
          <a:xfrm>
            <a:off x="1805573" y="1000275"/>
            <a:ext cx="5884697" cy="49267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7" name="Étoile à 5 branches 9"/>
          <p:cNvSpPr/>
          <p:nvPr/>
        </p:nvSpPr>
        <p:spPr>
          <a:xfrm>
            <a:off x="4247853" y="2275498"/>
            <a:ext cx="131954" cy="129754"/>
          </a:xfrm>
          <a:prstGeom prst="star5">
            <a:avLst/>
          </a:prstGeom>
          <a:ln/>
        </p:spPr>
        <p:style>
          <a:lnRef idx="2">
            <a:schemeClr val="accent6">
              <a:shade val="50000"/>
            </a:schemeClr>
          </a:lnRef>
          <a:fillRef idx="1">
            <a:schemeClr val="accent6"/>
          </a:fillRef>
          <a:effectRef idx="0">
            <a:schemeClr val="accent6"/>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a:p>
        </p:txBody>
      </p:sp>
      <p:cxnSp>
        <p:nvCxnSpPr>
          <p:cNvPr id="20" name="Straight Arrow Connector 9"/>
          <p:cNvCxnSpPr>
            <a:endCxn id="17" idx="1"/>
          </p:cNvCxnSpPr>
          <p:nvPr/>
        </p:nvCxnSpPr>
        <p:spPr>
          <a:xfrm>
            <a:off x="2163274" y="1628822"/>
            <a:ext cx="2084579" cy="696237"/>
          </a:xfrm>
          <a:prstGeom prst="straightConnector1">
            <a:avLst/>
          </a:prstGeom>
          <a:ln>
            <a:tailEnd type="arrow"/>
          </a:ln>
        </p:spPr>
        <p:style>
          <a:lnRef idx="1">
            <a:schemeClr val="accent6"/>
          </a:lnRef>
          <a:fillRef idx="0">
            <a:schemeClr val="accent6"/>
          </a:fillRef>
          <a:effectRef idx="0">
            <a:schemeClr val="accent6"/>
          </a:effectRef>
          <a:fontRef idx="minor">
            <a:schemeClr val="tx1"/>
          </a:fontRef>
        </p:style>
      </p:cxnSp>
      <p:sp>
        <p:nvSpPr>
          <p:cNvPr id="21" name="Étoile à 5 branches 9"/>
          <p:cNvSpPr/>
          <p:nvPr/>
        </p:nvSpPr>
        <p:spPr>
          <a:xfrm>
            <a:off x="3668154" y="2405252"/>
            <a:ext cx="131954" cy="129754"/>
          </a:xfrm>
          <a:prstGeom prst="star5">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fr-FR"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cxnSp>
        <p:nvCxnSpPr>
          <p:cNvPr id="23" name="Straight Arrow Connector 9"/>
          <p:cNvCxnSpPr>
            <a:endCxn id="21" idx="2"/>
          </p:cNvCxnSpPr>
          <p:nvPr/>
        </p:nvCxnSpPr>
        <p:spPr>
          <a:xfrm flipV="1">
            <a:off x="2163273" y="2535006"/>
            <a:ext cx="1530082" cy="1138942"/>
          </a:xfrm>
          <a:prstGeom prst="straightConnector1">
            <a:avLst/>
          </a:prstGeom>
          <a:ln>
            <a:tailEnd type="arrow"/>
          </a:ln>
        </p:spPr>
        <p:style>
          <a:lnRef idx="1">
            <a:schemeClr val="accent5"/>
          </a:lnRef>
          <a:fillRef idx="0">
            <a:schemeClr val="accent5"/>
          </a:fillRef>
          <a:effectRef idx="0">
            <a:schemeClr val="accent5"/>
          </a:effectRef>
          <a:fontRef idx="minor">
            <a:schemeClr val="tx1"/>
          </a:fontRef>
        </p:style>
      </p:cxnSp>
      <p:sp>
        <p:nvSpPr>
          <p:cNvPr id="24" name="Rectangle 23"/>
          <p:cNvSpPr/>
          <p:nvPr/>
        </p:nvSpPr>
        <p:spPr>
          <a:xfrm>
            <a:off x="4255177" y="2336345"/>
            <a:ext cx="117307" cy="1168855"/>
          </a:xfrm>
          <a:prstGeom prst="rect">
            <a:avLst/>
          </a:prstGeom>
          <a:solidFill>
            <a:schemeClr val="tx2">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3682801" y="2509194"/>
            <a:ext cx="117307" cy="466979"/>
          </a:xfrm>
          <a:prstGeom prst="rect">
            <a:avLst/>
          </a:prstGeom>
          <a:solidFill>
            <a:schemeClr val="bg2">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Rectangle 14"/>
          <p:cNvSpPr/>
          <p:nvPr/>
        </p:nvSpPr>
        <p:spPr>
          <a:xfrm>
            <a:off x="152399" y="1336434"/>
            <a:ext cx="2010875" cy="584775"/>
          </a:xfrm>
          <a:prstGeom prst="rect">
            <a:avLst/>
          </a:prstGeom>
          <a:noFill/>
        </p:spPr>
        <p:txBody>
          <a:bodyPr wrap="square">
            <a:spAutoFit/>
          </a:bodyPr>
          <a:lstStyle/>
          <a:p>
            <a:pPr algn="ctr"/>
            <a:r>
              <a:rPr lang="fr-FR" sz="1600" dirty="0">
                <a:solidFill>
                  <a:srgbClr val="C00000"/>
                </a:solidFill>
              </a:rPr>
              <a:t>12GHz </a:t>
            </a:r>
          </a:p>
          <a:p>
            <a:pPr algn="ctr"/>
            <a:r>
              <a:rPr lang="fr-FR" sz="1600" dirty="0" smtClean="0">
                <a:solidFill>
                  <a:srgbClr val="C00000"/>
                </a:solidFill>
              </a:rPr>
              <a:t>«</a:t>
            </a:r>
            <a:r>
              <a:rPr lang="fr-FR" sz="1600" dirty="0">
                <a:solidFill>
                  <a:srgbClr val="C00000"/>
                </a:solidFill>
              </a:rPr>
              <a:t> KLADISTRON </a:t>
            </a:r>
            <a:r>
              <a:rPr lang="fr-FR" sz="1600" dirty="0" smtClean="0">
                <a:solidFill>
                  <a:srgbClr val="C00000"/>
                </a:solidFill>
              </a:rPr>
              <a:t>»</a:t>
            </a:r>
            <a:endParaRPr lang="fr-FR" sz="1600" dirty="0">
              <a:solidFill>
                <a:srgbClr val="C00000"/>
              </a:solidFill>
            </a:endParaRPr>
          </a:p>
        </p:txBody>
      </p:sp>
      <p:sp>
        <p:nvSpPr>
          <p:cNvPr id="10" name="Rectangle 9"/>
          <p:cNvSpPr/>
          <p:nvPr/>
        </p:nvSpPr>
        <p:spPr>
          <a:xfrm>
            <a:off x="152398" y="3135339"/>
            <a:ext cx="2010875" cy="1077218"/>
          </a:xfrm>
          <a:prstGeom prst="rect">
            <a:avLst/>
          </a:prstGeom>
          <a:noFill/>
        </p:spPr>
        <p:txBody>
          <a:bodyPr wrap="square">
            <a:spAutoFit/>
          </a:bodyPr>
          <a:lstStyle/>
          <a:p>
            <a:pPr algn="ctr"/>
            <a:r>
              <a:rPr lang="en-US" sz="1600" dirty="0">
                <a:solidFill>
                  <a:schemeClr val="accent5"/>
                </a:solidFill>
              </a:rPr>
              <a:t> 4.9GHz </a:t>
            </a:r>
            <a:br>
              <a:rPr lang="en-US" sz="1600" dirty="0">
                <a:solidFill>
                  <a:schemeClr val="accent5"/>
                </a:solidFill>
              </a:rPr>
            </a:br>
            <a:r>
              <a:rPr lang="en-US" sz="1600" dirty="0">
                <a:solidFill>
                  <a:schemeClr val="accent5"/>
                </a:solidFill>
              </a:rPr>
              <a:t> «</a:t>
            </a:r>
            <a:r>
              <a:rPr lang="en-US" sz="1600" dirty="0" smtClean="0">
                <a:solidFill>
                  <a:schemeClr val="accent5"/>
                </a:solidFill>
              </a:rPr>
              <a:t> KLADISTRON »</a:t>
            </a:r>
            <a:br>
              <a:rPr lang="en-US" sz="1600" dirty="0" smtClean="0">
                <a:solidFill>
                  <a:schemeClr val="accent5"/>
                </a:solidFill>
              </a:rPr>
            </a:br>
            <a:r>
              <a:rPr lang="en-US" sz="1600" dirty="0" smtClean="0">
                <a:solidFill>
                  <a:schemeClr val="accent5"/>
                </a:solidFill>
              </a:rPr>
              <a:t>(technical demonstration)</a:t>
            </a:r>
            <a:endParaRPr lang="en-US" sz="1600" dirty="0">
              <a:solidFill>
                <a:schemeClr val="accent5"/>
              </a:solidFill>
            </a:endParaRPr>
          </a:p>
        </p:txBody>
      </p:sp>
      <p:sp>
        <p:nvSpPr>
          <p:cNvPr id="3" name="Espace réservé du numéro de diapositive 2"/>
          <p:cNvSpPr>
            <a:spLocks noGrp="1"/>
          </p:cNvSpPr>
          <p:nvPr>
            <p:ph type="sldNum" sz="quarter" idx="11"/>
          </p:nvPr>
        </p:nvSpPr>
        <p:spPr/>
        <p:txBody>
          <a:bodyPr/>
          <a:lstStyle/>
          <a:p>
            <a:fld id="{296A5B4F-8806-49AF-ADC2-F53C548500B7}" type="slidenum">
              <a:rPr lang="fr-FR" smtClean="0"/>
              <a:pPr/>
              <a:t>7</a:t>
            </a:fld>
            <a:endParaRPr lang="fr-FR" dirty="0"/>
          </a:p>
        </p:txBody>
      </p:sp>
      <p:sp>
        <p:nvSpPr>
          <p:cNvPr id="19" name="Oval 4"/>
          <p:cNvSpPr/>
          <p:nvPr/>
        </p:nvSpPr>
        <p:spPr>
          <a:xfrm>
            <a:off x="152398" y="2976173"/>
            <a:ext cx="2010875" cy="1403322"/>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custDataLst>
      <p:tags r:id="rId1"/>
    </p:custDataLst>
    <p:extLst>
      <p:ext uri="{BB962C8B-B14F-4D97-AF65-F5344CB8AC3E}">
        <p14:creationId xmlns:p14="http://schemas.microsoft.com/office/powerpoint/2010/main" val="1917793228"/>
      </p:ext>
    </p:extLst>
  </p:cSld>
  <p:clrMapOvr>
    <a:masterClrMapping/>
  </p:clrMapOvr>
  <mc:AlternateContent xmlns:mc="http://schemas.openxmlformats.org/markup-compatibility/2006" xmlns:p14="http://schemas.microsoft.com/office/powerpoint/2010/main">
    <mc:Choice Requires="p14">
      <p:transition spd="slow" p14:dur="2000" advTm="46096"/>
    </mc:Choice>
    <mc:Fallback xmlns="">
      <p:transition spd="slow" advTm="4609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24"/>
                                        </p:tgtEl>
                                        <p:attrNameLst>
                                          <p:attrName>style.visibility</p:attrName>
                                        </p:attrNameLst>
                                      </p:cBhvr>
                                      <p:to>
                                        <p:strVal val="visible"/>
                                      </p:to>
                                    </p:set>
                                    <p:anim calcmode="lin" valueType="num">
                                      <p:cBhvr additive="base">
                                        <p:cTn id="13" dur="500"/>
                                        <p:tgtEl>
                                          <p:spTgt spid="24"/>
                                        </p:tgtEl>
                                        <p:attrNameLst>
                                          <p:attrName>ppt_y</p:attrName>
                                        </p:attrNameLst>
                                      </p:cBhvr>
                                      <p:tavLst>
                                        <p:tav tm="0">
                                          <p:val>
                                            <p:strVal val="#ppt_y+#ppt_h*1.125000"/>
                                          </p:val>
                                        </p:tav>
                                        <p:tav tm="100000">
                                          <p:val>
                                            <p:strVal val="#ppt_y"/>
                                          </p:val>
                                        </p:tav>
                                      </p:tavLst>
                                    </p:anim>
                                    <p:animEffect transition="in" filter="wipe(up)">
                                      <p:cBhvr>
                                        <p:cTn id="14" dur="500"/>
                                        <p:tgtEl>
                                          <p:spTgt spid="24"/>
                                        </p:tgtEl>
                                      </p:cBhvr>
                                    </p:animEffect>
                                  </p:childTnLst>
                                </p:cTn>
                              </p:par>
                            </p:childTnLst>
                          </p:cTn>
                        </p:par>
                        <p:par>
                          <p:cTn id="15" fill="hold">
                            <p:stCondLst>
                              <p:cond delay="500"/>
                            </p:stCondLst>
                            <p:childTnLst>
                              <p:par>
                                <p:cTn id="16" presetID="1" presetClass="entr" presetSubtype="0" fill="hold" grpId="0" nodeType="after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0"/>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childTnLst>
                                </p:cTn>
                              </p:par>
                              <p:par>
                                <p:cTn id="24" presetID="1"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childTnLst>
                                </p:cTn>
                              </p:par>
                              <p:par>
                                <p:cTn id="26" presetID="1" presetClass="entr" presetSubtype="0" fill="hold" nodeType="withEffect">
                                  <p:stCondLst>
                                    <p:cond delay="0"/>
                                  </p:stCondLst>
                                  <p:childTnLst>
                                    <p:set>
                                      <p:cBhvr>
                                        <p:cTn id="27" dur="1" fill="hold">
                                          <p:stCondLst>
                                            <p:cond delay="0"/>
                                          </p:stCondLst>
                                        </p:cTn>
                                        <p:tgtEl>
                                          <p:spTgt spid="11"/>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p:tgtEl>
                                          <p:spTgt spid="25"/>
                                        </p:tgtEl>
                                        <p:attrNameLst>
                                          <p:attrName>ppt_y</p:attrName>
                                        </p:attrNameLst>
                                      </p:cBhvr>
                                      <p:tavLst>
                                        <p:tav tm="0">
                                          <p:val>
                                            <p:strVal val="#ppt_y+#ppt_h*1.125000"/>
                                          </p:val>
                                        </p:tav>
                                        <p:tav tm="100000">
                                          <p:val>
                                            <p:strVal val="#ppt_y"/>
                                          </p:val>
                                        </p:tav>
                                      </p:tavLst>
                                    </p:anim>
                                    <p:animEffect transition="in" filter="wipe(up)">
                                      <p:cBhvr>
                                        <p:cTn id="33" dur="500"/>
                                        <p:tgtEl>
                                          <p:spTgt spid="25"/>
                                        </p:tgtEl>
                                      </p:cBhvr>
                                    </p:animEffect>
                                  </p:childTnLst>
                                </p:cTn>
                              </p:par>
                            </p:childTnLst>
                          </p:cTn>
                        </p:par>
                        <p:par>
                          <p:cTn id="34" fill="hold">
                            <p:stCondLst>
                              <p:cond delay="500"/>
                            </p:stCondLst>
                            <p:childTnLst>
                              <p:par>
                                <p:cTn id="35" presetID="1" presetClass="entr" presetSubtype="0" fill="hold" grpId="0" nodeType="after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3"/>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fade">
                                      <p:cBhvr>
                                        <p:cTn id="4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7" grpId="0" animBg="1"/>
      <p:bldP spid="21" grpId="0" animBg="1"/>
      <p:bldP spid="24" grpId="0" animBg="1"/>
      <p:bldP spid="25" grpId="0" animBg="1"/>
      <p:bldP spid="15" grpId="0"/>
      <p:bldP spid="10" grpId="0"/>
      <p:bldP spid="1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pPr marL="457200" indent="-457200">
              <a:buFont typeface="+mj-lt"/>
              <a:buAutoNum type="arabicPeriod" startAt="2"/>
            </a:pPr>
            <a:r>
              <a:rPr lang="en-US" dirty="0"/>
              <a:t>TH2166 klystron and the kladistron prototype</a:t>
            </a:r>
          </a:p>
        </p:txBody>
      </p:sp>
      <p:sp>
        <p:nvSpPr>
          <p:cNvPr id="5" name="Espace réservé du texte 4"/>
          <p:cNvSpPr>
            <a:spLocks noGrp="1"/>
          </p:cNvSpPr>
          <p:nvPr>
            <p:ph type="body" idx="1"/>
          </p:nvPr>
        </p:nvSpPr>
        <p:spPr/>
        <p:txBody>
          <a:bodyPr/>
          <a:lstStyle/>
          <a:p>
            <a:endParaRPr lang="fr-FR"/>
          </a:p>
        </p:txBody>
      </p:sp>
      <p:sp>
        <p:nvSpPr>
          <p:cNvPr id="3" name="Espace réservé du pied de page 2"/>
          <p:cNvSpPr>
            <a:spLocks noGrp="1"/>
          </p:cNvSpPr>
          <p:nvPr>
            <p:ph type="ftr" sz="quarter" idx="12"/>
          </p:nvPr>
        </p:nvSpPr>
        <p:spPr/>
        <p:txBody>
          <a:bodyPr/>
          <a:lstStyle/>
          <a:p>
            <a:r>
              <a:rPr lang="en-US" smtClean="0"/>
              <a:t>Antoine Mollard – Eucard2 WP12 annual meeting 2017</a:t>
            </a:r>
            <a:endParaRPr lang="fr-FR"/>
          </a:p>
        </p:txBody>
      </p:sp>
      <p:sp>
        <p:nvSpPr>
          <p:cNvPr id="6" name="Espace réservé du numéro de diapositive 5"/>
          <p:cNvSpPr>
            <a:spLocks noGrp="1"/>
          </p:cNvSpPr>
          <p:nvPr>
            <p:ph type="sldNum" sz="quarter" idx="11"/>
          </p:nvPr>
        </p:nvSpPr>
        <p:spPr/>
        <p:txBody>
          <a:bodyPr/>
          <a:lstStyle/>
          <a:p>
            <a:fld id="{296A5B4F-8806-49AF-ADC2-F53C548500B7}" type="slidenum">
              <a:rPr lang="fr-FR" smtClean="0">
                <a:solidFill>
                  <a:prstClr val="white"/>
                </a:solidFill>
              </a:rPr>
              <a:pPr/>
              <a:t>8</a:t>
            </a:fld>
            <a:endParaRPr lang="fr-FR">
              <a:solidFill>
                <a:prstClr val="white"/>
              </a:solidFill>
            </a:endParaRPr>
          </a:p>
        </p:txBody>
      </p:sp>
    </p:spTree>
    <p:extLst>
      <p:ext uri="{BB962C8B-B14F-4D97-AF65-F5344CB8AC3E}">
        <p14:creationId xmlns:p14="http://schemas.microsoft.com/office/powerpoint/2010/main" val="2124166834"/>
      </p:ext>
    </p:extLst>
  </p:cSld>
  <p:clrMapOvr>
    <a:masterClrMapping/>
  </p:clrMapOvr>
  <mc:AlternateContent xmlns:mc="http://schemas.openxmlformats.org/markup-compatibility/2006" xmlns:p14="http://schemas.microsoft.com/office/powerpoint/2010/main">
    <mc:Choice Requires="p14">
      <p:transition spd="slow" p14:dur="2000" advTm="4481"/>
    </mc:Choice>
    <mc:Fallback xmlns="">
      <p:transition spd="slow" advTm="4481"/>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512000" y="44624"/>
            <a:ext cx="5028242" cy="936104"/>
          </a:xfrm>
        </p:spPr>
        <p:txBody>
          <a:bodyPr>
            <a:normAutofit/>
          </a:bodyPr>
          <a:lstStyle/>
          <a:p>
            <a:r>
              <a:rPr lang="fr-FR" dirty="0" smtClean="0"/>
              <a:t>TH2166 Klystron</a:t>
            </a:r>
            <a:endParaRPr lang="fr-FR" dirty="0"/>
          </a:p>
        </p:txBody>
      </p:sp>
      <p:pic>
        <p:nvPicPr>
          <p:cNvPr id="11" name="Espace réservé du contenu 10"/>
          <p:cNvPicPr>
            <a:picLocks noGrp="1" noChangeAspect="1"/>
          </p:cNvPicPr>
          <p:nvPr>
            <p:ph sz="quarter" idx="20"/>
          </p:nvPr>
        </p:nvPicPr>
        <p:blipFill>
          <a:blip r:embed="rId3" cstate="print">
            <a:extLst>
              <a:ext uri="{28A0092B-C50C-407E-A947-70E740481C1C}">
                <a14:useLocalDpi xmlns:a14="http://schemas.microsoft.com/office/drawing/2010/main" val="0"/>
              </a:ext>
            </a:extLst>
          </a:blip>
          <a:stretch>
            <a:fillRect/>
          </a:stretch>
        </p:blipFill>
        <p:spPr>
          <a:xfrm>
            <a:off x="5161167" y="990600"/>
            <a:ext cx="3865054" cy="5281256"/>
          </a:xfrm>
        </p:spPr>
      </p:pic>
      <p:graphicFrame>
        <p:nvGraphicFramePr>
          <p:cNvPr id="7" name="Espace réservé du contenu 6"/>
          <p:cNvGraphicFramePr>
            <a:graphicFrameLocks noGrp="1"/>
          </p:cNvGraphicFramePr>
          <p:nvPr>
            <p:ph idx="1"/>
            <p:extLst>
              <p:ext uri="{D42A27DB-BD31-4B8C-83A1-F6EECF244321}">
                <p14:modId xmlns:p14="http://schemas.microsoft.com/office/powerpoint/2010/main" val="646044904"/>
              </p:ext>
            </p:extLst>
          </p:nvPr>
        </p:nvGraphicFramePr>
        <p:xfrm>
          <a:off x="161607" y="2206558"/>
          <a:ext cx="5001260" cy="3337560"/>
        </p:xfrm>
        <a:graphic>
          <a:graphicData uri="http://schemas.openxmlformats.org/drawingml/2006/table">
            <a:tbl>
              <a:tblPr firstRow="1" bandRow="1">
                <a:tableStyleId>{08FB837D-C827-4EFA-A057-4D05807E0F7C}</a:tableStyleId>
              </a:tblPr>
              <a:tblGrid>
                <a:gridCol w="3916680"/>
                <a:gridCol w="1084580"/>
              </a:tblGrid>
              <a:tr h="370840">
                <a:tc gridSpan="2">
                  <a:txBody>
                    <a:bodyPr/>
                    <a:lstStyle/>
                    <a:p>
                      <a:r>
                        <a:rPr lang="en-US" noProof="0" dirty="0" smtClean="0"/>
                        <a:t>Features</a:t>
                      </a:r>
                      <a:endParaRPr lang="en-US" noProof="0" dirty="0"/>
                    </a:p>
                  </a:txBody>
                  <a:tcPr/>
                </a:tc>
                <a:tc hMerge="1">
                  <a:txBody>
                    <a:bodyPr/>
                    <a:lstStyle/>
                    <a:p>
                      <a:endParaRPr lang="fr-FR" dirty="0"/>
                    </a:p>
                  </a:txBody>
                  <a:tcPr/>
                </a:tc>
              </a:tr>
              <a:tr h="370840">
                <a:tc>
                  <a:txBody>
                    <a:bodyPr/>
                    <a:lstStyle/>
                    <a:p>
                      <a:r>
                        <a:rPr lang="en-US" b="1" noProof="0" dirty="0" smtClean="0"/>
                        <a:t>Frequency</a:t>
                      </a:r>
                      <a:endParaRPr lang="en-US" b="1" noProof="0" dirty="0"/>
                    </a:p>
                  </a:txBody>
                  <a:tcPr/>
                </a:tc>
                <a:tc>
                  <a:txBody>
                    <a:bodyPr/>
                    <a:lstStyle/>
                    <a:p>
                      <a:r>
                        <a:rPr lang="fr-FR" dirty="0" smtClean="0"/>
                        <a:t>4.9</a:t>
                      </a:r>
                      <a:r>
                        <a:rPr lang="fr-FR" baseline="0" dirty="0" smtClean="0"/>
                        <a:t> GHz</a:t>
                      </a:r>
                      <a:endParaRPr lang="fr-FR" dirty="0"/>
                    </a:p>
                  </a:txBody>
                  <a:tcPr/>
                </a:tc>
              </a:tr>
              <a:tr h="370840">
                <a:tc>
                  <a:txBody>
                    <a:bodyPr/>
                    <a:lstStyle/>
                    <a:p>
                      <a:r>
                        <a:rPr lang="en-US" b="1" noProof="0" dirty="0" smtClean="0"/>
                        <a:t>Output power</a:t>
                      </a:r>
                      <a:endParaRPr lang="en-US" b="1" noProof="0" dirty="0"/>
                    </a:p>
                  </a:txBody>
                  <a:tcPr/>
                </a:tc>
                <a:tc>
                  <a:txBody>
                    <a:bodyPr/>
                    <a:lstStyle/>
                    <a:p>
                      <a:r>
                        <a:rPr lang="fr-FR" b="1" dirty="0" smtClean="0"/>
                        <a:t>56 kW</a:t>
                      </a:r>
                      <a:endParaRPr lang="fr-FR" b="1" dirty="0"/>
                    </a:p>
                  </a:txBody>
                  <a:tcPr/>
                </a:tc>
              </a:tr>
              <a:tr h="370840">
                <a:tc>
                  <a:txBody>
                    <a:bodyPr/>
                    <a:lstStyle/>
                    <a:p>
                      <a:r>
                        <a:rPr lang="en-US" b="1" noProof="0" dirty="0" smtClean="0"/>
                        <a:t>Efficiency</a:t>
                      </a:r>
                      <a:endParaRPr lang="en-US" b="1" noProof="0" dirty="0"/>
                    </a:p>
                  </a:txBody>
                  <a:tcPr/>
                </a:tc>
                <a:tc>
                  <a:txBody>
                    <a:bodyPr/>
                    <a:lstStyle/>
                    <a:p>
                      <a:r>
                        <a:rPr lang="fr-FR" b="1" dirty="0" smtClean="0"/>
                        <a:t>50%</a:t>
                      </a:r>
                      <a:endParaRPr lang="fr-FR" b="1" dirty="0"/>
                    </a:p>
                  </a:txBody>
                  <a:tcPr/>
                </a:tc>
              </a:tr>
              <a:tr h="370840">
                <a:tc>
                  <a:txBody>
                    <a:bodyPr/>
                    <a:lstStyle/>
                    <a:p>
                      <a:r>
                        <a:rPr lang="en-US" b="1" noProof="0" dirty="0" err="1" smtClean="0"/>
                        <a:t>Ibeam</a:t>
                      </a:r>
                      <a:endParaRPr lang="en-US" b="1" noProof="0" dirty="0"/>
                    </a:p>
                  </a:txBody>
                  <a:tcPr/>
                </a:tc>
                <a:tc>
                  <a:txBody>
                    <a:bodyPr/>
                    <a:lstStyle/>
                    <a:p>
                      <a:r>
                        <a:rPr lang="fr-FR" dirty="0" smtClean="0"/>
                        <a:t>4.3 A</a:t>
                      </a:r>
                      <a:endParaRPr lang="fr-FR" dirty="0"/>
                    </a:p>
                  </a:txBody>
                  <a:tcPr/>
                </a:tc>
              </a:tr>
              <a:tr h="370840">
                <a:tc>
                  <a:txBody>
                    <a:bodyPr/>
                    <a:lstStyle/>
                    <a:p>
                      <a:r>
                        <a:rPr lang="en-US" b="1" noProof="0" dirty="0" err="1" smtClean="0"/>
                        <a:t>Vk</a:t>
                      </a:r>
                      <a:endParaRPr lang="en-US" b="1" noProof="0" dirty="0"/>
                    </a:p>
                  </a:txBody>
                  <a:tcPr/>
                </a:tc>
                <a:tc>
                  <a:txBody>
                    <a:bodyPr/>
                    <a:lstStyle/>
                    <a:p>
                      <a:r>
                        <a:rPr lang="fr-FR" dirty="0" smtClean="0"/>
                        <a:t>26 kV</a:t>
                      </a:r>
                      <a:endParaRPr lang="fr-FR" dirty="0"/>
                    </a:p>
                  </a:txBody>
                  <a:tcPr/>
                </a:tc>
              </a:tr>
              <a:tr h="370840">
                <a:tc>
                  <a:txBody>
                    <a:bodyPr/>
                    <a:lstStyle/>
                    <a:p>
                      <a:r>
                        <a:rPr lang="en-US" b="1" noProof="0" dirty="0" smtClean="0"/>
                        <a:t>µP</a:t>
                      </a:r>
                      <a:endParaRPr lang="en-US" b="1" noProof="0" dirty="0"/>
                    </a:p>
                  </a:txBody>
                  <a:tcPr/>
                </a:tc>
                <a:tc>
                  <a:txBody>
                    <a:bodyPr/>
                    <a:lstStyle/>
                    <a:p>
                      <a:r>
                        <a:rPr lang="fr-FR" noProof="0" dirty="0" smtClean="0"/>
                        <a:t>1.066</a:t>
                      </a:r>
                      <a:endParaRPr lang="fr-FR" noProof="0" dirty="0"/>
                    </a:p>
                  </a:txBody>
                  <a:tcPr/>
                </a:tc>
              </a:tr>
              <a:tr h="370840">
                <a:tc>
                  <a:txBody>
                    <a:bodyPr/>
                    <a:lstStyle/>
                    <a:p>
                      <a:r>
                        <a:rPr lang="en-US" b="1" noProof="0" dirty="0" smtClean="0"/>
                        <a:t>Number of</a:t>
                      </a:r>
                      <a:r>
                        <a:rPr lang="en-US" b="1" baseline="0" noProof="0" dirty="0" smtClean="0"/>
                        <a:t> cavities</a:t>
                      </a:r>
                      <a:endParaRPr lang="en-US" b="1" noProof="0" dirty="0"/>
                    </a:p>
                  </a:txBody>
                  <a:tcPr/>
                </a:tc>
                <a:tc>
                  <a:txBody>
                    <a:bodyPr/>
                    <a:lstStyle/>
                    <a:p>
                      <a:r>
                        <a:rPr lang="fr-FR" b="1" dirty="0" smtClean="0"/>
                        <a:t>6</a:t>
                      </a:r>
                      <a:endParaRPr lang="fr-FR" b="1" dirty="0"/>
                    </a:p>
                  </a:txBody>
                  <a:tcPr/>
                </a:tc>
              </a:tr>
              <a:tr h="370840">
                <a:tc>
                  <a:txBody>
                    <a:bodyPr/>
                    <a:lstStyle/>
                    <a:p>
                      <a:r>
                        <a:rPr lang="en-US" b="1" noProof="0" dirty="0" smtClean="0"/>
                        <a:t>Interaction line length</a:t>
                      </a:r>
                      <a:endParaRPr lang="en-US" b="1" noProof="0" dirty="0"/>
                    </a:p>
                  </a:txBody>
                  <a:tcPr/>
                </a:tc>
                <a:tc>
                  <a:txBody>
                    <a:bodyPr/>
                    <a:lstStyle/>
                    <a:p>
                      <a:r>
                        <a:rPr lang="fr-FR" b="1" dirty="0" smtClean="0"/>
                        <a:t>233mm</a:t>
                      </a:r>
                      <a:endParaRPr lang="fr-FR" b="1" dirty="0"/>
                    </a:p>
                  </a:txBody>
                  <a:tcPr/>
                </a:tc>
              </a:tr>
            </a:tbl>
          </a:graphicData>
        </a:graphic>
      </p:graphicFrame>
      <p:sp>
        <p:nvSpPr>
          <p:cNvPr id="4" name="ZoneTexte 3"/>
          <p:cNvSpPr txBox="1"/>
          <p:nvPr/>
        </p:nvSpPr>
        <p:spPr>
          <a:xfrm>
            <a:off x="1219200" y="1229360"/>
            <a:ext cx="3429000" cy="923330"/>
          </a:xfrm>
          <a:prstGeom prst="rect">
            <a:avLst/>
          </a:prstGeom>
          <a:noFill/>
        </p:spPr>
        <p:txBody>
          <a:bodyPr wrap="square" rtlCol="0">
            <a:spAutoFit/>
          </a:bodyPr>
          <a:lstStyle/>
          <a:p>
            <a:r>
              <a:rPr lang="en-US" dirty="0" smtClean="0"/>
              <a:t>TH2166 klystron was designed by Thales electron devices (TED) for Mainz </a:t>
            </a:r>
            <a:r>
              <a:rPr lang="en-US" dirty="0" err="1" smtClean="0"/>
              <a:t>Microtron</a:t>
            </a:r>
            <a:r>
              <a:rPr lang="en-US" dirty="0" smtClean="0"/>
              <a:t>.</a:t>
            </a:r>
            <a:endParaRPr lang="en-US" dirty="0"/>
          </a:p>
        </p:txBody>
      </p:sp>
      <p:pic>
        <p:nvPicPr>
          <p:cNvPr id="8" name="Picture 9" descr="http://www.carrieres-juridiques.com/uploads/employeurs/logos/501_20130916_thales_logo.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40242" y="188640"/>
            <a:ext cx="2569936" cy="6337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www.kph.uni-mainz.de/Bilder_allgemein/mamilogo.gif"/>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168" y="995739"/>
            <a:ext cx="1149354" cy="1137861"/>
          </a:xfrm>
          <a:prstGeom prst="rect">
            <a:avLst/>
          </a:prstGeom>
          <a:noFill/>
          <a:extLst>
            <a:ext uri="{909E8E84-426E-40DD-AFC4-6F175D3DCCD1}">
              <a14:hiddenFill xmlns:a14="http://schemas.microsoft.com/office/drawing/2010/main">
                <a:solidFill>
                  <a:srgbClr val="FFFFFF"/>
                </a:solidFill>
              </a14:hiddenFill>
            </a:ext>
          </a:extLst>
        </p:spPr>
      </p:pic>
      <p:cxnSp>
        <p:nvCxnSpPr>
          <p:cNvPr id="9" name="Connecteur droit avec flèche 8"/>
          <p:cNvCxnSpPr/>
          <p:nvPr/>
        </p:nvCxnSpPr>
        <p:spPr>
          <a:xfrm flipH="1">
            <a:off x="6519554" y="3075711"/>
            <a:ext cx="11875" cy="866899"/>
          </a:xfrm>
          <a:prstGeom prst="straightConnector1">
            <a:avLst/>
          </a:prstGeom>
          <a:ln w="22225">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ZoneTexte 9"/>
          <p:cNvSpPr txBox="1"/>
          <p:nvPr/>
        </p:nvSpPr>
        <p:spPr>
          <a:xfrm>
            <a:off x="5664530" y="3313216"/>
            <a:ext cx="1092530" cy="342145"/>
          </a:xfrm>
          <a:prstGeom prst="rect">
            <a:avLst/>
          </a:prstGeom>
          <a:noFill/>
        </p:spPr>
        <p:txBody>
          <a:bodyPr wrap="square" lIns="91428" tIns="45714" rIns="91428" bIns="45714" rtlCol="0">
            <a:spAutoFit/>
          </a:bodyPr>
          <a:lstStyle/>
          <a:p>
            <a:r>
              <a:rPr lang="fr-FR" sz="1600" dirty="0" smtClean="0"/>
              <a:t>233mm</a:t>
            </a:r>
            <a:endParaRPr lang="fr-FR" sz="1600" dirty="0"/>
          </a:p>
        </p:txBody>
      </p:sp>
      <p:sp>
        <p:nvSpPr>
          <p:cNvPr id="12" name="Text Box 18"/>
          <p:cNvSpPr txBox="1">
            <a:spLocks noChangeArrowheads="1"/>
          </p:cNvSpPr>
          <p:nvPr/>
        </p:nvSpPr>
        <p:spPr bwMode="auto">
          <a:xfrm>
            <a:off x="5735783" y="974255"/>
            <a:ext cx="2503929" cy="417197"/>
          </a:xfrm>
          <a:prstGeom prst="rect">
            <a:avLst/>
          </a:prstGeom>
          <a:noFill/>
          <a:ln w="9525">
            <a:noFill/>
            <a:miter lim="800000"/>
            <a:headEnd/>
            <a:tailEnd/>
          </a:ln>
        </p:spPr>
        <p:txBody>
          <a:bodyPr lIns="91428" tIns="45714" rIns="91428" bIns="45714"/>
          <a:lstStyle/>
          <a:p>
            <a:pPr algn="ctr">
              <a:spcAft>
                <a:spcPct val="30000"/>
              </a:spcAft>
              <a:tabLst>
                <a:tab pos="806342" algn="l"/>
              </a:tabLst>
              <a:defRPr/>
            </a:pPr>
            <a:r>
              <a:rPr lang="en-US" sz="1400" b="1" dirty="0" smtClean="0">
                <a:effectLst>
                  <a:outerShdw blurRad="38100" dist="38100" dir="2700000" algn="tl">
                    <a:srgbClr val="C0C0C0"/>
                  </a:outerShdw>
                </a:effectLst>
                <a:latin typeface="Calibri" pitchFamily="34" charset="0"/>
              </a:rPr>
              <a:t>TH2166 front view</a:t>
            </a:r>
            <a:endParaRPr lang="en-US" sz="1400" b="1" dirty="0">
              <a:effectLst>
                <a:outerShdw blurRad="38100" dist="38100" dir="2700000" algn="tl">
                  <a:srgbClr val="C0C0C0"/>
                </a:outerShdw>
              </a:effectLst>
              <a:latin typeface="Calibri" pitchFamily="34" charset="0"/>
            </a:endParaRPr>
          </a:p>
        </p:txBody>
      </p:sp>
      <p:sp>
        <p:nvSpPr>
          <p:cNvPr id="5" name="ZoneTexte 4"/>
          <p:cNvSpPr txBox="1"/>
          <p:nvPr/>
        </p:nvSpPr>
        <p:spPr>
          <a:xfrm>
            <a:off x="393700" y="6045200"/>
            <a:ext cx="5354783" cy="646331"/>
          </a:xfrm>
          <a:prstGeom prst="rect">
            <a:avLst/>
          </a:prstGeom>
          <a:noFill/>
        </p:spPr>
        <p:txBody>
          <a:bodyPr wrap="square" rtlCol="0">
            <a:spAutoFit/>
          </a:bodyPr>
          <a:lstStyle/>
          <a:p>
            <a:r>
              <a:rPr lang="en-US" dirty="0" smtClean="0"/>
              <a:t>This klystron will be modified to verify the kladistron principle.</a:t>
            </a:r>
            <a:endParaRPr lang="en-US" dirty="0"/>
          </a:p>
        </p:txBody>
      </p:sp>
      <p:sp>
        <p:nvSpPr>
          <p:cNvPr id="6" name="Espace réservé du pied de page 5"/>
          <p:cNvSpPr>
            <a:spLocks noGrp="1"/>
          </p:cNvSpPr>
          <p:nvPr>
            <p:ph type="ftr" sz="quarter" idx="18"/>
          </p:nvPr>
        </p:nvSpPr>
        <p:spPr/>
        <p:txBody>
          <a:bodyPr/>
          <a:lstStyle/>
          <a:p>
            <a:r>
              <a:rPr lang="en-US" smtClean="0"/>
              <a:t>Antoine Mollard – Eucard2 WP12 annual meeting 2017</a:t>
            </a:r>
            <a:endParaRPr lang="fr-FR"/>
          </a:p>
        </p:txBody>
      </p:sp>
      <p:sp>
        <p:nvSpPr>
          <p:cNvPr id="13" name="Espace réservé du numéro de diapositive 12"/>
          <p:cNvSpPr>
            <a:spLocks noGrp="1"/>
          </p:cNvSpPr>
          <p:nvPr>
            <p:ph type="sldNum" sz="quarter" idx="17"/>
          </p:nvPr>
        </p:nvSpPr>
        <p:spPr/>
        <p:txBody>
          <a:bodyPr/>
          <a:lstStyle/>
          <a:p>
            <a:fld id="{296A5B4F-8806-49AF-ADC2-F53C548500B7}" type="slidenum">
              <a:rPr lang="fr-FR" smtClean="0"/>
              <a:pPr/>
              <a:t>9</a:t>
            </a:fld>
            <a:endParaRPr lang="fr-FR"/>
          </a:p>
        </p:txBody>
      </p:sp>
    </p:spTree>
    <p:extLst>
      <p:ext uri="{BB962C8B-B14F-4D97-AF65-F5344CB8AC3E}">
        <p14:creationId xmlns:p14="http://schemas.microsoft.com/office/powerpoint/2010/main" val="3474524646"/>
      </p:ext>
    </p:extLst>
  </p:cSld>
  <p:clrMapOvr>
    <a:masterClrMapping/>
  </p:clrMapOvr>
  <mc:AlternateContent xmlns:mc="http://schemas.openxmlformats.org/markup-compatibility/2006" xmlns:p14="http://schemas.microsoft.com/office/powerpoint/2010/main">
    <mc:Choice Requires="p14">
      <p:transition spd="slow" p14:dur="2000" advTm="29532"/>
    </mc:Choice>
    <mc:Fallback xmlns="">
      <p:transition spd="slow" advTm="29532"/>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6|20.9|8.1|14.7|10.6|5.9|11.2|7.3"/>
</p:tagLst>
</file>

<file path=ppt/tags/tag2.xml><?xml version="1.0" encoding="utf-8"?>
<p:tagLst xmlns:a="http://schemas.openxmlformats.org/drawingml/2006/main" xmlns:r="http://schemas.openxmlformats.org/officeDocument/2006/relationships" xmlns:p="http://schemas.openxmlformats.org/presentationml/2006/main">
  <p:tag name="TIMING" val="|7.9|21|4|11.2"/>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_ce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1_Thème_cea">
  <a:themeElements>
    <a:clrScheme name="CEA">
      <a:dk1>
        <a:sysClr val="windowText" lastClr="000000"/>
      </a:dk1>
      <a:lt1>
        <a:sysClr val="window" lastClr="FFFFFF"/>
      </a:lt1>
      <a:dk2>
        <a:srgbClr val="DC0528"/>
      </a:dk2>
      <a:lt2>
        <a:srgbClr val="96C31E"/>
      </a:lt2>
      <a:accent1>
        <a:srgbClr val="781469"/>
      </a:accent1>
      <a:accent2>
        <a:srgbClr val="F08728"/>
      </a:accent2>
      <a:accent3>
        <a:srgbClr val="FAB45F"/>
      </a:accent3>
      <a:accent4>
        <a:srgbClr val="0091C3"/>
      </a:accent4>
      <a:accent5>
        <a:srgbClr val="006937"/>
      </a:accent5>
      <a:accent6>
        <a:srgbClr val="87000A"/>
      </a:accent6>
      <a:hlink>
        <a:srgbClr val="0000FF"/>
      </a:hlink>
      <a:folHlink>
        <a:srgbClr val="800080"/>
      </a:folHlink>
    </a:clrScheme>
    <a:fontScheme name="CE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solidFill>
            <a:schemeClr val="tx1"/>
          </a:solid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3965</TotalTime>
  <Words>1490</Words>
  <Application>Microsoft Office PowerPoint</Application>
  <PresentationFormat>Affichage à l'écran (4:3)</PresentationFormat>
  <Paragraphs>288</Paragraphs>
  <Slides>23</Slides>
  <Notes>17</Notes>
  <HiddenSlides>0</HiddenSlides>
  <MMClips>0</MMClips>
  <ScaleCrop>false</ScaleCrop>
  <HeadingPairs>
    <vt:vector size="6" baseType="variant">
      <vt:variant>
        <vt:lpstr>Polices utilisées</vt:lpstr>
      </vt:variant>
      <vt:variant>
        <vt:i4>7</vt:i4>
      </vt:variant>
      <vt:variant>
        <vt:lpstr>Thème</vt:lpstr>
      </vt:variant>
      <vt:variant>
        <vt:i4>3</vt:i4>
      </vt:variant>
      <vt:variant>
        <vt:lpstr>Titres des diapositives</vt:lpstr>
      </vt:variant>
      <vt:variant>
        <vt:i4>23</vt:i4>
      </vt:variant>
    </vt:vector>
  </HeadingPairs>
  <TitlesOfParts>
    <vt:vector size="33" baseType="lpstr">
      <vt:lpstr>Arial</vt:lpstr>
      <vt:lpstr>Calibri</vt:lpstr>
      <vt:lpstr>Calibri Light</vt:lpstr>
      <vt:lpstr>Cambria Math</vt:lpstr>
      <vt:lpstr>Helvetica</vt:lpstr>
      <vt:lpstr>Times New Roman</vt:lpstr>
      <vt:lpstr>Wingdings</vt:lpstr>
      <vt:lpstr>Office Theme</vt:lpstr>
      <vt:lpstr>Thème_cea</vt:lpstr>
      <vt:lpstr>1_Thème_cea</vt:lpstr>
      <vt:lpstr>Development of a  high-efficiency klystron  based on the kladistron principle</vt:lpstr>
      <vt:lpstr>Development of a high-efficiency klystron  based on the kladistron principle</vt:lpstr>
      <vt:lpstr>CLIC and the Kladistron project</vt:lpstr>
      <vt:lpstr>The high-efficiency klystron project</vt:lpstr>
      <vt:lpstr>Klystron principle</vt:lpstr>
      <vt:lpstr>Kladistron principle</vt:lpstr>
      <vt:lpstr>Kladistron and classical klystrons</vt:lpstr>
      <vt:lpstr>TH2166 klystron and the kladistron prototype</vt:lpstr>
      <vt:lpstr>TH2166 Klystron</vt:lpstr>
      <vt:lpstr>klystron TH2166 enhancement Cavities preliminary design</vt:lpstr>
      <vt:lpstr>Th2166 Klystron and Kladistron Comparison MAGIC2D Simulations</vt:lpstr>
      <vt:lpstr>TH2166 kladistron cavities development</vt:lpstr>
      <vt:lpstr>klystron TH2166 enhancement Cavities preliminary design</vt:lpstr>
      <vt:lpstr>Frequency shift : a reliable tuning system is required</vt:lpstr>
      <vt:lpstr>tuning system design and test</vt:lpstr>
      <vt:lpstr>tuning system design and test</vt:lpstr>
      <vt:lpstr>Multipactor and titanium deposition Musicc3D simulations</vt:lpstr>
      <vt:lpstr>Multipactor and titanium deposition Prototype tests</vt:lpstr>
      <vt:lpstr>TH2166 kladistron fabrication and testing</vt:lpstr>
      <vt:lpstr>Thales-provided elements</vt:lpstr>
      <vt:lpstr>Cavities and tuning system fabrication and assembling</vt:lpstr>
      <vt:lpstr>Conclusion and outlook</vt:lpstr>
      <vt:lpstr>Présentation PowerPoint</vt:lpstr>
    </vt:vector>
  </TitlesOfParts>
  <Company>CEA Saclay</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Progress in High Efficiency Klystron Design</dc:title>
  <dc:creator>MOLLARD Antoine</dc:creator>
  <cp:lastModifiedBy>MOLLARD Antoine</cp:lastModifiedBy>
  <cp:revision>305</cp:revision>
  <dcterms:created xsi:type="dcterms:W3CDTF">2016-04-10T09:55:21Z</dcterms:created>
  <dcterms:modified xsi:type="dcterms:W3CDTF">2017-03-14T12:03:46Z</dcterms:modified>
</cp:coreProperties>
</file>