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 id="2147483665" r:id="rId3"/>
    <p:sldMasterId id="2147483677" r:id="rId4"/>
    <p:sldMasterId id="2147483702" r:id="rId5"/>
    <p:sldMasterId id="2147483705" r:id="rId6"/>
  </p:sldMasterIdLst>
  <p:notesMasterIdLst>
    <p:notesMasterId r:id="rId25"/>
  </p:notesMasterIdLst>
  <p:handoutMasterIdLst>
    <p:handoutMasterId r:id="rId26"/>
  </p:handoutMasterIdLst>
  <p:sldIdLst>
    <p:sldId id="288" r:id="rId7"/>
    <p:sldId id="284" r:id="rId8"/>
    <p:sldId id="344" r:id="rId9"/>
    <p:sldId id="357" r:id="rId10"/>
    <p:sldId id="345" r:id="rId11"/>
    <p:sldId id="372" r:id="rId12"/>
    <p:sldId id="373" r:id="rId13"/>
    <p:sldId id="397" r:id="rId14"/>
    <p:sldId id="391" r:id="rId15"/>
    <p:sldId id="398" r:id="rId16"/>
    <p:sldId id="392" r:id="rId17"/>
    <p:sldId id="393" r:id="rId18"/>
    <p:sldId id="394" r:id="rId19"/>
    <p:sldId id="395" r:id="rId20"/>
    <p:sldId id="396" r:id="rId21"/>
    <p:sldId id="378" r:id="rId22"/>
    <p:sldId id="379" r:id="rId23"/>
    <p:sldId id="388" r:id="rId24"/>
  </p:sldIdLst>
  <p:sldSz cx="9144000" cy="6858000" type="screen4x3"/>
  <p:notesSz cx="6797675" cy="9928225"/>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21A5"/>
    <a:srgbClr val="00589C"/>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22" autoAdjust="0"/>
    <p:restoredTop sz="90227" autoAdjust="0"/>
  </p:normalViewPr>
  <p:slideViewPr>
    <p:cSldViewPr>
      <p:cViewPr>
        <p:scale>
          <a:sx n="66" d="100"/>
          <a:sy n="66" d="100"/>
        </p:scale>
        <p:origin x="-2122" y="-19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99" d="100"/>
          <a:sy n="99" d="100"/>
        </p:scale>
        <p:origin x="349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D64F784-0BFA-4FC9-80AA-3E85921CA8AB}" type="datetimeFigureOut">
              <a:rPr lang="de-DE" smtClean="0"/>
              <a:t>14.03.2017</a:t>
            </a:fld>
            <a:endParaRPr lang="de-DE"/>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96260FF-9260-4B76-B6AC-DDB611F8C7A5}" type="slidenum">
              <a:rPr lang="de-DE" smtClean="0"/>
              <a:t>‹Nr.›</a:t>
            </a:fld>
            <a:endParaRPr lang="de-DE"/>
          </a:p>
        </p:txBody>
      </p:sp>
    </p:spTree>
    <p:extLst>
      <p:ext uri="{BB962C8B-B14F-4D97-AF65-F5344CB8AC3E}">
        <p14:creationId xmlns:p14="http://schemas.microsoft.com/office/powerpoint/2010/main" val="505557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pPr>
              <a:defRPr/>
            </a:pPr>
            <a:fld id="{4B1340D0-8133-4BC0-ADCD-107B74415DE3}" type="datetimeFigureOut">
              <a:rPr lang="de-DE"/>
              <a:pPr>
                <a:defRPr/>
              </a:pPr>
              <a:t>14.03.2017</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pPr>
              <a:defRPr/>
            </a:pPr>
            <a:fld id="{DCBA52FA-6C28-4981-B1E1-79E91D6FF3FA}" type="slidenum">
              <a:rPr lang="de-DE"/>
              <a:pPr>
                <a:defRPr/>
              </a:pPr>
              <a:t>‹Nr.›</a:t>
            </a:fld>
            <a:endParaRPr lang="de-DE"/>
          </a:p>
        </p:txBody>
      </p:sp>
    </p:spTree>
    <p:extLst>
      <p:ext uri="{BB962C8B-B14F-4D97-AF65-F5344CB8AC3E}">
        <p14:creationId xmlns:p14="http://schemas.microsoft.com/office/powerpoint/2010/main" val="41267783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pPr>
              <a:defRPr/>
            </a:pPr>
            <a:fld id="{DCBA52FA-6C28-4981-B1E1-79E91D6FF3FA}" type="slidenum">
              <a:rPr lang="de-DE" smtClean="0"/>
              <a:pPr>
                <a:defRPr/>
              </a:pPr>
              <a:t>1</a:t>
            </a:fld>
            <a:endParaRPr lang="de-DE"/>
          </a:p>
        </p:txBody>
      </p:sp>
    </p:spTree>
    <p:extLst>
      <p:ext uri="{BB962C8B-B14F-4D97-AF65-F5344CB8AC3E}">
        <p14:creationId xmlns:p14="http://schemas.microsoft.com/office/powerpoint/2010/main" val="2096618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CBA52FA-6C28-4981-B1E1-79E91D6FF3FA}" type="slidenum">
              <a:rPr lang="de-DE" smtClean="0"/>
              <a:pPr>
                <a:defRPr/>
              </a:pPr>
              <a:t>5</a:t>
            </a:fld>
            <a:endParaRPr lang="de-DE"/>
          </a:p>
        </p:txBody>
      </p:sp>
    </p:spTree>
    <p:extLst>
      <p:ext uri="{BB962C8B-B14F-4D97-AF65-F5344CB8AC3E}">
        <p14:creationId xmlns:p14="http://schemas.microsoft.com/office/powerpoint/2010/main" val="3903810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de-DE" sz="1200" kern="1200" dirty="0" smtClean="0">
                <a:solidFill>
                  <a:schemeClr val="tx1"/>
                </a:solidFill>
                <a:effectLst/>
                <a:latin typeface="+mn-lt"/>
                <a:ea typeface="+mn-ea"/>
                <a:cs typeface="+mn-cs"/>
              </a:rPr>
              <a:t>-   Transportkammer mit Platz für sechs Photokathoden,</a:t>
            </a:r>
          </a:p>
          <a:p>
            <a:pPr lvl="0"/>
            <a:r>
              <a:rPr lang="de-DE" sz="1200" kern="1200" dirty="0" smtClean="0">
                <a:solidFill>
                  <a:schemeClr val="tx1"/>
                </a:solidFill>
                <a:effectLst/>
                <a:latin typeface="+mn-lt"/>
                <a:ea typeface="+mn-ea"/>
                <a:cs typeface="+mn-cs"/>
              </a:rPr>
              <a:t>-   Quarzglas-Eintrittsfenster für den UV-Laserstrahl,</a:t>
            </a:r>
          </a:p>
          <a:p>
            <a:pPr lvl="0"/>
            <a:r>
              <a:rPr lang="de-DE" sz="1200" kern="1200" dirty="0" smtClean="0">
                <a:solidFill>
                  <a:schemeClr val="tx1"/>
                </a:solidFill>
                <a:effectLst/>
                <a:latin typeface="+mn-lt"/>
                <a:ea typeface="+mn-ea"/>
                <a:cs typeface="+mn-cs"/>
              </a:rPr>
              <a:t>-   HV-Durchführung zur ringförmigen Anode,</a:t>
            </a:r>
          </a:p>
          <a:p>
            <a:pPr lvl="0"/>
            <a:r>
              <a:rPr lang="de-DE" sz="1200" kern="1200" dirty="0" smtClean="0">
                <a:solidFill>
                  <a:schemeClr val="tx1"/>
                </a:solidFill>
                <a:effectLst/>
                <a:latin typeface="+mn-lt"/>
                <a:ea typeface="+mn-ea"/>
                <a:cs typeface="+mn-cs"/>
              </a:rPr>
              <a:t>-   Linse mit f = 250 mm,</a:t>
            </a:r>
          </a:p>
          <a:p>
            <a:pPr lvl="0"/>
            <a:r>
              <a:rPr lang="de-DE" sz="1200" kern="1200" dirty="0" smtClean="0">
                <a:solidFill>
                  <a:schemeClr val="tx1"/>
                </a:solidFill>
                <a:effectLst/>
                <a:latin typeface="+mn-lt"/>
                <a:ea typeface="+mn-ea"/>
                <a:cs typeface="+mn-cs"/>
              </a:rPr>
              <a:t>-   Eintrittsblende,</a:t>
            </a:r>
          </a:p>
          <a:p>
            <a:pPr lvl="0"/>
            <a:r>
              <a:rPr lang="de-DE" sz="1200" kern="1200" dirty="0" smtClean="0">
                <a:solidFill>
                  <a:schemeClr val="tx1"/>
                </a:solidFill>
                <a:effectLst/>
                <a:latin typeface="+mn-lt"/>
                <a:ea typeface="+mn-ea"/>
                <a:cs typeface="+mn-cs"/>
              </a:rPr>
              <a:t>-   Wellenplatte zur einstellbaren Drehung der Polarisationsrichtung,</a:t>
            </a:r>
          </a:p>
          <a:p>
            <a:pPr lvl="0"/>
            <a:r>
              <a:rPr lang="de-DE" sz="1200" kern="1200" dirty="0" smtClean="0">
                <a:solidFill>
                  <a:schemeClr val="tx1"/>
                </a:solidFill>
                <a:effectLst/>
                <a:latin typeface="+mn-lt"/>
                <a:ea typeface="+mn-ea"/>
                <a:cs typeface="+mn-cs"/>
              </a:rPr>
              <a:t>-   Polarisator,</a:t>
            </a:r>
          </a:p>
          <a:p>
            <a:pPr lvl="0"/>
            <a:r>
              <a:rPr lang="de-DE" sz="1200" kern="1200" dirty="0" smtClean="0">
                <a:solidFill>
                  <a:schemeClr val="tx1"/>
                </a:solidFill>
                <a:effectLst/>
                <a:latin typeface="+mn-lt"/>
                <a:ea typeface="+mn-ea"/>
                <a:cs typeface="+mn-cs"/>
              </a:rPr>
              <a:t>-   Fokussierlinse mit f = 200 mm,</a:t>
            </a:r>
          </a:p>
          <a:p>
            <a:pPr lvl="0"/>
            <a:r>
              <a:rPr lang="de-DE" sz="1200" kern="1200" dirty="0" smtClean="0">
                <a:solidFill>
                  <a:schemeClr val="tx1"/>
                </a:solidFill>
                <a:effectLst/>
                <a:latin typeface="+mn-lt"/>
                <a:ea typeface="+mn-ea"/>
                <a:cs typeface="+mn-cs"/>
              </a:rPr>
              <a:t>-   Mikrometertisch zum Positionieren der Fokussierlinse,</a:t>
            </a:r>
          </a:p>
          <a:p>
            <a:pPr lvl="0"/>
            <a:r>
              <a:rPr lang="de-DE" sz="1200" kern="1200" dirty="0" smtClean="0">
                <a:solidFill>
                  <a:schemeClr val="tx1"/>
                </a:solidFill>
                <a:effectLst/>
                <a:latin typeface="+mn-lt"/>
                <a:ea typeface="+mn-ea"/>
                <a:cs typeface="+mn-cs"/>
              </a:rPr>
              <a:t>-   Kippspiegel mit Schrittmotoren,</a:t>
            </a:r>
          </a:p>
          <a:p>
            <a:pPr lvl="0"/>
            <a:r>
              <a:rPr lang="de-DE" sz="1200" kern="1200" dirty="0" smtClean="0">
                <a:solidFill>
                  <a:schemeClr val="tx1"/>
                </a:solidFill>
                <a:effectLst/>
                <a:latin typeface="+mn-lt"/>
                <a:ea typeface="+mn-ea"/>
                <a:cs typeface="+mn-cs"/>
              </a:rPr>
              <a:t>-   Klappspiegel,</a:t>
            </a:r>
          </a:p>
          <a:p>
            <a:pPr lvl="0"/>
            <a:r>
              <a:rPr lang="de-DE" sz="1200" kern="1200" dirty="0" smtClean="0">
                <a:solidFill>
                  <a:schemeClr val="tx1"/>
                </a:solidFill>
                <a:effectLst/>
                <a:latin typeface="+mn-lt"/>
                <a:ea typeface="+mn-ea"/>
                <a:cs typeface="+mn-cs"/>
              </a:rPr>
              <a:t>-   Schneidkanten-Schlitzblende,</a:t>
            </a:r>
          </a:p>
          <a:p>
            <a:pPr lvl="0"/>
            <a:r>
              <a:rPr lang="de-DE" sz="1200" kern="1200" dirty="0" smtClean="0">
                <a:solidFill>
                  <a:schemeClr val="tx1"/>
                </a:solidFill>
                <a:effectLst/>
                <a:latin typeface="+mn-lt"/>
                <a:ea typeface="+mn-ea"/>
                <a:cs typeface="+mn-cs"/>
              </a:rPr>
              <a:t>-   Leistungsmesser</a:t>
            </a:r>
          </a:p>
          <a:p>
            <a:endParaRPr lang="de-DE" dirty="0"/>
          </a:p>
        </p:txBody>
      </p:sp>
      <p:sp>
        <p:nvSpPr>
          <p:cNvPr id="4" name="Slide Number Placeholder 3"/>
          <p:cNvSpPr>
            <a:spLocks noGrp="1"/>
          </p:cNvSpPr>
          <p:nvPr>
            <p:ph type="sldNum" sz="quarter" idx="10"/>
          </p:nvPr>
        </p:nvSpPr>
        <p:spPr/>
        <p:txBody>
          <a:bodyPr/>
          <a:lstStyle/>
          <a:p>
            <a:pPr>
              <a:defRPr/>
            </a:pPr>
            <a:fld id="{DCBA52FA-6C28-4981-B1E1-79E91D6FF3FA}" type="slidenum">
              <a:rPr lang="de-DE" smtClean="0"/>
              <a:pPr>
                <a:defRPr/>
              </a:pPr>
              <a:t>6</a:t>
            </a:fld>
            <a:endParaRPr lang="de-DE"/>
          </a:p>
        </p:txBody>
      </p:sp>
    </p:spTree>
    <p:extLst>
      <p:ext uri="{BB962C8B-B14F-4D97-AF65-F5344CB8AC3E}">
        <p14:creationId xmlns:p14="http://schemas.microsoft.com/office/powerpoint/2010/main" val="2503094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CBA52FA-6C28-4981-B1E1-79E91D6FF3FA}" type="slidenum">
              <a:rPr lang="de-DE" smtClean="0"/>
              <a:pPr>
                <a:defRPr/>
              </a:pPr>
              <a:t>16</a:t>
            </a:fld>
            <a:endParaRPr lang="de-DE"/>
          </a:p>
        </p:txBody>
      </p:sp>
    </p:spTree>
    <p:extLst>
      <p:ext uri="{BB962C8B-B14F-4D97-AF65-F5344CB8AC3E}">
        <p14:creationId xmlns:p14="http://schemas.microsoft.com/office/powerpoint/2010/main" val="3629317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a:xfrm>
            <a:off x="900114" y="692150"/>
            <a:ext cx="6767512" cy="504602"/>
          </a:xfrm>
          <a:prstGeom prst="rect">
            <a:avLst/>
          </a:prstGeom>
        </p:spPr>
        <p:txBody>
          <a:bodyPr/>
          <a:lstStyle>
            <a:lvl1pPr marL="0" indent="0">
              <a:buNone/>
              <a:defRPr sz="2200" b="1">
                <a:solidFill>
                  <a:schemeClr val="bg1"/>
                </a:solidFill>
                <a:latin typeface="Arial" pitchFamily="34" charset="0"/>
                <a:cs typeface="Arial" pitchFamily="34" charset="0"/>
              </a:defRPr>
            </a:lvl1pPr>
          </a:lstStyle>
          <a:p>
            <a:pPr lvl="0"/>
            <a:r>
              <a:rPr lang="de-DE" dirty="0" smtClean="0"/>
              <a:t>Textmasterformat bearbeiten</a:t>
            </a:r>
          </a:p>
        </p:txBody>
      </p:sp>
      <p:sp>
        <p:nvSpPr>
          <p:cNvPr id="6" name="Textplatzhalter 5"/>
          <p:cNvSpPr>
            <a:spLocks noGrp="1"/>
          </p:cNvSpPr>
          <p:nvPr>
            <p:ph type="body" sz="quarter" idx="11"/>
          </p:nvPr>
        </p:nvSpPr>
        <p:spPr>
          <a:xfrm>
            <a:off x="900114" y="1268413"/>
            <a:ext cx="6767512" cy="576262"/>
          </a:xfrm>
          <a:prstGeom prst="rect">
            <a:avLst/>
          </a:prstGeom>
        </p:spPr>
        <p:txBody>
          <a:bodyPr/>
          <a:lstStyle>
            <a:lvl1pPr marL="0" indent="0">
              <a:buNone/>
              <a:defRPr sz="2200">
                <a:solidFill>
                  <a:schemeClr val="bg1"/>
                </a:solidFill>
                <a:latin typeface="Arial" pitchFamily="34" charset="0"/>
                <a:cs typeface="Arial" pitchFamily="34" charset="0"/>
              </a:defRPr>
            </a:lvl1pPr>
          </a:lstStyle>
          <a:p>
            <a:pPr lvl="0"/>
            <a:r>
              <a:rPr lang="de-DE" dirty="0" smtClean="0"/>
              <a:t>Textmasterformat bearbeiten</a:t>
            </a: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0058B85B-20B8-49C2-B25A-7DA0AA94CFDD}" type="slidenum">
              <a:rPr lang="de-DE"/>
              <a:pPr>
                <a:defRPr/>
              </a:pPr>
              <a:t>‹Nr.›</a:t>
            </a:fld>
            <a:endParaRPr lang="de-DE"/>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F595CD56-A837-439E-B8D4-D435C549D867}" type="slidenum">
              <a:rPr lang="de-DE"/>
              <a:pPr>
                <a:defRPr/>
              </a:pPr>
              <a:t>‹Nr.›</a:t>
            </a:fld>
            <a:endParaRPr lang="de-DE"/>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C6099501-9DF1-4D1E-86E4-35B61BF0FF55}" type="slidenum">
              <a:rPr lang="de-DE"/>
              <a:pPr>
                <a:defRPr/>
              </a:pPr>
              <a:t>‹Nr.›</a:t>
            </a:fld>
            <a:endParaRPr lang="de-DE"/>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0ADDA23-8350-4A9B-93F3-675E8F281941}" type="slidenum">
              <a:rPr lang="de-DE"/>
              <a:pPr>
                <a:defRPr/>
              </a:pPr>
              <a:t>‹Nr.›</a:t>
            </a:fld>
            <a:endParaRPr lang="de-DE"/>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40"/>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40"/>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B1FF443-D12D-444D-801E-E9272F1B3721}" type="slidenum">
              <a:rPr lang="de-DE"/>
              <a:pPr>
                <a:defRPr/>
              </a:pPr>
              <a:t>‹Nr.›</a:t>
            </a:fld>
            <a:endParaRPr lang="de-DE"/>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0A60B2-40D6-4DDF-8300-EAB13760809D}" type="slidenum">
              <a:rPr lang="en-US"/>
              <a:pPr>
                <a:defRPr/>
              </a:pPr>
              <a:t>‹Nr.›</a:t>
            </a:fld>
            <a:endParaRPr lang="en-U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6DF581-62C2-4D69-BC3E-572450C04991}" type="slidenum">
              <a:rPr lang="en-US"/>
              <a:pPr>
                <a:defRPr/>
              </a:pPr>
              <a:t>‹Nr.›</a:t>
            </a:fld>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4FB2EF-11D8-4047-AEE7-D7D607AFD1BD}" type="slidenum">
              <a:rPr lang="en-US"/>
              <a:pPr>
                <a:defRPr/>
              </a:pPr>
              <a:t>‹Nr.›</a:t>
            </a:fld>
            <a:endParaRPr 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395EEA3-C936-462F-A2D7-974E42706E4E}" type="slidenum">
              <a:rPr lang="en-US"/>
              <a:pPr>
                <a:defRPr/>
              </a:pPr>
              <a:t>‹Nr.›</a:t>
            </a:fld>
            <a:endParaRPr 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1E525C4-B0EA-43D1-9D4C-BF7C137D8934}" type="slidenum">
              <a:rPr lang="en-US"/>
              <a:pPr>
                <a:defRPr/>
              </a:pPr>
              <a:t>‹Nr.›</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Textfeld 1"/>
          <p:cNvSpPr txBox="1"/>
          <p:nvPr userDrawn="1"/>
        </p:nvSpPr>
        <p:spPr>
          <a:xfrm>
            <a:off x="-36512" y="6237312"/>
            <a:ext cx="648072" cy="369332"/>
          </a:xfrm>
          <a:prstGeom prst="rect">
            <a:avLst/>
          </a:prstGeom>
          <a:noFill/>
        </p:spPr>
        <p:txBody>
          <a:bodyPr wrap="square" rtlCol="0">
            <a:spAutoFit/>
          </a:bodyPr>
          <a:lstStyle/>
          <a:p>
            <a:fld id="{CC3354B2-B48A-4EFF-AFE8-B1070F2292F6}" type="slidenum">
              <a:rPr lang="de-DE" smtClean="0"/>
              <a:t>‹Nr.›</a:t>
            </a:fld>
            <a:endParaRPr lang="de-DE" dirty="0"/>
          </a:p>
        </p:txBody>
      </p:sp>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16D46BE-96F8-40C1-8228-2D19FF866A42}" type="slidenum">
              <a:rPr lang="en-US"/>
              <a:pPr>
                <a:defRPr/>
              </a:pPr>
              <a:t>‹Nr.›</a:t>
            </a:fld>
            <a:endParaRPr 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F933A5E-0175-49E9-AFB1-080EB1422425}" type="slidenum">
              <a:rPr lang="en-US"/>
              <a:pPr>
                <a:defRPr/>
              </a:pPr>
              <a:t>‹Nr.›</a:t>
            </a:fld>
            <a:endParaRPr lang="en-US"/>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B4EDA89-AE33-4892-91E1-D4482F98BEE5}" type="slidenum">
              <a:rPr lang="en-US"/>
              <a:pPr>
                <a:defRPr/>
              </a:pPr>
              <a:t>‹Nr.›</a:t>
            </a:fld>
            <a:endParaRPr lang="en-US"/>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2E76F32-83F9-4FAC-987D-0D5C322D73C6}" type="slidenum">
              <a:rPr lang="en-US"/>
              <a:pPr>
                <a:defRPr/>
              </a:pPr>
              <a:t>‹Nr.›</a:t>
            </a:fld>
            <a:endParaRPr lang="en-US"/>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0E84E4-818E-47E7-BA2A-D77BA9CE0D01}" type="slidenum">
              <a:rPr lang="en-US"/>
              <a:pPr>
                <a:defRPr/>
              </a:pPr>
              <a:t>‹Nr.›</a:t>
            </a:fld>
            <a:endParaRPr lang="en-US"/>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663E1F-2DB2-481F-AFE9-F3B0327FA60F}" type="slidenum">
              <a:rPr lang="en-US"/>
              <a:pPr>
                <a:defRPr/>
              </a:pPr>
              <a:t>‹Nr.›</a:t>
            </a:fld>
            <a:endParaRPr lang="en-US"/>
          </a:p>
        </p:txBody>
      </p:sp>
    </p:spTree>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5"/>
          <p:cNvSpPr>
            <a:spLocks noGrp="1"/>
          </p:cNvSpPr>
          <p:nvPr>
            <p:ph type="body" sz="quarter" idx="11"/>
          </p:nvPr>
        </p:nvSpPr>
        <p:spPr>
          <a:xfrm>
            <a:off x="1187624" y="5229200"/>
            <a:ext cx="4752528" cy="504056"/>
          </a:xfrm>
          <a:prstGeom prst="rect">
            <a:avLst/>
          </a:prstGeom>
        </p:spPr>
        <p:txBody>
          <a:bodyPr/>
          <a:lstStyle>
            <a:lvl1pPr marL="0" indent="0">
              <a:buNone/>
              <a:defRPr sz="2200" b="1">
                <a:solidFill>
                  <a:schemeClr val="bg1"/>
                </a:solidFill>
                <a:latin typeface="Arial" pitchFamily="34" charset="0"/>
                <a:cs typeface="Arial" pitchFamily="34" charset="0"/>
              </a:defRPr>
            </a:lvl1pPr>
          </a:lstStyle>
          <a:p>
            <a:pPr lvl="0"/>
            <a:r>
              <a:rPr lang="de-DE" dirty="0" smtClean="0"/>
              <a:t>Textmasterformat bearbeiten</a:t>
            </a:r>
          </a:p>
        </p:txBody>
      </p:sp>
      <p:sp>
        <p:nvSpPr>
          <p:cNvPr id="8" name="Textplatzhalter 7"/>
          <p:cNvSpPr>
            <a:spLocks noGrp="1"/>
          </p:cNvSpPr>
          <p:nvPr>
            <p:ph type="body" sz="quarter" idx="12"/>
          </p:nvPr>
        </p:nvSpPr>
        <p:spPr>
          <a:xfrm>
            <a:off x="1187451" y="5805488"/>
            <a:ext cx="4752702" cy="503832"/>
          </a:xfrm>
          <a:prstGeom prst="rect">
            <a:avLst/>
          </a:prstGeom>
        </p:spPr>
        <p:txBody>
          <a:bodyPr/>
          <a:lstStyle>
            <a:lvl1pPr marL="0" indent="0">
              <a:buNone/>
              <a:defRPr sz="2200">
                <a:solidFill>
                  <a:schemeClr val="bg1"/>
                </a:solidFill>
                <a:latin typeface="Arial" pitchFamily="34" charset="0"/>
                <a:cs typeface="Arial" pitchFamily="34" charset="0"/>
              </a:defRPr>
            </a:lvl1pPr>
          </a:lstStyle>
          <a:p>
            <a:pPr lvl="0"/>
            <a:r>
              <a:rPr lang="de-DE" smtClean="0"/>
              <a:t>Textmasterformat bearbeiten</a:t>
            </a:r>
          </a:p>
        </p:txBody>
      </p:sp>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83968" y="5373216"/>
            <a:ext cx="1474675" cy="728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052732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Textfeld 3"/>
          <p:cNvSpPr txBox="1">
            <a:spLocks noChangeArrowheads="1"/>
          </p:cNvSpPr>
          <p:nvPr userDrawn="1"/>
        </p:nvSpPr>
        <p:spPr bwMode="auto">
          <a:xfrm>
            <a:off x="71438" y="6215063"/>
            <a:ext cx="7143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217C479-568A-4C66-B95D-0BA463AF4C76}" type="slidenum">
              <a:rPr lang="de-DE" altLang="de-DE" smtClean="0">
                <a:solidFill>
                  <a:srgbClr val="000000"/>
                </a:solidFill>
              </a:rPr>
              <a:pPr eaLnBrk="1" hangingPunct="1"/>
              <a:t>‹Nr.›</a:t>
            </a:fld>
            <a:endParaRPr lang="de-DE" altLang="de-DE" smtClean="0">
              <a:solidFill>
                <a:srgbClr val="000000"/>
              </a:solidFill>
            </a:endParaRPr>
          </a:p>
        </p:txBody>
      </p:sp>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83968" y="5373216"/>
            <a:ext cx="1474675" cy="728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692156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a:xfrm>
            <a:off x="900114" y="692150"/>
            <a:ext cx="6767512" cy="504602"/>
          </a:xfrm>
          <a:prstGeom prst="rect">
            <a:avLst/>
          </a:prstGeom>
        </p:spPr>
        <p:txBody>
          <a:bodyPr/>
          <a:lstStyle>
            <a:lvl1pPr marL="0" indent="0">
              <a:buNone/>
              <a:defRPr sz="2200" b="1">
                <a:solidFill>
                  <a:schemeClr val="bg1"/>
                </a:solidFill>
                <a:latin typeface="Arial" pitchFamily="34" charset="0"/>
                <a:cs typeface="Arial" pitchFamily="34" charset="0"/>
              </a:defRPr>
            </a:lvl1pPr>
          </a:lstStyle>
          <a:p>
            <a:pPr lvl="0"/>
            <a:r>
              <a:rPr lang="de-DE" dirty="0" smtClean="0"/>
              <a:t>Textmasterformat bearbeiten</a:t>
            </a:r>
          </a:p>
        </p:txBody>
      </p:sp>
      <p:sp>
        <p:nvSpPr>
          <p:cNvPr id="6" name="Textplatzhalter 5"/>
          <p:cNvSpPr>
            <a:spLocks noGrp="1"/>
          </p:cNvSpPr>
          <p:nvPr>
            <p:ph type="body" sz="quarter" idx="11"/>
          </p:nvPr>
        </p:nvSpPr>
        <p:spPr>
          <a:xfrm>
            <a:off x="900114" y="1268413"/>
            <a:ext cx="6767512" cy="576262"/>
          </a:xfrm>
          <a:prstGeom prst="rect">
            <a:avLst/>
          </a:prstGeom>
        </p:spPr>
        <p:txBody>
          <a:bodyPr/>
          <a:lstStyle>
            <a:lvl1pPr marL="0" indent="0">
              <a:buNone/>
              <a:defRPr sz="2200">
                <a:solidFill>
                  <a:schemeClr val="bg1"/>
                </a:solidFill>
                <a:latin typeface="Arial" pitchFamily="34" charset="0"/>
                <a:cs typeface="Arial" pitchFamily="34" charset="0"/>
              </a:defRPr>
            </a:lvl1pPr>
          </a:lstStyle>
          <a:p>
            <a:pPr lvl="0"/>
            <a:r>
              <a:rPr lang="de-DE" dirty="0" smtClean="0"/>
              <a:t>Textmasterformat bearbeiten</a:t>
            </a:r>
          </a:p>
        </p:txBody>
      </p:sp>
    </p:spTree>
    <p:extLst>
      <p:ext uri="{BB962C8B-B14F-4D97-AF65-F5344CB8AC3E}">
        <p14:creationId xmlns:p14="http://schemas.microsoft.com/office/powerpoint/2010/main" val="330566977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feld 3"/>
          <p:cNvSpPr txBox="1"/>
          <p:nvPr userDrawn="1"/>
        </p:nvSpPr>
        <p:spPr>
          <a:xfrm>
            <a:off x="35496" y="6237312"/>
            <a:ext cx="605487" cy="369332"/>
          </a:xfrm>
          <a:prstGeom prst="rect">
            <a:avLst/>
          </a:prstGeom>
          <a:noFill/>
        </p:spPr>
        <p:txBody>
          <a:bodyPr wrap="none" rtlCol="0">
            <a:spAutoFit/>
          </a:bodyPr>
          <a:lstStyle/>
          <a:p>
            <a:fld id="{207BB47E-D42A-4831-AF83-02B29A3C1B1A}" type="slidenum">
              <a:rPr lang="de-DE" smtClean="0"/>
              <a:t>‹Nr.›</a:t>
            </a:fld>
            <a:endParaRPr lang="de-DE" dirty="0"/>
          </a:p>
        </p:txBody>
      </p:sp>
    </p:spTree>
    <p:extLst>
      <p:ext uri="{BB962C8B-B14F-4D97-AF65-F5344CB8AC3E}">
        <p14:creationId xmlns:p14="http://schemas.microsoft.com/office/powerpoint/2010/main" val="17018123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7"/>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F5C2DA6-9364-4293-82A6-1DA7108C1DC8}" type="slidenum">
              <a:rPr lang="de-DE"/>
              <a:pPr>
                <a:defRPr/>
              </a:pPr>
              <a:t>‹Nr.›</a:t>
            </a:fld>
            <a:endParaRPr lang="de-DE"/>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FE69C1B-1EDB-408A-9085-273BD83BC4F6}" type="slidenum">
              <a:rPr lang="de-DE"/>
              <a:pPr>
                <a:defRPr/>
              </a:pPr>
              <a:t>‹Nr.›</a:t>
            </a:fld>
            <a:endParaRPr lang="de-DE"/>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2"/>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29C0428-79D4-4E3B-9095-0221D178035B}" type="slidenum">
              <a:rPr lang="de-DE"/>
              <a:pPr>
                <a:defRPr/>
              </a:pPr>
              <a:t>‹Nr.›</a:t>
            </a:fld>
            <a:endParaRPr lang="de-DE"/>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822943C4-E5FC-4E42-8900-F67390428875}" type="slidenum">
              <a:rPr lang="de-DE"/>
              <a:pPr>
                <a:defRPr/>
              </a:pPr>
              <a:t>‹Nr.›</a:t>
            </a:fld>
            <a:endParaRPr lang="de-DE"/>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582CEDA9-64A1-4D2B-844A-1F6AAE808A58}" type="slidenum">
              <a:rPr lang="de-DE"/>
              <a:pPr>
                <a:defRPr/>
              </a:pPr>
              <a:t>‹Nr.›</a:t>
            </a:fld>
            <a:endParaRPr lang="de-DE"/>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EDC2B72D-0118-4F6A-8595-A7FC1E175947}" type="slidenum">
              <a:rPr lang="de-DE"/>
              <a:pPr>
                <a:defRPr/>
              </a:pPr>
              <a:t>‹Nr.›</a:t>
            </a:fld>
            <a:endParaRPr lang="de-DE"/>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7" Type="http://schemas.openxmlformats.org/officeDocument/2006/relationships/image" Target="../media/image2.pn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28.xml"/><Relationship Id="rId5" Type="http://schemas.openxmlformats.org/officeDocument/2006/relationships/image" Target="../media/image7.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3175" y="-7938"/>
            <a:ext cx="9147175" cy="6856413"/>
          </a:xfrm>
          <a:prstGeom prst="rect">
            <a:avLst/>
          </a:prstGeom>
          <a:solidFill>
            <a:srgbClr val="00589C"/>
          </a:solidFill>
          <a:ln>
            <a:noFill/>
          </a:ln>
          <a:effectLst/>
          <a:extLst/>
        </p:spPr>
        <p:txBody>
          <a:bodyPr wrap="none" anchor="ctr"/>
          <a:lstStyle/>
          <a:p>
            <a:pPr>
              <a:defRPr/>
            </a:pPr>
            <a:endParaRPr lang="de-DE"/>
          </a:p>
        </p:txBody>
      </p:sp>
      <p:grpSp>
        <p:nvGrpSpPr>
          <p:cNvPr id="1027" name="Gruppieren 18"/>
          <p:cNvGrpSpPr>
            <a:grpSpLocks/>
          </p:cNvGrpSpPr>
          <p:nvPr/>
        </p:nvGrpSpPr>
        <p:grpSpPr bwMode="auto">
          <a:xfrm>
            <a:off x="-3175" y="0"/>
            <a:ext cx="9144000" cy="6858000"/>
            <a:chOff x="-3175" y="-19275"/>
            <a:chExt cx="9144000" cy="6858000"/>
          </a:xfrm>
        </p:grpSpPr>
        <p:grpSp>
          <p:nvGrpSpPr>
            <p:cNvPr id="1031" name="Gruppieren 14"/>
            <p:cNvGrpSpPr>
              <a:grpSpLocks/>
            </p:cNvGrpSpPr>
            <p:nvPr/>
          </p:nvGrpSpPr>
          <p:grpSpPr bwMode="auto">
            <a:xfrm>
              <a:off x="-3175" y="-19275"/>
              <a:ext cx="9144000" cy="6858000"/>
              <a:chOff x="0" y="0"/>
              <a:chExt cx="9144000" cy="6858000"/>
            </a:xfrm>
          </p:grpSpPr>
          <p:sp>
            <p:nvSpPr>
              <p:cNvPr id="1034" name="Rectangle 4"/>
              <p:cNvSpPr>
                <a:spLocks noChangeArrowheads="1"/>
              </p:cNvSpPr>
              <p:nvPr userDrawn="1"/>
            </p:nvSpPr>
            <p:spPr bwMode="auto">
              <a:xfrm>
                <a:off x="0" y="0"/>
                <a:ext cx="287338" cy="287338"/>
              </a:xfrm>
              <a:prstGeom prst="rect">
                <a:avLst/>
              </a:prstGeom>
              <a:solidFill>
                <a:srgbClr val="CF6800"/>
              </a:solidFill>
              <a:ln>
                <a:noFill/>
              </a:ln>
              <a:effectLst/>
              <a:extLst/>
            </p:spPr>
            <p:txBody>
              <a:bodyPr wrap="none" anchor="ctr"/>
              <a:lstStyle/>
              <a:p>
                <a:pPr>
                  <a:defRPr/>
                </a:pPr>
                <a:endParaRPr lang="de-DE"/>
              </a:p>
            </p:txBody>
          </p:sp>
          <p:sp>
            <p:nvSpPr>
              <p:cNvPr id="1035" name="Rectangle 6"/>
              <p:cNvSpPr>
                <a:spLocks noChangeArrowheads="1"/>
              </p:cNvSpPr>
              <p:nvPr/>
            </p:nvSpPr>
            <p:spPr bwMode="auto">
              <a:xfrm>
                <a:off x="0" y="6426200"/>
                <a:ext cx="3062288" cy="144463"/>
              </a:xfrm>
              <a:prstGeom prst="rect">
                <a:avLst/>
              </a:prstGeom>
              <a:solidFill>
                <a:srgbClr val="CF6800"/>
              </a:solidFill>
              <a:ln>
                <a:noFill/>
              </a:ln>
              <a:effectLst/>
              <a:extLst/>
            </p:spPr>
            <p:txBody>
              <a:bodyPr wrap="none" anchor="ctr"/>
              <a:lstStyle/>
              <a:p>
                <a:pPr>
                  <a:defRPr/>
                </a:pPr>
                <a:endParaRPr lang="de-DE"/>
              </a:p>
            </p:txBody>
          </p:sp>
          <p:sp>
            <p:nvSpPr>
              <p:cNvPr id="1036" name="Rectangle 7"/>
              <p:cNvSpPr>
                <a:spLocks noChangeArrowheads="1"/>
              </p:cNvSpPr>
              <p:nvPr/>
            </p:nvSpPr>
            <p:spPr bwMode="auto">
              <a:xfrm>
                <a:off x="0" y="6713538"/>
                <a:ext cx="3065463" cy="144462"/>
              </a:xfrm>
              <a:prstGeom prst="rect">
                <a:avLst/>
              </a:prstGeom>
              <a:solidFill>
                <a:srgbClr val="9C9C9C"/>
              </a:solidFill>
              <a:ln>
                <a:noFill/>
              </a:ln>
              <a:effectLst/>
              <a:extLst/>
            </p:spPr>
            <p:txBody>
              <a:bodyPr wrap="none" anchor="ctr"/>
              <a:lstStyle/>
              <a:p>
                <a:pPr>
                  <a:defRPr/>
                </a:pPr>
                <a:endParaRPr lang="de-DE"/>
              </a:p>
            </p:txBody>
          </p:sp>
          <p:sp>
            <p:nvSpPr>
              <p:cNvPr id="1037" name="Rectangle 8"/>
              <p:cNvSpPr>
                <a:spLocks noChangeArrowheads="1"/>
              </p:cNvSpPr>
              <p:nvPr/>
            </p:nvSpPr>
            <p:spPr bwMode="auto">
              <a:xfrm>
                <a:off x="3057525" y="6567488"/>
                <a:ext cx="3059113" cy="144462"/>
              </a:xfrm>
              <a:prstGeom prst="rect">
                <a:avLst/>
              </a:prstGeom>
              <a:solidFill>
                <a:srgbClr val="B9B9B9"/>
              </a:solidFill>
              <a:ln>
                <a:noFill/>
              </a:ln>
              <a:effectLst/>
              <a:extLst/>
            </p:spPr>
            <p:txBody>
              <a:bodyPr wrap="none" anchor="ctr"/>
              <a:lstStyle/>
              <a:p>
                <a:pPr>
                  <a:defRPr/>
                </a:pPr>
                <a:endParaRPr lang="de-DE"/>
              </a:p>
            </p:txBody>
          </p:sp>
          <p:sp>
            <p:nvSpPr>
              <p:cNvPr id="1038" name="Rectangle 9"/>
              <p:cNvSpPr>
                <a:spLocks noChangeArrowheads="1"/>
              </p:cNvSpPr>
              <p:nvPr/>
            </p:nvSpPr>
            <p:spPr bwMode="auto">
              <a:xfrm>
                <a:off x="0" y="6570663"/>
                <a:ext cx="3062288" cy="144462"/>
              </a:xfrm>
              <a:prstGeom prst="rect">
                <a:avLst/>
              </a:prstGeom>
              <a:solidFill>
                <a:schemeClr val="bg1"/>
              </a:solidFill>
              <a:ln>
                <a:noFill/>
              </a:ln>
              <a:effectLst/>
              <a:extLst/>
            </p:spPr>
            <p:txBody>
              <a:bodyPr wrap="none" anchor="ctr"/>
              <a:lstStyle/>
              <a:p>
                <a:pPr>
                  <a:defRPr/>
                </a:pPr>
                <a:endParaRPr lang="de-DE"/>
              </a:p>
            </p:txBody>
          </p:sp>
          <p:sp>
            <p:nvSpPr>
              <p:cNvPr id="1039" name="Rectangle 10"/>
              <p:cNvSpPr>
                <a:spLocks noChangeArrowheads="1"/>
              </p:cNvSpPr>
              <p:nvPr/>
            </p:nvSpPr>
            <p:spPr bwMode="auto">
              <a:xfrm>
                <a:off x="3062288" y="6711950"/>
                <a:ext cx="6081712" cy="144463"/>
              </a:xfrm>
              <a:prstGeom prst="rect">
                <a:avLst/>
              </a:prstGeom>
              <a:solidFill>
                <a:schemeClr val="bg1"/>
              </a:solidFill>
              <a:ln>
                <a:noFill/>
              </a:ln>
              <a:effectLst/>
              <a:extLst/>
            </p:spPr>
            <p:txBody>
              <a:bodyPr wrap="none" anchor="ctr"/>
              <a:lstStyle/>
              <a:p>
                <a:pPr>
                  <a:defRPr/>
                </a:pPr>
                <a:endParaRPr lang="de-DE"/>
              </a:p>
            </p:txBody>
          </p:sp>
        </p:grpSp>
        <p:pic>
          <p:nvPicPr>
            <p:cNvPr id="1032" name="Grafik 19"/>
            <p:cNvPicPr>
              <a:picLocks noChangeAspect="1"/>
            </p:cNvPicPr>
            <p:nvPr/>
          </p:nvPicPr>
          <p:blipFill>
            <a:blip r:embed="rId3" cstate="print">
              <a:extLst>
                <a:ext uri="{28A0092B-C50C-407E-A947-70E740481C1C}">
                  <a14:useLocalDpi xmlns:a14="http://schemas.microsoft.com/office/drawing/2010/main"/>
                </a:ext>
              </a:extLst>
            </a:blip>
            <a:srcRect r="40276"/>
            <a:stretch>
              <a:fillRect/>
            </a:stretch>
          </p:blipFill>
          <p:spPr bwMode="auto">
            <a:xfrm>
              <a:off x="7077075" y="5157788"/>
              <a:ext cx="1743075" cy="1228725"/>
            </a:xfrm>
            <a:prstGeom prst="rect">
              <a:avLst/>
            </a:prstGeom>
            <a:noFill/>
            <a:ln w="9525">
              <a:noFill/>
              <a:miter lim="800000"/>
              <a:headEnd/>
              <a:tailEnd/>
            </a:ln>
          </p:spPr>
        </p:pic>
      </p:grpSp>
      <p:sp>
        <p:nvSpPr>
          <p:cNvPr id="8" name="Text Box 14"/>
          <p:cNvSpPr txBox="1">
            <a:spLocks noChangeArrowheads="1"/>
          </p:cNvSpPr>
          <p:nvPr/>
        </p:nvSpPr>
        <p:spPr bwMode="auto">
          <a:xfrm>
            <a:off x="2944813" y="6672263"/>
            <a:ext cx="6019800" cy="230187"/>
          </a:xfrm>
          <a:prstGeom prst="rect">
            <a:avLst/>
          </a:prstGeom>
          <a:noFill/>
          <a:ln>
            <a:noFill/>
          </a:ln>
          <a:effectLs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fontAlgn="auto">
              <a:spcBef>
                <a:spcPts val="0"/>
              </a:spcBef>
              <a:spcAft>
                <a:spcPts val="0"/>
              </a:spcAft>
              <a:defRPr/>
            </a:pPr>
            <a:r>
              <a:rPr lang="de-DE" sz="900" dirty="0" smtClean="0">
                <a:latin typeface="Arial" charset="0"/>
                <a:cs typeface="+mn-cs"/>
              </a:rPr>
              <a:t>	Jochen</a:t>
            </a:r>
            <a:r>
              <a:rPr lang="de-DE" sz="900" baseline="0" dirty="0" smtClean="0">
                <a:latin typeface="Arial" charset="0"/>
                <a:cs typeface="+mn-cs"/>
              </a:rPr>
              <a:t> Teichert</a:t>
            </a:r>
            <a:r>
              <a:rPr lang="de-DE" sz="900" dirty="0" smtClean="0">
                <a:latin typeface="Arial" charset="0"/>
                <a:cs typeface="+mn-cs"/>
              </a:rPr>
              <a:t> I HZDR</a:t>
            </a:r>
            <a:endParaRPr lang="de-DE" dirty="0" smtClean="0">
              <a:cs typeface="+mn-cs"/>
            </a:endParaRPr>
          </a:p>
        </p:txBody>
      </p:sp>
      <p:sp>
        <p:nvSpPr>
          <p:cNvPr id="16" name="Rectangle 15"/>
          <p:cNvSpPr/>
          <p:nvPr userDrawn="1"/>
        </p:nvSpPr>
        <p:spPr>
          <a:xfrm>
            <a:off x="0" y="0"/>
            <a:ext cx="323850" cy="33337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en-US"/>
          </a:p>
        </p:txBody>
      </p:sp>
      <p:pic>
        <p:nvPicPr>
          <p:cNvPr id="2" name="Picture 2"/>
          <p:cNvPicPr>
            <a:picLocks noChangeAspect="1" noChangeArrowheads="1"/>
          </p:cNvPicPr>
          <p:nvPr userDrawn="1"/>
        </p:nvPicPr>
        <p:blipFill rotWithShape="1">
          <a:blip r:embed="rId4" cstate="print">
            <a:extLst>
              <a:ext uri="{28A0092B-C50C-407E-A947-70E740481C1C}">
                <a14:useLocalDpi xmlns:a14="http://schemas.microsoft.com/office/drawing/2010/main"/>
              </a:ext>
            </a:extLst>
          </a:blip>
          <a:srcRect/>
          <a:stretch/>
        </p:blipFill>
        <p:spPr bwMode="auto">
          <a:xfrm>
            <a:off x="7466558" y="4653136"/>
            <a:ext cx="1281906" cy="272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8" r:id="rId1"/>
  </p:sldLayoutIdLst>
  <p:transition>
    <p:fade/>
  </p:transition>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3"/>
          <p:cNvSpPr>
            <a:spLocks noChangeArrowheads="1"/>
          </p:cNvSpPr>
          <p:nvPr/>
        </p:nvSpPr>
        <p:spPr bwMode="auto">
          <a:xfrm>
            <a:off x="3167063" y="6673850"/>
            <a:ext cx="5797550" cy="192088"/>
          </a:xfrm>
          <a:prstGeom prst="rect">
            <a:avLst/>
          </a:prstGeom>
          <a:noFill/>
          <a:ln>
            <a:noFill/>
          </a:ln>
          <a:effectLst/>
          <a:extLst/>
        </p:spPr>
        <p:txBody>
          <a:bodyPr lIns="90000" tIns="46800" rIns="90000" bIns="46800"/>
          <a:lstStyle/>
          <a:p>
            <a:pPr algn="r" fontAlgn="auto">
              <a:spcBef>
                <a:spcPts val="0"/>
              </a:spcBef>
              <a:spcAft>
                <a:spcPts val="0"/>
              </a:spcAft>
              <a:defRPr/>
            </a:pPr>
            <a:r>
              <a:rPr lang="de-DE" sz="900" dirty="0">
                <a:latin typeface="Arial" charset="0"/>
              </a:rPr>
              <a:t>	                                                                   </a:t>
            </a:r>
            <a:r>
              <a:rPr lang="de-DE" sz="900" dirty="0" smtClean="0">
                <a:latin typeface="Arial" charset="0"/>
              </a:rPr>
              <a:t>Jochen</a:t>
            </a:r>
            <a:r>
              <a:rPr lang="de-DE" sz="900" baseline="0" dirty="0" smtClean="0">
                <a:latin typeface="Arial" charset="0"/>
              </a:rPr>
              <a:t> Teichert</a:t>
            </a:r>
            <a:r>
              <a:rPr lang="de-DE" sz="900" dirty="0" smtClean="0">
                <a:latin typeface="Arial" charset="0"/>
              </a:rPr>
              <a:t> </a:t>
            </a:r>
            <a:r>
              <a:rPr lang="de-DE" sz="900" baseline="0" dirty="0" smtClean="0">
                <a:latin typeface="Arial" charset="0"/>
              </a:rPr>
              <a:t> </a:t>
            </a:r>
            <a:r>
              <a:rPr lang="de-DE" sz="900" dirty="0" smtClean="0">
                <a:latin typeface="Arial" charset="0"/>
              </a:rPr>
              <a:t>I </a:t>
            </a:r>
            <a:r>
              <a:rPr lang="de-DE" sz="900" dirty="0">
                <a:latin typeface="Arial" charset="0"/>
              </a:rPr>
              <a:t>HZDR</a:t>
            </a:r>
            <a:endParaRPr lang="de-DE" sz="2400" dirty="0">
              <a:latin typeface="Times" pitchFamily="18" charset="0"/>
            </a:endParaRPr>
          </a:p>
        </p:txBody>
      </p:sp>
      <p:grpSp>
        <p:nvGrpSpPr>
          <p:cNvPr id="3075" name="Gruppieren 1"/>
          <p:cNvGrpSpPr>
            <a:grpSpLocks/>
          </p:cNvGrpSpPr>
          <p:nvPr/>
        </p:nvGrpSpPr>
        <p:grpSpPr bwMode="auto">
          <a:xfrm>
            <a:off x="0" y="6575425"/>
            <a:ext cx="9144000" cy="290513"/>
            <a:chOff x="0" y="6575425"/>
            <a:chExt cx="9144000" cy="290513"/>
          </a:xfrm>
        </p:grpSpPr>
        <p:sp>
          <p:nvSpPr>
            <p:cNvPr id="9" name="Rectangle 6"/>
            <p:cNvSpPr>
              <a:spLocks noChangeArrowheads="1"/>
            </p:cNvSpPr>
            <p:nvPr/>
          </p:nvSpPr>
          <p:spPr bwMode="auto">
            <a:xfrm>
              <a:off x="0" y="6575425"/>
              <a:ext cx="3059113" cy="144463"/>
            </a:xfrm>
            <a:prstGeom prst="rect">
              <a:avLst/>
            </a:prstGeom>
            <a:solidFill>
              <a:srgbClr val="9C9C9C"/>
            </a:solidFill>
            <a:ln>
              <a:noFill/>
            </a:ln>
            <a:effectLst/>
            <a:extLst/>
          </p:spPr>
          <p:txBody>
            <a:bodyPr wrap="none" anchor="ctr"/>
            <a:ls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defRPr/>
              </a:pPr>
              <a:endParaRPr lang="de-DE"/>
            </a:p>
          </p:txBody>
        </p:sp>
        <p:sp>
          <p:nvSpPr>
            <p:cNvPr id="10" name="Rectangle 7"/>
            <p:cNvSpPr>
              <a:spLocks noChangeArrowheads="1"/>
            </p:cNvSpPr>
            <p:nvPr/>
          </p:nvSpPr>
          <p:spPr bwMode="auto">
            <a:xfrm>
              <a:off x="3057525" y="6575425"/>
              <a:ext cx="6086475" cy="144463"/>
            </a:xfrm>
            <a:prstGeom prst="rect">
              <a:avLst/>
            </a:prstGeom>
            <a:solidFill>
              <a:srgbClr val="00589C"/>
            </a:solidFill>
            <a:ln>
              <a:noFill/>
            </a:ln>
            <a:effectLst/>
            <a:extLst/>
          </p:spPr>
          <p:txBody>
            <a:bodyPr wrap="none" anchor="ctr"/>
            <a:ls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defRPr/>
              </a:pPr>
              <a:endParaRPr lang="de-DE"/>
            </a:p>
          </p:txBody>
        </p:sp>
        <p:sp>
          <p:nvSpPr>
            <p:cNvPr id="12" name="Rectangle 15"/>
            <p:cNvSpPr>
              <a:spLocks noChangeArrowheads="1"/>
            </p:cNvSpPr>
            <p:nvPr/>
          </p:nvSpPr>
          <p:spPr bwMode="auto">
            <a:xfrm>
              <a:off x="0" y="6718300"/>
              <a:ext cx="3059113" cy="147638"/>
            </a:xfrm>
            <a:prstGeom prst="rect">
              <a:avLst/>
            </a:prstGeom>
            <a:solidFill>
              <a:srgbClr val="00589C"/>
            </a:solidFill>
            <a:ln>
              <a:noFill/>
            </a:ln>
            <a:effectLst/>
            <a:extLst/>
          </p:spPr>
          <p:txBody>
            <a:bodyPr wrap="none" lIns="90000" tIns="46800" rIns="90000" bIns="46800" anchor="ctr"/>
            <a:ls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defRPr/>
              </a:pPr>
              <a:endParaRPr lang="de-DE"/>
            </a:p>
          </p:txBody>
        </p:sp>
      </p:grpSp>
      <p:sp>
        <p:nvSpPr>
          <p:cNvPr id="13" name="Text Box 21"/>
          <p:cNvSpPr txBox="1">
            <a:spLocks noChangeArrowheads="1"/>
          </p:cNvSpPr>
          <p:nvPr/>
        </p:nvSpPr>
        <p:spPr bwMode="auto">
          <a:xfrm>
            <a:off x="6443663" y="6530975"/>
            <a:ext cx="2520950" cy="233363"/>
          </a:xfrm>
          <a:prstGeom prst="rect">
            <a:avLst/>
          </a:prstGeom>
          <a:noFill/>
          <a:ln>
            <a:noFill/>
          </a:ln>
          <a:effectLst/>
          <a:extLst/>
        </p:spPr>
        <p:txBody>
          <a:bodyPr lIns="90000" tIns="46800" rIns="90000" bIns="46800">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defRPr/>
            </a:pPr>
            <a:r>
              <a:rPr lang="de-DE" sz="900" dirty="0">
                <a:solidFill>
                  <a:schemeClr val="bg1"/>
                </a:solidFill>
                <a:latin typeface="Arial" charset="0"/>
              </a:rPr>
              <a:t>             </a:t>
            </a:r>
            <a:r>
              <a:rPr lang="de-DE" sz="900" dirty="0" smtClean="0">
                <a:solidFill>
                  <a:schemeClr val="bg1"/>
                </a:solidFill>
                <a:latin typeface="Arial" charset="0"/>
              </a:rPr>
              <a:t>Member </a:t>
            </a:r>
            <a:r>
              <a:rPr lang="de-DE" sz="900" dirty="0" err="1" smtClean="0">
                <a:solidFill>
                  <a:schemeClr val="bg1"/>
                </a:solidFill>
                <a:latin typeface="Arial" charset="0"/>
              </a:rPr>
              <a:t>of</a:t>
            </a:r>
            <a:r>
              <a:rPr lang="de-DE" sz="900" dirty="0" smtClean="0">
                <a:solidFill>
                  <a:schemeClr val="bg1"/>
                </a:solidFill>
                <a:latin typeface="Arial" charset="0"/>
              </a:rPr>
              <a:t> </a:t>
            </a:r>
            <a:r>
              <a:rPr lang="de-DE" sz="900" dirty="0" err="1" smtClean="0">
                <a:solidFill>
                  <a:schemeClr val="bg1"/>
                </a:solidFill>
                <a:latin typeface="Arial" charset="0"/>
              </a:rPr>
              <a:t>the</a:t>
            </a:r>
            <a:r>
              <a:rPr lang="de-DE" sz="900" dirty="0" smtClean="0">
                <a:solidFill>
                  <a:schemeClr val="bg1"/>
                </a:solidFill>
                <a:latin typeface="Arial" charset="0"/>
              </a:rPr>
              <a:t> Helmholtz </a:t>
            </a:r>
            <a:r>
              <a:rPr lang="de-DE" sz="900" dirty="0" err="1" smtClean="0">
                <a:solidFill>
                  <a:schemeClr val="bg1"/>
                </a:solidFill>
                <a:latin typeface="Arial" charset="0"/>
              </a:rPr>
              <a:t>Association</a:t>
            </a:r>
            <a:endParaRPr lang="de-DE" sz="900" dirty="0">
              <a:solidFill>
                <a:schemeClr val="bg1"/>
              </a:solidFill>
              <a:latin typeface="Arial" charset="0"/>
            </a:endParaRPr>
          </a:p>
        </p:txBody>
      </p:sp>
      <p:pic>
        <p:nvPicPr>
          <p:cNvPr id="3077" name="Grafik 13"/>
          <p:cNvPicPr>
            <a:picLocks noChangeAspect="1"/>
          </p:cNvPicPr>
          <p:nvPr/>
        </p:nvPicPr>
        <p:blipFill>
          <a:blip r:embed="rId4"/>
          <a:srcRect/>
          <a:stretch>
            <a:fillRect/>
          </a:stretch>
        </p:blipFill>
        <p:spPr bwMode="auto">
          <a:xfrm>
            <a:off x="7667625" y="6165850"/>
            <a:ext cx="1189038" cy="374650"/>
          </a:xfrm>
          <a:prstGeom prst="rect">
            <a:avLst/>
          </a:prstGeom>
          <a:noFill/>
          <a:ln w="9525">
            <a:noFill/>
            <a:miter lim="800000"/>
            <a:headEnd/>
            <a:tailEnd/>
          </a:ln>
        </p:spPr>
      </p:pic>
      <p:pic>
        <p:nvPicPr>
          <p:cNvPr id="3078" name="Picture 2"/>
          <p:cNvPicPr>
            <a:picLocks noChangeAspect="1" noChangeArrowheads="1"/>
          </p:cNvPicPr>
          <p:nvPr/>
        </p:nvPicPr>
        <p:blipFill>
          <a:blip r:embed="rId5"/>
          <a:srcRect/>
          <a:stretch>
            <a:fillRect/>
          </a:stretch>
        </p:blipFill>
        <p:spPr bwMode="auto">
          <a:xfrm>
            <a:off x="6804025" y="6165850"/>
            <a:ext cx="792163" cy="358775"/>
          </a:xfrm>
          <a:prstGeom prst="rect">
            <a:avLst/>
          </a:prstGeom>
          <a:noFill/>
          <a:ln w="9525">
            <a:noFill/>
            <a:miter lim="800000"/>
            <a:headEnd/>
            <a:tailEnd/>
          </a:ln>
        </p:spPr>
      </p:pic>
      <p:sp>
        <p:nvSpPr>
          <p:cNvPr id="15" name="Rectangle 14"/>
          <p:cNvSpPr/>
          <p:nvPr userDrawn="1"/>
        </p:nvSpPr>
        <p:spPr>
          <a:xfrm>
            <a:off x="0" y="0"/>
            <a:ext cx="323850" cy="33337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679" r:id="rId1"/>
    <p:sldLayoutId id="2147483709" r:id="rId2"/>
  </p:sldLayoutIdLst>
  <p:transition>
    <p:fade/>
  </p:transition>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5123"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D2351799-C006-4428-92EB-B06D7AD08323}"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ransition>
    <p:fade/>
  </p:transition>
  <p:timing>
    <p:tnLst>
      <p:par>
        <p:cTn id="1" dur="indefinite" restart="never" nodeType="tmRoot"/>
      </p:par>
    </p:tnLst>
  </p:timing>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41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41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E821B047-C86D-48A6-BF7A-FF235036B994}"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p:fade/>
  </p:transition>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9" name="Gruppieren 5"/>
          <p:cNvGrpSpPr>
            <a:grpSpLocks/>
          </p:cNvGrpSpPr>
          <p:nvPr/>
        </p:nvGrpSpPr>
        <p:grpSpPr bwMode="auto">
          <a:xfrm>
            <a:off x="-3175" y="0"/>
            <a:ext cx="9147175" cy="6858000"/>
            <a:chOff x="-1" y="25395"/>
            <a:chExt cx="9147727" cy="6856611"/>
          </a:xfrm>
        </p:grpSpPr>
        <p:grpSp>
          <p:nvGrpSpPr>
            <p:cNvPr id="1031" name="Gruppieren 3"/>
            <p:cNvGrpSpPr>
              <a:grpSpLocks/>
            </p:cNvGrpSpPr>
            <p:nvPr/>
          </p:nvGrpSpPr>
          <p:grpSpPr bwMode="auto">
            <a:xfrm>
              <a:off x="-1" y="25395"/>
              <a:ext cx="9147727" cy="6856611"/>
              <a:chOff x="-1" y="25395"/>
              <a:chExt cx="9147727" cy="6856611"/>
            </a:xfrm>
          </p:grpSpPr>
          <p:grpSp>
            <p:nvGrpSpPr>
              <p:cNvPr id="1035" name="Gruppieren 1"/>
              <p:cNvGrpSpPr>
                <a:grpSpLocks/>
              </p:cNvGrpSpPr>
              <p:nvPr/>
            </p:nvGrpSpPr>
            <p:grpSpPr bwMode="auto">
              <a:xfrm>
                <a:off x="-1" y="4733925"/>
                <a:ext cx="9147727" cy="2148081"/>
                <a:chOff x="-1" y="4733925"/>
                <a:chExt cx="9147727" cy="2148081"/>
              </a:xfrm>
            </p:grpSpPr>
            <p:sp>
              <p:nvSpPr>
                <p:cNvPr id="9" name="Rectangle 2"/>
                <p:cNvSpPr>
                  <a:spLocks noChangeArrowheads="1"/>
                </p:cNvSpPr>
                <p:nvPr/>
              </p:nvSpPr>
              <p:spPr bwMode="auto">
                <a:xfrm>
                  <a:off x="3174" y="4878987"/>
                  <a:ext cx="9144552" cy="1979212"/>
                </a:xfrm>
                <a:prstGeom prst="rect">
                  <a:avLst/>
                </a:prstGeom>
                <a:solidFill>
                  <a:srgbClr val="00589C"/>
                </a:solidFill>
                <a:ln>
                  <a:noFill/>
                </a:ln>
                <a:effectLst/>
                <a:extLst/>
              </p:spPr>
              <p:txBody>
                <a:bodyPr wrap="none" anchor="ctr"/>
                <a:lstStyle>
                  <a:defPPr>
                    <a:defRPr lang="de-DE"/>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a:lstStyle>
                <a:p>
                  <a:pPr>
                    <a:defRPr/>
                  </a:pPr>
                  <a:endParaRPr lang="de-DE">
                    <a:solidFill>
                      <a:prstClr val="black"/>
                    </a:solidFill>
                  </a:endParaRPr>
                </a:p>
              </p:txBody>
            </p:sp>
            <p:sp>
              <p:nvSpPr>
                <p:cNvPr id="10" name="Rectangle 22"/>
                <p:cNvSpPr>
                  <a:spLocks noChangeArrowheads="1"/>
                </p:cNvSpPr>
                <p:nvPr/>
              </p:nvSpPr>
              <p:spPr bwMode="auto">
                <a:xfrm>
                  <a:off x="-1" y="4734554"/>
                  <a:ext cx="3059298" cy="144433"/>
                </a:xfrm>
                <a:prstGeom prst="rect">
                  <a:avLst/>
                </a:prstGeom>
                <a:solidFill>
                  <a:srgbClr val="CF6800"/>
                </a:solidFill>
                <a:ln>
                  <a:noFill/>
                </a:ln>
                <a:effectLst/>
              </p:spPr>
              <p:txBody>
                <a:bodyPr wrap="none" lIns="90000" tIns="46800" rIns="90000" bIns="46800" anchor="ctr"/>
                <a:lstStyle>
                  <a:defPPr>
                    <a:defRPr lang="de-DE"/>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a:lstStyle>
                <a:p>
                  <a:pPr>
                    <a:defRPr/>
                  </a:pPr>
                  <a:endParaRPr lang="de-DE">
                    <a:solidFill>
                      <a:prstClr val="black"/>
                    </a:solidFill>
                  </a:endParaRPr>
                </a:p>
              </p:txBody>
            </p:sp>
            <p:grpSp>
              <p:nvGrpSpPr>
                <p:cNvPr id="1039" name="Gruppieren 10"/>
                <p:cNvGrpSpPr>
                  <a:grpSpLocks/>
                </p:cNvGrpSpPr>
                <p:nvPr/>
              </p:nvGrpSpPr>
              <p:grpSpPr bwMode="auto">
                <a:xfrm>
                  <a:off x="0" y="6593081"/>
                  <a:ext cx="9144000" cy="288925"/>
                  <a:chOff x="0" y="6583363"/>
                  <a:chExt cx="9144000" cy="288925"/>
                </a:xfrm>
              </p:grpSpPr>
              <p:sp>
                <p:nvSpPr>
                  <p:cNvPr id="12" name="Rectangle 7"/>
                  <p:cNvSpPr>
                    <a:spLocks noChangeArrowheads="1"/>
                  </p:cNvSpPr>
                  <p:nvPr/>
                </p:nvSpPr>
                <p:spPr bwMode="auto">
                  <a:xfrm>
                    <a:off x="-1" y="6727855"/>
                    <a:ext cx="3059298" cy="144433"/>
                  </a:xfrm>
                  <a:prstGeom prst="rect">
                    <a:avLst/>
                  </a:prstGeom>
                  <a:solidFill>
                    <a:srgbClr val="9C9C9C"/>
                  </a:solidFill>
                  <a:ln>
                    <a:noFill/>
                  </a:ln>
                  <a:effectLst/>
                  <a:extLst/>
                </p:spPr>
                <p:txBody>
                  <a:bodyPr wrap="none" anchor="ctr"/>
                  <a:lstStyle>
                    <a:defPPr>
                      <a:defRPr lang="de-DE"/>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a:lstStyle>
                  <a:p>
                    <a:pPr>
                      <a:defRPr/>
                    </a:pPr>
                    <a:endParaRPr lang="de-DE">
                      <a:solidFill>
                        <a:prstClr val="black"/>
                      </a:solidFill>
                    </a:endParaRPr>
                  </a:p>
                </p:txBody>
              </p:sp>
              <p:sp>
                <p:nvSpPr>
                  <p:cNvPr id="13" name="Rectangle 8"/>
                  <p:cNvSpPr>
                    <a:spLocks noChangeArrowheads="1"/>
                  </p:cNvSpPr>
                  <p:nvPr/>
                </p:nvSpPr>
                <p:spPr bwMode="auto">
                  <a:xfrm>
                    <a:off x="3025957" y="6583422"/>
                    <a:ext cx="3059298" cy="144434"/>
                  </a:xfrm>
                  <a:prstGeom prst="rect">
                    <a:avLst/>
                  </a:prstGeom>
                  <a:solidFill>
                    <a:srgbClr val="B9B9B9"/>
                  </a:solidFill>
                  <a:ln>
                    <a:noFill/>
                  </a:ln>
                  <a:effectLst/>
                  <a:extLst/>
                </p:spPr>
                <p:txBody>
                  <a:bodyPr wrap="none" anchor="ctr"/>
                  <a:lstStyle>
                    <a:defPPr>
                      <a:defRPr lang="de-DE"/>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a:lstStyle>
                  <a:p>
                    <a:pPr>
                      <a:defRPr/>
                    </a:pPr>
                    <a:endParaRPr lang="de-DE">
                      <a:solidFill>
                        <a:prstClr val="black"/>
                      </a:solidFill>
                    </a:endParaRPr>
                  </a:p>
                </p:txBody>
              </p:sp>
              <p:sp>
                <p:nvSpPr>
                  <p:cNvPr id="14" name="Rectangle 9"/>
                  <p:cNvSpPr>
                    <a:spLocks noChangeArrowheads="1"/>
                  </p:cNvSpPr>
                  <p:nvPr/>
                </p:nvSpPr>
                <p:spPr bwMode="auto">
                  <a:xfrm>
                    <a:off x="-1" y="6583422"/>
                    <a:ext cx="3059298" cy="144434"/>
                  </a:xfrm>
                  <a:prstGeom prst="rect">
                    <a:avLst/>
                  </a:prstGeom>
                  <a:solidFill>
                    <a:schemeClr val="bg1"/>
                  </a:solidFill>
                  <a:ln>
                    <a:noFill/>
                  </a:ln>
                  <a:effectLst/>
                  <a:extLst/>
                </p:spPr>
                <p:txBody>
                  <a:bodyPr wrap="none" anchor="ctr"/>
                  <a:lstStyle>
                    <a:defPPr>
                      <a:defRPr lang="de-DE"/>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a:lstStyle>
                  <a:p>
                    <a:pPr>
                      <a:defRPr/>
                    </a:pPr>
                    <a:endParaRPr lang="de-DE">
                      <a:solidFill>
                        <a:prstClr val="black"/>
                      </a:solidFill>
                    </a:endParaRPr>
                  </a:p>
                </p:txBody>
              </p:sp>
              <p:sp>
                <p:nvSpPr>
                  <p:cNvPr id="15" name="Text Box 29"/>
                  <p:cNvSpPr txBox="1">
                    <a:spLocks noChangeArrowheads="1"/>
                  </p:cNvSpPr>
                  <p:nvPr/>
                </p:nvSpPr>
                <p:spPr bwMode="auto">
                  <a:xfrm>
                    <a:off x="3059297" y="6727855"/>
                    <a:ext cx="6085254" cy="138084"/>
                  </a:xfrm>
                  <a:prstGeom prst="rect">
                    <a:avLst/>
                  </a:prstGeom>
                  <a:solidFill>
                    <a:schemeClr val="bg1"/>
                  </a:solidFill>
                  <a:ln w="9525">
                    <a:noFill/>
                    <a:miter lim="800000"/>
                    <a:headEnd/>
                    <a:tailEnd/>
                  </a:ln>
                  <a:effectLst/>
                </p:spPr>
                <p:txBody>
                  <a:bodyPr lIns="0" tIns="0" rIns="0" bIns="0">
                    <a:spAutoFit/>
                  </a:bodyPr>
                  <a:lstStyle>
                    <a:defPPr>
                      <a:defRPr lang="de-DE"/>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a:lstStyle>
                  <a:p>
                    <a:pPr algn="ctr">
                      <a:spcBef>
                        <a:spcPct val="50000"/>
                      </a:spcBef>
                      <a:defRPr/>
                    </a:pPr>
                    <a:endParaRPr lang="de-DE" sz="900" dirty="0">
                      <a:solidFill>
                        <a:prstClr val="black"/>
                      </a:solidFill>
                      <a:latin typeface="Arial" pitchFamily="34" charset="0"/>
                      <a:cs typeface="Arial" pitchFamily="34" charset="0"/>
                    </a:endParaRPr>
                  </a:p>
                </p:txBody>
              </p:sp>
            </p:grpSp>
          </p:grpSp>
          <p:sp>
            <p:nvSpPr>
              <p:cNvPr id="17" name="Rectangle 4"/>
              <p:cNvSpPr>
                <a:spLocks noChangeArrowheads="1"/>
              </p:cNvSpPr>
              <p:nvPr/>
            </p:nvSpPr>
            <p:spPr bwMode="auto">
              <a:xfrm>
                <a:off x="-1" y="25395"/>
                <a:ext cx="287355" cy="287280"/>
              </a:xfrm>
              <a:prstGeom prst="rect">
                <a:avLst/>
              </a:prstGeom>
              <a:solidFill>
                <a:srgbClr val="CF6800"/>
              </a:solidFill>
              <a:ln>
                <a:noFill/>
              </a:ln>
              <a:effectLst/>
              <a:extLst/>
            </p:spPr>
            <p:txBody>
              <a:bodyPr wrap="none" anchor="ctr"/>
              <a:ls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defRPr/>
                </a:pPr>
                <a:endParaRPr lang="de-DE">
                  <a:solidFill>
                    <a:prstClr val="black"/>
                  </a:solidFill>
                </a:endParaRPr>
              </a:p>
            </p:txBody>
          </p:sp>
        </p:grpSp>
        <p:grpSp>
          <p:nvGrpSpPr>
            <p:cNvPr id="1032" name="Gruppieren 18"/>
            <p:cNvGrpSpPr>
              <a:grpSpLocks/>
            </p:cNvGrpSpPr>
            <p:nvPr/>
          </p:nvGrpSpPr>
          <p:grpSpPr bwMode="auto">
            <a:xfrm>
              <a:off x="6011863" y="5181543"/>
              <a:ext cx="2956340" cy="1228725"/>
              <a:chOff x="6011863" y="5181543"/>
              <a:chExt cx="2956340" cy="1228725"/>
            </a:xfrm>
          </p:grpSpPr>
          <p:pic>
            <p:nvPicPr>
              <p:cNvPr id="1033" name="Grafik 17"/>
              <p:cNvPicPr>
                <a:picLocks noChangeAspect="1"/>
              </p:cNvPicPr>
              <p:nvPr/>
            </p:nvPicPr>
            <p:blipFill>
              <a:blip r:embed="rId4" cstate="print">
                <a:extLst>
                  <a:ext uri="{28A0092B-C50C-407E-A947-70E740481C1C}">
                    <a14:useLocalDpi xmlns:a14="http://schemas.microsoft.com/office/drawing/2010/main"/>
                  </a:ext>
                </a:extLst>
              </a:blip>
              <a:srcRect r="40276"/>
              <a:stretch>
                <a:fillRect/>
              </a:stretch>
            </p:blipFill>
            <p:spPr bwMode="auto">
              <a:xfrm>
                <a:off x="7225128" y="5181543"/>
                <a:ext cx="1743075" cy="1228725"/>
              </a:xfrm>
              <a:prstGeom prst="rect">
                <a:avLst/>
              </a:prstGeom>
              <a:noFill/>
              <a:ln w="9525">
                <a:noFill/>
                <a:miter lim="800000"/>
                <a:headEnd/>
                <a:tailEnd/>
              </a:ln>
            </p:spPr>
          </p:pic>
          <p:pic>
            <p:nvPicPr>
              <p:cNvPr id="1034" name="Bild 4" descr="DDC_Sticker_groß_Schatten_RGB.png"/>
              <p:cNvPicPr>
                <a:picLocks noChangeAspect="1"/>
              </p:cNvPicPr>
              <p:nvPr/>
            </p:nvPicPr>
            <p:blipFill>
              <a:blip r:embed="rId5"/>
              <a:srcRect/>
              <a:stretch>
                <a:fillRect/>
              </a:stretch>
            </p:blipFill>
            <p:spPr bwMode="auto">
              <a:xfrm>
                <a:off x="6011863" y="5229225"/>
                <a:ext cx="1008062" cy="1008063"/>
              </a:xfrm>
              <a:prstGeom prst="rect">
                <a:avLst/>
              </a:prstGeom>
              <a:noFill/>
              <a:ln w="9525">
                <a:noFill/>
                <a:miter lim="800000"/>
                <a:headEnd/>
                <a:tailEnd/>
              </a:ln>
            </p:spPr>
          </p:pic>
        </p:grpSp>
      </p:grpSp>
      <p:sp>
        <p:nvSpPr>
          <p:cNvPr id="1027" name="Rechteck 15"/>
          <p:cNvSpPr>
            <a:spLocks noChangeArrowheads="1"/>
          </p:cNvSpPr>
          <p:nvPr/>
        </p:nvSpPr>
        <p:spPr bwMode="auto">
          <a:xfrm>
            <a:off x="5724128" y="6669360"/>
            <a:ext cx="3411934" cy="230832"/>
          </a:xfrm>
          <a:prstGeom prst="rect">
            <a:avLst/>
          </a:prstGeom>
          <a:noFill/>
          <a:ln>
            <a:noFill/>
          </a:ln>
          <a:extLst/>
        </p:spPr>
        <p:txBody>
          <a:bodyPr wrap="square">
            <a:spAutoFit/>
          </a:bodyPr>
          <a:lstStyle/>
          <a:p>
            <a:pPr>
              <a:defRPr/>
            </a:pPr>
            <a:r>
              <a:rPr lang="de-DE" sz="900" dirty="0" smtClean="0">
                <a:solidFill>
                  <a:prstClr val="black"/>
                </a:solidFill>
                <a:latin typeface="Arial" charset="0"/>
              </a:rPr>
              <a:t>Jochen</a:t>
            </a:r>
            <a:r>
              <a:rPr lang="de-DE" sz="900" baseline="0" dirty="0" smtClean="0">
                <a:solidFill>
                  <a:prstClr val="black"/>
                </a:solidFill>
                <a:latin typeface="Arial" charset="0"/>
              </a:rPr>
              <a:t> Teichert</a:t>
            </a:r>
            <a:r>
              <a:rPr lang="de-DE" sz="900" dirty="0" smtClean="0">
                <a:solidFill>
                  <a:prstClr val="black"/>
                </a:solidFill>
                <a:latin typeface="Arial" charset="0"/>
              </a:rPr>
              <a:t>| Institute </a:t>
            </a:r>
            <a:r>
              <a:rPr lang="de-DE" sz="900" dirty="0" err="1" smtClean="0">
                <a:solidFill>
                  <a:prstClr val="black"/>
                </a:solidFill>
                <a:latin typeface="Arial" charset="0"/>
              </a:rPr>
              <a:t>of</a:t>
            </a:r>
            <a:r>
              <a:rPr lang="de-DE" sz="900" dirty="0" smtClean="0">
                <a:solidFill>
                  <a:prstClr val="black"/>
                </a:solidFill>
                <a:latin typeface="Arial" charset="0"/>
              </a:rPr>
              <a:t> Radiation </a:t>
            </a:r>
            <a:r>
              <a:rPr lang="de-DE" sz="900" dirty="0" err="1" smtClean="0">
                <a:solidFill>
                  <a:prstClr val="black"/>
                </a:solidFill>
                <a:latin typeface="Arial" charset="0"/>
              </a:rPr>
              <a:t>Physics</a:t>
            </a:r>
            <a:r>
              <a:rPr lang="de-DE" sz="900" dirty="0" smtClean="0">
                <a:solidFill>
                  <a:prstClr val="black"/>
                </a:solidFill>
                <a:latin typeface="Arial" charset="0"/>
              </a:rPr>
              <a:t> | </a:t>
            </a:r>
            <a:r>
              <a:rPr lang="de-DE" sz="900" dirty="0">
                <a:solidFill>
                  <a:prstClr val="black"/>
                </a:solidFill>
                <a:latin typeface="Arial" charset="0"/>
              </a:rPr>
              <a:t>www.hzdr.de</a:t>
            </a:r>
            <a:endParaRPr lang="de-DE" sz="900" dirty="0">
              <a:solidFill>
                <a:prstClr val="black"/>
              </a:solidFill>
            </a:endParaRPr>
          </a:p>
        </p:txBody>
      </p:sp>
      <p:pic>
        <p:nvPicPr>
          <p:cNvPr id="18" name="Picture 17"/>
          <p:cNvPicPr>
            <a:picLocks noChangeAspect="1"/>
          </p:cNvPicPr>
          <p:nvPr userDrawn="1"/>
        </p:nvPicPr>
        <p:blipFill rotWithShape="1">
          <a:blip r:embed="rId6" cstate="print">
            <a:extLst>
              <a:ext uri="{28A0092B-C50C-407E-A947-70E740481C1C}">
                <a14:useLocalDpi xmlns:a14="http://schemas.microsoft.com/office/drawing/2010/main"/>
              </a:ext>
            </a:extLst>
          </a:blip>
          <a:srcRect t="6100"/>
          <a:stretch/>
        </p:blipFill>
        <p:spPr>
          <a:xfrm>
            <a:off x="3175" y="-27384"/>
            <a:ext cx="9140825" cy="4422775"/>
          </a:xfrm>
          <a:prstGeom prst="rect">
            <a:avLst/>
          </a:prstGeom>
          <a:effectLst/>
        </p:spPr>
      </p:pic>
      <p:pic>
        <p:nvPicPr>
          <p:cNvPr id="19" name="Picture 2"/>
          <p:cNvPicPr>
            <a:picLocks noChangeAspect="1" noChangeArrowheads="1"/>
          </p:cNvPicPr>
          <p:nvPr userDrawn="1"/>
        </p:nvPicPr>
        <p:blipFill rotWithShape="1">
          <a:blip r:embed="rId7" cstate="print">
            <a:extLst>
              <a:ext uri="{28A0092B-C50C-407E-A947-70E740481C1C}">
                <a14:useLocalDpi xmlns:a14="http://schemas.microsoft.com/office/drawing/2010/main"/>
              </a:ext>
            </a:extLst>
          </a:blip>
          <a:srcRect/>
          <a:stretch/>
        </p:blipFill>
        <p:spPr bwMode="auto">
          <a:xfrm>
            <a:off x="7524328" y="4598439"/>
            <a:ext cx="1368152" cy="349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6882705"/>
      </p:ext>
    </p:extLst>
  </p:cSld>
  <p:clrMap bg1="lt1" tx1="dk1" bg2="lt2" tx2="dk2" accent1="accent1" accent2="accent2" accent3="accent3" accent4="accent4" accent5="accent5" accent6="accent6" hlink="hlink" folHlink="folHlink"/>
  <p:sldLayoutIdLst>
    <p:sldLayoutId id="2147483703" r:id="rId1"/>
    <p:sldLayoutId id="2147483704" r:id="rId2"/>
  </p:sldLayoutIdLst>
  <p:timing>
    <p:tnLst>
      <p:par>
        <p:cTn id="1" dur="indefinite" restart="never" nodeType="tmRoot"/>
      </p:par>
    </p:tnLst>
  </p:timing>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3175" y="-7938"/>
            <a:ext cx="9147175" cy="6856413"/>
          </a:xfrm>
          <a:prstGeom prst="rect">
            <a:avLst/>
          </a:prstGeom>
          <a:solidFill>
            <a:srgbClr val="00589C"/>
          </a:solidFill>
          <a:ln>
            <a:noFill/>
          </a:ln>
          <a:effectLst/>
          <a:extLst/>
        </p:spPr>
        <p:txBody>
          <a:bodyPr wrap="none" anchor="ctr"/>
          <a:lstStyle/>
          <a:p>
            <a:pPr>
              <a:defRPr/>
            </a:pPr>
            <a:endParaRPr lang="de-DE">
              <a:solidFill>
                <a:prstClr val="black"/>
              </a:solidFill>
            </a:endParaRPr>
          </a:p>
        </p:txBody>
      </p:sp>
      <p:grpSp>
        <p:nvGrpSpPr>
          <p:cNvPr id="1027" name="Gruppieren 18"/>
          <p:cNvGrpSpPr>
            <a:grpSpLocks/>
          </p:cNvGrpSpPr>
          <p:nvPr/>
        </p:nvGrpSpPr>
        <p:grpSpPr bwMode="auto">
          <a:xfrm>
            <a:off x="-3175" y="0"/>
            <a:ext cx="9144000" cy="6858000"/>
            <a:chOff x="-3175" y="-19275"/>
            <a:chExt cx="9144000" cy="6858000"/>
          </a:xfrm>
        </p:grpSpPr>
        <p:grpSp>
          <p:nvGrpSpPr>
            <p:cNvPr id="1031" name="Gruppieren 14"/>
            <p:cNvGrpSpPr>
              <a:grpSpLocks/>
            </p:cNvGrpSpPr>
            <p:nvPr/>
          </p:nvGrpSpPr>
          <p:grpSpPr bwMode="auto">
            <a:xfrm>
              <a:off x="-3175" y="-19275"/>
              <a:ext cx="9144000" cy="6858000"/>
              <a:chOff x="0" y="0"/>
              <a:chExt cx="9144000" cy="6858000"/>
            </a:xfrm>
          </p:grpSpPr>
          <p:sp>
            <p:nvSpPr>
              <p:cNvPr id="1034" name="Rectangle 4"/>
              <p:cNvSpPr>
                <a:spLocks noChangeArrowheads="1"/>
              </p:cNvSpPr>
              <p:nvPr userDrawn="1"/>
            </p:nvSpPr>
            <p:spPr bwMode="auto">
              <a:xfrm>
                <a:off x="0" y="0"/>
                <a:ext cx="287338" cy="287338"/>
              </a:xfrm>
              <a:prstGeom prst="rect">
                <a:avLst/>
              </a:prstGeom>
              <a:solidFill>
                <a:srgbClr val="CF6800"/>
              </a:solidFill>
              <a:ln>
                <a:noFill/>
              </a:ln>
              <a:effectLst/>
              <a:extLst/>
            </p:spPr>
            <p:txBody>
              <a:bodyPr wrap="none" anchor="ctr"/>
              <a:lstStyle/>
              <a:p>
                <a:pPr>
                  <a:defRPr/>
                </a:pPr>
                <a:endParaRPr lang="de-DE">
                  <a:solidFill>
                    <a:prstClr val="black"/>
                  </a:solidFill>
                </a:endParaRPr>
              </a:p>
            </p:txBody>
          </p:sp>
          <p:sp>
            <p:nvSpPr>
              <p:cNvPr id="1035" name="Rectangle 6"/>
              <p:cNvSpPr>
                <a:spLocks noChangeArrowheads="1"/>
              </p:cNvSpPr>
              <p:nvPr/>
            </p:nvSpPr>
            <p:spPr bwMode="auto">
              <a:xfrm>
                <a:off x="0" y="6426200"/>
                <a:ext cx="3062288" cy="144463"/>
              </a:xfrm>
              <a:prstGeom prst="rect">
                <a:avLst/>
              </a:prstGeom>
              <a:solidFill>
                <a:srgbClr val="CF6800"/>
              </a:solidFill>
              <a:ln>
                <a:noFill/>
              </a:ln>
              <a:effectLst/>
              <a:extLst/>
            </p:spPr>
            <p:txBody>
              <a:bodyPr wrap="none" anchor="ctr"/>
              <a:lstStyle/>
              <a:p>
                <a:pPr>
                  <a:defRPr/>
                </a:pPr>
                <a:endParaRPr lang="de-DE">
                  <a:solidFill>
                    <a:prstClr val="black"/>
                  </a:solidFill>
                </a:endParaRPr>
              </a:p>
            </p:txBody>
          </p:sp>
          <p:sp>
            <p:nvSpPr>
              <p:cNvPr id="1036" name="Rectangle 7"/>
              <p:cNvSpPr>
                <a:spLocks noChangeArrowheads="1"/>
              </p:cNvSpPr>
              <p:nvPr/>
            </p:nvSpPr>
            <p:spPr bwMode="auto">
              <a:xfrm>
                <a:off x="0" y="6713538"/>
                <a:ext cx="3065463" cy="144462"/>
              </a:xfrm>
              <a:prstGeom prst="rect">
                <a:avLst/>
              </a:prstGeom>
              <a:solidFill>
                <a:srgbClr val="9C9C9C"/>
              </a:solidFill>
              <a:ln>
                <a:noFill/>
              </a:ln>
              <a:effectLst/>
              <a:extLst/>
            </p:spPr>
            <p:txBody>
              <a:bodyPr wrap="none" anchor="ctr"/>
              <a:lstStyle/>
              <a:p>
                <a:pPr>
                  <a:defRPr/>
                </a:pPr>
                <a:endParaRPr lang="de-DE">
                  <a:solidFill>
                    <a:prstClr val="black"/>
                  </a:solidFill>
                </a:endParaRPr>
              </a:p>
            </p:txBody>
          </p:sp>
          <p:sp>
            <p:nvSpPr>
              <p:cNvPr id="1037" name="Rectangle 8"/>
              <p:cNvSpPr>
                <a:spLocks noChangeArrowheads="1"/>
              </p:cNvSpPr>
              <p:nvPr/>
            </p:nvSpPr>
            <p:spPr bwMode="auto">
              <a:xfrm>
                <a:off x="3057525" y="6567488"/>
                <a:ext cx="3059113" cy="144462"/>
              </a:xfrm>
              <a:prstGeom prst="rect">
                <a:avLst/>
              </a:prstGeom>
              <a:solidFill>
                <a:srgbClr val="B9B9B9"/>
              </a:solidFill>
              <a:ln>
                <a:noFill/>
              </a:ln>
              <a:effectLst/>
              <a:extLst/>
            </p:spPr>
            <p:txBody>
              <a:bodyPr wrap="none" anchor="ctr"/>
              <a:lstStyle/>
              <a:p>
                <a:pPr>
                  <a:defRPr/>
                </a:pPr>
                <a:endParaRPr lang="de-DE">
                  <a:solidFill>
                    <a:prstClr val="black"/>
                  </a:solidFill>
                </a:endParaRPr>
              </a:p>
            </p:txBody>
          </p:sp>
          <p:sp>
            <p:nvSpPr>
              <p:cNvPr id="1038" name="Rectangle 9"/>
              <p:cNvSpPr>
                <a:spLocks noChangeArrowheads="1"/>
              </p:cNvSpPr>
              <p:nvPr/>
            </p:nvSpPr>
            <p:spPr bwMode="auto">
              <a:xfrm>
                <a:off x="0" y="6570663"/>
                <a:ext cx="3062288" cy="144462"/>
              </a:xfrm>
              <a:prstGeom prst="rect">
                <a:avLst/>
              </a:prstGeom>
              <a:solidFill>
                <a:schemeClr val="bg1"/>
              </a:solidFill>
              <a:ln>
                <a:noFill/>
              </a:ln>
              <a:effectLst/>
              <a:extLst/>
            </p:spPr>
            <p:txBody>
              <a:bodyPr wrap="none" anchor="ctr"/>
              <a:lstStyle/>
              <a:p>
                <a:pPr>
                  <a:defRPr/>
                </a:pPr>
                <a:endParaRPr lang="de-DE">
                  <a:solidFill>
                    <a:prstClr val="black"/>
                  </a:solidFill>
                </a:endParaRPr>
              </a:p>
            </p:txBody>
          </p:sp>
          <p:sp>
            <p:nvSpPr>
              <p:cNvPr id="1039" name="Rectangle 10"/>
              <p:cNvSpPr>
                <a:spLocks noChangeArrowheads="1"/>
              </p:cNvSpPr>
              <p:nvPr/>
            </p:nvSpPr>
            <p:spPr bwMode="auto">
              <a:xfrm>
                <a:off x="3062288" y="6711950"/>
                <a:ext cx="6081712" cy="144463"/>
              </a:xfrm>
              <a:prstGeom prst="rect">
                <a:avLst/>
              </a:prstGeom>
              <a:solidFill>
                <a:schemeClr val="bg1"/>
              </a:solidFill>
              <a:ln>
                <a:noFill/>
              </a:ln>
              <a:effectLst/>
              <a:extLst/>
            </p:spPr>
            <p:txBody>
              <a:bodyPr wrap="none" anchor="ctr"/>
              <a:lstStyle/>
              <a:p>
                <a:pPr>
                  <a:defRPr/>
                </a:pPr>
                <a:endParaRPr lang="de-DE">
                  <a:solidFill>
                    <a:prstClr val="black"/>
                  </a:solidFill>
                </a:endParaRPr>
              </a:p>
            </p:txBody>
          </p:sp>
        </p:grpSp>
        <p:pic>
          <p:nvPicPr>
            <p:cNvPr id="1032" name="Grafik 19"/>
            <p:cNvPicPr>
              <a:picLocks noChangeAspect="1"/>
            </p:cNvPicPr>
            <p:nvPr/>
          </p:nvPicPr>
          <p:blipFill>
            <a:blip r:embed="rId3" cstate="print">
              <a:extLst>
                <a:ext uri="{28A0092B-C50C-407E-A947-70E740481C1C}">
                  <a14:useLocalDpi xmlns:a14="http://schemas.microsoft.com/office/drawing/2010/main"/>
                </a:ext>
              </a:extLst>
            </a:blip>
            <a:srcRect r="40276"/>
            <a:stretch>
              <a:fillRect/>
            </a:stretch>
          </p:blipFill>
          <p:spPr bwMode="auto">
            <a:xfrm>
              <a:off x="7077075" y="5157788"/>
              <a:ext cx="1743075" cy="1228725"/>
            </a:xfrm>
            <a:prstGeom prst="rect">
              <a:avLst/>
            </a:prstGeom>
            <a:noFill/>
            <a:ln w="9525">
              <a:noFill/>
              <a:miter lim="800000"/>
              <a:headEnd/>
              <a:tailEnd/>
            </a:ln>
          </p:spPr>
        </p:pic>
      </p:grpSp>
      <p:sp>
        <p:nvSpPr>
          <p:cNvPr id="8" name="Text Box 14"/>
          <p:cNvSpPr txBox="1">
            <a:spLocks noChangeArrowheads="1"/>
          </p:cNvSpPr>
          <p:nvPr/>
        </p:nvSpPr>
        <p:spPr bwMode="auto">
          <a:xfrm>
            <a:off x="2944813" y="6672263"/>
            <a:ext cx="6019800" cy="230187"/>
          </a:xfrm>
          <a:prstGeom prst="rect">
            <a:avLst/>
          </a:prstGeom>
          <a:noFill/>
          <a:ln>
            <a:noFill/>
          </a:ln>
          <a:effectLs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fontAlgn="auto">
              <a:spcBef>
                <a:spcPts val="0"/>
              </a:spcBef>
              <a:spcAft>
                <a:spcPts val="0"/>
              </a:spcAft>
              <a:defRPr/>
            </a:pPr>
            <a:r>
              <a:rPr lang="de-DE" sz="900" dirty="0" smtClean="0">
                <a:solidFill>
                  <a:prstClr val="black"/>
                </a:solidFill>
                <a:latin typeface="Arial" charset="0"/>
              </a:rPr>
              <a:t>	 Rong Xiang I HZDR</a:t>
            </a:r>
            <a:endParaRPr lang="de-DE" dirty="0" smtClean="0">
              <a:solidFill>
                <a:prstClr val="black"/>
              </a:solidFill>
            </a:endParaRPr>
          </a:p>
        </p:txBody>
      </p:sp>
      <p:sp>
        <p:nvSpPr>
          <p:cNvPr id="16" name="Rectangle 15"/>
          <p:cNvSpPr/>
          <p:nvPr userDrawn="1"/>
        </p:nvSpPr>
        <p:spPr>
          <a:xfrm>
            <a:off x="0" y="0"/>
            <a:ext cx="323850" cy="33337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en-US">
              <a:solidFill>
                <a:prstClr val="white"/>
              </a:solidFill>
            </a:endParaRPr>
          </a:p>
        </p:txBody>
      </p:sp>
      <p:pic>
        <p:nvPicPr>
          <p:cNvPr id="2" name="Picture 2"/>
          <p:cNvPicPr>
            <a:picLocks noChangeAspect="1" noChangeArrowheads="1"/>
          </p:cNvPicPr>
          <p:nvPr userDrawn="1"/>
        </p:nvPicPr>
        <p:blipFill rotWithShape="1">
          <a:blip r:embed="rId4" cstate="print">
            <a:extLst>
              <a:ext uri="{28A0092B-C50C-407E-A947-70E740481C1C}">
                <a14:useLocalDpi xmlns:a14="http://schemas.microsoft.com/office/drawing/2010/main"/>
              </a:ext>
            </a:extLst>
          </a:blip>
          <a:srcRect/>
          <a:stretch/>
        </p:blipFill>
        <p:spPr bwMode="auto">
          <a:xfrm>
            <a:off x="7466558" y="4653136"/>
            <a:ext cx="1281906" cy="272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217375" y="5434428"/>
            <a:ext cx="1474675" cy="728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5819096"/>
      </p:ext>
    </p:extLst>
  </p:cSld>
  <p:clrMap bg1="lt1" tx1="dk1" bg2="lt2" tx2="dk2" accent1="accent1" accent2="accent2" accent3="accent3" accent4="accent4" accent5="accent5" accent6="accent6" hlink="hlink" folHlink="folHlink"/>
  <p:sldLayoutIdLst>
    <p:sldLayoutId id="2147483706" r:id="rId1"/>
  </p:sldLayoutIdLst>
  <p:transition>
    <p:fade/>
  </p:transition>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5373216"/>
            <a:ext cx="5544616" cy="1661993"/>
          </a:xfrm>
          <a:prstGeom prst="rect">
            <a:avLst/>
          </a:prstGeom>
          <a:noFill/>
        </p:spPr>
        <p:txBody>
          <a:bodyPr wrap="square" rtlCol="0">
            <a:spAutoFit/>
          </a:bodyPr>
          <a:lstStyle/>
          <a:p>
            <a:pPr>
              <a:lnSpc>
                <a:spcPct val="150000"/>
              </a:lnSpc>
              <a:spcBef>
                <a:spcPts val="0"/>
              </a:spcBef>
              <a:defRPr/>
            </a:pPr>
            <a:r>
              <a:rPr lang="de-DE" sz="1600" dirty="0" smtClean="0">
                <a:solidFill>
                  <a:schemeClr val="bg1"/>
                </a:solidFill>
                <a:effectLst>
                  <a:outerShdw blurRad="38100" dist="38100" dir="2700000" algn="tl">
                    <a:srgbClr val="000000">
                      <a:alpha val="43137"/>
                    </a:srgbClr>
                  </a:outerShdw>
                </a:effectLst>
                <a:latin typeface="Arial" charset="0"/>
              </a:rPr>
              <a:t>Jochen Teichert &amp; </a:t>
            </a:r>
            <a:r>
              <a:rPr lang="de-DE" sz="1600" dirty="0" err="1" smtClean="0">
                <a:solidFill>
                  <a:schemeClr val="bg1"/>
                </a:solidFill>
                <a:effectLst>
                  <a:outerShdw blurRad="38100" dist="38100" dir="2700000" algn="tl">
                    <a:srgbClr val="000000">
                      <a:alpha val="43137"/>
                    </a:srgbClr>
                  </a:outerShdw>
                </a:effectLst>
                <a:latin typeface="Arial" charset="0"/>
              </a:rPr>
              <a:t>Rong</a:t>
            </a:r>
            <a:r>
              <a:rPr lang="de-DE" sz="1600" dirty="0" smtClean="0">
                <a:solidFill>
                  <a:schemeClr val="bg1"/>
                </a:solidFill>
                <a:effectLst>
                  <a:outerShdw blurRad="38100" dist="38100" dir="2700000" algn="tl">
                    <a:srgbClr val="000000">
                      <a:alpha val="43137"/>
                    </a:srgbClr>
                  </a:outerShdw>
                </a:effectLst>
                <a:latin typeface="Arial" charset="0"/>
              </a:rPr>
              <a:t> </a:t>
            </a:r>
            <a:r>
              <a:rPr lang="de-DE" sz="1600" dirty="0" err="1">
                <a:solidFill>
                  <a:schemeClr val="bg1"/>
                </a:solidFill>
                <a:effectLst>
                  <a:outerShdw blurRad="38100" dist="38100" dir="2700000" algn="tl">
                    <a:srgbClr val="000000">
                      <a:alpha val="43137"/>
                    </a:srgbClr>
                  </a:outerShdw>
                </a:effectLst>
                <a:latin typeface="Arial" charset="0"/>
              </a:rPr>
              <a:t>Xiang</a:t>
            </a:r>
            <a:endParaRPr lang="en-US" sz="1600" dirty="0">
              <a:solidFill>
                <a:schemeClr val="bg1"/>
              </a:solidFill>
              <a:effectLst>
                <a:outerShdw blurRad="38100" dist="38100" dir="2700000" algn="tl">
                  <a:srgbClr val="000000">
                    <a:alpha val="43137"/>
                  </a:srgbClr>
                </a:outerShdw>
              </a:effectLst>
              <a:latin typeface="Arial" charset="0"/>
            </a:endParaRPr>
          </a:p>
          <a:p>
            <a:pPr>
              <a:lnSpc>
                <a:spcPct val="150000"/>
              </a:lnSpc>
              <a:spcBef>
                <a:spcPts val="0"/>
              </a:spcBef>
              <a:defRPr/>
            </a:pPr>
            <a:r>
              <a:rPr lang="en-US" sz="1600" dirty="0">
                <a:solidFill>
                  <a:schemeClr val="bg1"/>
                </a:solidFill>
                <a:effectLst>
                  <a:outerShdw blurRad="38100" dist="38100" dir="2700000" algn="tl">
                    <a:srgbClr val="000000">
                      <a:alpha val="43137"/>
                    </a:srgbClr>
                  </a:outerShdw>
                </a:effectLst>
                <a:latin typeface="Arial" charset="0"/>
              </a:rPr>
              <a:t>on behalf of the SRF Gun Crew at </a:t>
            </a:r>
            <a:r>
              <a:rPr lang="en-US" sz="1600" dirty="0" smtClean="0">
                <a:solidFill>
                  <a:schemeClr val="bg1"/>
                </a:solidFill>
                <a:effectLst>
                  <a:outerShdw blurRad="38100" dist="38100" dir="2700000" algn="tl">
                    <a:srgbClr val="000000">
                      <a:alpha val="43137"/>
                    </a:srgbClr>
                  </a:outerShdw>
                </a:effectLst>
                <a:latin typeface="Arial" charset="0"/>
              </a:rPr>
              <a:t>ELBE</a:t>
            </a:r>
          </a:p>
          <a:p>
            <a:pPr>
              <a:lnSpc>
                <a:spcPct val="150000"/>
              </a:lnSpc>
              <a:spcBef>
                <a:spcPts val="0"/>
              </a:spcBef>
              <a:defRPr/>
            </a:pPr>
            <a:r>
              <a:rPr lang="de-DE" sz="1600" dirty="0" smtClean="0">
                <a:solidFill>
                  <a:schemeClr val="bg1"/>
                </a:solidFill>
                <a:effectLst>
                  <a:outerShdw blurRad="38100" dist="38100" dir="2700000" algn="tl">
                    <a:srgbClr val="000000">
                      <a:alpha val="43137"/>
                    </a:srgbClr>
                  </a:outerShdw>
                </a:effectLst>
                <a:latin typeface="Arial" charset="0"/>
              </a:rPr>
              <a:t>EuCARD2 WP12 Annual Review Meeting NCBJ </a:t>
            </a:r>
            <a:r>
              <a:rPr lang="de-DE" sz="1600" dirty="0" err="1" smtClean="0">
                <a:solidFill>
                  <a:schemeClr val="bg1"/>
                </a:solidFill>
                <a:effectLst>
                  <a:outerShdw blurRad="38100" dist="38100" dir="2700000" algn="tl">
                    <a:srgbClr val="000000">
                      <a:alpha val="43137"/>
                    </a:srgbClr>
                  </a:outerShdw>
                </a:effectLst>
                <a:latin typeface="Arial" charset="0"/>
              </a:rPr>
              <a:t>Swierk</a:t>
            </a:r>
            <a:r>
              <a:rPr lang="de-DE" sz="1600" dirty="0" smtClean="0">
                <a:solidFill>
                  <a:schemeClr val="bg1"/>
                </a:solidFill>
                <a:effectLst>
                  <a:outerShdw blurRad="38100" dist="38100" dir="2700000" algn="tl">
                    <a:srgbClr val="000000">
                      <a:alpha val="43137"/>
                    </a:srgbClr>
                  </a:outerShdw>
                </a:effectLst>
                <a:latin typeface="Arial" charset="0"/>
              </a:rPr>
              <a:t> </a:t>
            </a:r>
            <a:endParaRPr lang="en-US" sz="1600" dirty="0">
              <a:solidFill>
                <a:schemeClr val="bg1"/>
              </a:solidFill>
              <a:effectLst>
                <a:outerShdw blurRad="38100" dist="38100" dir="2700000" algn="tl">
                  <a:srgbClr val="000000">
                    <a:alpha val="43137"/>
                  </a:srgbClr>
                </a:outerShdw>
              </a:effectLst>
              <a:latin typeface="Arial" charset="0"/>
            </a:endParaRPr>
          </a:p>
          <a:p>
            <a:endParaRPr lang="en-US" sz="1600" dirty="0" smtClean="0">
              <a:solidFill>
                <a:schemeClr val="bg1"/>
              </a:solidFill>
            </a:endParaRPr>
          </a:p>
          <a:p>
            <a:endParaRPr lang="de-DE" sz="1400" dirty="0">
              <a:solidFill>
                <a:schemeClr val="bg1"/>
              </a:solidFill>
            </a:endParaRPr>
          </a:p>
        </p:txBody>
      </p:sp>
      <p:sp>
        <p:nvSpPr>
          <p:cNvPr id="2" name="Rechteck 1"/>
          <p:cNvSpPr/>
          <p:nvPr/>
        </p:nvSpPr>
        <p:spPr>
          <a:xfrm>
            <a:off x="0" y="3573016"/>
            <a:ext cx="9144000" cy="100811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smtClean="0"/>
          </a:p>
          <a:p>
            <a:pPr algn="ctr"/>
            <a:r>
              <a:rPr lang="de-DE" sz="2400" dirty="0" smtClean="0"/>
              <a:t>Metallic </a:t>
            </a:r>
            <a:r>
              <a:rPr lang="de-DE" sz="2400" dirty="0" err="1" smtClean="0"/>
              <a:t>Photocathodes</a:t>
            </a:r>
            <a:r>
              <a:rPr lang="de-DE" sz="2400" dirty="0" smtClean="0"/>
              <a:t> </a:t>
            </a:r>
            <a:r>
              <a:rPr lang="de-DE" sz="2400" dirty="0" err="1" smtClean="0"/>
              <a:t>for</a:t>
            </a:r>
            <a:r>
              <a:rPr lang="de-DE" sz="2400" dirty="0" smtClean="0"/>
              <a:t> </a:t>
            </a:r>
            <a:endParaRPr lang="en-US" sz="2400" dirty="0" smtClean="0"/>
          </a:p>
          <a:p>
            <a:pPr algn="ctr"/>
            <a:r>
              <a:rPr lang="en-US" sz="2400" dirty="0" smtClean="0"/>
              <a:t>Superconducting RF Photo Guns </a:t>
            </a:r>
          </a:p>
          <a:p>
            <a:pPr algn="ctr"/>
            <a:endParaRPr lang="en-US" sz="2400" dirty="0"/>
          </a:p>
        </p:txBody>
      </p:sp>
    </p:spTree>
    <p:extLst>
      <p:ext uri="{BB962C8B-B14F-4D97-AF65-F5344CB8AC3E}">
        <p14:creationId xmlns:p14="http://schemas.microsoft.com/office/powerpoint/2010/main" val="15758667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ChangeArrowheads="1"/>
          </p:cNvSpPr>
          <p:nvPr/>
        </p:nvSpPr>
        <p:spPr bwMode="auto">
          <a:xfrm>
            <a:off x="468313" y="73025"/>
            <a:ext cx="59753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de-DE" dirty="0">
                <a:solidFill>
                  <a:srgbClr val="FFFFFF"/>
                </a:solidFill>
              </a:rPr>
              <a:t>Commissioning of SRF Gun II</a:t>
            </a:r>
            <a:endParaRPr lang="en-US" altLang="de-DE" b="1" dirty="0">
              <a:solidFill>
                <a:srgbClr val="FFFFFF"/>
              </a:solidFill>
            </a:endParaRPr>
          </a:p>
        </p:txBody>
      </p:sp>
      <p:sp>
        <p:nvSpPr>
          <p:cNvPr id="9" name="Rectangle 3"/>
          <p:cNvSpPr>
            <a:spLocks noChangeArrowheads="1"/>
          </p:cNvSpPr>
          <p:nvPr/>
        </p:nvSpPr>
        <p:spPr bwMode="auto">
          <a:xfrm>
            <a:off x="674123" y="130089"/>
            <a:ext cx="7786309" cy="490599"/>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p>
        </p:txBody>
      </p:sp>
      <p:sp>
        <p:nvSpPr>
          <p:cNvPr id="6148" name="Textfeld 3"/>
          <p:cNvSpPr txBox="1">
            <a:spLocks noChangeArrowheads="1"/>
          </p:cNvSpPr>
          <p:nvPr/>
        </p:nvSpPr>
        <p:spPr bwMode="auto">
          <a:xfrm>
            <a:off x="315585" y="1284941"/>
            <a:ext cx="4219196" cy="1200329"/>
          </a:xfrm>
          <a:prstGeom prst="rect">
            <a:avLst/>
          </a:prstGeom>
          <a:ln/>
          <a:extLst/>
        </p:spPr>
        <p:style>
          <a:lnRef idx="1">
            <a:schemeClr val="accent5"/>
          </a:lnRef>
          <a:fillRef idx="2">
            <a:schemeClr val="accent5"/>
          </a:fillRef>
          <a:effectRef idx="1">
            <a:schemeClr val="accent5"/>
          </a:effectRef>
          <a:fontRef idx="minor">
            <a:schemeClr val="dk1"/>
          </a:fontRef>
        </p:style>
        <p:txBody>
          <a:bodyPr wrap="square">
            <a:spAutoFit/>
          </a:bodyPr>
          <a:lstStyle>
            <a:lvl1pPr marL="285750" indent="-285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42900" indent="-342900" eaLnBrk="1" hangingPunct="1">
              <a:buFont typeface="Arial" panose="020B0604020202020204" pitchFamily="34" charset="0"/>
              <a:buChar char="•"/>
            </a:pPr>
            <a:r>
              <a:rPr lang="en-US" altLang="de-DE" dirty="0" smtClean="0"/>
              <a:t>80 – 100 </a:t>
            </a:r>
            <a:r>
              <a:rPr lang="en-US" altLang="de-DE" dirty="0" err="1" smtClean="0"/>
              <a:t>pC</a:t>
            </a:r>
            <a:r>
              <a:rPr lang="en-US" altLang="de-DE" dirty="0" smtClean="0"/>
              <a:t>, </a:t>
            </a:r>
            <a:r>
              <a:rPr lang="en-US" altLang="de-DE" dirty="0" err="1" smtClean="0"/>
              <a:t>E</a:t>
            </a:r>
            <a:r>
              <a:rPr lang="en-US" altLang="de-DE" baseline="-25000" dirty="0" err="1" smtClean="0"/>
              <a:t>kin</a:t>
            </a:r>
            <a:r>
              <a:rPr lang="en-US" altLang="de-DE" dirty="0" smtClean="0"/>
              <a:t> = 4 MeV, 100 kHz </a:t>
            </a:r>
          </a:p>
          <a:p>
            <a:pPr eaLnBrk="1" fontAlgn="t" hangingPunct="1">
              <a:buFont typeface="Arial" panose="020B0604020202020204" pitchFamily="34" charset="0"/>
              <a:buChar char="•"/>
            </a:pPr>
            <a:r>
              <a:rPr lang="de-DE" dirty="0" smtClean="0"/>
              <a:t> 10 </a:t>
            </a:r>
            <a:r>
              <a:rPr lang="de-DE" dirty="0"/>
              <a:t>mW @ 1 </a:t>
            </a:r>
            <a:r>
              <a:rPr lang="de-DE" dirty="0" err="1"/>
              <a:t>THz</a:t>
            </a:r>
            <a:r>
              <a:rPr lang="de-DE" dirty="0"/>
              <a:t> </a:t>
            </a:r>
            <a:endParaRPr lang="de-DE" dirty="0" smtClean="0"/>
          </a:p>
          <a:p>
            <a:pPr marL="0" indent="0" eaLnBrk="1" fontAlgn="t" hangingPunct="1"/>
            <a:r>
              <a:rPr lang="de-DE" dirty="0"/>
              <a:t> </a:t>
            </a:r>
            <a:r>
              <a:rPr lang="de-DE" dirty="0" smtClean="0"/>
              <a:t>     32 </a:t>
            </a:r>
            <a:r>
              <a:rPr lang="de-DE" dirty="0"/>
              <a:t>mW@ 0.5 </a:t>
            </a:r>
            <a:r>
              <a:rPr lang="de-DE" dirty="0" err="1"/>
              <a:t>THz</a:t>
            </a:r>
            <a:endParaRPr lang="de-DE" dirty="0"/>
          </a:p>
          <a:p>
            <a:pPr marL="342900" indent="-342900" eaLnBrk="1" hangingPunct="1">
              <a:buFont typeface="Arial" panose="020B0604020202020204" pitchFamily="34" charset="0"/>
              <a:buChar char="•"/>
            </a:pPr>
            <a:r>
              <a:rPr lang="en-US" altLang="de-DE" dirty="0" smtClean="0"/>
              <a:t>next: </a:t>
            </a:r>
            <a:r>
              <a:rPr lang="en-US" altLang="de-DE" dirty="0" smtClean="0">
                <a:solidFill>
                  <a:srgbClr val="FF0000"/>
                </a:solidFill>
              </a:rPr>
              <a:t>shorter bunches</a:t>
            </a:r>
            <a:r>
              <a:rPr lang="en-US" altLang="de-DE" dirty="0" smtClean="0"/>
              <a:t> wanted</a:t>
            </a:r>
            <a:endParaRPr lang="en-US" altLang="de-DE"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944" y="4506412"/>
            <a:ext cx="8744520" cy="1649322"/>
          </a:xfrm>
          <a:prstGeom prst="rect">
            <a:avLst/>
          </a:prstGeom>
        </p:spPr>
      </p:pic>
      <p:sp>
        <p:nvSpPr>
          <p:cNvPr id="19" name="Rectangle 18"/>
          <p:cNvSpPr/>
          <p:nvPr/>
        </p:nvSpPr>
        <p:spPr>
          <a:xfrm>
            <a:off x="4534781" y="1221766"/>
            <a:ext cx="4429707" cy="2682740"/>
          </a:xfrm>
          <a:prstGeom prst="rect">
            <a:avLst/>
          </a:prstGeom>
          <a:noFill/>
          <a:ln>
            <a:solidFill>
              <a:schemeClr val="accent6">
                <a:lumMod val="40000"/>
                <a:lumOff val="60000"/>
                <a:alpha val="3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212702" y="4526294"/>
            <a:ext cx="2601648" cy="347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38943" y="4506412"/>
            <a:ext cx="4427701" cy="1478507"/>
          </a:xfrm>
          <a:prstGeom prst="rect">
            <a:avLst/>
          </a:prstGeom>
          <a:noFill/>
          <a:ln w="127000">
            <a:solidFill>
              <a:schemeClr val="accent1">
                <a:shade val="50000"/>
                <a:alpha val="3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568106" y="4199716"/>
            <a:ext cx="2839294" cy="1760145"/>
          </a:xfrm>
          <a:prstGeom prst="rect">
            <a:avLst/>
          </a:prstGeom>
          <a:noFill/>
          <a:ln w="127000">
            <a:solidFill>
              <a:srgbClr val="FF0000">
                <a:alpha val="3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583008" y="5549973"/>
            <a:ext cx="1007968" cy="369332"/>
          </a:xfrm>
          <a:prstGeom prst="rect">
            <a:avLst/>
          </a:prstGeom>
          <a:noFill/>
        </p:spPr>
        <p:txBody>
          <a:bodyPr wrap="none" rtlCol="0">
            <a:spAutoFit/>
          </a:bodyPr>
          <a:lstStyle/>
          <a:p>
            <a:r>
              <a:rPr lang="en-US" b="1" dirty="0" smtClean="0">
                <a:solidFill>
                  <a:schemeClr val="accent1"/>
                </a:solidFill>
              </a:rPr>
              <a:t>ARD-ST1</a:t>
            </a:r>
            <a:endParaRPr lang="en-US" b="1" dirty="0">
              <a:solidFill>
                <a:schemeClr val="accent1"/>
              </a:solidFill>
            </a:endParaRPr>
          </a:p>
        </p:txBody>
      </p:sp>
      <p:sp>
        <p:nvSpPr>
          <p:cNvPr id="23" name="TextBox 22"/>
          <p:cNvSpPr txBox="1"/>
          <p:nvPr/>
        </p:nvSpPr>
        <p:spPr>
          <a:xfrm>
            <a:off x="5629188" y="4330957"/>
            <a:ext cx="2731710" cy="369332"/>
          </a:xfrm>
          <a:prstGeom prst="rect">
            <a:avLst/>
          </a:prstGeom>
          <a:noFill/>
        </p:spPr>
        <p:txBody>
          <a:bodyPr wrap="none" rtlCol="0">
            <a:spAutoFit/>
          </a:bodyPr>
          <a:lstStyle/>
          <a:p>
            <a:r>
              <a:rPr lang="en-US" b="1" dirty="0" smtClean="0">
                <a:solidFill>
                  <a:srgbClr val="FF0000"/>
                </a:solidFill>
              </a:rPr>
              <a:t>ARD-ST3 test facility TELBE</a:t>
            </a:r>
            <a:endParaRPr lang="en-US" b="1" dirty="0">
              <a:solidFill>
                <a:srgbClr val="FF0000"/>
              </a:solidFill>
            </a:endParaRPr>
          </a:p>
        </p:txBody>
      </p:sp>
      <p:sp>
        <p:nvSpPr>
          <p:cNvPr id="24" name="Rectangle 23"/>
          <p:cNvSpPr/>
          <p:nvPr/>
        </p:nvSpPr>
        <p:spPr>
          <a:xfrm>
            <a:off x="4621519" y="1221004"/>
            <a:ext cx="4342969" cy="2528533"/>
          </a:xfrm>
          <a:prstGeom prst="rect">
            <a:avLst/>
          </a:prstGeom>
          <a:noFill/>
          <a:ln>
            <a:solidFill>
              <a:srgbClr val="FF0000">
                <a:alpha val="3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5243869" y="1340833"/>
            <a:ext cx="3011530" cy="307777"/>
          </a:xfrm>
          <a:prstGeom prst="rect">
            <a:avLst/>
          </a:prstGeom>
          <a:noFill/>
        </p:spPr>
        <p:txBody>
          <a:bodyPr wrap="none" rtlCol="0">
            <a:spAutoFit/>
          </a:bodyPr>
          <a:lstStyle/>
          <a:p>
            <a:r>
              <a:rPr lang="en-US" sz="1400" b="1" dirty="0" smtClean="0"/>
              <a:t>THz spectrum and charge dependence</a:t>
            </a:r>
            <a:endParaRPr lang="en-US" sz="1400" b="1"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9578" y="1738637"/>
            <a:ext cx="4286849" cy="1762371"/>
          </a:xfrm>
          <a:prstGeom prst="rect">
            <a:avLst/>
          </a:prstGeom>
        </p:spPr>
      </p:pic>
      <p:sp>
        <p:nvSpPr>
          <p:cNvPr id="29" name="TextBox 28"/>
          <p:cNvSpPr txBox="1"/>
          <p:nvPr/>
        </p:nvSpPr>
        <p:spPr>
          <a:xfrm>
            <a:off x="5980359" y="3595648"/>
            <a:ext cx="1773884" cy="307777"/>
          </a:xfrm>
          <a:prstGeom prst="rect">
            <a:avLst/>
          </a:prstGeom>
          <a:solidFill>
            <a:srgbClr val="FF0000"/>
          </a:solidFill>
        </p:spPr>
        <p:txBody>
          <a:bodyPr wrap="none" rtlCol="0">
            <a:spAutoFit/>
          </a:bodyPr>
          <a:lstStyle/>
          <a:p>
            <a:r>
              <a:rPr lang="en-US" sz="1400" b="1" dirty="0" smtClean="0"/>
              <a:t>first beam 3.12.2016!</a:t>
            </a:r>
            <a:endParaRPr lang="en-US" sz="1400" b="1" dirty="0"/>
          </a:p>
        </p:txBody>
      </p:sp>
      <p:sp>
        <p:nvSpPr>
          <p:cNvPr id="27" name="Rectangle 3"/>
          <p:cNvSpPr>
            <a:spLocks noChangeArrowheads="1"/>
          </p:cNvSpPr>
          <p:nvPr/>
        </p:nvSpPr>
        <p:spPr bwMode="auto">
          <a:xfrm>
            <a:off x="555037" y="148052"/>
            <a:ext cx="7577138" cy="765175"/>
          </a:xfrm>
          <a:prstGeom prst="rect">
            <a:avLst/>
          </a:prstGeom>
          <a:noFill/>
          <a:ln w="9525">
            <a:noFill/>
            <a:miter lim="800000"/>
            <a:headEnd/>
            <a:tailEnd/>
          </a:ln>
        </p:spPr>
        <p:txBody>
          <a:bodyPr anchor="ctr"/>
          <a:lstStyle/>
          <a:p>
            <a:pPr>
              <a:defRPr/>
            </a:pPr>
            <a:r>
              <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4</a:t>
            </a: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SRF gun for THz beam time</a:t>
            </a:r>
          </a:p>
        </p:txBody>
      </p:sp>
      <p:sp>
        <p:nvSpPr>
          <p:cNvPr id="38" name="Textfeld 4"/>
          <p:cNvSpPr txBox="1"/>
          <p:nvPr/>
        </p:nvSpPr>
        <p:spPr>
          <a:xfrm>
            <a:off x="381677" y="6133015"/>
            <a:ext cx="4514954" cy="369332"/>
          </a:xfrm>
          <a:prstGeom prst="rect">
            <a:avLst/>
          </a:prstGeom>
          <a:solidFill>
            <a:schemeClr val="bg1"/>
          </a:solidFill>
          <a:ln>
            <a:solidFill>
              <a:srgbClr val="FF0000"/>
            </a:solidFill>
          </a:ln>
        </p:spPr>
        <p:txBody>
          <a:bodyPr wrap="none" rtlCol="0">
            <a:spAutoFit/>
          </a:bodyPr>
          <a:lstStyle/>
          <a:p>
            <a:r>
              <a:rPr lang="de-DE" dirty="0" err="1" smtClean="0"/>
              <a:t>MuT</a:t>
            </a:r>
            <a:r>
              <a:rPr lang="de-DE" dirty="0" smtClean="0"/>
              <a:t> /ARD Subtopics  ST1 „SRF“ &amp; ST3 „</a:t>
            </a:r>
            <a:r>
              <a:rPr lang="de-DE" dirty="0" err="1" smtClean="0"/>
              <a:t>ps-fs</a:t>
            </a:r>
            <a:r>
              <a:rPr lang="de-DE" dirty="0" smtClean="0"/>
              <a:t>“  </a:t>
            </a:r>
            <a:endParaRPr lang="en-US" dirty="0"/>
          </a:p>
        </p:txBody>
      </p:sp>
      <p:sp>
        <p:nvSpPr>
          <p:cNvPr id="3" name="TextBox 2"/>
          <p:cNvSpPr txBox="1"/>
          <p:nvPr/>
        </p:nvSpPr>
        <p:spPr>
          <a:xfrm>
            <a:off x="524721" y="852434"/>
            <a:ext cx="4635180" cy="369332"/>
          </a:xfrm>
          <a:prstGeom prst="rect">
            <a:avLst/>
          </a:prstGeom>
          <a:noFill/>
        </p:spPr>
        <p:txBody>
          <a:bodyPr wrap="none" rtlCol="0">
            <a:spAutoFit/>
          </a:bodyPr>
          <a:lstStyle/>
          <a:p>
            <a:r>
              <a:rPr lang="en-GB" dirty="0" smtClean="0"/>
              <a:t>4 x 12 h user shifts for THz radiation production</a:t>
            </a:r>
            <a:endParaRPr lang="de-DE" dirty="0"/>
          </a:p>
        </p:txBody>
      </p:sp>
      <p:pic>
        <p:nvPicPr>
          <p:cNvPr id="22" name="Grafik 4"/>
          <p:cNvPicPr>
            <a:picLocks noChangeAspect="1"/>
          </p:cNvPicPr>
          <p:nvPr/>
        </p:nvPicPr>
        <p:blipFill rotWithShape="1">
          <a:blip r:embed="rId4">
            <a:extLst>
              <a:ext uri="{28A0092B-C50C-407E-A947-70E740481C1C}">
                <a14:useLocalDpi xmlns:a14="http://schemas.microsoft.com/office/drawing/2010/main" val="0"/>
              </a:ext>
            </a:extLst>
          </a:blip>
          <a:srcRect t="27918"/>
          <a:stretch/>
        </p:blipFill>
        <p:spPr>
          <a:xfrm>
            <a:off x="1003675" y="2728894"/>
            <a:ext cx="2843015" cy="1544228"/>
          </a:xfrm>
          <a:prstGeom prst="rect">
            <a:avLst/>
          </a:prstGeom>
        </p:spPr>
      </p:pic>
    </p:spTree>
    <p:extLst>
      <p:ext uri="{BB962C8B-B14F-4D97-AF65-F5344CB8AC3E}">
        <p14:creationId xmlns:p14="http://schemas.microsoft.com/office/powerpoint/2010/main" val="366233254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511393" y="44624"/>
            <a:ext cx="7577138" cy="765175"/>
          </a:xfrm>
          <a:prstGeom prst="rect">
            <a:avLst/>
          </a:prstGeom>
          <a:noFill/>
          <a:ln w="9525">
            <a:noFill/>
            <a:miter lim="800000"/>
            <a:headEnd/>
            <a:tailEnd/>
          </a:ln>
        </p:spPr>
        <p:txBody>
          <a:bodyPr anchor="ctr"/>
          <a:lstStyle/>
          <a:p>
            <a:pPr>
              <a:defRPr/>
            </a:pP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Measurement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of</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Pb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Nb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photo</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cathodes</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pic>
        <p:nvPicPr>
          <p:cNvPr id="1026" name="Grafik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577212"/>
            <a:ext cx="4182248" cy="313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Grafik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109" y="1577212"/>
            <a:ext cx="4495899" cy="313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2"/>
          <p:cNvSpPr txBox="1"/>
          <p:nvPr/>
        </p:nvSpPr>
        <p:spPr>
          <a:xfrm>
            <a:off x="611560" y="5013176"/>
            <a:ext cx="3676391" cy="369332"/>
          </a:xfrm>
          <a:prstGeom prst="rect">
            <a:avLst/>
          </a:prstGeom>
          <a:noFill/>
        </p:spPr>
        <p:txBody>
          <a:bodyPr wrap="none" rtlCol="0">
            <a:spAutoFit/>
          </a:bodyPr>
          <a:lstStyle/>
          <a:p>
            <a:r>
              <a:rPr lang="de-DE" dirty="0" smtClean="0"/>
              <a:t>Test </a:t>
            </a:r>
            <a:r>
              <a:rPr lang="de-DE" dirty="0" err="1" smtClean="0"/>
              <a:t>chamber</a:t>
            </a:r>
            <a:r>
              <a:rPr lang="de-DE" dirty="0" smtClean="0"/>
              <a:t> </a:t>
            </a:r>
            <a:r>
              <a:rPr lang="de-DE" dirty="0" err="1" smtClean="0"/>
              <a:t>for</a:t>
            </a:r>
            <a:r>
              <a:rPr lang="de-DE" dirty="0" smtClean="0"/>
              <a:t> DESY-type </a:t>
            </a:r>
            <a:r>
              <a:rPr lang="de-DE" dirty="0" err="1" smtClean="0"/>
              <a:t>cathodes</a:t>
            </a:r>
            <a:endParaRPr lang="en-US" dirty="0"/>
          </a:p>
        </p:txBody>
      </p:sp>
      <p:sp>
        <p:nvSpPr>
          <p:cNvPr id="7" name="Textfeld 6"/>
          <p:cNvSpPr txBox="1"/>
          <p:nvPr/>
        </p:nvSpPr>
        <p:spPr>
          <a:xfrm>
            <a:off x="5312004" y="5013176"/>
            <a:ext cx="3076420" cy="369332"/>
          </a:xfrm>
          <a:prstGeom prst="rect">
            <a:avLst/>
          </a:prstGeom>
          <a:noFill/>
        </p:spPr>
        <p:txBody>
          <a:bodyPr wrap="none" rtlCol="0">
            <a:spAutoFit/>
          </a:bodyPr>
          <a:lstStyle/>
          <a:p>
            <a:r>
              <a:rPr lang="de-DE" dirty="0" err="1" smtClean="0"/>
              <a:t>Cleaning</a:t>
            </a:r>
            <a:r>
              <a:rPr lang="de-DE" dirty="0" smtClean="0"/>
              <a:t> </a:t>
            </a:r>
            <a:r>
              <a:rPr lang="de-DE" dirty="0" err="1" smtClean="0"/>
              <a:t>and</a:t>
            </a:r>
            <a:r>
              <a:rPr lang="de-DE" dirty="0" smtClean="0"/>
              <a:t> </a:t>
            </a:r>
            <a:r>
              <a:rPr lang="de-DE" dirty="0" err="1" smtClean="0"/>
              <a:t>irradiation</a:t>
            </a:r>
            <a:r>
              <a:rPr lang="de-DE" dirty="0" smtClean="0"/>
              <a:t> </a:t>
            </a:r>
            <a:r>
              <a:rPr lang="de-DE" dirty="0" err="1" smtClean="0"/>
              <a:t>set-up</a:t>
            </a:r>
            <a:endParaRPr lang="en-US" dirty="0"/>
          </a:p>
        </p:txBody>
      </p:sp>
    </p:spTree>
    <p:extLst>
      <p:ext uri="{BB962C8B-B14F-4D97-AF65-F5344CB8AC3E}">
        <p14:creationId xmlns:p14="http://schemas.microsoft.com/office/powerpoint/2010/main" val="300351838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4"/>
          <p:cNvPicPr>
            <a:picLocks noChangeAspect="1" noChangeArrowheads="1"/>
          </p:cNvPicPr>
          <p:nvPr/>
        </p:nvPicPr>
        <p:blipFill rotWithShape="1">
          <a:blip r:embed="rId2">
            <a:extLst>
              <a:ext uri="{28A0092B-C50C-407E-A947-70E740481C1C}">
                <a14:useLocalDpi xmlns:a14="http://schemas.microsoft.com/office/drawing/2010/main" val="0"/>
              </a:ext>
            </a:extLst>
          </a:blip>
          <a:srcRect l="11373" r="5461"/>
          <a:stretch/>
        </p:blipFill>
        <p:spPr bwMode="auto">
          <a:xfrm>
            <a:off x="4622078" y="1268760"/>
            <a:ext cx="3838354" cy="345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Grafik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196752"/>
            <a:ext cx="3528392" cy="352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511393" y="44624"/>
            <a:ext cx="7577138" cy="765175"/>
          </a:xfrm>
          <a:prstGeom prst="rect">
            <a:avLst/>
          </a:prstGeom>
          <a:noFill/>
          <a:ln w="9525">
            <a:noFill/>
            <a:miter lim="800000"/>
            <a:headEnd/>
            <a:tailEnd/>
          </a:ln>
        </p:spPr>
        <p:txBody>
          <a:bodyPr anchor="ctr"/>
          <a:lstStyle/>
          <a:p>
            <a:pPr>
              <a:defRPr/>
            </a:pP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Measurement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of</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Pb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Nb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photo</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cathodes</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sp>
        <p:nvSpPr>
          <p:cNvPr id="5" name="Textfeld 4"/>
          <p:cNvSpPr txBox="1"/>
          <p:nvPr/>
        </p:nvSpPr>
        <p:spPr>
          <a:xfrm>
            <a:off x="1025056" y="4931876"/>
            <a:ext cx="5215210" cy="369332"/>
          </a:xfrm>
          <a:prstGeom prst="rect">
            <a:avLst/>
          </a:prstGeom>
          <a:noFill/>
        </p:spPr>
        <p:txBody>
          <a:bodyPr wrap="none" rtlCol="0">
            <a:spAutoFit/>
          </a:bodyPr>
          <a:lstStyle/>
          <a:p>
            <a:r>
              <a:rPr lang="de-DE" dirty="0" smtClean="0"/>
              <a:t>DESY </a:t>
            </a:r>
            <a:r>
              <a:rPr lang="de-DE" dirty="0" err="1" smtClean="0"/>
              <a:t>Pb</a:t>
            </a:r>
            <a:r>
              <a:rPr lang="de-DE" dirty="0" smtClean="0"/>
              <a:t>/</a:t>
            </a:r>
            <a:r>
              <a:rPr lang="de-DE" dirty="0" err="1" smtClean="0"/>
              <a:t>Nb</a:t>
            </a:r>
            <a:r>
              <a:rPr lang="de-DE" dirty="0" smtClean="0"/>
              <a:t> </a:t>
            </a:r>
            <a:r>
              <a:rPr lang="de-DE" dirty="0" err="1" smtClean="0"/>
              <a:t>photo</a:t>
            </a:r>
            <a:r>
              <a:rPr lang="de-DE" dirty="0" smtClean="0"/>
              <a:t> </a:t>
            </a:r>
            <a:r>
              <a:rPr lang="de-DE" dirty="0" err="1" smtClean="0"/>
              <a:t>cathode</a:t>
            </a:r>
            <a:r>
              <a:rPr lang="de-DE" dirty="0" smtClean="0"/>
              <a:t> </a:t>
            </a:r>
            <a:r>
              <a:rPr lang="de-DE" dirty="0" err="1" smtClean="0"/>
              <a:t>deposited</a:t>
            </a:r>
            <a:r>
              <a:rPr lang="de-DE" dirty="0" smtClean="0"/>
              <a:t> at  NCBJ </a:t>
            </a:r>
            <a:r>
              <a:rPr lang="de-DE" dirty="0" err="1" smtClean="0"/>
              <a:t>Swierk</a:t>
            </a:r>
            <a:endParaRPr lang="en-US" dirty="0"/>
          </a:p>
        </p:txBody>
      </p:sp>
    </p:spTree>
    <p:extLst>
      <p:ext uri="{BB962C8B-B14F-4D97-AF65-F5344CB8AC3E}">
        <p14:creationId xmlns:p14="http://schemas.microsoft.com/office/powerpoint/2010/main" val="279424011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Grafik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909960"/>
            <a:ext cx="28829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Grafik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9460" y="909960"/>
            <a:ext cx="28829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elle 1"/>
          <p:cNvGraphicFramePr>
            <a:graphicFrameLocks noGrp="1"/>
          </p:cNvGraphicFramePr>
          <p:nvPr>
            <p:extLst>
              <p:ext uri="{D42A27DB-BD31-4B8C-83A1-F6EECF244321}">
                <p14:modId xmlns:p14="http://schemas.microsoft.com/office/powerpoint/2010/main" val="2456230241"/>
              </p:ext>
            </p:extLst>
          </p:nvPr>
        </p:nvGraphicFramePr>
        <p:xfrm>
          <a:off x="2483768" y="3662008"/>
          <a:ext cx="3880326" cy="2719320"/>
        </p:xfrm>
        <a:graphic>
          <a:graphicData uri="http://schemas.openxmlformats.org/drawingml/2006/table">
            <a:tbl>
              <a:tblPr firstRow="1" firstCol="1" bandRow="1">
                <a:tableStyleId>{5C22544A-7EE6-4342-B048-85BDC9FD1C3A}</a:tableStyleId>
              </a:tblPr>
              <a:tblGrid>
                <a:gridCol w="2661666"/>
                <a:gridCol w="1218660"/>
              </a:tblGrid>
              <a:tr h="319920">
                <a:tc>
                  <a:txBody>
                    <a:bodyPr/>
                    <a:lstStyle/>
                    <a:p>
                      <a:pPr algn="l">
                        <a:spcBef>
                          <a:spcPts val="200"/>
                        </a:spcBef>
                        <a:spcAft>
                          <a:spcPts val="200"/>
                        </a:spcAft>
                      </a:pPr>
                      <a:r>
                        <a:rPr lang="en-US" sz="1200" dirty="0">
                          <a:effectLst/>
                        </a:rPr>
                        <a:t>      parameter</a:t>
                      </a:r>
                      <a:endParaRPr lang="en-US" sz="1200" dirty="0">
                        <a:effectLst/>
                        <a:latin typeface="Times New Roman"/>
                        <a:ea typeface="Times New Roman"/>
                      </a:endParaRPr>
                    </a:p>
                  </a:txBody>
                  <a:tcPr marL="68580" marR="68580" marT="0" marB="0"/>
                </a:tc>
                <a:tc>
                  <a:txBody>
                    <a:bodyPr/>
                    <a:lstStyle/>
                    <a:p>
                      <a:pPr algn="ctr">
                        <a:spcBef>
                          <a:spcPts val="200"/>
                        </a:spcBef>
                        <a:spcAft>
                          <a:spcPts val="200"/>
                        </a:spcAft>
                      </a:pPr>
                      <a:r>
                        <a:rPr lang="en-US" sz="1200">
                          <a:effectLst/>
                        </a:rPr>
                        <a:t>value</a:t>
                      </a:r>
                      <a:endParaRPr lang="en-US" sz="1200">
                        <a:effectLst/>
                        <a:latin typeface="Times New Roman"/>
                        <a:ea typeface="Times New Roman"/>
                      </a:endParaRPr>
                    </a:p>
                  </a:txBody>
                  <a:tcPr marL="68580" marR="68580" marT="0" marB="0"/>
                </a:tc>
              </a:tr>
              <a:tr h="266600">
                <a:tc>
                  <a:txBody>
                    <a:bodyPr/>
                    <a:lstStyle/>
                    <a:p>
                      <a:pPr algn="l">
                        <a:spcBef>
                          <a:spcPts val="200"/>
                        </a:spcBef>
                        <a:spcAft>
                          <a:spcPts val="200"/>
                        </a:spcAft>
                      </a:pPr>
                      <a:r>
                        <a:rPr lang="en-GB" sz="1000">
                          <a:effectLst/>
                        </a:rPr>
                        <a:t>Power</a:t>
                      </a:r>
                      <a:endParaRPr lang="en-US" sz="12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rPr>
                        <a:t>100 mW</a:t>
                      </a:r>
                      <a:endParaRPr lang="en-US" sz="1200">
                        <a:effectLst/>
                        <a:latin typeface="Times New Roman"/>
                        <a:ea typeface="Times New Roman"/>
                      </a:endParaRPr>
                    </a:p>
                  </a:txBody>
                  <a:tcPr marL="68580" marR="68580" marT="0" marB="0"/>
                </a:tc>
              </a:tr>
              <a:tr h="266600">
                <a:tc>
                  <a:txBody>
                    <a:bodyPr/>
                    <a:lstStyle/>
                    <a:p>
                      <a:pPr algn="l">
                        <a:spcBef>
                          <a:spcPts val="200"/>
                        </a:spcBef>
                        <a:spcAft>
                          <a:spcPts val="200"/>
                        </a:spcAft>
                      </a:pPr>
                      <a:r>
                        <a:rPr lang="en-GB" sz="1000" dirty="0">
                          <a:effectLst/>
                        </a:rPr>
                        <a:t>Pulse length</a:t>
                      </a:r>
                      <a:endParaRPr lang="en-US" sz="1200" dirty="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rPr>
                        <a:t>16 ps FWHM</a:t>
                      </a:r>
                      <a:endParaRPr lang="en-US" sz="1200">
                        <a:effectLst/>
                        <a:latin typeface="Times New Roman"/>
                        <a:ea typeface="Times New Roman"/>
                      </a:endParaRPr>
                    </a:p>
                  </a:txBody>
                  <a:tcPr marL="68580" marR="68580" marT="0" marB="0"/>
                </a:tc>
              </a:tr>
              <a:tr h="266600">
                <a:tc>
                  <a:txBody>
                    <a:bodyPr/>
                    <a:lstStyle/>
                    <a:p>
                      <a:pPr algn="l">
                        <a:spcBef>
                          <a:spcPts val="200"/>
                        </a:spcBef>
                        <a:spcAft>
                          <a:spcPts val="200"/>
                        </a:spcAft>
                      </a:pPr>
                      <a:r>
                        <a:rPr lang="en-GB" sz="1000" dirty="0">
                          <a:effectLst/>
                        </a:rPr>
                        <a:t>Repetition rate</a:t>
                      </a:r>
                      <a:endParaRPr lang="en-US" sz="1200" dirty="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rPr>
                        <a:t>100 kHz</a:t>
                      </a:r>
                      <a:endParaRPr lang="en-US" sz="1200">
                        <a:effectLst/>
                        <a:latin typeface="Times New Roman"/>
                        <a:ea typeface="Times New Roman"/>
                      </a:endParaRPr>
                    </a:p>
                  </a:txBody>
                  <a:tcPr marL="68580" marR="68580" marT="0" marB="0"/>
                </a:tc>
              </a:tr>
              <a:tr h="266600">
                <a:tc>
                  <a:txBody>
                    <a:bodyPr/>
                    <a:lstStyle/>
                    <a:p>
                      <a:pPr algn="l">
                        <a:spcBef>
                          <a:spcPts val="200"/>
                        </a:spcBef>
                        <a:spcAft>
                          <a:spcPts val="200"/>
                        </a:spcAft>
                      </a:pPr>
                      <a:r>
                        <a:rPr lang="en-GB" sz="1000" dirty="0">
                          <a:effectLst/>
                        </a:rPr>
                        <a:t>Pulse energy</a:t>
                      </a:r>
                      <a:endParaRPr lang="en-US" sz="1200" dirty="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rPr>
                        <a:t>1 µJ</a:t>
                      </a:r>
                      <a:endParaRPr lang="en-US" sz="1200">
                        <a:effectLst/>
                        <a:latin typeface="Times New Roman"/>
                        <a:ea typeface="Times New Roman"/>
                      </a:endParaRPr>
                    </a:p>
                  </a:txBody>
                  <a:tcPr marL="68580" marR="68580" marT="0" marB="0"/>
                </a:tc>
              </a:tr>
              <a:tr h="266600">
                <a:tc>
                  <a:txBody>
                    <a:bodyPr/>
                    <a:lstStyle/>
                    <a:p>
                      <a:pPr algn="l">
                        <a:spcBef>
                          <a:spcPts val="200"/>
                        </a:spcBef>
                        <a:spcAft>
                          <a:spcPts val="200"/>
                        </a:spcAft>
                      </a:pPr>
                      <a:r>
                        <a:rPr lang="en-GB" sz="1000">
                          <a:effectLst/>
                        </a:rPr>
                        <a:t>Spot size (radius)</a:t>
                      </a:r>
                      <a:endParaRPr lang="en-US" sz="12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rPr>
                        <a:t>125 µm</a:t>
                      </a:r>
                      <a:endParaRPr lang="en-US" sz="1200">
                        <a:effectLst/>
                        <a:latin typeface="Times New Roman"/>
                        <a:ea typeface="Times New Roman"/>
                      </a:endParaRPr>
                    </a:p>
                  </a:txBody>
                  <a:tcPr marL="68580" marR="68580" marT="0" marB="0"/>
                </a:tc>
              </a:tr>
              <a:tr h="266600">
                <a:tc>
                  <a:txBody>
                    <a:bodyPr/>
                    <a:lstStyle/>
                    <a:p>
                      <a:pPr algn="l">
                        <a:spcBef>
                          <a:spcPts val="200"/>
                        </a:spcBef>
                        <a:spcAft>
                          <a:spcPts val="200"/>
                        </a:spcAft>
                      </a:pPr>
                      <a:r>
                        <a:rPr lang="en-GB" sz="1000">
                          <a:effectLst/>
                        </a:rPr>
                        <a:t>Power density</a:t>
                      </a:r>
                      <a:endParaRPr lang="en-US" sz="12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rPr>
                        <a:t>2 W/mm</a:t>
                      </a:r>
                      <a:r>
                        <a:rPr lang="en-GB" sz="1000" baseline="30000">
                          <a:effectLst/>
                        </a:rPr>
                        <a:t>2</a:t>
                      </a:r>
                      <a:endParaRPr lang="en-US" sz="1200">
                        <a:effectLst/>
                        <a:latin typeface="Times New Roman"/>
                        <a:ea typeface="Times New Roman"/>
                      </a:endParaRPr>
                    </a:p>
                  </a:txBody>
                  <a:tcPr marL="68580" marR="68580" marT="0" marB="0"/>
                </a:tc>
              </a:tr>
              <a:tr h="266600">
                <a:tc>
                  <a:txBody>
                    <a:bodyPr/>
                    <a:lstStyle/>
                    <a:p>
                      <a:pPr algn="l">
                        <a:spcBef>
                          <a:spcPts val="200"/>
                        </a:spcBef>
                        <a:spcAft>
                          <a:spcPts val="200"/>
                        </a:spcAft>
                      </a:pPr>
                      <a:r>
                        <a:rPr lang="en-GB" sz="1000">
                          <a:effectLst/>
                        </a:rPr>
                        <a:t>Pixel dwell time</a:t>
                      </a:r>
                      <a:endParaRPr lang="en-US" sz="12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rPr>
                        <a:t>100 ms</a:t>
                      </a:r>
                      <a:endParaRPr lang="en-US" sz="1200">
                        <a:effectLst/>
                        <a:latin typeface="Times New Roman"/>
                        <a:ea typeface="Times New Roman"/>
                      </a:endParaRPr>
                    </a:p>
                  </a:txBody>
                  <a:tcPr marL="68580" marR="68580" marT="0" marB="0"/>
                </a:tc>
              </a:tr>
              <a:tr h="266600">
                <a:tc>
                  <a:txBody>
                    <a:bodyPr/>
                    <a:lstStyle/>
                    <a:p>
                      <a:pPr algn="l">
                        <a:spcBef>
                          <a:spcPts val="200"/>
                        </a:spcBef>
                        <a:spcAft>
                          <a:spcPts val="200"/>
                        </a:spcAft>
                      </a:pPr>
                      <a:r>
                        <a:rPr lang="en-GB" sz="1000">
                          <a:effectLst/>
                        </a:rPr>
                        <a:t>Pulse number per pixel</a:t>
                      </a:r>
                      <a:endParaRPr lang="en-US" sz="12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rPr>
                        <a:t>10 000</a:t>
                      </a:r>
                      <a:endParaRPr lang="en-US" sz="1200">
                        <a:effectLst/>
                        <a:latin typeface="Times New Roman"/>
                        <a:ea typeface="Times New Roman"/>
                      </a:endParaRPr>
                    </a:p>
                  </a:txBody>
                  <a:tcPr marL="68580" marR="68580" marT="0" marB="0"/>
                </a:tc>
              </a:tr>
              <a:tr h="266600">
                <a:tc>
                  <a:txBody>
                    <a:bodyPr/>
                    <a:lstStyle/>
                    <a:p>
                      <a:pPr algn="l">
                        <a:spcBef>
                          <a:spcPts val="200"/>
                        </a:spcBef>
                        <a:spcAft>
                          <a:spcPts val="200"/>
                        </a:spcAft>
                      </a:pPr>
                      <a:r>
                        <a:rPr lang="en-GB" sz="1000" dirty="0">
                          <a:effectLst/>
                        </a:rPr>
                        <a:t>Pulse energy density</a:t>
                      </a:r>
                      <a:endParaRPr lang="en-US" sz="1200" dirty="0">
                        <a:effectLst/>
                        <a:latin typeface="Times New Roman"/>
                        <a:ea typeface="Times New Roman"/>
                      </a:endParaRPr>
                    </a:p>
                  </a:txBody>
                  <a:tcPr marL="68580" marR="68580" marT="0" marB="0"/>
                </a:tc>
                <a:tc>
                  <a:txBody>
                    <a:bodyPr/>
                    <a:lstStyle/>
                    <a:p>
                      <a:pPr algn="ctr">
                        <a:spcBef>
                          <a:spcPts val="200"/>
                        </a:spcBef>
                        <a:spcAft>
                          <a:spcPts val="200"/>
                        </a:spcAft>
                      </a:pPr>
                      <a:r>
                        <a:rPr lang="en-GB" sz="1000" dirty="0">
                          <a:effectLst/>
                        </a:rPr>
                        <a:t>20 µJ/mm</a:t>
                      </a:r>
                      <a:r>
                        <a:rPr lang="en-GB" sz="1000" baseline="30000" dirty="0">
                          <a:effectLst/>
                        </a:rPr>
                        <a:t>2</a:t>
                      </a:r>
                      <a:endParaRPr lang="en-US" sz="1200" dirty="0">
                        <a:effectLst/>
                        <a:latin typeface="Times New Roman"/>
                        <a:ea typeface="Times New Roman"/>
                      </a:endParaRPr>
                    </a:p>
                  </a:txBody>
                  <a:tcPr marL="68580" marR="68580" marT="0" marB="0"/>
                </a:tc>
              </a:tr>
            </a:tbl>
          </a:graphicData>
        </a:graphic>
      </p:graphicFrame>
      <p:sp>
        <p:nvSpPr>
          <p:cNvPr id="5" name="Rectangle 3"/>
          <p:cNvSpPr>
            <a:spLocks noChangeArrowheads="1"/>
          </p:cNvSpPr>
          <p:nvPr/>
        </p:nvSpPr>
        <p:spPr bwMode="auto">
          <a:xfrm>
            <a:off x="511393" y="44624"/>
            <a:ext cx="7577138" cy="765175"/>
          </a:xfrm>
          <a:prstGeom prst="rect">
            <a:avLst/>
          </a:prstGeom>
          <a:noFill/>
          <a:ln w="9525">
            <a:noFill/>
            <a:miter lim="800000"/>
            <a:headEnd/>
            <a:tailEnd/>
          </a:ln>
        </p:spPr>
        <p:txBody>
          <a:bodyPr anchor="ctr"/>
          <a:lstStyle/>
          <a:p>
            <a:pPr>
              <a:defRPr/>
            </a:pP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Measurement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of</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Pb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Nb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photo</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cathodes</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sp>
        <p:nvSpPr>
          <p:cNvPr id="6" name="Textfeld 5"/>
          <p:cNvSpPr txBox="1"/>
          <p:nvPr/>
        </p:nvSpPr>
        <p:spPr>
          <a:xfrm>
            <a:off x="1115616" y="2996952"/>
            <a:ext cx="2682016" cy="646331"/>
          </a:xfrm>
          <a:prstGeom prst="rect">
            <a:avLst/>
          </a:prstGeom>
          <a:noFill/>
        </p:spPr>
        <p:txBody>
          <a:bodyPr wrap="none" rtlCol="0">
            <a:spAutoFit/>
          </a:bodyPr>
          <a:lstStyle/>
          <a:p>
            <a:r>
              <a:rPr lang="de-DE" dirty="0" err="1" smtClean="0"/>
              <a:t>optical</a:t>
            </a:r>
            <a:r>
              <a:rPr lang="de-DE" dirty="0" smtClean="0"/>
              <a:t> </a:t>
            </a:r>
            <a:r>
              <a:rPr lang="de-DE" dirty="0" err="1" smtClean="0"/>
              <a:t>microscope</a:t>
            </a:r>
            <a:r>
              <a:rPr lang="de-DE" dirty="0" smtClean="0"/>
              <a:t> </a:t>
            </a:r>
            <a:r>
              <a:rPr lang="de-DE" dirty="0" err="1" smtClean="0"/>
              <a:t>view</a:t>
            </a:r>
            <a:r>
              <a:rPr lang="de-DE" dirty="0" smtClean="0"/>
              <a:t> </a:t>
            </a:r>
            <a:r>
              <a:rPr lang="de-DE" dirty="0" err="1" smtClean="0"/>
              <a:t>of</a:t>
            </a:r>
            <a:endParaRPr lang="de-DE" dirty="0" smtClean="0"/>
          </a:p>
          <a:p>
            <a:r>
              <a:rPr lang="de-DE" dirty="0" err="1" smtClean="0"/>
              <a:t>depositedPb</a:t>
            </a:r>
            <a:r>
              <a:rPr lang="de-DE" dirty="0" smtClean="0"/>
              <a:t> </a:t>
            </a:r>
            <a:r>
              <a:rPr lang="de-DE" dirty="0" err="1" smtClean="0"/>
              <a:t>layer</a:t>
            </a:r>
            <a:endParaRPr lang="en-US" dirty="0"/>
          </a:p>
        </p:txBody>
      </p:sp>
      <p:sp>
        <p:nvSpPr>
          <p:cNvPr id="7" name="Textfeld 6"/>
          <p:cNvSpPr txBox="1"/>
          <p:nvPr/>
        </p:nvSpPr>
        <p:spPr>
          <a:xfrm>
            <a:off x="4932040" y="2996952"/>
            <a:ext cx="2295565" cy="369332"/>
          </a:xfrm>
          <a:prstGeom prst="rect">
            <a:avLst/>
          </a:prstGeom>
          <a:noFill/>
        </p:spPr>
        <p:txBody>
          <a:bodyPr wrap="none" rtlCol="0">
            <a:spAutoFit/>
          </a:bodyPr>
          <a:lstStyle/>
          <a:p>
            <a:r>
              <a:rPr lang="de-DE" dirty="0" err="1" smtClean="0"/>
              <a:t>laser</a:t>
            </a:r>
            <a:r>
              <a:rPr lang="de-DE" dirty="0" smtClean="0"/>
              <a:t> </a:t>
            </a:r>
            <a:r>
              <a:rPr lang="de-DE" dirty="0" err="1" smtClean="0"/>
              <a:t>cleaned</a:t>
            </a:r>
            <a:r>
              <a:rPr lang="de-DE" dirty="0" smtClean="0"/>
              <a:t> </a:t>
            </a:r>
            <a:r>
              <a:rPr lang="de-DE" dirty="0" err="1" smtClean="0"/>
              <a:t>test</a:t>
            </a:r>
            <a:r>
              <a:rPr lang="de-DE" dirty="0" smtClean="0"/>
              <a:t> </a:t>
            </a:r>
            <a:r>
              <a:rPr lang="de-DE" dirty="0" err="1" smtClean="0"/>
              <a:t>field</a:t>
            </a:r>
            <a:endParaRPr lang="de-DE" dirty="0" smtClean="0"/>
          </a:p>
        </p:txBody>
      </p:sp>
      <p:sp>
        <p:nvSpPr>
          <p:cNvPr id="8" name="Textfeld 7"/>
          <p:cNvSpPr txBox="1"/>
          <p:nvPr/>
        </p:nvSpPr>
        <p:spPr>
          <a:xfrm>
            <a:off x="6426488" y="3646765"/>
            <a:ext cx="2250873" cy="2308324"/>
          </a:xfrm>
          <a:prstGeom prst="rect">
            <a:avLst/>
          </a:prstGeom>
          <a:noFill/>
        </p:spPr>
        <p:txBody>
          <a:bodyPr wrap="none" rtlCol="0">
            <a:spAutoFit/>
          </a:bodyPr>
          <a:lstStyle/>
          <a:p>
            <a:r>
              <a:rPr lang="de-DE" dirty="0" smtClean="0"/>
              <a:t>UV </a:t>
            </a:r>
            <a:r>
              <a:rPr lang="de-DE" dirty="0" err="1" smtClean="0"/>
              <a:t>laser</a:t>
            </a:r>
            <a:r>
              <a:rPr lang="de-DE" dirty="0" smtClean="0"/>
              <a:t> (263 </a:t>
            </a:r>
            <a:r>
              <a:rPr lang="de-DE" dirty="0" err="1" smtClean="0"/>
              <a:t>nm</a:t>
            </a:r>
            <a:r>
              <a:rPr lang="de-DE" dirty="0" smtClean="0"/>
              <a:t>) </a:t>
            </a:r>
          </a:p>
          <a:p>
            <a:r>
              <a:rPr lang="de-DE" dirty="0" err="1" smtClean="0"/>
              <a:t>parameters</a:t>
            </a:r>
            <a:r>
              <a:rPr lang="de-DE" dirty="0" smtClean="0"/>
              <a:t> </a:t>
            </a:r>
            <a:r>
              <a:rPr lang="de-DE" dirty="0" err="1" smtClean="0"/>
              <a:t>for</a:t>
            </a:r>
            <a:endParaRPr lang="de-DE" dirty="0" smtClean="0"/>
          </a:p>
          <a:p>
            <a:r>
              <a:rPr lang="de-DE" dirty="0" err="1" smtClean="0"/>
              <a:t>Pb</a:t>
            </a:r>
            <a:r>
              <a:rPr lang="de-DE" dirty="0" smtClean="0"/>
              <a:t>/</a:t>
            </a:r>
            <a:r>
              <a:rPr lang="de-DE" dirty="0" err="1" smtClean="0"/>
              <a:t>Nb</a:t>
            </a:r>
            <a:r>
              <a:rPr lang="de-DE" dirty="0" smtClean="0"/>
              <a:t> </a:t>
            </a:r>
            <a:r>
              <a:rPr lang="de-DE" dirty="0" err="1" smtClean="0"/>
              <a:t>cathode</a:t>
            </a:r>
            <a:endParaRPr lang="de-DE" dirty="0" smtClean="0"/>
          </a:p>
          <a:p>
            <a:endParaRPr lang="de-DE" dirty="0" smtClean="0"/>
          </a:p>
          <a:p>
            <a:r>
              <a:rPr lang="de-DE" dirty="0" err="1" smtClean="0"/>
              <a:t>cleaning</a:t>
            </a:r>
            <a:r>
              <a:rPr lang="de-DE" dirty="0" smtClean="0"/>
              <a:t> </a:t>
            </a:r>
            <a:r>
              <a:rPr lang="de-DE" dirty="0" err="1" smtClean="0"/>
              <a:t>by</a:t>
            </a:r>
            <a:r>
              <a:rPr lang="de-DE" dirty="0" smtClean="0"/>
              <a:t> </a:t>
            </a:r>
            <a:r>
              <a:rPr lang="de-DE" dirty="0" err="1" smtClean="0"/>
              <a:t>scanning</a:t>
            </a:r>
            <a:endParaRPr lang="de-DE" dirty="0" smtClean="0"/>
          </a:p>
          <a:p>
            <a:r>
              <a:rPr lang="de-DE" dirty="0" err="1" smtClean="0"/>
              <a:t>the</a:t>
            </a:r>
            <a:r>
              <a:rPr lang="de-DE" dirty="0" smtClean="0"/>
              <a:t> </a:t>
            </a:r>
            <a:r>
              <a:rPr lang="de-DE" dirty="0" err="1" smtClean="0"/>
              <a:t>focused</a:t>
            </a:r>
            <a:r>
              <a:rPr lang="de-DE" dirty="0" smtClean="0"/>
              <a:t> </a:t>
            </a:r>
            <a:r>
              <a:rPr lang="de-DE" dirty="0" err="1" smtClean="0"/>
              <a:t>laser</a:t>
            </a:r>
            <a:r>
              <a:rPr lang="de-DE" dirty="0" smtClean="0"/>
              <a:t> </a:t>
            </a:r>
            <a:r>
              <a:rPr lang="de-DE" dirty="0" err="1" smtClean="0"/>
              <a:t>spot</a:t>
            </a:r>
            <a:endParaRPr lang="de-DE" dirty="0" smtClean="0"/>
          </a:p>
          <a:p>
            <a:r>
              <a:rPr lang="de-DE" dirty="0" err="1" smtClean="0"/>
              <a:t>across</a:t>
            </a:r>
            <a:r>
              <a:rPr lang="de-DE" dirty="0" smtClean="0"/>
              <a:t> </a:t>
            </a:r>
            <a:r>
              <a:rPr lang="de-DE" dirty="0" err="1" smtClean="0"/>
              <a:t>the</a:t>
            </a:r>
            <a:r>
              <a:rPr lang="de-DE" dirty="0" smtClean="0"/>
              <a:t> </a:t>
            </a:r>
            <a:r>
              <a:rPr lang="de-DE" dirty="0" err="1" smtClean="0"/>
              <a:t>cathode</a:t>
            </a:r>
            <a:endParaRPr lang="de-DE" dirty="0" smtClean="0"/>
          </a:p>
          <a:p>
            <a:r>
              <a:rPr lang="de-DE" dirty="0" smtClean="0"/>
              <a:t> </a:t>
            </a:r>
            <a:endParaRPr lang="de-DE" dirty="0" smtClean="0"/>
          </a:p>
        </p:txBody>
      </p:sp>
    </p:spTree>
    <p:extLst>
      <p:ext uri="{BB962C8B-B14F-4D97-AF65-F5344CB8AC3E}">
        <p14:creationId xmlns:p14="http://schemas.microsoft.com/office/powerpoint/2010/main" val="385887404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3371020741"/>
              </p:ext>
            </p:extLst>
          </p:nvPr>
        </p:nvGraphicFramePr>
        <p:xfrm>
          <a:off x="1331640" y="1268760"/>
          <a:ext cx="6408712" cy="3456384"/>
        </p:xfrm>
        <a:graphic>
          <a:graphicData uri="http://schemas.openxmlformats.org/drawingml/2006/table">
            <a:tbl>
              <a:tblPr firstRow="1" firstCol="1" bandRow="1">
                <a:tableStyleId>{5C22544A-7EE6-4342-B048-85BDC9FD1C3A}</a:tableStyleId>
              </a:tblPr>
              <a:tblGrid>
                <a:gridCol w="1852227"/>
                <a:gridCol w="1511220"/>
                <a:gridCol w="1618347"/>
                <a:gridCol w="202731"/>
                <a:gridCol w="1224187"/>
              </a:tblGrid>
              <a:tr h="432048">
                <a:tc rowSpan="2">
                  <a:txBody>
                    <a:bodyPr/>
                    <a:lstStyle/>
                    <a:p>
                      <a:pPr algn="ctr">
                        <a:spcBef>
                          <a:spcPts val="600"/>
                        </a:spcBef>
                        <a:spcAft>
                          <a:spcPts val="600"/>
                        </a:spcAft>
                      </a:pPr>
                      <a:r>
                        <a:rPr lang="en-US" sz="1000" dirty="0">
                          <a:effectLst/>
                        </a:rPr>
                        <a:t>Sample</a:t>
                      </a:r>
                      <a:endParaRPr lang="en-US" sz="1000" i="1" dirty="0">
                        <a:effectLst/>
                        <a:latin typeface="Times New Roman"/>
                        <a:ea typeface="Times New Roman"/>
                      </a:endParaRPr>
                    </a:p>
                  </a:txBody>
                  <a:tcPr marL="68580" marR="68580" marT="0" marB="0" anchor="ctr"/>
                </a:tc>
                <a:tc gridSpan="3">
                  <a:txBody>
                    <a:bodyPr/>
                    <a:lstStyle/>
                    <a:p>
                      <a:pPr algn="ctr">
                        <a:spcBef>
                          <a:spcPts val="600"/>
                        </a:spcBef>
                        <a:spcAft>
                          <a:spcPts val="600"/>
                        </a:spcAft>
                      </a:pPr>
                      <a:r>
                        <a:rPr lang="en-US" sz="1000" dirty="0">
                          <a:effectLst/>
                        </a:rPr>
                        <a:t>Quantum efficiency QE @ 263 nm </a:t>
                      </a:r>
                      <a:endParaRPr lang="en-US" sz="1000" i="1" dirty="0">
                        <a:effectLst/>
                        <a:latin typeface="Times New Roman"/>
                        <a:ea typeface="Times New Roman"/>
                      </a:endParaRPr>
                    </a:p>
                  </a:txBody>
                  <a:tcPr marL="68580" marR="68580" marT="0" marB="0" anchor="ctr"/>
                </a:tc>
                <a:tc hMerge="1">
                  <a:txBody>
                    <a:bodyPr/>
                    <a:lstStyle/>
                    <a:p>
                      <a:endParaRPr lang="en-US"/>
                    </a:p>
                  </a:txBody>
                  <a:tcPr/>
                </a:tc>
                <a:tc hMerge="1">
                  <a:txBody>
                    <a:bodyPr/>
                    <a:lstStyle/>
                    <a:p>
                      <a:endParaRPr lang="en-US"/>
                    </a:p>
                  </a:txBody>
                  <a:tcPr/>
                </a:tc>
                <a:tc rowSpan="2">
                  <a:txBody>
                    <a:bodyPr/>
                    <a:lstStyle/>
                    <a:p>
                      <a:pPr algn="ctr">
                        <a:spcBef>
                          <a:spcPts val="600"/>
                        </a:spcBef>
                        <a:spcAft>
                          <a:spcPts val="600"/>
                        </a:spcAft>
                      </a:pPr>
                      <a:r>
                        <a:rPr lang="en-US" sz="1000">
                          <a:effectLst/>
                        </a:rPr>
                        <a:t>References</a:t>
                      </a:r>
                      <a:endParaRPr lang="en-US" sz="1000" i="1">
                        <a:effectLst/>
                        <a:latin typeface="Times New Roman"/>
                        <a:ea typeface="Times New Roman"/>
                      </a:endParaRPr>
                    </a:p>
                  </a:txBody>
                  <a:tcPr marL="68580" marR="68580" marT="0" marB="0" anchor="ctr"/>
                </a:tc>
              </a:tr>
              <a:tr h="432048">
                <a:tc vMerge="1">
                  <a:txBody>
                    <a:bodyPr/>
                    <a:lstStyle/>
                    <a:p>
                      <a:endParaRPr lang="en-US"/>
                    </a:p>
                  </a:txBody>
                  <a:tcPr/>
                </a:tc>
                <a:tc gridSpan="3">
                  <a:txBody>
                    <a:bodyPr/>
                    <a:lstStyle/>
                    <a:p>
                      <a:pPr algn="ctr">
                        <a:spcBef>
                          <a:spcPts val="600"/>
                        </a:spcBef>
                        <a:spcAft>
                          <a:spcPts val="600"/>
                        </a:spcAft>
                      </a:pPr>
                      <a:r>
                        <a:rPr lang="en-US" sz="1000" dirty="0">
                          <a:effectLst/>
                        </a:rPr>
                        <a:t>before cleaning          after cleaning</a:t>
                      </a:r>
                      <a:endParaRPr lang="en-US" sz="1000" i="1" dirty="0">
                        <a:effectLst/>
                        <a:latin typeface="Times New Roman"/>
                        <a:ea typeface="Times New Roman"/>
                      </a:endParaRPr>
                    </a:p>
                  </a:txBody>
                  <a:tcPr marL="68580" marR="68580" marT="0" marB="0" anchor="ctr"/>
                </a:tc>
                <a:tc hMerge="1">
                  <a:txBody>
                    <a:bodyPr/>
                    <a:lstStyle/>
                    <a:p>
                      <a:endParaRPr lang="en-US"/>
                    </a:p>
                  </a:txBody>
                  <a:tcPr/>
                </a:tc>
                <a:tc hMerge="1">
                  <a:txBody>
                    <a:bodyPr/>
                    <a:lstStyle/>
                    <a:p>
                      <a:endParaRPr lang="en-US"/>
                    </a:p>
                  </a:txBody>
                  <a:tcPr/>
                </a:tc>
                <a:tc vMerge="1">
                  <a:txBody>
                    <a:bodyPr/>
                    <a:lstStyle/>
                    <a:p>
                      <a:endParaRPr lang="en-US"/>
                    </a:p>
                  </a:txBody>
                  <a:tcPr/>
                </a:tc>
              </a:tr>
              <a:tr h="432048">
                <a:tc>
                  <a:txBody>
                    <a:bodyPr/>
                    <a:lstStyle/>
                    <a:p>
                      <a:pPr algn="ctr">
                        <a:spcBef>
                          <a:spcPts val="600"/>
                        </a:spcBef>
                        <a:spcAft>
                          <a:spcPts val="600"/>
                        </a:spcAft>
                      </a:pPr>
                      <a:r>
                        <a:rPr lang="en-GB" sz="1000" dirty="0">
                          <a:effectLst/>
                        </a:rPr>
                        <a:t>J. Smedley et al. /BNL</a:t>
                      </a:r>
                      <a:endParaRPr lang="en-US" sz="1000" i="1" dirty="0">
                        <a:effectLst/>
                        <a:latin typeface="Times New Roman"/>
                        <a:ea typeface="Times New Roman"/>
                      </a:endParaRPr>
                    </a:p>
                  </a:txBody>
                  <a:tcPr marL="68580" marR="68580" marT="0" marB="0" anchor="ctr"/>
                </a:tc>
                <a:tc>
                  <a:txBody>
                    <a:bodyPr/>
                    <a:lstStyle/>
                    <a:p>
                      <a:pPr algn="ctr">
                        <a:spcBef>
                          <a:spcPts val="600"/>
                        </a:spcBef>
                        <a:spcAft>
                          <a:spcPts val="600"/>
                        </a:spcAft>
                      </a:pPr>
                      <a:r>
                        <a:rPr lang="en-US" sz="1000" dirty="0">
                          <a:effectLst/>
                        </a:rPr>
                        <a:t>-</a:t>
                      </a:r>
                      <a:endParaRPr lang="en-US" sz="1000" i="1" dirty="0">
                        <a:effectLst/>
                        <a:latin typeface="Times New Roman"/>
                        <a:ea typeface="Times New Roman"/>
                      </a:endParaRPr>
                    </a:p>
                  </a:txBody>
                  <a:tcPr marL="68580" marR="68580" marT="0" marB="0" anchor="ctr"/>
                </a:tc>
                <a:tc>
                  <a:txBody>
                    <a:bodyPr/>
                    <a:lstStyle/>
                    <a:p>
                      <a:pPr algn="ctr">
                        <a:spcBef>
                          <a:spcPts val="200"/>
                        </a:spcBef>
                        <a:spcAft>
                          <a:spcPts val="200"/>
                        </a:spcAft>
                      </a:pPr>
                      <a:r>
                        <a:rPr lang="en-GB" sz="1000">
                          <a:effectLst/>
                        </a:rPr>
                        <a:t>3.8 x 10</a:t>
                      </a:r>
                      <a:r>
                        <a:rPr lang="en-GB" sz="1000" baseline="30000">
                          <a:effectLst/>
                        </a:rPr>
                        <a:t>-4</a:t>
                      </a:r>
                      <a:endParaRPr lang="en-US" sz="1200">
                        <a:effectLst/>
                        <a:latin typeface="Times New Roman"/>
                        <a:ea typeface="Times New Roman"/>
                      </a:endParaRPr>
                    </a:p>
                  </a:txBody>
                  <a:tcPr marL="68580" marR="68580" marT="0" marB="0" anchor="ctr"/>
                </a:tc>
                <a:tc gridSpan="2">
                  <a:txBody>
                    <a:bodyPr/>
                    <a:lstStyle/>
                    <a:p>
                      <a:pPr algn="ctr">
                        <a:spcBef>
                          <a:spcPts val="200"/>
                        </a:spcBef>
                        <a:spcAft>
                          <a:spcPts val="200"/>
                        </a:spcAft>
                      </a:pPr>
                      <a:r>
                        <a:rPr lang="en-GB" sz="1000">
                          <a:effectLst/>
                        </a:rPr>
                        <a:t>[5]</a:t>
                      </a:r>
                      <a:endParaRPr lang="en-US" sz="1200">
                        <a:effectLst/>
                        <a:latin typeface="Times New Roman"/>
                        <a:ea typeface="Times New Roman"/>
                      </a:endParaRPr>
                    </a:p>
                  </a:txBody>
                  <a:tcPr marL="68580" marR="68580" marT="0" marB="0" anchor="ctr"/>
                </a:tc>
                <a:tc hMerge="1">
                  <a:txBody>
                    <a:bodyPr/>
                    <a:lstStyle/>
                    <a:p>
                      <a:endParaRPr lang="en-US"/>
                    </a:p>
                  </a:txBody>
                  <a:tcPr/>
                </a:tc>
              </a:tr>
              <a:tr h="432048">
                <a:tc>
                  <a:txBody>
                    <a:bodyPr/>
                    <a:lstStyle/>
                    <a:p>
                      <a:pPr algn="ctr">
                        <a:spcBef>
                          <a:spcPts val="600"/>
                        </a:spcBef>
                        <a:spcAft>
                          <a:spcPts val="600"/>
                        </a:spcAft>
                      </a:pPr>
                      <a:r>
                        <a:rPr lang="en-GB" sz="1000" dirty="0">
                          <a:effectLst/>
                        </a:rPr>
                        <a:t>R. </a:t>
                      </a:r>
                      <a:r>
                        <a:rPr lang="en-GB" sz="1000" dirty="0" err="1">
                          <a:effectLst/>
                        </a:rPr>
                        <a:t>Barday</a:t>
                      </a:r>
                      <a:r>
                        <a:rPr lang="en-GB" sz="1000" dirty="0">
                          <a:effectLst/>
                        </a:rPr>
                        <a:t> et al. /HZB </a:t>
                      </a:r>
                      <a:r>
                        <a:rPr lang="en-GB" sz="1000" baseline="30000" dirty="0">
                          <a:effectLst/>
                        </a:rPr>
                        <a:t>1)</a:t>
                      </a:r>
                      <a:endParaRPr lang="en-US" sz="1000" i="1" dirty="0">
                        <a:effectLst/>
                        <a:latin typeface="Times New Roman"/>
                        <a:ea typeface="Times New Roman"/>
                      </a:endParaRPr>
                    </a:p>
                  </a:txBody>
                  <a:tcPr marL="68580" marR="68580" marT="0" marB="0" anchor="ctr"/>
                </a:tc>
                <a:tc>
                  <a:txBody>
                    <a:bodyPr/>
                    <a:lstStyle/>
                    <a:p>
                      <a:pPr algn="ctr">
                        <a:spcBef>
                          <a:spcPts val="600"/>
                        </a:spcBef>
                        <a:spcAft>
                          <a:spcPts val="600"/>
                        </a:spcAft>
                      </a:pPr>
                      <a:r>
                        <a:rPr lang="en-GB" sz="1000" dirty="0">
                          <a:effectLst/>
                        </a:rPr>
                        <a:t>3.6 x 10</a:t>
                      </a:r>
                      <a:r>
                        <a:rPr lang="en-GB" sz="1000" baseline="30000" dirty="0">
                          <a:effectLst/>
                        </a:rPr>
                        <a:t>-5</a:t>
                      </a:r>
                      <a:endParaRPr lang="en-US" sz="1000" i="1" dirty="0">
                        <a:effectLst/>
                        <a:latin typeface="Times New Roman"/>
                        <a:ea typeface="Times New Roman"/>
                      </a:endParaRPr>
                    </a:p>
                  </a:txBody>
                  <a:tcPr marL="68580" marR="68580" marT="0" marB="0" anchor="ctr"/>
                </a:tc>
                <a:tc>
                  <a:txBody>
                    <a:bodyPr/>
                    <a:lstStyle/>
                    <a:p>
                      <a:pPr algn="ctr">
                        <a:spcBef>
                          <a:spcPts val="200"/>
                        </a:spcBef>
                        <a:spcAft>
                          <a:spcPts val="200"/>
                        </a:spcAft>
                      </a:pPr>
                      <a:r>
                        <a:rPr lang="en-GB" sz="1000">
                          <a:effectLst/>
                        </a:rPr>
                        <a:t>9.2 x 10</a:t>
                      </a:r>
                      <a:r>
                        <a:rPr lang="en-GB" sz="1000" baseline="30000">
                          <a:effectLst/>
                        </a:rPr>
                        <a:t>-5</a:t>
                      </a:r>
                      <a:endParaRPr lang="en-US" sz="1200">
                        <a:effectLst/>
                        <a:latin typeface="Times New Roman"/>
                        <a:ea typeface="Times New Roman"/>
                      </a:endParaRPr>
                    </a:p>
                  </a:txBody>
                  <a:tcPr marL="68580" marR="68580" marT="0" marB="0" anchor="ctr"/>
                </a:tc>
                <a:tc gridSpan="2">
                  <a:txBody>
                    <a:bodyPr/>
                    <a:lstStyle/>
                    <a:p>
                      <a:pPr algn="ctr">
                        <a:spcBef>
                          <a:spcPts val="200"/>
                        </a:spcBef>
                        <a:spcAft>
                          <a:spcPts val="200"/>
                        </a:spcAft>
                      </a:pPr>
                      <a:r>
                        <a:rPr lang="en-GB" sz="1000">
                          <a:effectLst/>
                        </a:rPr>
                        <a:t>[11]</a:t>
                      </a:r>
                      <a:endParaRPr lang="en-US" sz="1200">
                        <a:effectLst/>
                        <a:latin typeface="Times New Roman"/>
                        <a:ea typeface="Times New Roman"/>
                      </a:endParaRPr>
                    </a:p>
                  </a:txBody>
                  <a:tcPr marL="68580" marR="68580" marT="0" marB="0" anchor="ctr"/>
                </a:tc>
                <a:tc hMerge="1">
                  <a:txBody>
                    <a:bodyPr/>
                    <a:lstStyle/>
                    <a:p>
                      <a:endParaRPr lang="en-US"/>
                    </a:p>
                  </a:txBody>
                  <a:tcPr/>
                </a:tc>
              </a:tr>
              <a:tr h="432048">
                <a:tc>
                  <a:txBody>
                    <a:bodyPr/>
                    <a:lstStyle/>
                    <a:p>
                      <a:pPr algn="ctr">
                        <a:spcBef>
                          <a:spcPts val="600"/>
                        </a:spcBef>
                        <a:spcAft>
                          <a:spcPts val="600"/>
                        </a:spcAft>
                      </a:pPr>
                      <a:r>
                        <a:rPr lang="en-GB" sz="1000" dirty="0">
                          <a:effectLst/>
                        </a:rPr>
                        <a:t>HZDR </a:t>
                      </a:r>
                      <a:r>
                        <a:rPr lang="en-GB" sz="1000" dirty="0" err="1">
                          <a:effectLst/>
                        </a:rPr>
                        <a:t>Pb</a:t>
                      </a:r>
                      <a:r>
                        <a:rPr lang="en-GB" sz="1000" dirty="0">
                          <a:effectLst/>
                        </a:rPr>
                        <a:t>/</a:t>
                      </a:r>
                      <a:r>
                        <a:rPr lang="en-GB" sz="1000" dirty="0" err="1">
                          <a:effectLst/>
                        </a:rPr>
                        <a:t>Nb</a:t>
                      </a:r>
                      <a:r>
                        <a:rPr lang="en-GB" sz="1000" dirty="0">
                          <a:effectLst/>
                        </a:rPr>
                        <a:t> #1 </a:t>
                      </a:r>
                      <a:r>
                        <a:rPr lang="en-GB" sz="1000" baseline="30000" dirty="0">
                          <a:effectLst/>
                        </a:rPr>
                        <a:t>2)</a:t>
                      </a:r>
                      <a:endParaRPr lang="en-US" sz="1000" i="1" dirty="0">
                        <a:effectLst/>
                        <a:latin typeface="Times New Roman"/>
                        <a:ea typeface="Times New Roman"/>
                      </a:endParaRPr>
                    </a:p>
                  </a:txBody>
                  <a:tcPr marL="68580" marR="68580" marT="0" marB="0" anchor="ctr"/>
                </a:tc>
                <a:tc>
                  <a:txBody>
                    <a:bodyPr/>
                    <a:lstStyle/>
                    <a:p>
                      <a:pPr algn="ctr">
                        <a:spcBef>
                          <a:spcPts val="600"/>
                        </a:spcBef>
                        <a:spcAft>
                          <a:spcPts val="600"/>
                        </a:spcAft>
                      </a:pPr>
                      <a:r>
                        <a:rPr lang="en-GB" sz="1000" dirty="0">
                          <a:effectLst/>
                        </a:rPr>
                        <a:t>2.0 × 10</a:t>
                      </a:r>
                      <a:r>
                        <a:rPr lang="en-GB" sz="1000" baseline="30000" dirty="0">
                          <a:effectLst/>
                        </a:rPr>
                        <a:t>-5</a:t>
                      </a:r>
                      <a:endParaRPr lang="en-US" sz="1000" i="1" dirty="0">
                        <a:effectLst/>
                        <a:latin typeface="Times New Roman"/>
                        <a:ea typeface="Times New Roman"/>
                      </a:endParaRPr>
                    </a:p>
                  </a:txBody>
                  <a:tcPr marL="68580" marR="68580" marT="0" marB="0" anchor="ctr"/>
                </a:tc>
                <a:tc>
                  <a:txBody>
                    <a:bodyPr/>
                    <a:lstStyle/>
                    <a:p>
                      <a:pPr algn="ctr">
                        <a:spcBef>
                          <a:spcPts val="200"/>
                        </a:spcBef>
                        <a:spcAft>
                          <a:spcPts val="200"/>
                        </a:spcAft>
                      </a:pPr>
                      <a:r>
                        <a:rPr lang="en-GB" sz="1000">
                          <a:effectLst/>
                        </a:rPr>
                        <a:t>1.0 x 10</a:t>
                      </a:r>
                      <a:r>
                        <a:rPr lang="en-GB" sz="1000" baseline="30000">
                          <a:effectLst/>
                        </a:rPr>
                        <a:t>-4</a:t>
                      </a:r>
                      <a:endParaRPr lang="en-US" sz="1200">
                        <a:effectLst/>
                        <a:latin typeface="Times New Roman"/>
                        <a:ea typeface="Times New Roman"/>
                      </a:endParaRPr>
                    </a:p>
                  </a:txBody>
                  <a:tcPr marL="68580" marR="68580" marT="0" marB="0" anchor="ctr"/>
                </a:tc>
                <a:tc gridSpan="2">
                  <a:txBody>
                    <a:bodyPr/>
                    <a:lstStyle/>
                    <a:p>
                      <a:pPr algn="ctr">
                        <a:spcBef>
                          <a:spcPts val="200"/>
                        </a:spcBef>
                        <a:spcAft>
                          <a:spcPts val="200"/>
                        </a:spcAft>
                      </a:pPr>
                      <a:r>
                        <a:rPr lang="en-GB" sz="1000">
                          <a:effectLst/>
                        </a:rPr>
                        <a:t>this report &amp; [17]</a:t>
                      </a:r>
                      <a:endParaRPr lang="en-US" sz="1200">
                        <a:effectLst/>
                        <a:latin typeface="Times New Roman"/>
                        <a:ea typeface="Times New Roman"/>
                      </a:endParaRPr>
                    </a:p>
                  </a:txBody>
                  <a:tcPr marL="68580" marR="68580" marT="0" marB="0" anchor="ctr"/>
                </a:tc>
                <a:tc hMerge="1">
                  <a:txBody>
                    <a:bodyPr/>
                    <a:lstStyle/>
                    <a:p>
                      <a:endParaRPr lang="en-US"/>
                    </a:p>
                  </a:txBody>
                  <a:tcPr/>
                </a:tc>
              </a:tr>
              <a:tr h="432048">
                <a:tc>
                  <a:txBody>
                    <a:bodyPr/>
                    <a:lstStyle/>
                    <a:p>
                      <a:pPr algn="ctr">
                        <a:spcBef>
                          <a:spcPts val="600"/>
                        </a:spcBef>
                        <a:spcAft>
                          <a:spcPts val="600"/>
                        </a:spcAft>
                      </a:pPr>
                      <a:r>
                        <a:rPr lang="en-GB" sz="1000" dirty="0">
                          <a:effectLst/>
                        </a:rPr>
                        <a:t>HZDR </a:t>
                      </a:r>
                      <a:r>
                        <a:rPr lang="en-GB" sz="1000" dirty="0" err="1">
                          <a:effectLst/>
                        </a:rPr>
                        <a:t>Pb</a:t>
                      </a:r>
                      <a:r>
                        <a:rPr lang="en-GB" sz="1000" dirty="0">
                          <a:effectLst/>
                        </a:rPr>
                        <a:t>/</a:t>
                      </a:r>
                      <a:r>
                        <a:rPr lang="en-GB" sz="1000" dirty="0" err="1">
                          <a:effectLst/>
                        </a:rPr>
                        <a:t>Nb</a:t>
                      </a:r>
                      <a:r>
                        <a:rPr lang="en-GB" sz="1000" dirty="0">
                          <a:effectLst/>
                        </a:rPr>
                        <a:t> #2 </a:t>
                      </a:r>
                      <a:r>
                        <a:rPr lang="en-GB" sz="1000" baseline="30000" dirty="0">
                          <a:effectLst/>
                        </a:rPr>
                        <a:t>2)</a:t>
                      </a:r>
                      <a:endParaRPr lang="en-US" sz="1000" i="1" dirty="0">
                        <a:effectLst/>
                        <a:latin typeface="Times New Roman"/>
                        <a:ea typeface="Times New Roman"/>
                      </a:endParaRPr>
                    </a:p>
                  </a:txBody>
                  <a:tcPr marL="68580" marR="68580" marT="0" marB="0" anchor="ctr"/>
                </a:tc>
                <a:tc>
                  <a:txBody>
                    <a:bodyPr/>
                    <a:lstStyle/>
                    <a:p>
                      <a:pPr algn="ctr">
                        <a:spcBef>
                          <a:spcPts val="600"/>
                        </a:spcBef>
                        <a:spcAft>
                          <a:spcPts val="600"/>
                        </a:spcAft>
                      </a:pPr>
                      <a:r>
                        <a:rPr lang="en-GB" sz="1000" dirty="0">
                          <a:effectLst/>
                        </a:rPr>
                        <a:t>2.7 × 10</a:t>
                      </a:r>
                      <a:r>
                        <a:rPr lang="en-GB" sz="1000" baseline="30000" dirty="0">
                          <a:effectLst/>
                        </a:rPr>
                        <a:t>-5</a:t>
                      </a:r>
                      <a:endParaRPr lang="en-US" sz="1000" i="1" dirty="0">
                        <a:effectLst/>
                        <a:latin typeface="Times New Roman"/>
                        <a:ea typeface="Times New Roman"/>
                      </a:endParaRPr>
                    </a:p>
                  </a:txBody>
                  <a:tcPr marL="68580" marR="68580" marT="0" marB="0" anchor="ctr"/>
                </a:tc>
                <a:tc>
                  <a:txBody>
                    <a:bodyPr/>
                    <a:lstStyle/>
                    <a:p>
                      <a:pPr algn="ctr">
                        <a:spcBef>
                          <a:spcPts val="200"/>
                        </a:spcBef>
                        <a:spcAft>
                          <a:spcPts val="200"/>
                        </a:spcAft>
                      </a:pPr>
                      <a:r>
                        <a:rPr lang="en-GB" sz="1000">
                          <a:effectLst/>
                        </a:rPr>
                        <a:t>6.0 × 10</a:t>
                      </a:r>
                      <a:r>
                        <a:rPr lang="en-GB" sz="1000" baseline="30000">
                          <a:effectLst/>
                        </a:rPr>
                        <a:t>-5</a:t>
                      </a:r>
                      <a:endParaRPr lang="en-US" sz="1200">
                        <a:effectLst/>
                        <a:latin typeface="Times New Roman"/>
                        <a:ea typeface="Times New Roman"/>
                      </a:endParaRPr>
                    </a:p>
                  </a:txBody>
                  <a:tcPr marL="68580" marR="68580" marT="0" marB="0" anchor="ctr"/>
                </a:tc>
                <a:tc gridSpan="2">
                  <a:txBody>
                    <a:bodyPr/>
                    <a:lstStyle/>
                    <a:p>
                      <a:pPr algn="ctr">
                        <a:spcBef>
                          <a:spcPts val="200"/>
                        </a:spcBef>
                        <a:spcAft>
                          <a:spcPts val="200"/>
                        </a:spcAft>
                      </a:pPr>
                      <a:r>
                        <a:rPr lang="en-GB" sz="1000">
                          <a:effectLst/>
                        </a:rPr>
                        <a:t>this report &amp; [17]</a:t>
                      </a:r>
                      <a:endParaRPr lang="en-US" sz="1200">
                        <a:effectLst/>
                        <a:latin typeface="Times New Roman"/>
                        <a:ea typeface="Times New Roman"/>
                      </a:endParaRPr>
                    </a:p>
                  </a:txBody>
                  <a:tcPr marL="68580" marR="68580" marT="0" marB="0" anchor="ctr"/>
                </a:tc>
                <a:tc hMerge="1">
                  <a:txBody>
                    <a:bodyPr/>
                    <a:lstStyle/>
                    <a:p>
                      <a:endParaRPr lang="en-US"/>
                    </a:p>
                  </a:txBody>
                  <a:tcPr/>
                </a:tc>
              </a:tr>
              <a:tr h="432048">
                <a:tc>
                  <a:txBody>
                    <a:bodyPr/>
                    <a:lstStyle/>
                    <a:p>
                      <a:pPr algn="ctr">
                        <a:spcBef>
                          <a:spcPts val="600"/>
                        </a:spcBef>
                        <a:spcAft>
                          <a:spcPts val="600"/>
                        </a:spcAft>
                      </a:pPr>
                      <a:r>
                        <a:rPr lang="en-GB" sz="1000" dirty="0">
                          <a:effectLst/>
                        </a:rPr>
                        <a:t>DESY </a:t>
                      </a:r>
                      <a:r>
                        <a:rPr lang="en-GB" sz="1000" dirty="0" err="1">
                          <a:effectLst/>
                        </a:rPr>
                        <a:t>Pb</a:t>
                      </a:r>
                      <a:r>
                        <a:rPr lang="en-GB" sz="1000" dirty="0">
                          <a:effectLst/>
                        </a:rPr>
                        <a:t>/</a:t>
                      </a:r>
                      <a:r>
                        <a:rPr lang="en-GB" sz="1000" dirty="0" err="1">
                          <a:effectLst/>
                        </a:rPr>
                        <a:t>Nb</a:t>
                      </a:r>
                      <a:r>
                        <a:rPr lang="en-GB" sz="1000" dirty="0">
                          <a:effectLst/>
                        </a:rPr>
                        <a:t> #1  </a:t>
                      </a:r>
                      <a:r>
                        <a:rPr lang="en-GB" sz="1000" baseline="30000" dirty="0">
                          <a:effectLst/>
                        </a:rPr>
                        <a:t>3)</a:t>
                      </a:r>
                      <a:endParaRPr lang="en-US" sz="1000" i="1" dirty="0">
                        <a:effectLst/>
                        <a:latin typeface="Times New Roman"/>
                        <a:ea typeface="Times New Roman"/>
                      </a:endParaRPr>
                    </a:p>
                  </a:txBody>
                  <a:tcPr marL="68580" marR="68580" marT="0" marB="0" anchor="ctr"/>
                </a:tc>
                <a:tc>
                  <a:txBody>
                    <a:bodyPr/>
                    <a:lstStyle/>
                    <a:p>
                      <a:pPr algn="ctr">
                        <a:spcBef>
                          <a:spcPts val="600"/>
                        </a:spcBef>
                        <a:spcAft>
                          <a:spcPts val="600"/>
                        </a:spcAft>
                      </a:pPr>
                      <a:r>
                        <a:rPr lang="en-GB" sz="1000" dirty="0">
                          <a:effectLst/>
                        </a:rPr>
                        <a:t>-</a:t>
                      </a:r>
                      <a:endParaRPr lang="en-US" sz="1000" i="1" dirty="0">
                        <a:effectLst/>
                        <a:latin typeface="Times New Roman"/>
                        <a:ea typeface="Times New Roman"/>
                      </a:endParaRPr>
                    </a:p>
                  </a:txBody>
                  <a:tcPr marL="68580" marR="68580" marT="0" marB="0" anchor="ctr"/>
                </a:tc>
                <a:tc>
                  <a:txBody>
                    <a:bodyPr/>
                    <a:lstStyle/>
                    <a:p>
                      <a:pPr algn="ctr">
                        <a:spcBef>
                          <a:spcPts val="200"/>
                        </a:spcBef>
                        <a:spcAft>
                          <a:spcPts val="200"/>
                        </a:spcAft>
                      </a:pPr>
                      <a:r>
                        <a:rPr lang="en-GB" sz="1000">
                          <a:effectLst/>
                        </a:rPr>
                        <a:t>1.8 x 10</a:t>
                      </a:r>
                      <a:r>
                        <a:rPr lang="en-GB" sz="1000" baseline="30000">
                          <a:effectLst/>
                        </a:rPr>
                        <a:t>-4</a:t>
                      </a:r>
                      <a:endParaRPr lang="en-US" sz="1200">
                        <a:effectLst/>
                        <a:latin typeface="Times New Roman"/>
                        <a:ea typeface="Times New Roman"/>
                      </a:endParaRPr>
                    </a:p>
                  </a:txBody>
                  <a:tcPr marL="68580" marR="68580" marT="0" marB="0" anchor="ctr"/>
                </a:tc>
                <a:tc gridSpan="2">
                  <a:txBody>
                    <a:bodyPr/>
                    <a:lstStyle/>
                    <a:p>
                      <a:pPr algn="ctr">
                        <a:spcBef>
                          <a:spcPts val="200"/>
                        </a:spcBef>
                        <a:spcAft>
                          <a:spcPts val="200"/>
                        </a:spcAft>
                      </a:pPr>
                      <a:r>
                        <a:rPr lang="en-GB" sz="1000">
                          <a:effectLst/>
                        </a:rPr>
                        <a:t>this report</a:t>
                      </a:r>
                      <a:endParaRPr lang="en-US" sz="1200">
                        <a:effectLst/>
                        <a:latin typeface="Times New Roman"/>
                        <a:ea typeface="Times New Roman"/>
                      </a:endParaRPr>
                    </a:p>
                  </a:txBody>
                  <a:tcPr marL="68580" marR="68580" marT="0" marB="0" anchor="ctr"/>
                </a:tc>
                <a:tc hMerge="1">
                  <a:txBody>
                    <a:bodyPr/>
                    <a:lstStyle/>
                    <a:p>
                      <a:endParaRPr lang="en-US"/>
                    </a:p>
                  </a:txBody>
                  <a:tcPr/>
                </a:tc>
              </a:tr>
              <a:tr h="432048">
                <a:tc>
                  <a:txBody>
                    <a:bodyPr/>
                    <a:lstStyle/>
                    <a:p>
                      <a:pPr algn="ctr">
                        <a:spcBef>
                          <a:spcPts val="600"/>
                        </a:spcBef>
                        <a:spcAft>
                          <a:spcPts val="600"/>
                        </a:spcAft>
                      </a:pPr>
                      <a:r>
                        <a:rPr lang="en-GB" sz="1000" dirty="0">
                          <a:effectLst/>
                        </a:rPr>
                        <a:t>DESY </a:t>
                      </a:r>
                      <a:r>
                        <a:rPr lang="en-GB" sz="1000" dirty="0" err="1">
                          <a:effectLst/>
                        </a:rPr>
                        <a:t>Pb</a:t>
                      </a:r>
                      <a:r>
                        <a:rPr lang="en-GB" sz="1000" dirty="0">
                          <a:effectLst/>
                        </a:rPr>
                        <a:t>/</a:t>
                      </a:r>
                      <a:r>
                        <a:rPr lang="en-GB" sz="1000" dirty="0" err="1">
                          <a:effectLst/>
                        </a:rPr>
                        <a:t>Nb</a:t>
                      </a:r>
                      <a:r>
                        <a:rPr lang="en-GB" sz="1000" dirty="0">
                          <a:effectLst/>
                        </a:rPr>
                        <a:t> #2 </a:t>
                      </a:r>
                      <a:r>
                        <a:rPr lang="en-GB" sz="1000" baseline="30000" dirty="0">
                          <a:effectLst/>
                        </a:rPr>
                        <a:t>3)</a:t>
                      </a:r>
                      <a:endParaRPr lang="en-US" sz="1000" i="1" dirty="0">
                        <a:effectLst/>
                        <a:latin typeface="Times New Roman"/>
                        <a:ea typeface="Times New Roman"/>
                      </a:endParaRPr>
                    </a:p>
                  </a:txBody>
                  <a:tcPr marL="68580" marR="68580" marT="0" marB="0" anchor="ctr"/>
                </a:tc>
                <a:tc>
                  <a:txBody>
                    <a:bodyPr/>
                    <a:lstStyle/>
                    <a:p>
                      <a:pPr algn="ctr">
                        <a:spcBef>
                          <a:spcPts val="600"/>
                        </a:spcBef>
                        <a:spcAft>
                          <a:spcPts val="600"/>
                        </a:spcAft>
                      </a:pPr>
                      <a:r>
                        <a:rPr lang="en-GB" sz="1000" dirty="0">
                          <a:effectLst/>
                        </a:rPr>
                        <a:t>&lt;1 × 10</a:t>
                      </a:r>
                      <a:r>
                        <a:rPr lang="en-GB" sz="1000" baseline="30000" dirty="0">
                          <a:effectLst/>
                        </a:rPr>
                        <a:t>-5</a:t>
                      </a:r>
                      <a:endParaRPr lang="en-US" sz="1000" i="1" dirty="0">
                        <a:effectLst/>
                        <a:latin typeface="Times New Roman"/>
                        <a:ea typeface="Times New Roman"/>
                      </a:endParaRPr>
                    </a:p>
                  </a:txBody>
                  <a:tcPr marL="68580" marR="68580" marT="0" marB="0" anchor="ctr"/>
                </a:tc>
                <a:tc>
                  <a:txBody>
                    <a:bodyPr/>
                    <a:lstStyle/>
                    <a:p>
                      <a:pPr algn="ctr">
                        <a:spcBef>
                          <a:spcPts val="200"/>
                        </a:spcBef>
                        <a:spcAft>
                          <a:spcPts val="200"/>
                        </a:spcAft>
                      </a:pPr>
                      <a:r>
                        <a:rPr lang="en-GB" sz="1000">
                          <a:effectLst/>
                        </a:rPr>
                        <a:t>1.7 x 10</a:t>
                      </a:r>
                      <a:r>
                        <a:rPr lang="en-GB" sz="1000" baseline="30000">
                          <a:effectLst/>
                        </a:rPr>
                        <a:t>-4</a:t>
                      </a:r>
                      <a:endParaRPr lang="en-US" sz="1200">
                        <a:effectLst/>
                        <a:latin typeface="Times New Roman"/>
                        <a:ea typeface="Times New Roman"/>
                      </a:endParaRPr>
                    </a:p>
                  </a:txBody>
                  <a:tcPr marL="68580" marR="68580" marT="0" marB="0" anchor="ctr"/>
                </a:tc>
                <a:tc gridSpan="2">
                  <a:txBody>
                    <a:bodyPr/>
                    <a:lstStyle/>
                    <a:p>
                      <a:pPr algn="ctr">
                        <a:spcBef>
                          <a:spcPts val="600"/>
                        </a:spcBef>
                        <a:spcAft>
                          <a:spcPts val="600"/>
                        </a:spcAft>
                      </a:pPr>
                      <a:r>
                        <a:rPr lang="en-GB" sz="1000" dirty="0">
                          <a:effectLst/>
                        </a:rPr>
                        <a:t>this report</a:t>
                      </a:r>
                      <a:endParaRPr lang="en-US" sz="1000" i="1" dirty="0">
                        <a:effectLst/>
                        <a:latin typeface="Times New Roman"/>
                        <a:ea typeface="Times New Roman"/>
                      </a:endParaRPr>
                    </a:p>
                  </a:txBody>
                  <a:tcPr marL="68580" marR="68580" marT="0" marB="0" anchor="ctr"/>
                </a:tc>
                <a:tc hMerge="1">
                  <a:txBody>
                    <a:bodyPr/>
                    <a:lstStyle/>
                    <a:p>
                      <a:endParaRPr lang="en-US"/>
                    </a:p>
                  </a:txBody>
                  <a:tcPr/>
                </a:tc>
              </a:tr>
            </a:tbl>
          </a:graphicData>
        </a:graphic>
      </p:graphicFrame>
      <p:sp>
        <p:nvSpPr>
          <p:cNvPr id="3" name="Rectangle 3"/>
          <p:cNvSpPr>
            <a:spLocks noChangeArrowheads="1"/>
          </p:cNvSpPr>
          <p:nvPr/>
        </p:nvSpPr>
        <p:spPr bwMode="auto">
          <a:xfrm>
            <a:off x="511393" y="44624"/>
            <a:ext cx="7577138" cy="765175"/>
          </a:xfrm>
          <a:prstGeom prst="rect">
            <a:avLst/>
          </a:prstGeom>
          <a:noFill/>
          <a:ln w="9525">
            <a:noFill/>
            <a:miter lim="800000"/>
            <a:headEnd/>
            <a:tailEnd/>
          </a:ln>
        </p:spPr>
        <p:txBody>
          <a:bodyPr anchor="ctr"/>
          <a:lstStyle/>
          <a:p>
            <a:pPr>
              <a:defRPr/>
            </a:pP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Measurement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of</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Pb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Nb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photo</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cathodes</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sp>
        <p:nvSpPr>
          <p:cNvPr id="4" name="Textfeld 3"/>
          <p:cNvSpPr txBox="1"/>
          <p:nvPr/>
        </p:nvSpPr>
        <p:spPr>
          <a:xfrm>
            <a:off x="2771800" y="899428"/>
            <a:ext cx="3384376" cy="369332"/>
          </a:xfrm>
          <a:prstGeom prst="rect">
            <a:avLst/>
          </a:prstGeom>
          <a:noFill/>
        </p:spPr>
        <p:txBody>
          <a:bodyPr wrap="square" rtlCol="0">
            <a:spAutoFit/>
          </a:bodyPr>
          <a:lstStyle/>
          <a:p>
            <a:r>
              <a:rPr lang="de-DE" dirty="0" err="1" smtClean="0"/>
              <a:t>Results</a:t>
            </a:r>
            <a:r>
              <a:rPr lang="de-DE" dirty="0" smtClean="0"/>
              <a:t> </a:t>
            </a:r>
            <a:r>
              <a:rPr lang="de-DE" dirty="0" err="1" smtClean="0"/>
              <a:t>for</a:t>
            </a:r>
            <a:r>
              <a:rPr lang="de-DE" dirty="0" smtClean="0"/>
              <a:t> </a:t>
            </a:r>
            <a:r>
              <a:rPr lang="de-DE" dirty="0" err="1" smtClean="0"/>
              <a:t>quantum</a:t>
            </a:r>
            <a:r>
              <a:rPr lang="de-DE" dirty="0" smtClean="0"/>
              <a:t> </a:t>
            </a:r>
            <a:r>
              <a:rPr lang="de-DE" dirty="0" err="1" smtClean="0"/>
              <a:t>efficiency</a:t>
            </a:r>
            <a:r>
              <a:rPr lang="de-DE" dirty="0" smtClean="0"/>
              <a:t> QE</a:t>
            </a:r>
            <a:endParaRPr lang="de-DE" dirty="0" smtClean="0"/>
          </a:p>
        </p:txBody>
      </p:sp>
      <p:sp>
        <p:nvSpPr>
          <p:cNvPr id="5" name="Textfeld 4"/>
          <p:cNvSpPr txBox="1"/>
          <p:nvPr/>
        </p:nvSpPr>
        <p:spPr>
          <a:xfrm>
            <a:off x="928303" y="4941168"/>
            <a:ext cx="7316105" cy="1200329"/>
          </a:xfrm>
          <a:prstGeom prst="rect">
            <a:avLst/>
          </a:prstGeom>
          <a:noFill/>
        </p:spPr>
        <p:txBody>
          <a:bodyPr wrap="none" rtlCol="0">
            <a:spAutoFit/>
          </a:bodyPr>
          <a:lstStyle/>
          <a:p>
            <a:r>
              <a:rPr lang="en-US" dirty="0"/>
              <a:t>[</a:t>
            </a:r>
            <a:r>
              <a:rPr lang="en-US" dirty="0" smtClean="0"/>
              <a:t>5]   J</a:t>
            </a:r>
            <a:r>
              <a:rPr lang="en-US" dirty="0"/>
              <a:t>. Smedley, </a:t>
            </a:r>
            <a:r>
              <a:rPr lang="en-US" dirty="0" smtClean="0"/>
              <a:t>et al., </a:t>
            </a:r>
            <a:r>
              <a:rPr lang="en-US" dirty="0"/>
              <a:t>Physical Review Special Topics - </a:t>
            </a:r>
            <a:r>
              <a:rPr lang="en-US" dirty="0" smtClean="0"/>
              <a:t>AB </a:t>
            </a:r>
            <a:r>
              <a:rPr lang="en-US" dirty="0"/>
              <a:t>11, 2008, 013502.</a:t>
            </a:r>
            <a:endParaRPr lang="de-DE" dirty="0"/>
          </a:p>
          <a:p>
            <a:r>
              <a:rPr lang="en-US" dirty="0"/>
              <a:t>[</a:t>
            </a:r>
            <a:r>
              <a:rPr lang="en-US" dirty="0" smtClean="0"/>
              <a:t>11] R</a:t>
            </a:r>
            <a:r>
              <a:rPr lang="en-US" dirty="0"/>
              <a:t>. </a:t>
            </a:r>
            <a:r>
              <a:rPr lang="en-US" dirty="0" err="1"/>
              <a:t>Barday</a:t>
            </a:r>
            <a:r>
              <a:rPr lang="en-US" dirty="0"/>
              <a:t>, </a:t>
            </a:r>
            <a:r>
              <a:rPr lang="en-US" dirty="0" smtClean="0"/>
              <a:t>et al., </a:t>
            </a:r>
            <a:r>
              <a:rPr lang="en-US" dirty="0"/>
              <a:t>Proceedings of IPAC13, Shanghai, China, p. 279</a:t>
            </a:r>
            <a:endParaRPr lang="de-DE" dirty="0"/>
          </a:p>
          <a:p>
            <a:r>
              <a:rPr lang="en-US" dirty="0"/>
              <a:t>[17</a:t>
            </a:r>
            <a:r>
              <a:rPr lang="en-US" dirty="0" smtClean="0"/>
              <a:t>] R</a:t>
            </a:r>
            <a:r>
              <a:rPr lang="en-US" dirty="0"/>
              <a:t>. Xiang, </a:t>
            </a:r>
            <a:r>
              <a:rPr lang="en-US" dirty="0" smtClean="0"/>
              <a:t>et al., </a:t>
            </a:r>
            <a:r>
              <a:rPr lang="en-US" dirty="0"/>
              <a:t>Proceedings of FEL2014, Basel, Switzerland, p. 836</a:t>
            </a:r>
            <a:endParaRPr lang="de-DE" dirty="0"/>
          </a:p>
          <a:p>
            <a:endParaRPr lang="de-DE" dirty="0"/>
          </a:p>
        </p:txBody>
      </p:sp>
    </p:spTree>
    <p:extLst>
      <p:ext uri="{BB962C8B-B14F-4D97-AF65-F5344CB8AC3E}">
        <p14:creationId xmlns:p14="http://schemas.microsoft.com/office/powerpoint/2010/main" val="48797755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2" cstate="print">
            <a:extLst>
              <a:ext uri="{28A0092B-C50C-407E-A947-70E740481C1C}">
                <a14:useLocalDpi xmlns:a14="http://schemas.microsoft.com/office/drawing/2010/main" val="0"/>
              </a:ext>
            </a:extLst>
          </a:blip>
          <a:srcRect l="2919" t="6228" r="10548" b="4932"/>
          <a:stretch/>
        </p:blipFill>
        <p:spPr>
          <a:xfrm>
            <a:off x="395536" y="1258416"/>
            <a:ext cx="5741581" cy="4114800"/>
          </a:xfrm>
          <a:prstGeom prst="rect">
            <a:avLst/>
          </a:prstGeom>
        </p:spPr>
      </p:pic>
      <p:sp>
        <p:nvSpPr>
          <p:cNvPr id="3" name="Textfeld 2"/>
          <p:cNvSpPr txBox="1"/>
          <p:nvPr/>
        </p:nvSpPr>
        <p:spPr>
          <a:xfrm>
            <a:off x="755576" y="908720"/>
            <a:ext cx="8101577" cy="369332"/>
          </a:xfrm>
          <a:prstGeom prst="rect">
            <a:avLst/>
          </a:prstGeom>
          <a:noFill/>
        </p:spPr>
        <p:txBody>
          <a:bodyPr wrap="none" rtlCol="0">
            <a:spAutoFit/>
          </a:bodyPr>
          <a:lstStyle/>
          <a:p>
            <a:r>
              <a:rPr lang="en-US" dirty="0" smtClean="0"/>
              <a:t>long-term testing  of  </a:t>
            </a:r>
            <a:r>
              <a:rPr lang="en-US" dirty="0" err="1" smtClean="0"/>
              <a:t>Pb</a:t>
            </a:r>
            <a:r>
              <a:rPr lang="en-US" dirty="0" smtClean="0"/>
              <a:t>/</a:t>
            </a:r>
            <a:r>
              <a:rPr lang="en-US" dirty="0" err="1" smtClean="0"/>
              <a:t>Nb</a:t>
            </a:r>
            <a:r>
              <a:rPr lang="en-US" dirty="0" smtClean="0"/>
              <a:t> photocathode in test-chamber with UV photo gun laser </a:t>
            </a:r>
            <a:endParaRPr lang="en-US" dirty="0"/>
          </a:p>
        </p:txBody>
      </p:sp>
      <p:sp>
        <p:nvSpPr>
          <p:cNvPr id="4" name="Rectangle 3"/>
          <p:cNvSpPr>
            <a:spLocks noChangeArrowheads="1"/>
          </p:cNvSpPr>
          <p:nvPr/>
        </p:nvSpPr>
        <p:spPr bwMode="auto">
          <a:xfrm>
            <a:off x="511393" y="44624"/>
            <a:ext cx="7577138" cy="765175"/>
          </a:xfrm>
          <a:prstGeom prst="rect">
            <a:avLst/>
          </a:prstGeom>
          <a:noFill/>
          <a:ln w="9525">
            <a:noFill/>
            <a:miter lim="800000"/>
            <a:headEnd/>
            <a:tailEnd/>
          </a:ln>
        </p:spPr>
        <p:txBody>
          <a:bodyPr anchor="ctr"/>
          <a:lstStyle/>
          <a:p>
            <a:pPr>
              <a:defRPr/>
            </a:pP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Pb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Nb</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cathode</a:t>
            </a:r>
            <a:r>
              <a:rPr lang="de-DE"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operational </a:t>
            </a:r>
            <a:r>
              <a:rPr lang="de-DE"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lifetime</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sp>
        <p:nvSpPr>
          <p:cNvPr id="5" name="Textfeld 4"/>
          <p:cNvSpPr txBox="1"/>
          <p:nvPr/>
        </p:nvSpPr>
        <p:spPr>
          <a:xfrm>
            <a:off x="6300192" y="2276872"/>
            <a:ext cx="2353593" cy="1200329"/>
          </a:xfrm>
          <a:prstGeom prst="rect">
            <a:avLst/>
          </a:prstGeom>
          <a:noFill/>
        </p:spPr>
        <p:txBody>
          <a:bodyPr wrap="none" rtlCol="0">
            <a:spAutoFit/>
          </a:bodyPr>
          <a:lstStyle/>
          <a:p>
            <a:r>
              <a:rPr lang="en-US" dirty="0" smtClean="0">
                <a:solidFill>
                  <a:srgbClr val="0070C0"/>
                </a:solidFill>
              </a:rPr>
              <a:t>laser irradiation</a:t>
            </a:r>
          </a:p>
          <a:p>
            <a:r>
              <a:rPr lang="de-DE" dirty="0" smtClean="0"/>
              <a:t>2016:    40 h  (</a:t>
            </a:r>
            <a:r>
              <a:rPr lang="de-DE" dirty="0" err="1" smtClean="0"/>
              <a:t>report</a:t>
            </a:r>
            <a:r>
              <a:rPr lang="de-DE" dirty="0" smtClean="0"/>
              <a:t>)</a:t>
            </a:r>
          </a:p>
          <a:p>
            <a:r>
              <a:rPr lang="de-DE" dirty="0" smtClean="0"/>
              <a:t>2017:  108 h </a:t>
            </a:r>
            <a:r>
              <a:rPr lang="de-DE" dirty="0" err="1" smtClean="0"/>
              <a:t>up</a:t>
            </a:r>
            <a:r>
              <a:rPr lang="de-DE" dirty="0" smtClean="0"/>
              <a:t> </a:t>
            </a:r>
            <a:r>
              <a:rPr lang="de-DE" dirty="0" err="1" smtClean="0"/>
              <a:t>to</a:t>
            </a:r>
            <a:r>
              <a:rPr lang="de-DE" dirty="0" smtClean="0"/>
              <a:t> </a:t>
            </a:r>
            <a:r>
              <a:rPr lang="de-DE" dirty="0" err="1" smtClean="0"/>
              <a:t>now</a:t>
            </a:r>
            <a:endParaRPr lang="en-US" dirty="0" smtClean="0"/>
          </a:p>
          <a:p>
            <a:r>
              <a:rPr lang="de-DE" dirty="0" smtClean="0"/>
              <a:t>will </a:t>
            </a:r>
            <a:r>
              <a:rPr lang="de-DE" dirty="0" err="1" smtClean="0"/>
              <a:t>be</a:t>
            </a:r>
            <a:r>
              <a:rPr lang="de-DE" dirty="0" smtClean="0"/>
              <a:t> </a:t>
            </a:r>
            <a:r>
              <a:rPr lang="de-DE" dirty="0" err="1" smtClean="0"/>
              <a:t>continued</a:t>
            </a:r>
            <a:endParaRPr lang="en-US" dirty="0"/>
          </a:p>
        </p:txBody>
      </p:sp>
    </p:spTree>
    <p:extLst>
      <p:ext uri="{BB962C8B-B14F-4D97-AF65-F5344CB8AC3E}">
        <p14:creationId xmlns:p14="http://schemas.microsoft.com/office/powerpoint/2010/main" val="19146406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530664" y="148053"/>
            <a:ext cx="7577138" cy="544644"/>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Summary</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sp>
        <p:nvSpPr>
          <p:cNvPr id="5" name="TextBox 4"/>
          <p:cNvSpPr txBox="1"/>
          <p:nvPr/>
        </p:nvSpPr>
        <p:spPr>
          <a:xfrm>
            <a:off x="647564" y="702928"/>
            <a:ext cx="7848872" cy="4247317"/>
          </a:xfrm>
          <a:prstGeom prst="rect">
            <a:avLst/>
          </a:prstGeom>
          <a:noFill/>
        </p:spPr>
        <p:txBody>
          <a:bodyPr wrap="square" rtlCol="0">
            <a:spAutoFit/>
          </a:bodyPr>
          <a:lstStyle/>
          <a:p>
            <a:pPr marL="285750" indent="-285750">
              <a:buFont typeface="Arial" panose="020B0604020202020204" pitchFamily="34" charset="0"/>
              <a:buChar char="•"/>
            </a:pPr>
            <a:r>
              <a:rPr lang="en-US" altLang="de-DE" dirty="0" smtClean="0">
                <a:solidFill>
                  <a:srgbClr val="00589C"/>
                </a:solidFill>
              </a:rPr>
              <a:t>Normal contacting  photo cathodes operate successfully in SC cavities</a:t>
            </a:r>
          </a:p>
          <a:p>
            <a:pPr marL="285750" indent="-285750">
              <a:buFont typeface="Arial" panose="020B0604020202020204" pitchFamily="34" charset="0"/>
              <a:buChar char="•"/>
            </a:pPr>
            <a:r>
              <a:rPr lang="en-US" altLang="de-DE" dirty="0" smtClean="0">
                <a:solidFill>
                  <a:srgbClr val="00589C"/>
                </a:solidFill>
              </a:rPr>
              <a:t>Photocathode exchange and operation are a high risk for cavity contamination</a:t>
            </a:r>
          </a:p>
          <a:p>
            <a:r>
              <a:rPr lang="en-US" altLang="de-DE" dirty="0" smtClean="0">
                <a:solidFill>
                  <a:srgbClr val="00589C"/>
                </a:solidFill>
              </a:rPr>
              <a:t>	</a:t>
            </a:r>
            <a:r>
              <a:rPr lang="en-US" altLang="de-DE" dirty="0" smtClean="0"/>
              <a:t>- careful quality check of cathodes</a:t>
            </a:r>
          </a:p>
          <a:p>
            <a:r>
              <a:rPr lang="en-US" altLang="de-DE" dirty="0" smtClean="0"/>
              <a:t>	- improved mechanics to avoid particle production</a:t>
            </a:r>
          </a:p>
          <a:p>
            <a:pPr marL="285750" indent="-285750">
              <a:buFont typeface="Arial" panose="020B0604020202020204" pitchFamily="34" charset="0"/>
              <a:buChar char="•"/>
            </a:pPr>
            <a:r>
              <a:rPr lang="en-US" altLang="de-DE" dirty="0" smtClean="0">
                <a:solidFill>
                  <a:srgbClr val="00589C"/>
                </a:solidFill>
              </a:rPr>
              <a:t>Metallic photocathodes can easily be used  in  SC cavity </a:t>
            </a:r>
            <a:endParaRPr lang="en-US" altLang="de-DE" dirty="0">
              <a:solidFill>
                <a:srgbClr val="00589C"/>
              </a:solidFill>
            </a:endParaRPr>
          </a:p>
          <a:p>
            <a:r>
              <a:rPr lang="en-US" altLang="de-DE" dirty="0" smtClean="0"/>
              <a:t>      	- Mg can reach high QE of 10</a:t>
            </a:r>
            <a:r>
              <a:rPr lang="en-US" altLang="de-DE" baseline="30000" dirty="0" smtClean="0"/>
              <a:t>-3</a:t>
            </a:r>
            <a:r>
              <a:rPr lang="en-US" altLang="de-DE" dirty="0" smtClean="0"/>
              <a:t> , suitable for current application &lt; 100 µA</a:t>
            </a:r>
          </a:p>
          <a:p>
            <a:r>
              <a:rPr lang="en-US" altLang="de-DE" dirty="0" smtClean="0"/>
              <a:t>                  - no </a:t>
            </a:r>
            <a:r>
              <a:rPr lang="en-US" altLang="de-DE" dirty="0" err="1" smtClean="0"/>
              <a:t>multipacting</a:t>
            </a:r>
            <a:r>
              <a:rPr lang="en-US" altLang="de-DE" dirty="0" smtClean="0"/>
              <a:t> and low dark current  ( &lt;10 </a:t>
            </a:r>
            <a:r>
              <a:rPr lang="en-US" altLang="de-DE" dirty="0" err="1" smtClean="0"/>
              <a:t>nA</a:t>
            </a:r>
            <a:r>
              <a:rPr lang="en-US" altLang="de-DE" dirty="0" smtClean="0"/>
              <a:t>)</a:t>
            </a:r>
          </a:p>
          <a:p>
            <a:r>
              <a:rPr lang="en-US" altLang="de-DE" dirty="0" smtClean="0"/>
              <a:t>	- Cs2Te </a:t>
            </a:r>
            <a:r>
              <a:rPr lang="en-US" altLang="de-DE" dirty="0"/>
              <a:t>+ UV light is still the choice for  medium currents (1 mA</a:t>
            </a:r>
            <a:r>
              <a:rPr lang="en-US" altLang="de-DE" dirty="0" smtClean="0"/>
              <a:t>)</a:t>
            </a:r>
          </a:p>
          <a:p>
            <a:pPr marL="285750" indent="-285750">
              <a:buFont typeface="Arial" panose="020B0604020202020204" pitchFamily="34" charset="0"/>
              <a:buChar char="•"/>
            </a:pPr>
            <a:r>
              <a:rPr lang="en-US" altLang="de-DE" dirty="0" smtClean="0">
                <a:solidFill>
                  <a:srgbClr val="00589C"/>
                </a:solidFill>
              </a:rPr>
              <a:t>Superconducting </a:t>
            </a:r>
            <a:r>
              <a:rPr lang="en-US" altLang="de-DE" dirty="0" err="1" smtClean="0">
                <a:solidFill>
                  <a:srgbClr val="00589C"/>
                </a:solidFill>
              </a:rPr>
              <a:t>Pb</a:t>
            </a:r>
            <a:r>
              <a:rPr lang="en-US" altLang="de-DE" dirty="0" smtClean="0">
                <a:solidFill>
                  <a:srgbClr val="00589C"/>
                </a:solidFill>
              </a:rPr>
              <a:t>/</a:t>
            </a:r>
            <a:r>
              <a:rPr lang="en-US" altLang="de-DE" dirty="0" err="1" smtClean="0">
                <a:solidFill>
                  <a:srgbClr val="00589C"/>
                </a:solidFill>
              </a:rPr>
              <a:t>Nb</a:t>
            </a:r>
            <a:r>
              <a:rPr lang="en-US" altLang="de-DE" dirty="0" smtClean="0">
                <a:solidFill>
                  <a:srgbClr val="00589C"/>
                </a:solidFill>
              </a:rPr>
              <a:t> photo cathodes  </a:t>
            </a:r>
          </a:p>
          <a:p>
            <a:r>
              <a:rPr lang="en-US" altLang="de-DE" dirty="0">
                <a:solidFill>
                  <a:srgbClr val="00589C"/>
                </a:solidFill>
              </a:rPr>
              <a:t>	</a:t>
            </a:r>
            <a:r>
              <a:rPr lang="en-US" altLang="de-DE" dirty="0" smtClean="0"/>
              <a:t>- SC photo cathodes can be integrated in SC cavity </a:t>
            </a:r>
          </a:p>
          <a:p>
            <a:r>
              <a:rPr lang="en-US" altLang="de-DE" dirty="0"/>
              <a:t>	</a:t>
            </a:r>
            <a:r>
              <a:rPr lang="en-US" altLang="de-DE" dirty="0" smtClean="0"/>
              <a:t>- successful laser cleaning with standard  UV photocathode laser </a:t>
            </a:r>
          </a:p>
          <a:p>
            <a:r>
              <a:rPr lang="en-US" altLang="de-DE" dirty="0" smtClean="0"/>
              <a:t>                 </a:t>
            </a:r>
            <a:r>
              <a:rPr lang="de-DE" altLang="de-DE" dirty="0" smtClean="0"/>
              <a:t>- </a:t>
            </a:r>
            <a:r>
              <a:rPr lang="de-DE" altLang="de-DE" dirty="0" err="1" smtClean="0"/>
              <a:t>long</a:t>
            </a:r>
            <a:r>
              <a:rPr lang="de-DE" altLang="de-DE" dirty="0" smtClean="0"/>
              <a:t>-term operational </a:t>
            </a:r>
            <a:r>
              <a:rPr lang="de-DE" altLang="de-DE" dirty="0" err="1" smtClean="0"/>
              <a:t>life</a:t>
            </a:r>
            <a:r>
              <a:rPr lang="de-DE" altLang="de-DE" dirty="0" smtClean="0"/>
              <a:t>-time </a:t>
            </a:r>
            <a:r>
              <a:rPr lang="de-DE" altLang="de-DE" dirty="0" err="1" smtClean="0"/>
              <a:t>are</a:t>
            </a:r>
            <a:r>
              <a:rPr lang="de-DE" altLang="de-DE" dirty="0" smtClean="0"/>
              <a:t> </a:t>
            </a:r>
            <a:r>
              <a:rPr lang="de-DE" altLang="de-DE" dirty="0" err="1" smtClean="0"/>
              <a:t>ongoing</a:t>
            </a:r>
            <a:r>
              <a:rPr lang="de-DE" altLang="de-DE" dirty="0" smtClean="0"/>
              <a:t> </a:t>
            </a:r>
          </a:p>
          <a:p>
            <a:endParaRPr lang="en-US" altLang="de-DE" dirty="0"/>
          </a:p>
          <a:p>
            <a:endParaRPr lang="en-US" altLang="de-DE" dirty="0" smtClean="0"/>
          </a:p>
          <a:p>
            <a:r>
              <a:rPr lang="en-US" altLang="de-DE" dirty="0">
                <a:solidFill>
                  <a:srgbClr val="00589C"/>
                </a:solidFill>
              </a:rPr>
              <a:t>	</a:t>
            </a:r>
            <a:endParaRPr lang="en-US" altLang="de-DE" dirty="0" smtClean="0"/>
          </a:p>
        </p:txBody>
      </p:sp>
    </p:spTree>
    <p:extLst>
      <p:ext uri="{BB962C8B-B14F-4D97-AF65-F5344CB8AC3E}">
        <p14:creationId xmlns:p14="http://schemas.microsoft.com/office/powerpoint/2010/main" val="35867654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4"/>
          <p:cNvSpPr txBox="1">
            <a:spLocks noChangeArrowheads="1"/>
          </p:cNvSpPr>
          <p:nvPr/>
        </p:nvSpPr>
        <p:spPr bwMode="auto">
          <a:xfrm>
            <a:off x="503238" y="115888"/>
            <a:ext cx="2246312"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de-DE">
                <a:solidFill>
                  <a:schemeClr val="bg1"/>
                </a:solidFill>
              </a:rPr>
              <a:t>Acknowledgements </a:t>
            </a:r>
            <a:endParaRPr lang="en-US" altLang="de-DE" b="1">
              <a:solidFill>
                <a:schemeClr val="bg1"/>
              </a:solidFill>
            </a:endParaRPr>
          </a:p>
        </p:txBody>
      </p:sp>
      <p:sp>
        <p:nvSpPr>
          <p:cNvPr id="28675" name="TextBox 2"/>
          <p:cNvSpPr txBox="1">
            <a:spLocks noChangeArrowheads="1"/>
          </p:cNvSpPr>
          <p:nvPr/>
        </p:nvSpPr>
        <p:spPr bwMode="auto">
          <a:xfrm>
            <a:off x="1331913" y="550863"/>
            <a:ext cx="63833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de-DE" sz="3600">
                <a:solidFill>
                  <a:srgbClr val="C00000"/>
                </a:solidFill>
              </a:rPr>
              <a:t>Thank you for your attention!</a:t>
            </a:r>
          </a:p>
        </p:txBody>
      </p:sp>
      <p:pic>
        <p:nvPicPr>
          <p:cNvPr id="2867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24525" y="2925763"/>
            <a:ext cx="3436938"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7" name="Gruppieren 4"/>
          <p:cNvGrpSpPr>
            <a:grpSpLocks/>
          </p:cNvGrpSpPr>
          <p:nvPr/>
        </p:nvGrpSpPr>
        <p:grpSpPr bwMode="auto">
          <a:xfrm>
            <a:off x="250825" y="4941888"/>
            <a:ext cx="1368425" cy="647700"/>
            <a:chOff x="2771800" y="4941168"/>
            <a:chExt cx="1368152" cy="648072"/>
          </a:xfrm>
        </p:grpSpPr>
        <p:sp>
          <p:nvSpPr>
            <p:cNvPr id="28684" name="Rechteck 5"/>
            <p:cNvSpPr>
              <a:spLocks noChangeArrowheads="1"/>
            </p:cNvSpPr>
            <p:nvPr/>
          </p:nvSpPr>
          <p:spPr bwMode="auto">
            <a:xfrm>
              <a:off x="2771800" y="4941168"/>
              <a:ext cx="1368152" cy="64807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0000" tIns="46800" rIns="90000" bIns="468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DE" altLang="de-DE"/>
            </a:p>
          </p:txBody>
        </p:sp>
        <p:pic>
          <p:nvPicPr>
            <p:cNvPr id="28685" name="Grafik 6" descr="EuCARD2-logo-Fabienne_withoutEdge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4991771"/>
              <a:ext cx="1368152" cy="525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8678" name="Grafik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4797425"/>
            <a:ext cx="184467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9" name="Group 3"/>
          <p:cNvGrpSpPr>
            <a:grpSpLocks/>
          </p:cNvGrpSpPr>
          <p:nvPr/>
        </p:nvGrpSpPr>
        <p:grpSpPr bwMode="auto">
          <a:xfrm>
            <a:off x="3805238" y="4884738"/>
            <a:ext cx="1703387" cy="631825"/>
            <a:chOff x="539552" y="5085184"/>
            <a:chExt cx="2016224" cy="1008112"/>
          </a:xfrm>
        </p:grpSpPr>
        <p:sp>
          <p:nvSpPr>
            <p:cNvPr id="10" name="Rectangle 2"/>
            <p:cNvSpPr/>
            <p:nvPr/>
          </p:nvSpPr>
          <p:spPr>
            <a:xfrm>
              <a:off x="539552" y="5085184"/>
              <a:ext cx="2016224" cy="10081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28683" name="Picture 198" descr="http://www.deutsches-klima-konsortium.de/uploads/tx_n4mfundings/Logo_-_BMBF_2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821" y="5157192"/>
              <a:ext cx="181524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680" name="Textfeld 11"/>
          <p:cNvSpPr txBox="1">
            <a:spLocks noChangeArrowheads="1"/>
          </p:cNvSpPr>
          <p:nvPr/>
        </p:nvSpPr>
        <p:spPr bwMode="auto">
          <a:xfrm>
            <a:off x="352425" y="5516563"/>
            <a:ext cx="85407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de-DE" sz="1400"/>
              <a:t>We acknowledge the support of the European Community under the FP7 programme since 2009 (EuCARD, EuCARD2, LA3NET) as well as the support of the German Federal Ministry of Education and Research, grants 05 ES4BR1/8 and </a:t>
            </a:r>
            <a:r>
              <a:rPr lang="en-US" altLang="de-DE" sz="1400"/>
              <a:t>05K2012</a:t>
            </a:r>
            <a:r>
              <a:rPr lang="en-GB" altLang="de-DE" sz="1400"/>
              <a:t>.</a:t>
            </a:r>
            <a:endParaRPr lang="de-DE" altLang="de-DE" sz="1400"/>
          </a:p>
        </p:txBody>
      </p:sp>
      <p:sp>
        <p:nvSpPr>
          <p:cNvPr id="28681" name="Rechteck 12"/>
          <p:cNvSpPr>
            <a:spLocks noChangeArrowheads="1"/>
          </p:cNvSpPr>
          <p:nvPr/>
        </p:nvSpPr>
        <p:spPr bwMode="auto">
          <a:xfrm>
            <a:off x="230188" y="1196975"/>
            <a:ext cx="801422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de-DE" b="1" dirty="0"/>
              <a:t>Thanks to the ELBE team</a:t>
            </a:r>
          </a:p>
          <a:p>
            <a:pPr eaLnBrk="1" hangingPunct="1"/>
            <a:r>
              <a:rPr lang="en-US" altLang="de-DE" dirty="0" smtClean="0"/>
              <a:t>A. Arnold</a:t>
            </a:r>
            <a:r>
              <a:rPr lang="en-US" altLang="de-DE" dirty="0"/>
              <a:t>, S. </a:t>
            </a:r>
            <a:r>
              <a:rPr lang="en-US" altLang="de-DE" dirty="0" err="1"/>
              <a:t>Hartstock</a:t>
            </a:r>
            <a:r>
              <a:rPr lang="en-US" altLang="de-DE" dirty="0"/>
              <a:t>, P. Lu, P. </a:t>
            </a:r>
            <a:r>
              <a:rPr lang="en-US" altLang="de-DE" dirty="0" err="1"/>
              <a:t>Murcek</a:t>
            </a:r>
            <a:r>
              <a:rPr lang="en-US" altLang="de-DE" dirty="0"/>
              <a:t>, H. </a:t>
            </a:r>
            <a:r>
              <a:rPr lang="en-US" altLang="de-DE" dirty="0" err="1"/>
              <a:t>Vennekate</a:t>
            </a:r>
            <a:r>
              <a:rPr lang="en-US" altLang="de-DE" dirty="0"/>
              <a:t>, R. Xiang, H. </a:t>
            </a:r>
            <a:r>
              <a:rPr lang="en-US" altLang="de-DE" dirty="0" err="1"/>
              <a:t>Büttig</a:t>
            </a:r>
            <a:r>
              <a:rPr lang="en-US" altLang="de-DE" dirty="0"/>
              <a:t>, M. </a:t>
            </a:r>
            <a:r>
              <a:rPr lang="en-US" altLang="de-DE" dirty="0" err="1"/>
              <a:t>Freitag</a:t>
            </a:r>
            <a:r>
              <a:rPr lang="en-US" altLang="de-DE" dirty="0"/>
              <a:t>, M. </a:t>
            </a:r>
            <a:r>
              <a:rPr lang="en-US" altLang="de-DE" dirty="0" err="1"/>
              <a:t>Gensch</a:t>
            </a:r>
            <a:r>
              <a:rPr lang="en-US" altLang="de-DE" dirty="0"/>
              <a:t>, M. Justus, M. </a:t>
            </a:r>
            <a:r>
              <a:rPr lang="en-US" altLang="de-DE" dirty="0" err="1"/>
              <a:t>Kuntzsch</a:t>
            </a:r>
            <a:r>
              <a:rPr lang="en-US" altLang="de-DE" dirty="0"/>
              <a:t>, U. </a:t>
            </a:r>
            <a:r>
              <a:rPr lang="en-US" altLang="de-DE" dirty="0" err="1"/>
              <a:t>Lehnert</a:t>
            </a:r>
            <a:r>
              <a:rPr lang="en-US" altLang="de-DE" dirty="0"/>
              <a:t>, P. Michel,</a:t>
            </a:r>
          </a:p>
          <a:p>
            <a:pPr eaLnBrk="1" hangingPunct="1"/>
            <a:r>
              <a:rPr lang="en-US" altLang="de-DE" dirty="0"/>
              <a:t>C. Schneider, G. </a:t>
            </a:r>
            <a:r>
              <a:rPr lang="en-US" altLang="de-DE" dirty="0" err="1"/>
              <a:t>Staats</a:t>
            </a:r>
            <a:r>
              <a:rPr lang="en-US" altLang="de-DE" dirty="0"/>
              <a:t>, R. </a:t>
            </a:r>
            <a:r>
              <a:rPr lang="en-US" altLang="de-DE" dirty="0" err="1"/>
              <a:t>Steinbrück</a:t>
            </a:r>
            <a:r>
              <a:rPr lang="en-US" altLang="de-DE" dirty="0"/>
              <a:t>, </a:t>
            </a:r>
          </a:p>
          <a:p>
            <a:pPr eaLnBrk="1" hangingPunct="1"/>
            <a:r>
              <a:rPr lang="en-US" altLang="de-DE" b="1" dirty="0"/>
              <a:t>and our co-workers</a:t>
            </a:r>
          </a:p>
          <a:p>
            <a:pPr eaLnBrk="1" hangingPunct="1"/>
            <a:r>
              <a:rPr lang="de-DE" altLang="de-DE" dirty="0"/>
              <a:t>P. Kneisel, G. </a:t>
            </a:r>
            <a:r>
              <a:rPr lang="de-DE" altLang="de-DE" dirty="0" err="1"/>
              <a:t>Ciovati</a:t>
            </a:r>
            <a:r>
              <a:rPr lang="de-DE" altLang="de-DE" dirty="0"/>
              <a:t> JLAB, Newport News, USA</a:t>
            </a:r>
          </a:p>
          <a:p>
            <a:pPr eaLnBrk="1" hangingPunct="1"/>
            <a:r>
              <a:rPr lang="de-DE" altLang="de-DE" dirty="0"/>
              <a:t>I. Will MBI, Berlin, Germany</a:t>
            </a:r>
          </a:p>
          <a:p>
            <a:pPr eaLnBrk="1" hangingPunct="1"/>
            <a:r>
              <a:rPr lang="de-DE" altLang="de-DE" dirty="0"/>
              <a:t>T. Kamps, J. Rudolph, M. Schenck, M. </a:t>
            </a:r>
            <a:r>
              <a:rPr lang="de-DE" altLang="de-DE" dirty="0" err="1"/>
              <a:t>Schmeißer</a:t>
            </a:r>
            <a:r>
              <a:rPr lang="de-DE" altLang="de-DE" dirty="0"/>
              <a:t>, G. </a:t>
            </a:r>
            <a:r>
              <a:rPr lang="de-DE" altLang="de-DE" dirty="0" err="1"/>
              <a:t>Klemz</a:t>
            </a:r>
            <a:r>
              <a:rPr lang="de-DE" altLang="de-DE" dirty="0"/>
              <a:t>,</a:t>
            </a:r>
          </a:p>
          <a:p>
            <a:pPr eaLnBrk="1" hangingPunct="1"/>
            <a:r>
              <a:rPr lang="de-DE" altLang="de-DE" dirty="0"/>
              <a:t>J. Voelker, E. </a:t>
            </a:r>
            <a:r>
              <a:rPr lang="de-DE" altLang="de-DE" dirty="0" err="1"/>
              <a:t>Panofski</a:t>
            </a:r>
            <a:r>
              <a:rPr lang="de-DE" altLang="de-DE" dirty="0"/>
              <a:t>, J. Kühn, HZB, Berlin, Germany</a:t>
            </a:r>
          </a:p>
          <a:p>
            <a:pPr eaLnBrk="1" hangingPunct="1"/>
            <a:r>
              <a:rPr lang="de-DE" altLang="de-DE" dirty="0"/>
              <a:t>J. </a:t>
            </a:r>
            <a:r>
              <a:rPr lang="de-DE" altLang="de-DE" dirty="0" err="1"/>
              <a:t>Sekutowicz</a:t>
            </a:r>
            <a:r>
              <a:rPr lang="de-DE" altLang="de-DE" dirty="0"/>
              <a:t>, DESY, Hamburg, Germany</a:t>
            </a:r>
          </a:p>
          <a:p>
            <a:pPr eaLnBrk="1" hangingPunct="1"/>
            <a:r>
              <a:rPr lang="de-DE" altLang="de-DE" dirty="0"/>
              <a:t>K. </a:t>
            </a:r>
            <a:r>
              <a:rPr lang="de-DE" altLang="de-DE" dirty="0" err="1"/>
              <a:t>Aulenbacher</a:t>
            </a:r>
            <a:r>
              <a:rPr lang="de-DE" altLang="de-DE" dirty="0"/>
              <a:t>, JGU, Mainz, Germany</a:t>
            </a:r>
          </a:p>
          <a:p>
            <a:pPr eaLnBrk="1" hangingPunct="1"/>
            <a:r>
              <a:rPr lang="pl-PL" altLang="de-DE" dirty="0"/>
              <a:t>R. Nietubyć NCBJ, Świerk/Otwock, Poland</a:t>
            </a:r>
            <a:endParaRPr lang="de-DE" altLang="de-DE" dirty="0"/>
          </a:p>
          <a:p>
            <a:pPr eaLnBrk="1" hangingPunct="1"/>
            <a:r>
              <a:rPr lang="de-DE" altLang="de-DE" dirty="0"/>
              <a:t>U. van </a:t>
            </a:r>
            <a:r>
              <a:rPr lang="de-DE" altLang="de-DE" dirty="0" err="1"/>
              <a:t>Rienen</a:t>
            </a:r>
            <a:r>
              <a:rPr lang="de-DE" altLang="de-DE" dirty="0"/>
              <a:t>, Uni Rostock, Germany</a:t>
            </a:r>
            <a:endParaRPr lang="pl-PL" altLang="de-DE" dirty="0"/>
          </a:p>
        </p:txBody>
      </p:sp>
    </p:spTree>
    <p:extLst>
      <p:ext uri="{BB962C8B-B14F-4D97-AF65-F5344CB8AC3E}">
        <p14:creationId xmlns:p14="http://schemas.microsoft.com/office/powerpoint/2010/main" val="129962839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386091" y="116632"/>
            <a:ext cx="8376656" cy="490599"/>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ELBE SRF </a:t>
            </a:r>
            <a:r>
              <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Gun II </a:t>
            </a: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Photo cathode history</a:t>
            </a:r>
          </a:p>
        </p:txBody>
      </p:sp>
      <p:graphicFrame>
        <p:nvGraphicFramePr>
          <p:cNvPr id="4" name="Tabelle 3"/>
          <p:cNvGraphicFramePr>
            <a:graphicFrameLocks noGrp="1"/>
          </p:cNvGraphicFramePr>
          <p:nvPr>
            <p:extLst>
              <p:ext uri="{D42A27DB-BD31-4B8C-83A1-F6EECF244321}">
                <p14:modId xmlns:p14="http://schemas.microsoft.com/office/powerpoint/2010/main" val="1926617817"/>
              </p:ext>
            </p:extLst>
          </p:nvPr>
        </p:nvGraphicFramePr>
        <p:xfrm>
          <a:off x="386092" y="657840"/>
          <a:ext cx="8506390" cy="4795520"/>
        </p:xfrm>
        <a:graphic>
          <a:graphicData uri="http://schemas.openxmlformats.org/drawingml/2006/table">
            <a:tbl>
              <a:tblPr firstRow="1" bandRow="1">
                <a:tableStyleId>{69CF1AB2-1976-4502-BF36-3FF5EA218861}</a:tableStyleId>
              </a:tblPr>
              <a:tblGrid>
                <a:gridCol w="873540"/>
                <a:gridCol w="1368152"/>
                <a:gridCol w="936104"/>
                <a:gridCol w="936104"/>
                <a:gridCol w="4392490"/>
              </a:tblGrid>
              <a:tr h="370840">
                <a:tc>
                  <a:txBody>
                    <a:bodyPr/>
                    <a:lstStyle/>
                    <a:p>
                      <a:pPr algn="ctr"/>
                      <a:r>
                        <a:rPr lang="de-DE" sz="1600" dirty="0" smtClean="0"/>
                        <a:t>Type</a:t>
                      </a:r>
                      <a:endParaRPr lang="de-DE" sz="1600" dirty="0"/>
                    </a:p>
                  </a:txBody>
                  <a:tcPr/>
                </a:tc>
                <a:tc>
                  <a:txBody>
                    <a:bodyPr/>
                    <a:lstStyle/>
                    <a:p>
                      <a:pPr algn="ctr"/>
                      <a:r>
                        <a:rPr lang="de-DE" sz="1600" b="1" dirty="0" smtClean="0"/>
                        <a:t>Time</a:t>
                      </a:r>
                      <a:endParaRPr lang="de-DE" sz="1600" b="1" dirty="0"/>
                    </a:p>
                  </a:txBody>
                  <a:tcPr/>
                </a:tc>
                <a:tc>
                  <a:txBody>
                    <a:bodyPr/>
                    <a:lstStyle/>
                    <a:p>
                      <a:r>
                        <a:rPr lang="de-DE" sz="1600" dirty="0" smtClean="0"/>
                        <a:t>QE </a:t>
                      </a:r>
                    </a:p>
                  </a:txBody>
                  <a:tcPr/>
                </a:tc>
                <a:tc>
                  <a:txBody>
                    <a:bodyPr/>
                    <a:lstStyle/>
                    <a:p>
                      <a:r>
                        <a:rPr lang="de-DE" sz="1600" baseline="0" dirty="0" smtClean="0"/>
                        <a:t> Q / I</a:t>
                      </a:r>
                      <a:r>
                        <a:rPr lang="de-DE" sz="1600" baseline="-25000" dirty="0" smtClean="0"/>
                        <a:t>CW</a:t>
                      </a:r>
                    </a:p>
                  </a:txBody>
                  <a:tcPr/>
                </a:tc>
                <a:tc>
                  <a:txBody>
                    <a:bodyPr/>
                    <a:lstStyle/>
                    <a:p>
                      <a:pPr algn="ctr"/>
                      <a:r>
                        <a:rPr lang="en-US" sz="1600" b="1" noProof="0" dirty="0" smtClean="0"/>
                        <a:t>Remarks</a:t>
                      </a:r>
                      <a:endParaRPr lang="en-US" sz="1600" b="1" noProof="0" dirty="0"/>
                    </a:p>
                  </a:txBody>
                  <a:tcPr/>
                </a:tc>
              </a:tr>
              <a:tr h="370840">
                <a:tc>
                  <a:txBody>
                    <a:bodyPr/>
                    <a:lstStyle/>
                    <a:p>
                      <a:pPr algn="ctr"/>
                      <a:r>
                        <a:rPr lang="de-DE" sz="1600" b="1" dirty="0" err="1" smtClean="0"/>
                        <a:t>Cu</a:t>
                      </a:r>
                      <a:endParaRPr lang="de-DE" sz="1600" b="1" dirty="0"/>
                    </a:p>
                  </a:txBody>
                  <a:tcPr/>
                </a:tc>
                <a:tc>
                  <a:txBody>
                    <a:bodyPr/>
                    <a:lstStyle/>
                    <a:p>
                      <a:r>
                        <a:rPr lang="de-DE" sz="1600" b="0" dirty="0" smtClean="0"/>
                        <a:t>June 14 – Feb. 15</a:t>
                      </a:r>
                      <a:endParaRPr lang="de-DE" sz="1600" b="0" dirty="0"/>
                    </a:p>
                  </a:txBody>
                  <a:tcPr/>
                </a:tc>
                <a:tc>
                  <a:txBody>
                    <a:bodyPr/>
                    <a:lstStyle/>
                    <a:p>
                      <a:r>
                        <a:rPr lang="de-DE" sz="1600" dirty="0" smtClean="0"/>
                        <a:t>2x10</a:t>
                      </a:r>
                      <a:r>
                        <a:rPr lang="de-DE" sz="1600" baseline="30000" dirty="0" smtClean="0"/>
                        <a:t>-5</a:t>
                      </a:r>
                      <a:endParaRPr lang="de-DE" sz="1600" baseline="30000" dirty="0"/>
                    </a:p>
                  </a:txBody>
                  <a:tcPr/>
                </a:tc>
                <a:tc>
                  <a:txBody>
                    <a:bodyPr/>
                    <a:lstStyle/>
                    <a:p>
                      <a:r>
                        <a:rPr lang="de-DE" sz="1600" dirty="0" smtClean="0"/>
                        <a:t>3 </a:t>
                      </a:r>
                      <a:r>
                        <a:rPr lang="de-DE" sz="1600" dirty="0" err="1" smtClean="0"/>
                        <a:t>pC</a:t>
                      </a:r>
                      <a:r>
                        <a:rPr lang="de-DE" sz="1600" dirty="0" smtClean="0"/>
                        <a:t> / 300 </a:t>
                      </a:r>
                      <a:r>
                        <a:rPr lang="de-DE" sz="1600" dirty="0" err="1" smtClean="0"/>
                        <a:t>nA</a:t>
                      </a:r>
                      <a:endParaRPr lang="de-DE" sz="1600" dirty="0"/>
                    </a:p>
                  </a:txBody>
                  <a:tcPr/>
                </a:tc>
                <a:tc>
                  <a:txBody>
                    <a:bodyPr/>
                    <a:lstStyle/>
                    <a:p>
                      <a:r>
                        <a:rPr lang="en-US" sz="1600" b="0" noProof="0" dirty="0" smtClean="0"/>
                        <a:t>Inserted</a:t>
                      </a:r>
                      <a:r>
                        <a:rPr lang="en-US" sz="1600" b="0" baseline="0" noProof="0" dirty="0" smtClean="0"/>
                        <a:t> during clean-room assembly of the gun</a:t>
                      </a:r>
                      <a:endParaRPr lang="en-US" sz="1600" b="0" noProof="0" dirty="0"/>
                    </a:p>
                  </a:txBody>
                  <a:tcPr/>
                </a:tc>
              </a:tr>
              <a:tr h="370840">
                <a:tc>
                  <a:txBody>
                    <a:bodyPr/>
                    <a:lstStyle/>
                    <a:p>
                      <a:pPr algn="ctr"/>
                      <a:r>
                        <a:rPr lang="de-DE" sz="1600" b="1" dirty="0" smtClean="0"/>
                        <a:t>Cs</a:t>
                      </a:r>
                      <a:r>
                        <a:rPr lang="de-DE" sz="1600" b="1" baseline="-25000" dirty="0" smtClean="0"/>
                        <a:t>2</a:t>
                      </a:r>
                      <a:r>
                        <a:rPr lang="de-DE" sz="1600" b="1" dirty="0" smtClean="0"/>
                        <a:t>Te</a:t>
                      </a:r>
                      <a:endParaRPr lang="de-DE" sz="1600" b="1" dirty="0"/>
                    </a:p>
                  </a:txBody>
                  <a:tcPr/>
                </a:tc>
                <a:tc>
                  <a:txBody>
                    <a:bodyPr/>
                    <a:lstStyle/>
                    <a:p>
                      <a:r>
                        <a:rPr lang="de-DE" sz="1600" b="0" dirty="0" smtClean="0"/>
                        <a:t>Feb. 15</a:t>
                      </a:r>
                      <a:endParaRPr lang="de-DE" sz="1600" b="0" dirty="0"/>
                    </a:p>
                  </a:txBody>
                  <a:tcPr/>
                </a:tc>
                <a:tc>
                  <a:txBody>
                    <a:bodyPr/>
                    <a:lstStyle/>
                    <a:p>
                      <a:r>
                        <a:rPr lang="de-DE" sz="1600" dirty="0" smtClean="0"/>
                        <a:t>2</a:t>
                      </a:r>
                      <a:r>
                        <a:rPr lang="de-DE" sz="1600" baseline="0" dirty="0" smtClean="0"/>
                        <a:t> %</a:t>
                      </a:r>
                    </a:p>
                    <a:p>
                      <a:r>
                        <a:rPr lang="de-DE" sz="1600" baseline="0" dirty="0" smtClean="0"/>
                        <a:t>         0 % </a:t>
                      </a:r>
                      <a:endParaRPr lang="de-DE" sz="1600" dirty="0"/>
                    </a:p>
                  </a:txBody>
                  <a:tcPr/>
                </a:tc>
                <a:tc>
                  <a:txBody>
                    <a:bodyPr/>
                    <a:lstStyle/>
                    <a:p>
                      <a:endParaRPr lang="de-DE" sz="1600" dirty="0"/>
                    </a:p>
                  </a:txBody>
                  <a:tcPr/>
                </a:tc>
                <a:tc>
                  <a:txBody>
                    <a:bodyPr/>
                    <a:lstStyle/>
                    <a:p>
                      <a:r>
                        <a:rPr lang="de-DE" sz="1600" dirty="0" smtClean="0"/>
                        <a:t>strong</a:t>
                      </a:r>
                      <a:r>
                        <a:rPr lang="de-DE" sz="1600" baseline="0" dirty="0" smtClean="0"/>
                        <a:t> </a:t>
                      </a:r>
                      <a:r>
                        <a:rPr lang="de-DE" sz="1600" baseline="0" dirty="0" err="1" smtClean="0"/>
                        <a:t>multipacting</a:t>
                      </a:r>
                      <a:r>
                        <a:rPr lang="de-DE" sz="1600" baseline="0" dirty="0" smtClean="0"/>
                        <a:t> &amp; </a:t>
                      </a:r>
                      <a:r>
                        <a:rPr lang="de-DE" sz="1600" baseline="0" dirty="0" err="1" smtClean="0"/>
                        <a:t>field</a:t>
                      </a:r>
                      <a:r>
                        <a:rPr lang="de-DE" sz="1600" baseline="0" dirty="0" smtClean="0"/>
                        <a:t> </a:t>
                      </a:r>
                      <a:r>
                        <a:rPr lang="de-DE" sz="1600" baseline="0" dirty="0" err="1" smtClean="0"/>
                        <a:t>emission</a:t>
                      </a:r>
                      <a:endParaRPr lang="de-DE" sz="1600" baseline="0" dirty="0" smtClean="0"/>
                    </a:p>
                    <a:p>
                      <a:r>
                        <a:rPr lang="de-DE" sz="1600" baseline="0" dirty="0" err="1" smtClean="0"/>
                        <a:t>cavity</a:t>
                      </a:r>
                      <a:r>
                        <a:rPr lang="de-DE" sz="1600" baseline="0" dirty="0" smtClean="0"/>
                        <a:t> </a:t>
                      </a:r>
                      <a:r>
                        <a:rPr lang="de-DE" sz="1600" baseline="0" dirty="0" err="1" smtClean="0"/>
                        <a:t>polution</a:t>
                      </a:r>
                      <a:r>
                        <a:rPr lang="de-DE" sz="1600" baseline="0" dirty="0" smtClean="0"/>
                        <a:t> </a:t>
                      </a:r>
                      <a:endParaRPr lang="de-DE" sz="1600" dirty="0"/>
                    </a:p>
                  </a:txBody>
                  <a:tcPr/>
                </a:tc>
              </a:tr>
              <a:tr h="370840">
                <a:tc>
                  <a:txBody>
                    <a:bodyPr/>
                    <a:lstStyle/>
                    <a:p>
                      <a:pPr algn="ctr"/>
                      <a:r>
                        <a:rPr lang="de-DE" sz="1600" b="1" dirty="0" err="1" smtClean="0"/>
                        <a:t>Cu</a:t>
                      </a:r>
                      <a:endParaRPr lang="de-DE" sz="1600" b="1" dirty="0"/>
                    </a:p>
                  </a:txBody>
                  <a:tcPr/>
                </a:tc>
                <a:tc>
                  <a:txBody>
                    <a:bodyPr/>
                    <a:lstStyle/>
                    <a:p>
                      <a:r>
                        <a:rPr lang="de-DE" sz="1600" b="0" dirty="0" smtClean="0"/>
                        <a:t>Mar. 15 –</a:t>
                      </a:r>
                    </a:p>
                    <a:p>
                      <a:r>
                        <a:rPr lang="de-DE" sz="1600" b="0" dirty="0" smtClean="0"/>
                        <a:t>Feb. 16</a:t>
                      </a:r>
                      <a:endParaRPr lang="de-DE" sz="1600"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2x10</a:t>
                      </a:r>
                      <a:r>
                        <a:rPr lang="de-DE" sz="1600" baseline="30000" dirty="0" smtClean="0"/>
                        <a:t>-5</a:t>
                      </a:r>
                    </a:p>
                    <a:p>
                      <a:endParaRPr lang="de-DE"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3 </a:t>
                      </a:r>
                      <a:r>
                        <a:rPr lang="de-DE" sz="1600" dirty="0" err="1" smtClean="0"/>
                        <a:t>pC</a:t>
                      </a:r>
                      <a:r>
                        <a:rPr lang="de-DE" sz="1600" dirty="0" smtClean="0"/>
                        <a:t> / 300 </a:t>
                      </a:r>
                      <a:r>
                        <a:rPr lang="de-DE" sz="1600" dirty="0" err="1" smtClean="0"/>
                        <a:t>nA</a:t>
                      </a:r>
                      <a:endParaRPr lang="de-DE" sz="1600" dirty="0" smtClean="0"/>
                    </a:p>
                  </a:txBody>
                  <a:tcPr/>
                </a:tc>
                <a:tc>
                  <a:txBody>
                    <a:bodyPr/>
                    <a:lstStyle/>
                    <a:p>
                      <a:r>
                        <a:rPr lang="de-DE" sz="1600" dirty="0" smtClean="0"/>
                        <a:t>high </a:t>
                      </a:r>
                      <a:r>
                        <a:rPr lang="de-DE" sz="1600" dirty="0" err="1" smtClean="0"/>
                        <a:t>dark</a:t>
                      </a:r>
                      <a:r>
                        <a:rPr lang="de-DE" sz="1600" dirty="0" smtClean="0"/>
                        <a:t> </a:t>
                      </a:r>
                      <a:r>
                        <a:rPr lang="de-DE" sz="1600" dirty="0" err="1" smtClean="0"/>
                        <a:t>current</a:t>
                      </a:r>
                      <a:r>
                        <a:rPr lang="de-DE" sz="1600" dirty="0" smtClean="0"/>
                        <a:t> </a:t>
                      </a:r>
                      <a:r>
                        <a:rPr lang="de-DE" sz="1600" dirty="0" err="1" smtClean="0"/>
                        <a:t>from</a:t>
                      </a:r>
                      <a:r>
                        <a:rPr lang="de-DE" sz="1600" dirty="0" smtClean="0"/>
                        <a:t> </a:t>
                      </a:r>
                      <a:r>
                        <a:rPr lang="de-DE" sz="1600" dirty="0" err="1" smtClean="0"/>
                        <a:t>cavity</a:t>
                      </a:r>
                      <a:r>
                        <a:rPr lang="de-DE" sz="1600" dirty="0" smtClean="0"/>
                        <a:t>,</a:t>
                      </a:r>
                    </a:p>
                    <a:p>
                      <a:r>
                        <a:rPr lang="de-DE" sz="1600" dirty="0" err="1" smtClean="0"/>
                        <a:t>no</a:t>
                      </a:r>
                      <a:r>
                        <a:rPr lang="de-DE" sz="1600" dirty="0" smtClean="0"/>
                        <a:t> </a:t>
                      </a:r>
                      <a:r>
                        <a:rPr lang="de-DE" sz="1600" dirty="0" err="1" smtClean="0"/>
                        <a:t>multipacting</a:t>
                      </a:r>
                      <a:endParaRPr lang="de-DE" sz="1600" dirty="0"/>
                    </a:p>
                  </a:txBody>
                  <a:tcPr/>
                </a:tc>
              </a:tr>
              <a:tr h="370840">
                <a:tc>
                  <a:txBody>
                    <a:bodyPr/>
                    <a:lstStyle/>
                    <a:p>
                      <a:pPr algn="ctr"/>
                      <a:r>
                        <a:rPr lang="de-DE" sz="1600" b="1" dirty="0" smtClean="0"/>
                        <a:t>Mg</a:t>
                      </a:r>
                    </a:p>
                    <a:p>
                      <a:pPr algn="ctr"/>
                      <a:r>
                        <a:rPr lang="de-DE" sz="1600" b="1" dirty="0" smtClean="0"/>
                        <a:t>(#201)</a:t>
                      </a:r>
                      <a:endParaRPr lang="de-DE" sz="1600" b="1" dirty="0"/>
                    </a:p>
                  </a:txBody>
                  <a:tcPr/>
                </a:tc>
                <a:tc>
                  <a:txBody>
                    <a:bodyPr/>
                    <a:lstStyle/>
                    <a:p>
                      <a:r>
                        <a:rPr lang="de-DE" sz="1600" b="0" dirty="0" smtClean="0"/>
                        <a:t>Mar. 16 –</a:t>
                      </a:r>
                    </a:p>
                    <a:p>
                      <a:r>
                        <a:rPr lang="de-DE" sz="1600" b="0" dirty="0" smtClean="0"/>
                        <a:t>Aug.</a:t>
                      </a:r>
                      <a:r>
                        <a:rPr lang="de-DE" sz="1600" b="0" baseline="0" dirty="0" smtClean="0"/>
                        <a:t> 16</a:t>
                      </a:r>
                      <a:endParaRPr lang="de-DE" sz="1600" b="0" dirty="0"/>
                    </a:p>
                  </a:txBody>
                  <a:tcPr/>
                </a:tc>
                <a:tc>
                  <a:txBody>
                    <a:bodyPr/>
                    <a:lstStyle/>
                    <a:p>
                      <a:r>
                        <a:rPr lang="de-DE" sz="1600" dirty="0" smtClean="0"/>
                        <a:t>0.2 %</a:t>
                      </a:r>
                      <a:endParaRPr lang="de-DE" sz="1600" dirty="0"/>
                    </a:p>
                  </a:txBody>
                  <a:tcPr/>
                </a:tc>
                <a:tc>
                  <a:txBody>
                    <a:bodyPr/>
                    <a:lstStyle/>
                    <a:p>
                      <a:r>
                        <a:rPr lang="de-DE" sz="1600" dirty="0" smtClean="0"/>
                        <a:t>200 </a:t>
                      </a:r>
                      <a:r>
                        <a:rPr lang="de-DE" sz="1600" dirty="0" err="1" smtClean="0"/>
                        <a:t>pC</a:t>
                      </a:r>
                      <a:r>
                        <a:rPr lang="de-DE" sz="1600" dirty="0" smtClean="0"/>
                        <a:t> / 20 µA</a:t>
                      </a:r>
                      <a:endParaRPr lang="de-DE" sz="1600" dirty="0"/>
                    </a:p>
                  </a:txBody>
                  <a:tcPr/>
                </a:tc>
                <a:tc>
                  <a:txBody>
                    <a:bodyPr/>
                    <a:lstStyle/>
                    <a:p>
                      <a:r>
                        <a:rPr lang="de-DE" sz="1600" dirty="0" err="1" smtClean="0"/>
                        <a:t>no</a:t>
                      </a:r>
                      <a:r>
                        <a:rPr lang="de-DE" sz="1600" dirty="0" smtClean="0"/>
                        <a:t> </a:t>
                      </a:r>
                      <a:r>
                        <a:rPr lang="de-DE" sz="1600" dirty="0" err="1" smtClean="0"/>
                        <a:t>multipacting</a:t>
                      </a:r>
                      <a:r>
                        <a:rPr lang="de-DE" sz="1600" dirty="0" smtClean="0"/>
                        <a:t>,</a:t>
                      </a:r>
                      <a:r>
                        <a:rPr lang="de-DE" sz="1600" baseline="0" dirty="0" smtClean="0"/>
                        <a:t> </a:t>
                      </a:r>
                      <a:r>
                        <a:rPr lang="de-DE" sz="1600" dirty="0" err="1" smtClean="0"/>
                        <a:t>no</a:t>
                      </a:r>
                      <a:r>
                        <a:rPr lang="de-DE" sz="1600" baseline="0" dirty="0" smtClean="0"/>
                        <a:t> </a:t>
                      </a:r>
                      <a:r>
                        <a:rPr lang="de-DE" sz="1600" baseline="0" dirty="0" err="1" smtClean="0"/>
                        <a:t>dark</a:t>
                      </a:r>
                      <a:r>
                        <a:rPr lang="de-DE" sz="1600" baseline="0" dirty="0" smtClean="0"/>
                        <a:t> </a:t>
                      </a:r>
                      <a:r>
                        <a:rPr lang="de-DE" sz="1600" baseline="0" dirty="0" err="1" smtClean="0"/>
                        <a:t>current</a:t>
                      </a:r>
                      <a:r>
                        <a:rPr lang="de-DE" sz="1600" baseline="0" dirty="0" smtClean="0"/>
                        <a:t> </a:t>
                      </a:r>
                      <a:r>
                        <a:rPr lang="de-DE" sz="1600" baseline="0" dirty="0" err="1" smtClean="0"/>
                        <a:t>from</a:t>
                      </a:r>
                      <a:r>
                        <a:rPr lang="de-DE" sz="1600" baseline="0" dirty="0" smtClean="0"/>
                        <a:t>  Mg,</a:t>
                      </a:r>
                    </a:p>
                    <a:p>
                      <a:r>
                        <a:rPr lang="de-DE" sz="1600" baseline="0" dirty="0" err="1" smtClean="0"/>
                        <a:t>stable</a:t>
                      </a:r>
                      <a:r>
                        <a:rPr lang="de-DE" sz="1600" baseline="0" dirty="0" smtClean="0"/>
                        <a:t> (</a:t>
                      </a:r>
                      <a:r>
                        <a:rPr lang="de-DE" sz="1600" baseline="0" dirty="0" err="1" smtClean="0"/>
                        <a:t>user</a:t>
                      </a:r>
                      <a:r>
                        <a:rPr lang="de-DE" sz="1600" baseline="0" dirty="0" smtClean="0"/>
                        <a:t>) </a:t>
                      </a:r>
                      <a:r>
                        <a:rPr lang="de-DE" sz="1600" baseline="0" dirty="0" err="1" smtClean="0"/>
                        <a:t>operation</a:t>
                      </a:r>
                      <a:r>
                        <a:rPr lang="de-DE" sz="1600" baseline="0" dirty="0" smtClean="0"/>
                        <a:t>,  </a:t>
                      </a:r>
                      <a:r>
                        <a:rPr lang="de-DE" sz="1600" baseline="0" dirty="0" err="1" smtClean="0"/>
                        <a:t>no</a:t>
                      </a:r>
                      <a:r>
                        <a:rPr lang="de-DE" sz="1600" baseline="0" dirty="0" smtClean="0"/>
                        <a:t> QE </a:t>
                      </a:r>
                      <a:r>
                        <a:rPr lang="de-DE" sz="1600" baseline="0" dirty="0" err="1" smtClean="0"/>
                        <a:t>decrease</a:t>
                      </a:r>
                      <a:endParaRPr lang="de-DE" sz="1600" dirty="0"/>
                    </a:p>
                  </a:txBody>
                  <a:tcPr/>
                </a:tc>
              </a:tr>
              <a:tr h="370840">
                <a:tc>
                  <a:txBody>
                    <a:bodyPr/>
                    <a:lstStyle/>
                    <a:p>
                      <a:pPr algn="ctr"/>
                      <a:r>
                        <a:rPr lang="de-DE" sz="1600" b="1" dirty="0" smtClean="0">
                          <a:solidFill>
                            <a:schemeClr val="tx1"/>
                          </a:solidFill>
                        </a:rPr>
                        <a:t>Mg</a:t>
                      </a:r>
                    </a:p>
                    <a:p>
                      <a:pPr algn="ctr"/>
                      <a:r>
                        <a:rPr lang="de-DE" sz="1600" b="1" dirty="0" smtClean="0">
                          <a:solidFill>
                            <a:schemeClr val="tx1"/>
                          </a:solidFill>
                        </a:rPr>
                        <a:t>(#207)</a:t>
                      </a:r>
                      <a:endParaRPr lang="de-DE" sz="1600" b="1" dirty="0">
                        <a:solidFill>
                          <a:schemeClr val="tx1"/>
                        </a:solidFill>
                      </a:endParaRPr>
                    </a:p>
                  </a:txBody>
                  <a:tcPr/>
                </a:tc>
                <a:tc>
                  <a:txBody>
                    <a:bodyPr/>
                    <a:lstStyle/>
                    <a:p>
                      <a:r>
                        <a:rPr lang="de-DE" sz="1600" b="0" baseline="0" dirty="0" smtClean="0">
                          <a:solidFill>
                            <a:schemeClr val="tx1"/>
                          </a:solidFill>
                        </a:rPr>
                        <a:t>Nov. 16 –</a:t>
                      </a:r>
                    </a:p>
                    <a:p>
                      <a:r>
                        <a:rPr lang="de-DE" sz="1600" b="0" baseline="0" dirty="0" err="1" smtClean="0">
                          <a:solidFill>
                            <a:schemeClr val="tx1"/>
                          </a:solidFill>
                        </a:rPr>
                        <a:t>Dec</a:t>
                      </a:r>
                      <a:r>
                        <a:rPr lang="de-DE" sz="1600" b="0" baseline="0" dirty="0" smtClean="0">
                          <a:solidFill>
                            <a:schemeClr val="tx1"/>
                          </a:solidFill>
                        </a:rPr>
                        <a:t>. 16</a:t>
                      </a:r>
                      <a:endParaRPr lang="de-DE" sz="1600" b="0" dirty="0">
                        <a:solidFill>
                          <a:schemeClr val="tx1"/>
                        </a:solidFill>
                      </a:endParaRPr>
                    </a:p>
                  </a:txBody>
                  <a:tcPr/>
                </a:tc>
                <a:tc>
                  <a:txBody>
                    <a:bodyPr/>
                    <a:lstStyle/>
                    <a:p>
                      <a:r>
                        <a:rPr lang="de-DE" sz="1600" dirty="0" smtClean="0">
                          <a:solidFill>
                            <a:schemeClr val="tx1"/>
                          </a:solidFill>
                        </a:rPr>
                        <a:t>0.1 %</a:t>
                      </a:r>
                      <a:endParaRPr lang="de-DE" sz="1600" dirty="0">
                        <a:solidFill>
                          <a:schemeClr val="tx1"/>
                        </a:solidFill>
                      </a:endParaRPr>
                    </a:p>
                  </a:txBody>
                  <a:tcPr/>
                </a:tc>
                <a:tc>
                  <a:txBody>
                    <a:bodyPr/>
                    <a:lstStyle/>
                    <a:p>
                      <a:r>
                        <a:rPr lang="de-DE" sz="1600" dirty="0" smtClean="0">
                          <a:solidFill>
                            <a:schemeClr val="tx1"/>
                          </a:solidFill>
                        </a:rPr>
                        <a:t>80 </a:t>
                      </a:r>
                      <a:r>
                        <a:rPr lang="de-DE" sz="1600" dirty="0" err="1" smtClean="0">
                          <a:solidFill>
                            <a:schemeClr val="tx1"/>
                          </a:solidFill>
                        </a:rPr>
                        <a:t>pC</a:t>
                      </a:r>
                      <a:r>
                        <a:rPr lang="de-DE" sz="1600" dirty="0" smtClean="0">
                          <a:solidFill>
                            <a:schemeClr val="tx1"/>
                          </a:solidFill>
                        </a:rPr>
                        <a:t> /</a:t>
                      </a:r>
                    </a:p>
                    <a:p>
                      <a:r>
                        <a:rPr lang="de-DE" sz="1600" dirty="0" smtClean="0">
                          <a:solidFill>
                            <a:schemeClr val="tx1"/>
                          </a:solidFill>
                        </a:rPr>
                        <a:t>8 µA</a:t>
                      </a:r>
                      <a:endParaRPr lang="de-DE" sz="1600" dirty="0">
                        <a:solidFill>
                          <a:schemeClr val="tx1"/>
                        </a:solidFill>
                      </a:endParaRPr>
                    </a:p>
                  </a:txBody>
                  <a:tcPr/>
                </a:tc>
                <a:tc>
                  <a:txBody>
                    <a:bodyPr/>
                    <a:lstStyle/>
                    <a:p>
                      <a:r>
                        <a:rPr lang="en-US" sz="1600" dirty="0" smtClean="0">
                          <a:solidFill>
                            <a:schemeClr val="tx1"/>
                          </a:solidFill>
                        </a:rPr>
                        <a:t>no </a:t>
                      </a:r>
                      <a:r>
                        <a:rPr lang="en-US" sz="1600" dirty="0" err="1" smtClean="0">
                          <a:solidFill>
                            <a:schemeClr val="tx1"/>
                          </a:solidFill>
                        </a:rPr>
                        <a:t>multipacting</a:t>
                      </a:r>
                      <a:r>
                        <a:rPr lang="en-US" sz="1600" dirty="0" smtClean="0">
                          <a:solidFill>
                            <a:schemeClr val="tx1"/>
                          </a:solidFill>
                        </a:rPr>
                        <a:t>, no dark current from  Mg,</a:t>
                      </a:r>
                    </a:p>
                    <a:p>
                      <a:r>
                        <a:rPr lang="en-US" sz="1600" dirty="0" smtClean="0">
                          <a:solidFill>
                            <a:schemeClr val="tx1"/>
                          </a:solidFill>
                        </a:rPr>
                        <a:t>stable (user) operation,  no QE decrease</a:t>
                      </a:r>
                    </a:p>
                  </a:txBody>
                  <a:tcPr/>
                </a:tc>
              </a:tr>
              <a:tr h="370840">
                <a:tc>
                  <a:txBody>
                    <a:bodyPr/>
                    <a:lstStyle/>
                    <a:p>
                      <a:pPr algn="ctr"/>
                      <a:r>
                        <a:rPr lang="de-DE" sz="1600" b="1" dirty="0" smtClean="0">
                          <a:solidFill>
                            <a:schemeClr val="tx1"/>
                          </a:solidFill>
                        </a:rPr>
                        <a:t>Cs</a:t>
                      </a:r>
                      <a:r>
                        <a:rPr lang="de-DE" sz="1600" b="1" baseline="-25000" dirty="0" smtClean="0">
                          <a:solidFill>
                            <a:schemeClr val="tx1"/>
                          </a:solidFill>
                        </a:rPr>
                        <a:t>2</a:t>
                      </a:r>
                      <a:r>
                        <a:rPr lang="de-DE" sz="1600" b="1" dirty="0" smtClean="0">
                          <a:solidFill>
                            <a:schemeClr val="tx1"/>
                          </a:solidFill>
                        </a:rPr>
                        <a:t>Te</a:t>
                      </a:r>
                      <a:endParaRPr lang="de-DE" sz="1600" b="1" dirty="0">
                        <a:solidFill>
                          <a:schemeClr val="tx1"/>
                        </a:solidFill>
                      </a:endParaRPr>
                    </a:p>
                  </a:txBody>
                  <a:tcPr/>
                </a:tc>
                <a:tc>
                  <a:txBody>
                    <a:bodyPr/>
                    <a:lstStyle/>
                    <a:p>
                      <a:r>
                        <a:rPr lang="de-DE" sz="1600" b="0" dirty="0" smtClean="0">
                          <a:solidFill>
                            <a:schemeClr val="tx1"/>
                          </a:solidFill>
                        </a:rPr>
                        <a:t>Feb. 17</a:t>
                      </a:r>
                      <a:endParaRPr lang="de-DE" sz="1600" b="0" dirty="0">
                        <a:solidFill>
                          <a:schemeClr val="tx1"/>
                        </a:solidFill>
                      </a:endParaRPr>
                    </a:p>
                  </a:txBody>
                  <a:tcPr/>
                </a:tc>
                <a:tc>
                  <a:txBody>
                    <a:bodyPr/>
                    <a:lstStyle/>
                    <a:p>
                      <a:r>
                        <a:rPr lang="de-DE" sz="1600" dirty="0" smtClean="0">
                          <a:solidFill>
                            <a:schemeClr val="tx1"/>
                          </a:solidFill>
                        </a:rPr>
                        <a:t>1.7 %</a:t>
                      </a:r>
                      <a:endParaRPr lang="de-DE" sz="1600" dirty="0">
                        <a:solidFill>
                          <a:schemeClr val="tx1"/>
                        </a:solidFill>
                      </a:endParaRPr>
                    </a:p>
                  </a:txBody>
                  <a:tcPr/>
                </a:tc>
                <a:tc>
                  <a:txBody>
                    <a:bodyPr/>
                    <a:lstStyle/>
                    <a:p>
                      <a:r>
                        <a:rPr lang="de-DE" sz="1600" dirty="0" smtClean="0">
                          <a:solidFill>
                            <a:schemeClr val="tx1"/>
                          </a:solidFill>
                        </a:rPr>
                        <a:t>300 </a:t>
                      </a:r>
                      <a:r>
                        <a:rPr lang="de-DE" sz="1600" dirty="0" err="1" smtClean="0">
                          <a:solidFill>
                            <a:schemeClr val="tx1"/>
                          </a:solidFill>
                        </a:rPr>
                        <a:t>pC</a:t>
                      </a:r>
                      <a:r>
                        <a:rPr lang="de-DE" sz="1600" dirty="0" smtClean="0">
                          <a:solidFill>
                            <a:schemeClr val="tx1"/>
                          </a:solidFill>
                        </a:rPr>
                        <a:t> /</a:t>
                      </a:r>
                    </a:p>
                    <a:p>
                      <a:r>
                        <a:rPr lang="de-DE" sz="1600" dirty="0" smtClean="0">
                          <a:solidFill>
                            <a:schemeClr val="tx1"/>
                          </a:solidFill>
                        </a:rPr>
                        <a:t>30 µA </a:t>
                      </a:r>
                      <a:endParaRPr lang="de-DE" sz="1600" dirty="0">
                        <a:solidFill>
                          <a:schemeClr val="tx1"/>
                        </a:solidFill>
                      </a:endParaRPr>
                    </a:p>
                  </a:txBody>
                  <a:tcPr/>
                </a:tc>
                <a:tc>
                  <a:txBody>
                    <a:bodyPr/>
                    <a:lstStyle/>
                    <a:p>
                      <a:r>
                        <a:rPr lang="en-US" sz="1600" dirty="0" smtClean="0">
                          <a:solidFill>
                            <a:schemeClr val="tx1"/>
                          </a:solidFill>
                        </a:rPr>
                        <a:t>no </a:t>
                      </a:r>
                      <a:r>
                        <a:rPr lang="en-US" sz="1600" dirty="0" err="1" smtClean="0">
                          <a:solidFill>
                            <a:schemeClr val="tx1"/>
                          </a:solidFill>
                        </a:rPr>
                        <a:t>multipacting</a:t>
                      </a:r>
                      <a:r>
                        <a:rPr lang="en-US" sz="1600" dirty="0" smtClean="0">
                          <a:solidFill>
                            <a:schemeClr val="tx1"/>
                          </a:solidFill>
                        </a:rPr>
                        <a:t>, no dark current from  cathode,</a:t>
                      </a:r>
                    </a:p>
                    <a:p>
                      <a:r>
                        <a:rPr lang="en-US" sz="1600" dirty="0" smtClean="0">
                          <a:solidFill>
                            <a:schemeClr val="tx1"/>
                          </a:solidFill>
                        </a:rPr>
                        <a:t>QE drop</a:t>
                      </a:r>
                      <a:r>
                        <a:rPr lang="en-US" sz="1600" baseline="0" dirty="0" smtClean="0">
                          <a:solidFill>
                            <a:schemeClr val="tx1"/>
                          </a:solidFill>
                        </a:rPr>
                        <a:t> down </a:t>
                      </a:r>
                      <a:endParaRPr lang="en-US" sz="1600" dirty="0" smtClean="0">
                        <a:solidFill>
                          <a:schemeClr val="tx1"/>
                        </a:solidFill>
                      </a:endParaRPr>
                    </a:p>
                  </a:txBody>
                  <a:tcPr/>
                </a:tc>
              </a:tr>
              <a:tr h="370840">
                <a:tc>
                  <a:txBody>
                    <a:bodyPr/>
                    <a:lstStyle/>
                    <a:p>
                      <a:pPr algn="ctr"/>
                      <a:r>
                        <a:rPr lang="de-DE" sz="1600" b="1" dirty="0" smtClean="0">
                          <a:solidFill>
                            <a:schemeClr val="bg1">
                              <a:lumMod val="50000"/>
                            </a:schemeClr>
                          </a:solidFill>
                        </a:rPr>
                        <a:t>Mg</a:t>
                      </a:r>
                    </a:p>
                    <a:p>
                      <a:pPr algn="ctr"/>
                      <a:r>
                        <a:rPr lang="de-DE" sz="1600" b="1" dirty="0" smtClean="0">
                          <a:solidFill>
                            <a:schemeClr val="bg1">
                              <a:lumMod val="50000"/>
                            </a:schemeClr>
                          </a:solidFill>
                        </a:rPr>
                        <a:t>(#207)</a:t>
                      </a:r>
                      <a:endParaRPr lang="de-DE" sz="1600" b="1" dirty="0">
                        <a:solidFill>
                          <a:schemeClr val="bg1">
                            <a:lumMod val="50000"/>
                          </a:schemeClr>
                        </a:solidFill>
                      </a:endParaRPr>
                    </a:p>
                  </a:txBody>
                  <a:tcPr/>
                </a:tc>
                <a:tc>
                  <a:txBody>
                    <a:bodyPr/>
                    <a:lstStyle/>
                    <a:p>
                      <a:r>
                        <a:rPr lang="de-DE" sz="1600" b="0" dirty="0" smtClean="0">
                          <a:solidFill>
                            <a:schemeClr val="bg1">
                              <a:lumMod val="50000"/>
                            </a:schemeClr>
                          </a:solidFill>
                        </a:rPr>
                        <a:t>Mar. 17 – </a:t>
                      </a:r>
                    </a:p>
                    <a:p>
                      <a:r>
                        <a:rPr lang="de-DE" sz="1600" b="0" dirty="0" smtClean="0">
                          <a:solidFill>
                            <a:schemeClr val="bg1">
                              <a:lumMod val="50000"/>
                            </a:schemeClr>
                          </a:solidFill>
                        </a:rPr>
                        <a:t>April 17</a:t>
                      </a:r>
                      <a:endParaRPr lang="de-DE" sz="1600" b="0" dirty="0">
                        <a:solidFill>
                          <a:schemeClr val="bg1">
                            <a:lumMod val="50000"/>
                          </a:schemeClr>
                        </a:solidFill>
                      </a:endParaRPr>
                    </a:p>
                  </a:txBody>
                  <a:tcPr/>
                </a:tc>
                <a:tc>
                  <a:txBody>
                    <a:bodyPr/>
                    <a:lstStyle/>
                    <a:p>
                      <a:r>
                        <a:rPr lang="de-DE" sz="1600" dirty="0" smtClean="0">
                          <a:solidFill>
                            <a:schemeClr val="bg1">
                              <a:lumMod val="50000"/>
                            </a:schemeClr>
                          </a:solidFill>
                        </a:rPr>
                        <a:t>0.2 %</a:t>
                      </a:r>
                      <a:endParaRPr lang="de-DE" sz="1600" dirty="0">
                        <a:solidFill>
                          <a:schemeClr val="bg1">
                            <a:lumMod val="50000"/>
                          </a:schemeClr>
                        </a:solidFill>
                      </a:endParaRPr>
                    </a:p>
                  </a:txBody>
                  <a:tcPr/>
                </a:tc>
                <a:tc>
                  <a:txBody>
                    <a:bodyPr/>
                    <a:lstStyle/>
                    <a:p>
                      <a:endParaRPr lang="de-DE" sz="1600" dirty="0">
                        <a:solidFill>
                          <a:schemeClr val="bg1">
                            <a:lumMod val="50000"/>
                          </a:schemeClr>
                        </a:solidFill>
                      </a:endParaRPr>
                    </a:p>
                  </a:txBody>
                  <a:tcPr/>
                </a:tc>
                <a:tc>
                  <a:txBody>
                    <a:bodyPr/>
                    <a:lstStyle/>
                    <a:p>
                      <a:r>
                        <a:rPr lang="de-DE" sz="1600" dirty="0" smtClean="0">
                          <a:solidFill>
                            <a:schemeClr val="bg1">
                              <a:lumMod val="50000"/>
                            </a:schemeClr>
                          </a:solidFill>
                        </a:rPr>
                        <a:t>Not </a:t>
                      </a:r>
                      <a:r>
                        <a:rPr lang="de-DE" sz="1600" dirty="0" err="1" smtClean="0">
                          <a:solidFill>
                            <a:schemeClr val="bg1">
                              <a:lumMod val="50000"/>
                            </a:schemeClr>
                          </a:solidFill>
                        </a:rPr>
                        <a:t>yet</a:t>
                      </a:r>
                      <a:r>
                        <a:rPr lang="de-DE" sz="1600" dirty="0" smtClean="0">
                          <a:solidFill>
                            <a:schemeClr val="bg1">
                              <a:lumMod val="50000"/>
                            </a:schemeClr>
                          </a:solidFill>
                        </a:rPr>
                        <a:t> </a:t>
                      </a:r>
                      <a:r>
                        <a:rPr lang="de-DE" sz="1600" dirty="0" err="1" smtClean="0">
                          <a:solidFill>
                            <a:schemeClr val="bg1">
                              <a:lumMod val="50000"/>
                            </a:schemeClr>
                          </a:solidFill>
                        </a:rPr>
                        <a:t>tested</a:t>
                      </a:r>
                      <a:endParaRPr lang="de-DE" sz="1600" dirty="0" smtClean="0">
                        <a:solidFill>
                          <a:schemeClr val="bg1">
                            <a:lumMod val="50000"/>
                          </a:schemeClr>
                        </a:solidFill>
                      </a:endParaRPr>
                    </a:p>
                  </a:txBody>
                  <a:tcPr/>
                </a:tc>
              </a:tr>
              <a:tr h="370840">
                <a:tc>
                  <a:txBody>
                    <a:bodyPr/>
                    <a:lstStyle/>
                    <a:p>
                      <a:pPr algn="ctr"/>
                      <a:r>
                        <a:rPr lang="de-DE" sz="1600" b="1" dirty="0" smtClean="0">
                          <a:solidFill>
                            <a:schemeClr val="bg1">
                              <a:lumMod val="50000"/>
                            </a:schemeClr>
                          </a:solidFill>
                        </a:rPr>
                        <a:t>Cs</a:t>
                      </a:r>
                      <a:r>
                        <a:rPr lang="de-DE" sz="1600" b="1" baseline="-25000" dirty="0" smtClean="0">
                          <a:solidFill>
                            <a:schemeClr val="bg1">
                              <a:lumMod val="50000"/>
                            </a:schemeClr>
                          </a:solidFill>
                        </a:rPr>
                        <a:t>2</a:t>
                      </a:r>
                      <a:r>
                        <a:rPr lang="de-DE" sz="1600" b="1" dirty="0" smtClean="0">
                          <a:solidFill>
                            <a:schemeClr val="bg1">
                              <a:lumMod val="50000"/>
                            </a:schemeClr>
                          </a:solidFill>
                        </a:rPr>
                        <a:t>Te</a:t>
                      </a:r>
                      <a:endParaRPr lang="de-DE" sz="1600" b="1" dirty="0">
                        <a:solidFill>
                          <a:schemeClr val="bg1">
                            <a:lumMod val="50000"/>
                          </a:schemeClr>
                        </a:solidFill>
                      </a:endParaRPr>
                    </a:p>
                  </a:txBody>
                  <a:tcPr/>
                </a:tc>
                <a:tc>
                  <a:txBody>
                    <a:bodyPr/>
                    <a:lstStyle/>
                    <a:p>
                      <a:r>
                        <a:rPr lang="de-DE" sz="1600" b="0" dirty="0" smtClean="0">
                          <a:solidFill>
                            <a:schemeClr val="bg1">
                              <a:lumMod val="50000"/>
                            </a:schemeClr>
                          </a:solidFill>
                        </a:rPr>
                        <a:t>May 17 -&gt;</a:t>
                      </a:r>
                      <a:endParaRPr lang="de-DE" sz="1600" b="0" dirty="0">
                        <a:solidFill>
                          <a:schemeClr val="bg1">
                            <a:lumMod val="50000"/>
                          </a:schemeClr>
                        </a:solidFill>
                      </a:endParaRPr>
                    </a:p>
                  </a:txBody>
                  <a:tcPr/>
                </a:tc>
                <a:tc>
                  <a:txBody>
                    <a:bodyPr/>
                    <a:lstStyle/>
                    <a:p>
                      <a:endParaRPr lang="de-DE" sz="1600" dirty="0">
                        <a:solidFill>
                          <a:schemeClr val="bg1">
                            <a:lumMod val="50000"/>
                          </a:schemeClr>
                        </a:solidFill>
                      </a:endParaRPr>
                    </a:p>
                  </a:txBody>
                  <a:tcPr/>
                </a:tc>
                <a:tc>
                  <a:txBody>
                    <a:bodyPr/>
                    <a:lstStyle/>
                    <a:p>
                      <a:endParaRPr lang="de-DE" sz="1600" dirty="0">
                        <a:solidFill>
                          <a:schemeClr val="bg1">
                            <a:lumMod val="50000"/>
                          </a:schemeClr>
                        </a:solidFill>
                      </a:endParaRPr>
                    </a:p>
                  </a:txBody>
                  <a:tcPr/>
                </a:tc>
                <a:tc>
                  <a:txBody>
                    <a:bodyPr/>
                    <a:lstStyle/>
                    <a:p>
                      <a:endParaRPr lang="de-DE" sz="1600" dirty="0" smtClean="0">
                        <a:solidFill>
                          <a:schemeClr val="bg1">
                            <a:lumMod val="50000"/>
                          </a:schemeClr>
                        </a:solidFill>
                      </a:endParaRPr>
                    </a:p>
                  </a:txBody>
                  <a:tcPr/>
                </a:tc>
              </a:tr>
            </a:tbl>
          </a:graphicData>
        </a:graphic>
      </p:graphicFrame>
      <p:cxnSp>
        <p:nvCxnSpPr>
          <p:cNvPr id="5" name="Gerade Verbindung mit Pfeil 4"/>
          <p:cNvCxnSpPr/>
          <p:nvPr/>
        </p:nvCxnSpPr>
        <p:spPr>
          <a:xfrm>
            <a:off x="3062565" y="1772816"/>
            <a:ext cx="0" cy="2160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067294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71600" y="1340768"/>
            <a:ext cx="6767512" cy="504602"/>
          </a:xfrm>
        </p:spPr>
        <p:txBody>
          <a:bodyPr/>
          <a:lstStyle/>
          <a:p>
            <a:pPr algn="ctr"/>
            <a:r>
              <a:rPr lang="de-DE" dirty="0" smtClean="0"/>
              <a:t>Outline</a:t>
            </a:r>
            <a:endParaRPr lang="en-US" dirty="0"/>
          </a:p>
        </p:txBody>
      </p:sp>
      <p:sp>
        <p:nvSpPr>
          <p:cNvPr id="7" name="Text Placeholder 2"/>
          <p:cNvSpPr>
            <a:spLocks noGrp="1"/>
          </p:cNvSpPr>
          <p:nvPr>
            <p:ph type="body" sz="quarter" idx="11"/>
          </p:nvPr>
        </p:nvSpPr>
        <p:spPr>
          <a:xfrm>
            <a:off x="1691680" y="2348880"/>
            <a:ext cx="6767512" cy="2304603"/>
          </a:xfrm>
        </p:spPr>
        <p:txBody>
          <a:bodyPr/>
          <a:lstStyle/>
          <a:p>
            <a:pPr marL="457200" indent="-457200">
              <a:buFont typeface="Arial" charset="0"/>
              <a:buAutoNum type="arabicPeriod"/>
            </a:pPr>
            <a:r>
              <a:rPr lang="de-DE" sz="2000" dirty="0" err="1" smtClean="0"/>
              <a:t>Introduction</a:t>
            </a:r>
            <a:r>
              <a:rPr lang="de-DE" sz="2000" dirty="0" smtClean="0"/>
              <a:t> </a:t>
            </a:r>
            <a:endParaRPr lang="en-US" sz="2000" dirty="0" smtClean="0">
              <a:effectLst>
                <a:outerShdw blurRad="38100" dist="38100" dir="2700000" algn="tl">
                  <a:srgbClr val="000000">
                    <a:alpha val="43137"/>
                  </a:srgbClr>
                </a:outerShdw>
              </a:effectLst>
              <a:latin typeface="Arial" charset="0"/>
            </a:endParaRPr>
          </a:p>
          <a:p>
            <a:pPr marL="457200" indent="-457200">
              <a:buFont typeface="Arial" charset="0"/>
              <a:buAutoNum type="arabicPeriod"/>
            </a:pPr>
            <a:r>
              <a:rPr lang="de-DE" sz="2000" dirty="0" err="1" smtClean="0">
                <a:effectLst>
                  <a:outerShdw blurRad="38100" dist="38100" dir="2700000" algn="tl">
                    <a:srgbClr val="000000">
                      <a:alpha val="43137"/>
                    </a:srgbClr>
                  </a:outerShdw>
                </a:effectLst>
                <a:latin typeface="Arial" charset="0"/>
              </a:rPr>
              <a:t>Preparation</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laser</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cleaning</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and</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application</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of</a:t>
            </a:r>
            <a:r>
              <a:rPr lang="de-DE" sz="2000" dirty="0" smtClean="0">
                <a:effectLst>
                  <a:outerShdw blurRad="38100" dist="38100" dir="2700000" algn="tl">
                    <a:srgbClr val="000000">
                      <a:alpha val="43137"/>
                    </a:srgbClr>
                  </a:outerShdw>
                </a:effectLst>
                <a:latin typeface="Arial" charset="0"/>
              </a:rPr>
              <a:t> Mg </a:t>
            </a:r>
            <a:r>
              <a:rPr lang="de-DE" sz="2000" dirty="0" err="1" smtClean="0">
                <a:effectLst>
                  <a:outerShdw blurRad="38100" dist="38100" dir="2700000" algn="tl">
                    <a:srgbClr val="000000">
                      <a:alpha val="43137"/>
                    </a:srgbClr>
                  </a:outerShdw>
                </a:effectLst>
                <a:latin typeface="Arial" charset="0"/>
              </a:rPr>
              <a:t>cathodes</a:t>
            </a:r>
            <a:endParaRPr lang="en-US" sz="2000" dirty="0" smtClean="0">
              <a:effectLst>
                <a:outerShdw blurRad="38100" dist="38100" dir="2700000" algn="tl">
                  <a:srgbClr val="000000">
                    <a:alpha val="43137"/>
                  </a:srgbClr>
                </a:outerShdw>
              </a:effectLst>
              <a:latin typeface="Arial" charset="0"/>
            </a:endParaRPr>
          </a:p>
          <a:p>
            <a:pPr marL="457200" indent="-457200">
              <a:buFont typeface="Arial" charset="0"/>
              <a:buAutoNum type="arabicPeriod"/>
            </a:pPr>
            <a:r>
              <a:rPr lang="de-DE" sz="2000" dirty="0" smtClean="0">
                <a:effectLst>
                  <a:outerShdw blurRad="38100" dist="38100" dir="2700000" algn="tl">
                    <a:srgbClr val="000000">
                      <a:alpha val="43137"/>
                    </a:srgbClr>
                  </a:outerShdw>
                </a:effectLst>
                <a:latin typeface="Arial" charset="0"/>
              </a:rPr>
              <a:t>Laser </a:t>
            </a:r>
            <a:r>
              <a:rPr lang="de-DE" sz="2000" dirty="0" err="1" smtClean="0">
                <a:effectLst>
                  <a:outerShdw blurRad="38100" dist="38100" dir="2700000" algn="tl">
                    <a:srgbClr val="000000">
                      <a:alpha val="43137"/>
                    </a:srgbClr>
                  </a:outerShdw>
                </a:effectLst>
                <a:latin typeface="Arial" charset="0"/>
              </a:rPr>
              <a:t>cleaning</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and</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long</a:t>
            </a:r>
            <a:r>
              <a:rPr lang="de-DE" sz="2000" dirty="0" smtClean="0">
                <a:effectLst>
                  <a:outerShdw blurRad="38100" dist="38100" dir="2700000" algn="tl">
                    <a:srgbClr val="000000">
                      <a:alpha val="43137"/>
                    </a:srgbClr>
                  </a:outerShdw>
                </a:effectLst>
                <a:latin typeface="Arial" charset="0"/>
              </a:rPr>
              <a:t>-term </a:t>
            </a:r>
            <a:r>
              <a:rPr lang="de-DE" sz="2000" dirty="0" err="1" smtClean="0">
                <a:effectLst>
                  <a:outerShdw blurRad="38100" dist="38100" dir="2700000" algn="tl">
                    <a:srgbClr val="000000">
                      <a:alpha val="43137"/>
                    </a:srgbClr>
                  </a:outerShdw>
                </a:effectLst>
                <a:latin typeface="Arial" charset="0"/>
              </a:rPr>
              <a:t>test</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of</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Pb</a:t>
            </a:r>
            <a:r>
              <a:rPr lang="de-DE" sz="2000" dirty="0" smtClean="0">
                <a:effectLst>
                  <a:outerShdw blurRad="38100" dist="38100" dir="2700000" algn="tl">
                    <a:srgbClr val="000000">
                      <a:alpha val="43137"/>
                    </a:srgbClr>
                  </a:outerShdw>
                </a:effectLst>
                <a:latin typeface="Arial" charset="0"/>
              </a:rPr>
              <a:t>/</a:t>
            </a:r>
            <a:r>
              <a:rPr lang="de-DE" sz="2000" dirty="0" err="1" smtClean="0">
                <a:effectLst>
                  <a:outerShdw blurRad="38100" dist="38100" dir="2700000" algn="tl">
                    <a:srgbClr val="000000">
                      <a:alpha val="43137"/>
                    </a:srgbClr>
                  </a:outerShdw>
                </a:effectLst>
                <a:latin typeface="Arial" charset="0"/>
              </a:rPr>
              <a:t>Nb</a:t>
            </a:r>
            <a:r>
              <a:rPr lang="de-DE" sz="2000" dirty="0" smtClean="0">
                <a:effectLst>
                  <a:outerShdw blurRad="38100" dist="38100" dir="2700000" algn="tl">
                    <a:srgbClr val="000000">
                      <a:alpha val="43137"/>
                    </a:srgbClr>
                  </a:outerShdw>
                </a:effectLst>
                <a:latin typeface="Arial" charset="0"/>
              </a:rPr>
              <a:t> </a:t>
            </a:r>
            <a:r>
              <a:rPr lang="de-DE" sz="2000" dirty="0" err="1" smtClean="0">
                <a:effectLst>
                  <a:outerShdw blurRad="38100" dist="38100" dir="2700000" algn="tl">
                    <a:srgbClr val="000000">
                      <a:alpha val="43137"/>
                    </a:srgbClr>
                  </a:outerShdw>
                </a:effectLst>
                <a:latin typeface="Arial" charset="0"/>
              </a:rPr>
              <a:t>cathodes</a:t>
            </a:r>
            <a:r>
              <a:rPr lang="de-DE" sz="2000" dirty="0" smtClean="0">
                <a:effectLst>
                  <a:outerShdw blurRad="38100" dist="38100" dir="2700000" algn="tl">
                    <a:srgbClr val="000000">
                      <a:alpha val="43137"/>
                    </a:srgbClr>
                  </a:outerShdw>
                </a:effectLst>
                <a:latin typeface="Arial" charset="0"/>
              </a:rPr>
              <a:t> </a:t>
            </a:r>
            <a:endParaRPr lang="en-US" sz="2000" dirty="0">
              <a:effectLst>
                <a:outerShdw blurRad="38100" dist="38100" dir="2700000" algn="tl">
                  <a:srgbClr val="000000">
                    <a:alpha val="43137"/>
                  </a:srgbClr>
                </a:outerShdw>
              </a:effectLst>
              <a:latin typeface="Arial" charset="0"/>
            </a:endParaRPr>
          </a:p>
          <a:p>
            <a:pPr marL="457200" indent="-457200">
              <a:buAutoNum type="arabicPeriod"/>
            </a:pPr>
            <a:r>
              <a:rPr lang="de-DE" sz="2000" dirty="0" smtClean="0"/>
              <a:t>Summary</a:t>
            </a:r>
            <a:endParaRPr lang="en-US" sz="20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581128"/>
            <a:ext cx="1868482" cy="923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456932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M:\SRF_Gun\WebPage\2014 update\3.5 cell new gun\picture\JLabFG_SRF_Gu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548680"/>
            <a:ext cx="6138863"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4"/>
          <p:cNvSpPr>
            <a:spLocks noChangeArrowheads="1"/>
          </p:cNvSpPr>
          <p:nvPr/>
        </p:nvSpPr>
        <p:spPr bwMode="auto">
          <a:xfrm>
            <a:off x="468313" y="73025"/>
            <a:ext cx="59753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de-DE">
                <a:solidFill>
                  <a:srgbClr val="FFFFFF"/>
                </a:solidFill>
              </a:rPr>
              <a:t>Commissioning of SRF Gun II</a:t>
            </a:r>
            <a:endParaRPr lang="en-US" altLang="de-DE" b="1">
              <a:solidFill>
                <a:srgbClr val="FFFFFF"/>
              </a:solidFill>
            </a:endParaRPr>
          </a:p>
        </p:txBody>
      </p:sp>
      <p:sp>
        <p:nvSpPr>
          <p:cNvPr id="6148" name="Textfeld 3"/>
          <p:cNvSpPr txBox="1">
            <a:spLocks noChangeArrowheads="1"/>
          </p:cNvSpPr>
          <p:nvPr/>
        </p:nvSpPr>
        <p:spPr bwMode="auto">
          <a:xfrm>
            <a:off x="2960283" y="4221088"/>
            <a:ext cx="6220229"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Arial" charset="0"/>
              <a:buChar char="•"/>
            </a:pPr>
            <a:r>
              <a:rPr lang="en-US" altLang="de-DE" sz="2000" dirty="0"/>
              <a:t>New cavity  - fine grain </a:t>
            </a:r>
            <a:r>
              <a:rPr lang="en-US" altLang="de-DE" sz="2000" dirty="0" err="1"/>
              <a:t>Nb</a:t>
            </a:r>
            <a:r>
              <a:rPr lang="en-US" altLang="de-DE" sz="2000" dirty="0" smtClean="0"/>
              <a:t>,</a:t>
            </a:r>
          </a:p>
          <a:p>
            <a:pPr marL="0" indent="0" eaLnBrk="1" hangingPunct="1"/>
            <a:r>
              <a:rPr lang="en-US" altLang="de-DE" sz="2000" dirty="0"/>
              <a:t> </a:t>
            </a:r>
            <a:r>
              <a:rPr lang="en-US" altLang="de-DE" sz="2000" dirty="0" smtClean="0"/>
              <a:t>   </a:t>
            </a:r>
            <a:r>
              <a:rPr lang="en-US" altLang="de-DE" sz="2000" dirty="0"/>
              <a:t>produced, </a:t>
            </a:r>
            <a:r>
              <a:rPr lang="en-US" altLang="de-DE" sz="2000" dirty="0" smtClean="0"/>
              <a:t>treated,</a:t>
            </a:r>
          </a:p>
          <a:p>
            <a:pPr marL="0" indent="0" eaLnBrk="1" hangingPunct="1"/>
            <a:r>
              <a:rPr lang="en-US" altLang="de-DE" sz="2000" dirty="0"/>
              <a:t> </a:t>
            </a:r>
            <a:r>
              <a:rPr lang="en-US" altLang="de-DE" sz="2000" dirty="0" smtClean="0"/>
              <a:t>   tested </a:t>
            </a:r>
            <a:r>
              <a:rPr lang="en-US" altLang="de-DE" sz="2000" dirty="0"/>
              <a:t>at </a:t>
            </a:r>
            <a:r>
              <a:rPr lang="en-US" altLang="de-DE" sz="2000" dirty="0" err="1"/>
              <a:t>JLab</a:t>
            </a:r>
            <a:endParaRPr lang="en-US" altLang="de-DE" sz="2000" dirty="0"/>
          </a:p>
          <a:p>
            <a:pPr eaLnBrk="1" hangingPunct="1">
              <a:buFont typeface="Arial" charset="0"/>
              <a:buChar char="•"/>
            </a:pPr>
            <a:r>
              <a:rPr lang="en-US" altLang="de-DE" sz="2000" dirty="0"/>
              <a:t>New </a:t>
            </a:r>
            <a:r>
              <a:rPr lang="en-US" altLang="de-DE" sz="2000" dirty="0" err="1" smtClean="0"/>
              <a:t>cryomodule</a:t>
            </a:r>
            <a:endParaRPr lang="en-US" altLang="de-DE" sz="2000" dirty="0" smtClean="0"/>
          </a:p>
          <a:p>
            <a:pPr marL="0" indent="0" eaLnBrk="1" hangingPunct="1"/>
            <a:r>
              <a:rPr lang="en-US" altLang="de-DE" sz="2000" dirty="0" smtClean="0"/>
              <a:t>    10 </a:t>
            </a:r>
            <a:r>
              <a:rPr lang="en-US" altLang="de-DE" sz="2000" dirty="0"/>
              <a:t>cm longer, fabricated and assembled at HZDR  </a:t>
            </a:r>
          </a:p>
          <a:p>
            <a:pPr eaLnBrk="1" hangingPunct="1">
              <a:buFont typeface="Arial" charset="0"/>
              <a:buChar char="•"/>
            </a:pPr>
            <a:r>
              <a:rPr lang="en-US" altLang="de-DE" sz="2000" dirty="0"/>
              <a:t>Integration of a superconducting solenoid</a:t>
            </a:r>
          </a:p>
        </p:txBody>
      </p:sp>
      <p:sp>
        <p:nvSpPr>
          <p:cNvPr id="9" name="Rectangle 3"/>
          <p:cNvSpPr>
            <a:spLocks noChangeArrowheads="1"/>
          </p:cNvSpPr>
          <p:nvPr/>
        </p:nvSpPr>
        <p:spPr bwMode="auto">
          <a:xfrm>
            <a:off x="674123" y="130089"/>
            <a:ext cx="7786309" cy="490599"/>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ELBE SRF Gun II - </a:t>
            </a:r>
            <a:r>
              <a:rPr lang="en-US" altLang="de-DE" sz="2400" b="1" dirty="0" err="1"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Cryomodule</a:t>
            </a: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 </a:t>
            </a:r>
          </a:p>
        </p:txBody>
      </p:sp>
      <p:pic>
        <p:nvPicPr>
          <p:cNvPr id="10" name="Picture 5"/>
          <p:cNvPicPr>
            <a:picLocks noChangeAspect="1"/>
          </p:cNvPicPr>
          <p:nvPr/>
        </p:nvPicPr>
        <p:blipFill rotWithShape="1">
          <a:blip r:embed="rId3" cstate="print">
            <a:extLst/>
          </a:blip>
          <a:srcRect l="24509" t="26667" r="25491" b="13333"/>
          <a:stretch/>
        </p:blipFill>
        <p:spPr>
          <a:xfrm>
            <a:off x="179512" y="3770492"/>
            <a:ext cx="2740913" cy="2466820"/>
          </a:xfrm>
          <a:prstGeom prst="rect">
            <a:avLst/>
          </a:prstGeom>
          <a:effectLst>
            <a:glow rad="63500">
              <a:schemeClr val="tx1">
                <a:alpha val="40000"/>
              </a:schemeClr>
            </a:glow>
          </a:effectLst>
        </p:spPr>
      </p:pic>
      <p:pic>
        <p:nvPicPr>
          <p:cNvPr id="1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1168" y="836712"/>
            <a:ext cx="2583320" cy="4213093"/>
          </a:xfrm>
          <a:prstGeom prst="rect">
            <a:avLst/>
          </a:prstGeom>
          <a:noFill/>
          <a:ln w="9525">
            <a:solidFill>
              <a:srgbClr val="00589D"/>
            </a:solidFill>
            <a:miter lim="800000"/>
            <a:headEnd/>
            <a:tailEnd/>
          </a:ln>
          <a:extLst>
            <a:ext uri="{909E8E84-426E-40DD-AFC4-6F175D3DCCD1}">
              <a14:hiddenFill xmlns:a14="http://schemas.microsoft.com/office/drawing/2010/main">
                <a:solidFill>
                  <a:srgbClr val="FFFFFF"/>
                </a:solidFill>
              </a14:hiddenFill>
            </a:ext>
          </a:extLst>
        </p:spPr>
      </p:pic>
      <p:sp>
        <p:nvSpPr>
          <p:cNvPr id="12" name="Text Box 12"/>
          <p:cNvSpPr txBox="1">
            <a:spLocks noChangeArrowheads="1"/>
          </p:cNvSpPr>
          <p:nvPr/>
        </p:nvSpPr>
        <p:spPr bwMode="auto">
          <a:xfrm>
            <a:off x="6443663" y="542047"/>
            <a:ext cx="936649" cy="525954"/>
          </a:xfrm>
          <a:prstGeom prst="rect">
            <a:avLst/>
          </a:prstGeom>
          <a:solidFill>
            <a:schemeClr val="bg1"/>
          </a:solidFill>
          <a:ln w="9525" algn="ctr">
            <a:solidFill>
              <a:schemeClr val="tx1"/>
            </a:solidFill>
            <a:miter lim="800000"/>
            <a:headEnd/>
            <a:tailEnd/>
          </a:ln>
        </p:spPr>
        <p:txBody>
          <a:bodyPr wrap="none" lIns="90000" tIns="46800" rIns="90000" bIns="468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de-DE" altLang="en-US" sz="1600" dirty="0">
                <a:solidFill>
                  <a:srgbClr val="000000"/>
                </a:solidFill>
                <a:latin typeface="Arial"/>
              </a:rPr>
              <a:t>RRR 300</a:t>
            </a:r>
          </a:p>
          <a:p>
            <a:pPr algn="ctr"/>
            <a:r>
              <a:rPr lang="de-DE" altLang="en-US" sz="1600" dirty="0" err="1">
                <a:solidFill>
                  <a:srgbClr val="000000"/>
                </a:solidFill>
                <a:latin typeface="Arial"/>
              </a:rPr>
              <a:t>Nb</a:t>
            </a:r>
            <a:r>
              <a:rPr lang="de-DE" altLang="en-US" sz="1600" dirty="0">
                <a:solidFill>
                  <a:srgbClr val="000000"/>
                </a:solidFill>
                <a:latin typeface="Arial"/>
              </a:rPr>
              <a:t> </a:t>
            </a:r>
            <a:r>
              <a:rPr lang="de-DE" altLang="en-US" sz="1600" dirty="0" err="1">
                <a:solidFill>
                  <a:srgbClr val="000000"/>
                </a:solidFill>
                <a:latin typeface="Arial"/>
              </a:rPr>
              <a:t>cavity</a:t>
            </a:r>
            <a:endParaRPr lang="de-DE" altLang="en-US" sz="1600" dirty="0">
              <a:solidFill>
                <a:srgbClr val="000000"/>
              </a:solidFill>
              <a:latin typeface="Arial"/>
            </a:endParaRPr>
          </a:p>
        </p:txBody>
      </p:sp>
      <p:sp>
        <p:nvSpPr>
          <p:cNvPr id="13" name="Text Box 13"/>
          <p:cNvSpPr txBox="1">
            <a:spLocks noChangeArrowheads="1"/>
          </p:cNvSpPr>
          <p:nvPr/>
        </p:nvSpPr>
        <p:spPr bwMode="auto">
          <a:xfrm>
            <a:off x="7740352" y="526782"/>
            <a:ext cx="1074307" cy="525954"/>
          </a:xfrm>
          <a:prstGeom prst="rect">
            <a:avLst/>
          </a:prstGeom>
          <a:solidFill>
            <a:schemeClr val="bg1"/>
          </a:solidFill>
          <a:ln w="9525" algn="ctr">
            <a:solidFill>
              <a:schemeClr val="tx1"/>
            </a:solidFill>
            <a:miter lim="800000"/>
            <a:headEnd/>
            <a:tailEnd/>
          </a:ln>
        </p:spPr>
        <p:txBody>
          <a:bodyPr wrap="none" lIns="90000" tIns="46800" rIns="90000" bIns="468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de-DE" altLang="en-US" sz="1600" dirty="0">
                <a:solidFill>
                  <a:srgbClr val="000000"/>
                </a:solidFill>
                <a:latin typeface="Arial"/>
              </a:rPr>
              <a:t>large </a:t>
            </a:r>
            <a:r>
              <a:rPr lang="de-DE" altLang="en-US" sz="1600" dirty="0" err="1">
                <a:solidFill>
                  <a:srgbClr val="000000"/>
                </a:solidFill>
                <a:latin typeface="Arial"/>
              </a:rPr>
              <a:t>grain</a:t>
            </a:r>
            <a:endParaRPr lang="de-DE" altLang="en-US" sz="1600" dirty="0">
              <a:solidFill>
                <a:srgbClr val="000000"/>
              </a:solidFill>
              <a:latin typeface="Arial"/>
            </a:endParaRPr>
          </a:p>
          <a:p>
            <a:pPr algn="ctr"/>
            <a:r>
              <a:rPr lang="de-DE" altLang="en-US" sz="1600" dirty="0" err="1">
                <a:solidFill>
                  <a:srgbClr val="000000"/>
                </a:solidFill>
                <a:latin typeface="Arial"/>
              </a:rPr>
              <a:t>Nb</a:t>
            </a:r>
            <a:r>
              <a:rPr lang="de-DE" altLang="en-US" sz="1600" dirty="0">
                <a:solidFill>
                  <a:srgbClr val="000000"/>
                </a:solidFill>
                <a:latin typeface="Arial"/>
              </a:rPr>
              <a:t> </a:t>
            </a:r>
            <a:r>
              <a:rPr lang="de-DE" altLang="en-US" sz="1600" dirty="0" err="1">
                <a:solidFill>
                  <a:srgbClr val="000000"/>
                </a:solidFill>
                <a:latin typeface="Arial"/>
              </a:rPr>
              <a:t>cavity</a:t>
            </a:r>
            <a:endParaRPr lang="de-DE" altLang="en-US" sz="1600" dirty="0">
              <a:solidFill>
                <a:srgbClr val="000000"/>
              </a:solidFill>
              <a:latin typeface="Arial"/>
            </a:endParaRPr>
          </a:p>
        </p:txBody>
      </p:sp>
    </p:spTree>
    <p:extLst>
      <p:ext uri="{BB962C8B-B14F-4D97-AF65-F5344CB8AC3E}">
        <p14:creationId xmlns:p14="http://schemas.microsoft.com/office/powerpoint/2010/main" val="26059330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2"/>
          <p:cNvSpPr txBox="1">
            <a:spLocks noChangeArrowheads="1"/>
          </p:cNvSpPr>
          <p:nvPr/>
        </p:nvSpPr>
        <p:spPr bwMode="auto">
          <a:xfrm>
            <a:off x="4932040" y="2244752"/>
            <a:ext cx="1230313" cy="336550"/>
          </a:xfrm>
          <a:prstGeom prst="rect">
            <a:avLst/>
          </a:prstGeom>
          <a:noFill/>
          <a:ln>
            <a:noFill/>
          </a:ln>
          <a:effectLst/>
          <a:extLst>
            <a:ext uri="{909E8E84-426E-40DD-AFC4-6F175D3DCCD1}">
              <a14:hiddenFill xmlns:a14="http://schemas.microsoft.com/office/drawing/2010/main">
                <a:solidFill>
                  <a:srgbClr val="003E8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r>
              <a:rPr lang="en-US" dirty="0"/>
              <a:t>screw drive</a:t>
            </a:r>
          </a:p>
        </p:txBody>
      </p:sp>
      <p:sp>
        <p:nvSpPr>
          <p:cNvPr id="9" name="Line 40"/>
          <p:cNvSpPr>
            <a:spLocks noChangeShapeType="1"/>
          </p:cNvSpPr>
          <p:nvPr/>
        </p:nvSpPr>
        <p:spPr bwMode="auto">
          <a:xfrm flipV="1">
            <a:off x="4705264" y="2413025"/>
            <a:ext cx="226776" cy="583925"/>
          </a:xfrm>
          <a:prstGeom prst="line">
            <a:avLst/>
          </a:prstGeom>
          <a:noFill/>
          <a:ln w="28575">
            <a:solidFill>
              <a:schemeClr val="tx1"/>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endParaRPr lang="de-DE"/>
          </a:p>
        </p:txBody>
      </p:sp>
      <p:sp>
        <p:nvSpPr>
          <p:cNvPr id="14" name="Textfeld 13"/>
          <p:cNvSpPr txBox="1"/>
          <p:nvPr/>
        </p:nvSpPr>
        <p:spPr>
          <a:xfrm>
            <a:off x="3254859" y="4293096"/>
            <a:ext cx="4987456" cy="1754326"/>
          </a:xfrm>
          <a:prstGeom prst="rect">
            <a:avLst/>
          </a:prstGeom>
          <a:noFill/>
        </p:spPr>
        <p:txBody>
          <a:bodyPr wrap="none" rtlCol="0">
            <a:spAutoFit/>
          </a:bodyPr>
          <a:lstStyle/>
          <a:p>
            <a:pPr marL="285750" indent="-285750">
              <a:buFont typeface="Arial" pitchFamily="34" charset="0"/>
              <a:buChar char="•"/>
            </a:pPr>
            <a:r>
              <a:rPr lang="de-DE" dirty="0" smtClean="0"/>
              <a:t>normal </a:t>
            </a:r>
            <a:r>
              <a:rPr lang="de-DE" dirty="0" err="1" smtClean="0"/>
              <a:t>conducting</a:t>
            </a:r>
            <a:r>
              <a:rPr lang="de-DE" dirty="0" smtClean="0"/>
              <a:t> - </a:t>
            </a:r>
            <a:r>
              <a:rPr lang="de-DE" dirty="0" err="1" smtClean="0"/>
              <a:t>low</a:t>
            </a:r>
            <a:r>
              <a:rPr lang="de-DE" dirty="0" smtClean="0"/>
              <a:t> RF </a:t>
            </a:r>
            <a:r>
              <a:rPr lang="de-DE" dirty="0" err="1" smtClean="0"/>
              <a:t>losses</a:t>
            </a:r>
            <a:r>
              <a:rPr lang="de-DE" dirty="0" smtClean="0"/>
              <a:t> on </a:t>
            </a:r>
            <a:r>
              <a:rPr lang="de-DE" dirty="0" err="1" smtClean="0"/>
              <a:t>axis</a:t>
            </a:r>
            <a:endParaRPr lang="de-DE" dirty="0" smtClean="0"/>
          </a:p>
          <a:p>
            <a:pPr marL="285750" indent="-285750">
              <a:buFont typeface="Arial" pitchFamily="34" charset="0"/>
              <a:buChar char="•"/>
            </a:pPr>
            <a:r>
              <a:rPr lang="de-DE" dirty="0" err="1" smtClean="0"/>
              <a:t>vacuum</a:t>
            </a:r>
            <a:r>
              <a:rPr lang="de-DE" dirty="0" smtClean="0"/>
              <a:t> </a:t>
            </a:r>
            <a:r>
              <a:rPr lang="de-DE" dirty="0" err="1" smtClean="0"/>
              <a:t>gap</a:t>
            </a:r>
            <a:r>
              <a:rPr lang="de-DE" dirty="0" smtClean="0"/>
              <a:t> - </a:t>
            </a:r>
            <a:r>
              <a:rPr lang="de-DE" dirty="0" err="1" smtClean="0"/>
              <a:t>thermally</a:t>
            </a:r>
            <a:r>
              <a:rPr lang="de-DE" dirty="0" smtClean="0"/>
              <a:t> </a:t>
            </a:r>
            <a:r>
              <a:rPr lang="de-DE" dirty="0" err="1" smtClean="0"/>
              <a:t>and</a:t>
            </a:r>
            <a:r>
              <a:rPr lang="de-DE" dirty="0" smtClean="0"/>
              <a:t> </a:t>
            </a:r>
            <a:r>
              <a:rPr lang="de-DE" dirty="0" err="1" smtClean="0"/>
              <a:t>electrically</a:t>
            </a:r>
            <a:r>
              <a:rPr lang="de-DE" dirty="0" smtClean="0"/>
              <a:t> </a:t>
            </a:r>
            <a:r>
              <a:rPr lang="de-DE" dirty="0" err="1" smtClean="0"/>
              <a:t>isolated</a:t>
            </a:r>
            <a:r>
              <a:rPr lang="de-DE" dirty="0" smtClean="0"/>
              <a:t> </a:t>
            </a:r>
          </a:p>
          <a:p>
            <a:pPr marL="285750" indent="-285750">
              <a:buFont typeface="Arial" pitchFamily="34" charset="0"/>
              <a:buChar char="•"/>
            </a:pPr>
            <a:r>
              <a:rPr lang="de-DE" dirty="0" err="1" smtClean="0"/>
              <a:t>axis</a:t>
            </a:r>
            <a:r>
              <a:rPr lang="de-DE" dirty="0" smtClean="0"/>
              <a:t> </a:t>
            </a:r>
            <a:r>
              <a:rPr lang="de-DE" dirty="0" err="1" smtClean="0"/>
              <a:t>alignment</a:t>
            </a:r>
            <a:r>
              <a:rPr lang="de-DE" dirty="0" smtClean="0"/>
              <a:t> (</a:t>
            </a:r>
            <a:r>
              <a:rPr lang="de-DE" dirty="0" err="1" smtClean="0"/>
              <a:t>by</a:t>
            </a:r>
            <a:r>
              <a:rPr lang="de-DE" dirty="0" smtClean="0"/>
              <a:t> </a:t>
            </a:r>
            <a:r>
              <a:rPr lang="de-DE" dirty="0" err="1" smtClean="0"/>
              <a:t>hand</a:t>
            </a:r>
            <a:r>
              <a:rPr lang="de-DE" dirty="0" smtClean="0"/>
              <a:t>)</a:t>
            </a:r>
          </a:p>
          <a:p>
            <a:pPr marL="285750" indent="-285750">
              <a:buFont typeface="Arial" pitchFamily="34" charset="0"/>
              <a:buChar char="•"/>
            </a:pPr>
            <a:r>
              <a:rPr lang="de-DE" dirty="0" smtClean="0"/>
              <a:t>remote </a:t>
            </a:r>
            <a:r>
              <a:rPr lang="de-DE" dirty="0" err="1" smtClean="0"/>
              <a:t>controlled</a:t>
            </a:r>
            <a:r>
              <a:rPr lang="de-DE" dirty="0" smtClean="0"/>
              <a:t> </a:t>
            </a:r>
            <a:r>
              <a:rPr lang="de-DE" dirty="0" err="1" smtClean="0"/>
              <a:t>positioning</a:t>
            </a:r>
            <a:r>
              <a:rPr lang="de-DE" dirty="0" smtClean="0"/>
              <a:t> +- 0.6 mm </a:t>
            </a:r>
            <a:r>
              <a:rPr lang="de-DE" dirty="0" err="1" smtClean="0"/>
              <a:t>range</a:t>
            </a:r>
            <a:endParaRPr lang="de-DE" dirty="0" smtClean="0"/>
          </a:p>
          <a:p>
            <a:pPr marL="285750" indent="-285750">
              <a:buFont typeface="Arial" pitchFamily="34" charset="0"/>
              <a:buChar char="•"/>
            </a:pPr>
            <a:r>
              <a:rPr lang="de-DE" dirty="0" err="1" smtClean="0"/>
              <a:t>retracted</a:t>
            </a:r>
            <a:r>
              <a:rPr lang="de-DE" dirty="0" smtClean="0"/>
              <a:t> RF </a:t>
            </a:r>
            <a:r>
              <a:rPr lang="de-DE" dirty="0" err="1" smtClean="0"/>
              <a:t>focussing</a:t>
            </a:r>
            <a:endParaRPr lang="de-DE" dirty="0" smtClean="0"/>
          </a:p>
          <a:p>
            <a:pPr marL="285750" indent="-285750">
              <a:buFont typeface="Arial" pitchFamily="34" charset="0"/>
              <a:buChar char="•"/>
            </a:pPr>
            <a:r>
              <a:rPr lang="de-DE" dirty="0" err="1" smtClean="0"/>
              <a:t>cathode</a:t>
            </a:r>
            <a:r>
              <a:rPr lang="de-DE" dirty="0" smtClean="0"/>
              <a:t> </a:t>
            </a:r>
            <a:r>
              <a:rPr lang="de-DE" dirty="0" err="1" smtClean="0"/>
              <a:t>exchange</a:t>
            </a:r>
            <a:r>
              <a:rPr lang="de-DE" dirty="0" smtClean="0"/>
              <a:t> in </a:t>
            </a:r>
            <a:r>
              <a:rPr lang="de-DE" dirty="0" err="1" smtClean="0"/>
              <a:t>cold</a:t>
            </a:r>
            <a:r>
              <a:rPr lang="de-DE" dirty="0" smtClean="0"/>
              <a:t> </a:t>
            </a:r>
            <a:r>
              <a:rPr lang="de-DE" dirty="0" err="1" smtClean="0"/>
              <a:t>gun</a:t>
            </a:r>
            <a:endParaRPr lang="de-DE" dirty="0"/>
          </a:p>
        </p:txBody>
      </p:sp>
      <p:pic>
        <p:nvPicPr>
          <p:cNvPr id="15" name="Picture 28"/>
          <p:cNvPicPr>
            <a:picLocks noChangeAspect="1"/>
          </p:cNvPicPr>
          <p:nvPr/>
        </p:nvPicPr>
        <p:blipFill rotWithShape="1">
          <a:blip r:embed="rId2" cstate="print">
            <a:extLst>
              <a:ext uri="{28A0092B-C50C-407E-A947-70E740481C1C}">
                <a14:useLocalDpi xmlns:a14="http://schemas.microsoft.com/office/drawing/2010/main" val="0"/>
              </a:ext>
            </a:extLst>
          </a:blip>
          <a:srcRect t="3609" b="3205"/>
          <a:stretch/>
        </p:blipFill>
        <p:spPr>
          <a:xfrm>
            <a:off x="2951709" y="822217"/>
            <a:ext cx="5158262" cy="3398871"/>
          </a:xfrm>
          <a:prstGeom prst="rect">
            <a:avLst/>
          </a:prstGeom>
          <a:effectLst>
            <a:outerShdw blurRad="50800" dist="38100" dir="2700000" algn="tl" rotWithShape="0">
              <a:prstClr val="black">
                <a:alpha val="40000"/>
              </a:prstClr>
            </a:outerShdw>
          </a:effectLst>
        </p:spPr>
      </p:pic>
      <p:pic>
        <p:nvPicPr>
          <p:cNvPr id="1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3717032"/>
            <a:ext cx="2792318" cy="216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3"/>
          <p:cNvSpPr>
            <a:spLocks noChangeArrowheads="1"/>
          </p:cNvSpPr>
          <p:nvPr/>
        </p:nvSpPr>
        <p:spPr bwMode="auto">
          <a:xfrm>
            <a:off x="674123" y="130089"/>
            <a:ext cx="7786309" cy="490599"/>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ELBE SRF Gun II – Photocathode </a:t>
            </a:r>
          </a:p>
        </p:txBody>
      </p:sp>
      <p:sp>
        <p:nvSpPr>
          <p:cNvPr id="2" name="Textfeld 1"/>
          <p:cNvSpPr txBox="1"/>
          <p:nvPr/>
        </p:nvSpPr>
        <p:spPr>
          <a:xfrm>
            <a:off x="467544" y="1700808"/>
            <a:ext cx="2283446" cy="1200329"/>
          </a:xfrm>
          <a:prstGeom prst="rect">
            <a:avLst/>
          </a:prstGeom>
          <a:noFill/>
        </p:spPr>
        <p:txBody>
          <a:bodyPr wrap="none" rtlCol="0">
            <a:spAutoFit/>
          </a:bodyPr>
          <a:lstStyle/>
          <a:p>
            <a:r>
              <a:rPr lang="de-DE" dirty="0" smtClean="0"/>
              <a:t>UV </a:t>
            </a:r>
            <a:r>
              <a:rPr lang="de-DE" dirty="0" err="1" smtClean="0"/>
              <a:t>laser</a:t>
            </a:r>
            <a:r>
              <a:rPr lang="de-DE" dirty="0" smtClean="0"/>
              <a:t> @ 258 </a:t>
            </a:r>
            <a:r>
              <a:rPr lang="de-DE" dirty="0" err="1" smtClean="0"/>
              <a:t>nm</a:t>
            </a:r>
            <a:endParaRPr lang="de-DE" dirty="0" smtClean="0"/>
          </a:p>
          <a:p>
            <a:r>
              <a:rPr lang="de-DE" dirty="0" smtClean="0"/>
              <a:t>0.5 W CW</a:t>
            </a:r>
          </a:p>
          <a:p>
            <a:r>
              <a:rPr lang="de-DE" dirty="0" smtClean="0"/>
              <a:t>100 kHz, ≤ 5 µJ</a:t>
            </a:r>
          </a:p>
          <a:p>
            <a:r>
              <a:rPr lang="de-DE" dirty="0" err="1" smtClean="0"/>
              <a:t>Gaussian</a:t>
            </a:r>
            <a:r>
              <a:rPr lang="de-DE" dirty="0" smtClean="0"/>
              <a:t> 12 </a:t>
            </a:r>
            <a:r>
              <a:rPr lang="de-DE" dirty="0" err="1" smtClean="0"/>
              <a:t>ps</a:t>
            </a:r>
            <a:r>
              <a:rPr lang="de-DE" dirty="0" smtClean="0"/>
              <a:t> FWHM</a:t>
            </a:r>
            <a:endParaRPr lang="de-DE" dirty="0"/>
          </a:p>
        </p:txBody>
      </p:sp>
      <p:cxnSp>
        <p:nvCxnSpPr>
          <p:cNvPr id="4" name="Gerade Verbindung mit Pfeil 3"/>
          <p:cNvCxnSpPr>
            <a:stCxn id="2" idx="2"/>
          </p:cNvCxnSpPr>
          <p:nvPr/>
        </p:nvCxnSpPr>
        <p:spPr>
          <a:xfrm>
            <a:off x="1609267" y="2901137"/>
            <a:ext cx="2242653" cy="167823"/>
          </a:xfrm>
          <a:prstGeom prst="straightConnector1">
            <a:avLst/>
          </a:prstGeom>
          <a:ln w="28575">
            <a:solidFill>
              <a:srgbClr val="A221A5"/>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987501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468313" y="73025"/>
            <a:ext cx="59753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de-DE">
                <a:solidFill>
                  <a:srgbClr val="FFFFFF"/>
                </a:solidFill>
              </a:rPr>
              <a:t>Cs</a:t>
            </a:r>
            <a:r>
              <a:rPr lang="en-GB" altLang="de-DE" baseline="-25000">
                <a:solidFill>
                  <a:srgbClr val="FFFFFF"/>
                </a:solidFill>
              </a:rPr>
              <a:t>2</a:t>
            </a:r>
            <a:r>
              <a:rPr lang="en-GB" altLang="de-DE">
                <a:solidFill>
                  <a:srgbClr val="FFFFFF"/>
                </a:solidFill>
              </a:rPr>
              <a:t>Te Cathode Transfer System</a:t>
            </a:r>
            <a:endParaRPr lang="en-US" altLang="de-DE" b="1">
              <a:solidFill>
                <a:srgbClr val="FFFFFF"/>
              </a:solidFill>
            </a:endParaRPr>
          </a:p>
        </p:txBody>
      </p:sp>
      <p:pic>
        <p:nvPicPr>
          <p:cNvPr id="10243" name="Picture 14" descr="FZD_Gu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2203450"/>
            <a:ext cx="3889375"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Line 74"/>
          <p:cNvSpPr>
            <a:spLocks noChangeShapeType="1"/>
          </p:cNvSpPr>
          <p:nvPr/>
        </p:nvSpPr>
        <p:spPr bwMode="auto">
          <a:xfrm flipH="1" flipV="1">
            <a:off x="323850" y="2636838"/>
            <a:ext cx="1944688" cy="115093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0000" tIns="46800" rIns="90000" bIns="46800"/>
          <a:lstStyle/>
          <a:p>
            <a:endParaRPr lang="en-US"/>
          </a:p>
        </p:txBody>
      </p:sp>
      <p:sp>
        <p:nvSpPr>
          <p:cNvPr id="10245" name="Line 75"/>
          <p:cNvSpPr>
            <a:spLocks noChangeShapeType="1"/>
          </p:cNvSpPr>
          <p:nvPr/>
        </p:nvSpPr>
        <p:spPr bwMode="auto">
          <a:xfrm flipH="1" flipV="1">
            <a:off x="2268538" y="836613"/>
            <a:ext cx="430212" cy="2519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0000" tIns="46800" rIns="90000" bIns="46800"/>
          <a:lstStyle/>
          <a:p>
            <a:endParaRPr lang="en-US"/>
          </a:p>
        </p:txBody>
      </p:sp>
      <p:pic>
        <p:nvPicPr>
          <p:cNvPr id="10246" name="Picture 2"/>
          <p:cNvPicPr>
            <a:picLocks noChangeAspect="1" noChangeArrowheads="1"/>
          </p:cNvPicPr>
          <p:nvPr/>
        </p:nvPicPr>
        <p:blipFill>
          <a:blip r:embed="rId4">
            <a:extLst>
              <a:ext uri="{28A0092B-C50C-407E-A947-70E740481C1C}">
                <a14:useLocalDpi xmlns:a14="http://schemas.microsoft.com/office/drawing/2010/main" val="0"/>
              </a:ext>
            </a:extLst>
          </a:blip>
          <a:srcRect l="8092" r="8035"/>
          <a:stretch>
            <a:fillRect/>
          </a:stretch>
        </p:blipFill>
        <p:spPr bwMode="auto">
          <a:xfrm>
            <a:off x="323850" y="836613"/>
            <a:ext cx="19431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p:cNvSpPr txBox="1"/>
          <p:nvPr/>
        </p:nvSpPr>
        <p:spPr>
          <a:xfrm>
            <a:off x="2497521" y="836712"/>
            <a:ext cx="2074479" cy="923330"/>
          </a:xfrm>
          <a:prstGeom prst="rect">
            <a:avLst/>
          </a:prstGeom>
          <a:noFill/>
        </p:spPr>
        <p:txBody>
          <a:bodyPr wrap="none" rtlCol="0">
            <a:spAutoFit/>
          </a:bodyPr>
          <a:lstStyle/>
          <a:p>
            <a:r>
              <a:rPr lang="en-US" dirty="0" smtClean="0"/>
              <a:t>refurbished  </a:t>
            </a:r>
          </a:p>
          <a:p>
            <a:r>
              <a:rPr lang="en-US" dirty="0" smtClean="0"/>
              <a:t>cathode exchange </a:t>
            </a:r>
          </a:p>
          <a:p>
            <a:r>
              <a:rPr lang="en-US" dirty="0" smtClean="0"/>
              <a:t>system  of SRF Gun I</a:t>
            </a:r>
            <a:endParaRPr lang="en-US" dirty="0"/>
          </a:p>
        </p:txBody>
      </p:sp>
      <p:pic>
        <p:nvPicPr>
          <p:cNvPr id="1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9253" t="26136" r="2697"/>
          <a:stretch/>
        </p:blipFill>
        <p:spPr bwMode="auto">
          <a:xfrm>
            <a:off x="5148064" y="3172538"/>
            <a:ext cx="3867274" cy="2776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88024" y="617434"/>
            <a:ext cx="3745235" cy="3099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feld 3"/>
          <p:cNvSpPr txBox="1"/>
          <p:nvPr/>
        </p:nvSpPr>
        <p:spPr>
          <a:xfrm>
            <a:off x="5936921" y="260648"/>
            <a:ext cx="2595519" cy="369332"/>
          </a:xfrm>
          <a:prstGeom prst="rect">
            <a:avLst/>
          </a:prstGeom>
          <a:noFill/>
        </p:spPr>
        <p:txBody>
          <a:bodyPr wrap="none" rtlCol="0">
            <a:spAutoFit/>
          </a:bodyPr>
          <a:lstStyle/>
          <a:p>
            <a:r>
              <a:rPr lang="en-US" dirty="0" smtClean="0"/>
              <a:t>Cs</a:t>
            </a:r>
            <a:r>
              <a:rPr lang="en-US" baseline="-25000" dirty="0" smtClean="0"/>
              <a:t>2</a:t>
            </a:r>
            <a:r>
              <a:rPr lang="en-US" dirty="0" smtClean="0"/>
              <a:t>Te preparation system </a:t>
            </a:r>
            <a:endParaRPr lang="en-US" dirty="0"/>
          </a:p>
        </p:txBody>
      </p:sp>
      <p:sp>
        <p:nvSpPr>
          <p:cNvPr id="14" name="Textfeld 13"/>
          <p:cNvSpPr txBox="1"/>
          <p:nvPr/>
        </p:nvSpPr>
        <p:spPr>
          <a:xfrm>
            <a:off x="467544" y="5745450"/>
            <a:ext cx="6264696" cy="707886"/>
          </a:xfrm>
          <a:prstGeom prst="rect">
            <a:avLst/>
          </a:prstGeom>
          <a:solidFill>
            <a:schemeClr val="bg1">
              <a:alpha val="70000"/>
            </a:schemeClr>
          </a:solidFill>
        </p:spPr>
        <p:txBody>
          <a:bodyPr wrap="square">
            <a:spAutoFit/>
          </a:bodyPr>
          <a:lstStyle/>
          <a:p>
            <a:pPr marL="285750" indent="-285750">
              <a:buFont typeface="Arial" panose="020B0604020202020204" pitchFamily="34" charset="0"/>
              <a:buChar char="•"/>
              <a:defRPr/>
            </a:pPr>
            <a:r>
              <a:rPr lang="en-US" sz="2000" dirty="0" smtClean="0"/>
              <a:t>Gun installation finished in May 2014</a:t>
            </a:r>
          </a:p>
          <a:p>
            <a:pPr marL="285750" indent="-285750">
              <a:buFont typeface="Arial" panose="020B0604020202020204" pitchFamily="34" charset="0"/>
              <a:buChar char="•"/>
              <a:defRPr/>
            </a:pPr>
            <a:r>
              <a:rPr lang="en-US" sz="2000" dirty="0" smtClean="0"/>
              <a:t>Photo cathode exchange system ready in January 2015 </a:t>
            </a:r>
            <a:endParaRPr lang="en-US" sz="2000" dirty="0"/>
          </a:p>
        </p:txBody>
      </p:sp>
      <p:sp>
        <p:nvSpPr>
          <p:cNvPr id="13" name="Rectangle 3"/>
          <p:cNvSpPr>
            <a:spLocks noChangeArrowheads="1"/>
          </p:cNvSpPr>
          <p:nvPr/>
        </p:nvSpPr>
        <p:spPr bwMode="auto">
          <a:xfrm>
            <a:off x="467544" y="44624"/>
            <a:ext cx="7786309" cy="490599"/>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ELBE SRF Gun II – Photocathode </a:t>
            </a:r>
          </a:p>
        </p:txBody>
      </p:sp>
    </p:spTree>
    <p:extLst>
      <p:ext uri="{BB962C8B-B14F-4D97-AF65-F5344CB8AC3E}">
        <p14:creationId xmlns:p14="http://schemas.microsoft.com/office/powerpoint/2010/main" val="141167507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539552" y="143545"/>
            <a:ext cx="7577138" cy="765175"/>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Mg Photocathodes – Laser Cleaning </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pic>
        <p:nvPicPr>
          <p:cNvPr id="6" name="Grafik 18"/>
          <p:cNvPicPr/>
          <p:nvPr/>
        </p:nvPicPr>
        <p:blipFill>
          <a:blip r:embed="rId3" cstate="print">
            <a:extLst>
              <a:ext uri="{28A0092B-C50C-407E-A947-70E740481C1C}">
                <a14:useLocalDpi xmlns:a14="http://schemas.microsoft.com/office/drawing/2010/main"/>
              </a:ext>
            </a:extLst>
          </a:blip>
          <a:stretch>
            <a:fillRect/>
          </a:stretch>
        </p:blipFill>
        <p:spPr>
          <a:xfrm>
            <a:off x="539552" y="1052736"/>
            <a:ext cx="3744416" cy="2582664"/>
          </a:xfrm>
          <a:prstGeom prst="rect">
            <a:avLst/>
          </a:prstGeom>
        </p:spPr>
      </p:pic>
      <p:grpSp>
        <p:nvGrpSpPr>
          <p:cNvPr id="4" name="Gruppieren 3"/>
          <p:cNvGrpSpPr/>
          <p:nvPr/>
        </p:nvGrpSpPr>
        <p:grpSpPr>
          <a:xfrm>
            <a:off x="539552" y="3782022"/>
            <a:ext cx="3706794" cy="2527298"/>
            <a:chOff x="4975041" y="699828"/>
            <a:chExt cx="3776117" cy="2527298"/>
          </a:xfrm>
        </p:grpSpPr>
        <p:grpSp>
          <p:nvGrpSpPr>
            <p:cNvPr id="10" name="Group 25"/>
            <p:cNvGrpSpPr/>
            <p:nvPr/>
          </p:nvGrpSpPr>
          <p:grpSpPr>
            <a:xfrm>
              <a:off x="4975041" y="699828"/>
              <a:ext cx="3776117" cy="2527298"/>
              <a:chOff x="4975041" y="3789040"/>
              <a:chExt cx="3776117" cy="2527298"/>
            </a:xfrm>
          </p:grpSpPr>
          <p:pic>
            <p:nvPicPr>
              <p:cNvPr id="12" name="Picture 3" descr="C:\Users\kiefer53\Desktop\Kammer\Kammer 01.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005748" y="3789040"/>
                <a:ext cx="3745410" cy="252729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
              <p:cNvSpPr txBox="1"/>
              <p:nvPr/>
            </p:nvSpPr>
            <p:spPr>
              <a:xfrm>
                <a:off x="7020272" y="3972418"/>
                <a:ext cx="946862" cy="369332"/>
              </a:xfrm>
              <a:prstGeom prst="rect">
                <a:avLst/>
              </a:prstGeom>
              <a:solidFill>
                <a:srgbClr val="FFC000"/>
              </a:solidFill>
            </p:spPr>
            <p:txBody>
              <a:bodyPr wrap="none" rtlCol="0">
                <a:spAutoFit/>
              </a:bodyPr>
              <a:lstStyle/>
              <a:p>
                <a:r>
                  <a:rPr lang="en-US" dirty="0" smtClean="0"/>
                  <a:t>cathode</a:t>
                </a:r>
                <a:endParaRPr lang="de-DE" dirty="0"/>
              </a:p>
            </p:txBody>
          </p:sp>
          <p:sp>
            <p:nvSpPr>
              <p:cNvPr id="15" name="TextBox 7"/>
              <p:cNvSpPr txBox="1"/>
              <p:nvPr/>
            </p:nvSpPr>
            <p:spPr>
              <a:xfrm>
                <a:off x="5508104" y="4341750"/>
                <a:ext cx="798617" cy="369332"/>
              </a:xfrm>
              <a:prstGeom prst="rect">
                <a:avLst/>
              </a:prstGeom>
              <a:solidFill>
                <a:srgbClr val="FFC000"/>
              </a:solidFill>
            </p:spPr>
            <p:txBody>
              <a:bodyPr wrap="none" rtlCol="0">
                <a:spAutoFit/>
              </a:bodyPr>
              <a:lstStyle/>
              <a:p>
                <a:r>
                  <a:rPr lang="en-US" dirty="0" smtClean="0"/>
                  <a:t>Anode</a:t>
                </a:r>
                <a:endParaRPr lang="de-DE" dirty="0"/>
              </a:p>
            </p:txBody>
          </p:sp>
          <p:sp>
            <p:nvSpPr>
              <p:cNvPr id="16" name="TextBox 8"/>
              <p:cNvSpPr txBox="1"/>
              <p:nvPr/>
            </p:nvSpPr>
            <p:spPr>
              <a:xfrm>
                <a:off x="4975041" y="5367006"/>
                <a:ext cx="932371" cy="369332"/>
              </a:xfrm>
              <a:prstGeom prst="rect">
                <a:avLst/>
              </a:prstGeom>
              <a:solidFill>
                <a:srgbClr val="FFC000"/>
              </a:solidFill>
            </p:spPr>
            <p:txBody>
              <a:bodyPr wrap="none" rtlCol="0">
                <a:spAutoFit/>
              </a:bodyPr>
              <a:lstStyle/>
              <a:p>
                <a:r>
                  <a:rPr lang="en-US" dirty="0" smtClean="0"/>
                  <a:t>window</a:t>
                </a:r>
                <a:endParaRPr lang="de-DE" dirty="0"/>
              </a:p>
            </p:txBody>
          </p:sp>
          <p:cxnSp>
            <p:nvCxnSpPr>
              <p:cNvPr id="17" name="Straight Arrow Connector 10"/>
              <p:cNvCxnSpPr/>
              <p:nvPr/>
            </p:nvCxnSpPr>
            <p:spPr>
              <a:xfrm flipH="1">
                <a:off x="7092279" y="4341750"/>
                <a:ext cx="72009" cy="71093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6"/>
              <p:cNvCxnSpPr/>
              <p:nvPr/>
            </p:nvCxnSpPr>
            <p:spPr>
              <a:xfrm>
                <a:off x="6078699" y="4697219"/>
                <a:ext cx="581533" cy="45997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20"/>
              <p:cNvCxnSpPr>
                <a:stCxn id="16" idx="3"/>
              </p:cNvCxnSpPr>
              <p:nvPr/>
            </p:nvCxnSpPr>
            <p:spPr>
              <a:xfrm>
                <a:off x="5907412" y="5551672"/>
                <a:ext cx="462053"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3" name="Rectangle 2"/>
            <p:cNvSpPr/>
            <p:nvPr/>
          </p:nvSpPr>
          <p:spPr>
            <a:xfrm>
              <a:off x="6305571" y="2852936"/>
              <a:ext cx="2376264" cy="28803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transport chamber</a:t>
              </a:r>
              <a:endParaRPr lang="de-DE" dirty="0">
                <a:solidFill>
                  <a:schemeClr val="tx1"/>
                </a:solidFill>
              </a:endParaRPr>
            </a:p>
          </p:txBody>
        </p:sp>
      </p:grpSp>
      <p:sp>
        <p:nvSpPr>
          <p:cNvPr id="9" name="Textfeld 8"/>
          <p:cNvSpPr txBox="1"/>
          <p:nvPr/>
        </p:nvSpPr>
        <p:spPr>
          <a:xfrm>
            <a:off x="4427984" y="836712"/>
            <a:ext cx="4752528" cy="923330"/>
          </a:xfrm>
          <a:prstGeom prst="rect">
            <a:avLst/>
          </a:prstGeom>
          <a:noFill/>
        </p:spPr>
        <p:txBody>
          <a:bodyPr wrap="square" rtlCol="0">
            <a:spAutoFit/>
          </a:bodyPr>
          <a:lstStyle/>
          <a:p>
            <a:r>
              <a:rPr lang="de-DE" dirty="0" smtClean="0"/>
              <a:t>Laser </a:t>
            </a:r>
            <a:r>
              <a:rPr lang="de-DE" dirty="0" err="1" smtClean="0"/>
              <a:t>cleaning</a:t>
            </a:r>
            <a:r>
              <a:rPr lang="de-DE" dirty="0" smtClean="0"/>
              <a:t> </a:t>
            </a:r>
            <a:r>
              <a:rPr lang="de-DE" dirty="0" err="1" smtClean="0"/>
              <a:t>set-up</a:t>
            </a:r>
            <a:r>
              <a:rPr lang="de-DE" dirty="0" smtClean="0"/>
              <a:t> at </a:t>
            </a:r>
            <a:r>
              <a:rPr lang="de-DE" dirty="0" err="1" smtClean="0"/>
              <a:t>transport</a:t>
            </a:r>
            <a:r>
              <a:rPr lang="de-DE" dirty="0" smtClean="0"/>
              <a:t> </a:t>
            </a:r>
            <a:r>
              <a:rPr lang="de-DE" dirty="0" err="1" smtClean="0"/>
              <a:t>chamber</a:t>
            </a:r>
            <a:r>
              <a:rPr lang="de-DE" dirty="0" smtClean="0"/>
              <a:t> at SRF </a:t>
            </a:r>
            <a:r>
              <a:rPr lang="de-DE" dirty="0" err="1" smtClean="0"/>
              <a:t>gun</a:t>
            </a:r>
            <a:endParaRPr lang="de-DE" dirty="0" smtClean="0"/>
          </a:p>
          <a:p>
            <a:r>
              <a:rPr lang="de-DE" dirty="0" err="1" smtClean="0"/>
              <a:t>using</a:t>
            </a:r>
            <a:r>
              <a:rPr lang="de-DE" dirty="0" smtClean="0"/>
              <a:t> </a:t>
            </a:r>
            <a:r>
              <a:rPr lang="de-DE" dirty="0" err="1" smtClean="0"/>
              <a:t>the</a:t>
            </a:r>
            <a:r>
              <a:rPr lang="de-DE" dirty="0" smtClean="0"/>
              <a:t> UV </a:t>
            </a:r>
            <a:r>
              <a:rPr lang="de-DE" dirty="0" err="1" smtClean="0"/>
              <a:t>drive</a:t>
            </a:r>
            <a:r>
              <a:rPr lang="de-DE" dirty="0" smtClean="0"/>
              <a:t> </a:t>
            </a:r>
            <a:r>
              <a:rPr lang="de-DE" dirty="0" err="1" smtClean="0"/>
              <a:t>laser</a:t>
            </a:r>
            <a:r>
              <a:rPr lang="de-DE" dirty="0" smtClean="0"/>
              <a:t> (100 mW, 100 kHz CW)</a:t>
            </a:r>
            <a:endParaRPr lang="en-US" dirty="0"/>
          </a:p>
        </p:txBody>
      </p:sp>
      <p:pic>
        <p:nvPicPr>
          <p:cNvPr id="20" name="Picture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788024" y="1772816"/>
            <a:ext cx="3657298" cy="2877074"/>
          </a:xfrm>
          <a:prstGeom prst="rect">
            <a:avLst/>
          </a:prstGeom>
        </p:spPr>
      </p:pic>
      <p:pic>
        <p:nvPicPr>
          <p:cNvPr id="24" name="Picture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966809" y="4714342"/>
            <a:ext cx="3781655" cy="1811002"/>
          </a:xfrm>
          <a:prstGeom prst="rect">
            <a:avLst/>
          </a:prstGeom>
        </p:spPr>
      </p:pic>
      <p:sp>
        <p:nvSpPr>
          <p:cNvPr id="26" name="TextBox 11"/>
          <p:cNvSpPr txBox="1"/>
          <p:nvPr/>
        </p:nvSpPr>
        <p:spPr>
          <a:xfrm>
            <a:off x="5027289" y="4768227"/>
            <a:ext cx="624831" cy="244949"/>
          </a:xfrm>
          <a:prstGeom prst="rect">
            <a:avLst/>
          </a:prstGeom>
          <a:solidFill>
            <a:schemeClr val="tx2">
              <a:lumMod val="40000"/>
              <a:lumOff val="60000"/>
            </a:schemeClr>
          </a:solidFill>
        </p:spPr>
        <p:txBody>
          <a:bodyPr wrap="square" rtlCol="0">
            <a:spAutoFit/>
          </a:bodyPr>
          <a:lstStyle/>
          <a:p>
            <a:r>
              <a:rPr lang="en-US" sz="1200" dirty="0" smtClean="0"/>
              <a:t>virgin</a:t>
            </a:r>
          </a:p>
        </p:txBody>
      </p:sp>
      <p:sp>
        <p:nvSpPr>
          <p:cNvPr id="27" name="TextBox 8"/>
          <p:cNvSpPr txBox="1"/>
          <p:nvPr/>
        </p:nvSpPr>
        <p:spPr>
          <a:xfrm>
            <a:off x="7896555" y="4768227"/>
            <a:ext cx="707893" cy="244949"/>
          </a:xfrm>
          <a:prstGeom prst="rect">
            <a:avLst/>
          </a:prstGeom>
          <a:solidFill>
            <a:schemeClr val="tx2">
              <a:lumMod val="40000"/>
              <a:lumOff val="60000"/>
            </a:schemeClr>
          </a:solidFill>
        </p:spPr>
        <p:txBody>
          <a:bodyPr wrap="square" rtlCol="0">
            <a:spAutoFit/>
          </a:bodyPr>
          <a:lstStyle/>
          <a:p>
            <a:r>
              <a:rPr lang="en-US" sz="1200" dirty="0" smtClean="0"/>
              <a:t>cleaned</a:t>
            </a:r>
          </a:p>
        </p:txBody>
      </p:sp>
      <p:sp>
        <p:nvSpPr>
          <p:cNvPr id="7" name="Textfeld 6"/>
          <p:cNvSpPr txBox="1"/>
          <p:nvPr/>
        </p:nvSpPr>
        <p:spPr>
          <a:xfrm>
            <a:off x="6077382" y="2492896"/>
            <a:ext cx="1453731" cy="369332"/>
          </a:xfrm>
          <a:prstGeom prst="rect">
            <a:avLst/>
          </a:prstGeom>
          <a:solidFill>
            <a:schemeClr val="accent2">
              <a:lumMod val="20000"/>
              <a:lumOff val="80000"/>
            </a:schemeClr>
          </a:solidFill>
        </p:spPr>
        <p:txBody>
          <a:bodyPr wrap="none" rtlCol="0">
            <a:spAutoFit/>
          </a:bodyPr>
          <a:lstStyle/>
          <a:p>
            <a:r>
              <a:rPr lang="de-DE" dirty="0" err="1" smtClean="0">
                <a:solidFill>
                  <a:srgbClr val="FF0000"/>
                </a:solidFill>
              </a:rPr>
              <a:t>laser</a:t>
            </a:r>
            <a:r>
              <a:rPr lang="de-DE" dirty="0" smtClean="0">
                <a:solidFill>
                  <a:srgbClr val="FF0000"/>
                </a:solidFill>
              </a:rPr>
              <a:t> </a:t>
            </a:r>
            <a:r>
              <a:rPr lang="de-DE" dirty="0" err="1" smtClean="0">
                <a:solidFill>
                  <a:srgbClr val="FF0000"/>
                </a:solidFill>
              </a:rPr>
              <a:t>ablation</a:t>
            </a:r>
            <a:endParaRPr lang="de-DE" dirty="0">
              <a:solidFill>
                <a:srgbClr val="FF0000"/>
              </a:solidFill>
            </a:endParaRPr>
          </a:p>
        </p:txBody>
      </p:sp>
    </p:spTree>
    <p:extLst>
      <p:ext uri="{BB962C8B-B14F-4D97-AF65-F5344CB8AC3E}">
        <p14:creationId xmlns:p14="http://schemas.microsoft.com/office/powerpoint/2010/main" val="506479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s://www.hzdr.de/ELBE/logbook/SRF_GUN_2016/03.06/Mg%20QE%20in%20gun.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5826779" y="913550"/>
            <a:ext cx="3260309" cy="272190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1" b="-854"/>
          <a:stretch/>
        </p:blipFill>
        <p:spPr bwMode="auto">
          <a:xfrm>
            <a:off x="630620" y="1297635"/>
            <a:ext cx="2131473" cy="1987349"/>
          </a:xfrm>
          <a:prstGeom prst="rect">
            <a:avLst/>
          </a:prstGeom>
          <a:solidFill>
            <a:srgbClr val="FFFF00"/>
          </a:solidFill>
          <a:ln>
            <a:noFill/>
          </a:ln>
          <a:extLst/>
        </p:spPr>
      </p:pic>
      <p:sp>
        <p:nvSpPr>
          <p:cNvPr id="10" name="Rectangle 9"/>
          <p:cNvSpPr/>
          <p:nvPr/>
        </p:nvSpPr>
        <p:spPr>
          <a:xfrm>
            <a:off x="691776" y="2895319"/>
            <a:ext cx="1936008" cy="338554"/>
          </a:xfrm>
          <a:prstGeom prst="rect">
            <a:avLst/>
          </a:prstGeom>
          <a:solidFill>
            <a:srgbClr val="FFFF00"/>
          </a:solidFill>
        </p:spPr>
        <p:txBody>
          <a:bodyPr wrap="square">
            <a:spAutoFit/>
          </a:bodyPr>
          <a:lstStyle/>
          <a:p>
            <a:r>
              <a:rPr lang="en-US" sz="1600" b="1" dirty="0" smtClean="0"/>
              <a:t>2015.12.7 Mg</a:t>
            </a:r>
            <a:r>
              <a:rPr lang="en-US" sz="1600" b="1" dirty="0"/>
              <a:t> </a:t>
            </a:r>
            <a:r>
              <a:rPr lang="en-US" sz="1600" b="1" dirty="0" smtClean="0"/>
              <a:t> ~ 10</a:t>
            </a:r>
            <a:r>
              <a:rPr lang="en-US" sz="1600" b="1" baseline="30000" dirty="0" smtClean="0"/>
              <a:t>-5</a:t>
            </a:r>
            <a:endParaRPr lang="en-US" sz="1600" b="1" baseline="30000" dirty="0"/>
          </a:p>
        </p:txBody>
      </p:sp>
      <p:pic>
        <p:nvPicPr>
          <p:cNvPr id="19" name="Picture 4"/>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4536" t="7160" r="8714" b="5159"/>
          <a:stretch/>
        </p:blipFill>
        <p:spPr bwMode="auto">
          <a:xfrm>
            <a:off x="106594" y="3429000"/>
            <a:ext cx="3745326" cy="2896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1835696" y="4808185"/>
            <a:ext cx="1115177" cy="276999"/>
          </a:xfrm>
          <a:prstGeom prst="rect">
            <a:avLst/>
          </a:prstGeom>
          <a:noFill/>
        </p:spPr>
        <p:txBody>
          <a:bodyPr wrap="none" rtlCol="0">
            <a:spAutoFit/>
          </a:bodyPr>
          <a:lstStyle/>
          <a:p>
            <a:r>
              <a:rPr lang="en-US" sz="1200" dirty="0" err="1" smtClean="0"/>
              <a:t>Schottky</a:t>
            </a:r>
            <a:r>
              <a:rPr lang="en-US" sz="1200" dirty="0" smtClean="0"/>
              <a:t> </a:t>
            </a:r>
            <a:r>
              <a:rPr lang="en-US" sz="1200" dirty="0"/>
              <a:t>effect</a:t>
            </a:r>
            <a:endParaRPr lang="de-DE" sz="1200" dirty="0"/>
          </a:p>
        </p:txBody>
      </p:sp>
      <p:cxnSp>
        <p:nvCxnSpPr>
          <p:cNvPr id="28" name="Straight Arrow Connector 27"/>
          <p:cNvCxnSpPr/>
          <p:nvPr/>
        </p:nvCxnSpPr>
        <p:spPr>
          <a:xfrm flipH="1" flipV="1">
            <a:off x="2189841" y="4439760"/>
            <a:ext cx="206317" cy="38971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3652617" y="1263353"/>
            <a:ext cx="1992308" cy="1987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32"/>
          <p:cNvSpPr/>
          <p:nvPr/>
        </p:nvSpPr>
        <p:spPr>
          <a:xfrm>
            <a:off x="3670844" y="2926096"/>
            <a:ext cx="1949491" cy="307777"/>
          </a:xfrm>
          <a:prstGeom prst="rect">
            <a:avLst/>
          </a:prstGeom>
          <a:solidFill>
            <a:srgbClr val="FFFF00"/>
          </a:solidFill>
        </p:spPr>
        <p:txBody>
          <a:bodyPr wrap="square">
            <a:spAutoFit/>
          </a:bodyPr>
          <a:lstStyle/>
          <a:p>
            <a:r>
              <a:rPr lang="en-US" sz="1400" b="1" dirty="0" smtClean="0"/>
              <a:t>2016.03.05 Mg</a:t>
            </a:r>
            <a:r>
              <a:rPr lang="en-US" sz="1400" b="1" dirty="0"/>
              <a:t> </a:t>
            </a:r>
            <a:r>
              <a:rPr lang="en-US" sz="1400" b="1" dirty="0" smtClean="0"/>
              <a:t> ~ 10</a:t>
            </a:r>
            <a:r>
              <a:rPr lang="en-US" sz="1400" b="1" baseline="30000" dirty="0" smtClean="0"/>
              <a:t>-3</a:t>
            </a:r>
            <a:endParaRPr lang="en-US" sz="1400" b="1" baseline="30000" dirty="0"/>
          </a:p>
        </p:txBody>
      </p:sp>
      <p:sp>
        <p:nvSpPr>
          <p:cNvPr id="14" name="Textfeld 13"/>
          <p:cNvSpPr txBox="1"/>
          <p:nvPr/>
        </p:nvSpPr>
        <p:spPr>
          <a:xfrm>
            <a:off x="511393" y="692696"/>
            <a:ext cx="5621411" cy="369332"/>
          </a:xfrm>
          <a:prstGeom prst="rect">
            <a:avLst/>
          </a:prstGeom>
          <a:noFill/>
        </p:spPr>
        <p:txBody>
          <a:bodyPr wrap="none" rtlCol="0">
            <a:spAutoFit/>
          </a:bodyPr>
          <a:lstStyle/>
          <a:p>
            <a:r>
              <a:rPr lang="de-DE" b="1" dirty="0" smtClean="0">
                <a:solidFill>
                  <a:srgbClr val="002060"/>
                </a:solidFill>
              </a:rPr>
              <a:t>Laser </a:t>
            </a:r>
            <a:r>
              <a:rPr lang="de-DE" b="1" dirty="0" err="1" smtClean="0">
                <a:solidFill>
                  <a:srgbClr val="002060"/>
                </a:solidFill>
              </a:rPr>
              <a:t>phase</a:t>
            </a:r>
            <a:r>
              <a:rPr lang="de-DE" b="1" dirty="0" smtClean="0">
                <a:solidFill>
                  <a:srgbClr val="002060"/>
                </a:solidFill>
              </a:rPr>
              <a:t> </a:t>
            </a:r>
            <a:r>
              <a:rPr lang="de-DE" b="1" dirty="0" err="1" smtClean="0">
                <a:solidFill>
                  <a:srgbClr val="002060"/>
                </a:solidFill>
              </a:rPr>
              <a:t>scan</a:t>
            </a:r>
            <a:r>
              <a:rPr lang="de-DE" b="1" dirty="0" smtClean="0">
                <a:solidFill>
                  <a:srgbClr val="002060"/>
                </a:solidFill>
              </a:rPr>
              <a:t> </a:t>
            </a:r>
            <a:r>
              <a:rPr lang="de-DE" b="1" dirty="0" err="1" smtClean="0">
                <a:solidFill>
                  <a:srgbClr val="002060"/>
                </a:solidFill>
              </a:rPr>
              <a:t>and</a:t>
            </a:r>
            <a:r>
              <a:rPr lang="de-DE" b="1" dirty="0" smtClean="0">
                <a:solidFill>
                  <a:srgbClr val="002060"/>
                </a:solidFill>
              </a:rPr>
              <a:t> QE </a:t>
            </a:r>
            <a:r>
              <a:rPr lang="de-DE" b="1" dirty="0" err="1" smtClean="0">
                <a:solidFill>
                  <a:srgbClr val="002060"/>
                </a:solidFill>
              </a:rPr>
              <a:t>of</a:t>
            </a:r>
            <a:r>
              <a:rPr lang="de-DE" b="1" dirty="0" smtClean="0">
                <a:solidFill>
                  <a:srgbClr val="002060"/>
                </a:solidFill>
              </a:rPr>
              <a:t> Mg </a:t>
            </a:r>
            <a:r>
              <a:rPr lang="de-DE" b="1" dirty="0" err="1" smtClean="0">
                <a:solidFill>
                  <a:srgbClr val="002060"/>
                </a:solidFill>
              </a:rPr>
              <a:t>photo</a:t>
            </a:r>
            <a:r>
              <a:rPr lang="de-DE" b="1" dirty="0" smtClean="0">
                <a:solidFill>
                  <a:srgbClr val="002060"/>
                </a:solidFill>
              </a:rPr>
              <a:t> </a:t>
            </a:r>
            <a:r>
              <a:rPr lang="de-DE" b="1" dirty="0" err="1" smtClean="0">
                <a:solidFill>
                  <a:srgbClr val="002060"/>
                </a:solidFill>
              </a:rPr>
              <a:t>cathode</a:t>
            </a:r>
            <a:r>
              <a:rPr lang="de-DE" b="1" dirty="0" smtClean="0">
                <a:solidFill>
                  <a:srgbClr val="002060"/>
                </a:solidFill>
              </a:rPr>
              <a:t> in SRF </a:t>
            </a:r>
            <a:r>
              <a:rPr lang="de-DE" b="1" dirty="0" err="1" smtClean="0">
                <a:solidFill>
                  <a:srgbClr val="002060"/>
                </a:solidFill>
              </a:rPr>
              <a:t>gun</a:t>
            </a:r>
            <a:endParaRPr lang="en-US" b="1" dirty="0">
              <a:solidFill>
                <a:srgbClr val="002060"/>
              </a:solidFill>
            </a:endParaRPr>
          </a:p>
        </p:txBody>
      </p:sp>
      <p:pic>
        <p:nvPicPr>
          <p:cNvPr id="12" name="Grafik 11"/>
          <p:cNvPicPr>
            <a:picLocks noChangeAspect="1"/>
          </p:cNvPicPr>
          <p:nvPr/>
        </p:nvPicPr>
        <p:blipFill rotWithShape="1">
          <a:blip r:embed="rId6" cstate="print">
            <a:extLst>
              <a:ext uri="{28A0092B-C50C-407E-A947-70E740481C1C}">
                <a14:useLocalDpi xmlns:a14="http://schemas.microsoft.com/office/drawing/2010/main" val="0"/>
              </a:ext>
            </a:extLst>
          </a:blip>
          <a:srcRect l="10786" t="8787" r="4051" b="3953"/>
          <a:stretch/>
        </p:blipFill>
        <p:spPr>
          <a:xfrm>
            <a:off x="4030884" y="3501008"/>
            <a:ext cx="3709468" cy="2908437"/>
          </a:xfrm>
          <a:prstGeom prst="rect">
            <a:avLst/>
          </a:prstGeom>
        </p:spPr>
      </p:pic>
      <p:sp>
        <p:nvSpPr>
          <p:cNvPr id="15" name="Rectangle 3"/>
          <p:cNvSpPr>
            <a:spLocks noChangeArrowheads="1"/>
          </p:cNvSpPr>
          <p:nvPr/>
        </p:nvSpPr>
        <p:spPr bwMode="auto">
          <a:xfrm>
            <a:off x="511393" y="44624"/>
            <a:ext cx="7577138" cy="765175"/>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Mg photocathodes - </a:t>
            </a:r>
            <a:r>
              <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in SRF </a:t>
            </a: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gun II</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spTree>
    <p:extLst>
      <p:ext uri="{BB962C8B-B14F-4D97-AF65-F5344CB8AC3E}">
        <p14:creationId xmlns:p14="http://schemas.microsoft.com/office/powerpoint/2010/main" val="37494063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2" cstate="print">
            <a:extLst>
              <a:ext uri="{28A0092B-C50C-407E-A947-70E740481C1C}">
                <a14:useLocalDpi xmlns:a14="http://schemas.microsoft.com/office/drawing/2010/main" val="0"/>
              </a:ext>
            </a:extLst>
          </a:blip>
          <a:srcRect l="7367" t="8876" r="2954" b="2453"/>
          <a:stretch/>
        </p:blipFill>
        <p:spPr>
          <a:xfrm>
            <a:off x="764636" y="1700808"/>
            <a:ext cx="7070652" cy="4880344"/>
          </a:xfrm>
          <a:prstGeom prst="rect">
            <a:avLst/>
          </a:prstGeom>
        </p:spPr>
      </p:pic>
      <p:sp>
        <p:nvSpPr>
          <p:cNvPr id="3" name="Rectangle 3"/>
          <p:cNvSpPr>
            <a:spLocks noChangeArrowheads="1"/>
          </p:cNvSpPr>
          <p:nvPr/>
        </p:nvSpPr>
        <p:spPr bwMode="auto">
          <a:xfrm>
            <a:off x="511392" y="44624"/>
            <a:ext cx="7949039" cy="765175"/>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SRF </a:t>
            </a:r>
            <a:r>
              <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gun for </a:t>
            </a: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neutron production beam time in ELBE</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sp>
        <p:nvSpPr>
          <p:cNvPr id="4" name="Textfeld 3"/>
          <p:cNvSpPr txBox="1"/>
          <p:nvPr/>
        </p:nvSpPr>
        <p:spPr>
          <a:xfrm>
            <a:off x="1475656" y="942229"/>
            <a:ext cx="5220788" cy="646331"/>
          </a:xfrm>
          <a:prstGeom prst="rect">
            <a:avLst/>
          </a:prstGeom>
          <a:solidFill>
            <a:srgbClr val="00589C">
              <a:alpha val="34000"/>
            </a:srgbClr>
          </a:solidFill>
        </p:spPr>
        <p:txBody>
          <a:bodyPr wrap="none" rtlCol="0">
            <a:spAutoFit/>
          </a:bodyPr>
          <a:lstStyle/>
          <a:p>
            <a:r>
              <a:rPr lang="de-DE" dirty="0" smtClean="0"/>
              <a:t>June 2016: </a:t>
            </a:r>
            <a:r>
              <a:rPr lang="de-DE" dirty="0" err="1" smtClean="0"/>
              <a:t>successful</a:t>
            </a:r>
            <a:r>
              <a:rPr lang="de-DE" dirty="0" smtClean="0"/>
              <a:t> 6 </a:t>
            </a:r>
            <a:r>
              <a:rPr lang="de-DE" dirty="0"/>
              <a:t>x 12 </a:t>
            </a:r>
            <a:r>
              <a:rPr lang="de-DE" dirty="0" err="1" smtClean="0"/>
              <a:t>hours</a:t>
            </a:r>
            <a:r>
              <a:rPr lang="de-DE" dirty="0" smtClean="0"/>
              <a:t> </a:t>
            </a:r>
            <a:r>
              <a:rPr lang="de-DE" dirty="0" err="1"/>
              <a:t>user</a:t>
            </a:r>
            <a:r>
              <a:rPr lang="de-DE" dirty="0"/>
              <a:t> </a:t>
            </a:r>
            <a:r>
              <a:rPr lang="de-DE" dirty="0" err="1"/>
              <a:t>shifts</a:t>
            </a:r>
            <a:r>
              <a:rPr lang="de-DE" dirty="0"/>
              <a:t> </a:t>
            </a:r>
            <a:endParaRPr lang="de-DE" dirty="0" smtClean="0"/>
          </a:p>
          <a:p>
            <a:r>
              <a:rPr lang="de-DE" dirty="0" smtClean="0"/>
              <a:t>limited </a:t>
            </a:r>
            <a:r>
              <a:rPr lang="de-DE" dirty="0" err="1" smtClean="0"/>
              <a:t>by</a:t>
            </a:r>
            <a:r>
              <a:rPr lang="de-DE" dirty="0" smtClean="0"/>
              <a:t> </a:t>
            </a:r>
            <a:r>
              <a:rPr lang="de-DE" dirty="0" err="1" smtClean="0"/>
              <a:t>diagnose</a:t>
            </a:r>
            <a:r>
              <a:rPr lang="de-DE" dirty="0" smtClean="0"/>
              <a:t> </a:t>
            </a:r>
            <a:r>
              <a:rPr lang="de-DE" dirty="0" err="1" smtClean="0"/>
              <a:t>mode</a:t>
            </a:r>
            <a:r>
              <a:rPr lang="de-DE" dirty="0" smtClean="0"/>
              <a:t> &lt;10 µA for SRF </a:t>
            </a:r>
            <a:r>
              <a:rPr lang="de-DE" dirty="0" err="1" smtClean="0"/>
              <a:t>gun</a:t>
            </a:r>
            <a:r>
              <a:rPr lang="de-DE" dirty="0" smtClean="0"/>
              <a:t> in ELBE </a:t>
            </a:r>
            <a:endParaRPr lang="en-US" dirty="0"/>
          </a:p>
        </p:txBody>
      </p:sp>
    </p:spTree>
    <p:extLst>
      <p:ext uri="{BB962C8B-B14F-4D97-AF65-F5344CB8AC3E}">
        <p14:creationId xmlns:p14="http://schemas.microsoft.com/office/powerpoint/2010/main" val="407108790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511393" y="44624"/>
            <a:ext cx="7577138" cy="765175"/>
          </a:xfrm>
          <a:prstGeom prst="rect">
            <a:avLst/>
          </a:prstGeom>
          <a:noFill/>
          <a:ln w="9525">
            <a:noFill/>
            <a:miter lim="800000"/>
            <a:headEnd/>
            <a:tailEnd/>
          </a:ln>
        </p:spPr>
        <p:txBody>
          <a:bodyPr anchor="ctr"/>
          <a:lstStyle/>
          <a:p>
            <a:pPr>
              <a:defRPr/>
            </a:pP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Mg photocathodes - </a:t>
            </a:r>
            <a:r>
              <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in SRF </a:t>
            </a:r>
            <a:r>
              <a:rPr lang="en-US" altLang="de-DE" sz="2400" b="1" dirty="0" smtClean="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rPr>
              <a:t>gun II</a:t>
            </a:r>
            <a:endParaRPr lang="en-US" altLang="de-DE" sz="2400" b="1" dirty="0">
              <a:solidFill>
                <a:srgbClr val="00589C"/>
              </a:solidFill>
              <a:effectLst>
                <a:outerShdw blurRad="38100" dist="38100" dir="2700000" algn="tl">
                  <a:srgbClr val="000000">
                    <a:alpha val="43137"/>
                  </a:srgbClr>
                </a:outerShdw>
              </a:effectLst>
              <a:latin typeface="Arial" charset="0"/>
              <a:ea typeface="Arial Unicode MS" pitchFamily="34" charset="-128"/>
              <a:cs typeface="Arial Unicode MS" pitchFamily="34" charset="-128"/>
            </a:endParaRPr>
          </a:p>
        </p:txBody>
      </p:sp>
      <p:pic>
        <p:nvPicPr>
          <p:cNvPr id="3" name="Grafik 2"/>
          <p:cNvPicPr>
            <a:picLocks noChangeAspect="1"/>
          </p:cNvPicPr>
          <p:nvPr/>
        </p:nvPicPr>
        <p:blipFill rotWithShape="1">
          <a:blip r:embed="rId2">
            <a:extLst>
              <a:ext uri="{28A0092B-C50C-407E-A947-70E740481C1C}">
                <a14:useLocalDpi xmlns:a14="http://schemas.microsoft.com/office/drawing/2010/main" val="0"/>
              </a:ext>
            </a:extLst>
          </a:blip>
          <a:srcRect l="1049" t="9999" r="6399" b="5171"/>
          <a:stretch/>
        </p:blipFill>
        <p:spPr>
          <a:xfrm>
            <a:off x="395536" y="1628800"/>
            <a:ext cx="7272808" cy="2160240"/>
          </a:xfrm>
          <a:prstGeom prst="rect">
            <a:avLst/>
          </a:prstGeom>
        </p:spPr>
      </p:pic>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6962" t="20718" r="6080" b="11459"/>
          <a:stretch/>
        </p:blipFill>
        <p:spPr>
          <a:xfrm>
            <a:off x="395536" y="3789040"/>
            <a:ext cx="7200800" cy="2198244"/>
          </a:xfrm>
          <a:prstGeom prst="rect">
            <a:avLst/>
          </a:prstGeom>
        </p:spPr>
      </p:pic>
      <p:pic>
        <p:nvPicPr>
          <p:cNvPr id="5" name="Grafik 4"/>
          <p:cNvPicPr>
            <a:picLocks noChangeAspect="1"/>
          </p:cNvPicPr>
          <p:nvPr/>
        </p:nvPicPr>
        <p:blipFill rotWithShape="1">
          <a:blip r:embed="rId4">
            <a:extLst>
              <a:ext uri="{28A0092B-C50C-407E-A947-70E740481C1C}">
                <a14:useLocalDpi xmlns:a14="http://schemas.microsoft.com/office/drawing/2010/main" val="0"/>
              </a:ext>
            </a:extLst>
          </a:blip>
          <a:srcRect l="11161" t="10251" r="6764" b="27266"/>
          <a:stretch/>
        </p:blipFill>
        <p:spPr>
          <a:xfrm>
            <a:off x="7072949" y="1012328"/>
            <a:ext cx="1963547" cy="2416672"/>
          </a:xfrm>
          <a:prstGeom prst="rect">
            <a:avLst/>
          </a:prstGeom>
        </p:spPr>
      </p:pic>
      <p:sp>
        <p:nvSpPr>
          <p:cNvPr id="6" name="Textfeld 5"/>
          <p:cNvSpPr txBox="1"/>
          <p:nvPr/>
        </p:nvSpPr>
        <p:spPr>
          <a:xfrm>
            <a:off x="272014" y="705470"/>
            <a:ext cx="6748258" cy="923330"/>
          </a:xfrm>
          <a:prstGeom prst="rect">
            <a:avLst/>
          </a:prstGeom>
          <a:noFill/>
        </p:spPr>
        <p:txBody>
          <a:bodyPr wrap="none" rtlCol="0">
            <a:spAutoFit/>
          </a:bodyPr>
          <a:lstStyle/>
          <a:p>
            <a:r>
              <a:rPr lang="de-DE" dirty="0" smtClean="0"/>
              <a:t>Beam </a:t>
            </a:r>
            <a:r>
              <a:rPr lang="de-DE" dirty="0" err="1" smtClean="0"/>
              <a:t>for</a:t>
            </a:r>
            <a:r>
              <a:rPr lang="de-DE" dirty="0" smtClean="0"/>
              <a:t> </a:t>
            </a:r>
            <a:r>
              <a:rPr lang="de-DE" dirty="0" err="1" smtClean="0"/>
              <a:t>the</a:t>
            </a:r>
            <a:r>
              <a:rPr lang="de-DE" dirty="0" smtClean="0"/>
              <a:t>  ELBE </a:t>
            </a:r>
            <a:r>
              <a:rPr lang="de-DE" dirty="0" err="1" smtClean="0"/>
              <a:t>accelerator</a:t>
            </a:r>
            <a:r>
              <a:rPr lang="de-DE" dirty="0" smtClean="0"/>
              <a:t>:</a:t>
            </a:r>
          </a:p>
          <a:p>
            <a:r>
              <a:rPr lang="de-DE" dirty="0" err="1" smtClean="0"/>
              <a:t>several</a:t>
            </a:r>
            <a:r>
              <a:rPr lang="de-DE" dirty="0" smtClean="0"/>
              <a:t> 12h-shifts </a:t>
            </a:r>
            <a:r>
              <a:rPr lang="de-DE" dirty="0" err="1" smtClean="0"/>
              <a:t>for</a:t>
            </a:r>
            <a:r>
              <a:rPr lang="de-DE" dirty="0" smtClean="0"/>
              <a:t> </a:t>
            </a:r>
            <a:r>
              <a:rPr lang="de-DE" dirty="0" err="1" smtClean="0"/>
              <a:t>user</a:t>
            </a:r>
            <a:r>
              <a:rPr lang="de-DE" dirty="0" smtClean="0"/>
              <a:t> </a:t>
            </a:r>
            <a:r>
              <a:rPr lang="de-DE" dirty="0" err="1" smtClean="0"/>
              <a:t>setting</a:t>
            </a:r>
            <a:r>
              <a:rPr lang="de-DE" dirty="0" smtClean="0"/>
              <a:t> </a:t>
            </a:r>
            <a:r>
              <a:rPr lang="de-DE" dirty="0" err="1" smtClean="0"/>
              <a:t>preparation</a:t>
            </a:r>
            <a:r>
              <a:rPr lang="de-DE" dirty="0" smtClean="0"/>
              <a:t>, </a:t>
            </a:r>
            <a:r>
              <a:rPr lang="de-DE" dirty="0" err="1" smtClean="0"/>
              <a:t>test</a:t>
            </a:r>
            <a:r>
              <a:rPr lang="de-DE" dirty="0" smtClean="0"/>
              <a:t>, </a:t>
            </a:r>
            <a:r>
              <a:rPr lang="de-DE" dirty="0" err="1" smtClean="0"/>
              <a:t>and</a:t>
            </a:r>
            <a:r>
              <a:rPr lang="de-DE" dirty="0" smtClean="0"/>
              <a:t> </a:t>
            </a:r>
            <a:r>
              <a:rPr lang="de-DE" dirty="0" err="1" smtClean="0"/>
              <a:t>measurement</a:t>
            </a:r>
            <a:endParaRPr lang="de-DE" dirty="0" smtClean="0"/>
          </a:p>
          <a:p>
            <a:r>
              <a:rPr lang="de-DE" dirty="0" err="1" smtClean="0"/>
              <a:t>with</a:t>
            </a:r>
            <a:r>
              <a:rPr lang="de-DE" dirty="0" smtClean="0"/>
              <a:t> 100 kHz CW, 80 -100 </a:t>
            </a:r>
            <a:r>
              <a:rPr lang="de-DE" dirty="0" err="1" smtClean="0"/>
              <a:t>pC</a:t>
            </a:r>
            <a:r>
              <a:rPr lang="de-DE" dirty="0" smtClean="0"/>
              <a:t> </a:t>
            </a:r>
            <a:endParaRPr lang="en-US" dirty="0"/>
          </a:p>
        </p:txBody>
      </p:sp>
      <p:sp>
        <p:nvSpPr>
          <p:cNvPr id="7" name="Textfeld 6"/>
          <p:cNvSpPr txBox="1"/>
          <p:nvPr/>
        </p:nvSpPr>
        <p:spPr>
          <a:xfrm>
            <a:off x="3275856" y="2708920"/>
            <a:ext cx="2888291" cy="369332"/>
          </a:xfrm>
          <a:prstGeom prst="rect">
            <a:avLst/>
          </a:prstGeom>
          <a:noFill/>
        </p:spPr>
        <p:txBody>
          <a:bodyPr wrap="none" rtlCol="0">
            <a:spAutoFit/>
          </a:bodyPr>
          <a:lstStyle/>
          <a:p>
            <a:r>
              <a:rPr lang="de-DE" dirty="0" smtClean="0"/>
              <a:t>w/o </a:t>
            </a:r>
            <a:r>
              <a:rPr lang="de-DE" dirty="0" err="1" smtClean="0"/>
              <a:t>laser</a:t>
            </a:r>
            <a:r>
              <a:rPr lang="de-DE" dirty="0" smtClean="0"/>
              <a:t> power </a:t>
            </a:r>
            <a:r>
              <a:rPr lang="de-DE" dirty="0" err="1" smtClean="0"/>
              <a:t>stabilization</a:t>
            </a:r>
            <a:endParaRPr lang="en-US" dirty="0"/>
          </a:p>
        </p:txBody>
      </p:sp>
      <p:sp>
        <p:nvSpPr>
          <p:cNvPr id="8" name="Textfeld 7"/>
          <p:cNvSpPr txBox="1"/>
          <p:nvPr/>
        </p:nvSpPr>
        <p:spPr>
          <a:xfrm>
            <a:off x="2051720" y="4293096"/>
            <a:ext cx="5408084" cy="369332"/>
          </a:xfrm>
          <a:prstGeom prst="rect">
            <a:avLst/>
          </a:prstGeom>
          <a:noFill/>
        </p:spPr>
        <p:txBody>
          <a:bodyPr wrap="none" rtlCol="0">
            <a:spAutoFit/>
          </a:bodyPr>
          <a:lstStyle/>
          <a:p>
            <a:r>
              <a:rPr lang="de-DE" dirty="0" err="1" smtClean="0"/>
              <a:t>with</a:t>
            </a:r>
            <a:r>
              <a:rPr lang="de-DE" dirty="0" smtClean="0"/>
              <a:t> </a:t>
            </a:r>
            <a:r>
              <a:rPr lang="de-DE" dirty="0" err="1" smtClean="0"/>
              <a:t>laser</a:t>
            </a:r>
            <a:r>
              <a:rPr lang="de-DE" dirty="0" smtClean="0"/>
              <a:t> power </a:t>
            </a:r>
            <a:r>
              <a:rPr lang="de-DE" dirty="0" err="1" smtClean="0"/>
              <a:t>stabilization</a:t>
            </a:r>
            <a:r>
              <a:rPr lang="de-DE" dirty="0" smtClean="0"/>
              <a:t>, </a:t>
            </a:r>
            <a:r>
              <a:rPr lang="de-DE" dirty="0" err="1" smtClean="0"/>
              <a:t>long</a:t>
            </a:r>
            <a:r>
              <a:rPr lang="de-DE" dirty="0" smtClean="0"/>
              <a:t>-term </a:t>
            </a:r>
            <a:r>
              <a:rPr lang="de-DE" dirty="0" err="1" smtClean="0"/>
              <a:t>drifts</a:t>
            </a:r>
            <a:r>
              <a:rPr lang="de-DE" dirty="0" smtClean="0"/>
              <a:t> (&lt; 0.2Hz)</a:t>
            </a:r>
            <a:endParaRPr lang="en-US" dirty="0"/>
          </a:p>
        </p:txBody>
      </p:sp>
      <p:sp>
        <p:nvSpPr>
          <p:cNvPr id="9" name="Textfeld 8"/>
          <p:cNvSpPr txBox="1"/>
          <p:nvPr/>
        </p:nvSpPr>
        <p:spPr>
          <a:xfrm>
            <a:off x="2555776" y="4581128"/>
            <a:ext cx="4278992" cy="369332"/>
          </a:xfrm>
          <a:prstGeom prst="rect">
            <a:avLst/>
          </a:prstGeom>
          <a:noFill/>
        </p:spPr>
        <p:txBody>
          <a:bodyPr wrap="none" rtlCol="0">
            <a:spAutoFit/>
          </a:bodyPr>
          <a:lstStyle/>
          <a:p>
            <a:r>
              <a:rPr lang="en-US" dirty="0" smtClean="0"/>
              <a:t>stripe-line BPM -&gt; NI </a:t>
            </a:r>
            <a:r>
              <a:rPr lang="en-US" dirty="0" err="1" smtClean="0"/>
              <a:t>cRIO</a:t>
            </a:r>
            <a:r>
              <a:rPr lang="en-US" dirty="0" smtClean="0"/>
              <a:t> -&gt; laser polarizer </a:t>
            </a:r>
            <a:endParaRPr lang="en-US" dirty="0"/>
          </a:p>
        </p:txBody>
      </p:sp>
      <p:sp>
        <p:nvSpPr>
          <p:cNvPr id="10" name="Textfeld 9"/>
          <p:cNvSpPr txBox="1"/>
          <p:nvPr/>
        </p:nvSpPr>
        <p:spPr>
          <a:xfrm>
            <a:off x="7592466" y="775737"/>
            <a:ext cx="881139" cy="276999"/>
          </a:xfrm>
          <a:prstGeom prst="rect">
            <a:avLst/>
          </a:prstGeom>
          <a:noFill/>
        </p:spPr>
        <p:txBody>
          <a:bodyPr wrap="none" rtlCol="0">
            <a:spAutoFit/>
          </a:bodyPr>
          <a:lstStyle/>
          <a:p>
            <a:r>
              <a:rPr lang="de-DE" sz="1200" b="1" dirty="0" smtClean="0"/>
              <a:t>ICT in ELBE</a:t>
            </a:r>
            <a:endParaRPr lang="en-US" sz="1200" b="1" dirty="0"/>
          </a:p>
        </p:txBody>
      </p:sp>
      <p:sp>
        <p:nvSpPr>
          <p:cNvPr id="11" name="Textfeld 10"/>
          <p:cNvSpPr txBox="1"/>
          <p:nvPr/>
        </p:nvSpPr>
        <p:spPr>
          <a:xfrm>
            <a:off x="6123110" y="5147900"/>
            <a:ext cx="1329210" cy="369332"/>
          </a:xfrm>
          <a:prstGeom prst="rect">
            <a:avLst/>
          </a:prstGeom>
          <a:noFill/>
        </p:spPr>
        <p:txBody>
          <a:bodyPr wrap="none" rtlCol="0">
            <a:spAutoFit/>
          </a:bodyPr>
          <a:lstStyle/>
          <a:p>
            <a:r>
              <a:rPr lang="el-GR" dirty="0" smtClean="0"/>
              <a:t>σ</a:t>
            </a:r>
            <a:r>
              <a:rPr lang="de-DE" baseline="-25000" dirty="0" err="1" smtClean="0"/>
              <a:t>rms</a:t>
            </a:r>
            <a:r>
              <a:rPr lang="de-DE" dirty="0" smtClean="0"/>
              <a:t> = 1.5 % </a:t>
            </a:r>
            <a:endParaRPr lang="en-US" dirty="0"/>
          </a:p>
        </p:txBody>
      </p:sp>
      <p:sp>
        <p:nvSpPr>
          <p:cNvPr id="12" name="Textfeld 11"/>
          <p:cNvSpPr txBox="1"/>
          <p:nvPr/>
        </p:nvSpPr>
        <p:spPr>
          <a:xfrm>
            <a:off x="1437362" y="6156012"/>
            <a:ext cx="7455118" cy="369332"/>
          </a:xfrm>
          <a:prstGeom prst="rect">
            <a:avLst/>
          </a:prstGeom>
          <a:solidFill>
            <a:schemeClr val="bg1"/>
          </a:solidFill>
          <a:ln>
            <a:solidFill>
              <a:schemeClr val="accent1">
                <a:shade val="50000"/>
              </a:schemeClr>
            </a:solidFill>
          </a:ln>
        </p:spPr>
        <p:txBody>
          <a:bodyPr wrap="none" rtlCol="0">
            <a:spAutoFit/>
          </a:bodyPr>
          <a:lstStyle/>
          <a:p>
            <a:r>
              <a:rPr lang="de-DE" dirty="0" smtClean="0">
                <a:solidFill>
                  <a:srgbClr val="00589C"/>
                </a:solidFill>
              </a:rPr>
              <a:t>Mg </a:t>
            </a:r>
            <a:r>
              <a:rPr lang="de-DE" dirty="0" err="1" smtClean="0">
                <a:solidFill>
                  <a:srgbClr val="00589C"/>
                </a:solidFill>
              </a:rPr>
              <a:t>cathode</a:t>
            </a:r>
            <a:r>
              <a:rPr lang="de-DE" dirty="0" smtClean="0">
                <a:solidFill>
                  <a:srgbClr val="00589C"/>
                </a:solidFill>
              </a:rPr>
              <a:t> in </a:t>
            </a:r>
            <a:r>
              <a:rPr lang="de-DE" dirty="0" err="1" smtClean="0">
                <a:solidFill>
                  <a:srgbClr val="00589C"/>
                </a:solidFill>
              </a:rPr>
              <a:t>gun</a:t>
            </a:r>
            <a:r>
              <a:rPr lang="de-DE" dirty="0" smtClean="0">
                <a:solidFill>
                  <a:srgbClr val="00589C"/>
                </a:solidFill>
              </a:rPr>
              <a:t> </a:t>
            </a:r>
            <a:r>
              <a:rPr lang="de-DE" dirty="0" err="1" smtClean="0">
                <a:solidFill>
                  <a:srgbClr val="00589C"/>
                </a:solidFill>
              </a:rPr>
              <a:t>since</a:t>
            </a:r>
            <a:r>
              <a:rPr lang="de-DE" dirty="0" smtClean="0">
                <a:solidFill>
                  <a:srgbClr val="00589C"/>
                </a:solidFill>
              </a:rPr>
              <a:t> March 3rd, 2016, 270 h beam time, </a:t>
            </a:r>
            <a:r>
              <a:rPr lang="de-DE" dirty="0" err="1" smtClean="0">
                <a:solidFill>
                  <a:srgbClr val="00589C"/>
                </a:solidFill>
              </a:rPr>
              <a:t>no</a:t>
            </a:r>
            <a:r>
              <a:rPr lang="de-DE" dirty="0" smtClean="0">
                <a:solidFill>
                  <a:srgbClr val="00589C"/>
                </a:solidFill>
              </a:rPr>
              <a:t> QE </a:t>
            </a:r>
            <a:r>
              <a:rPr lang="de-DE" dirty="0" err="1" smtClean="0">
                <a:solidFill>
                  <a:srgbClr val="00589C"/>
                </a:solidFill>
              </a:rPr>
              <a:t>decrease</a:t>
            </a:r>
            <a:r>
              <a:rPr lang="de-DE" dirty="0" smtClean="0">
                <a:solidFill>
                  <a:srgbClr val="00589C"/>
                </a:solidFill>
              </a:rPr>
              <a:t>  </a:t>
            </a:r>
            <a:endParaRPr lang="en-US" dirty="0">
              <a:solidFill>
                <a:srgbClr val="00589C"/>
              </a:solidFill>
            </a:endParaRPr>
          </a:p>
        </p:txBody>
      </p:sp>
    </p:spTree>
    <p:extLst>
      <p:ext uri="{BB962C8B-B14F-4D97-AF65-F5344CB8AC3E}">
        <p14:creationId xmlns:p14="http://schemas.microsoft.com/office/powerpoint/2010/main" val="362123150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Praesentation_blau_Master">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Presentation_picture_master">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Praesentation_blau_Master">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Praesentation_blau_Master</Template>
  <TotalTime>0</TotalTime>
  <Words>1278</Words>
  <Application>Microsoft Office PowerPoint</Application>
  <PresentationFormat>Bildschirmpräsentation (4:3)</PresentationFormat>
  <Paragraphs>264</Paragraphs>
  <Slides>18</Slides>
  <Notes>4</Notes>
  <HiddenSlides>0</HiddenSlides>
  <MMClips>0</MMClips>
  <ScaleCrop>false</ScaleCrop>
  <HeadingPairs>
    <vt:vector size="4" baseType="variant">
      <vt:variant>
        <vt:lpstr>Design</vt:lpstr>
      </vt:variant>
      <vt:variant>
        <vt:i4>6</vt:i4>
      </vt:variant>
      <vt:variant>
        <vt:lpstr>Folientitel</vt:lpstr>
      </vt:variant>
      <vt:variant>
        <vt:i4>18</vt:i4>
      </vt:variant>
    </vt:vector>
  </HeadingPairs>
  <TitlesOfParts>
    <vt:vector size="24" baseType="lpstr">
      <vt:lpstr>Praesentation_blau_Master</vt:lpstr>
      <vt:lpstr>1_Benutzerdefiniertes Design</vt:lpstr>
      <vt:lpstr>Benutzerdefiniertes Design</vt:lpstr>
      <vt:lpstr>Custom Design</vt:lpstr>
      <vt:lpstr>Presentation_picture_master</vt:lpstr>
      <vt:lpstr>1_Praesentation_blau_Master</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Weigl, Anja (FSPR) - 4015</dc:creator>
  <cp:lastModifiedBy>Teichert, Dr. Jochen (FWKE) - 983</cp:lastModifiedBy>
  <cp:revision>631</cp:revision>
  <cp:lastPrinted>2015-12-03T16:12:04Z</cp:lastPrinted>
  <dcterms:created xsi:type="dcterms:W3CDTF">2012-01-18T16:30:32Z</dcterms:created>
  <dcterms:modified xsi:type="dcterms:W3CDTF">2017-03-14T07:10:56Z</dcterms:modified>
</cp:coreProperties>
</file>