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8" r:id="rId2"/>
    <p:sldId id="311" r:id="rId3"/>
    <p:sldId id="320" r:id="rId4"/>
    <p:sldId id="321" r:id="rId5"/>
    <p:sldId id="289" r:id="rId6"/>
    <p:sldId id="290" r:id="rId7"/>
    <p:sldId id="309" r:id="rId8"/>
    <p:sldId id="310" r:id="rId9"/>
    <p:sldId id="284" r:id="rId10"/>
    <p:sldId id="322" r:id="rId11"/>
    <p:sldId id="283" r:id="rId12"/>
    <p:sldId id="292" r:id="rId13"/>
    <p:sldId id="302" r:id="rId14"/>
    <p:sldId id="318" r:id="rId15"/>
    <p:sldId id="315" r:id="rId16"/>
    <p:sldId id="324" r:id="rId17"/>
    <p:sldId id="326" r:id="rId18"/>
    <p:sldId id="327" r:id="rId19"/>
    <p:sldId id="328" r:id="rId20"/>
    <p:sldId id="319" r:id="rId21"/>
    <p:sldId id="298" r:id="rId22"/>
    <p:sldId id="32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FEAA9-C327-4CBA-91A2-D692AEF187D5}" type="datetimeFigureOut">
              <a:rPr lang="en-GB" smtClean="0"/>
              <a:t>13/03/2017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2EF53-9050-4DF2-888C-8E65C18F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3053EF-5081-47FF-8E3F-9A3FE896FB4A}" type="slidenum">
              <a:rPr lang="en-US" smtClean="0">
                <a:latin typeface="Arial" pitchFamily="34" charset="0"/>
                <a:ea typeface="ＭＳ Ｐゴシック" pitchFamily="34" charset="-128"/>
              </a:rPr>
              <a:pPr>
                <a:defRPr/>
              </a:pPr>
              <a:t>1</a:t>
            </a:fld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48536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80999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5299" y="44222"/>
            <a:ext cx="7283450" cy="48101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849313" y="6356350"/>
            <a:ext cx="1741486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18/01/2017</a:t>
            </a:r>
            <a:endParaRPr lang="en-US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AMICI Kick-off Meeting</a:t>
            </a:r>
          </a:p>
          <a:p>
            <a:r>
              <a:rPr lang="en-GB" smtClean="0"/>
              <a:t>FIAP Jean Monnet, Paris</a:t>
            </a:r>
            <a:endParaRPr lang="en-US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3CB8-DBD3-4A3C-9D87-8FE85FADD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48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5299" y="44222"/>
            <a:ext cx="7283450" cy="48101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849313" y="6356350"/>
            <a:ext cx="1741486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18/01/2017</a:t>
            </a:r>
            <a:endParaRPr lang="en-US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AMICI Kick-off Meeting</a:t>
            </a:r>
          </a:p>
          <a:p>
            <a:r>
              <a:rPr lang="en-GB" smtClean="0"/>
              <a:t>FIAP Jean Monnet, Paris</a:t>
            </a:r>
            <a:endParaRPr lang="en-US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3CB8-DBD3-4A3C-9D87-8FE85FADD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14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5299" y="44222"/>
            <a:ext cx="7283450" cy="48101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849313" y="6356350"/>
            <a:ext cx="1741486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18/01/2017</a:t>
            </a:r>
            <a:endParaRPr lang="en-US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AMICI Kick-off Meeting</a:t>
            </a:r>
          </a:p>
          <a:p>
            <a:r>
              <a:rPr lang="en-GB" smtClean="0"/>
              <a:t>FIAP Jean Monnet, Paris</a:t>
            </a:r>
            <a:endParaRPr lang="en-US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3CB8-DBD3-4A3C-9D87-8FE85FADD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54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5299" y="44222"/>
            <a:ext cx="7283450" cy="48101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849313" y="6356350"/>
            <a:ext cx="1741486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18/01/2017</a:t>
            </a:r>
            <a:endParaRPr lang="en-US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AMICI Kick-off Meeting</a:t>
            </a:r>
          </a:p>
          <a:p>
            <a:r>
              <a:rPr lang="en-GB" smtClean="0"/>
              <a:t>FIAP Jean Monnet, Paris</a:t>
            </a:r>
            <a:endParaRPr lang="en-US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3CB8-DBD3-4A3C-9D87-8FE85FADD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54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Agnes Szeberenyi, EuCARD-2 Communications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Agnes Szeberenyi, EuCARD-2 Communications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Agnes Szeberenyi, EuCARD-2 Communications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-76200"/>
            <a:ext cx="2514600" cy="177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  <p:sldLayoutId id="2147483664" r:id="rId15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www.acceleratingnews.e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indico.cern.ch/event/489475/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indico.cern.ch/event/616743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g"/><Relationship Id="rId11" Type="http://schemas.openxmlformats.org/officeDocument/2006/relationships/image" Target="../media/image34.gif"/><Relationship Id="rId5" Type="http://schemas.openxmlformats.org/officeDocument/2006/relationships/image" Target="../media/image28.jp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605923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google.co.uk/url?sa=i&amp;rct=j&amp;q=&amp;esrc=s&amp;source=images&amp;cd=&amp;cad=rja&amp;uact=8&amp;ved=0ahUKEwj_s7DNss_SAhWDyRQKHcXgAbMQjRwIBw&amp;url=https://www.haikudeck.com/vocabulary-unit-3-uncategorized-presentation-I0c57PJkLn&amp;bvm=bv.149397726,d.ZGg&amp;psig=AFQjCNFWF0wIyPdwMmbpKsrhbZMnxFpvMA&amp;ust=148935388754094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cds.cern.ch/collection/EuCARD-2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11" Type="http://schemas.openxmlformats.org/officeDocument/2006/relationships/image" Target="../media/image16.jpeg"/><Relationship Id="rId5" Type="http://schemas.openxmlformats.org/officeDocument/2006/relationships/image" Target="../media/image10.gif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8153400" cy="1470025"/>
          </a:xfrm>
        </p:spPr>
        <p:txBody>
          <a:bodyPr/>
          <a:lstStyle/>
          <a:p>
            <a:pPr algn="ctr" eaLnBrk="1" hangingPunct="1"/>
            <a:r>
              <a:rPr lang="en-US" sz="3600" dirty="0" smtClean="0"/>
              <a:t>WP12 Management Report </a:t>
            </a:r>
            <a:br>
              <a:rPr lang="en-US" sz="3600" dirty="0" smtClean="0"/>
            </a:br>
            <a:r>
              <a:rPr lang="en-US" sz="3600" dirty="0" smtClean="0"/>
              <a:t>&amp; EuCARD-2 Updates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6600"/>
            <a:ext cx="6400800" cy="27432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Peter.mcintosh@stfc.ac.uk</a:t>
            </a:r>
          </a:p>
          <a:p>
            <a:r>
              <a:rPr lang="en-US" sz="2400" dirty="0">
                <a:solidFill>
                  <a:schemeClr val="tx1">
                    <a:lumMod val="50000"/>
                  </a:schemeClr>
                </a:solidFill>
              </a:rPr>
              <a:t>Nicoleta.baboi@desy.de</a:t>
            </a:r>
          </a:p>
          <a:p>
            <a:pPr eaLnBrk="1" hangingPunct="1"/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Juliette.plouin@cea.fr</a:t>
            </a:r>
          </a:p>
          <a:p>
            <a:pPr eaLnBrk="1" hangingPunct="1"/>
            <a:endParaRPr lang="en-US" dirty="0" smtClean="0">
              <a:solidFill>
                <a:schemeClr val="tx1">
                  <a:lumMod val="50000"/>
                </a:schemeClr>
              </a:solidFill>
            </a:endParaRPr>
          </a:p>
          <a:p>
            <a:pPr eaLnBrk="1" hangingPunct="1"/>
            <a:r>
              <a:rPr lang="en-GB" sz="2000" dirty="0" smtClean="0">
                <a:solidFill>
                  <a:schemeClr val="tx1">
                    <a:lumMod val="50000"/>
                  </a:schemeClr>
                </a:solidFill>
              </a:rPr>
              <a:t>14 - 15</a:t>
            </a:r>
            <a:r>
              <a:rPr lang="en-GB" sz="2000" baseline="30000" dirty="0" smtClean="0">
                <a:solidFill>
                  <a:schemeClr val="tx1">
                    <a:lumMod val="50000"/>
                  </a:schemeClr>
                </a:solidFill>
              </a:rPr>
              <a:t>th</a:t>
            </a:r>
            <a:r>
              <a:rPr lang="en-GB" sz="2000" dirty="0" smtClean="0">
                <a:solidFill>
                  <a:schemeClr val="tx1">
                    <a:lumMod val="50000"/>
                  </a:schemeClr>
                </a:solidFill>
              </a:rPr>
              <a:t> March 2017</a:t>
            </a:r>
          </a:p>
          <a:p>
            <a:pPr eaLnBrk="1" hangingPunct="1"/>
            <a:r>
              <a:rPr lang="en-GB" sz="2000" dirty="0" smtClean="0">
                <a:solidFill>
                  <a:schemeClr val="tx1">
                    <a:lumMod val="50000"/>
                  </a:schemeClr>
                </a:solidFill>
              </a:rPr>
              <a:t>WP12 4</a:t>
            </a:r>
            <a:r>
              <a:rPr lang="en-GB" sz="2000" baseline="30000" dirty="0" smtClean="0">
                <a:solidFill>
                  <a:schemeClr val="tx1">
                    <a:lumMod val="50000"/>
                  </a:schemeClr>
                </a:solidFill>
              </a:rPr>
              <a:t>th</a:t>
            </a:r>
            <a:r>
              <a:rPr lang="en-GB" sz="2000" dirty="0" smtClean="0">
                <a:solidFill>
                  <a:schemeClr val="tx1">
                    <a:lumMod val="50000"/>
                  </a:schemeClr>
                </a:solidFill>
              </a:rPr>
              <a:t> (and final) </a:t>
            </a:r>
            <a:r>
              <a:rPr lang="en-GB" sz="2000" dirty="0">
                <a:solidFill>
                  <a:schemeClr val="tx1">
                    <a:lumMod val="50000"/>
                  </a:schemeClr>
                </a:solidFill>
              </a:rPr>
              <a:t>A</a:t>
            </a:r>
            <a:r>
              <a:rPr lang="en-GB" sz="2000" dirty="0" smtClean="0">
                <a:solidFill>
                  <a:schemeClr val="tx1">
                    <a:lumMod val="50000"/>
                  </a:schemeClr>
                </a:solidFill>
              </a:rPr>
              <a:t>nnual Review Meeting, NCBJ, Poland</a:t>
            </a:r>
            <a:endParaRPr lang="en-US" sz="20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228600"/>
            <a:ext cx="5981700" cy="1020762"/>
          </a:xfrm>
        </p:spPr>
        <p:txBody>
          <a:bodyPr/>
          <a:lstStyle/>
          <a:p>
            <a:r>
              <a:rPr lang="fr-CH" sz="3600" dirty="0" smtClean="0"/>
              <a:t>Schedule for final </a:t>
            </a:r>
            <a:r>
              <a:rPr lang="fr-CH" sz="3600" dirty="0" err="1" smtClean="0"/>
              <a:t>reporting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43900" cy="4953000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fr-CH" sz="2400" b="1" u="sng" dirty="0" err="1" smtClean="0">
                <a:solidFill>
                  <a:srgbClr val="FF0000"/>
                </a:solidFill>
              </a:rPr>
              <a:t>Periodic</a:t>
            </a:r>
            <a:r>
              <a:rPr lang="fr-CH" sz="2400" b="1" u="sng" dirty="0" smtClean="0">
                <a:solidFill>
                  <a:srgbClr val="FF0000"/>
                </a:solidFill>
              </a:rPr>
              <a:t> Report 3</a:t>
            </a:r>
            <a:endParaRPr lang="fr-CH" sz="2400" i="1" u="sng" dirty="0"/>
          </a:p>
          <a:p>
            <a:pPr>
              <a:spcBef>
                <a:spcPts val="600"/>
              </a:spcBef>
            </a:pPr>
            <a:r>
              <a:rPr lang="fr-CH" sz="2400" dirty="0" err="1" smtClean="0">
                <a:solidFill>
                  <a:srgbClr val="C00000"/>
                </a:solidFill>
              </a:rPr>
              <a:t>February</a:t>
            </a:r>
            <a:r>
              <a:rPr lang="fr-CH" sz="2400" dirty="0" smtClean="0">
                <a:solidFill>
                  <a:srgbClr val="C00000"/>
                </a:solidFill>
              </a:rPr>
              <a:t> - March 2017</a:t>
            </a:r>
            <a:r>
              <a:rPr lang="fr-CH" sz="2400" dirty="0" smtClean="0"/>
              <a:t>: </a:t>
            </a:r>
            <a:r>
              <a:rPr lang="fr-CH" sz="2400" dirty="0" err="1" smtClean="0"/>
              <a:t>writing</a:t>
            </a:r>
            <a:r>
              <a:rPr lang="fr-CH" sz="2400" dirty="0" smtClean="0"/>
              <a:t> (by </a:t>
            </a:r>
            <a:r>
              <a:rPr lang="fr-CH" sz="2400" dirty="0" err="1" smtClean="0"/>
              <a:t>Task</a:t>
            </a:r>
            <a:r>
              <a:rPr lang="fr-CH" sz="2400" dirty="0" smtClean="0"/>
              <a:t> Leaders).</a:t>
            </a:r>
          </a:p>
          <a:p>
            <a:pPr>
              <a:spcBef>
                <a:spcPts val="600"/>
              </a:spcBef>
            </a:pPr>
            <a:r>
              <a:rPr lang="fr-CH" sz="2400" b="1" dirty="0" smtClean="0">
                <a:solidFill>
                  <a:srgbClr val="FF0000"/>
                </a:solidFill>
              </a:rPr>
              <a:t>30 March</a:t>
            </a:r>
            <a:r>
              <a:rPr lang="fr-CH" sz="2400" dirty="0" smtClean="0"/>
              <a:t>: deadline for </a:t>
            </a:r>
            <a:r>
              <a:rPr lang="fr-CH" sz="2400" dirty="0" err="1" smtClean="0"/>
              <a:t>sending</a:t>
            </a:r>
            <a:r>
              <a:rPr lang="fr-CH" sz="2400" dirty="0" smtClean="0"/>
              <a:t> </a:t>
            </a:r>
            <a:r>
              <a:rPr lang="fr-CH" sz="2400" dirty="0" smtClean="0">
                <a:solidFill>
                  <a:srgbClr val="FF0000"/>
                </a:solidFill>
              </a:rPr>
              <a:t>WP </a:t>
            </a:r>
            <a:r>
              <a:rPr lang="fr-CH" sz="2400" dirty="0" err="1" smtClean="0">
                <a:solidFill>
                  <a:srgbClr val="FF0000"/>
                </a:solidFill>
              </a:rPr>
              <a:t>chapters</a:t>
            </a:r>
            <a:r>
              <a:rPr lang="fr-CH" sz="2400" dirty="0" smtClean="0">
                <a:solidFill>
                  <a:srgbClr val="FF0000"/>
                </a:solidFill>
              </a:rPr>
              <a:t> for </a:t>
            </a:r>
            <a:r>
              <a:rPr lang="fr-CH" sz="2400" b="1" dirty="0" err="1" smtClean="0">
                <a:solidFill>
                  <a:srgbClr val="FF0000"/>
                </a:solidFill>
              </a:rPr>
              <a:t>Periodic</a:t>
            </a:r>
            <a:r>
              <a:rPr lang="fr-CH" sz="2400" b="1" dirty="0" smtClean="0">
                <a:solidFill>
                  <a:srgbClr val="FF0000"/>
                </a:solidFill>
              </a:rPr>
              <a:t> Report 3</a:t>
            </a:r>
            <a:r>
              <a:rPr lang="fr-CH" sz="2400" dirty="0" smtClean="0"/>
              <a:t>.</a:t>
            </a:r>
          </a:p>
          <a:p>
            <a:pPr>
              <a:spcBef>
                <a:spcPts val="600"/>
              </a:spcBef>
            </a:pPr>
            <a:r>
              <a:rPr lang="fr-CH" sz="2400" dirty="0" smtClean="0">
                <a:solidFill>
                  <a:srgbClr val="C00000"/>
                </a:solidFill>
              </a:rPr>
              <a:t>15 April :</a:t>
            </a:r>
            <a:r>
              <a:rPr lang="fr-CH" sz="2400" dirty="0" smtClean="0"/>
              <a:t> </a:t>
            </a:r>
            <a:r>
              <a:rPr lang="fr-CH" sz="2400" dirty="0" err="1" smtClean="0"/>
              <a:t>draft</a:t>
            </a:r>
            <a:r>
              <a:rPr lang="fr-CH" sz="2400" dirty="0" smtClean="0"/>
              <a:t> of </a:t>
            </a:r>
            <a:r>
              <a:rPr lang="fr-CH" sz="2400" dirty="0" err="1" smtClean="0"/>
              <a:t>Periodic</a:t>
            </a:r>
            <a:r>
              <a:rPr lang="fr-CH" sz="2400" dirty="0" smtClean="0"/>
              <a:t> Report 3 </a:t>
            </a:r>
            <a:r>
              <a:rPr lang="fr-CH" sz="2400" dirty="0" err="1" smtClean="0"/>
              <a:t>ready</a:t>
            </a:r>
            <a:r>
              <a:rPr lang="fr-CH" sz="2400" dirty="0" smtClean="0"/>
              <a:t> for </a:t>
            </a:r>
            <a:r>
              <a:rPr lang="fr-CH" sz="2400" dirty="0" err="1" smtClean="0"/>
              <a:t>comments</a:t>
            </a:r>
            <a:r>
              <a:rPr lang="fr-CH" sz="2400" dirty="0" smtClean="0"/>
              <a:t>.</a:t>
            </a:r>
          </a:p>
          <a:p>
            <a:pPr>
              <a:spcBef>
                <a:spcPts val="600"/>
              </a:spcBef>
            </a:pPr>
            <a:r>
              <a:rPr lang="fr-CH" sz="2400" dirty="0" smtClean="0">
                <a:solidFill>
                  <a:srgbClr val="FF0000"/>
                </a:solidFill>
              </a:rPr>
              <a:t>30 April</a:t>
            </a:r>
            <a:r>
              <a:rPr lang="fr-CH" sz="2400" dirty="0" smtClean="0"/>
              <a:t>: final version of PR3 </a:t>
            </a:r>
            <a:r>
              <a:rPr lang="fr-CH" sz="2400" dirty="0" err="1" smtClean="0">
                <a:solidFill>
                  <a:srgbClr val="FF0000"/>
                </a:solidFill>
              </a:rPr>
              <a:t>submitted</a:t>
            </a:r>
            <a:r>
              <a:rPr lang="fr-CH" sz="2400" dirty="0" smtClean="0"/>
              <a:t> to EC web portal.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fr-CH" sz="2400" b="1" u="sng" dirty="0" smtClean="0">
                <a:solidFill>
                  <a:srgbClr val="FF0000"/>
                </a:solidFill>
              </a:rPr>
              <a:t>Final Report</a:t>
            </a:r>
          </a:p>
          <a:p>
            <a:pPr>
              <a:spcBef>
                <a:spcPts val="600"/>
              </a:spcBef>
            </a:pPr>
            <a:r>
              <a:rPr lang="fr-CH" sz="2400" b="1" dirty="0" smtClean="0">
                <a:solidFill>
                  <a:srgbClr val="FF0000"/>
                </a:solidFill>
              </a:rPr>
              <a:t>15 May</a:t>
            </a:r>
            <a:r>
              <a:rPr lang="fr-CH" sz="2400" dirty="0" smtClean="0">
                <a:solidFill>
                  <a:srgbClr val="FF0000"/>
                </a:solidFill>
              </a:rPr>
              <a:t>: </a:t>
            </a:r>
            <a:r>
              <a:rPr lang="fr-CH" sz="2400" dirty="0" smtClean="0"/>
              <a:t>deadline for </a:t>
            </a:r>
            <a:r>
              <a:rPr lang="fr-CH" sz="2400" dirty="0" err="1" smtClean="0"/>
              <a:t>sending</a:t>
            </a:r>
            <a:r>
              <a:rPr lang="fr-CH" sz="2400" dirty="0" smtClean="0"/>
              <a:t> contributions </a:t>
            </a:r>
            <a:r>
              <a:rPr lang="fr-CH" sz="2400" dirty="0" smtClean="0">
                <a:solidFill>
                  <a:srgbClr val="FF0000"/>
                </a:solidFill>
              </a:rPr>
              <a:t>for </a:t>
            </a:r>
            <a:r>
              <a:rPr lang="fr-CH" sz="2400" b="1" dirty="0" smtClean="0">
                <a:solidFill>
                  <a:srgbClr val="FF0000"/>
                </a:solidFill>
              </a:rPr>
              <a:t>Final Report</a:t>
            </a:r>
            <a:r>
              <a:rPr lang="fr-CH" sz="2400" dirty="0" smtClean="0"/>
              <a:t>.</a:t>
            </a:r>
          </a:p>
          <a:p>
            <a:pPr>
              <a:spcBef>
                <a:spcPts val="600"/>
              </a:spcBef>
            </a:pPr>
            <a:r>
              <a:rPr lang="fr-CH" sz="2400" dirty="0" smtClean="0">
                <a:solidFill>
                  <a:srgbClr val="C00000"/>
                </a:solidFill>
              </a:rPr>
              <a:t>31 May</a:t>
            </a:r>
            <a:r>
              <a:rPr lang="fr-CH" sz="2400" dirty="0" smtClean="0"/>
              <a:t>: </a:t>
            </a:r>
            <a:r>
              <a:rPr lang="fr-CH" sz="2400" dirty="0" err="1" smtClean="0"/>
              <a:t>complete</a:t>
            </a:r>
            <a:r>
              <a:rPr lang="fr-CH" sz="2400" dirty="0" smtClean="0"/>
              <a:t> </a:t>
            </a:r>
            <a:r>
              <a:rPr lang="fr-CH" sz="2400" dirty="0" err="1" smtClean="0"/>
              <a:t>draft</a:t>
            </a:r>
            <a:r>
              <a:rPr lang="fr-CH" sz="2400" dirty="0" smtClean="0"/>
              <a:t> of Final Report </a:t>
            </a:r>
            <a:r>
              <a:rPr lang="fr-CH" sz="2400" dirty="0" err="1" smtClean="0"/>
              <a:t>ready</a:t>
            </a:r>
            <a:r>
              <a:rPr lang="fr-CH" sz="2400" dirty="0" smtClean="0"/>
              <a:t> for </a:t>
            </a:r>
            <a:r>
              <a:rPr lang="fr-CH" sz="2400" dirty="0" err="1" smtClean="0"/>
              <a:t>comments</a:t>
            </a:r>
            <a:r>
              <a:rPr lang="fr-CH" sz="2400" dirty="0" smtClean="0"/>
              <a:t>.</a:t>
            </a:r>
          </a:p>
          <a:p>
            <a:pPr>
              <a:spcBef>
                <a:spcPts val="600"/>
              </a:spcBef>
            </a:pPr>
            <a:r>
              <a:rPr lang="fr-CH" sz="2400" dirty="0" smtClean="0">
                <a:solidFill>
                  <a:srgbClr val="C00000"/>
                </a:solidFill>
              </a:rPr>
              <a:t>30 </a:t>
            </a:r>
            <a:r>
              <a:rPr lang="fr-CH" sz="2400" dirty="0" err="1" smtClean="0">
                <a:solidFill>
                  <a:srgbClr val="C00000"/>
                </a:solidFill>
              </a:rPr>
              <a:t>June</a:t>
            </a:r>
            <a:r>
              <a:rPr lang="fr-CH" sz="2400" dirty="0" smtClean="0"/>
              <a:t>: final version of Final Report </a:t>
            </a:r>
            <a:r>
              <a:rPr lang="fr-CH" sz="2400" dirty="0" err="1" smtClean="0">
                <a:solidFill>
                  <a:srgbClr val="FF0000"/>
                </a:solidFill>
              </a:rPr>
              <a:t>submitted</a:t>
            </a:r>
            <a:r>
              <a:rPr lang="fr-CH" sz="2400" dirty="0" smtClean="0"/>
              <a:t> to EC web portal. </a:t>
            </a:r>
          </a:p>
        </p:txBody>
      </p:sp>
    </p:spTree>
    <p:extLst>
      <p:ext uri="{BB962C8B-B14F-4D97-AF65-F5344CB8AC3E}">
        <p14:creationId xmlns:p14="http://schemas.microsoft.com/office/powerpoint/2010/main" val="237423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Accelerating News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6" y="1600200"/>
            <a:ext cx="4665536" cy="5334000"/>
          </a:xfrm>
        </p:spPr>
        <p:txBody>
          <a:bodyPr>
            <a:normAutofit fontScale="85000" lnSpcReduction="10000"/>
          </a:bodyPr>
          <a:lstStyle/>
          <a:p>
            <a:r>
              <a:rPr lang="en-GB" sz="2400" dirty="0" smtClean="0"/>
              <a:t>Issue 14 published (Jun 15):</a:t>
            </a:r>
          </a:p>
          <a:p>
            <a:pPr lvl="1"/>
            <a:r>
              <a:rPr lang="en-GB" sz="1800" dirty="0" smtClean="0">
                <a:solidFill>
                  <a:srgbClr val="FF0000"/>
                </a:solidFill>
              </a:rPr>
              <a:t>Wake </a:t>
            </a:r>
            <a:r>
              <a:rPr lang="en-GB" sz="1800" dirty="0">
                <a:solidFill>
                  <a:srgbClr val="FF0000"/>
                </a:solidFill>
              </a:rPr>
              <a:t>field monitoring to improve FEL performance (</a:t>
            </a:r>
            <a:r>
              <a:rPr lang="en-GB" sz="1800" dirty="0" smtClean="0">
                <a:solidFill>
                  <a:srgbClr val="FF0000"/>
                </a:solidFill>
              </a:rPr>
              <a:t>WP12 – M Dehler PSI)</a:t>
            </a:r>
          </a:p>
          <a:p>
            <a:r>
              <a:rPr lang="en-GB" sz="2400" dirty="0" smtClean="0"/>
              <a:t>Issue 15 published (Nov 15):</a:t>
            </a:r>
          </a:p>
          <a:p>
            <a:pPr lvl="1"/>
            <a:r>
              <a:rPr lang="en-GB" sz="1800" dirty="0">
                <a:solidFill>
                  <a:srgbClr val="FF0000"/>
                </a:solidFill>
              </a:rPr>
              <a:t>The </a:t>
            </a:r>
            <a:r>
              <a:rPr lang="en-GB" sz="1800" dirty="0" err="1">
                <a:solidFill>
                  <a:srgbClr val="FF0000"/>
                </a:solidFill>
              </a:rPr>
              <a:t>kladistron</a:t>
            </a:r>
            <a:r>
              <a:rPr lang="en-GB" sz="1800" dirty="0">
                <a:solidFill>
                  <a:srgbClr val="FF0000"/>
                </a:solidFill>
              </a:rPr>
              <a:t> project for high-efficiency </a:t>
            </a:r>
            <a:r>
              <a:rPr lang="en-GB" sz="1800" dirty="0" smtClean="0">
                <a:solidFill>
                  <a:srgbClr val="FF0000"/>
                </a:solidFill>
              </a:rPr>
              <a:t>klystrons (WP12 – J Plouin CEA)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None in 2016!</a:t>
            </a:r>
          </a:p>
          <a:p>
            <a:r>
              <a:rPr lang="en-US" sz="2800" dirty="0" smtClean="0"/>
              <a:t>Future contributions for WP12: </a:t>
            </a:r>
            <a:endParaRPr lang="en-US" sz="2100" dirty="0" smtClean="0"/>
          </a:p>
          <a:p>
            <a:pPr lvl="1"/>
            <a:r>
              <a:rPr lang="en-US" sz="2100" dirty="0" smtClean="0"/>
              <a:t>Final WP12 Annual Meeting, P McIntosh</a:t>
            </a:r>
          </a:p>
          <a:p>
            <a:pPr lvl="1"/>
            <a:r>
              <a:rPr lang="en-GB" sz="2100" b="1" dirty="0" smtClean="0">
                <a:solidFill>
                  <a:srgbClr val="FF0000"/>
                </a:solidFill>
              </a:rPr>
              <a:t>WP12 suggestions?</a:t>
            </a:r>
          </a:p>
          <a:p>
            <a:pPr lvl="2"/>
            <a:r>
              <a:rPr lang="en-GB" sz="1700" b="1" dirty="0" smtClean="0">
                <a:solidFill>
                  <a:srgbClr val="FF0000"/>
                </a:solidFill>
              </a:rPr>
              <a:t>SRF thin film tests</a:t>
            </a:r>
          </a:p>
          <a:p>
            <a:pPr lvl="2"/>
            <a:r>
              <a:rPr lang="en-GB" sz="1700" b="1" dirty="0" smtClean="0">
                <a:solidFill>
                  <a:srgbClr val="FF0000"/>
                </a:solidFill>
              </a:rPr>
              <a:t>Crab cavity tests</a:t>
            </a:r>
          </a:p>
          <a:p>
            <a:pPr lvl="2"/>
            <a:r>
              <a:rPr lang="en-GB" sz="1700" b="1" dirty="0">
                <a:solidFill>
                  <a:srgbClr val="FF0000"/>
                </a:solidFill>
              </a:rPr>
              <a:t>3.9GHz SRF HOM system for XFEL</a:t>
            </a:r>
          </a:p>
          <a:p>
            <a:pPr lvl="2"/>
            <a:r>
              <a:rPr lang="en-GB" sz="1700" b="1" dirty="0" err="1" smtClean="0">
                <a:solidFill>
                  <a:srgbClr val="FF0000"/>
                </a:solidFill>
              </a:rPr>
              <a:t>Pb</a:t>
            </a:r>
            <a:r>
              <a:rPr lang="en-GB" sz="1700" b="1" dirty="0" smtClean="0">
                <a:solidFill>
                  <a:srgbClr val="FF0000"/>
                </a:solidFill>
              </a:rPr>
              <a:t> </a:t>
            </a:r>
            <a:r>
              <a:rPr lang="en-GB" sz="1700" b="1" dirty="0" smtClean="0">
                <a:solidFill>
                  <a:srgbClr val="FF0000"/>
                </a:solidFill>
              </a:rPr>
              <a:t>photocathodes</a:t>
            </a:r>
          </a:p>
          <a:p>
            <a:pPr lvl="2"/>
            <a:r>
              <a:rPr lang="en-GB" sz="1700" b="1" dirty="0" smtClean="0">
                <a:solidFill>
                  <a:srgbClr val="FF0000"/>
                </a:solidFill>
              </a:rPr>
              <a:t>DAC photocathodes</a:t>
            </a:r>
          </a:p>
          <a:p>
            <a:r>
              <a:rPr lang="en-GB" sz="2500" b="1" dirty="0" smtClean="0">
                <a:solidFill>
                  <a:srgbClr val="FF0000"/>
                </a:solidFill>
              </a:rPr>
              <a:t>Next </a:t>
            </a:r>
            <a:r>
              <a:rPr lang="en-GB" sz="2500" b="1" dirty="0" smtClean="0">
                <a:solidFill>
                  <a:srgbClr val="FF0000"/>
                </a:solidFill>
              </a:rPr>
              <a:t>issues: March, June, September, even December.</a:t>
            </a:r>
          </a:p>
          <a:p>
            <a:pPr lvl="1"/>
            <a:endParaRPr lang="en-GB" sz="2100" b="1" dirty="0" smtClean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38800" y="1428690"/>
            <a:ext cx="3048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FFC000"/>
              </a:buClr>
            </a:pPr>
            <a:r>
              <a:rPr lang="en-US" sz="2000" dirty="0">
                <a:solidFill>
                  <a:srgbClr val="0070C0">
                    <a:lumMod val="75000"/>
                  </a:srgbClr>
                </a:solidFill>
                <a:hlinkClick r:id="rId2"/>
              </a:rPr>
              <a:t>www.acceleratingnews.eu</a:t>
            </a:r>
            <a:endParaRPr lang="en-US" sz="2000" dirty="0">
              <a:solidFill>
                <a:srgbClr val="0070C0">
                  <a:lumMod val="75000"/>
                </a:srgb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800600" y="1916097"/>
            <a:ext cx="2290438" cy="3417903"/>
            <a:chOff x="4338962" y="1567934"/>
            <a:chExt cx="2290438" cy="341790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476" t="10183" r="37476" b="23366"/>
            <a:stretch/>
          </p:blipFill>
          <p:spPr bwMode="auto">
            <a:xfrm>
              <a:off x="4338962" y="1567934"/>
              <a:ext cx="2290438" cy="341790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5181600" y="3048001"/>
              <a:ext cx="685800" cy="9906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688584" y="3186668"/>
            <a:ext cx="2281561" cy="3480047"/>
            <a:chOff x="6688584" y="3186668"/>
            <a:chExt cx="2281561" cy="3480047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461" t="10169" r="37587" b="22172"/>
            <a:stretch/>
          </p:blipFill>
          <p:spPr bwMode="auto">
            <a:xfrm>
              <a:off x="6688584" y="3186668"/>
              <a:ext cx="2281561" cy="348004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6781800" y="5565495"/>
              <a:ext cx="685800" cy="106390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Rectangle 8"/>
          <p:cNvSpPr/>
          <p:nvPr/>
        </p:nvSpPr>
        <p:spPr>
          <a:xfrm>
            <a:off x="5893756" y="2136624"/>
            <a:ext cx="2362200" cy="397031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 smtClean="0"/>
              <a:t>Task 12.2 Performance </a:t>
            </a:r>
            <a:r>
              <a:rPr lang="en-GB" sz="1400" dirty="0"/>
              <a:t>breakthrough for SRF thin film, utilising multi-layer, high </a:t>
            </a:r>
            <a:r>
              <a:rPr lang="en-GB" sz="1400" dirty="0" err="1"/>
              <a:t>Tc</a:t>
            </a:r>
            <a:r>
              <a:rPr lang="en-GB" sz="1400" dirty="0"/>
              <a:t> technologies.</a:t>
            </a:r>
          </a:p>
          <a:p>
            <a:endParaRPr lang="en-GB" sz="1400" dirty="0" smtClean="0"/>
          </a:p>
          <a:p>
            <a:r>
              <a:rPr lang="en-GB" sz="1400" dirty="0" smtClean="0"/>
              <a:t>Task 12.3 Breakdown </a:t>
            </a:r>
            <a:r>
              <a:rPr lang="en-GB" sz="1400" dirty="0"/>
              <a:t>free performance capability demonstrated for &gt;100MV/m NC RF structures.</a:t>
            </a:r>
          </a:p>
          <a:p>
            <a:endParaRPr lang="en-GB" sz="1400" dirty="0" smtClean="0"/>
          </a:p>
          <a:p>
            <a:r>
              <a:rPr lang="en-GB" sz="1400" dirty="0" smtClean="0"/>
              <a:t>Task 12.4 High </a:t>
            </a:r>
            <a:r>
              <a:rPr lang="en-GB" sz="1400" dirty="0"/>
              <a:t>performance beam position diagnostic demonstrated for XFEL.</a:t>
            </a:r>
          </a:p>
          <a:p>
            <a:endParaRPr lang="en-GB" sz="1400" dirty="0" smtClean="0"/>
          </a:p>
          <a:p>
            <a:r>
              <a:rPr lang="en-GB" sz="1400" dirty="0" smtClean="0"/>
              <a:t>Task 12.5 High </a:t>
            </a:r>
            <a:r>
              <a:rPr lang="en-GB" sz="1400" dirty="0"/>
              <a:t>performance (intensity, </a:t>
            </a:r>
            <a:r>
              <a:rPr lang="en-GB" sz="1400" dirty="0" err="1"/>
              <a:t>emittance</a:t>
            </a:r>
            <a:r>
              <a:rPr lang="en-GB" sz="1400" dirty="0"/>
              <a:t>) photocathodes demonstrated for SRF and NC applications.</a:t>
            </a:r>
          </a:p>
        </p:txBody>
      </p:sp>
    </p:spTree>
    <p:extLst>
      <p:ext uri="{BB962C8B-B14F-4D97-AF65-F5344CB8AC3E}">
        <p14:creationId xmlns:p14="http://schemas.microsoft.com/office/powerpoint/2010/main" val="3038692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EuCARD-2 4</a:t>
            </a:r>
            <a:r>
              <a:rPr lang="en-GB" sz="3600" baseline="30000" dirty="0" smtClean="0"/>
              <a:t>th</a:t>
            </a:r>
            <a:r>
              <a:rPr lang="en-GB" sz="3600" dirty="0" smtClean="0"/>
              <a:t> Annual Review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5181600" cy="49530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28-30 March 2017 @ Strathclyde University, Glasgow</a:t>
            </a:r>
            <a:endParaRPr lang="en-GB" dirty="0"/>
          </a:p>
          <a:p>
            <a:endParaRPr lang="en-GB" dirty="0" smtClean="0"/>
          </a:p>
          <a:p>
            <a:r>
              <a:rPr lang="en-GB" b="1" dirty="0" smtClean="0"/>
              <a:t>Encourage </a:t>
            </a:r>
            <a:r>
              <a:rPr lang="en-GB" b="1" u="sng" dirty="0" smtClean="0"/>
              <a:t>all</a:t>
            </a:r>
            <a:r>
              <a:rPr lang="en-GB" b="1" dirty="0" smtClean="0"/>
              <a:t> WP12 collaborators to attend:</a:t>
            </a:r>
          </a:p>
          <a:p>
            <a:pPr lvl="1"/>
            <a:r>
              <a:rPr lang="en-GB" dirty="0">
                <a:hlinkClick r:id="rId2"/>
              </a:rPr>
              <a:t>https://indico.cern.ch/event/489475</a:t>
            </a:r>
            <a:endParaRPr lang="en-GB" b="1" dirty="0" smtClean="0"/>
          </a:p>
          <a:p>
            <a:endParaRPr lang="en-GB" dirty="0" smtClean="0"/>
          </a:p>
          <a:p>
            <a:r>
              <a:rPr lang="en-GB" dirty="0" smtClean="0"/>
              <a:t>On Wednesday 29</a:t>
            </a:r>
            <a:r>
              <a:rPr lang="en-GB" baseline="30000" dirty="0" smtClean="0"/>
              <a:t>th</a:t>
            </a:r>
            <a:r>
              <a:rPr lang="en-GB" dirty="0" smtClean="0"/>
              <a:t> March:</a:t>
            </a:r>
          </a:p>
          <a:p>
            <a:pPr lvl="1"/>
            <a:r>
              <a:rPr lang="en-GB" dirty="0" smtClean="0"/>
              <a:t>WP12 Report by P McIntosh.</a:t>
            </a:r>
          </a:p>
          <a:p>
            <a:pPr lvl="1"/>
            <a:r>
              <a:rPr lang="en-GB" dirty="0" smtClean="0"/>
              <a:t>WP12 Highlight talks on:</a:t>
            </a:r>
          </a:p>
          <a:p>
            <a:pPr lvl="2"/>
            <a:r>
              <a:rPr lang="en-GB" dirty="0"/>
              <a:t>Beyond Niobium SRF materials: thin films and new </a:t>
            </a:r>
            <a:r>
              <a:rPr lang="en-GB" dirty="0" smtClean="0"/>
              <a:t>superconductors, by C Antoine (CEA)</a:t>
            </a:r>
          </a:p>
          <a:p>
            <a:pPr lvl="2"/>
            <a:r>
              <a:rPr lang="en-GB" dirty="0"/>
              <a:t>Numerical Simulations for Complex Superconducting RF </a:t>
            </a:r>
            <a:r>
              <a:rPr lang="en-GB" dirty="0" smtClean="0"/>
              <a:t>Structures, by T </a:t>
            </a:r>
            <a:r>
              <a:rPr lang="en-GB" dirty="0" err="1" smtClean="0"/>
              <a:t>Flisgen</a:t>
            </a:r>
            <a:r>
              <a:rPr lang="en-GB" dirty="0" smtClean="0"/>
              <a:t> (UROS)</a:t>
            </a:r>
          </a:p>
          <a:p>
            <a:endParaRPr lang="en-GB" dirty="0" smtClean="0"/>
          </a:p>
        </p:txBody>
      </p:sp>
      <p:pic>
        <p:nvPicPr>
          <p:cNvPr id="2050" name="Picture 2" descr="https://indico.cern.ch/event/578818/images/11888-Annualmeeting_poster_ima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3429000" cy="4890352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06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smtClean="0"/>
              <a:t>ARIES </a:t>
            </a:r>
            <a:r>
              <a:rPr lang="fr-CH" sz="4000" dirty="0" err="1" smtClean="0"/>
              <a:t>Roadmap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ARIES - </a:t>
            </a:r>
            <a:r>
              <a:rPr lang="en-GB" sz="2000" b="1" dirty="0">
                <a:solidFill>
                  <a:srgbClr val="FF0000"/>
                </a:solidFill>
              </a:rPr>
              <a:t>Accelerator Research and Innovation for European Science and Society</a:t>
            </a:r>
            <a:endParaRPr lang="en-US" sz="2000" b="1" dirty="0">
              <a:solidFill>
                <a:srgbClr val="FF0000"/>
              </a:solidFill>
            </a:endParaRPr>
          </a:p>
          <a:p>
            <a:r>
              <a:rPr lang="en-US" sz="1800" dirty="0"/>
              <a:t>P</a:t>
            </a:r>
            <a:r>
              <a:rPr lang="en-US" sz="1800" dirty="0" smtClean="0"/>
              <a:t>roject start 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May 2017, duration 4 years.</a:t>
            </a:r>
            <a:endParaRPr lang="en-US" sz="1800" dirty="0"/>
          </a:p>
          <a:p>
            <a:pPr>
              <a:spcBef>
                <a:spcPts val="600"/>
              </a:spcBef>
            </a:pPr>
            <a:r>
              <a:rPr lang="en-US" sz="1800" dirty="0" smtClean="0"/>
              <a:t>Budget of </a:t>
            </a:r>
            <a:r>
              <a:rPr lang="en-US" sz="1800" dirty="0"/>
              <a:t>10 M€ (for established communities and advanced topics</a:t>
            </a:r>
            <a:r>
              <a:rPr lang="en-US" sz="1800" dirty="0" smtClean="0"/>
              <a:t>).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Integrating Activity</a:t>
            </a:r>
          </a:p>
          <a:p>
            <a:pPr>
              <a:spcBef>
                <a:spcPts val="600"/>
              </a:spcBef>
            </a:pPr>
            <a:r>
              <a:rPr lang="en-US" sz="1800" dirty="0" smtClean="0"/>
              <a:t>To open up key national and regional research infrastructures to all European researchers and to ensure their optimal use and joint development:</a:t>
            </a:r>
          </a:p>
          <a:p>
            <a:pPr lvl="1">
              <a:spcBef>
                <a:spcPts val="600"/>
              </a:spcBef>
            </a:pPr>
            <a:r>
              <a:rPr lang="en-US" sz="1400" dirty="0" smtClean="0"/>
              <a:t>Networking</a:t>
            </a:r>
          </a:p>
          <a:p>
            <a:pPr lvl="1">
              <a:spcBef>
                <a:spcPts val="600"/>
              </a:spcBef>
            </a:pPr>
            <a:r>
              <a:rPr lang="en-US" sz="1400" dirty="0" smtClean="0"/>
              <a:t>Transnational/Virtual Access</a:t>
            </a:r>
          </a:p>
          <a:p>
            <a:pPr lvl="1">
              <a:spcBef>
                <a:spcPts val="600"/>
              </a:spcBef>
            </a:pPr>
            <a:r>
              <a:rPr lang="en-US" sz="1400" dirty="0" smtClean="0"/>
              <a:t>Joint Research Activities for the improvement of RI services</a:t>
            </a:r>
          </a:p>
          <a:p>
            <a:pPr>
              <a:spcBef>
                <a:spcPts val="600"/>
              </a:spcBef>
            </a:pPr>
            <a:r>
              <a:rPr lang="en-US" sz="1800" dirty="0" smtClean="0"/>
              <a:t>Emphasis on </a:t>
            </a:r>
            <a:r>
              <a:rPr lang="en-US" sz="1800" dirty="0" smtClean="0">
                <a:solidFill>
                  <a:srgbClr val="FF0000"/>
                </a:solidFill>
              </a:rPr>
              <a:t>Management Efficiency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FF0000"/>
                </a:solidFill>
              </a:rPr>
              <a:t>Innovation Capacity                          </a:t>
            </a:r>
            <a:r>
              <a:rPr lang="en-US" sz="1800" dirty="0" smtClean="0"/>
              <a:t>(technology transfer, </a:t>
            </a:r>
            <a:r>
              <a:rPr lang="en-US" sz="1800" dirty="0" smtClean="0">
                <a:solidFill>
                  <a:srgbClr val="FF0000"/>
                </a:solidFill>
              </a:rPr>
              <a:t>participation of SMEs</a:t>
            </a:r>
            <a:r>
              <a:rPr lang="en-US" sz="1800" dirty="0" smtClean="0"/>
              <a:t>, instrumentation                development), international dimension, management of                               generated data …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800" dirty="0" smtClean="0"/>
              <a:t>Kick-off meeting scheduled for 4 – 5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May 2017 at CERN</a:t>
            </a:r>
          </a:p>
          <a:p>
            <a:pPr>
              <a:spcBef>
                <a:spcPts val="600"/>
              </a:spcBef>
            </a:pPr>
            <a:r>
              <a:rPr lang="en-US" sz="1800" u="sng" dirty="0">
                <a:hlinkClick r:id="rId2"/>
              </a:rPr>
              <a:t>https://indico.cern.ch/event/616743/</a:t>
            </a:r>
            <a:endParaRPr lang="en-US" sz="1800" dirty="0"/>
          </a:p>
          <a:p>
            <a:pPr marL="0" indent="0">
              <a:buNone/>
            </a:pPr>
            <a:endParaRPr lang="en-US" sz="105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495" y="3962400"/>
            <a:ext cx="2008705" cy="283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313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ounded Rectangle 28"/>
          <p:cNvSpPr/>
          <p:nvPr/>
        </p:nvSpPr>
        <p:spPr>
          <a:xfrm>
            <a:off x="6629400" y="1600200"/>
            <a:ext cx="1519195" cy="5029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5009607" y="1600640"/>
            <a:ext cx="1517221" cy="502876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/>
          <p:cNvSpPr/>
          <p:nvPr/>
        </p:nvSpPr>
        <p:spPr>
          <a:xfrm>
            <a:off x="3375693" y="1600200"/>
            <a:ext cx="1520744" cy="5029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1766845" y="1600199"/>
            <a:ext cx="1491106" cy="502920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274638"/>
            <a:ext cx="6324600" cy="1020762"/>
          </a:xfrm>
        </p:spPr>
        <p:txBody>
          <a:bodyPr/>
          <a:lstStyle/>
          <a:p>
            <a:r>
              <a:rPr lang="en-US" dirty="0" smtClean="0"/>
              <a:t>ARIES Integration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60176" y="2870635"/>
            <a:ext cx="1348319" cy="3693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RULE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497848" y="2877699"/>
            <a:ext cx="1333955" cy="3693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AC-DC  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12720" y="2887157"/>
            <a:ext cx="1328633" cy="3693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EuroNNAC</a:t>
            </a:r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860176" y="3327835"/>
            <a:ext cx="4581177" cy="3693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Diagnostics and Instrumentation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60176" y="5950692"/>
            <a:ext cx="6188937" cy="369332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Innovation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744232" y="2887397"/>
            <a:ext cx="1348319" cy="3693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Energy  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34624" y="3344597"/>
            <a:ext cx="1348319" cy="3693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Applications  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860176" y="2392356"/>
            <a:ext cx="6188937" cy="3693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Education  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852886" y="3864549"/>
            <a:ext cx="2962529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Beam  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467096" y="4856694"/>
            <a:ext cx="1348319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Magnets 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848337" y="4339946"/>
            <a:ext cx="29670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RF  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090410" y="3871946"/>
            <a:ext cx="1348319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Plasmas 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700794" y="3879598"/>
            <a:ext cx="1348319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Materials 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710463" y="5481577"/>
            <a:ext cx="1348319" cy="369332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Materials 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126121" y="5493252"/>
            <a:ext cx="1348319" cy="369332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VHG </a:t>
            </a:r>
            <a:r>
              <a:rPr lang="en-US" dirty="0" err="1" smtClean="0"/>
              <a:t>techn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862555" y="5483794"/>
            <a:ext cx="2952859" cy="369332"/>
          </a:xfrm>
          <a:prstGeom prst="rect">
            <a:avLst/>
          </a:prstGeom>
          <a:solidFill>
            <a:srgbClr val="FF0000"/>
          </a:solidFill>
          <a:ln w="28575">
            <a:solidFill>
              <a:schemeClr val="tx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SC thin films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115152" y="2858475"/>
            <a:ext cx="46679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NA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115152" y="4046630"/>
            <a:ext cx="41190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044913" y="5661944"/>
            <a:ext cx="51648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JRA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905001" y="1612142"/>
            <a:ext cx="1219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Lepton machines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3543387" y="1623563"/>
            <a:ext cx="1219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Hadron machines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5309356" y="1723102"/>
            <a:ext cx="1089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Plasmas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6700794" y="1623563"/>
            <a:ext cx="1348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Societal applications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92671" y="4718194"/>
            <a:ext cx="2040929" cy="943750"/>
            <a:chOff x="92671" y="4718194"/>
            <a:chExt cx="2040929" cy="943750"/>
          </a:xfrm>
        </p:grpSpPr>
        <p:sp>
          <p:nvSpPr>
            <p:cNvPr id="3" name="TextBox 2"/>
            <p:cNvSpPr txBox="1"/>
            <p:nvPr/>
          </p:nvSpPr>
          <p:spPr>
            <a:xfrm>
              <a:off x="92671" y="4718194"/>
              <a:ext cx="16212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Follow-on from</a:t>
              </a:r>
            </a:p>
            <a:p>
              <a:r>
                <a:rPr lang="en-GB" dirty="0" smtClean="0"/>
                <a:t>WP12</a:t>
              </a:r>
              <a:endParaRPr lang="en-GB" dirty="0"/>
            </a:p>
          </p:txBody>
        </p:sp>
        <p:cxnSp>
          <p:nvCxnSpPr>
            <p:cNvPr id="5" name="Straight Arrow Connector 4"/>
            <p:cNvCxnSpPr/>
            <p:nvPr/>
          </p:nvCxnSpPr>
          <p:spPr>
            <a:xfrm>
              <a:off x="1115152" y="5181600"/>
              <a:ext cx="1018448" cy="480344"/>
            </a:xfrm>
            <a:prstGeom prst="straightConnector1">
              <a:avLst/>
            </a:prstGeom>
            <a:ln w="38100"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33245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400" dirty="0" smtClean="0"/>
              <a:t>ARIES </a:t>
            </a:r>
            <a:r>
              <a:rPr lang="fr-CH" sz="4400" dirty="0" err="1" smtClean="0"/>
              <a:t>Highlights</a:t>
            </a:r>
            <a:endParaRPr lang="en-GB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55000" lnSpcReduction="20000"/>
          </a:bodyPr>
          <a:lstStyle/>
          <a:p>
            <a:pPr>
              <a:spcBef>
                <a:spcPts val="1200"/>
              </a:spcBef>
            </a:pPr>
            <a:r>
              <a:rPr lang="en-US" dirty="0">
                <a:solidFill>
                  <a:srgbClr val="FF0000"/>
                </a:solidFill>
              </a:rPr>
              <a:t>Project budget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23.8 M€</a:t>
            </a:r>
            <a:r>
              <a:rPr lang="en-US" dirty="0"/>
              <a:t>, requested EU contribution 10 M€,  funding rate 42% (i.e. 58% matching funds from partners). Share of EC contribution: </a:t>
            </a:r>
            <a:r>
              <a:rPr lang="en-US" dirty="0">
                <a:solidFill>
                  <a:srgbClr val="FF0000"/>
                </a:solidFill>
              </a:rPr>
              <a:t>38% NA, 23% TA, 39.0% JRA</a:t>
            </a:r>
            <a:r>
              <a:rPr lang="en-US" dirty="0"/>
              <a:t>.</a:t>
            </a:r>
          </a:p>
          <a:p>
            <a:pPr>
              <a:spcBef>
                <a:spcPts val="1200"/>
              </a:spcBef>
            </a:pPr>
            <a:r>
              <a:rPr lang="en-US" dirty="0">
                <a:solidFill>
                  <a:srgbClr val="FF0000"/>
                </a:solidFill>
              </a:rPr>
              <a:t>WP coordinators</a:t>
            </a:r>
            <a:r>
              <a:rPr lang="en-US" dirty="0"/>
              <a:t>: 6 from CERN, 4 from UK, 4 from Germany, 3 from France, 1 from Switzerland, 1 from Sweden. 4 female (21%).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Expanded </a:t>
            </a:r>
            <a:r>
              <a:rPr lang="en-US" dirty="0">
                <a:solidFill>
                  <a:srgbClr val="FF0000"/>
                </a:solidFill>
              </a:rPr>
              <a:t>Transnational Access</a:t>
            </a:r>
            <a:r>
              <a:rPr lang="en-US" dirty="0"/>
              <a:t>: cluster of 14 Test Facilities in European Laboratories and Universities used for Accelerator R&amp;D where access is provided under the new project (only 3 in EC2).</a:t>
            </a:r>
          </a:p>
          <a:p>
            <a:pPr>
              <a:spcAft>
                <a:spcPts val="600"/>
              </a:spcAft>
            </a:pPr>
            <a:r>
              <a:rPr lang="en-US" dirty="0"/>
              <a:t>Portfolio of 22 </a:t>
            </a:r>
            <a:r>
              <a:rPr lang="en-US" dirty="0">
                <a:solidFill>
                  <a:srgbClr val="FF0000"/>
                </a:solidFill>
              </a:rPr>
              <a:t>key accelerator technologies </a:t>
            </a:r>
            <a:r>
              <a:rPr lang="en-US" dirty="0"/>
              <a:t>to be developed within the project (after consultation of the community and in agreement with ESGARD). 3 to be developed in industry, 3 in collaboration with industry.</a:t>
            </a:r>
          </a:p>
          <a:p>
            <a:pPr>
              <a:spcAft>
                <a:spcPts val="600"/>
              </a:spcAft>
            </a:pPr>
            <a:r>
              <a:rPr lang="en-US" dirty="0"/>
              <a:t>Strong </a:t>
            </a:r>
            <a:r>
              <a:rPr lang="en-US" dirty="0">
                <a:solidFill>
                  <a:srgbClr val="FF0000"/>
                </a:solidFill>
              </a:rPr>
              <a:t>innovation JRA </a:t>
            </a:r>
            <a:r>
              <a:rPr lang="en-US" dirty="0"/>
              <a:t>with industries and one industrial association, continued and more focused activity on applications and energy efficiency. </a:t>
            </a:r>
          </a:p>
          <a:p>
            <a:pPr>
              <a:spcAft>
                <a:spcPts val="600"/>
              </a:spcAft>
            </a:pPr>
            <a:r>
              <a:rPr lang="en-US" dirty="0"/>
              <a:t>Improved links with </a:t>
            </a:r>
            <a:r>
              <a:rPr lang="en-US" dirty="0">
                <a:solidFill>
                  <a:srgbClr val="FF0000"/>
                </a:solidFill>
              </a:rPr>
              <a:t>synchrotron light sources and ESS</a:t>
            </a:r>
            <a:r>
              <a:rPr lang="en-US" dirty="0"/>
              <a:t>.</a:t>
            </a:r>
          </a:p>
          <a:p>
            <a:pPr>
              <a:spcAft>
                <a:spcPts val="600"/>
              </a:spcAft>
            </a:pPr>
            <a:r>
              <a:rPr lang="en-US" dirty="0"/>
              <a:t>New task on “</a:t>
            </a:r>
            <a:r>
              <a:rPr lang="en-US" dirty="0">
                <a:solidFill>
                  <a:srgbClr val="FF0000"/>
                </a:solidFill>
              </a:rPr>
              <a:t>sustainability</a:t>
            </a:r>
            <a:r>
              <a:rPr lang="en-US" dirty="0"/>
              <a:t> of accelerator research” and new Network on “</a:t>
            </a:r>
            <a:r>
              <a:rPr lang="en-US" dirty="0">
                <a:solidFill>
                  <a:srgbClr val="FF0000"/>
                </a:solidFill>
              </a:rPr>
              <a:t>Education, training and outreach</a:t>
            </a:r>
            <a:r>
              <a:rPr lang="en-US" dirty="0"/>
              <a:t>”</a:t>
            </a:r>
          </a:p>
          <a:p>
            <a:pPr>
              <a:spcAft>
                <a:spcPts val="600"/>
              </a:spcAft>
            </a:pPr>
            <a:r>
              <a:rPr lang="en-US" dirty="0"/>
              <a:t>Enlarged consortium: </a:t>
            </a:r>
            <a:r>
              <a:rPr lang="en-US" dirty="0">
                <a:solidFill>
                  <a:srgbClr val="FF0000"/>
                </a:solidFill>
              </a:rPr>
              <a:t>42 beneficiaries from 18 European countries </a:t>
            </a:r>
            <a:r>
              <a:rPr lang="en-US" dirty="0" smtClean="0"/>
              <a:t>(+ CERN </a:t>
            </a:r>
            <a:r>
              <a:rPr lang="en-US" dirty="0"/>
              <a:t>and ESS). In EC2, 40 beneficiaries from 12 countries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/>
              <a:t>New in accelerator IA’s: Portugal, Hungary, Latvia, Romania, Slovenia, Slovakia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54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rfu.cea.fr/Documentation/test-sacm/amici-Logo-%20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0" y="5753099"/>
            <a:ext cx="2381250" cy="133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AMICI, ‘qu’est-ce-que c’est ?’</a:t>
            </a:r>
            <a:br>
              <a:rPr lang="fr-FR" dirty="0" smtClean="0"/>
            </a:b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816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GB" dirty="0"/>
              <a:t> </a:t>
            </a:r>
            <a:r>
              <a:rPr lang="en-GB" b="1" dirty="0"/>
              <a:t>AMICI</a:t>
            </a:r>
            <a:r>
              <a:rPr lang="en-GB" dirty="0"/>
              <a:t>, for ‘Accelerator and Magnet Infrastructure for Cooperation and Innovation’, is an H2020 European ‘</a:t>
            </a:r>
            <a:r>
              <a:rPr lang="en-GB" b="1" dirty="0"/>
              <a:t>Coordination and Support Action</a:t>
            </a:r>
            <a:r>
              <a:rPr lang="en-GB" dirty="0"/>
              <a:t>’ project.</a:t>
            </a:r>
          </a:p>
          <a:p>
            <a:pPr algn="just"/>
            <a:r>
              <a:rPr lang="en-GB" dirty="0" smtClean="0"/>
              <a:t>Aims </a:t>
            </a:r>
            <a:r>
              <a:rPr lang="en-GB" dirty="0"/>
              <a:t>at coordinating and supporting the Technological Infrastructure dedicated to the design, construction and validation of </a:t>
            </a:r>
            <a:r>
              <a:rPr lang="en-GB" b="1" dirty="0"/>
              <a:t>accelerators and large superconducting magnets</a:t>
            </a:r>
            <a:r>
              <a:rPr lang="en-GB" dirty="0"/>
              <a:t>, in European laboratories and industries. </a:t>
            </a:r>
          </a:p>
          <a:p>
            <a:pPr algn="just"/>
            <a:r>
              <a:rPr lang="en-GB" b="1" dirty="0" smtClean="0"/>
              <a:t>Propose </a:t>
            </a:r>
            <a:r>
              <a:rPr lang="en-GB" b="1" dirty="0"/>
              <a:t>a model </a:t>
            </a:r>
            <a:r>
              <a:rPr lang="en-GB" dirty="0"/>
              <a:t>for the long term </a:t>
            </a:r>
            <a:r>
              <a:rPr lang="en-GB" b="1" dirty="0"/>
              <a:t>profitability</a:t>
            </a:r>
            <a:r>
              <a:rPr lang="en-GB" dirty="0"/>
              <a:t> and </a:t>
            </a:r>
            <a:r>
              <a:rPr lang="en-GB" b="1" dirty="0"/>
              <a:t>sustainability</a:t>
            </a:r>
            <a:r>
              <a:rPr lang="en-GB" dirty="0"/>
              <a:t> of the Accelerator and Magnet Technological Infrastructure in Europe, based on the engagement of the European Commission, the National Agencies and </a:t>
            </a:r>
            <a:r>
              <a:rPr lang="en-GB" dirty="0" smtClean="0"/>
              <a:t>Industry</a:t>
            </a:r>
            <a:r>
              <a:rPr lang="en-GB" dirty="0"/>
              <a:t>, </a:t>
            </a:r>
            <a:r>
              <a:rPr lang="en-GB" dirty="0" smtClean="0"/>
              <a:t>serving </a:t>
            </a:r>
            <a:r>
              <a:rPr lang="en-GB" b="1" dirty="0"/>
              <a:t>innovation</a:t>
            </a:r>
            <a:r>
              <a:rPr lang="en-GB" dirty="0"/>
              <a:t> and </a:t>
            </a:r>
            <a:r>
              <a:rPr lang="en-GB" b="1" dirty="0"/>
              <a:t>scientific research</a:t>
            </a:r>
            <a:r>
              <a:rPr lang="en-GB" dirty="0" smtClean="0"/>
              <a:t>.</a:t>
            </a:r>
          </a:p>
          <a:p>
            <a:pPr algn="just"/>
            <a:endParaRPr lang="en-GB" dirty="0" smtClean="0"/>
          </a:p>
          <a:p>
            <a:pPr marL="0" indent="0" algn="just">
              <a:buNone/>
            </a:pPr>
            <a:endParaRPr lang="en-GB" dirty="0"/>
          </a:p>
          <a:p>
            <a:pPr algn="just"/>
            <a:r>
              <a:rPr lang="en-GB" dirty="0" smtClean="0"/>
              <a:t>2.5 year programme, 2.3M€ secured from EC, started in Jan17.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5121275"/>
            <a:ext cx="6781800" cy="365125"/>
          </a:xfrm>
        </p:spPr>
        <p:txBody>
          <a:bodyPr/>
          <a:lstStyle/>
          <a:p>
            <a:pPr algn="r"/>
            <a:r>
              <a:rPr lang="en-GB" b="1" i="1" dirty="0" smtClean="0">
                <a:solidFill>
                  <a:srgbClr val="FF0000"/>
                </a:solidFill>
              </a:rPr>
              <a:t>O. </a:t>
            </a:r>
            <a:r>
              <a:rPr lang="en-GB" b="1" i="1" dirty="0" err="1" smtClean="0">
                <a:solidFill>
                  <a:srgbClr val="FF0000"/>
                </a:solidFill>
              </a:rPr>
              <a:t>Napoly</a:t>
            </a:r>
            <a:r>
              <a:rPr lang="en-GB" b="1" i="1" dirty="0" smtClean="0">
                <a:solidFill>
                  <a:srgbClr val="FF0000"/>
                </a:solidFill>
              </a:rPr>
              <a:t>, AMICI Coordinator, AMICI Kick-off Meeting, 18/1/2017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3786" y="1393774"/>
            <a:ext cx="4165440" cy="2263826"/>
          </a:xfrm>
          <a:prstGeom prst="rect">
            <a:avLst/>
          </a:prstGeom>
        </p:spPr>
      </p:pic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AMICI Consortium 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622252"/>
            <a:ext cx="3962368" cy="85948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996" y="4522900"/>
            <a:ext cx="2335100" cy="23351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88206"/>
            <a:ext cx="1782158" cy="177919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588" y="5076324"/>
            <a:ext cx="1637660" cy="163766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624" y="1447800"/>
            <a:ext cx="2274576" cy="2274576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7" y="5391100"/>
            <a:ext cx="2839949" cy="1419975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024" y="5108098"/>
            <a:ext cx="2093824" cy="1702977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680" y="3599932"/>
            <a:ext cx="2951319" cy="1241844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57400"/>
            <a:ext cx="2547724" cy="162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06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AMICI </a:t>
            </a:r>
            <a:r>
              <a:rPr lang="fr-FR" dirty="0" err="1" smtClean="0"/>
              <a:t>Activities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GB" sz="2400" dirty="0" smtClean="0"/>
              <a:t>In </a:t>
            </a:r>
            <a:r>
              <a:rPr lang="en-GB" sz="2400" dirty="0"/>
              <a:t>addition to taking up the construction and ensuring the success of future Research </a:t>
            </a:r>
            <a:r>
              <a:rPr lang="en-GB" sz="2400" dirty="0" err="1"/>
              <a:t>Insfrastructures</a:t>
            </a:r>
            <a:r>
              <a:rPr lang="en-GB" sz="2400" dirty="0"/>
              <a:t> worldwide, Accelerator and Magnet T-Infrastructure could host the following actions:</a:t>
            </a:r>
          </a:p>
          <a:p>
            <a:pPr lvl="1"/>
            <a:r>
              <a:rPr lang="fr-FR" sz="2000" dirty="0" err="1"/>
              <a:t>Research</a:t>
            </a:r>
            <a:r>
              <a:rPr lang="fr-FR" sz="2000" dirty="0"/>
              <a:t> and </a:t>
            </a:r>
            <a:r>
              <a:rPr lang="fr-FR" sz="2000" dirty="0" err="1"/>
              <a:t>Development</a:t>
            </a:r>
            <a:r>
              <a:rPr lang="fr-FR" sz="2000" dirty="0"/>
              <a:t> of key </a:t>
            </a:r>
            <a:r>
              <a:rPr lang="fr-FR" sz="2000" dirty="0" err="1"/>
              <a:t>technology</a:t>
            </a:r>
            <a:r>
              <a:rPr lang="fr-FR" sz="2000" dirty="0"/>
              <a:t> prototypes</a:t>
            </a:r>
          </a:p>
          <a:p>
            <a:pPr lvl="1"/>
            <a:r>
              <a:rPr lang="fr-FR" sz="2000" dirty="0" err="1"/>
              <a:t>Development</a:t>
            </a:r>
            <a:r>
              <a:rPr lang="fr-FR" sz="2000" dirty="0"/>
              <a:t> of </a:t>
            </a:r>
            <a:r>
              <a:rPr lang="fr-FR" sz="2000" dirty="0" err="1"/>
              <a:t>innovative</a:t>
            </a:r>
            <a:r>
              <a:rPr lang="fr-FR" sz="2000" dirty="0"/>
              <a:t> </a:t>
            </a:r>
            <a:r>
              <a:rPr lang="fr-FR" sz="2000" dirty="0" err="1"/>
              <a:t>products</a:t>
            </a:r>
            <a:r>
              <a:rPr lang="fr-FR" sz="2000" dirty="0"/>
              <a:t> for society</a:t>
            </a:r>
          </a:p>
          <a:p>
            <a:pPr lvl="1"/>
            <a:r>
              <a:rPr lang="fr-FR" sz="2000" dirty="0"/>
              <a:t>Test and </a:t>
            </a:r>
            <a:r>
              <a:rPr lang="fr-FR" sz="2000" dirty="0" err="1"/>
              <a:t>verification</a:t>
            </a:r>
            <a:r>
              <a:rPr lang="fr-FR" sz="2000" dirty="0"/>
              <a:t> of </a:t>
            </a:r>
            <a:r>
              <a:rPr lang="fr-FR" sz="2000" dirty="0" err="1"/>
              <a:t>industrial</a:t>
            </a:r>
            <a:r>
              <a:rPr lang="fr-FR" sz="2000" dirty="0"/>
              <a:t> </a:t>
            </a:r>
            <a:r>
              <a:rPr lang="fr-FR" sz="2000" dirty="0" err="1"/>
              <a:t>products</a:t>
            </a:r>
            <a:endParaRPr lang="en-GB" sz="2000" dirty="0"/>
          </a:p>
          <a:p>
            <a:pPr lvl="1"/>
            <a:r>
              <a:rPr lang="en-GB" sz="2000" dirty="0"/>
              <a:t>Professional training and apprenticeship</a:t>
            </a:r>
          </a:p>
          <a:p>
            <a:pPr lvl="1"/>
            <a:r>
              <a:rPr lang="fr-FR" sz="2000" dirty="0"/>
              <a:t>Certification </a:t>
            </a:r>
            <a:r>
              <a:rPr lang="fr-FR" sz="2000" dirty="0" err="1"/>
              <a:t>studies</a:t>
            </a:r>
            <a:r>
              <a:rPr lang="fr-FR" sz="2000" dirty="0"/>
              <a:t> and training (</a:t>
            </a:r>
            <a:r>
              <a:rPr lang="fr-FR" sz="2000" dirty="0" err="1"/>
              <a:t>e.g</a:t>
            </a:r>
            <a:r>
              <a:rPr lang="fr-FR" sz="2000" dirty="0"/>
              <a:t>. vacuum, </a:t>
            </a:r>
            <a:r>
              <a:rPr lang="fr-FR" sz="2000" dirty="0" err="1"/>
              <a:t>cleanliness</a:t>
            </a:r>
            <a:r>
              <a:rPr lang="fr-FR" sz="2000" dirty="0"/>
              <a:t>, </a:t>
            </a:r>
            <a:r>
              <a:rPr lang="fr-FR" sz="2000" dirty="0" err="1"/>
              <a:t>welding</a:t>
            </a:r>
            <a:r>
              <a:rPr lang="fr-FR" sz="2000" dirty="0"/>
              <a:t>,…)</a:t>
            </a:r>
          </a:p>
          <a:p>
            <a:pPr lvl="1"/>
            <a:r>
              <a:rPr lang="fr-FR" sz="2000" dirty="0"/>
              <a:t>Harmonisation and </a:t>
            </a:r>
            <a:r>
              <a:rPr lang="fr-FR" sz="2000" dirty="0" err="1"/>
              <a:t>standardization</a:t>
            </a:r>
            <a:r>
              <a:rPr lang="fr-FR" sz="2000" dirty="0"/>
              <a:t> </a:t>
            </a:r>
            <a:r>
              <a:rPr lang="fr-FR" sz="2000" dirty="0" err="1"/>
              <a:t>studies</a:t>
            </a:r>
            <a:r>
              <a:rPr lang="fr-FR" sz="2000" dirty="0"/>
              <a:t> (</a:t>
            </a:r>
            <a:r>
              <a:rPr lang="fr-FR" sz="2000" dirty="0" err="1"/>
              <a:t>e.g</a:t>
            </a:r>
            <a:r>
              <a:rPr lang="fr-FR" sz="2000" dirty="0"/>
              <a:t>. </a:t>
            </a:r>
            <a:r>
              <a:rPr lang="fr-FR" sz="2000" dirty="0" err="1"/>
              <a:t>cryogenics</a:t>
            </a:r>
            <a:r>
              <a:rPr lang="fr-FR" sz="2000" dirty="0"/>
              <a:t>, </a:t>
            </a:r>
            <a:r>
              <a:rPr lang="fr-FR" sz="2000" dirty="0" err="1"/>
              <a:t>material</a:t>
            </a:r>
            <a:r>
              <a:rPr lang="fr-FR" sz="2000" dirty="0"/>
              <a:t>, …)</a:t>
            </a:r>
          </a:p>
          <a:p>
            <a:r>
              <a:rPr lang="fr-FR" sz="2400" dirty="0" err="1" smtClean="0"/>
              <a:t>Together</a:t>
            </a:r>
            <a:r>
              <a:rPr lang="fr-FR" sz="2400" dirty="0" smtClean="0"/>
              <a:t>, </a:t>
            </a:r>
            <a:r>
              <a:rPr lang="fr-FR" sz="2400" dirty="0" smtClean="0"/>
              <a:t>the </a:t>
            </a:r>
            <a:r>
              <a:rPr lang="fr-FR" sz="2400" b="1" dirty="0" err="1"/>
              <a:t>assessment</a:t>
            </a:r>
            <a:r>
              <a:rPr lang="fr-FR" sz="2400" dirty="0"/>
              <a:t> of </a:t>
            </a:r>
            <a:r>
              <a:rPr lang="fr-FR" sz="2400" dirty="0" err="1"/>
              <a:t>these</a:t>
            </a:r>
            <a:r>
              <a:rPr lang="fr-FR" sz="2400" dirty="0"/>
              <a:t> actions fit in </a:t>
            </a:r>
            <a:r>
              <a:rPr lang="fr-FR" sz="2400" dirty="0" err="1"/>
              <a:t>two</a:t>
            </a:r>
            <a:r>
              <a:rPr lang="fr-FR" sz="2400" dirty="0"/>
              <a:t> AMICI </a:t>
            </a:r>
            <a:r>
              <a:rPr lang="fr-FR" sz="2400" dirty="0" err="1"/>
              <a:t>Work</a:t>
            </a:r>
            <a:r>
              <a:rPr lang="fr-FR" sz="2400" dirty="0"/>
              <a:t> Packages: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/>
              <a:t>WP4 : ‘Innovation’, for </a:t>
            </a:r>
            <a:r>
              <a:rPr lang="fr-FR" sz="2400" dirty="0" err="1"/>
              <a:t>Industry’s</a:t>
            </a:r>
            <a:r>
              <a:rPr lang="fr-FR" sz="2400" dirty="0"/>
              <a:t> </a:t>
            </a:r>
            <a:r>
              <a:rPr lang="fr-FR" sz="2400" dirty="0" err="1"/>
              <a:t>benefit</a:t>
            </a:r>
            <a:endParaRPr lang="fr-FR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/>
              <a:t>WP5 : ‘</a:t>
            </a:r>
            <a:r>
              <a:rPr lang="fr-FR" sz="2400" dirty="0" err="1"/>
              <a:t>Industrialization</a:t>
            </a:r>
            <a:r>
              <a:rPr lang="fr-FR" sz="2400" dirty="0"/>
              <a:t>’, for </a:t>
            </a:r>
            <a:r>
              <a:rPr lang="fr-FR" sz="2400" dirty="0" err="1"/>
              <a:t>Science’s</a:t>
            </a:r>
            <a:r>
              <a:rPr lang="fr-FR" sz="2400" dirty="0"/>
              <a:t> </a:t>
            </a:r>
            <a:r>
              <a:rPr lang="fr-FR" sz="2400" dirty="0" err="1"/>
              <a:t>benefit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957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AMICI Framework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09799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fr-FR" sz="2400" dirty="0" smtClean="0"/>
              <a:t>To </a:t>
            </a:r>
            <a:r>
              <a:rPr lang="fr-FR" sz="2400" dirty="0" err="1"/>
              <a:t>optimize</a:t>
            </a:r>
            <a:r>
              <a:rPr lang="fr-FR" sz="2400" dirty="0"/>
              <a:t> the future impact of </a:t>
            </a:r>
            <a:r>
              <a:rPr lang="fr-FR" sz="2400" dirty="0" err="1"/>
              <a:t>these</a:t>
            </a:r>
            <a:r>
              <a:rPr lang="fr-FR" sz="2400" dirty="0"/>
              <a:t> actions, i.e. </a:t>
            </a:r>
            <a:r>
              <a:rPr lang="fr-FR" sz="2400" dirty="0" err="1" smtClean="0"/>
              <a:t>matched</a:t>
            </a:r>
            <a:r>
              <a:rPr lang="fr-FR" sz="2400" dirty="0" smtClean="0"/>
              <a:t> to </a:t>
            </a:r>
            <a:r>
              <a:rPr lang="fr-FR" sz="2400" dirty="0"/>
              <a:t>the </a:t>
            </a:r>
            <a:r>
              <a:rPr lang="fr-FR" sz="2400" dirty="0" err="1"/>
              <a:t>needs</a:t>
            </a:r>
            <a:r>
              <a:rPr lang="fr-FR" sz="2400" dirty="0"/>
              <a:t> of Society and Science applications, and </a:t>
            </a:r>
            <a:r>
              <a:rPr lang="fr-FR" sz="2400" dirty="0" err="1"/>
              <a:t>their</a:t>
            </a:r>
            <a:r>
              <a:rPr lang="fr-FR" sz="2400" dirty="0"/>
              <a:t> collaborative </a:t>
            </a:r>
            <a:r>
              <a:rPr lang="fr-FR" sz="2400" dirty="0" err="1"/>
              <a:t>implementation</a:t>
            </a:r>
            <a:r>
              <a:rPr lang="fr-FR" sz="2400" dirty="0" smtClean="0"/>
              <a:t>, </a:t>
            </a:r>
            <a:r>
              <a:rPr lang="fr-FR" sz="2400" dirty="0"/>
              <a:t>AMICI </a:t>
            </a:r>
            <a:r>
              <a:rPr lang="fr-FR" sz="2400" dirty="0" err="1"/>
              <a:t>will</a:t>
            </a:r>
            <a:r>
              <a:rPr lang="fr-FR" sz="2400" dirty="0"/>
              <a:t> </a:t>
            </a:r>
            <a:r>
              <a:rPr lang="fr-FR" sz="2400" dirty="0" err="1"/>
              <a:t>assess</a:t>
            </a:r>
            <a:r>
              <a:rPr lang="fr-FR" sz="2400" dirty="0"/>
              <a:t> </a:t>
            </a:r>
            <a:r>
              <a:rPr lang="fr-FR" sz="2400" dirty="0" err="1"/>
              <a:t>their</a:t>
            </a:r>
            <a:r>
              <a:rPr lang="fr-FR" sz="2400" dirty="0"/>
              <a:t> </a:t>
            </a:r>
            <a:r>
              <a:rPr lang="fr-FR" sz="2400" dirty="0" err="1"/>
              <a:t>prevailing</a:t>
            </a:r>
            <a:r>
              <a:rPr lang="fr-FR" sz="2400" dirty="0"/>
              <a:t> </a:t>
            </a:r>
            <a:r>
              <a:rPr lang="fr-FR" sz="2400" b="1" dirty="0" err="1">
                <a:solidFill>
                  <a:srgbClr val="FF0000"/>
                </a:solidFill>
              </a:rPr>
              <a:t>strategic</a:t>
            </a:r>
            <a:r>
              <a:rPr lang="fr-FR" sz="2400" dirty="0"/>
              <a:t> </a:t>
            </a:r>
            <a:r>
              <a:rPr lang="fr-FR" sz="2400" dirty="0" err="1"/>
              <a:t>elements</a:t>
            </a:r>
            <a:r>
              <a:rPr lang="fr-FR" sz="2400" dirty="0"/>
              <a:t> </a:t>
            </a:r>
            <a:r>
              <a:rPr lang="fr-FR" sz="2400" dirty="0" err="1"/>
              <a:t>will</a:t>
            </a:r>
            <a:r>
              <a:rPr lang="fr-FR" sz="2400" dirty="0"/>
              <a:t> explore new and </a:t>
            </a:r>
            <a:r>
              <a:rPr lang="fr-FR" sz="2400" dirty="0" err="1"/>
              <a:t>hopefully</a:t>
            </a:r>
            <a:r>
              <a:rPr lang="fr-FR" sz="2400" dirty="0"/>
              <a:t> more efficient modes of </a:t>
            </a:r>
            <a:r>
              <a:rPr lang="fr-FR" sz="2400" b="1" dirty="0" err="1">
                <a:solidFill>
                  <a:srgbClr val="FF0000"/>
                </a:solidFill>
              </a:rPr>
              <a:t>cooperation</a:t>
            </a:r>
            <a:r>
              <a:rPr lang="fr-FR" sz="2400" b="1" dirty="0"/>
              <a:t>, </a:t>
            </a:r>
            <a:r>
              <a:rPr lang="fr-FR" sz="2400" dirty="0"/>
              <a:t>in the </a:t>
            </a:r>
            <a:r>
              <a:rPr lang="fr-FR" sz="2400" dirty="0" err="1"/>
              <a:t>two</a:t>
            </a:r>
            <a:r>
              <a:rPr lang="fr-FR" sz="2400" dirty="0"/>
              <a:t> </a:t>
            </a:r>
            <a:r>
              <a:rPr lang="fr-FR" sz="2400" dirty="0" err="1"/>
              <a:t>Work</a:t>
            </a:r>
            <a:r>
              <a:rPr lang="fr-FR" sz="2400" dirty="0"/>
              <a:t> Packages: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/>
              <a:t>WP2 : ‘</a:t>
            </a:r>
            <a:r>
              <a:rPr lang="fr-FR" sz="2400" dirty="0" err="1"/>
              <a:t>Strategy</a:t>
            </a:r>
            <a:r>
              <a:rPr lang="fr-FR" sz="2400" dirty="0"/>
              <a:t>’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/>
              <a:t>WP3 : ‘</a:t>
            </a:r>
            <a:r>
              <a:rPr lang="fr-FR" sz="2400" dirty="0" err="1"/>
              <a:t>Cooperation</a:t>
            </a:r>
            <a:r>
              <a:rPr lang="fr-FR" sz="2400" dirty="0"/>
              <a:t>’</a:t>
            </a:r>
            <a:endParaRPr lang="en-GB" dirty="0"/>
          </a:p>
        </p:txBody>
      </p:sp>
      <p:pic>
        <p:nvPicPr>
          <p:cNvPr id="8" name="Imag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810000"/>
            <a:ext cx="5616624" cy="2830956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</p:pic>
      <p:sp>
        <p:nvSpPr>
          <p:cNvPr id="9" name="ZoneTexte 8"/>
          <p:cNvSpPr txBox="1"/>
          <p:nvPr/>
        </p:nvSpPr>
        <p:spPr>
          <a:xfrm>
            <a:off x="179512" y="4092476"/>
            <a:ext cx="304469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>
                <a:solidFill>
                  <a:schemeClr val="tx1">
                    <a:lumMod val="75000"/>
                  </a:schemeClr>
                </a:solidFill>
              </a:rPr>
              <a:t>WP1 ‘Management’ </a:t>
            </a:r>
            <a:r>
              <a:rPr lang="fr-FR" sz="2200" dirty="0" err="1" smtClean="0">
                <a:solidFill>
                  <a:schemeClr val="tx1">
                    <a:lumMod val="75000"/>
                  </a:schemeClr>
                </a:solidFill>
              </a:rPr>
              <a:t>will</a:t>
            </a:r>
            <a:r>
              <a:rPr lang="fr-FR" sz="22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fr-FR" sz="2200" dirty="0" err="1" smtClean="0">
                <a:solidFill>
                  <a:schemeClr val="tx1">
                    <a:lumMod val="75000"/>
                  </a:schemeClr>
                </a:solidFill>
              </a:rPr>
              <a:t>ensure</a:t>
            </a:r>
            <a:r>
              <a:rPr lang="fr-FR" sz="2200" dirty="0" smtClean="0">
                <a:solidFill>
                  <a:schemeClr val="tx1">
                    <a:lumMod val="75000"/>
                  </a:schemeClr>
                </a:solidFill>
              </a:rPr>
              <a:t> the </a:t>
            </a:r>
            <a:r>
              <a:rPr lang="fr-FR" sz="2200" dirty="0" err="1" smtClean="0">
                <a:solidFill>
                  <a:schemeClr val="tx1">
                    <a:lumMod val="75000"/>
                  </a:schemeClr>
                </a:solidFill>
              </a:rPr>
              <a:t>overall</a:t>
            </a:r>
            <a:r>
              <a:rPr lang="fr-FR" sz="2200" dirty="0" smtClean="0">
                <a:solidFill>
                  <a:schemeClr val="tx1">
                    <a:lumMod val="75000"/>
                  </a:schemeClr>
                </a:solidFill>
              </a:rPr>
              <a:t> coordination of the </a:t>
            </a:r>
            <a:r>
              <a:rPr lang="fr-FR" sz="2200" dirty="0" err="1" smtClean="0">
                <a:solidFill>
                  <a:schemeClr val="tx1">
                    <a:lumMod val="75000"/>
                  </a:schemeClr>
                </a:solidFill>
              </a:rPr>
              <a:t>project</a:t>
            </a:r>
            <a:r>
              <a:rPr lang="fr-FR" sz="2200" dirty="0" smtClean="0">
                <a:solidFill>
                  <a:schemeClr val="tx1">
                    <a:lumMod val="75000"/>
                  </a:schemeClr>
                </a:solidFill>
              </a:rPr>
              <a:t>, </a:t>
            </a:r>
            <a:r>
              <a:rPr lang="fr-FR" sz="2200" dirty="0" err="1" smtClean="0">
                <a:solidFill>
                  <a:schemeClr val="tx1">
                    <a:lumMod val="75000"/>
                  </a:schemeClr>
                </a:solidFill>
              </a:rPr>
              <a:t>including</a:t>
            </a:r>
            <a:r>
              <a:rPr lang="fr-FR" sz="2200" dirty="0" smtClean="0">
                <a:solidFill>
                  <a:schemeClr val="tx1">
                    <a:lumMod val="75000"/>
                  </a:schemeClr>
                </a:solidFill>
              </a:rPr>
              <a:t> the capital question the </a:t>
            </a:r>
            <a:r>
              <a:rPr lang="fr-FR" sz="2200" b="1" dirty="0" err="1" smtClean="0">
                <a:solidFill>
                  <a:srgbClr val="FF0000"/>
                </a:solidFill>
              </a:rPr>
              <a:t>Industry</a:t>
            </a:r>
            <a:r>
              <a:rPr lang="fr-FR" sz="2200" b="1" dirty="0" smtClean="0">
                <a:solidFill>
                  <a:srgbClr val="FF0000"/>
                </a:solidFill>
              </a:rPr>
              <a:t> participation</a:t>
            </a:r>
            <a:r>
              <a:rPr lang="fr-FR" sz="2200" dirty="0" smtClean="0">
                <a:solidFill>
                  <a:schemeClr val="tx1">
                    <a:lumMod val="75000"/>
                  </a:schemeClr>
                </a:solidFill>
              </a:rPr>
              <a:t>.</a:t>
            </a:r>
            <a:endParaRPr lang="en-GB" sz="22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10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Status of the Project</a:t>
            </a:r>
          </a:p>
          <a:p>
            <a:r>
              <a:rPr lang="en-GB" dirty="0" smtClean="0"/>
              <a:t>Milestones and Deliverables</a:t>
            </a:r>
          </a:p>
          <a:p>
            <a:r>
              <a:rPr lang="en-GB" dirty="0" smtClean="0"/>
              <a:t>Publications</a:t>
            </a:r>
          </a:p>
          <a:p>
            <a:pPr lvl="1"/>
            <a:r>
              <a:rPr lang="en-GB" dirty="0" smtClean="0"/>
              <a:t>Accreditation</a:t>
            </a:r>
          </a:p>
          <a:p>
            <a:r>
              <a:rPr lang="en-GB" dirty="0"/>
              <a:t>Monographs</a:t>
            </a:r>
          </a:p>
          <a:p>
            <a:r>
              <a:rPr lang="en-GB" dirty="0"/>
              <a:t>Accelerating </a:t>
            </a:r>
            <a:r>
              <a:rPr lang="en-GB" dirty="0" smtClean="0"/>
              <a:t>News</a:t>
            </a:r>
          </a:p>
          <a:p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Periodic Report</a:t>
            </a:r>
          </a:p>
          <a:p>
            <a:r>
              <a:rPr lang="en-GB" dirty="0" smtClean="0"/>
              <a:t>Annual Review Meeting</a:t>
            </a:r>
          </a:p>
          <a:p>
            <a:r>
              <a:rPr lang="en-GB" dirty="0"/>
              <a:t>Other H2020 Activities:</a:t>
            </a:r>
          </a:p>
          <a:p>
            <a:pPr lvl="1"/>
            <a:r>
              <a:rPr lang="en-GB" dirty="0"/>
              <a:t>ARIES and AMICI</a:t>
            </a:r>
          </a:p>
          <a:p>
            <a:r>
              <a:rPr lang="en-GB" dirty="0" smtClean="0"/>
              <a:t>Our meeting this week @ NCBJ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848600" y="6295894"/>
            <a:ext cx="105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#Eucard2</a:t>
            </a:r>
            <a:endParaRPr lang="en-GB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1" y="6150777"/>
            <a:ext cx="1219199" cy="65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28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WP12 3</a:t>
            </a:r>
            <a:r>
              <a:rPr lang="en-GB" baseline="30000" dirty="0" smtClean="0"/>
              <a:t>rd</a:t>
            </a:r>
            <a:r>
              <a:rPr lang="en-GB" dirty="0" smtClean="0"/>
              <a:t> Annual Review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1968500"/>
            <a:ext cx="8462963" cy="40513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7587"/>
            <a:ext cx="8462963" cy="335121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 rot="19989190">
            <a:off x="5417" y="4023702"/>
            <a:ext cx="914333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Speakers please ensure all talks are uploaded prior to session starting!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97009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WP12 Annual Review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 smtClean="0"/>
              <a:t>Organisation:</a:t>
            </a:r>
          </a:p>
          <a:p>
            <a:r>
              <a:rPr lang="en-GB" dirty="0"/>
              <a:t>Review hosted at: </a:t>
            </a:r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indico.cern.ch/event/605923/</a:t>
            </a:r>
            <a:endParaRPr lang="en-GB" dirty="0" smtClean="0"/>
          </a:p>
          <a:p>
            <a:r>
              <a:rPr lang="en-GB" dirty="0" smtClean="0"/>
              <a:t>Group photograph during afternoon coffee break today at 15:15.</a:t>
            </a:r>
          </a:p>
          <a:p>
            <a:r>
              <a:rPr lang="en-GB" dirty="0" smtClean="0"/>
              <a:t>Visit to the Neon </a:t>
            </a:r>
            <a:r>
              <a:rPr lang="en-GB" dirty="0" err="1" smtClean="0"/>
              <a:t>Muzeum</a:t>
            </a:r>
            <a:r>
              <a:rPr lang="en-GB" dirty="0" smtClean="0"/>
              <a:t> at 17:45 today.</a:t>
            </a:r>
          </a:p>
          <a:p>
            <a:r>
              <a:rPr lang="en-GB" dirty="0" smtClean="0"/>
              <a:t>Review dinner this evening at </a:t>
            </a:r>
            <a:r>
              <a:rPr lang="en-GB" dirty="0"/>
              <a:t>‘Warszawa </a:t>
            </a:r>
            <a:r>
              <a:rPr lang="en-GB" dirty="0" err="1" smtClean="0"/>
              <a:t>Wschodnia</a:t>
            </a:r>
            <a:r>
              <a:rPr lang="en-GB" dirty="0" smtClean="0"/>
              <a:t> Restaurant’ at 19:00 today.</a:t>
            </a:r>
          </a:p>
          <a:p>
            <a:r>
              <a:rPr lang="en-GB" dirty="0" smtClean="0"/>
              <a:t>NCBJ facilities </a:t>
            </a:r>
            <a:r>
              <a:rPr lang="en-GB" dirty="0"/>
              <a:t>tour tomorrow: 11:00  – 12:30</a:t>
            </a:r>
            <a:r>
              <a:rPr lang="en-GB" dirty="0" smtClean="0"/>
              <a:t>.</a:t>
            </a:r>
          </a:p>
          <a:p>
            <a:r>
              <a:rPr lang="en-GB" dirty="0" smtClean="0"/>
              <a:t>Celebratory cake tomorrow at 15:00.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Many thanks:</a:t>
            </a:r>
          </a:p>
          <a:p>
            <a:r>
              <a:rPr lang="en-GB" dirty="0"/>
              <a:t>T</a:t>
            </a:r>
            <a:r>
              <a:rPr lang="en-GB" dirty="0" smtClean="0"/>
              <a:t>o the NCBJ organising team</a:t>
            </a:r>
            <a:r>
              <a:rPr lang="en-GB" dirty="0"/>
              <a:t> </a:t>
            </a:r>
            <a:r>
              <a:rPr lang="en-GB" dirty="0" smtClean="0"/>
              <a:t>and in particular Robert </a:t>
            </a:r>
            <a:r>
              <a:rPr lang="en-GB" dirty="0" err="1" smtClean="0"/>
              <a:t>Nietubyc</a:t>
            </a:r>
            <a:r>
              <a:rPr lang="en-GB" dirty="0" smtClean="0"/>
              <a:t> and Valerie Brunner (CERN).</a:t>
            </a:r>
          </a:p>
          <a:p>
            <a:r>
              <a:rPr lang="en-GB" dirty="0" smtClean="0"/>
              <a:t>To all WP12 task leaders.</a:t>
            </a:r>
          </a:p>
          <a:p>
            <a:endParaRPr lang="en-GB" dirty="0"/>
          </a:p>
          <a:p>
            <a:pPr marL="0" indent="0" algn="ctr">
              <a:buNone/>
            </a:pPr>
            <a:r>
              <a:rPr lang="en-GB" sz="4100" b="1" dirty="0" smtClean="0">
                <a:solidFill>
                  <a:srgbClr val="FF0000"/>
                </a:solidFill>
              </a:rPr>
              <a:t>Looking forward to a successful 4</a:t>
            </a:r>
            <a:r>
              <a:rPr lang="en-GB" sz="4100" b="1" baseline="30000" dirty="0" smtClean="0">
                <a:solidFill>
                  <a:srgbClr val="FF0000"/>
                </a:solidFill>
              </a:rPr>
              <a:t>th</a:t>
            </a:r>
            <a:r>
              <a:rPr lang="en-GB" sz="4100" b="1" dirty="0" smtClean="0">
                <a:solidFill>
                  <a:srgbClr val="FF0000"/>
                </a:solidFill>
              </a:rPr>
              <a:t> (and final) WP12 review!</a:t>
            </a:r>
            <a:endParaRPr lang="en-GB" sz="41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17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Follow Meeting on Twitter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09800"/>
            <a:ext cx="3124200" cy="3124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48200" y="3031469"/>
            <a:ext cx="231390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i="1" dirty="0" smtClean="0"/>
              <a:t>#Eucard2</a:t>
            </a:r>
          </a:p>
          <a:p>
            <a:r>
              <a:rPr lang="en-GB" sz="4400" i="1" dirty="0" smtClean="0"/>
              <a:t>#ASTeC</a:t>
            </a:r>
            <a:endParaRPr lang="en-GB" sz="4400" i="1" dirty="0"/>
          </a:p>
        </p:txBody>
      </p:sp>
    </p:spTree>
    <p:extLst>
      <p:ext uri="{BB962C8B-B14F-4D97-AF65-F5344CB8AC3E}">
        <p14:creationId xmlns:p14="http://schemas.microsoft.com/office/powerpoint/2010/main" val="3880115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30" name="Picture 6" descr="Image result for finish line clipart fre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069" y="2771966"/>
            <a:ext cx="6858000" cy="340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400" y="1976735"/>
            <a:ext cx="8011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We are now only 49 days to the end of the EuCARD-2 project!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81493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152400"/>
            <a:ext cx="6131522" cy="1020762"/>
          </a:xfrm>
        </p:spPr>
        <p:txBody>
          <a:bodyPr/>
          <a:lstStyle/>
          <a:p>
            <a:r>
              <a:rPr lang="fr-CH" sz="3200" dirty="0" err="1" smtClean="0"/>
              <a:t>Contractual</a:t>
            </a:r>
            <a:r>
              <a:rPr lang="fr-CH" sz="3200" dirty="0" smtClean="0"/>
              <a:t> obligations (</a:t>
            </a:r>
            <a:r>
              <a:rPr lang="fr-CH" sz="3200" dirty="0" err="1" smtClean="0"/>
              <a:t>required</a:t>
            </a:r>
            <a:r>
              <a:rPr lang="fr-CH" sz="3200" dirty="0" smtClean="0"/>
              <a:t> to </a:t>
            </a:r>
            <a:r>
              <a:rPr lang="fr-CH" sz="3200" dirty="0" err="1" smtClean="0"/>
              <a:t>receive</a:t>
            </a:r>
            <a:r>
              <a:rPr lang="fr-CH" sz="3200" dirty="0" smtClean="0"/>
              <a:t> the final </a:t>
            </a:r>
            <a:r>
              <a:rPr lang="fr-CH" sz="3200" dirty="0" err="1" smtClean="0"/>
              <a:t>funding</a:t>
            </a:r>
            <a:r>
              <a:rPr lang="fr-CH" sz="3200" dirty="0" smtClean="0"/>
              <a:t>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975" y="1752600"/>
            <a:ext cx="8719457" cy="4190999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fr-CH" dirty="0" err="1"/>
              <a:t>U</a:t>
            </a:r>
            <a:r>
              <a:rPr lang="fr-CH" dirty="0" err="1" smtClean="0"/>
              <a:t>pload</a:t>
            </a:r>
            <a:r>
              <a:rPr lang="fr-CH" dirty="0" smtClean="0"/>
              <a:t> on the EC web portal the </a:t>
            </a:r>
            <a:r>
              <a:rPr lang="fr-CH" b="1" dirty="0" err="1" smtClean="0">
                <a:solidFill>
                  <a:srgbClr val="FF0000"/>
                </a:solidFill>
              </a:rPr>
              <a:t>remaining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deliverables</a:t>
            </a:r>
            <a:r>
              <a:rPr lang="fr-CH" dirty="0" smtClean="0"/>
              <a:t> by 30 </a:t>
            </a:r>
            <a:r>
              <a:rPr lang="fr-CH" dirty="0" err="1" smtClean="0"/>
              <a:t>June</a:t>
            </a:r>
            <a:r>
              <a:rPr lang="fr-CH" dirty="0" smtClean="0"/>
              <a:t> 2017 (2 </a:t>
            </a:r>
            <a:r>
              <a:rPr lang="fr-CH" dirty="0" err="1" smtClean="0"/>
              <a:t>months</a:t>
            </a:r>
            <a:r>
              <a:rPr lang="fr-CH" dirty="0" smtClean="0"/>
              <a:t> </a:t>
            </a:r>
            <a:r>
              <a:rPr lang="fr-CH" dirty="0" err="1" smtClean="0"/>
              <a:t>after</a:t>
            </a:r>
            <a:r>
              <a:rPr lang="fr-CH" dirty="0" smtClean="0"/>
              <a:t> end).</a:t>
            </a:r>
          </a:p>
          <a:p>
            <a:pPr marL="914400" lvl="1" indent="-514350"/>
            <a:r>
              <a:rPr lang="en-US" dirty="0"/>
              <a:t>No need to write long reports (</a:t>
            </a:r>
            <a:r>
              <a:rPr lang="en-US" dirty="0">
                <a:solidFill>
                  <a:srgbClr val="FF0000"/>
                </a:solidFill>
              </a:rPr>
              <a:t>10-20 pages </a:t>
            </a:r>
            <a:r>
              <a:rPr lang="en-US" dirty="0"/>
              <a:t>is enough), but </a:t>
            </a:r>
            <a:r>
              <a:rPr lang="en-US" dirty="0" smtClean="0"/>
              <a:t>should </a:t>
            </a:r>
            <a:r>
              <a:rPr lang="en-US" dirty="0"/>
              <a:t>keep a good scientific standard</a:t>
            </a:r>
            <a:r>
              <a:rPr lang="en-US" dirty="0" smtClean="0"/>
              <a:t>.</a:t>
            </a:r>
            <a:endParaRPr lang="fr-CH" dirty="0" smtClean="0"/>
          </a:p>
          <a:p>
            <a:pPr marL="514350" indent="-514350">
              <a:buFont typeface="+mj-lt"/>
              <a:buAutoNum type="arabicPeriod"/>
            </a:pPr>
            <a:r>
              <a:rPr lang="fr-CH" dirty="0" smtClean="0"/>
              <a:t>Complete the </a:t>
            </a:r>
            <a:r>
              <a:rPr lang="fr-CH" b="1" dirty="0" smtClean="0">
                <a:solidFill>
                  <a:srgbClr val="FF0000"/>
                </a:solidFill>
              </a:rPr>
              <a:t>3rd </a:t>
            </a:r>
            <a:r>
              <a:rPr lang="fr-CH" b="1" dirty="0" err="1">
                <a:solidFill>
                  <a:srgbClr val="FF0000"/>
                </a:solidFill>
              </a:rPr>
              <a:t>P</a:t>
            </a:r>
            <a:r>
              <a:rPr lang="fr-CH" b="1" dirty="0" err="1" smtClean="0">
                <a:solidFill>
                  <a:srgbClr val="FF0000"/>
                </a:solidFill>
              </a:rPr>
              <a:t>eriodic</a:t>
            </a:r>
            <a:r>
              <a:rPr lang="fr-CH" b="1" dirty="0" smtClean="0">
                <a:solidFill>
                  <a:srgbClr val="FF0000"/>
                </a:solidFill>
              </a:rPr>
              <a:t> Report </a:t>
            </a:r>
            <a:r>
              <a:rPr lang="fr-CH" dirty="0" err="1" smtClean="0"/>
              <a:t>covering</a:t>
            </a:r>
            <a:r>
              <a:rPr lang="fr-CH" dirty="0" smtClean="0"/>
              <a:t> the final </a:t>
            </a:r>
            <a:r>
              <a:rPr lang="fr-CH" dirty="0" err="1" smtClean="0"/>
              <a:t>year</a:t>
            </a:r>
            <a:r>
              <a:rPr lang="fr-CH" dirty="0" smtClean="0"/>
              <a:t> – 12 </a:t>
            </a:r>
            <a:r>
              <a:rPr lang="fr-CH" dirty="0" err="1" smtClean="0"/>
              <a:t>months</a:t>
            </a:r>
            <a:r>
              <a:rPr lang="fr-CH" dirty="0" smtClean="0"/>
              <a:t> – by end of M48 (April).</a:t>
            </a:r>
          </a:p>
          <a:p>
            <a:pPr marL="514350" indent="-514350">
              <a:buFont typeface="+mj-lt"/>
              <a:buAutoNum type="arabicPeriod"/>
            </a:pPr>
            <a:r>
              <a:rPr lang="fr-CH" dirty="0" smtClean="0"/>
              <a:t>Complete and </a:t>
            </a:r>
            <a:r>
              <a:rPr lang="fr-CH" dirty="0" err="1" smtClean="0"/>
              <a:t>upload</a:t>
            </a:r>
            <a:r>
              <a:rPr lang="fr-CH" dirty="0" smtClean="0"/>
              <a:t> by 30 </a:t>
            </a:r>
            <a:r>
              <a:rPr lang="fr-CH" dirty="0" err="1" smtClean="0"/>
              <a:t>June</a:t>
            </a:r>
            <a:r>
              <a:rPr lang="fr-CH" dirty="0" smtClean="0"/>
              <a:t> 2017 the </a:t>
            </a:r>
            <a:r>
              <a:rPr lang="fr-CH" b="1" dirty="0" smtClean="0">
                <a:solidFill>
                  <a:srgbClr val="FF0000"/>
                </a:solidFill>
              </a:rPr>
              <a:t>Final Project Report</a:t>
            </a:r>
            <a:r>
              <a:rPr lang="fr-CH" dirty="0" smtClean="0"/>
              <a:t>: a </a:t>
            </a:r>
            <a:r>
              <a:rPr lang="fr-CH" dirty="0" err="1" smtClean="0"/>
              <a:t>summary</a:t>
            </a:r>
            <a:r>
              <a:rPr lang="fr-CH" dirty="0" smtClean="0"/>
              <a:t> of all </a:t>
            </a:r>
            <a:r>
              <a:rPr lang="fr-CH" dirty="0" err="1" smtClean="0"/>
              <a:t>activities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the </a:t>
            </a:r>
            <a:r>
              <a:rPr lang="fr-CH" dirty="0" err="1" smtClean="0"/>
              <a:t>project</a:t>
            </a:r>
            <a:r>
              <a:rPr lang="fr-CH" dirty="0" smtClean="0"/>
              <a:t>, a </a:t>
            </a:r>
            <a:r>
              <a:rPr lang="fr-CH" dirty="0" err="1" smtClean="0"/>
              <a:t>summary</a:t>
            </a:r>
            <a:r>
              <a:rPr lang="fr-CH" dirty="0" smtClean="0"/>
              <a:t> of </a:t>
            </a:r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reported</a:t>
            </a:r>
            <a:r>
              <a:rPr lang="fr-CH" dirty="0" smtClean="0"/>
              <a:t> in </a:t>
            </a:r>
            <a:r>
              <a:rPr lang="fr-CH" dirty="0" err="1" smtClean="0"/>
              <a:t>Intermediate</a:t>
            </a:r>
            <a:r>
              <a:rPr lang="fr-CH" dirty="0" smtClean="0"/>
              <a:t> Reports 1 (M18), 2 (M36) and 3 (M48).</a:t>
            </a:r>
          </a:p>
          <a:p>
            <a:pPr marL="514350" indent="-514350">
              <a:buFont typeface="+mj-lt"/>
              <a:buAutoNum type="arabicPeriod"/>
            </a:pPr>
            <a:r>
              <a:rPr lang="fr-CH" dirty="0" smtClean="0"/>
              <a:t>Complete (by 30 </a:t>
            </a:r>
            <a:r>
              <a:rPr lang="fr-CH" dirty="0" err="1" smtClean="0"/>
              <a:t>June</a:t>
            </a:r>
            <a:r>
              <a:rPr lang="fr-CH" dirty="0" smtClean="0"/>
              <a:t>) all </a:t>
            </a:r>
            <a:r>
              <a:rPr lang="fr-CH" b="1" dirty="0" smtClean="0">
                <a:solidFill>
                  <a:srgbClr val="FF0000"/>
                </a:solidFill>
              </a:rPr>
              <a:t>Financial Reports</a:t>
            </a:r>
            <a:r>
              <a:rPr lang="fr-CH" dirty="0" smtClean="0"/>
              <a:t>.</a:t>
            </a:r>
            <a:endParaRPr lang="en-GB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5943" y="6248400"/>
            <a:ext cx="8915400" cy="365125"/>
          </a:xfrm>
        </p:spPr>
        <p:txBody>
          <a:bodyPr/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Only when all this is done, controlled and approved, the EC will unblock the last financial payment.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47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WP12 Milestones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3400" y="6084788"/>
            <a:ext cx="6781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924800" y="2297668"/>
            <a:ext cx="1045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Task 12.2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924800" y="3745468"/>
            <a:ext cx="1045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Task 12.3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924800" y="4736068"/>
            <a:ext cx="1045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Task 12.4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924800" y="5650468"/>
            <a:ext cx="1045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Task 12.5</a:t>
            </a:r>
            <a:endParaRPr lang="en-GB" dirty="0"/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811236"/>
              </p:ext>
            </p:extLst>
          </p:nvPr>
        </p:nvGraphicFramePr>
        <p:xfrm>
          <a:off x="381000" y="1524000"/>
          <a:ext cx="7543800" cy="5235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342"/>
                <a:gridCol w="3519114"/>
                <a:gridCol w="793419"/>
                <a:gridCol w="816525"/>
                <a:gridCol w="1676400"/>
              </a:tblGrid>
              <a:tr h="259976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+mn-lt"/>
                        </a:rPr>
                        <a:t>Milestone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latin typeface="+mn-lt"/>
                        </a:rPr>
                        <a:t>Title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+mn-lt"/>
                        </a:rPr>
                        <a:t>Beneficiary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+mn-lt"/>
                        </a:rPr>
                        <a:t>Date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latin typeface="+mn-lt"/>
                        </a:rPr>
                        <a:t>Comments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MS87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Fundamental 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SRF Thin Film physics report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M48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Final Activity Report</a:t>
                      </a: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MS84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Deposition test facility designed at CEA.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M40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Facility designed and 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validated (Merge with D12.10)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00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MS78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Characterisation test facility implemented at HZB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HZB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M30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Facility implemented and validated</a:t>
                      </a: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MS88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 summarising the results obtained in characterising the various new thin film technologies developed, which include both multilayer and monolayer techniques</a:t>
                      </a: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M48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Final Activity Report</a:t>
                      </a: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MS81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RF design 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CLIC_DDS_B (Scope change agreed)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UNIMAN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M36 – Delayed to M48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Activity 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MS86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RF design of fully interleaved structure and CLIC SW study.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UNIMAN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M45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Activity 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MS76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1D-2D Code Benchmarking</a:t>
                      </a:r>
                      <a:r>
                        <a:rPr lang="en-GB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 for a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 High Efficiency Klystron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M24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Activity Report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MS74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Design concept RF front end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PSI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M12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Activity Report</a:t>
                      </a: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MS77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Phase stabilisation experiment design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ULANC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M24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Activity Report</a:t>
                      </a: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MS79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Crab cavity electromagnetic design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ULANC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M30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Activity Report</a:t>
                      </a: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MS82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Completed coupled cavity simulations of 8-cavity module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UNIMAN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M36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Activity 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 (Merged with D12.7)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MS80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Demonstrated operation of improved deposition system, 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Pb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layers of 1 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μm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in thickness.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NCBJ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/>
                        </a:rPr>
                        <a:t>M30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 on sample characterisation</a:t>
                      </a: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MS73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Commissioning of the SAPI for operation with metal photocathodes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STFC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M8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Publication 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</a:tr>
              <a:tr h="3552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MS75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MS Mincho"/>
                        </a:rPr>
                        <a:t>Investigation of quantum yield and energy spectrum of the electrons, emitted from the metal photocathode surface in SAPI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STFC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M18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MS Mincho"/>
                        </a:rPr>
                        <a:t>Intermediate scientific report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MS83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MS Mincho"/>
                        </a:rPr>
                        <a:t>Manufacturing and commissioning of the photocathode transport system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STFC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M36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MS Mincho"/>
                        </a:rPr>
                        <a:t>Technical design report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MS85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MS Mincho"/>
                        </a:rPr>
                        <a:t>Investigation of the brightness of different metal photocathodes in a S-band NCRF gun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STFC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M42 – Delayed to M48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MS Mincho"/>
                        </a:rPr>
                        <a:t>Scientific report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201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WP12 Deliverables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924800" y="2526268"/>
            <a:ext cx="1045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Task 12.2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924800" y="3364468"/>
            <a:ext cx="1045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Task 12.3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924800" y="4267200"/>
            <a:ext cx="1045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Task 12.4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924800" y="5562600"/>
            <a:ext cx="1045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Task 12.5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732276"/>
              </p:ext>
            </p:extLst>
          </p:nvPr>
        </p:nvGraphicFramePr>
        <p:xfrm>
          <a:off x="168646" y="1828800"/>
          <a:ext cx="8670554" cy="4742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3777"/>
                <a:gridCol w="3870415"/>
                <a:gridCol w="1042982"/>
                <a:gridCol w="1119425"/>
                <a:gridCol w="1583955"/>
              </a:tblGrid>
              <a:tr h="25997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Deliverable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+mn-lt"/>
                        </a:rPr>
                        <a:t>Title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Beneficiary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Date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Comments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D12.1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Deposition test facilities implemented and verified at CERN and INPG. 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CERN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M18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D12.5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First resonator deposited and qualified at CERN.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CERN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M40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D12.10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Cavity deposited and qualified at CEA.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CEA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M48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D12.2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Initial progress report of task 12.3.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CERN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M18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D12.6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Intermediate progress report of task 12.3.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CERN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M36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D12.11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Final report of task 12.3.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CERN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M48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D12.3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Design of electronics for XFEL HOM diagnostics.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DESY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M18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D12.7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Completed characterisation of HOMs in the 8-cavity XFEL 3HC module.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UNIMAN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M36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D12.12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 on characterisation of HOMs in XFEL coupled 3HC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cryomodule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UNIMAN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M48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D12.4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Scientific report on photocathode R&amp;D.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STFC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M18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D12.8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Optimised procedure for preparation of flat, clean and adherent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Pb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Nb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films. (Scope change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agreed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NCBJ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M36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D12.9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Pb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Nb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plug photocathodes measurements and characterization.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HZDR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M42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2599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D12.13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Results of DAC implementation in SRF guns.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HZB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M48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 (Under review)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461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Publication Accreditation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Still too many papers do not acknowledge </a:t>
            </a:r>
            <a:r>
              <a:rPr lang="en-US" sz="2400" b="1" dirty="0" smtClean="0">
                <a:solidFill>
                  <a:srgbClr val="FF0000"/>
                </a:solidFill>
              </a:rPr>
              <a:t>EuCARD-2!</a:t>
            </a:r>
          </a:p>
          <a:p>
            <a:r>
              <a:rPr lang="en-US" sz="2400" b="1" dirty="0" smtClean="0"/>
              <a:t>Long </a:t>
            </a:r>
            <a:r>
              <a:rPr lang="en-US" sz="2400" b="1" dirty="0"/>
              <a:t>version</a:t>
            </a:r>
            <a:r>
              <a:rPr lang="en-US" sz="2400" dirty="0"/>
              <a:t>: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"</a:t>
            </a:r>
            <a:r>
              <a:rPr lang="en-US" sz="2400" dirty="0"/>
              <a:t>The research leading to these results has received funding </a:t>
            </a:r>
            <a:r>
              <a:rPr lang="en-US" sz="2400" dirty="0" smtClean="0"/>
              <a:t> 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from </a:t>
            </a:r>
            <a:r>
              <a:rPr lang="en-US" sz="2400" dirty="0"/>
              <a:t>the European Commission under the FP7 Research </a:t>
            </a:r>
            <a:endParaRPr lang="en-US" sz="2400" dirty="0" smtClean="0"/>
          </a:p>
          <a:p>
            <a:pPr marL="355600" indent="-35560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Infrastructures </a:t>
            </a:r>
            <a:r>
              <a:rPr lang="en-US" sz="2400" dirty="0"/>
              <a:t>project EuCARD-2, grant </a:t>
            </a:r>
            <a:r>
              <a:rPr lang="en-US" sz="2400" dirty="0" smtClean="0"/>
              <a:t>agreement    no.312453</a:t>
            </a:r>
            <a:r>
              <a:rPr lang="en-US" sz="2400" dirty="0"/>
              <a:t>"</a:t>
            </a:r>
          </a:p>
          <a:p>
            <a:r>
              <a:rPr lang="en-US" sz="2400" b="1" dirty="0" smtClean="0"/>
              <a:t>Short </a:t>
            </a:r>
            <a:r>
              <a:rPr lang="en-US" sz="2400" b="1" dirty="0"/>
              <a:t>version</a:t>
            </a:r>
            <a:r>
              <a:rPr lang="en-US" sz="2400" dirty="0"/>
              <a:t>:</a:t>
            </a:r>
          </a:p>
          <a:p>
            <a:pPr marL="0" indent="0">
              <a:buNone/>
            </a:pPr>
            <a:r>
              <a:rPr lang="en-US" sz="2400" dirty="0" smtClean="0"/>
              <a:t>     "</a:t>
            </a:r>
            <a:r>
              <a:rPr lang="en-US" sz="2400" dirty="0"/>
              <a:t>The work is part of EuCARD-2, partly funded by the European 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Commission</a:t>
            </a:r>
            <a:r>
              <a:rPr lang="en-US" sz="2400" dirty="0"/>
              <a:t>, GA 312453</a:t>
            </a:r>
            <a:r>
              <a:rPr lang="en-US" sz="2400" dirty="0" smtClean="0"/>
              <a:t>.“</a:t>
            </a:r>
          </a:p>
          <a:p>
            <a:r>
              <a:rPr lang="en-US" sz="2400" b="1" dirty="0" smtClean="0"/>
              <a:t>Important for upcoming conferences:</a:t>
            </a: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IPAC17, Copenhagen, 14 – 19 May 2017</a:t>
            </a: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SRF2017, Lanzhou, 17 – 21 July 2017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7744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46038"/>
            <a:ext cx="5638800" cy="1020762"/>
          </a:xfrm>
        </p:spPr>
        <p:txBody>
          <a:bodyPr/>
          <a:lstStyle/>
          <a:p>
            <a:r>
              <a:rPr lang="en-GB" dirty="0" smtClean="0"/>
              <a:t>WP12 Publications (29)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38200" y="6185755"/>
            <a:ext cx="6781800" cy="365125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913105"/>
              </p:ext>
            </p:extLst>
          </p:nvPr>
        </p:nvGraphicFramePr>
        <p:xfrm>
          <a:off x="381000" y="1018908"/>
          <a:ext cx="8387226" cy="55782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3846"/>
                <a:gridCol w="914071"/>
                <a:gridCol w="4138613"/>
                <a:gridCol w="1883896"/>
                <a:gridCol w="1066800"/>
              </a:tblGrid>
              <a:tr h="1265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Task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Author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Title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Publication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Accreditation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3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12.2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C.B. </a:t>
                      </a:r>
                      <a:r>
                        <a:rPr lang="en-GB" sz="700" dirty="0" err="1" smtClean="0">
                          <a:effectLst/>
                          <a:latin typeface="+mn-lt"/>
                        </a:rPr>
                        <a:t>Baumier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 et al 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Multilayers 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Activities at </a:t>
                      </a:r>
                      <a:r>
                        <a:rPr lang="en-GB" sz="700" dirty="0" err="1" smtClean="0">
                          <a:effectLst/>
                          <a:latin typeface="+mn-lt"/>
                        </a:rPr>
                        <a:t>Saclay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/</a:t>
                      </a:r>
                      <a:r>
                        <a:rPr lang="en-GB" sz="700" dirty="0" err="1" smtClean="0">
                          <a:effectLst/>
                          <a:latin typeface="+mn-lt"/>
                        </a:rPr>
                        <a:t>Orsay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SRF2013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700" b="1" dirty="0">
                        <a:solidFill>
                          <a:srgbClr val="00B05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</a:tr>
              <a:tr h="1846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12.2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G. </a:t>
                      </a:r>
                      <a:r>
                        <a:rPr lang="en-GB" sz="700" dirty="0" err="1" smtClean="0">
                          <a:effectLst/>
                          <a:latin typeface="+mn-lt"/>
                        </a:rPr>
                        <a:t>Terenziani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 et al 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err="1" smtClean="0">
                          <a:effectLst/>
                          <a:latin typeface="+mn-lt"/>
                        </a:rPr>
                        <a:t>Nb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coating developments with HIPIMS for SRF applications, SRF2013 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Proceedings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SRF2013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1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</a:tr>
              <a:tr h="1846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12.2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F. Weiss et al 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Chemical </a:t>
                      </a:r>
                      <a:r>
                        <a:rPr lang="en-GB" sz="700" dirty="0" err="1">
                          <a:effectLst/>
                          <a:latin typeface="+mn-lt"/>
                        </a:rPr>
                        <a:t>vapor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 deposition techniques for the multilayer coating of superconducting RF 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cavities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SRF2013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7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B050"/>
                    </a:solidFill>
                  </a:tcPr>
                </a:tc>
              </a:tr>
              <a:tr h="1846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12.2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F. Mercer et al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Niobium 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Nitride Thin Films deposited by High Temperature Chemical </a:t>
                      </a:r>
                      <a:r>
                        <a:rPr lang="en-GB" sz="700" dirty="0" err="1">
                          <a:effectLst/>
                          <a:latin typeface="+mn-lt"/>
                        </a:rPr>
                        <a:t>Vapor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 Deposition, Journal of Surface and Coatings 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Technology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>
                          <a:tab pos="1266825" algn="l"/>
                        </a:tabLst>
                        <a:defRPr/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10.1016/j.surfcoat.2014.08.084.</a:t>
                      </a:r>
                      <a:endParaRPr lang="en-GB" sz="70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>
                          <a:tab pos="1266825" algn="l"/>
                        </a:tabLst>
                        <a:defRPr/>
                      </a:pPr>
                      <a:endParaRPr lang="en-GB" sz="70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573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12.2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N. </a:t>
                      </a:r>
                      <a:r>
                        <a:rPr lang="en-GB" sz="7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Katzan</a:t>
                      </a: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et al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Characterization of Thin Films Using Local </a:t>
                      </a:r>
                      <a:r>
                        <a:rPr lang="en-GB" sz="7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Magneometer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SRF2015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1573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12.2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 </a:t>
                      </a:r>
                      <a:r>
                        <a:rPr lang="en-GB" sz="7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Kechert</a:t>
                      </a: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et al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Optimizing a Calorimetry Chamber for the RF Characterization of Superconductors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MSc</a:t>
                      </a:r>
                      <a:r>
                        <a:rPr lang="en-GB" sz="7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Thesis, </a:t>
                      </a:r>
                      <a:r>
                        <a:rPr lang="en-GB" sz="7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Universität</a:t>
                      </a:r>
                      <a:r>
                        <a:rPr lang="en-GB" sz="7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Siegen, 2015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1573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12.2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 </a:t>
                      </a:r>
                      <a:r>
                        <a:rPr lang="en-GB" sz="7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Kechert</a:t>
                      </a: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et al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Design and First Measurements of an Alternative Calorimetry Chamber for the HZB </a:t>
                      </a:r>
                      <a:r>
                        <a:rPr lang="en-GB" sz="7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Quadrupole</a:t>
                      </a: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Resonator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SRF2015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1573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12.2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G. </a:t>
                      </a:r>
                      <a:r>
                        <a:rPr lang="en-GB" sz="7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Rosaz</a:t>
                      </a: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et al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Biased </a:t>
                      </a:r>
                      <a:r>
                        <a:rPr lang="en-GB" sz="7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HiPIMS</a:t>
                      </a: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technology for superconducting </a:t>
                      </a:r>
                      <a:r>
                        <a:rPr lang="en-GB" sz="7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rf</a:t>
                      </a: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accelerating cavities coating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HIPIMS 2015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>
                          <a:tab pos="1266825" algn="l"/>
                        </a:tabLst>
                        <a:defRPr/>
                      </a:pPr>
                      <a:r>
                        <a:rPr kumimoji="0" lang="en-GB" sz="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+mn-cs"/>
                        </a:rPr>
                        <a:t>EuCARD</a:t>
                      </a:r>
                      <a:endParaRPr kumimoji="0" lang="en-GB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1573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12.2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G. </a:t>
                      </a:r>
                      <a:r>
                        <a:rPr lang="en-GB" sz="7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Rosaz</a:t>
                      </a: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et al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Development of Nb3Sn coatings by magnetron sputtering for SRF cavities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SRF2015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1573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12.3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M </a:t>
                      </a:r>
                      <a:r>
                        <a:rPr lang="en-GB" sz="700" dirty="0" err="1" smtClean="0">
                          <a:effectLst/>
                          <a:latin typeface="+mn-lt"/>
                        </a:rPr>
                        <a:t>Dehler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 et al 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Wake 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field monitors in a multi purpose X Band accelerating 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structure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IBIC2013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13913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12.3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G. Burt et al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Bead-Pull 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Measurement Method and Tuning of a Prototype CLIC Crab 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Cavity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r>
                        <a:rPr lang="en-GB" sz="700" dirty="0" smtClean="0">
                          <a:effectLst/>
                          <a:latin typeface="+mn-lt"/>
                          <a:ea typeface="Times New Roman"/>
                        </a:rPr>
                        <a:t>Linac14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1846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12.3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B. Woolley et al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High Gradient Testing of an X-band Crab Cavity at XBox2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IPAC15</a:t>
                      </a: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1846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12.4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 Shi et al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/>
                        <a:t>Stability and resolution studies of HOMBPMs for the 1.3 GHz superconducting accelerating cavities at FLASH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La3Net15</a:t>
                      </a: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1846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12.4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 Heller et al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/>
                        <a:t>Computational benefits using an advanced concatenation scheme based on reduced order models for RF structures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HOMSC14</a:t>
                      </a: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Yes, but not correct accreditation</a:t>
                      </a: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1846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12.4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 </a:t>
                      </a:r>
                      <a:r>
                        <a:rPr lang="en-GB" sz="7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Galek</a:t>
                      </a: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et al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/>
                        <a:t>Analysis of Higher Order Modes in Large Superconducting Radio Frequency Accelerating Structures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ICEAA15</a:t>
                      </a: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Yes, but not correct accreditation</a:t>
                      </a: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1846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12.4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 Heller et al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Uncertainty Quantification for Complex RF-structures Using the State-space Concatenation Approach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PIERS15</a:t>
                      </a: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Yes, but not correct accreditation</a:t>
                      </a: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1846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12.4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T </a:t>
                      </a:r>
                      <a:r>
                        <a:rPr lang="en-GB" sz="700" dirty="0" err="1" smtClean="0">
                          <a:effectLst/>
                          <a:latin typeface="+mn-lt"/>
                        </a:rPr>
                        <a:t>Flisgen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 et al 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Scattering 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Parameters of the 3.9 GHz Accelerating Module in a Free-Electron Laser </a:t>
                      </a:r>
                      <a:r>
                        <a:rPr lang="en-GB" sz="700" dirty="0" err="1">
                          <a:effectLst/>
                          <a:latin typeface="+mn-lt"/>
                        </a:rPr>
                        <a:t>Linac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: A Rigorous Comparison Between Simulations and 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Measurements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Phys. Rev. ST </a:t>
                      </a:r>
                      <a:r>
                        <a:rPr lang="en-GB" sz="700" dirty="0" err="1" smtClean="0">
                          <a:effectLst/>
                          <a:latin typeface="+mn-lt"/>
                        </a:rPr>
                        <a:t>Accel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. Beams 17, 022003.</a:t>
                      </a:r>
                      <a:endParaRPr lang="en-GB" sz="7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1846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12.4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T. </a:t>
                      </a:r>
                      <a:r>
                        <a:rPr lang="en-GB" sz="700" dirty="0" err="1" smtClean="0">
                          <a:effectLst/>
                          <a:latin typeface="+mn-lt"/>
                        </a:rPr>
                        <a:t>Flisgen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 et al 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Time-Domain 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Absorbing Boundary Terminations for Waveguide Ports Based on State-Space 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Models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IEEE Transactions on Magnetics, 50 (2).</a:t>
                      </a:r>
                      <a:endParaRPr lang="en-GB" sz="7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>
                          <a:tab pos="1266825" algn="l"/>
                        </a:tabLst>
                        <a:defRPr/>
                      </a:pPr>
                      <a:r>
                        <a:rPr kumimoji="0" lang="en-GB" sz="7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+mn-cs"/>
                        </a:rPr>
                        <a:t>EuCARD</a:t>
                      </a:r>
                      <a:endParaRPr kumimoji="0" lang="en-GB" sz="7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1846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12.4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N. Baboi et al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Commissioning 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of the Electronics for HOM-based Beam Diagnostics at the 3.9 GHz Accelerating Module at 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FLASH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r>
                        <a:rPr lang="en-GB" sz="700" dirty="0" smtClean="0">
                          <a:effectLst/>
                          <a:latin typeface="+mn-lt"/>
                          <a:ea typeface="Times New Roman"/>
                        </a:rPr>
                        <a:t>IBIC2014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  <a:sym typeface="Wingdings"/>
                        </a:rPr>
                        <a:t></a:t>
                      </a:r>
                      <a:endParaRPr kumimoji="0" lang="en-GB" sz="7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1846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+mn-lt"/>
                        </a:rPr>
                        <a:t>12.4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L. Shi et al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Stability 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Study of the Higher Order Mode Beam Position Monitors at 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the</a:t>
                      </a:r>
                      <a:r>
                        <a:rPr lang="en-GB" sz="700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Accelerating 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Cavities at 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FLASH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r>
                        <a:rPr lang="en-GB" sz="700" dirty="0" smtClean="0">
                          <a:effectLst/>
                          <a:latin typeface="+mn-lt"/>
                          <a:ea typeface="Times New Roman"/>
                        </a:rPr>
                        <a:t>IBIC2014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1846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+mn-lt"/>
                        </a:rPr>
                        <a:t>12.4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T. </a:t>
                      </a:r>
                      <a:r>
                        <a:rPr lang="en-GB" sz="700" dirty="0" err="1" smtClean="0">
                          <a:effectLst/>
                          <a:latin typeface="+mn-lt"/>
                        </a:rPr>
                        <a:t>Wamsat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 et al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First 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Tests of a </a:t>
                      </a:r>
                      <a:r>
                        <a:rPr lang="en-GB" sz="700" dirty="0" err="1">
                          <a:effectLst/>
                          <a:latin typeface="+mn-lt"/>
                        </a:rPr>
                        <a:t>uTCA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-Based </a:t>
                      </a:r>
                      <a:r>
                        <a:rPr lang="en-GB" sz="700" dirty="0" err="1">
                          <a:effectLst/>
                          <a:latin typeface="+mn-lt"/>
                        </a:rPr>
                        <a:t>Downconverter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 Electronic for 5GHz Higher Order Modes in Third Harmonic Accelerating Cavities at 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XFEL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r>
                        <a:rPr lang="en-GB" sz="700" dirty="0" smtClean="0">
                          <a:effectLst/>
                          <a:latin typeface="+mn-lt"/>
                          <a:ea typeface="Times New Roman"/>
                        </a:rPr>
                        <a:t>IBIC2014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1846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+mn-lt"/>
                        </a:rPr>
                        <a:t>12.4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J. Heller et al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Quantification 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of Geometric Uncertainties in Single Cell Cavities 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for</a:t>
                      </a:r>
                      <a:r>
                        <a:rPr lang="en-GB" sz="700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BESSY 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VSR Using Polynomial 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Chaos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r>
                        <a:rPr lang="en-GB" sz="700" dirty="0" smtClean="0">
                          <a:effectLst/>
                          <a:latin typeface="+mn-lt"/>
                          <a:ea typeface="Times New Roman"/>
                        </a:rPr>
                        <a:t>IPAC14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r>
                        <a:rPr lang="en-GB" sz="700" b="1" dirty="0" err="1" smtClean="0">
                          <a:effectLst/>
                          <a:latin typeface="+mn-lt"/>
                          <a:ea typeface="Times New Roman"/>
                        </a:rPr>
                        <a:t>EuCARD</a:t>
                      </a:r>
                      <a:endParaRPr lang="en-GB" sz="7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1846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+mn-lt"/>
                        </a:rPr>
                        <a:t>12.4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T. </a:t>
                      </a:r>
                      <a:r>
                        <a:rPr lang="en-GB" sz="700" dirty="0" err="1" smtClean="0">
                          <a:effectLst/>
                          <a:latin typeface="+mn-lt"/>
                        </a:rPr>
                        <a:t>Flisgen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 et al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Computation 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of </a:t>
                      </a:r>
                      <a:r>
                        <a:rPr lang="en-GB" sz="700" dirty="0" err="1">
                          <a:effectLst/>
                          <a:latin typeface="+mn-lt"/>
                        </a:rPr>
                        <a:t>Eigenmodes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 in Long and Complex Accelerating Structures by Means of Concatenation 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strategies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r>
                        <a:rPr lang="en-GB" sz="700" dirty="0" smtClean="0">
                          <a:effectLst/>
                          <a:latin typeface="+mn-lt"/>
                          <a:ea typeface="Times New Roman"/>
                        </a:rPr>
                        <a:t>IPAC14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266825" algn="l"/>
                        </a:tabLst>
                      </a:pP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1846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12.4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T. </a:t>
                      </a:r>
                      <a:r>
                        <a:rPr lang="en-GB" sz="7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Flisgen</a:t>
                      </a: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et al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Computation of External Quality Factors for RF Structures by Means of Model Order Reduction and a Perturbation Approach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Conf. </a:t>
                      </a:r>
                      <a:r>
                        <a:rPr lang="en-GB" sz="7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Computetion</a:t>
                      </a:r>
                      <a:r>
                        <a:rPr lang="en-GB" sz="7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and </a:t>
                      </a:r>
                      <a:r>
                        <a:rPr lang="en-GB" sz="7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Mangentic</a:t>
                      </a:r>
                      <a:r>
                        <a:rPr lang="en-GB" sz="7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Fields, 2015</a:t>
                      </a:r>
                      <a:endParaRPr lang="en-GB" sz="7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1846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12.4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 </a:t>
                      </a:r>
                      <a:r>
                        <a:rPr lang="en-GB" sz="7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Liangliang</a:t>
                      </a: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et al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Stability and Resolution Studies of HOMBPMs for the 1.3 GHz Superconducting Accelerating Cavities at FLASH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LA3NET 2015</a:t>
                      </a: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  <a:tr h="1846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12.5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R. </a:t>
                      </a:r>
                      <a:r>
                        <a:rPr lang="en-GB" sz="700" dirty="0" err="1" smtClean="0">
                          <a:effectLst/>
                          <a:latin typeface="+mn-lt"/>
                        </a:rPr>
                        <a:t>Barday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 et al 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Characterization 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of a Superconducting </a:t>
                      </a:r>
                      <a:r>
                        <a:rPr lang="en-GB" sz="700" dirty="0" err="1">
                          <a:effectLst/>
                          <a:latin typeface="+mn-lt"/>
                        </a:rPr>
                        <a:t>Pb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 Photocathode in a Superconducting RF </a:t>
                      </a:r>
                      <a:r>
                        <a:rPr lang="en-GB" sz="700" dirty="0" err="1">
                          <a:effectLst/>
                          <a:latin typeface="+mn-lt"/>
                        </a:rPr>
                        <a:t>Photoinjector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Cavity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Phys. Rev. ST </a:t>
                      </a:r>
                      <a:r>
                        <a:rPr lang="en-GB" sz="700" dirty="0" err="1" smtClean="0">
                          <a:effectLst/>
                          <a:latin typeface="+mn-lt"/>
                        </a:rPr>
                        <a:t>Accel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. Beams 16, 123402.</a:t>
                      </a:r>
                      <a:endParaRPr lang="en-GB" sz="7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12700" cmpd="sng">
                      <a:noFill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16614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12.5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700" dirty="0" smtClean="0">
                          <a:effectLst/>
                          <a:latin typeface="+mn-lt"/>
                        </a:rPr>
                        <a:t>R. </a:t>
                      </a:r>
                      <a:r>
                        <a:rPr lang="en-US" sz="700" dirty="0" err="1" smtClean="0">
                          <a:effectLst/>
                          <a:latin typeface="+mn-lt"/>
                        </a:rPr>
                        <a:t>Kleindienst</a:t>
                      </a:r>
                      <a:r>
                        <a:rPr lang="en-US" sz="700" dirty="0" smtClean="0">
                          <a:effectLst/>
                          <a:latin typeface="+mn-lt"/>
                        </a:rPr>
                        <a:t> et al 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Development 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of an optimized </a:t>
                      </a:r>
                      <a:r>
                        <a:rPr lang="en-GB" sz="700" dirty="0" err="1">
                          <a:effectLst/>
                          <a:latin typeface="+mn-lt"/>
                        </a:rPr>
                        <a:t>quadrupole</a:t>
                      </a:r>
                      <a:r>
                        <a:rPr lang="en-GB" sz="700" dirty="0">
                          <a:effectLst/>
                          <a:latin typeface="+mn-lt"/>
                        </a:rPr>
                        <a:t> resonator at 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HZB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SRF2013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GB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  <a:sym typeface="Wingdings"/>
                        </a:rPr>
                        <a:t>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solidFill>
                      <a:srgbClr val="00B050"/>
                    </a:solidFill>
                  </a:tcPr>
                </a:tc>
              </a:tr>
              <a:tr h="1846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12.5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700" dirty="0" smtClean="0">
                          <a:effectLst/>
                          <a:latin typeface="+mn-lt"/>
                        </a:rPr>
                        <a:t>R. </a:t>
                      </a:r>
                      <a:r>
                        <a:rPr lang="en-US" sz="700" dirty="0" err="1" smtClean="0">
                          <a:effectLst/>
                          <a:latin typeface="+mn-lt"/>
                        </a:rPr>
                        <a:t>Nietubyć</a:t>
                      </a:r>
                      <a:r>
                        <a:rPr lang="en-US" sz="700" dirty="0" smtClean="0">
                          <a:effectLst/>
                          <a:latin typeface="+mn-lt"/>
                        </a:rPr>
                        <a:t> et al 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700" dirty="0" smtClean="0">
                          <a:effectLst/>
                          <a:latin typeface="+mn-lt"/>
                        </a:rPr>
                        <a:t>Recent 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development in optimization of superconducting thin film lead photocathodes at NCBJ in </a:t>
                      </a:r>
                      <a:r>
                        <a:rPr lang="en-US" sz="700" dirty="0" err="1" smtClean="0">
                          <a:effectLst/>
                          <a:latin typeface="+mn-lt"/>
                        </a:rPr>
                        <a:t>Świerk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 smtClean="0">
                          <a:effectLst/>
                          <a:latin typeface="+mn-lt"/>
                        </a:rPr>
                        <a:t>Proc. SPIE Vol. 8903 89032B</a:t>
                      </a:r>
                      <a:endParaRPr lang="en-GB" sz="70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 smtClean="0">
                          <a:effectLst/>
                          <a:latin typeface="+mn-lt"/>
                          <a:ea typeface="Times New Roman"/>
                        </a:rPr>
                        <a:t>??</a:t>
                      </a:r>
                    </a:p>
                  </a:txBody>
                  <a:tcPr marL="52223" marR="52223" marT="0" marB="0"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000"/>
                    </a:solidFill>
                  </a:tcPr>
                </a:tc>
              </a:tr>
              <a:tr h="1846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12.5</a:t>
                      </a:r>
                      <a:endParaRPr lang="en-GB" sz="7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223" marR="52223" marT="0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J. </a:t>
                      </a:r>
                      <a:r>
                        <a:rPr lang="en-GB" sz="700" dirty="0" err="1" smtClean="0">
                          <a:effectLst/>
                          <a:latin typeface="+mn-lt"/>
                        </a:rPr>
                        <a:t>Lorkiewicz</a:t>
                      </a:r>
                      <a:r>
                        <a:rPr lang="en-GB" sz="700" dirty="0" smtClean="0">
                          <a:effectLst/>
                          <a:latin typeface="+mn-lt"/>
                        </a:rPr>
                        <a:t> et al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700" dirty="0" smtClean="0">
                          <a:effectLst/>
                          <a:latin typeface="+mn-lt"/>
                        </a:rPr>
                        <a:t>Deposition </a:t>
                      </a:r>
                      <a:r>
                        <a:rPr lang="en-US" sz="700" dirty="0">
                          <a:effectLst/>
                          <a:latin typeface="+mn-lt"/>
                        </a:rPr>
                        <a:t>and optimization of thin lead layers for superconducting accelerator </a:t>
                      </a:r>
                      <a:r>
                        <a:rPr lang="en-US" sz="700" dirty="0" smtClean="0">
                          <a:effectLst/>
                          <a:latin typeface="+mn-lt"/>
                        </a:rPr>
                        <a:t>photocathodes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 dirty="0" smtClean="0">
                          <a:effectLst/>
                          <a:latin typeface="+mn-lt"/>
                        </a:rPr>
                        <a:t>Phys. Scr. 2014 014071</a:t>
                      </a:r>
                      <a:endParaRPr lang="en-GB" sz="7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1" dirty="0" err="1" smtClean="0">
                          <a:effectLst/>
                          <a:latin typeface="+mn-lt"/>
                          <a:ea typeface="Times New Roman"/>
                        </a:rPr>
                        <a:t>EuCARD</a:t>
                      </a:r>
                      <a:endParaRPr lang="en-GB" sz="7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2223" marR="52223" marT="0" marB="0" anchor="ctr"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19200" y="6578025"/>
            <a:ext cx="65704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All </a:t>
            </a:r>
            <a:r>
              <a:rPr lang="en-GB" sz="1600" dirty="0"/>
              <a:t>publications stored on CERN CDS: </a:t>
            </a:r>
            <a:r>
              <a:rPr lang="en-GB" sz="1600" dirty="0">
                <a:hlinkClick r:id="rId2"/>
              </a:rPr>
              <a:t>http://</a:t>
            </a:r>
            <a:r>
              <a:rPr lang="en-GB" sz="1600" dirty="0" smtClean="0">
                <a:hlinkClick r:id="rId2"/>
              </a:rPr>
              <a:t>cds.cern.ch/collection/EuCARD-2</a:t>
            </a:r>
            <a:endParaRPr lang="en-GB" sz="1600" dirty="0" smtClean="0"/>
          </a:p>
          <a:p>
            <a:endParaRPr lang="en-GB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2895600"/>
            <a:ext cx="6400800" cy="25545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We are only ~50% successful overall, 80% successful in last year!</a:t>
            </a:r>
          </a:p>
          <a:p>
            <a:pPr algn="ctr"/>
            <a:endParaRPr lang="en-GB" sz="3200" b="1" dirty="0" smtClean="0">
              <a:solidFill>
                <a:srgbClr val="FF0000"/>
              </a:solidFill>
            </a:endParaRPr>
          </a:p>
          <a:p>
            <a:pPr algn="ctr"/>
            <a:r>
              <a:rPr lang="en-GB" sz="3200" b="1" dirty="0" smtClean="0">
                <a:solidFill>
                  <a:srgbClr val="FF0000"/>
                </a:solidFill>
              </a:rPr>
              <a:t>Need 100% accreditation of EuCARD-2 in final year!</a:t>
            </a:r>
            <a:endParaRPr lang="en-GB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39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Monographs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11 RF activities published in </a:t>
            </a:r>
            <a:r>
              <a:rPr lang="en-GB" sz="2400" dirty="0" err="1" smtClean="0"/>
              <a:t>EuCARD</a:t>
            </a:r>
            <a:r>
              <a:rPr lang="en-GB" sz="2400" dirty="0" smtClean="0"/>
              <a:t>:</a:t>
            </a:r>
          </a:p>
          <a:p>
            <a:endParaRPr lang="en-GB" sz="2800" dirty="0"/>
          </a:p>
          <a:p>
            <a:endParaRPr lang="en-GB" sz="2800" dirty="0" smtClean="0"/>
          </a:p>
          <a:p>
            <a:endParaRPr lang="en-GB" sz="2800" dirty="0"/>
          </a:p>
          <a:p>
            <a:endParaRPr lang="en-GB" sz="2800" dirty="0" smtClean="0"/>
          </a:p>
          <a:p>
            <a:endParaRPr lang="en-GB" sz="2000" dirty="0"/>
          </a:p>
        </p:txBody>
      </p:sp>
      <p:sp>
        <p:nvSpPr>
          <p:cNvPr id="11" name="AutoShape 2" descr="data:image/png;base64,iVBORw0KGgoAAAANSUhEUgAAAGQAAACUCAIAAADqEhsaAAAAAXNSR0IArs4c6QAAAARnQU1BAACxjwv8YQUAAAAJcEhZcwAADsMAAA7DAcdvqGQAAF6nSURBVHhe7X0HWFPZ1rbT7zTH3nuh9x7SExKSkIRAQgi9996rWJEqiAVFVOy9O/beewcrAoKgKAr2MuPM/+4ch/HOzJ3xft8tM//z5TlPnpPknJOz37P6WnvtLj/+3+t3EWhvb+/8vcv/YfX+CPwfWO+F1YMHD7H9H1jvBRZ10P+B9X9g/T0Cb968+QEv7fs/gc2vDv3/n7IA0Pdv3rx6/fr1d99h++57fHrzP4Ps/0+wvv/59Qbo4PXsxQtsL16+fPnqFQUcRW7/FGp/ebDImH/8EYgAA2DxHKA8f453gIKPT54+BTFh59HTp4+fPHny7NnT58+fvXhOfn79nZY1/wkq+6uCRWQQ+Ov77yksCEYvXgAIggX1/uwZ9T1gef7yJfZBUBQPUucSpH4iwB/fj8T+2mB1DrsTOwwfcFCsR0kovAguP/xAAUdt1E/YwIbYp475Q5b8q4L1hwPDARSCFNV0YkFBqWVSIr3e/PAGEgy7wPgP6euvCta7NPU+wP3iGLAkWJUiqOcvCQtTtPb79PWXBAvUgdG+eEmEFCR3+6NHDx89an/8+NGTJ/gG7EZxHEgGEFAwdYKLfXI6aOp7ItqBEDns9WuQGaEvLWP+o9dfEixqMBgzeAfkgKFCzT3s6Gh90Hbn/v279++3tbc/evz48bNnwGLR9o2Lt2/UAqY963si1tfu27nl2AF8rG9p3n780NGLZwEtIIYww+//H4JFDQnGASGrR49u32290XDrxq1bd++33Wxqqm9ubm5thQ4cM3fq5EWzD54/vWzn5nHzpmEHZ4UXjS1aNrdqy9pJC8rxvmTHxu9eEcaE3gRq/8ie+AtTFgUWhkcJGhgHQA2c2Pbw4b0HD1rb2lru3XvQ8Si7smzC/JmlKxbMWr8sZ+601Xu3f//dm+zKqQVLK9ft3+U9MWX57m8XbF0PkIA7ZbhSJuuv6etPDRZhtN8VIhDKj58+xfCePnvW8fjxg0eP2x621zXdbm17cP/hQ2AHxpq7eTW2XSeOzNu8pnLj6t0njz57/mLFnq1bju6fu2k1QNxz+ti2owfBs7gCrgYzjcILBusv8PqTgvWT1Ugk8a9vmhoD5DEQoXZqbzU2NDc/6OjAPgQWPtbdvn2zselWc3Nbe8cTYEkQILYCaO1uWxvQvPfgIRgWthasV8g7fGzreNTx+BHBS6sffv2c/oxgASkitrW6HBK3U6O9+5yB4P329gftHRgbBk/QaWzC4CHGcRZGfv9hO7ADNAACUh8SrenOHXyJY8ChQBlMSuHyoL2dqIW2NjBvW0cH6IvCVivs/464/nRgUU6M1jIgdjboAXxBwfSuEdTx5AlsBRBI64MHdU1NkOtNd+4CAnAulCMhk/YObOBEuIQUf2EH3z9sB8CPQX2AEu/ai7QBqTv3yTvwegg9+hNx4Xm9a6n+6cAio9ViBN0EvPCOsXXaCtQOvgRwGNitlhZowJraWmzYh7DHrw87HhGy0hpf2HA6BdY9LTVR+3hvxPEvXgCv5tb7LffuN9+7B5sD18SJgOsJ5Yxrne1Oiv7TgaVF6hW4A7oJoMAmALu9yw6wgwhn3bsHOoJIqrl58+L167W3boEAIZUwNuwQsgLhaHmKggZXAwVB/D95BiP28b22tsY7dwCl9iItAA44asEiauEtWPC+X72CU/nnBQv3RyEFmAhSDx9ikC9evcIdA0eK9Vpa72EDUdy41Xjh2jXYU/gIjDBayHBqbFpGJlEHCCCYrLggaAfvsC3qb9++1XIHbIiLQ9JBe+LjT5T1ECr1J7CISvjzUhbujLIDAAqeMAgEfIFhUFIGYhjDBnMSE7S19XpDA2jqal0dKAXf1NyovVJXB3RInAHMrH11EgVoCseQeI5Wh9Y2NuIZ4IIgyfqmZlDZT2AR/iWRLyIECB++q1X+RGxIiXbwktZiIiockGEfxALjBw/53fvGyK/V11+tr790/cbdB8T+xD5IBhwKWDstJoouoFFBeqA16grQADcaiamBDWDhHWARNoSAf/jwAcwHEiXEU4H382cFiyjB74iDBgahLB3EA6jwHIb3Cy2OMUMPQq5X36iFjL9ysw4kRkX4cCLxgYjdQKwnjJzap37CiTC7QJUACDoUthgB6+6d5lbIrLb7kFnEdnjSaZr+OSnrB5g1lPrD8CidCH6kjCyQB4YKvCjsQC+gu8aWO+Cmm2RrwjsiDJQp+zYloaUpQqovXhDRTiyJduyATkFEV+rriC95qwECq6GlGUwNliT2F4wJ4jI9eUr8nlfEdHjn9V9mQxLDROTgu+9INI4S7c+e4Ut8xJfEdGy9R6SsVgABOOwTK/R+GwyFaw0NUGQt9+/DwoLBiQEDDvxKia3OfAQEELxFnEgcxgdtCOmAB0FWcLYBMTiXCKzW1neNUspJfBsR/POAhTvRgkWFLl+SIBwEjDaSSd0kHjhlYQMIPPbbd+9CVDfdvQsOIkzU1IQjiT3V0QEVduLipdPVNdguXL164dp1iH+w2H2YTrC82h/iLFATyArMi+PBifVNTQ0tLfgedhaYGpgSIxYmi9ad/nX44b9PWd99j+jIW0sdYIF53gbIv/sO0gMkA7lDSRDIHZAAhAto6tzVqxDwIArKwkaKC+M/VV1z8tIlbEDt+MWLxy9c0Ho8HaAmOEZgW9BjS2srzgLoYGFKtBNppXWA3pqjWtFOxel/ETj9b4JFyRc8QcoaAr+8lUpalQ908M27IoMI9bY20MX5a9dANaARouO02h16E9R3+eZNbFfr6mFD4B2+NEUpEEIwYkFBIE9wLixUiLmfGFCrBLXUh4t0Rh2IY/j3Agv/8l8DC0jh0ZH4JKLDz54Rh0zrA2rzxkSEY4QYA2jqF6ElkAYMUWzPnr5wzogUJASs279TaxB839QCBQcDCg5eR2BeZsv9e68B5Q+gu1egLOx///r78KKcC9evgbfhFREZB9X4/CWUH0EKcl2bQKOyZu/a7tQz+6+BRakqCi8QPW5Ua2e9gUVIoYYXUXl34B/fB4uRGAMxBR4AEQhmYlXef0CP0OAKtqFuONhnYkrF+pVnLteoc+LX7dtVsrwKxmrx8vmZFSXbjh2q2rIud9GsaasXV2xYWXe7KW/RnLiy3F0nj5asqEqfNWXL0QOAiBhXPzEgyOrXqbH/Glhaynor19+aCFpawz7iLUAHNAWmg3Snsnv4CGGMAAMEMyQOeAdkwIj0QEbQLky9Yte3M9cuFcT7T15UMW7e9OfPXgIy0KZ9uPvSHZsQ5AM0244eALlFlYwHA8rTw789vK9w2VyHeP/lOHfdUhAgpAEV9iPK9LfSiP81sH6Kw7x13wh22vQycCGRBm2qHdBA+oK4gBrIBEIKXAYoIafhi+BIZpQn3BRpaui8b9dMW7V4+c6td+61JUzLK11RFVKQDXbCAYfOnwZYhL6OHAwuyA4vGge4ldmxO44fLlhSKUoK2nv6ePm6ZQD9Z7L6B+HZ/yhYlHKhTEfYUXiQoBc8f8rRgWyi5AXENjQdxDNxXJ48AYeCvqC5INohv2sbbkFIQ8bhUqLEIGaU1+ELZ05cusCN9Y0sHr985xbsbD6yNzAvA9I9pnSiZmzCqr3b0mYVI3YclJeFVAWegUtmFD6CDBOn53mNT56zcSVCpiDqZ9pIA0Vcv9At/2mZRRmKneYlniTGA+LHfWhJ/w3sUgCErfNecTDICtoNMBEleO0a4gRU6K5zMKA4mBQkavrkaTMsqdZ74Kk33/8A327W+uXqnLhdp468fvUdXBmQJ5gXgg/PhMD9w4/l65Z7T0jeevwg/kgr199GR39hNPwXBDywouLFlAkKqoFpQ9EalRCFq4Ex//qRavGqP3/12uW6mwAVCrTzGMAEr7D6xg0ACkuqvuk2cISBhmeCq8Hpq669joOBLyxS6AoY+jDcSES04xEMqoY7zeeu1vz4hkQ7CE2R+of/SN5w3YFduC2XrOhfjxbfWAUrPcYlYqjUr9pal5/HTOWHkWIxC3DmxfruOnmEOkxbUPTjmSs1AZPTgQW2rIpScXJIdOkEKmkKLta6O3dhqTomBT1/SsYM8rl44xo/zs8qyJVkYr9/04qo8X1kJOBgk+cRlJcJYbf16AEtDZK/xlkUZf1OEdK/TGbhb0Z7CI9fPh9aOCZm6sRtxw/UtTSBBY5cPEMNmxauwTvUnPvY+OlrFsPDKFgyZ/H2DRdqr+Ytqhg7dxp+ffL8mSo75ujFcxmzio9dPOeYGHTo3On5364NmJyROC3vQfsjcJKJv/zNd2/OXb1ctmrRjLVLjlw46zspNWlGPsScPD3CLzetoeU2LpUxq2TFri3XGuuxH10yMbZ00tYjBzIrSnFxWA9gz7zFFU6poUt2bKqpu5E4PZ+y+yjN+49e/zKw8Ae+uWl4R9ryWPX5SQvLY6dO3HhoD4xGfAnJDpsoOD+rfN1SEKAkJaT65g0orLHzph2+cBqUQqKXzXcQmYI1YB/hDoaQpYU3328NLRjjnpOwZu9OCG/4PNBZul4iOG8/fv9jcH42cn+Q6LAVXDOj4Sfi2VRsXLF42wb8Y/zUSRSlP3r6RJgQULxs3tajB3FA7sLZ3x7ZD6FeU18LbbjzxGGYWj4TU3Hkr/2bX6D2rwTLfWwCru41Ifn8jSt4btDTF29eO1p9jtzH69e0cDV2pqyYv+XIfpAAgAgrypm4oBwcFzFlHH4Ch7Z1tHuOTwLHQQyBiepbbuMi7jnx+8+cjJwyHk4bDgOfQr6UrlwAYrnR2LBo28aCxZX4U4TxAMGqPVsX79gI5spbPGf9/p2r920/f/2KIiMK1sPmw3tBwm5j4kDdHmMTz12rwb+D6fA4q7auw5X/o1U0yTMLwH2A4Oz1y5MWztp/7gQvzq9y0yrcB1QeO9obO9du1QMFaHTsa8YlKLNjbt1tAYlBlV2uvVlTewMPH0++aNm8TYf2MCM9QDi5C2fBLEotL4JMxllILFsEuSzavgHfHD535tKN6/x4f2yQ2a5Z0Rg5ZDaMgJtNjewYb5AwwlP4HlcAG2LznpACCw7kf7v1DqgYF8QpN5sbsfM70ooisX8lZf0jVoeRiQgRnjZiINqY79+5x9A/kKvQjJCvnQobbNjUcheq7VpdPZxeMCAuDsGMcVL/Ao/u9p3W6utECV6ra3j+4hUiwm9v4IcfsQ9XCR9xHVyEBNWfPqf8QQTK4AbCsEAVCHW8XZi7lq7/uIr53wgWzDsE1CmktBkHEuRFLrPzLhF2wS3C2oLJ82uF3faw49L1WjjMsEU7nznsMmqECF8hIIM4zNHz52G+ws4kKS+Y/S9e4L/gi1MmLmx9yDIok6Y7JLajDVqRxCpkH+CG9QmlDGSJ9fe7ov3fSFkvX72UpoZRf0Bla+Ch4vEiZgQp8/TF863HDmw4uOddSgTFwS2bUDUT+gu6D5IeXAZlj/j6nXv3V+zaumL3FhwP04kKNMMKQVbmWn3D5Zt1pNKo4RZFR6R49PsfgvKztKXKz2CgAiPgjhPhTgJi/MvDRx2QFbATbjSRs6jXb1qh794h9v8tlFW+fpl6TBzICpU99c1N0Dtw6zcf3vfq5Wso6YzZJd8e2ZtQlrds12bcwawNy3ecOIRBIn4SlJ957OJ5Wrg7ggpLtm86WX1x+uolK3dvXbdvZ9KMghlrliKWAlgxMlhtL56/WrVnG45BbUx17Y0NB3bN27wa7nTj3RZYJCAuyP6ipXNr6mrX7N0BxQeDfvepo3geEPCr92yr2LACwh6WxL32h0t3bvoFLr/58V8MFsUvwAWKJqW8EIPBDe07c8I1O+b05UsQCygbQwHQhkN7pq9ezInxgVk4vmoG9ADyTzgxffYUiGQYpeeuXYkoHgeXGHodmm73qWM5c8sQIYCFUVN3E5UbAPRu6wPfSemLt23Cgzlw7uTEqpm4TvGyuQu2rsOfwlhlRXkVLpmLKI0qOxZPaN/ZE/YRmv1nTyLOhZjE8ZoLeJZr9+9EMZsiI/I/CtbPft/r72ANTF25EAEmZBNgJew5fbxo6TwwBW5ow6Hda/fvAE8dunAGLu7mI/uAKcwx2NNgotDCHNAFPOHLN2thhcKSQhomonjskYtnF+/YBOPzzJXLsC2gARFOePLoRVhhzspd2wLyMg5dOL1052a4x8ACRizcPchHWWr4liMHciqn4TAUZC3cth5WPifGu/FOC+7tSsPN/CVzIOMA3LQ1i/5zYFHpKagTCCcIzvUHdmfPmQoKwt3j6W08uCerooTyTiCt/CelVX27FvYkP94Pjhv0unN6BIgOXi4GeaLmAiypE9UXgRTsbGj60KKcg+dP4WrStDDiA794BZlt6i/3HJc0beViWPlTVy3ccHB3yYoF3FifbccPwqzHE4K8A2Wt3rMdhj4oC/ZBbVMjAjWy1LDTVy4hxFrX3ATyxC2B3CAo/kNgUSEX4AVXlHjCqBa7fx9BKNgIZ65U373/gNQD3b3TeTf3Hj6AKoew16Y2W2+33oXrS+KjL148fvYUcCC+jlOwA3sSZlpQQRYlgNsfo3D0LnQf4uvISpy/dqXhdvPpy9X4FeUeNxoaoHlBnlB2UI4IqKKslConwqVgdiH+Ar3RdLcFxgouBVagrA3KAHyf179AZpGUntaxIrlflHKQ9NwDaOv7D1Gr2A7UkMikAo9UipRy+nHwL+4P50KuI8N8ubYWZ8Gebn3YBvcF0HceiUtBA9beakIKuq7xdvPde/gJyRtcDVFO6jAAitwESYJpi0upAAOJuJNH8oSauEJSbVpKhzsIWfY+SP0LtCFFVvhLUvfy+DEi5dqCizYIUWSxGppbYFJ2Flh1Btepu/yFtoZCBEaIWCHlB6+4cwBwleDfQWDhmwVb1s1atzyqZMLuE8cgB61DlAu2rcf3YMyQwuyz12ug9cDOsDbII3n4EDIB9iisWapUFOEhPFiq0ubgBURQiXfx/q//FWVRo6XyyaRMuB2V6A9wowiYwBqE5oK/Blqg7gZQUsVmeIEM8SvyDuARfI+NRGyePUM669L16+RE5Izv3acS1DCIkMiCpsOJ0PdTlsHvTdlx9IhVsCtsEUTQEZQBbyKEcPjimTGVZfCWZq9bDo0M+ipcWgnBB05H4fuafdtRsDx/y9rb9+6i9j1rTilMHPBv6qwiPNr3gex/DhYV89RWbXxHChS09YZU9SZqwyiwEO2GcUjdB7FIbxEjEClnsCdJapIKKZJkvl5fj8g6gANlUcUtAB3f41zwIDakKhwTA3EuTCpOrA8CGNuOHrIIdKGufOt2c8fTJ7K0MOgBBBUyZk9BPF6VFQu1CDsLrijUH846fP405Hri9MmXbl6HFTJ7wwrYMTBQdp8+qhoT++8FixJV371+DaLQVq08Ai0AKcAEasLggRTG/+5NnL96FcIbQoTKAEPQUr+CNLSlUo1UihTCCzhCPCNeTCrzSIb9jjAx8IfXPwCF0hUL/Sal7zx+xCpEiXMRw2i5e6/jySP4DLtOHJ1YVZ4+qxhmGjRg6cqFB86dgoGCaRTRJRNwTXjsCGBV191wiPO/dqsOxoTH+EQo6BOXL/x7wSI08vo7yEuqSg/SCgOGekKM/PqtBvi3AKvzDsB3AAjyiyI04AyWBBD4kqrjwEhAjzgAVRsgK5DtPVQWQ5fdJ+QGIh3tIYAZMXPN0nHzZsjTwg+ePZUwPQ+2AgKnlGiHKQsrd/Ph/eBEhLfiyyYjrwPbBeHTuubbcI9wDDKMsCEu1l7zmZSKuM2cTatmbVgGO6t4+bx/L1gkP4r8QgdxuzBUDAyGJZXXA1KgIMrvp14UNeGdmnILLEA+CFqB1/ArGA1nkUoNUsBI+JeqIsORVGkRhNe9tgeAsqb2JiLx565cxaVwQFPrHShE4jC+/q75Tiup+Gh/BL/v8IWziK9fbagDJ4LjcCSp1tYG2cEOvyj1eqh1Ht7n9T+UWdpcCCkSIsXVqMGHXNfaVmBAsBKENNRT599raxtJ/hJqkRg+2kooUjalHTCVH0TmBmBBhT19/gwVnrCDqNOhxe7chyfcDh6Hirx47Tp4GXYDAsAYPwwUnEVNYEWKDBoDyCJSWNt4i5Qh32uFmQayItrjKaks1U4cQJ7/j6Mxv4nd/xAsKheC/9WWAZHsU3Pr3frbzVpD6QbiKlQwm8IUOEJbwYzA9m7yBgBCwANWgAuieJegSHmM9gUNggeAa5LLXr0KmqIqbkls5/lzlEYiMA+rCQ8A2uN6A2oeW7QTw/D8IBbbYekCbphX2sAHlXB+O4H1fUjpF8f8T8CiCoFBViBsWN5QVdBfYB88yfqWFnAKEKT+BkdROxjYu1zZeROkHv1Oy83bqJNqbn/6s5kKE/PV92+LDZBrxUyv+uY7V+sbq2vrq+ubXv3w45MXbzpevKm/Q2gTr3uw7O4ig4OERgdCowCIAEPmRr968/K7H1+/QcyeskL/N6/3AqvTeqTMBVh3GPxbJfioA9SkneBwp6RiYeXyFWerq/Ekr9Y1HzlTc+ZK0wvMbHj86NmTx7fv3Ltwue7E+Ysbdx1YvXVrXcPVi1fOrtyyZdbyLRPK5mfkFmXnTdm46/CWPYfmLFqcP6U4b2LK4srcPetm7FpTtmrF1NIFU6bOL6pYkH94Y8mPtctfNKx7dX7uxe3FkxcUpc8tTa2YlrVgbvaSuZlLKjKryjMry9MqZ4xbOb/gwOopp9YXHVqTu3NR/vaFk7cuKNi6uOzQusqzOxae2rX32La2K3uf1p161HD+Tt2F2puX6xtuNDTWNzQ1NLWAfKl5K8Af4d2OZ0+f/BFYWnTeGp9azqJ6AcAEJdXXHcRBodLFUM+B0RljivJPXDj7oO3ByQs3l24+sP1wzaN2/OO9h233r9Xe2r7/2Nodu/NnVU2cPq2+oebE2f3Fc+amTlmojkjnyTQidfDUBWtmLVodnzPBzcfPXWafHi2ZO9lveWlgYV5YQLZvYIZXTJbH3EKP1wcSv7806ce9cTvKXcVpLqw0X+GYWP6YRN6EBGFeorQwQ5Sf5Zg/RjE713VNvnpjvue3hd7b8r2253p8m+uFbfNkzfp8/w0lld9OuX2wrOPUknunVl0+uubo0S0nTh84e+H4qfOnzlafu3wNGghCovH27abmOy1o3fN7YFF5dkr6UHEFqqJfWz5Nqn/qmhqvoLhaK6Rqbzf5R6XlFBWeuVz9uOPhpasNq7YdPXGpAWAR6fHg/oWam7sOHtu0Z29xxeIp8+bcv99cW1czdf78zLLFPnFj+FKFs0fQzCXrF6zanFtW5h0c7im3mZioXFQSsWZG7MwpcWE5of7ZgcEZXlkTvRs3Rv94Zvzr/fHflijornQzZx7NX+2YFSeeGMdLD+PFBgsT4xxS46T56crleV6bCv03FPitnuCxOsdrdY73mrE+6yd6by7UrM4vXzu+ZW/esxMz247MOr1v/uGDK0+c2HnyzIFjp46eOHfq/OXqazeu325qxIyzpqZb99ru/0OwiMeHQAJU+Ds+MGgK4pPyZoA55CvkLnT5mZor127d8guPT83NPXbh/OOO9jPVNxdsOHjuSmPHQwIW3i9dq99z5Oym3ftmLFheVjUPXuOV2nMlcyvSiuZ7R2UIZCqx0qugfOHsxSvyZ5YHhMW6S2njEl0WTQ3fUJ4wb1pC+PgI38xgr3TPwHTv9bNDfjyc+mpvzNoJDr16fvXZJ5+MtrFwSA2T5MbbeYn7DRvRf6TuwNGjTGUCxdwsjw35zrOSbdwlZgqOjZLPilC5z8nxW1/iWjlmZkX83e3pT45MrN05cevagm1b5hw+sOrooS0HDu86dPzIifNnL16pQcLkZl1tff1N1Oj+Q7CokiAqtQ3bCMKRmhYEywgSHUqaIFVLkDp7+crJSxdBYi5eIdmFU05frnnS8fBMdd3sFTv2nq593IEkAQGr+nrdt7uPr9+xp3LF2oKKmfWNV281XSubPychd5pbULxQ7s6XqlMmTSmtXFI2pzI6LV0lYY6Nl88rDls3O25+WVz0+FDv9BBNqp9Lkm/UOJ+69eHPd0csy2J+/rdPu3TpMsrCwjE9XJafSNM4ffLhJx93+eDTjz4aaWfmWpHpszrfcXJ4z179P/vw488++mSI7mi3mem+G4ulUxPmlYXe253etittz6LoWRWpG9cW7dk2b/f2pZu2r922b8ehU8dPXbhw6eqVKzeuXbl+rbml+bfBogIJVLUU7D0qU0Kmv7TegxFE4iS3SKYAYGmRqgY1NbW2OrsHjp9Seqr68pNH7acv1RXPXz9v04knjx5SYNVcu7l++751O3ZXLFs9pqT0Ys3JC5ePF8+ZHp1TpPCJEDq7ieSaoMSs/JnzpsyanT5+sosjOzNSUlEUvHFO7KKp8RmTYzTpwW7p/vJUf0G81+xpwa3r/Ram0T/9+LMPAJalqVNmpEtBqq276ycffPLJR5988elnhlw71Zxsn1UFwknh3Xv1/ttnn37ywcdDzfU0szO8NuQrimNWlIW0bEs7vzquoCQkNS9kbVXa1rVlG9ZOX7ZyzvJNa3Ye3n/09MmT589fuFxz8QqU8K1/LLO03EcVqVNz2iizE9YQdB+xPLWi6szly6cukZQUDha6eKZOnrzj+OnHj9oPnrw+uXxp0cLt7Whphlr8h21Xb9Rt3LV//Z4DVWs3p+ZN2Xlwy+FTe/LLS8PSJzn7RtJ4EqFM4x2eOKGkPG/m7Akl01xkTvGBkhm5QRsqExdPiy8sinNPDXLPDHbOCJAkBajSA1aXBUxLEQ7W1xliqGcuF0tyEhX5Wbae7t37DOjZt3+PXn3NZAJ1Zbb3ysmOY8MGDB/cu1fvr7/4chTNRD071Xd1oUth4oby0AurEmeURflk+aRN9F9TGbtyXvaCyrHTZ+XOXly5bseO/ceOE7wunD1TfaG2/uYfaEMqXEXNQEZWDnjB5wBNASbYh2dqLp+qrj52/gI8XoAlcPZKz8/bduwUKGv/sav5FctTy9a0kvDC/fYHbfW3Gjft3r925941O/alTy5etXXNraaakvkzQlPGqgLj7B1kVnYsGkeQMql4/NTZE6ZM02i84Mnlj/FYMjV2yfToGcVxAVnBHtmhysxgRUaIU2qQV3qgb5KGE6USxAUI06IlEzOc8sYJ02M5MYG8mFBebAhEmEdVrt/yKV6z82Tj0l3GJYszwgGcZt54r5VTvGeNmT8tdEpZuCLBRxHjXlIQsLIysao0unB8UM64uLzppYvWb9p+4ND+Y0cOnTx27Oypazdv/JHpoLUnqVgVjHZSUYX2CdpYCugLzgd4EGKLsvQcxKqQhLS563fDNtx68FLp/I0FVXsbmlvbETFtu3/37p0NO3Yt2bh13e5D6flTS+bPuXnr4pzl8wPjk5y9I+y5IgNTs1EGxr7RybnlVYWz5obGp3nLBZDxVSUR6yoSZhZHpeVGeWSFeYwNVY4JUWSFSpODhQm+wjRfp3HhsrxEp7xUSX6OS1Gu69Rct9LxqqmT3OcU+Cwtjlg1K3Hd4qgNCwPWzghYPcV7RZ73yiL3NUWqimTPNDXLU2ypdPSPUy2fHrWkPGFWfsjYRJcwL4fMvLzZS9eu27Fn3c5tW/bt3X/0SPX1K38AFjX9g8xuIFHHZ9ppbe3aeR1ko+K2VNaTsKHUzTsybu7mA5gVsWb3+amLtudV7b1U29Lx8D5lPRw4cXrxhi1rdx2aPGPOmNLi81eOz1s13y86QeYZbM8VG5hYDh4+nOOkmLZwfd7sRVEZEz3UitRw2cy84E3zkiqKwycWRPvnBHuMD1dPiHTLCXVNDxPHB/FifHixXsJkL+nkeKeCNIeMFH5ijCAxWJAeIS/O8llcHLpyetSyyuBlc7yWFnosn+S5YoLX6nx5VYZVkHykrZWhgEGTs0ryPNdVxi+aHj8lxyclVOCpdAhNGjN1/nKwwpzlyxesX7Nx947zNZf+oYCnBBamZgAUCh3Y5XDQCXDaEAK1vevE0HlSz/C4RTuPoMh44aZTBXM3p5Wtu1J3t9N6uFhzvXL1htU79k1buCYqM2fN1jVL1i/1DY+UqDzpXCd9I/NBQ0frmJgXzVszc8VW96gUoUgYrOZOTnWrKouaXRg2dkJQYn6Ux8QozcQ49ZgQZVaoJC2EGxfACPZghLiJxwSLxoQZ8Wl9Bo8cMFJ/mJEBM8RLszDXd0mRdEIczcuV6S+h+TgyYt14Y4NtA5yHmRiNsDC1UvIDIySrpgcsnZm4cFr0+ATXUA+ut593WOr4OUvXL167KXtKSeGcivlrV544d/o3wKJ8GoBFNeMg1YVaXGCyI3ODwAAhKzLbn/gC77padhyBq2/wnE17a+ruzly1r7jq25jceccvNT7W2qUQW7cam+au2Dhn5ca8ysVB8WlFFTOXbloemhgvclXbcQW6xhZ9Bwzp239wcEJ25NgyK6ZQV3eUi5CWGOI4Nss7J8MjOlqaPDnCPy9WMynKfUK469gw6YQYcVYYJ96fEeHBj/PlxXnr0qy/+vrrz//25Rd/+8rW28VzcYHHkkJeuIup4Whbhpkx28aARzeR0I2FdFMB3cCRqYxWzpjkNq/If0FZ7KwCv8wIZ3cFy9M/Mm5C4erN21Im5at8/RLGjSusnH3gxKFfgkUltYjri3oN7XwqMt8FEz/QfePRY4rvABPmGAO+X0yYtLRni9w8Z67cuf1EXf78zRNmrQmbMGfniZtPHxGFqOXEtnXb9kxdtGLa4tWhqeNjc8Ys27wiMj3F3kFgw2DqGZv1GzC42zc9Bg8fOWy0ydChw0cNH6oQmCcH8CamuqUmKDUefOdAqXp8uNfkBPXkeHVerDIvzjk3xikngp8azEnw50d5MfzVdDepuYhhxLTjRvm7V+a6z5volB3IC3cTxnjyo7wZYWpGgJIerIJ1qkjwSM3WTJ+sys7UFI/3nZyqjPZi8FjW9jzJ2KnzF6/dyJbIrWh0Vx+fnJKiHQd3/hIsCimYC/BpIIwATX3zbe28KbQqIZOKOxkQSZROsoLVin0LWwZf5jJlwbdLt1WnFi1OLqwKTC+q3Himo/0tWODHwyfO5JXPK124GjZCQFRCyfyZERlJVgymNZOpb2I2dKRu9+69vv66W/+Bo4cMHzVi8FB7S8MoD2ZBultBpnd6vDIkROKS5OlaEK/Ij3IriHUrSHTNT1Dkx8knxUnGRgjTCWqCtHBRaogoKdQpPVI+KQE6UZwdIkoPcUgO4MdqhAneooxgh0x/Vaa/X5LGJ8jRx08YGa7ITHNPCHfUSK0sTQyMzS2dPEL9Y1NxP8NHj+ZIxOm5Y9dvX/93YJGwurbnFkm3aCdowfVGmJiEX1ox+4OIKlgPVMuId+cgwI4CWGZWdBpPMGHOxilLD8fnzUvMmxeVM3VsxbaWu+BBQllA7fLVa8VzFhXOXZZRXKHwDlL4+jrKnWlcPtNRbMmgj9DR69V3YK8+g0brWw7XMerfv7fB6CEuAps4f15mpHxisnJKjldkklo5OV5enORcGO+cH68qTFQWJroS1JIUk5KcxsWKs2IcM6IdU0IdEwK40ACxvrxIH26Ehhvqzg92dYz1EKf4qtIDXaJUtk72UlfLkEBRRrJ6QoZ3RKBAyrfQHTlk6LBhw0frDhmh07NX334DBtqxOWGJUTOqKn4Gi3IGMWYyQevpU5K3efMGsTSYCDDZm++iDoOEQxGcxPu7GUDASipbfvzR0MTKyMI2e8aqiZXbQ8fMTMivhOhJKFx6/nrrk7fudNvt5uZl67fkTJuZM7PK2TPEisExtbGypDOcPDQ8qXSUgQnur2vXnj17Dxo6wmDI0KEm+iP49mYKgYVabBesZqZGSDwDnJyS/NXTs6UlydLiZFl+vDw/1rUwmWz5KYrcRNm4OHFWhCgpRBAdwA/35QZ58f1VPD9szgJfOS9QIY/yEASqrSQ8jQe3IEU6bbx6QroyJVrkLrWxNh49aEC/YSNHGZrZ9uk3pHff/vqm5jYsJlfkmJyV/TNYVHcMMBRC2tQcW4gkJP5QTIF3lI9rGZAg9a5cB6tqJdr9R8+f6Rua6+gbj5u9fuzMb30S84MzSoMzp7hGZE+auwtkSRHXo/aHx8+cTZgweczU2S5BCXShjOvkwnOS+IQF2fMdhusYfNOt20hdw2GjDEbqGero648YNshEb5i18QiaNUSzGZNjGR7tEhLpyo73dynNkJWmyEpSpMXxzkVJ8oIExeQkiHxJToxjeoRDXCAv1Ivtp2F5ubA1ziy1hOEmtlE52mukti4SK5XCOdYvNtZ1Uix/XDQ71N1eLaHx7Iz0Rw7u2bPb0BGjzW04g4dDFOiaWNNMrexMbW0DQ8PfgtXJgKjihxKkwsEgMZTqo1AReFFgUWTVaVhhB8FIqlFO+9OnBsameoZm6WWrIyctUARnecaOC8mc6hyU6hU/acmuK0+0HjX8nqam26Vzl7iHJ9kLJJqw+LCUHEsGV+nrFZocxxAJNcEx3nHjWRLXIcNGduvRtW+vHjpDBhqMGGKsO4xmrst0sNsyDREXjZHAkR7q41IG4kp0KkqSFacqitJUhemqolTn8fGcYDeGp8JeKaMpZVYyobmAZezAMhHxLZxFpk4O9GiN27S0qJk5SWkejlwjJV9PwtCl24w20R0+auQoHQOjYaONevft171795F6ehKl2obB1jM18wkKIWB1MiBwglyn+sVSfU3QCABuIMJ71JRrlBBRk2ZIFFDrWgNWRL6vNdTfutdqaGKmZ2SWPn1tVO5ikWeUzCdWHZ4l9QzjKXy8kqZcbbgHtQj6wlySGzcbdh7cn55XGBCXpPYPcPX19Q4JNjQxNjSx8IxMSpkwje4gHTJiRM9ePXv16Da4fx+dIf0NRw0S2hu7a3gHZgXMGedmJpVw4gOV09KcS5PkxcmSwiTBhChuaggn3psb6mEu4hmx6UZse1223WialS6dps+zNxIzDR0YZm5i76oJihnpYxaNnVocYW+nwzYD5Q430Bs2Ykjfbt166BgaMRwE0Dm9+w75/G+f6xnpWdLtrJjM4KhoAhYVXaDmzSALgYg+FTLGR/iA8ASBF+nKoe188DbETPoKvk01I+YFh/FeR4ephcVIfaP4wnm+qSX2QhVd6MyVeTu4+tgLXFki97ji5bda2m7eamlobEHc5tWzxycvXC9ZsMktKE7m6WFha/vFF59jG21kHhQ/wUHhPUrPsGfv3l2/6daz+zcjhvSj2+iJBLYZ8e7n5vv6BcjsfJQuxQmKslSX6aluM7OUM7KcClKYqUHWGok+236UreVwK9PhNmajbKx1mHQ9Dl2fSzMX2Zk5MKzUYtcpSS5FseNnJeWP8ZRwjezNhuqO6D96RP++vbp17dq1T99+TEeRKig0ZmwxT+Y2YMhQIyszCxotJim9C+Uqg0CQC0EOBDKeTJXUNhu809aGMg2qLQ4yUYjPQJZTZIVf3+2Nh4TF4+fPLW0ZOsbm8QWVzkGZ1iyRuT3PnClhStyYEo2jKtAvtbB42fG9pxuu3GwGfTXebj148U7u4v3WPCcdfYNu3b7522cwJb8aNHSYUOEpdPUztbHvP3g4sOrWrRvAcuSYC0V2RdmawzO9mQoxI9JTUz7GZWqKclqKa0WG76JJXlW58qJERpDSxIGjA6aiWesxaPpctpHQwciRbSbm05wdbZwcLFQi9YxUnDi1Mis/00vENbWxGDFiYL/BA/t07fpFr779RxuY8MUS78jE9MJyTVBYv0GDR+mNZomEiRk/CXgU44ABKaSo4mJSDNXaiiQVYqGoUAdZwXbvNKxgf5Fqbe2UF5AbMnotD9rYQmeY3ZETptNl/ibWTB0zOwMLugVTbMVwYDoqHD0iEouXbzpSf/HGna1H60tWHtOkTh9tyhgxWm/gkKFff9X9y8+/+rrrN7CzevbuZ0UXCpV++qbWPXv36dGj9/ChA4VsM4GMVTHJe3Gui4lUIhkboyxLV0xLc5+d6T4/22fBRO8FuU658VZuYn2m7Sg7q9E0O30+z9RJauwkNJUJLZyFVi6OxkK2rbvUvTxTOTWtcl5aZpwzh2lsYzmqf98ePXv0+Kb7N30HDbbn81liRWT6BJGr95dde3z1RVfYD5ZMZkhMDGFDhEABBLKA2EBckEoPtRum9VGV1ag/IKm6d1u7tLcjkkWy7ZiTDLdRC5xPZKLEMyJu/BxrB6Wumc0oE0tdI2tDC5q+ub2pDcPEms2QecfmryhZeiinYlVCQbmTxt/c1tbI0nLAoGGIZH791TdffdX1s08/+/TjT4frGrmHpdjxJL379OvWvafOiCEslqnMVbiowHNMnLO5m8qlJFU0KUlamuo+Nztw6STfhZM9Kidwk0OMhGw9pt0oW3MdOt1YLDaWKczkTmbOYjOZ2ELuaOTAsPNXepRnepQkzSqLCfZxYtibmOgP79Hta6A1YPBQS4a9g0IVmJCt9g3r3XfQZ39DIPbzb7p9M2jYcG+/gC6kxRl6RLx8SeV4QVNU2ym4gUgUI6+JnkuIIL9bewbzAnkdpIURhof5StxGbXl6SdW6mIlTQ3Om6ZvTh+kaDdUxGj5KX8fYRs8YkFkbmNma0zgSj4iw7MJFazfuPHAgfswYC3v74aP1+g0c1KffABDU53/74pNPcIdffN2tO1/hxXZS9uzd95se3fVGD2MyrDReoqWFao2vjBmocZmWxskMl01J8ls8PnBJXsDCPM3s8axIL30uQ5cBoW6tw+aaOivMFU4WzhITmaOpVGghdjB0YNOC1OrSVJ/82JLCQJkznWajP2pI367ffDVg0CAzW1uBXKHyD1f6R4PGcSdffPE1hMPnn33eo1dPdy+vLtCAnUCQuAKCMGRaOtohtCPNpRXwN7HzrsMM6Qa8UPREYQRiROXj02dP1+y5nFxY6RmfM0LHcMiIUXCJ4RgPHqk7bLS+jpGZnqmlnpmNJZ0Vkppz9NT5jbu3B8bG2PE4/QcN7d6z93AdPUhWENcXn3cFffXq3dfMhmHLFuOnHr17GxuOZjCtAkIlVblKllLmmBoiL00SToyUTU/2WzTeb9Ek37njnAuSrFROOgyb0fbWo+ztDR2dLNxcLRRO5lKxkYhvTsQW28CByYrwcC+MDZsUOmmshsO3sLXW6Q+N26PnoGEjrZl8lX+kR1Bs/yGDP/zg408+/hRyATfzdbduXbt1VQMsMjfjJ/4ClQEmbfHUA6jC6wjvQWbV1nY2kgM0pPnQo0eQ9JD3CEiABynHsK29bcn26qhxZa6BSQNH6kBS9uzVu2fPPv0HDRs0TGf4aAMITh1DY2NLW//ksUs27ZxYVh6ZlsIU8IeN0h08bNhIPf2effr17N0L+qhXv/7AztjKytDcumuPHn0HDjA31WPx6bEx0vwxLpYuTrLcBEVJgtOUONXsdP+FE/wWTPKsHCPOjEQ6ZxTddjQdFoOtpcLVSu1i6SwxFHKN2LYmPGtzR4aRgMON8lZNjomYHJKRpKazTEyMR+Fx9OzVC9EhW47ExSdSz9jyww8+BPd9+gmY8HNonh59+wAsF6VLl190PQIzUlE9gKUtxLgGL7qTrAArKkGgPUFuQBk+IyWtIP5v3WmOnDRH4hkpcvXqP3B4j559uvXo9Q3Q6td/wKABQ0fqjDY01zU2NzCzkniHRmZOCI5L9ggIVAUEhCYl2PMchgwfDlAGDhkGwQEP0dSGZmlPG6Gj271Hn0FDR9pY6vOlrMwUeWKck51GrixNkxcnSEtT1LMygqpyAxZN9JydjaI1Iz5bj2EDmWXoyLV1V1q5SIxFXGO+vTnP2trB0tKRYSDgimK85FkBcbkREWFiOzsj3dGDe/fr3atv3yHDR9vzxYbmVl9++eXfPvvi008/I9r5y6+69erVrWfPr7p+KVc4/0Y8i9TbIXzX0QFbFFmJd3P3ZHLyo0ckrNxyB9EbpOyBFBCk6jh4TipzOy6N69i3/0AMslv3Xt169Ondd8CAQUMhmHSNjUEphuaWprZMB4WH0NnDnifyjogYX1oUmhAtVsp0DA31zexs2E4WNLY1/Bp7myHDR/YbMFzH0MTa1pIjYmUnyfxCxKxQD+hBaUG8vCRBNSPDd87YgKqJHjPTrd0lBmyGPouux2NauzrZuruYy4TGApYR28KCa8p0tLJ2pBsKOPJxoc5ZgYnjQ319+DY2+iNHDOs3cEDvfv1HG5oaWVjBbe7Zq9833bp/iajYN12//Oqrr7/5pgcUZbcezq6qX0YdiHX6kjQEAi7IdFEe8lsrX5vmgd4EUto2lg+BFzWZG/42ooV2LIGeiYWuoRnIqmevPt279+7eowckEZyskbpG+qYWRhY2hmYgLgtzOzs7jtDI2pojdpV6+AcnJMRnZwndPNgKP2VIisTNj8bjWzNZQ0eOovGdRukb6hoaDh4y1MbO3EVGd/HkiBO9nXKjnKemuFVkec/JUc1IkedGm0mFRjyWIYdr4iiy0yitlHITEVePY2fKNudJLJyVNjQJzdKJp0nz8k5xhYOJYIeVhe7gwYMGDBk2cMgQXSNj+AxkGz4SpARjuGvXbl99/RXEwsDBAw0t7ALCQ/8OLIqIQFkNt293loBSSFFKAEYGCULcbkIhMGVJkKnFaNir3Te3ttc1NDexovXq0w9ioAdkQc/e/QcOGKGjD+oAWZla2YB0TO3oZrb2xpY2w3T1dAzNjKwYdjyRb1R0dNYE/+SJ8ZOmp+eXsBz533zTE+wA8vz0o88gO2BSfN21+5dffg5Tm25nLFSwxeFKl/HRPvPH+i3IYYe6GXCYhmyuAY9nqVDZatwtZAIjHsOcZ+OiYaTG8aKChSI5Q+JkR7e1tLGz69GrD6wnYzNznkw+YrT+iNGjR+jqDtfRwVNBHK1XHzzmbnjePXr0GqVvYMMXeURlly1Y9xtsCO2G1Cmqy7TF4m+zh1RQEAxIyqlu3ABkvyjMxq9GpuYDh4wwsQRYfbsDrT59wI+D4ZzqGRqZmZpaW1sx6HQ+n+EgsmayR+rqQfpDfPZG9MrAVOIZkl5Qml48e/yMpQweD1rowy4ffvTBR59+8imQAh/zpC4IMPUZOAz5508/+HBA357GRsNZTFOelOEYqmBpnOykAhup0EouYGicmW5ijitXomKq3TmurnQuw3TYiGG9+3T79CMkYGHH/e2zzz77nDyJ7oOHDek/cCC8ZzxRfRNTfTOrEXq6iDoMGwWhYWNiz3cJSYgYP8cvY+ac9Ud+AyxIq6PnLiCZivFTGHWqS1AW6R7U1ATU3jUmqH19I6P+gwZBbME4QiSo/8ChENjDdXUMgJQNkILB5+Dg7OLkpuGIZLrGpv0HD+3WrSeEaJ++g7iuAdml5TMXr6BxHIDUJx9+/MlHn37xty/1TMzB2pC7HLEbw8FxweqNs5ftsBO7ffgRydp/8bdPBvXvZag7wsbM0MLC0NrGkMk2ZDGNmPb6DGs9M8OhQwf07v711x8iZ92ly4ddPhquZzZkhB6NLzG0sPr4o4/w9QddPvigy4ddv/na0NzCmsWytKfbcbhWDL69o1LkFa6OGuuTXi4JSDXnyoPixvwGWGcvX0Y2sBOLzvAxSAmBB9IUtLGxcx4AdRjVyELP0HDoyJEW9jwE8PoPGDJo2KhR+sZGZraWNFhMHLrQkSeTqfwCQhKS5Bp/Mzs64sgonsFdDh1hyJGqs0vmipzl3bp3gxoCx8FGHTRitImV7fDROr16D8A1h43S0zOzFLuHVK7Zu2J3dVLebIHS344vh49lYccYPlr/k48/Iqj8/euLbr2hXC0ZjmK1b+rEaVZ03IlY39RypJ7u4BEj8V/ACyQMw9iCznL1DnL1DnR0C/OIzQ/IKFOE5VgK1P0GDuvee5Cjo/jvwNI297p78MwZlNV2ggUPESV1pIPsg4faeTOkDBkyHuZ+JyeSVqLffadnYAi2t6axesPQHDlqpL6BiZWNLYfDEDgwRWLQlNzD0ycqNqsgPzA+wZJmN2joUDf/AHsOx8Dchi5xQ15g8JCBX3zRFdb8cJ3R5vYMU2uajpHRwKGDevbpAwYcoasDN3vA4GEDhgw3tuOoQ1PGFM4ZWzwrMnNScGJ2REZeWHqef2ymV2h8UFx2ysQpk2ctmLZ0Q37lKo/IHHsHqaGpSf8hQ3r17QPrvGvXrweNGGZkZdW3fz9Iw48/+PjDDz7q0bO70NU9KHWCf3pBfPF8j8QpFg6KPv2Gdu/R++NPPuNy2H8HFrDALFqIJEqo4510tnryVFuzqu0V8+IFrAqYV0AQtelk524rAhI4DN1PdfUNRhkYWtG5/QYN0zM2NbO1s+cLeDKFQKEUKZQyjad7QKh3eNy40tLsggKGA3/AYNhUowArdLaj3MXcyrIbRB3sdStLlsRFERDNdXKFHtAxNHVyd5d6+oYkpnPECj1TazA7fEYcOWCYroE1HXELlkSFGp6gpJywzIKgxPEeIUkKn2CJZzDX1c/QmjZ42IhBQwcPHTliuM6owSOHw3eB+tExNDAwNR2pO3Lg0MH4248+/OizTz/tN6BXQNL4pJJl4WNn81Sh8Ni69ehuZGEN703j7fN3YGHW8bELFyiLnMILNsT1+gZspCd2GwLwqKMm7cuoChEgRdWJgB5ffPe9rr4+slgGZjb9B4+yYfPZYplUrXH18XX18Xb3C1T6+nkGR/uEx+YUFuXPLpdrPMFVAwYPIvJI5GzPZPTp17dbj25G5uYMkcw5KApHaoIjg5JikKP2DI0+fOrU+l17p85dkjw+XxMSxRCKdS3M+g8a3bNf/+69EJjo17sPikF6gXu79+w7cPjIEboGfQcP7jd40KAhIwYOHaprYsaTOQXFxkWmjVF4+yGC1rXbN9980xV2r5GlxUhdXSTDP/7ok+49ulvZ2iROWeYUmGpsy+8/aMgoXV0zW6Y5nZ2QmvM2UgpoINePnT/f+I69ThX5AQ6Ela/W12E6FkCB8wjIqOVEQFmX6+oQnEDs4c7Dh6P1DPoOGGhkzRyqY4ycmNLP3yM42Dcs0jcs3Cc8yicsUhMa4xudlDQut3BWRVhysoEZRjvIzI5G48p8Q8KADt1BYAmF6exlZ2cpFlrER4k9AiQ2bpLZK5fjDh89fHyxpnb7gWNLN2wpnbcos2BKUEK60jeQJ1WY0hnw1XWNzHSMIeqtDWCm2Npb2bOFcldlQEhQanrmlOkFFfPHlpUvXL9l3PSZZmYmH3zwIR6PwjdIHRiIOzG3o4HOIcIMTI2cPQNpUp9hOqYDh+nAuIHbOGyUkdrT9yewfvgBJTEoMe8UVeA7Ejh9jQZw7RBS6JhD1VQjQAqwwIYkVqGd33QB/XRq6+61P/CJG+sWkaWJSHYNSmM4yr3DwwIiowJjYoMTk/yiYyCtvMJjvEKjw1KyJpRNGzulkCkQDRo6wNDaLn/Omh2HjoCCINo4EgXbQSQUWHj7OQSFOCG5wEv0YiX5cFMCpq6qqmuo+/Hldx3tj9F6+sSZi5t3H1i4dvOcpWunL1xeNm8xyklyp1dgmzxzTnHlkumL1sxdu71q9daFVTPGZwboOzAt3QWcFE/leL+yyf4alS2Dw+RJ5ROmlKRMGmfH41rSbb/64mswB8eBay+UDx6qZ2Bup29uM2jYkJH6Js4uP1nwCHUeOXe+s2sCkAKvgYgQDgTHQSrhALjTAAuSC+9UmhoinyxL8gjhmpvX6usKFm7PmbGS4aSOGjM5JGWMzFMTkZYWFB8fmpISmpIaEJ/oF5moCY5GJQjS4sVz5gTGxNlwHKMmzj59vsY7PEbkouZI5HyJK4thrlTSg0IkLIUjw1fGT/biJno5JPkykzX2iRpFRvD4GQU79u+tr29Au9r29qet9zsam9vqmjBV/+75a03HL948ePLSpu1bViybtaAksmqSfGWetDCFZcCzN3N2EGf4yNI9x47z9XVn2thZ2HIILTurVTFjUoQuzqMMTbt2/cra3obmIIa/wZLIR5lawVIdaWAoc9b6hlD8xy9cpGb7vzUFXr6E/wyCgn68Rfql3gWvYR/VkZBZmKAD64HqWAnIqJaWaNMldQvQMTEdNnKELZubkV/qERrjFRYam5UVkZoakpISnpwWlJjkCZaMig1PzZ48c4YqMMwnqXDHwZMls2aKVR4iFzcHqYrOsJNKbL0CHARqHk0j5cW6saM1nBgvXqqfKDtImOnHSdJYegkNpdxRcGVkQo6vxinQRx0Zoo7wl/koE6Kk2bGOmRG2eYn0qamcmTmOM8dJyyfKpmQIrCT2xhIuP8FdnKiOy/IM9ubR6FZskYwlkg4dMdLc1i4kMZEjcYaLBktV38iMIXQSKTW6sKYZLESdFUpXAhZCCJhFS3VMw0foPtJl4dWr81eukp6q8Khv1uFdO6/wNRKulF0KTiRTKrTNVUF3T1+9RG4GLigcZwMzEysWc0zRtNgx43wjY2IzMsNT02KyxkSkZ/mDvmJivcMjOFKvwLTCGYs3btm5E4oS1g3XSWPP5fA5VkpPpsxbQHMVcEJVnBg1J8ITE5p4af7CdH9+ug8rTGnr7WyjdrKUCRCusVKKzSQcYzHDmG/BlVmmxfAmp4ry0hyKsyVl2U6lWZL8DMmkZHFRmojnQjcQspmRSmG8MizNMzbQgcm0ZIucRCp3E2vr0QYGKv9gz/D4IaNGffnlF71692I7ysRqP6ZQaGJtBwdOqVZ3gZeHAVOTtUght7ZFId4hqiDX8SVJiGE2COYQPSKxUxwPHKku4USW3SRmFxzpjqdP5R6+XRFGQ8ptAPLvemypbPH61WGZ2Z6hIfHZ42Iys6PSMyPTMr1DI+wc3cNzpuZMnXvsxJlQQm4hfLkb29GZaWckVzDUvg50uQPd35kdoWGFKDnIvMeoBfHewiQffpy3vbfcTiWzdBZYOous3MXWzg6mYntTMd3ayVrtS0+PF+bEcyckOuaniwrThfnpjuMTndKjecUZErUXx1DAtPOTOMS6eie7RYcIeBzYsyK5l58dl2Nobq4JCY8aO0XPkgnT/rNPPmU4SJ19QmlcAYbTb9BQ/9CoLoTXtE4yRVZgSdIWRttQlrKzKFrD/DZkySChqGgXwl5gPSgEUBnICnMDwZKYImHJYCIf06s3AjODho8exVe4zVu1CmyoCQyPSs+JSs/yCYuy5Umixk1NyZu+fc+hovIKv8hYudqbLVba2pmLHG1UXgKukk13l3Ajfe2D3Dgh7gDLIcaDF+XOj/RgBivtvWW2rmIbhdhGKbFSiKyc6BYSmpUYXhw9IJifHIdCScGYWN64BOHkFKfxKY6psY5hgbzxSWIfX76xEKkwkUOsQhWniQqXi/nWLJ6DyjcI+tTc2lYdGIwpHA6qkE8/+hSekA2LI/MIHKVvPmSEgb6Z5cQp0wlYVDaMpFq1HXpJ35FbtyjvDzYX5RhClsN2Jy1Dkdx/RZoFXKm7CZaEaNP2zUZmqzV3Rnn8uEnmdgyYyIALsaERemZSj9Dpi5aEJWW6+Ydo/EJNGU6hGUVZReXlC9eu27w1OClVExTBdFTZ0BhMlrmzG1vqzqepRJxQd1aQmhWoZgSrOeFqh2gPfqQn01/B8nOluYts3QS2rhJk3K3kPGsxy8qJY+1El2lYMVGiBNTRRArSY4RpsYKUaEF6lFNkINdLzUoOk0SGCszFDAu5gBflrIh0DY90lTnSmWy+q2+ozMPHiumoDokoX7A4IqdkqI4pXCYrJsvYmmVsJ7SgcRU+YTPmL+9CgaI10H8gU9y0hIMp8FShFpVbpRYdAyKd9SCwGMiUnQbSUIDQ48uXOLGoYl7u9OmpeUXwcrTOXa+BQ4dYMh08YrLLF69w9gxGMlEdljymdNbY0srtew8kjR0XmpTOdHS2YwttLI3EcjtnD669gsfwVTADXOi+Koa/khnoyg1T8yLU7BB3pq8zw1tur5HTVE62Somti4gmY9mKmVZS6DM7Ny9WZJgoMcwhKVycHMFPDuNGBXMiQxz8PHmuCtvQAH5ChNBOzjITc3nBUnmYc0C4UokTWSyFh797UAhD5IKyxZkLFubOqLJy0AwYPNKWJUYwksYTOXsF+sdlZk4sIgKeKnQAEKAaYpe3toIHSeG7doIeNfeSrGn6TudeMnfn0WPIOGrxBC3pPZhSuaCgvGJKxbyUiXmIanXv0WvQsKGIcLFFiPAFs5w8HFy8MwpnZBSWr9i4K3/mrOisMY4ubnYcR1MzE57QVuXJZcg5du4itr/S3kNK95bSAxTsIBWojBOqZgUoGQDLx9lGJQZZWStFNi5ce5m9jRPUJ5fnynb340aFiqNDePGhvOhATnSwIMyPi3CoypXvJGW6e3DjomCL8EwceSw/J6dgqXeYXK1gMuxpUrWHd1QMT66GZTNt/oLpC5aLg7OMrNkW9ixjG2uRq7tfbKZI5RcYGkvAojo5kowh6Vr/A+obSIXfw4fU2ndQiBBPpMn4w3bKsACfYkJfZ3s8WGSw4JHEL1+4pKSisqSycurceVlFRTS+EM8HeTA7oavQPZQn9wpKGJNdUlE6b8XcJavicyZrAkNtWI7m1pY0lpVSI5AoHGxdhCxfF7oHyEdq7+3MDFCyA1XsEDUrSGXv5UL3dqa5S2xUQhulmOYiYDjzGc5MWwmdKWcK3Tju/uzwIEGIHyc8gB/mxQ32glHBdldxnGUcRwlTrmDGhEpEap6ZyMFW5SgOkCr9ndxUTCbNRqhw9Y9JdNL4+MckTKucX7l0lXdKsY2TL0eqFMhcnDQBAoWbsbW9f3BYF6ov/9uu9T/+AKMBH5GgBqWAAQEW2A1raUDAd1phwPTdftqAGsY9bNeFa9ZOr6oqW7BgRtX8WYsX5E4rZzu6mrGdpT6xTpowZ6+QjMJpOUWzF6/ekJlXEBKfbscRWUCqWxmI5UyluwNNyrL3lNLAZRo53cvF3tuFAYUYoAJSDD9XuoeTvUpq54pNAh6kKQQ8BYshp1tLmEwFR+HF8w0UBPsKgr25wd78AE+erztb48ZWSNliMZsvgkdPD/UXOnsBLIaVlCfwlch8BB4aNp1m6SDFdJhEtV+YX2z81Mo5VStWhY+b7hw61oLjLHT2tGULDK3MERoKjUnoQqqLMMdS21sfAp5KBVJmBJX4IZN1mpupiBVe1PTTznCg1rZ4gmOgEJesXT9r0bIZC5eWVS0oX7w4OnOMOVvh6BWvCkoQu/lFpk9Kzi2dtWTNpKkzIjPHs0QKSxrHyMSE5WArd+fRxHQ7pQAsZqNE/saJ4SVn+shZAW7cABXTT8XwAYLOtgBLKbFxEdu5iJlKrqMKbMugy1gCFdvdVxAUJPDz4Xm5sXzc2V5uTHcVw8WFLhYz+QI7nhBUzvT34Wj8WJYSiC0e31vg5CVwVbNYdHMmT+QPVyw0wjsiEmwxb+mKhMnTfFNLWapIMzs28kxG5pbWLHZUUloXSG5tK1XCYp2dBfAlgKPShYCSMiDISzsRnKpyoF44DMkL1GcBr7kr1k+rWlK+eMnspStDktKs2DKBJkIdkqaAtRyekJpXVlixuKxqUeL4iQhsmdP5puZmdixzuSuPK2fZyvnWbmIrOd/GWUhTO9l7QDwpGEEunEBXlrcrE2TlLrUHjq6ONJWUrnJ0cONLNRyGjM50Zks1XE9/oZcPT+PGcJWz3JxZKmdbVzlTJqUJxSxHIUMgZHIc6GoVw8OHC7IyF7I5HjyJB9fZjcWxN4WL6BEUHpKQ6B8dVzJ79ryly1PyZoSPLVfG5JswxUhWWdij5JUTGZ/chUwexGTNx48h1zsbVlDd7KmyrE4SAzT4nvRjeKfoAYDC2sJUX9TplsxbNbl8YX5FlVdQtA3X1VEd6eIXL/cMZwicVQGRocljM/LLojMnAjtbtoOFHdOOZuUoYwoVTFspl+bmZCl1tJIKrF1FNLWM7qlg+ihAWWw/JdPHhalxZqgVLHe5HQr4lE50V4FY4yBSOzCceWwXrtST7+6LmkeeBkF3BUetYDjLWU5OdJHIXiCgi4Q8B0cuk2vvJGd4+nLtFBwTIcdeyZF4ceUqBx7byppGU3gGhSdnBsTE502bMXP+wtS8GbGTZgeNqWC6RBrZsHgSZ8TjIeGRvn+CVgqo/gCvvWVALffBWNf20EF7XhKGp1yhzsaD1JGkXYh2DhRIEi5tdumC5MJZjipfK5acJ/MSyj1YQvAaW8/I1JLBlqgD/aMzpOpAfRNLMxumhS1NpBCpvGQ8pdReLbdUCCxlHGtXobWrhOYhpntKmb4Klr87y0vJ8FDQ3eV0lZSmlNJUQrpKyHTlCdRcviuf6cLiqbgyjYNKw3dztVe6MJRyFg6Ui+kOIluegx2Hb8/hM3hCDkfIEovp3n4cjoKJvLS9wtHRG9UUDk6ONDsaXeTmG5acHhSbnDOluGR2ZUpeWeykypjchZBciK7ReDJrNi86KaULAngw2TELp3O+NWBBVzzABJLpzBvCjKKKut9dlY0sKnHvHsWk6AkZmV5A47hY0MQ8kdJB7MIXO3OETtY0ph1HItGEBCdmBSSM0zeyMrXl6htb2jGtJVKWg5Tv6OnJ9/GwV4pt5DwbV7Gdm4ymkdG95AxvEJcrGySGilA3GUMps3eR0lyFDGdHFjByZXMVXIxcqHSQqfkKFdvZyR4jlwhtJUI7Rwc7Ls+ezYVHT+NwGUIhX+DIkUrs/XwdhEqutZMTzUXi4CaQqUVCIc3c3JwtkCJN7hsemzE5t3hWRfrksoTcisTCBZ7xRTaOHuYMMcNBnpg+vguptHr2rFNaUWtEwRQAD3a2cqJoB2uJwLLvrGeDIQqTAm4jpRMg5AQqjTVPzHfRiDQ+Mm8fJ08vnosrzVEq8PAPSs2OHpcr9Q02smdasLkWLGuRm4NAyaUrhGxvFdtTyfFQMT2UbB8Vy9cVEp3pr2YHqNmgLD+tzNIoGZ6uDA8XursTy13K04j5HiIHjZjr7ujgIXbyEElUfEdnLk+KGTFsnhOHK+FyRGyOmMORcHgyocDFydFVzpXxUIvIVUp4ft5slYvMw9FR5WDGsDKwNDai2Tp5+alCwwISElLy8qLG5YaNLQifUOqRnMtWB9PlHky5e2peQRcIoLetGLXL3VIzA0BTZGGMnwQ5lo2g+ozfbSPIUuQGiY4lSgAftUQgkOXE+aAwX5Ac6JAUQG3YF6YEYYcd620V4uqQ6M+K92HH+/LIT8EOycGceD+HxABBUiAzxgubfaQH9rHxE/zRakeQSPbf3YRJQcwYb06cn024mhbpQbYoT/soL05CgE2EhhbtRY/xZsT6YLOJcMfGivPFOz8p0D7akxbtaR3hzojxtotwp0d72sHTjPW1jdKwE/xY8b64SX6iPzfeF7fKiSMbN86LF+8jSPIXJgdwE3yDC7K6ICWPLgiwSjsVHCIzEGQIJFA9XrRLJTxH/A9xKxxMOqtqQUTDAkSZW1pJ/xnYYuieg0AKOtOh2csvNpTto730+RuXR6j5aFM/efFsNM028ZNbBrlmV5aiMZp5gGLa6kUlK6t2nDys7yVGxxh0W46fNhm96nAMOsxYByvRcg5tjdByDn2c0BIKfXOx8OyeM8fQEmrprs0uGVHVddfR9Gn2huVYbAG9ZS7VXbt6qw6rMaDnMDrdrtyzFVv9ndtog7Tj5CGsw7D+4C50zm9ua8XB6HiEY359553foA1hcF5Wl9V7t6H3IFZaxjIQq/ZuX7RtA75BA8MFW9bOWL1k+qrFczetwZdo8YVGfSt3b0GTYjTuX3tgJ9aGwIbvy9cuq9y4av7mtQALjV9+/Zf4J/TNOXrp3PYTB+dtWX3uxmU0n+54+hhNkL89su9GUwN6Ws37djUaUI6dV9bSdm/F7m/RjBMNS2tv30KbMXlaRNO9O1h4AU/IJtTt9LXqyw21/pPTL9Ze7S21Q88woKbKjsPBe88cX7l36/Ga8+jgfOfhfVzn26P7oJcAxIo9W/adPe43OT1heu71pgYsloyrnbx8kRfvjx6BZasX/RFYPliigBilqFMm667Bt0F8/f596DjtulBomUraECDyR5qm1NZ2PCFZRTAddKN2UXAsGUQaxpFZwHUoOr2PXoWo+/lNsHwmpQAXbGhZtf3EIXSqxvjRVrJoWSWe//wta/A9aWra0tR87y5wGb9gJgaz9+xxtJtEb050X0Wn09NXq0XJwWgV9vBxB8Z59+H9ZbsIcaGdGBZYOHOtZtepo2v270BrdfwKQNHWB5eCaY2nBfhwQRyD7jS3WltSZha0P3kE4sKTw7PPqChhRXv9DmWBukGkb33Dt6aTNqQFkQ900LAWUgnWAwIPMDvPXb4KhQhOpBgQYgspMWAHZYqaN8R5UDjJi/XDX+K6727oBg1Gw4ZOkeiBJUoKxhob2EErK/wESkTfK6CMb5xSQtH0CZ018SU29Jb2z00Hx9EjPNDDDi0z0XsN18fzwMHolo5rovu7JDkE/SjB5mhrje5PaIyOf8c7WdKiZDzoBRyNq6FPFv4Icge/YoEQdNfCRfArWiJBSqD7NTPSk7rP39zQ3gxtw4mA/0UuHo8ChANlh+gV9B3V3wnKjgT5bt8mqvP+fVgbiHDBeSQ9CzBfpbERK0T456ahHSaGh/bqGDY2L22/cizgguU3MGCMDT/hHRtataItMLgJ35NN+z3OxT4wwvd4p37CYdp38g2uo/0pjRymPRdfUhf0nZRGTtSei48U0OQvctPx/tMx5DrUPvU9Gmn9dGXc5D/ccDyEXRfSAw1JeXR5aGwiTaOfoSMTVnYlq33D6QHt4HtYYTCmyJpw9+4hWg97HfgCO6obBnpeksjy7WY08bmDTMujJ2i3CcGPVV2opuSdLyxF9e7Hv9x+F0QLiGy6fuPExYuoeoc1gMJ3YEHWCNKuOgyZhUQOoAF8QAQbfCBwKCAjVd9AuakJlAXU8BNIEmYqsEP8HiCSuQVwALSLyuIxAGuq8QH2qRY3pFvST+sCUX4CtULonxPHLnXa9Wwwg56sdHftGtWpCgBBToHoAAqKasi6U+jEqrUYMLUOpW5kYUHwIFwi7dqVyA/dROPW+/dBjNSqztosRjMV8wJHAzKYtcCOaieFd2rCEFqMUqvc/Lra60+IVxcQxaXrZJ0ygIJeFueuXEGcD/RCtXek1s8FTWFu2OnqaizrijGQlmho70d6kJJ1wdEGDeH52sYm2F9kJeuH7ZSkg7rsnMCI0CBFVqSjqbb8BnSF65D19NCPFbWDv7Xc1J8Nry43Gm9RXfROXLp0+OxZMOPZK1eQc8U7yAobyAQTuUiSorERsyqAI5iUlFJq5T2I620q7PFjkBW1YiAMekQHqd5+VAM3ss6x9gCQGPwEigepZWYBMbWG7x+ut/Ffx64LBBYY8NCZswdPnzl89hxZQ5G0778AQQ7qoLro3b5zF+QGrxDjBIEgzkety0j60zWiNyuZF0xxltb0b4Z1RlL/1MJf2iwkwhUIqFLJNEgtHElSuVhN6AmEo3a1TPz6Dxad+q9j1HkDXaDpABO1HTl7jmLGk9XVVMeUP3xpl0S4TWV9SOO4Fy8g7PAAsA/yIcsXor00shsdHSArfNO5bBWZ2v/TCuKkgTSVc/tzM2MXiGcQFMqyjp47TxY0rSErdeIb9Ef+Q6RwAJACrFRgC0CA1uCWU+IJI0eXe3wPoww6DmKedP57QrQEKAus3aZdmJ5aVVC7zvwvuy2/zw28zzFkqQbM+PtfK9kuCDBoGz21QKOduXwF9WxY0BTvEOHvcx+QRFQ8C5QCbYC2klhaovNEMBfQgTCnWBK+AZZoxuRPgEW891evARLJLL0DE359n//9/WOwkGN1w8PDJ64fPn79xJm6y1ebjl1sOnmh8Xh1863bmJf15vum9DfPL/2zf9SFTLR/8wb6HrIGohrFVijUgiBvvPPzLJTfuSjQocQTmmPPXLts88F9WLAKPj0WG4BzfqftHvpswyODkF93YOfOE0ew8BW2K/U30ch36qoF6PiO7tHovor3ndr1wdDmGB1qD144tXrftnPXL8NbhqN3TLvS0Xu+jp+6uXzVkdprjT/+8HtrWf3iat+eIIUdv//qQoXY3/zwBgDBgCBTUK7fQJcnlBn90bnk91vNzVol0IL1m7GUZ0zJxOW7t2BRq0XbN2KxgWU7v82aU4KYCXxmrDV0/VY9ltbAOh+xZZPQ8hg+LVZhhDOItRoKls6lVmRDY22EKBAJwPJf6Lk9Z9NKHDl23vT3uRl4tkf3nqnZ93N/943H6vNWnLtY/wAN0+ruPEqcc2zzsfqUymMPn7ycuv7i5BVnvz3eMGbRqQMXm4NL9//hX3R5+Rqlsz9A5UFagQFhOkB+HTp7Fh3Y/vBkHABwYcFCokNFEmur6VbjvTs19UjTPrje2ID+2OgeXn2TxKzPXqsBzza2kl+rb9aeu3YZ2GERrLPXLsMiAw1e1y6CBjLcc/oYVmXCT1jy7MGjjsbWFsSq3udm2uFjXbz87pFBJfuX7bsByM7fbGMmbQJN4NfI6YdyFp0SZ23Fr6VrSZu0hNlH3+f6yO5gmb/nJy9eovQgykphOgG199SGsP5Bj/CT4N+g8dgZrBWofVFL82EJHLxj8Qi0yMbOzz0OtOsZa9fM/PkmsQQdIlPUZ4SxOn/AWg3vMxIc8xgpTBLF/fmiu8/djp117GLd/cjphylQVh6o3Xm6ac3hm1tONh6tubP9dGP4tEP1d9+rvTIJ0YAoIKdgoJMVvmuqIbBBXO+Wwv/OvXb6SVCLiBwgAIK1vI5cOovYIxrUz964omT5fMTnkmcUYvlKRDKxIAfWXMP6NwhpQqiNqZyKIBT6uC/ftbnp3t2MiingYqwDhkXs9p07AVEFNkQ8b8tRBMI2QepBhP0+cFdvtzfcgQD/J6TVez4JHNYFdhDKkDGvEHihqg1dn2FAwOlpeD82hP156lI17DLU4GbOLhk/fyaiGVhVbe63q8MKx/jlpmO5w2OXzmElNUCA8B6EEdZCgQYoW7WQ6vWPuPDkxRWQX9CDBUsrIcJip07CWigIyG06vNctJw4LvkxcMNNvUiqCfNQKaL//QvfkK40Pzl+5XdfSAYP3N2232ob7DddvIWH1Rxf7u9+7wBEBRkAKxjTCCUg3U0Z8w+2fixt+54rwijDPAJSImBciNo3NWHvkbT0XdRaMA1JFQqzzt7EE+NHko7ZzPsxRENT73DEIEyvlvM+RncfcbW2vuXH3ZE3zpepGrCh29fKt6mstFy/dunDp1ut3kurvf80ukE0w4iGnSRfhjg6IeTiDR1AQ/1Pf7N+/FiwyuErwK1ECCL8HG7UCCVWwS9qXY2pBWxu1gBrcHcztpBYCJ93Ztc3G3/9e/+tHdoEKgzkKhxmDwajAUOCsI+fOwfV7n5vDlCjM9dHWS9aBQkGnVCwBWgKGO0gVqKGVNmwxKnSF50EajpOlSrQ2+7/Nan+fm/9njyEWfC0GhpDAy5fwcmCXoiAenPVTSxXSAwpjhm2BmAwMfZgU1EKy1AweHKmNGt4AKCAumLhk/VhtP3wS27p9GzlHrEBCLTBARbJ+WvnmD1aL/WdH8h84nkRKQU144LDgEZk5U1MDsGCUQgwBBQh79Gw9eRE9bi8cOn1m/6nT+06eOnD6DNlOntp38iTVgBMwIc0D8gHolJWr9WyeAlBIJarzMJAiHKp1sLX1q2TBor9EGKvzMXRBCQ2GAZmF8UNgQQDBoyb0cglmBOnZig07VP9W+NiQ/WBS0CA2HIkYAxZBA9AIIgMLiCWSlH1Ostakk0Y7+nuTNoGQ59q1h18BO7LCx//ap/0P0NGv/4L4hpC7sC2pXrYEgvPnj18CTVXDgABkJy5dJHiBxAAcrAQtXjgShAZDFC1FsAATyBMqj+SEtGWVsNTBfZTGQOUbYqeYRA0YIc6IoNKGKKjinL/Wi1QrY8PgYWodOHWaAgsYIQIBgMChYEYABKSoICpMBFAZDoBox9rpEG2Ur0PlOCihTnXJBXEBPlAuvgc62jwFqS8k61vCcv9zh65+8RQR/cbWBYSAklHkHcCA2CCwjpwlYJ2qqQYFQfyj9gg+NpA6ThizRovgJYiwm01kJVTkeKi+BgAIQpzkLF6+ROYVxEWtxwMNSyGFX8GDb5XgX42sqIJuONKvL8G/u379xKXqoxcQIwUWNSdrakBE569dB4uduXLlFGTWlSvYzqH/NFIbV6/iJ1hMLffbkI5GfoiszwFlh2kq7R2Q3mh3jieDb56igvCnYlR8824Dyr8KAyIu+bOAX7Fmzeyqqlnz58+cO7d83vyZlXifN2ve/PK58+YsWDB30SL8NHt+FTmmqqoC24IF2F+5du3i5csXLluGnY2bN3+7ZevOnTu3bN26bfv2tevXr163bvfu3fiIn7Zu3753D3nt2LkT265du/DTXu1r37591M77v/7RKb9zqf/NKfv379+8eXPnrf4/ZDBX9O021dY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AutoShape 5" descr="data:image/png;base64,iVBORw0KGgoAAAANSUhEUgAAAGUAAACXCAIAAACDRAKKAAAAAXNSR0IArs4c6QAAAARnQU1BAACxjwv8YQUAAAAJcEhZcwAADsMAAA7DAcdvqGQAAFMkSURBVHhe7X0HQBRn2j/3fXeXXHq79MTeQdNMs1dAwAooVrB3igqIoBTpVUB6770svbNLh4WFhV36UpbeBAR79P975zUbzxS9fHeJ+d9NxsnsMDs785unP8/7vFIP/rs8BQIjI9foWVJPcfJ/T/kBgf/i9bTUcOvWrZGRkf/i9bR4/Zcf/zmk/rPwuv/I8mtw+v47/xH8CKzu3bsHAXT79u07d+7cvXv3u+++w8FfAdz/n3hRgOgCaOh2YmJicnLyxo0bN2/eBHYA7ldA9ofHS8JnoBqQz61bQAOYEFDw6cbNG9fHx/EnHB8bGxsdHR0bG8cRAIfTcD79+tMT2h8YL/qoIBxQCgPSJCjo+vfL+Pg4AAIuOEDwYygLZHX3zh1Kbo8tT4naHx4vCWoUu0d5EPugLIoO/SsgA03RBSjjCE4AcdHTngayPzBeT8NEP6kWAQ3wolIMC0WNkN7du0+E7I+K1xMf7IloAjVwLyPCHmALXsYWB3/5i39UvChFMHJpEqIKsgobPPOde9/duQuuvH/nLmFGPPzPmQ4QbOPj13ECoIeMm7xBrA0Q3S9T2R8VLwaIe5BBQA0PCbCGh4YGB4cKMyKFNaV1lZyGmhKQSm15zp17D7BCBTbw2Ni2Csq5+TH4+sTkLWxbaovufvfg5u3vBNy823fuAXFc8Beo7A+Ml4RxCHGNjQ0ND/UPjlgc+dbf+nBuUlBWgl+Eq67PZfVKNis7xoWbH+91SQ1fcdVTqsiLzYi8khXrnhJkwc2P4xWl5yV4+1to3L73ACRHdcLPQfaHxwvcBLuBirObd+4b75V20VOqLEix117HLUyP8bzoZ3Uk2P50lJt+UpAVznHUXl+eFxPmpBXtdq4wJSA3zt3NYGvU1XMZEY6TN+/gUtT+uHPnpyF7pvGiRsAvC2DKjzgRJur1yZssf/PsOM/SvMTMKBcvk52ZkU7p4U5hV7RYgZYpYVd6B0bSIpwj3fRCHE57m+zMjnbJT/JPCXUAatmx7mPjE9dGRgAZuJJasz/+9WcXL2oKUHfv5yADWMPDwzhnYKC/TSTq7+sfv37jzr37be2dorbOTnFPV0/f4PC1ses3bt6+d/PWnWEIuZHR0fGJoeGxgcFr+EunuHtoeOTO3fvY7+/vHxgcfAjZ9et4DbjyYz/9jOJFHUBqu+M9/yRewLGnuxs2AU7u6+1tqK/HipAekeXXJ/qYpQdndHV1dnYCTVFra3tb28jIcJdYPDg4AO0gFnf29/WBmgB6d3d3T08PPg4ODuIiEIjQvD+W/c8oXtRcoOoP0uTH0hdQjgwPgxZ6e3s72tubm5oAVmdnR39vL/ACjwLBgYGBoaEhSi/Xrl0bxTo6ChABCkipq0sMMIHa+PXr2FK8sOCL+Ijz8SYYJ5T4mJIX9szhRSkLd0l9ZmIrjI1REpNYUjiHetcd7W0ULKFAIKirAwQgFpyJp6VgkYVhMYoXyAq4AGjG8R4DNNgfGh7uBXKEEMX4hxeA7+I4dT+pA/Ds4sWARUS4xHOGzKEoSBZACZYBBHjCjo52fk0Nr6qyubkJVEOtTexgIfYY6OvaNTw5ff7BgX5wKI7AXgOILS0t46OjgwMDuAiBvqO9u6u7r6+XsCTOhwH8Iyn2zNEXHhhg4UZBAHgkSBY8OZ5QAhaMd3zs6OgATWCtq62tquQ2NTWCPihV3r1LhDQUHAgKX6fIkjjO+Di+gCvCrAcdtbWJOjs6EOIBgqBQiDd8BJVRRmZO+yPgBZkFasLj4VGxDPT39/b0YKV2FkDB+6cyCyK8taWlksttaKgHKYFMmpqa8ORU2Ek8bezjCC4L9AENWAzXaYXsb2/vBR92dYEwCV6trR2dHV1dXf19RH5R+kKECC/vUen5bNEXHhI0ghsllAWDHcIHlkJ/Hz4CD1AKUfCMUTY5OQGwhHV1NdXVjY0NQAG6r6qysqmxEbJJIqolj4qvQNLDz6R0CiOlsaGho60dHF1fL3xIX50dgA8aA79LVCTjkEJ1PLt4IQyF+wP74A1TRxpSjIIIufuYVQFQhEJBNa+qppoHcoO8h9QHWOTrQwRskCf+0fgqrgbakTw5LgiMgDhWANfS3Axq7ezoBIODfglelB8ZvJ5ReS+R9HhOPN6duzAmSIiKqEUij24+hheOQAZBftXy+eAp7ACfhzGJ+/dpTBoMRaTXyAiICyRLRH5/PwgUrwH4QgjCCgF5AjWQp7izE/KLmmD4Cg1bP4v6kcoayGki6Scm8FSMpXobtwthT2Gitj7uHpyIpwUVQZ3haSmNgECwfMfEmalF8ii4uCwkIEiGSEPCleOw1IAv7Fhc4aHwam+HHQuJhnOoVsVpFK9HL/X7yy/6eNTUAk3gLhkGJNEoxNrxYJApQAiBLpxAaQRPDgaETqyr5eMh8XhtolY8J6isXiCALMdBRlsMXYd/NDkJegF7AmVKPthvbKgXi8VACsT1PTNC4fYALxgh1PhgvMjHXaJnAi/G+AThkIXGUiRWNYzVtnbCKSA0iPxeWJtQc93dEFUgEGhGoIn3D7EFrHFOAYddXFhQyGEXFmCLT/kQTICSirO2dlFrczMEGVgYoNQLhUAMahbmV7e4qw9g9Q+MDA3haiSCOAmXmwSpnyH6omwIOXVj8gZuEXSEm6PZB2xBa329fThODQKAODA4IBQQuc6rqoLZBVENuUOfh6rI4sLC8tLS0pLi0uJi7JeVloxeGwUBUk8IVIlzQGUwtUBf+LqohTiVXeJO4jxSTvxeM1Jn6DHW/j3pi7o1AIuqQjwSzTzTqABuF1ryx3F6WGPQiRXlZQ3CejAayAdfxFeoHyOsbwTVAFBYCZDoQAHEBckNuxRMCjrFNcGEMFSoWgRYnQCruwdoPjS7wIlMCIxmQB5TMr8bXt/7gHCniQCnLMAQF5H6xESChUk8ux6KI47kxbom+xtfHx+DiIfxUFNT09c/QLyfgUH6VEPD14Idz7S0tLWK2hCtAK9BRyKqRfKSEzd6+wauT0xCRME+hVvd2ioSd0LA49uI6FwbG58EZZHbeJjNJZLr2Yp/IWADJkNVA/6jYh4Lng2EQJ8ftwtRBcjw5q/fuHtedVpigJXl0W/7BsdSwq90dHZlxAf04O8i/sT4SBMvb2zy3rlN7wyO3sqI9ebzygFKHZddnhcHb4hXkl3BTuppbyhlpw+NjKVHe7S1tbY01NZxC4S8otx4L0ed9Tdv3QVYVMxDcv1kRvL3pC9JtgKURdU2Iy/utre1g1Og0ZmQgZhCib9e2j2npbnJRH2Rj8WhWE9Dj4s7LA5/xU4JiXLVsTi0ONBSo6IgzWTfwpLcRDvNtQY7puMrulvetz6xDMF7feUp1seXuRmqXjmnkBLqGGhzzPbkypw4T6czcvhuUXqIm8GWu/ceSAoJfi5L9Lvhhbf3aEKMinmJvIAuw3uGbBJ3EsEM52588u7FXXPq62rND3159YJKiP2pjDDbjHAHtwtby/NZxnsXRDjr5KfHA81YX4scVjDQgSCyOb40L9EnKcgaMMV7GqTH+lzR2xTidNbj0s4QR21WkG12nJeDjmxNaU60m96tO0xijbG5ngm8KJlQvgNx4WXi/kBHklIG2KK4VxAVBDakMuQ33BsARwIGYzcu7Jhuc3JliKNOkL2mj7lGVoT9QE/r7kXklV/aM9/daEdtdaXe1g/z0mIsjy012jn77v0HRrtmmx/8DEk2mxNLQx2OZ0S72Z1ekxbpCtoMdjidFuaYFuZgeeTr2op8ECYC1rSGByro9893ULuUQkM5ETcH/U1tCHocgoOGrmBNSBQTDE5gV1sryM9IyEqKaGxqRZy9MC2MBhEHupr6+gf5lSXFWTGDQ6O8kpzu3qHS3Lj+3i7kEw22z2htEiB02NfZ1FBX1SDg87mFA0MjBamhnR2QYI0doqYmARfBnoaaIoYZGTv57s/WUvx2/EjKFO4Rj4UxpPAs30FzAS9Kccxd3sUNw1xA2PgxLQ4cEarh8aprqvltojbAzgg7YnbAt4RBX1snEAgba/k1zc3Efx6fgLIbhSZJD3ecQG7sDkl2wHAXk/BpPwlbDwzBMWJisIi1wtgYu333PgxUWlNH3+tj90A//oZ43X/Q1yXqaqtHpn5kaIBXmNIkqJQExmmBe19n47XhQegyqEUmLkoiFDgOZItzWYijCgVCmPU0fIhsEPTmve/u87lFPG5ZbnJYc0sr4tJwJBmD7jqJUgyPdYs7etoQtxhrbGwUtYqgQBi/h2RDBmFKPPR+xht4BbduE8v5J80ICXa/EV4w4PGThmqz+GVZt+7er8iLu3zgC6Odc7paanAcpVmwibDjYbitubY06qruQH8vPDg8sEjU5qgj39M/7Gm8p1Mshn4kiZ6WVjx/e1srhdvVQIVbmHZq7XPtXQMN9UIaUwXSsOWvjV5Hot9Fd8PoxB1It55ekuYAVt3d4tGxiZ6uDviXKAwYHOgx3DGT0OwdQuY/SVm/HX2ZaiwyUV/Y1sA7JftSPa9w4uadspxYX7N9Vw22tAnLDVSnmWksKs6O1VeZarJPml9Z6HRWob2l3nDH9Eu759UUJZ9Requ2psrq2JJaXoWZxkLzQ4uFNeXGexboKLwJj/L23Qfe5gcC7U5pb3ht4u4Dva3vWx7+kleQZKg2081QGXlZyyNf+pnvL+ek2Z5a6XFJjZ0SanH4S7P9n5blxjlorQu2O16aHYWrwTQBIr9MXP92fiR68PZtKPXynKiSzHBT9UWohhy7PlmWl2B+4DMnnfW4A1hA+fFuhUk+vmZ7UoMsmgXcq/obc5NDfC5rhDpq1teUWZ9YPnDtNp4nI8YrL/aqv/m+kuzYILvjV3Q39XV3IGXta3EoyEFLW/61wWsTloe+KM2KKM+JvsDQi4nGZ0M9bR4Xd0Z7XvQ03mmvuTYzxj0jysVVf1OYo2ag9eGr57eE2B9vqim2O7US58Nx/eWM+r+RH/HDVCTrbv0wwlmbV5hqoDoVIhYJ58L00CgXbRN1mdGRATyYs65CToLvxT0LzA5+VV9dYnd6lbCqwPrYt7Ynl5YVZIKLm1vbgTU7NTLQaj/MS1BloPVBwNraJGxu7XS/qJaTFH5y7fP4rTOKb/qa7S7OjDDaNQfcan96VYzbOdhrcb7mcd6mCf4WWbGeKKRw0Fob5aaXHe2aG++R6Gcaan/ceM98fP13q/+iFhaJH927X54bE35FC0VFyYGW8Ip7evt6ENfkZmPt6WgsSAlIDbXvam8pzQguSPKCZ1ORHQ7FnhhoE+VxqaKsJNTFgF8F7vHA80Re1S/LDr97+2Z1YVJGtHt5aZFQ2MAKcy3Ky0j0Nbl590FpZlhRih8umxJiC1btauUnB9tmxHohtehrvr80j8XncmCd5iZ4Ibfmb7m/saZ4ZLAvO9qZk+RNtO2TyjX+XfT1MC3GFODeuHXnxs07UFbXxiZgrMOnpbKTWDkQGfBCkMmGM/KPy8jodbjMiNvw+YKurm76x3v3H0j0fH19U3FRYSGbU1xcgoCgQNhw7+69iRu3cU3o1bHxG4g7Q+WJu3pFbR1IXvf2D+FVgb7hVqOiAufAhoCdAZOL6o2fq6x79L7+lXjBd34IBAKjd+5AqcMipYGakeERJg1GcmM4Z3ykH1VqklAvQsgkGDo0BNOUmGaMY0T9oUpuBcIyMKxgQ8CeBNnCjMIVsIPjCIFxKyqwxRnNTY2wNlEzPjzYPz5xA/klyCL8KI4TvwqhHJpeRDoW3gKTlKQRN5IrIKxwA7fxC5rxX6wfMyPsIWggjEeH+sKvaOLqt+98h6oY1BjdvH0fnOJlvBMFWTgeYKFud3K5n82JO4+YhLjT8QkY94N9A9eamlthJA2OjCPk0tXdL+5G0H0AVvu1UUA/1j80Cs04PDQo6kAAYgj00t7Zg1wPbF1AgHs4u+m9tqZaqFr8VgdskG4YpwgWDgyg3GIU6Y8x3M/tO/cnJm/i9/HaQLP4ddN9C58IFk74l9FXcqBZY1We3tYPrg32pIZYBVge5LITYj0MeMUZ5ge/qCnL9jZTF1Sy8ZPQ5SJBCXZi/WwsD3/d2SqIdDnjoqvATnCHYWl55KvizEhWkA0ENr+qwtt0r7OuIjs58PLBz8ty4wFQLitAR+F1eDNmB75wv7iTW8Kx01oPuwEXzGf5QavCE4JBB1vEQWsNr4xjd3q1IzzqcjbOcTq3oSQryvrEUkQjOloE1seXsJN8RMIK2xPLLBl74onLvwyvzAg7AOGiq9jd0eRtsrujRXhs5Z8RhLM9vSop0BI3HWB9TNxcTVlJR+ktWKpQXol+xkFWB3wv7ynMCPe3OJAdcxVhGZwDiDlpESFOOpcPfdUnbk30vRhkc/TW7Xuw4EUtjTYnlmcnBAQ4nDU//E1KtJ+JxucoDYSIzIu7GmBzlD6zyT6ZpGDbxAAbm5PLw53PcDmpTmc38Iozo90NUH0J/YiXFOd1AT8UffVcFTsORs8TwfoX01dK4GVcsaGm1PPSjurSnHOb3u5sa7U9uaIsP7k4Ox6U0tnEwwkcllcjv9TTcNuVM3Kox20RlLsbKlcXpjif3zp58x7L3yTQ7iSs0/zU0AiXczC+aNw12lUH1wfPdoiaQVkZsb7BV3QR2wFesCeITJyYzGEFBFhqQNO1CCpM93+aEmqfHOJgceTrEPvTlYVpV84pdnW2xbgbZEU5Ay+YOCWZodVFyQCuJD0YZspvhBfVwWyWV2lWJF5yUx03zvsSjMPqsrwQJ62irLgLO2ZxC1Izw2x6OxpwZnKg6cVdc2vKczjJgbrK0+qqiiJdztaUZif4GLfWlZjtX8ROi0oIsLm0ZwE4K8DqAJirMi8aPoC4mQdR1NIodDXYJmxoBun5Wx0uys9M9LuEAkHou47ObvA13hBkk+sF5cxYr3J2su/lfc56SgJeUYijZmdbc3uzwMdsz+UDn/WJRaYan7ATvbrb6q8abPK3UP8t8KLBLGrmIUbOlFsNDQ6PolQZQfGBoWsd4u62ji6J4iEKbugayiEhdx+7P/BUe3tni6gTyYpWUcfYxMOENmoCJGfCSa7l1wrrm6t51cL6puaWdsTp8VeEyeCiU9WJhWT2+4YQsIadASPm2jjqnxCUnkRlZkNNMQJevpf3Pg06Pz7n/yq/8PxQw7AfGKNhGOY7imlgN5BkjLizra0NOVQatMEC5Q13QxI1/PHd4JlraqphJCA/COuBnoBvIPJJ9xEagyrk8+tgRiBpVlJchF+BAYI/ibv7cGm8Ofwc8t1tqOhqbyf1gkjJMVlr1KbiDidvYijHJM6HSUzTi0+0UR+9z/8TXsyTP4yU4lZg18DeQTYUgYHWVoQSSI0kQn0PwWJCl5LfxmkwiJDWJyMJqvLgTiZ4X4CmF9Q3NjWLkA1DJS5O7miuxRYKDq8EO2PXb8X5mGYmBPLrGqpr6rhcLuI5zcJKM41P3QxVcAKuBoqGGVGanwobAiCNjk/iLYLYr0/eBgc01ZbDRnMz2Pxb05ckrAwLE0YpCmIAFk2FogwEEXdaJgkTlN4ZijtQmUT3ARNePrOADsSsEAc4OuYHF1dXsIMdtWO8jHER+HoFKf4mGosyI6+wAq1v3bkX76mfGu4c5KCdFO6eHOXtaqgG8xNXQ+gKuiLU4WRFbhTMhQDb451dvSfX/LWCk9JYVwXlgxKlWi4bWgV2GdxM+EAYwQBkoZchUqG1M8JscmOcnwbBX0lfVGbRtDOp/hgdhdwCD8KIBlRACitoBDwpuQkkFuG+gOKQwgBxwcKmhYBYijPCEcO5uHs+chD+Vkcx5qC7S6yt8EYtt8DXbG8NtwjBCYQ0XPQ3p0Z5+dueSor0Mt4r42t1LC/WBYMyGvklHkaqRSkBSQFmCMP7WR7KSsBlvkVA0PLoNyis9zHbCyUAJ18sasBxRCudtNfCpMuOcrI6/m1Rij/sFYvD/2b9CF4kJTRMOQ0tfQFRULJCWQPJMAsEErCALGBF5pmWO0A2ITUNlCmH8otYNieWtTY1BNmdykoIRFJj8vq47alV128/8Dbd1VhfB6uCnRTkfXm/eGACjkF80BXjvQuTQux72oVwP2FVQQmmh9nE+5nDBkwKtq8X1ACp8cl75ocXY+ACrGVEzTB0A1rJ+tgSOIwYFRNzVbe3o95Ray3sm8q8WEfNNf9G+sKlyWiuyUn4fUgLQ5TCMwTHkXqXBqGgthYpe1oKTxecgyg72FRyBFIW3AgEYQogqOJ9Wb13cDwnMQAZQzgJQwN9yOvg5CDbI4E2x6H4Rc1CxAKtji3ztTyaHOFpfnQpUooIlsFXL2OnnFj9nJHaDORxjffJXNg+o10kMjvwWS7LP8xZ58KOGcUZEQhynVr3QntjDfJGJRkhVke/aWuoOqP09winU/nx7gVJPv9efwhqBcQFRJjqMkbMi8WoRQC7wQ1GUAGwSaBBUBywErKanASHohIZdaPQdKiwoZF4OIYCYRO+CBk/dv12b/8IIuuSrw8Mj8LTRKAREQZibQgbebwaFNTgBEQXUJkkamvHPminoaEBFZZt7e2oBB4enUAeCFEKUmI4iRPvI5uBMXs48wkjbH6RzH6N/ILwooO4EK0hNeviLoh5EBeS0sALlIWgwqMjScgogO5uIIgaJOBLKydIBQ7EHzNGA9EFbkU5qBLWG6Vc8DVNAmFBVRu9MgoJcVp5WWl5WRmMBowohiiA/UH4emICnI5zUGqCpAZMCab4DZZEL14VHalAC9RRrgEzAvGjf8qMkGD4a/CitW00O42UPamfwg2K2mD1NDYCL56kKJAZhk8GJ+K+kbR67M0BOHAxZB2/phpgoQhLcgLGYwyPEJIk1HftGgGLT4rsueXleBlNjYR4UeuAGBC1V1BpB0mAfdQakhI7VF30oox+YJgZqUFLSCQlN9QA/HXLP4eXJC+NaBEpehkfh5iHfKcl2WAoJLtARMiyoIREUv9Gs7NI2hCUSeHuwwVvG/Y6HpLUoNbyQRw3b5HKezwYCAf0SMbL3rlDz0GWDJChAhqWKpgaF4c0AFHjTdByS1KJ2tAAuw9SEu+PDndhipxIVRcKE2kVPs340/f9K5Yn4EWNLLwKukNT0PhJ2ssBpI6kHgACWJEREVL/CcsvkCXQkWR6STcQxg7AO2eK48kIAbxz0BQYENZDVEQk4PrfP/3v/9/rz9IXrXJ4WJ7NFB4jMwawILBB/BDgkMEAC7XvYBBsw8NC/3PxoipMUnRLqQw6iA5EgYyAcAVNYWwFxElZaWlleXloSMh/Ll7U0aEal5bBwHSCtCIWvKgVdY5Q26hmIPqqrBReDspqw8PC/qPxoiEtUtrCFMfTMklY5NQxpKMqSFCluLiooIDUI5eW/i54/Y/U/2D9zYTmL+lHaj0ALyhghERgvhMLq74BYFGjFMRVgqptDhtKHYUxvz1eBKw//S9Vy78Nak+2v0gJICl3YcYPdneBvmBegrIIVkVFhQWcirIyUCKqlX8XvPCjbmc2f/351N8GtSfgRU1HmA4wTYnBxQywwwBoWIygNTiAcE1ovvp3wQtsCJgcNTd9V6Gd4Ko2/cM3/t2o/RJeNBBIyiP7+uj4ZxjKZMgSY1Bgg+M0eYOlqrLqt6cviteBTV/1p+7ryVK/xtG+rL32ow/f/feh9hN4SQx6gEXi8czAeZJAHxmBkYqqPlIyAryYoLjEF8vJzv698Not+1ULa3dzkkpr4j6WnVxP3kUr/S1vvv7yvwO1x/GiTg/1ZukwacRCwX2kugHM2D9A7FWS0SB9ByQpCZyfm5vze+G1+Yv5wvBtTYlbBYk7WJdXVwbuLg7dnx92VO/gipeef4FB7U//KgX6OF4ULABB2zbA2iIx5vZ2wolMOoNwIoMXDWlJloKCgt8Lr/XLvuIHqYpYyrVxG9Os12W7b051Uohx3BTvohzrtFljy6f/+6e/EMz+FWbHP+BFC3qwxZg2+O4QWWREElISbW0Q+QxlkYwGhezR0jIEHUpKSn4vvFavWlYTsKU3ZXtd/BaWxZo4m9XJVmtCLdb6mK7xurQi4NLSqzpfr/niI2Jy/J/Njh/wot416EUy9AkYkbG6rS2I3kFUMVE/MkQFG4mYpw4AqmX4NfzfC68NSlsjtD/PcJFrSFDJtl8farYq1mxpoOlSL8NvXXW/dDz9qcXh+Xo7Zx7fNHPRjLcpe/5qY+0HvKhrDdMUepA6jIAH8UoYXKAy6EiCF8Dq6gJ2j3IiGhB8d/+7bEbe/8bWNtWPS1YqlHpvd9Na7qi5PuqyYsDFNSHGS72Mvryqv9hRc5HdkblGe2aeVvr4sMLHRxSn7Vo386N3XvvVqD3Ei47FwhZynXZcQLQXbIgIBIJwgIzUYDOUheXRIc0Qc5BukGppqamMjPgT1Ur/QuzoO8D66MUlv4KdGXO/vFNtzg1VSXNX9TFQvGq02sdoqZv+V87an9gfm2uzd6bu1imnNnxwVHHKfsUpO2Wn7tswQ2H51NdefulXsCfBi45FwQ4NdTN1uiRRBrKCk0hIrLkZcguKkuYNJcRF+5qSIasiUXp62nPPP//BRx9NnTb1vQ8++Pvbf//rn//6czf0P396AgSPwvHo/gvP/+2dt96cOXXKpzLzVy75Smn9KmUl2WNHz96vs0/3Vsl238py32itu/Kq4VKns5/bn1hgdWDuJdVpWoofndrw8ckNUw4oTt27Ydqu9dNU10zfLTdbeupb/6wMkWJCNyRvCpFEhkswiR8Mr8RHjFOFnwgSA31RToTdBXVA8YK6pK1Z4E6CBmNiomfMnvnt0i9lFs2bOm3KlGlTZs6a8fY7bz/3l+d+7uHp8ef/8tc3X33t4/fel549e+kXnymsWaGqJLdHZfNxdTXjMyc9bC/FejvEB7ikhnqkRXlnxQWwWSFFycGctFBOSkRBciiHFZgQEXmzyjHWRzXZWSXcUcHm3Bq7C0ustT43P7rAeNesc0pTTyp8fFJxyhGFKQc2TN+nMG2v/KydsjNUV89e/9XUf5bEpOjANdJyrL8fKQFkbagPBKkPFweBQJAYkgiEusRi4EjBAllJ8itQC4ivs3Pzlnwi8/U3i79atnjxV5/NnDX942lTPvjw/fc+eP+jj2ZqbFfdq7L5wM7tOkcOWl/QDXCxSwzwSgnxygz3y4wOyosPZbMiCpIiCljhHFZkPnaSwgtYQfmJQbkJwTnxATlx/tlxAdkx/rnRvlkxvhkxfqj/yor2yIj2So/yivDxGuP7JvjtTbTfGmS1wfLMGkv9b81Oyxjtn6+/dfpphY+OK318Un7KYflp6htmaMjP3CM/c6f87B3rZqusnfUYj+PjL6sCKfrY8ApBKTR0Q6BCi4vhYcQgEBFEuBn6EWAh7yDhRFCiZB8gQoeWFBUtX7hQdtnSlcu/WbFi2TfLPp+7YO60aVOnTJv6ymuvOtl4c7MSMmMDMqICU6IC0sP9UiN8kiO8UyJ8sJMR7p0e6ZMe4Z0e4ZmGnSifjGi/zCjvzGjPjEjv1Cjf7GivnGi/rBifrDjvrFi/7Fjf3BjfnBjf7Fi/3FifCF/3O8KgaE81lt22ALON1lrrjXW+unhM+oLabE2lj48rTTtBiGvqgQ3Aa7q6/LQ9G2bukJ+5XX7OhqUfG53b52Z/6aiGypKvP3v7rYfu56MMAasN0kNi7hL5BWoCcyH4TMYFMwMSabENr7IKYBG8RASvH1KK9++D4iheYFtIL+TEklOSprz33tol38gvW7p2xZKVq75dtuLLudILpk776N133/lginRxWnJ6uD8ryCsxyIsV4pkY4psa4pMS5pMa7kNQC/cCUhmRvgxMPlnRvrmxAflxAfkJWAM5ZBvAJmsgJzGgODGgICmYkxTETg4qTAmJC/W8Ux+VcFU1yWart76slbbcpZOLz2ssOKUy/eimGSc2TT2iOHO/0gwNcOKGmXsJcc3aJTdLTX72xjXTtip90SUoaixNFpYk1hXFcfPC48NdjPSP79q+YcH8Ga+/8tCp+gFB6EE41LQjJBl3zvSAwgKFiKANwAI/QpxLsoEUJhyntUogPdAauiEUFhbiolOmTPlcWnrV119vWLlMcf3ajRvlVqxeMnfBrJdffkFL06QoLSox3Cc51Cct0i8p1DMhwD0tyg+MlhsTCHRyYwPzY/3z44LyE/wLEgI4CYEFwIUVVMQKLEwOLE4OKU4OLEsOLk8JLk0NLUnDGlKaElaeHpIe5n6vITHBRYVlsyngvJzFibVmp7/UUZt9ZNO8Y5tnHNo0W2PTLPWNszSUZqgrzNi7YcYu+XlqG2Ztl5+hvH7W0sVvVxUlNFemCUqTaosT6grjgVpDKUtQmigoSeQXxpXkhEf4W5sanlDbJj97xhQpODq0wQO1vEjDLaYUHnYDYjXgR+CFMPSjBhd4FsEc/AnhVhj9sPphf9XW1gGv115/47U33nz3vXc/lVm4bulSNUXZLRvXzZk3iwiyj+cLi4tqOGmc5LA4f5fack5PU2lhRiAr0qsyI6E8K64iPbo4BWIrtIgVVJgcUpQCgIIAUElyYElKYGlSUElSUFGSf2lKUGlqEDctqCTFvyQtsDI1MDMu4H5jSoKtGst2g7veKrPja01OLz+xee6RrfMObpmjvmnW/o2zDijNUleara44fY/i9F2Ks3bJz9muOFtZft6axW/7XzVqqsjg5UVV5kfz8qNqOPG1BfH84kRhaYKwNLmhIq25Kr2dl9HGz2nhpUlJ3EBaZsMUVJJeWqg6An0hSI8VtoUEL5gatLQGtYNU9kEV4PxSxh966cWXX37lFfLvlVfffufdrxYt/PCD9995970PP/743fffnTV7vpKigrON7ZhYWJjhFxfqVFWa31QaYnH+kIv5hQgvG05yaH1hiqAgqTIrmpcZXpMZWpUZVpUZWpkRws0Mq8gMrcgMK88IrcgIqcwI42WHV2WFV+aE5sb43W/MTrPcyLJS8jRYdemEnN6RNQc3zTm6ZcGhjfP2K83epzh7L8Fr1h7FmbsVZ+5UnAX6UpOfs0N+tuzyj/RPKoqFHEFJvLA0qb4sGRgJypLry1KEZckC8GlZan1FWkNZSmNFaiM3U0rSfRKGAkVqgAykJNFn1EUilIq6GglYAAh8CkFGCt7a2uAAAGD617S0NOD14gsvvfC3F1944cUXX3jxpZdfwT/sv/TSS4DvjTfeePW1V6bO+KKTz02Ntmtv4JVn+ly1O3/xgpaRwdnz507qnNx/cr/qCY1tV61MGznR7ATv8vQIXk4kNzOiPCu0MjsMCFZnhVdnR/Cyo3k52EYCL15uTGFS8P3m3DyTzQmXFd301pxRX3FKY8X+zfMPbZI5tHH+PqXZ+5XmaCjOPqg0G8JrtwKobO6uDXN2bpitJjdv49rZW9fN6mssaazKaipPbajIaOJmNHIzmiozGiszmyqzm6tymnl5WFurc1qr8/7B34ZtQbrRodSzvx+CCSF6MN2j4yeJnYHRN9euQXIBLFj21NbHTmxMDHTx62+8+drrr7/66usvvfQyUAJYzz3/wt/+9jfy8eWXn3vur8rb1OP97KCSfBz0bE019U4e1Dqy30DnlKOVmYudsYernZ3NRYNzx3Q11VOivXglCeUZYTU5UVXZ4ZXZEVU5keAXfn40nx1XW5jAL0oQFCY2lKZy2fEPmnPSjLYlmuzwPLPu+N6lx/cs2btp4eGNMvuVFhxQmrtPcY66wqyDG2bvk5+hLjdn14bZR7bI7JCftUNxrrLsjOVfvFNbFNNRx2nmZbbwslurc1trckT8/BZ+fmtNbkt1bksNjpC1peYf8cKT01oE8CRKIoCXpHIEf0JZC9CEOQvrFDYHKehgymkQKQM9Qn69+vrrM2ZOnzFzxvRZM7D9eOrU+fPnzp0z8/0P3nv1tVdffPElJL8P7DniYqGte0jtxD5VdWWlg2rbDLRPWp0/fUx91/nTR08dVNc9cTAlMgLlSd/dHBQUB53SPNjMzRVVZTSUsIQAqDipviQV3NFQntpYkdlYlgr2KSlIftBenHBpb4TJfqcz8hq7l51SX75r06cHNi7cqyR9aKO0hsKcfRvm7lWcs08ekM1Rl5+tARJTmAsVCa5c8eU7CQEWvc1lzUAK6JAtB9tmXk5LNYgLYiunCWt1TlNV9g/0JQmrksDpQD9AQc5Mwom0XQTkG6nlbW6GPYFmKjiN6cOFgtU21CS9885b8+cvkJ4PK2IejC/pBQsWfbZwyTeLly776ptvv/j0k/nvfvDe8QPHfWzPqisuUVj1jab6Dr2jO8x1Dhoc3XVMTcXonFZCiLenvdXdUVLbdf/2UHmun9HZPbqnD8cEeHQJON0CTltVBrimviSptjBRwImr4cRUs6OLsiMftBWGGGsEmJ+w1dqktn2p5pGVuxQ/37tx0R4l6X2K89WV5u2Tn7tXbt5u+dl75ObukZ2zU272TtnZO+XmbpebJ7t8ipHOtiERF3A0VmU28bIaqrLBj03Yr8xqqswkrFqZ1cjLwfoP/EhdbgyQJo176gSSoA2IjvpMcCKbGhqZMXnX8BHt31CsDW0Acx/p7nffextIzZeeP3/+PGnpeQvmz58xe9aH778/bepHM2fMkpGZB2IzNzDxc7xoqnvysvaRU/uU921cv3H5F6qy3+qobzY6vt3J6IS/o2VKkKuwKJGT6q6vfcLE8Nx53ZM6Wqc83a08HAxzk0JBaNWcWAE7FoqsrjCutpjFSw560JrvaXLE3VLrkvbWTZsWa59YvVPhk91Kn+5VlNkrL7NHfv5uOawEsl2y83atnwPIIOzVZOfulJ2vtGbW3o0yAyJuI0CB8AJAlZnNZJvdyMtu4VFCywI/imryH4+vgt1gQNDeaxLiosDB4EBmmyla4oOsHrUwsM8n9PV36Xnz5sydM2vm7ClTpv793XffePOtN//+1uwFn9hZWRueP7ZqxZeax09dMT9naqDlZWfibW/sbGVkevawkeYBbY0duzau27lhneGZE2f3qWqpbAlxs96wZtUh5U2nD++PD7RT2/jF1vXfXHWxGmyt6msq7hSw22tz26qzRDW5TYUpwMv18kl7W0PD49vXrllgcF5hh+LC3Uqf7FFYRJHaLTsPO2qy89Tk5u6Qnau2fq6q7Pyd6+bukJu7df3sld++11INiyG3qTq7GSsvr4UHmgKJZYlqOa21Be11Re38gk5B8eN4Qfeh3xicG0n48NE6PBiukPSIWPwYr5rqGoj0d95778233nrttdehHCHv337v3dWr1/l5uKfGheRnx9eV5xalB1/U2uFgZhDh5xzqbRvubhPgaBrsYu5ld+mq+TkL/RNOFhes9U4YnthjcGqvuaHOyZ1K6psUTu9evn7xzHO7li9fOH+7/BrtA3s87M0zYgJKMmO5udF7VFQfdJfYmela2hmdOrxtyTczzEw3K4OmNn62V+nTXfIyu+Vkdq6X3rl+Aahp+3oZNcC0br6q7LwdWOWklWXnLV/8dkGqf29jeWctu42f315X0FZX1CkoFAtLxfV4N0ViYYlYUNDZWPo4XjBNOfl5kOWUfEjV5Pf9BQAcmA7UB9f7xwV6PB7Jp0Eh/u35F55/7m9Y//rc84u//OaywdmLF7QvGZy1tb0cGuyRn5sU7mNxfMfq/Vtk9Y5p2JvqhXo5Rvk5RXhaedlc8HM0iva2ivayDnEzZQU6JAQ5xvpZ2hqdVFkno7JygfzX8959C6/ilVeee3HGW6/PeuvVuR9/vOqTt1U3bXvQX2JlctbGxuTIbtUvP//IwVwZKOzd+OmejQt3b5DZIbtou9yCHesWbV+/QHXtJ9huX7dwu+wCFdn5KusX4Mw1X70fcNVguKOOoFNf3AF0hMXiRrLTVV/S2VDeUU92xA1lP+BFmo7cvs3Oy+VWcCW8Bj2IfAd6fmAGAxgNMC9gvsK7Rps8yTkgSZiseXl5wOvPf/nLn//8l78Cquf/Blt/5dJlB/fsOnNiv57OcaPzZ684WEeF+xYXJKfE+5joHz+9f7v65rXb1y87qLLF5Jx2iLutr6NJpK9DhOflMHeTK2Zn7S6ei/NzivO11j+m+MX8j65e2B9sreFqoGpxauMx5WX7FL/asvqzCwcVvCz0HogyjC7omJpe3L1F4RPpDx1stm1bP1dNceFOBWk1WRnQlIqszM5181TWL1ReL626boHKOultsgu2yeO49Lb1MnJLZ549qTQxIOpuKhM3lnY1lnc1lHc1Yr9C3ICPXHFDBfZx5Ae8ENtC9CY/LxdRHaKemLLCyQky3xGd4+jmjZvwfmhjdCywvzCkCoAy4xXGykuKtsmt27NZcbui3FZ52U3rV29cu3rXxg37lTce2bPj9MFdOsc0dLVPXDI842hjGhronpkcGuxvnxQbHOJjZ254WvfQDu29W831Tzlbng9xNbUzPHXmxN4zR1R3bpU9fUjD1fq81sENOif3psUHZMV7RnuZe1gdNTm1Sf/AhrMacl6OVg+EcQmuR52Mjyuvk/v6kw+dbbYor527U2GhmtwnqnIEL9DUjjULVUFWaxZuWycDjFTXLlBetwDwbZWXUVw1R22zzPXuhu5mAFTW1cTtbqrobqwkH7HThCPYlnc3cX/Ai19dnZ+bC7NLAhacHgQeaNt4WGRwFIEX7bYMG4KWLUOWIX+EgkNRS1OC/5UUeNFBbonBbvGBrjG+ziHu9t72Zk5mBhb6Ohc0T5w9uk9LY8+xPTuOa+zQOrbv4vlT9tYmgV7O0RHugb72bo6mlhe0Pa3O+7lZudqe93I045dm9zUW1hWnwvVNj/bkFSb140kaS3ubygdaK3uby/Hyuxs5HQ1V31UEZic7+5hvW/PVN9LzP3Sz2bJ1zVw1hQU75WRU5KR3rJXBqop1jYzK2oXKaxdgq7JeWnmtjDI4fd3CzWulV37zQW9rRV9rtbixXNzEFTcCozJxcyUITdxQDOB6Wqq6m8t/wAsyHuujrg8UIkUEYgsGF4CjvfTBtoj5ADUU+SKYA0sNi6CamxnukRPjkx7pmx7plRblmRLuwYpwTwh2jQlyjfC5EuRu42FnamN0Vv/4wdO7th/corBbYf2+LfJH920/e+qIiZGuo42Jl4utr7tdsK9LbIR3RmIQOz2sPD8OHm8rP7+jvkjEz2msyq4vT22qgE+X2lieVl+RXFucWFuefb8yMNRP39to87LPF3776UceNlu3rIItumC73EKIKlVCTQBr4dZ1C5XXyGDdukZaebXMtjXSKmuBoPQmuQVLP3+PVxjX31ZDqKkZ1FTZ1QSuLBM3lQO77hZCcV0tVQ/jheCxAna+xBlkOHGC9g6kjRPhS8LIgFoEiYG44JYjGA2iQ0wRgLY0t2CsdRGCMPFBHIRDo/3zYhAIDciKCUR4LzMW0dHA3Hj/3PggxAJZIR6sYPdYP2d/ZwsnE91Lp4/AcD2+c9PxXds01XedPX7YVO8MtORVu4tutkbuTsYRAY65ScE1hYl1pYm1xfE1RYnVBTHVBbEYRFqeE1GaEVRdnPmgwjPR5aSr/vrPFkxdMP/DANDXqpnb5ebvAvnILlRdK03wWrVQebX0ltWLtq1eoLJKRhnraumtYM+1MlvWSa/44qP4EOvhTj5gEkPGQ8A3lIibyohEa+b2ACyGNwl9IfhVwGYDFAlxQSfSWD4ICkEbAAa9iX6UMPFBXzDxyWiAvj7SUX9iAhqgoryioZZXlRxSlRbGTQ0vTw0tSw6FG1yYGFLACi5ICGQnBGG/CNukkMLk0KLksMLkcE5SMEJdmTE+cQEYdWbscEHH8OT+MwfVzhzZb6yrZW2k42Cm63D5nJOZrrvDpTA/h9QYT4Tty3MjK3LCSzKCi1ODSlID85MDME6Xm+zNibSP11srPfudL2U+9LLZunHVbBUwo+wnqushtmRUVi9SXr1QBUitlNm2kkC2beVC5RVAbcGW1fir9Lovp1sZ7hsR17YLi0HLHfUQ9uWM2CLE1dNS2d1S2dPKI3gh+IcyLlgOFC+Y8tdGSPgBghzSCr4hWA8mPm0lCE4kYUKRiLbqBKA4DvEP+qqBb5wdXZMbz89PqMmN5WXFcjMiKtMAX1h5Smh5UkhJSmhpcmhpRmhZWnhJalhZWhiOlCQHFyUHFrAC8+P9MyLdWIFOMX4O0b42Ye4WAVdMPK0NnM10nUzOOZjoOJqc9bC/FBV0JTPBj50SyE4NyUsKymP5Zyd4Z8f5ZrMCk8Kd1TctnvHBKzZ6a+WXfLxZVprgte4TlbWLlNd+qgoeBImtWrhltfS2lcRAUQZ2q2S2rgaJzd+wZJbmvvWjXbViYVFnYxlMra7Gkp5mbp+ouqe1qrulqkdU09NaLQU6Yufl0WFjVNKT/ndkcE8d08gVLaSaSdvFzs6BwX5IMbQrA17kYHcXhgXgCNMMXYRh6DVZMbX5cbXsOEFBqqAwpa4gWVAI+ZLCL0ioYcfxcmJqcqOrc6JIpCE7qiqdxGfKQC8pIWXJQcUpIL3gIpZ/UVJoYWIAh+Wfl+CDGHRWjFdymGucn224p6WPg5GjsaatiZa79fkgN9PIALv4MOekaM+UWI/UWI+0WPfMxMDCnNisFF8/e81dG2RWL35Pdum0zasXbF0nrbr6ky1rPwGJKa9ctJXQ2qKtq0Bi87aukFZZQYDbvGTO5pVzuptL2wWczobiDsKMpV0tlV3NlT1tvF7g1VzZ28KVgnMDE5SSFbagI0QQYZrC1AJGOIIRO5BQGBuLnDfsWIAIr4j26pc0JYa/3YJedzkR/NzYWnZSbVGyoChNUJwmLE6vK8I2DTpOWJxSV5xUV5xcV5RUV8SqKUisyYurzovk5kRWZoZwM0K56cEV6aGV6UFlaSHlKYFFyUFYEWLlsAIKEv0Lk5BJ88+O9YwPdgi+auFtY+Bscc7ZUtfNxsDb0TjAwyLY0zrE1zbUzzYm6EpipAfslShfy7PHlDasmrX686lyy+ZsWi29efUn21Z/snXlJ1tXLQKJKa9YALy2rQCVSW9eLr3ms/cxdLS9jt1GLPsiWFuwIQhLghNbeMAOWlIK0xRQynqYpgUu330HwQREaPEqMKIhfNTpQBXS+CICO/zqGpLNfdhsX9RcXyfMjxEWJQkLkwRFKXVFKbUFKaAyIbOPIIywGDmFtPpSsgoRkylNFZSm1Jel1pWk1BbGw3muzo9FFBDYlacCLP/CRD+syG4UJPgCLAAHGkTmkZ3omxXnxQp1iPKy9Lty8aqFrpOpLiSdo8UFF+sLrvYmUBEezqZezpYBnnYRQa6RIa7ONloaO5au/mb66q+nKyybvwmacaXMljXSAEt5ucw20NcqbKWXLPqgKCu0UwhvkS1uAFcSsCD+iWaEYQHImiulqKVOrVM6Ew9TQUj8IRirFEqMvIZaxA7EGeL1MCxwAvIdRDnWC0nLfTiVdTwBJ17ASRQQvJJrOUkC0FRRupDQWjKxoYoBTRqDDkNlJSC0xNpClgDb4uTaIhafgyhgHImd0wBhZnBZGtIc0Lk+uXHe6JWaHe2dFeOdGeuZEeuOmb6Sw6/EBTqEe1v4Oxm72BjYmelbG5+xMj5vbWpgbW5ob37BztzA1srIydbM1ckiwPuKj7uloe5umGMrPv9o/dczlFbMJ8QF+bUS20VbVs1ftujDSD/zrqbSNkGBGPzYWNYDE5/YE6WQaMQog36kxQDAi3IiCAr2Ax3YiX5BNLqPkR0Y0gh7gs7TAhJDjAIMy7QwwKxHYnRZbBbWCtkx9UWpgqLU+iIWoSxE4kFl2BaygFENJ6G2AAAlYcsvSCIrJwGirZodX82OJTIOiQZOHHb4+TE1+dAbUdXZ4bys0NL0kJIkpIt8smM80cMqJdwFEi0+9Ep8uGt0iDOUQ6S3VYCLuZu1oY2pnom+1sWzJ421ThqfPWVy7rSJgZa5ofZlU10rMz17KyP3K1YhPvZXHfW1DyusWzYdwMktnbF55fwtq6S3rV60dvE0W6NDfS0VbXX5YqIfy7oaK4iJz3hC4taqHmrf09GIzPQ0ZMw+FjpFEkyHTmSA0N3z3j0cQQmFRCdAtEE/Quoj4I+DaK7YJOAL2SAWIJUkKGCBvmo5LH4Bq64omQ9yQ/iYkwAbqpqTWAOMsC2M54OUEMbKj64GM7LjSW4mL7ImP4aXG1lN1oiqLJLs4GaElKWDGQPZLL/ceB90mUuLvJIYeiUm0DHS3ybSzy7Uyyrwqrmn3SVbM32zC5qXTh+6cGifrsa+swd3nz+oYXTsgLHWcVO90xaG5ywu6dqYX3Cxu+zn5hDub+9oeVp921crv3h/1eKPNy6fJ/vFzHNHlAbbuIQf64u74DnCmGjmdjdXEcaElmzmStHSJZgOSA6B12DMM9W9ZOwdrAdASTrCkYTQNRTFUbxgheEcfAt+Jb4IsxYH6/m82vyYOk5iHRth9WQQUTXwYifWFiTXFILX4vmFCTw2UZSQUyAlHhvR0fgadlQ1J66aHVOdF10NgmJW5Diq86KqcpH7Ca/MQk4oqDQtGHgVsPzyE3zRIC4jxjMx3Dk2yD7S1ybcyzrIzczH0czFytDGTNfCUOvSqUMGh/eeUd+htUv1lNqOk7tUtPaonVPfpXdk/yXNI8b6mmYmOuZmeg5Wxr5XraJCXKIC7S7r7d6yetbnc/6+aZ1MX0tZm4BN7NWm8h64QU2UvuAPcbtbq1A/QXp1kY7njCBrbGikI/1hwSMsgRH/YD2wJ9KRFCwi7Pt6H62XA1U21Df0itv5OTHVYDp2fB22WGGFFabyQUocVg0bNMWwXkFsNZAi3BdHkMLBAqAGky22Oh+oMXjlRYHEGBEWWp4RXAZ+hAaAfkwOAH1lxvmkRbknhl+N9gdeVmHuZgEuJp72JlesLtmanr9soHNJ+6jhEXXdfWpaasqaKtuObNl8cOPmfZs37VfedGiHsub+3QYnDlxCgNdI29rCwNH6oq+bVVy4V35maJSfheb+dS28zHZhAYgL3jVkFmOygsTKe1ure2GvUoOLgkXrnUE+AI9Ul3xviEEtSuqg6dB+VG0+Al8fevc3IYCdH18HTixMhAlWC04sJEiBJasBVgEMiHhQHMOSIDRCUzywHnbyopEorcqLqc6NrsqNIXnTbMKGYEZuZkhZWhDUJSfZn5Pgjwxbdqw3GjamRl5lhTnHBttH+9mHeloGuph52Rs6mRvZmOlfPq9tonnY6LCG3r7dZ9R2nNiufGiz0j5FhZ3y8qqy67atR/hozXZF+f2qW7QO7bqke8LSRNfGkmjVUE/r5BjPKk5sc1Ua+LGrsRTyCwIeePW01sD+6hVVw7CQotU4CMBjvldJ4xbaJYX2VoE4B0AUHegFcOKj9XKgTQgyuN5CPqMfYVsVQEUmCwshuZKqIcWKINoBFquGEFoCoax8ABcHbUiMWHAiO5aXR2CqomtuRGU2eDCkKjsMedkyOD0p/tCSBSzg5ZMb75cVDeXokRzuApEf7W8b5mUV5Grq6XDJ1crIzkzP4vwZ09OHLxw+oLd/17ldalrbtx7ZrHRQQUFdXk5Ndq3KqtWbly6RW/qt7NdfyS/5dtvatfu3KekcUtfXPn75wklPh/OxgTb84piOxuJekFUzFwYEiIvhRPhDVd2iGpLfhoQCFmArCgoz5wGKfUdIc5UHRG9KQtIosGCI64fwKkQequmAV1N9nYAdh+w0kfEwF+AeE+AYbViSzId+hBQDWIUAi+DFwIT8ezQgq8qN5hE2jCB4QWYxKzcztCw9GBl/wozJAYUsv7xEXzSqz4zxTI92Z4W7xgU7xfjbh3lZBrua+ziaOptfsLmkZ6KraXz8gP6+nTq7VI4pbzuiILd33eodq5Yrr1iyddm3G5cs3vjNF0pLFm9e+qXKmi+3K3y7f9uqU+pKZnr7/a8aJociwe7RyE3pbSkHKRG8GLMekZze1souEa8P/EjGt/T1wauRNG6hc96S0HMtmRREkgAn2dy+Pjr5gQRZGK4YAQkfoa6mUoiETUEK7FJBCau+OLW+NB12KbBjDK4UaMkamPWFjMACZBD/MFDzSZgBYovwYE44Vl5OGEisFKn/LGLuwwQrSfErSYGHRKp0cuK8sqK906OuJoc7IgkS6WMT5mkR6GLsZWfoYnbO8uJZmBGGxzX0Du3U1YCMV9Xep3xGfdvZQzsMju+8dOaAxYUjjsbHXW3O+bkaBXuaRQfbsshEti7Fqd7VnMgWXmpPU0m/iMdI+kpIKzhAvS2VfSKs/G4Rr1fEkwJlwJICXhQCWrQEpwdRB4RbJXKdNGBkxsY8mv6g3UmIbh0ZaUNzoUIWjHtA01ia2VgK4ytJWJIhLAF8sFeJOwmkILz44NNCMCajMTkQYVhjq4gZEcHoxIgKVEVkhXOJZgwoT4Ml4QfiQolOISsAxn1+omdurBdILCPKNTnCGe5RtJ9luKdZ8FVTH4eLXnZGHtZGHjYXvewNPO0vejkb+7maBnuYhflYhPlZRvjbxAfZsSKuZMS5oa1aeWZQLTu8pSK5Q5Df0wSJXtUHh/GhzKroFVX1t/H6RfyeNj52+tr5faIqKVATYlsSFqO2BQZSodgEdjwFEYYFxD9cRrQFkBAXaJA65DQhImpubClNb+ZmtXLzmytzmrl0zUX9QQNarVZkNVTmNFbm1ldkN3CzEO2rr8gQYi1LqUPytRg2GotflFhXzOIXkvIYaIyKPIh/oisrc6P4gBIcihUWLADNiUKxCUgSmJZnhJRmhBSkBOey/DLiPFOioTrdEkKdE8Pc4kNc4sJcwblwJ1PiPHITfdkpftys8DpObH0pS1SdJRayQTuD7dXDnbWD4rrBDqz8oU7BYGftcHfDUHfjSI8Q2+Gu+pHu+qHuhpGeBimgI5kvA9FBoABaQ+eClqZmOtwFUDLNvMR0uhUJsrAqcASuOCBGd4LWBn6Su0Gav0man0m6/+UUf1OsqQGm6UHmaYFmKf7GiZ4GrABTdPZJ8ruU5HeR5Xcxydcoydcw2deI5WuU6H0h0edCvLtuguf5BC/9BC8Dltd5rInY99RP8NDHDj6meBskeRskeulhB1uWF47rxV3ViXXViXY5E+p4OsT+RLCDZqDtSX/ro+hlGGR/ItRJM/qKFq4c534G5yf7GaQGXEwLMkkPMs2NtMuJtMmNcsiNtM2JsMmLdebEOufHXeHEOefFXmHHOZM11pET74wj+bH46CIFN5CyIW2UihArKpPgElKHEQszbKi/Xkhm3iKztonFoDLQFFpnILYB0wzMiC7ieWmxp9a/oLvlg3Nb3seKNjh0JR83v4deN55GKqdlX8ZECKfWvai14XUdxbfOKL19ct2L2Ooo/d1M4xMt+dfsT6/En85sfBvNmTTlXtVR/PvZTe/gBFwEvW5wGv50dtO76N6NL6KjJY6gVTaaXaK7I7p64+uO2muPLJcy1Vhod3KZw+mVl/d/orv1A/Tyw0+jAzd+Hd11Lu6eh2Z/aDmEyRiwg87k6EKKZoraim+hF+kvru9KoSEu5kWRcBmXW42uMw2NLeOYlYFpkIqPWJtb2tBw98atu2iPS02vvoHh9s4utAysRy+N1s4SdubZjX9HN58frwALbRgr82PRg/LG9bHcWBfMfe1juhN9wtEBEo0WQ2yPFKcFZEU6oEOyveZKtL4OdzpVmOKLrmYAxdtE7TyBWxmIO5/bcGIN6ROd4G3Y3VYnbqkZ6BHhu2hwWVuaZndqBZp5dbWSso/UYAuRoPT66FBdaVqfuCnc4WS/uDktxLK9sfLG5BjEZXa000h/J784ub2+ApZAhNNpwPeT9//oQanwK9qYvBsTdpPV9WyEi06c53m0KvWxPOxhtt/f+lik69kAm+P+Nsdi3PWC7E7gZDSCw5lYg+1O+lgc9rM+FmR/ysN4j77yRz+Hl+dF1dGhHqAzNtQTffUsmoniwW5OjjXzCxsqc7tba9HJS1/540Ze/lAfqWVEG7PS9GD6FtGfi5PogU7Q6F6FBq0n1v5tqLcdx3cskGqrrzBQnT5+bRA9qYBakp8xxAUEOfoHl2aGNPML7DXXTIySCjXcGPrkArucaGcfk50oKOtorMQN3Lt7B88VeeW0sCIbxPtkvHAttByjBhXoCFs0SOzuHcA8WeiLB7JqFaE1jhjUhGa9w9fG6TNM3ryLj5jcGnMcYKbrFpG4jleCRvU/T1/q5dnhg92iO7duoqtbX2dDv7hJ3MKHqK4rS79+bSA//mq065nJ8ZEuUS3aqFbmxeCBG6vZmKNpsLslxl1X3FxTW5oKWnA7vwlkiHsY6RcDQfhz6AV/bbAb8XTQV0U2aqEelGWG3Ll9k+V7EfugoOrCxCDrg/WV2YM9bW1CMnqamxuVn+DOzYseRteyhkocibii+VT09UhTDsJnMLigLiGnMOMdAjiIJpLCJj6fTGzQ2go3E+eQCWWZSd8QQYStCqmPzFp1eb62wutotgUBQVbs0HX7dIPt0yFEdBTf1JR7BXIE4uy03Cv62z4+LfuKtsKb2hvewEeIJ4iq8ypTIddw35BfWPER4gzsDDl1XmUKBBw+4q/YgivRhu7cpnf1tn1Er4ArM1988+S6F/BdfMQ+hBp+FB/xozj53OZ3cUvkRxXewA9he2r9i2gkrCn/Kv6K+3ziKiXpFk4JB9Yp1ZKIzcPZpv2pAA0QRDcAMqMLU7KJxBrTXoE0/IJlKxK180py9bcR8YnHYNYF2EeLPUhiyWqqvhDH6UeI3u+PS0Nm4yvo+Iy/0q/TP9GTH90+ejVcgf7Qowcf23/kV2RM6I09/K0f7gpH8KdfuMijf5KiCVfoPpL3v3sXRRLAi8z6MzkJ2x2BeVRJ4yCdBAg2LNKU2EHDM3wRkTKSrGUgwxwiPf0jHV0DvYPX2sV9oo5erP1D/9BkFfMf0Lfyx12kYEAhn4aeG7zKShRgYgXtkDzj8DDyGsARzAgGZIaMDpDQK7FRu9CTCQ4A/kQ6TTF9Q4EddoA0zYNgRS0BUKZjKkljdybmgSp/RGthu0iCunSyMjoshxbs0T89m5giP1QLgYVWEmi/ge5aWGGsIp9Iumu1t+EgthBbcJvwAHgMYAeaAqvC3AdeCOEzvU5qRG0iuOLABX/FOyB1Fe1tdNol8DImHoKtC6kHfsfLQOkKjYMjNEJnHnpmAXrstUmBuEjT/bIy9N4AWBDqDIMJQS9kItSJ66RZb5cYWTVqweLZmHQkoSYIe9qwELSGNDiZnYoZs4yCC4AIgqJNZkFNAAkeAu1hJJmKD/4DpCFIEl/8w+BFO7aBvlDJxMnLh++NI+j0gvIbRCPAXGRo0e3bsOMLOBzUYsLcx+PhIMCC50RHxQAsMrHB8DAi+qS8mgyO76dgMex2m4yEGB4GZSGqhhICynp0FBwWIMjMy/4HoDIpQMPOz8vLyc7JzkIVBYoLUdWUm5WFRkLMfFJkok4yhyeZbWoMZEWn2EW+g5mTmNAXxniDGKluBdPhBJAnGgrSUAeojPTU6+2VzJlGw400M0BbsDI8SpZfnivpWZBoUpz8/OzMjOyszLzcHMz8SpotFReDyh67uUdlsIR3AAGi+0gp0RgZbeMEcAE06UfHzIqGg6T779AgQAFxSQYC4kw6zTXeBO1TSInuWQDlF+5BKjc7G5yYk5WJkhN08gJeKMmE/Hma+wYcCCrS8CwYCvwIwoPqhIXGIHifDp0He5LpT1B2zrS1oFemHf0k084zA+QIZE/zu7/jOVLMCG1BZQUaLpXR5meFHE5DIwlaPHEB+0DMUf5CDGN4ZJTMgE0iPGTaPDw75iCB+AcQgA9GAvrTo+8pZUYCFtOTh047z7T++9lZBJ94Jz95wu1795s6hqvqe/IKhB0t4jrRQH1rf2sXqSIVd43fG0n6biztn70yGW9F6itJLS+PdpSHRIN6e5oLAQiQCTGobt/GvICZcZ7i3uGJG3e7RYKhHtH4dcZ56iWJODINy727zUJeBZJA+bGEHm/d62pvwpSWmJ6FkFt/F1qUYqc8O2zy+jXs3L71Q2zyaW7m0XM6+8cjkqqSs2sHewYwscdPf/1254N7D8vA6Qnjk+Sl/vJvSeHdQ8RUV5Fx7SANxhaDpH9cfv30C7x9G021gTVYcuLWffiATmcVMbeWs+6GnOgrcPcxS4zN8SXcvJj8BE8vk121FTmYPjXKRevq+c2sgMuuehsx7xXCA5ioL97rApqqYz6KJD8TRFqcz8l7G+/A5BIhdkfMD36O8E5zTcFTolZeVp8Xm3//1kOY+kdvRHNEI9cfJptjCkTFwj42v2fsxr32/snoAtHoxK3I/NaW7tHc6q4iwT8g+ONfBF6YF/UmpvamK7gS6hIC+2luDl1pEeSHvQYteW3sxuUDn2NOszgP/TgPvcLUYAet1Rnh9phUrqGKnRd/NcL5TB2Xg2lLkvxNMB1qnLdRrMf5KNdzOMdo56x4zwvpodaI7WSE2yZ6GwK7YNvDnhdVoq+ecbuwJTXYnJsb+TS31N3eW59PIhCSRd0uT9+/PL64vaN//KhzQVZV17Xrt1xZdfaxNcYhXLuYGn3f0riiNuNgbjav6/rNhy3mf+63SL4WHiJWtIqDsIf8QtUvBrk/zc3BUEdzTFqKAsiGRn/4MTqDxE1miwkfH7saApSPTtb02F+vj/4wmP5pbuPRc8a7um8yEkCyeKUKDQMrYgpaD9jnY3vKrTAst/mES8EJ1wID/wrz8KpIdouGfb5RYPnT/BbGIw8Co/LSEoh5UBbsSvAjTKun+TKmwIBWBQvDxK1vaLmiq2S4c3Z/d0d3e0NnC390uG98dKRZUFlTnOZjunfy+mhFTgSmikO7flFDtaixOifODeLs+vg1aIbRod6iNP/0MGvIPvw0yAoBwrGRfkixipzInvZ6DGdFrOrOk4QaJkYTDVyXNMlgnuI+CAr/Q3AYW0wEi2lh6dNRdYyP4zeIPfQ0ixSscxAIOBHKEZIeo/QAnyS99suXgJlZwObAXisrLRPUN9trrdWUfQmzETqdkcV0hWc3vg3hZaou08QvdjdSVV8sFWxzGBF9zBZ2dMX/5MS4Iu7MzIggwytIwAxhCOA11bCvnJF1N9zqdn4zZjtEiAqN6gMt92NOTXvN1YjNIx79xKfCHEUN4uFm8TBa4//yyRDu1wZQwvVPNHiXggUAmQWjCeYQVDuAQ74D5sUTb4uw282bsN1AYuBlPr+WW5STGOKI6SqF3JyceO/K/Jj2hsomfhHCOqkh1rlxbgg3D2OiYn5pbrynsJJdkhmGiQeLUgNAepBcCJaODIhbaosRtuYkeiIoWpYVhggy4vE8FA8UsuLc9bh5UU9zY5SO2rtG8kpbuIKe2ub+pta+VlGfuHOgs3u4pX2AUyFqrGnuFPVgIuCnvCA9DfkhIXxpRCBa4Cr296HlJeBDbOdprgKnB4YuuBhGG9QrmcKmQ3wD/uLde109jHN+D5MoYFo4UvBEZdjE5A3YW5jZ6xYsMUxO+B18gJ/R9/94B8T2/77Pz9Pc2w/noILmzl14sZMTN2+gMTmZAPkJdPcL15eC9EFMAoWWiBdCgMEZhIf0lPoRRnlGWhpIDLYb00Wnnk4SCG8RjjpKpOBmYnAWbDS4RHTmQBqQoE3VH4a9/rmn/53Plqqvr0elCTCHzAInIlYB7whe4dPcF3yd1ORk0BecBDJVgFCAgAPMfVrdSlO/8C4RrEAkAvU/OAKnnQ7RonGLR5vUPc0v/u7nSIH7yMufmIDXjWgEwEKUooDDhlSCrQ9zoQTCic3OycrKzszECn8TK4IZdAfBICZxi5q6VviJuBSUADPQgYylgXCEw0gHUQIgFMTS9AoTjMAY5z9AAOexNySF2S6YES8CYAQxhGAO6AX7xMhg2h0zThJpEg1uzc/LAUZ5OQ+3UA6wPEiwsK0NhYmgHMxaQDMm2GeGtPXR8BYNq4K2aI0nEWffN+L83Unmn7oBKbx2UAfEEMxUGqsALkxUpwRHsIMtLAY44lAFRYyRhnMAGUgMs1BAciGBhNAzmXNraBhBCDhYtKYMJZxkAhmmOp2WLZJpPwiVEcn17IcifhJHghdC0jCgmKhhDrbABBghFkbxopDRtQxdMEF4oLX8fPwfjjpsN9pRmhQp3piEaGc6EA0hMI2wNT4COPwJHAm3HJILKgI6kQbv/6kX+4ycTOwvoIC8RlZmBqUvxgQDQaHzOPEosUOBQ6AH1AQccRBUhjwIepJDftGWQzTmBWpCuAQyHhiRvkXo89TTA1YkaSGmpAXExUSl/3hgQdTgcaRgQEDk5+QQcQ7hhRUZRiACKoP4QuKnrKwE6JBoIoMdAa6AA4jJbFZNjSTb1tcHvqPBeOQlIcHgM9BydKa0p59MeIhMB6MHqFr8w+El0eNSxMEuLsrNIcoOW+jH70U+B6QE9gTrAS+sjEIgYEFdgoJgbdFWfTAaSAT17l0AB5pCMhxVBBgBAVsMBdfAEaIKeJHmkGSWp4epxmeEv57yNjB5OD3z/wGu6DQPhz+xPAAAAABJRU5ErkJgg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607221" y="5029200"/>
            <a:ext cx="338086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Additional WP12 Topics?!?!?</a:t>
            </a:r>
          </a:p>
          <a:p>
            <a:pPr algn="ctr"/>
            <a:endParaRPr lang="en-GB" sz="2000" b="1" dirty="0" smtClean="0">
              <a:solidFill>
                <a:srgbClr val="FF0000"/>
              </a:solidFill>
            </a:endParaRPr>
          </a:p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Who else are we expecting to </a:t>
            </a:r>
          </a:p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graduate in the next year?</a:t>
            </a:r>
            <a:endParaRPr lang="en-GB" sz="2000" b="1" dirty="0">
              <a:solidFill>
                <a:srgbClr val="FF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0" y="1905000"/>
            <a:ext cx="9067800" cy="2280496"/>
            <a:chOff x="0" y="1905000"/>
            <a:chExt cx="9067800" cy="2280496"/>
          </a:xfrm>
        </p:grpSpPr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2448" y="1905000"/>
              <a:ext cx="1215352" cy="163768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35270"/>
              <a:ext cx="1164942" cy="16697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035" name="Picture 11" descr="http://eucard-old.web.cern.ch/eucard-old/images/Vol07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1769" y="2447312"/>
              <a:ext cx="1164942" cy="172411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7" name="Picture 13" descr="Vol 0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3538" y="1924568"/>
              <a:ext cx="1164942" cy="166198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9" name="Picture 15" descr="Vol 1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5307" y="2523512"/>
              <a:ext cx="1164942" cy="166198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1" name="Picture 17" descr="Vol 1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7076" y="1924568"/>
              <a:ext cx="1164942" cy="171634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3" name="Picture 19" descr="Vol 1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8845" y="2442550"/>
              <a:ext cx="1164942" cy="17318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5" name="Picture 21" descr="Vol 15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0614" y="1929848"/>
              <a:ext cx="1224335" cy="173964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7" name="Picture 23" descr="Vol 16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1776" y="2430430"/>
              <a:ext cx="1273872" cy="173787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9" name="Picture 25" descr="Vol 18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2475" y="1905000"/>
              <a:ext cx="1253714" cy="174825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3016" y="2417700"/>
              <a:ext cx="1242604" cy="174825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grpSp>
        <p:nvGrpSpPr>
          <p:cNvPr id="15" name="Group 14"/>
          <p:cNvGrpSpPr/>
          <p:nvPr/>
        </p:nvGrpSpPr>
        <p:grpSpPr>
          <a:xfrm>
            <a:off x="152400" y="4876800"/>
            <a:ext cx="5264488" cy="1656000"/>
            <a:chOff x="602912" y="4876800"/>
            <a:chExt cx="5264488" cy="16560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912" y="4876800"/>
              <a:ext cx="1210206" cy="1656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44" t="23719" r="63691" b="23987"/>
            <a:stretch/>
          </p:blipFill>
          <p:spPr bwMode="auto">
            <a:xfrm>
              <a:off x="1937152" y="4876800"/>
              <a:ext cx="1209379" cy="1656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3" name="Rectangle 12"/>
            <p:cNvSpPr/>
            <p:nvPr/>
          </p:nvSpPr>
          <p:spPr>
            <a:xfrm>
              <a:off x="3271392" y="4876800"/>
              <a:ext cx="1227951" cy="1656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chemeClr val="tx1"/>
                  </a:solidFill>
                </a:rPr>
                <a:t>CLIC Crab Cavity</a:t>
              </a:r>
            </a:p>
            <a:p>
              <a:pPr algn="ctr"/>
              <a:r>
                <a:rPr lang="en-GB" sz="1050" dirty="0" smtClean="0">
                  <a:solidFill>
                    <a:schemeClr val="tx1"/>
                  </a:solidFill>
                </a:rPr>
                <a:t>Ben Woolley</a:t>
              </a:r>
              <a:endParaRPr lang="en-GB" sz="1050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639449" y="4876800"/>
              <a:ext cx="1227951" cy="1656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chemeClr val="tx1"/>
                  </a:solidFill>
                </a:rPr>
                <a:t>SRF Thin Film Characterisation</a:t>
              </a:r>
            </a:p>
            <a:p>
              <a:pPr algn="ctr"/>
              <a:r>
                <a:rPr lang="en-GB" sz="1050" dirty="0" smtClean="0">
                  <a:solidFill>
                    <a:schemeClr val="tx1"/>
                  </a:solidFill>
                </a:rPr>
                <a:t>Sebastian </a:t>
              </a:r>
              <a:r>
                <a:rPr lang="en-GB" sz="1050" dirty="0" err="1" smtClean="0">
                  <a:solidFill>
                    <a:schemeClr val="tx1"/>
                  </a:solidFill>
                </a:rPr>
                <a:t>Kechert</a:t>
              </a:r>
              <a:endParaRPr lang="en-GB" sz="1050" dirty="0">
                <a:solidFill>
                  <a:schemeClr val="tx1"/>
                </a:solidFill>
              </a:endParaRPr>
            </a:p>
          </p:txBody>
        </p:sp>
      </p:grpSp>
      <p:sp>
        <p:nvSpPr>
          <p:cNvPr id="34" name="Content Placeholder 2"/>
          <p:cNvSpPr txBox="1">
            <a:spLocks/>
          </p:cNvSpPr>
          <p:nvPr/>
        </p:nvSpPr>
        <p:spPr>
          <a:xfrm>
            <a:off x="457200" y="14478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11 RF activities published in </a:t>
            </a:r>
            <a:r>
              <a:rPr lang="en-GB" sz="2400" dirty="0" err="1" smtClean="0"/>
              <a:t>EuCARD</a:t>
            </a:r>
            <a:r>
              <a:rPr lang="en-GB" sz="2400" dirty="0" smtClean="0"/>
              <a:t>:</a:t>
            </a:r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000" dirty="0" smtClean="0"/>
          </a:p>
          <a:p>
            <a:r>
              <a:rPr lang="en-GB" sz="2400" dirty="0" smtClean="0"/>
              <a:t>We have 2 so far in EuCARD-2, with another 1 - 2 anticipated: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5986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/>
    </p:bldLst>
  </p:timing>
</p:sld>
</file>

<file path=ppt/theme/theme1.xml><?xml version="1.0" encoding="utf-8"?>
<a:theme xmlns:a="http://schemas.openxmlformats.org/drawingml/2006/main" name="Office Theme">
  <a:themeElements>
    <a:clrScheme name="EuCARD-2">
      <a:dk1>
        <a:srgbClr val="0070C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FFC000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5759</TotalTime>
  <Words>2595</Words>
  <Application>Microsoft Office PowerPoint</Application>
  <PresentationFormat>On-screen Show (4:3)</PresentationFormat>
  <Paragraphs>499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WP12 Management Report  &amp; EuCARD-2 Updates</vt:lpstr>
      <vt:lpstr>Outline</vt:lpstr>
      <vt:lpstr>PowerPoint Presentation</vt:lpstr>
      <vt:lpstr>Contractual obligations (required to receive the final funding)</vt:lpstr>
      <vt:lpstr>WP12 Milestones</vt:lpstr>
      <vt:lpstr>WP12 Deliverables</vt:lpstr>
      <vt:lpstr>Publication Accreditation</vt:lpstr>
      <vt:lpstr>WP12 Publications (29)</vt:lpstr>
      <vt:lpstr>Monographs</vt:lpstr>
      <vt:lpstr>Schedule for final reporting</vt:lpstr>
      <vt:lpstr>Accelerating News</vt:lpstr>
      <vt:lpstr>EuCARD-2 4th Annual Review</vt:lpstr>
      <vt:lpstr>ARIES Roadmap</vt:lpstr>
      <vt:lpstr>ARIES Integration</vt:lpstr>
      <vt:lpstr>ARIES Highlights</vt:lpstr>
      <vt:lpstr> AMICI, ‘qu’est-ce-que c’est ?’ </vt:lpstr>
      <vt:lpstr>AMICI Consortium </vt:lpstr>
      <vt:lpstr>AMICI Activities</vt:lpstr>
      <vt:lpstr>AMICI Framework</vt:lpstr>
      <vt:lpstr>WP12 3rd Annual Review</vt:lpstr>
      <vt:lpstr>WP12 Annual Review</vt:lpstr>
      <vt:lpstr>Follow Meeting on Twitter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Agnes Szeberenyi</dc:creator>
  <cp:lastModifiedBy>Peter McIntosh</cp:lastModifiedBy>
  <cp:revision>292</cp:revision>
  <dcterms:created xsi:type="dcterms:W3CDTF">2006-08-16T00:00:00Z</dcterms:created>
  <dcterms:modified xsi:type="dcterms:W3CDTF">2017-03-13T23:24:56Z</dcterms:modified>
</cp:coreProperties>
</file>