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  <p:sldId id="259" r:id="rId5"/>
    <p:sldId id="261" r:id="rId6"/>
    <p:sldId id="260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-90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251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136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276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350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863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391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252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139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49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8671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467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25693-ED98-4189-B126-EDB14966D92F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FE5D5-A225-49FA-A061-16EBF5BA8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405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379495" y="76200"/>
            <a:ext cx="4612105" cy="1143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US" sz="2500" b="1" kern="0" dirty="0" smtClean="0">
                <a:solidFill>
                  <a:schemeClr val="tx2"/>
                </a:solidFill>
                <a:ea typeface="+mj-ea"/>
                <a:cs typeface="+mj-cs"/>
              </a:rPr>
              <a:t>Matthias </a:t>
            </a:r>
            <a:r>
              <a:rPr lang="en-US" sz="2500" b="1" kern="0" dirty="0" err="1" smtClean="0">
                <a:solidFill>
                  <a:schemeClr val="tx2"/>
                </a:solidFill>
                <a:ea typeface="+mj-ea"/>
                <a:cs typeface="+mj-cs"/>
              </a:rPr>
              <a:t>Mentink</a:t>
            </a:r>
            <a:endParaRPr kumimoji="0" lang="en-US" sz="25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6" name="Picture 2" descr="C:\Users\Ian Pong\Documents\LBNL\Logo\LBNL_Full_Logo_F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8929" y="5609500"/>
            <a:ext cx="967150" cy="82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52962" y="5609500"/>
            <a:ext cx="825300" cy="8253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09600"/>
            <a:ext cx="12192000" cy="381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7111" y="1042119"/>
            <a:ext cx="112811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Education / Job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Bachelor of Science </a:t>
            </a:r>
            <a:r>
              <a:rPr lang="en-US" dirty="0" smtClean="0"/>
              <a:t>(2003-2007</a:t>
            </a:r>
            <a:r>
              <a:rPr lang="en-US" dirty="0" smtClean="0"/>
              <a:t>) and Master of Science </a:t>
            </a:r>
            <a:r>
              <a:rPr lang="en-US" dirty="0" smtClean="0"/>
              <a:t>(2007-2009</a:t>
            </a:r>
            <a:r>
              <a:rPr lang="en-US" dirty="0" smtClean="0"/>
              <a:t>) in Applied Physics, University of </a:t>
            </a:r>
            <a:r>
              <a:rPr lang="en-US" dirty="0" err="1" smtClean="0"/>
              <a:t>Twente</a:t>
            </a:r>
            <a:r>
              <a:rPr lang="en-US" dirty="0" smtClean="0"/>
              <a:t>, Netherlands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PhD research (2009-2014) ‘An Experimental and Computational Study of Strain Sensitivity in Superconducting Nb</a:t>
            </a:r>
            <a:r>
              <a:rPr lang="en-US" baseline="-25000" dirty="0" smtClean="0"/>
              <a:t>3</a:t>
            </a:r>
            <a:r>
              <a:rPr lang="en-US" dirty="0" smtClean="0"/>
              <a:t>Sn’, degree awarded Cum Laude by University of </a:t>
            </a:r>
            <a:r>
              <a:rPr lang="en-US" dirty="0" err="1" smtClean="0"/>
              <a:t>Twente</a:t>
            </a:r>
            <a:r>
              <a:rPr lang="en-US" dirty="0" smtClean="0"/>
              <a:t> in collaboration with </a:t>
            </a:r>
            <a:r>
              <a:rPr lang="en-US" dirty="0" smtClean="0"/>
              <a:t>Lawrence Berkeley National Laboratory </a:t>
            </a:r>
            <a:r>
              <a:rPr lang="en-US" dirty="0" smtClean="0"/>
              <a:t>and </a:t>
            </a:r>
            <a:r>
              <a:rPr lang="en-US" dirty="0" smtClean="0"/>
              <a:t>UC Berkeley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Senior research fellow at CERN (</a:t>
            </a:r>
            <a:r>
              <a:rPr lang="en-US" dirty="0" smtClean="0"/>
              <a:t>2014-2016), </a:t>
            </a:r>
            <a:r>
              <a:rPr lang="en-US" dirty="0" smtClean="0"/>
              <a:t>mainly working on conceptual designs of detector magnets for FCC-</a:t>
            </a:r>
            <a:r>
              <a:rPr lang="en-US" dirty="0" err="1" smtClean="0"/>
              <a:t>hh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 smtClean="0"/>
              <a:t>Relevant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Supervision of 8 students, including 1 PhD student (joint supervision)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 first author publications (Accepted + pending)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Presented at about 20 conferences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Participated in SBIR coordination effort at Department of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Technical editor for IEEE Trans. on Appl. </a:t>
            </a:r>
            <a:r>
              <a:rPr lang="en-US" dirty="0" err="1" smtClean="0"/>
              <a:t>Supercond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Recipient of IEEE CSC award, ESAS award for young researchers, SNF best preprint award</a:t>
            </a:r>
          </a:p>
        </p:txBody>
      </p:sp>
      <p:pic>
        <p:nvPicPr>
          <p:cNvPr id="1026" name="Picture 2" descr="https://encrypted-tbn2.gstatic.com/images?q=tbn:ANd9GcT9nFQkp8GjNBigdR8K6Hps-1kGWR6-ee0r37WkRCC3DmbLbpqWfYiifO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7419" y="5698015"/>
            <a:ext cx="2003906" cy="67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85142" y="5609500"/>
            <a:ext cx="892392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55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32000" y="58056"/>
            <a:ext cx="9434286" cy="1143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US" sz="2500" b="1" kern="0" dirty="0" smtClean="0">
                <a:solidFill>
                  <a:schemeClr val="tx2"/>
                </a:solidFill>
                <a:ea typeface="+mj-ea"/>
                <a:cs typeface="+mj-cs"/>
              </a:rPr>
              <a:t>PhD research: Strain sensitivity of superconducting Nb</a:t>
            </a:r>
            <a:r>
              <a:rPr lang="en-US" sz="2500" b="1" kern="0" baseline="-25000" dirty="0" smtClean="0">
                <a:solidFill>
                  <a:schemeClr val="tx2"/>
                </a:solidFill>
                <a:ea typeface="+mj-ea"/>
                <a:cs typeface="+mj-cs"/>
              </a:rPr>
              <a:t>3</a:t>
            </a:r>
            <a:r>
              <a:rPr lang="en-US" sz="2500" b="1" kern="0" dirty="0" smtClean="0">
                <a:solidFill>
                  <a:schemeClr val="tx2"/>
                </a:solidFill>
                <a:ea typeface="+mj-ea"/>
                <a:cs typeface="+mj-cs"/>
              </a:rPr>
              <a:t>Sn</a:t>
            </a:r>
            <a:endParaRPr kumimoji="0" lang="en-US" sz="25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09600"/>
            <a:ext cx="12192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09700" y="4150782"/>
            <a:ext cx="10426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Research at Lawrence Berkeley National Laboratory in Berkeley, California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Collaboration between University of </a:t>
            </a:r>
            <a:r>
              <a:rPr lang="en-US" dirty="0" err="1" smtClean="0"/>
              <a:t>Twente</a:t>
            </a:r>
            <a:r>
              <a:rPr lang="en-US" dirty="0" smtClean="0"/>
              <a:t>, UC Berkeley, Lawrence Berkeley National Laboratory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Investigation </a:t>
            </a:r>
            <a:r>
              <a:rPr lang="en-US" dirty="0" smtClean="0"/>
              <a:t>of how strain affects the superconducting properties of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Experimental research: Fabrication of Nb</a:t>
            </a:r>
            <a:r>
              <a:rPr lang="en-US" baseline="-25000" dirty="0" smtClean="0"/>
              <a:t>3</a:t>
            </a:r>
            <a:r>
              <a:rPr lang="en-US" dirty="0" smtClean="0"/>
              <a:t>Sn thin film samples, </a:t>
            </a:r>
            <a:r>
              <a:rPr lang="en-US" dirty="0" smtClean="0"/>
              <a:t>low-temperature measurements </a:t>
            </a:r>
            <a:r>
              <a:rPr lang="en-US" dirty="0" smtClean="0"/>
              <a:t>of superconducting properties, characterization using SEM/EDX, XRD, etc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Ab</a:t>
            </a:r>
            <a:r>
              <a:rPr lang="en-US" dirty="0" smtClean="0"/>
              <a:t>-initio calculations + microscopic theory</a:t>
            </a:r>
            <a:endParaRPr lang="en-US" dirty="0" smtClean="0"/>
          </a:p>
        </p:txBody>
      </p:sp>
      <p:pic>
        <p:nvPicPr>
          <p:cNvPr id="3" name="Picture 2" descr="C:\Dropbox\TE-MPE-PE\presentation\Berkeley_rally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414" y="838780"/>
            <a:ext cx="3984172" cy="2645739"/>
          </a:xfrm>
          <a:prstGeom prst="rect">
            <a:avLst/>
          </a:prstGeom>
          <a:noFill/>
        </p:spPr>
      </p:pic>
      <p:pic>
        <p:nvPicPr>
          <p:cNvPr id="1028" name="Picture 4" descr="C:\Dropbox\personal\Photos\2010-10-22 15.59.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9232899" y="1191985"/>
            <a:ext cx="2641600" cy="1981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92414" y="3517900"/>
            <a:ext cx="322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University of California, Berkeley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56200" y="3530601"/>
            <a:ext cx="4241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Lawrence </a:t>
            </a:r>
            <a:r>
              <a:rPr lang="en-US" dirty="0" smtClean="0"/>
              <a:t>Berkeley National Laboratory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8824650" y="6167193"/>
            <a:ext cx="3048598" cy="589209"/>
            <a:chOff x="7126512" y="6167193"/>
            <a:chExt cx="3048598" cy="589209"/>
          </a:xfrm>
        </p:grpSpPr>
        <p:pic>
          <p:nvPicPr>
            <p:cNvPr id="16" name="Picture 2" descr="https://encrypted-tbn2.gstatic.com/images?q=tbn:ANd9GcT9nFQkp8GjNBigdR8K6Hps-1kGWR6-ee0r37WkRCC3DmbLbpqWfYiifO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6512" y="6186714"/>
              <a:ext cx="1631318" cy="547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842827" y="6167193"/>
              <a:ext cx="574695" cy="574695"/>
            </a:xfrm>
            <a:prstGeom prst="rect">
              <a:avLst/>
            </a:prstGeom>
          </p:spPr>
        </p:pic>
        <p:pic>
          <p:nvPicPr>
            <p:cNvPr id="18" name="Picture 2" descr="C:\Users\Ian Pong\Documents\LBNL\Logo\LBNL_Full_Logo_Final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5934" y="6185373"/>
              <a:ext cx="669176" cy="571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 descr="C:\Dropbox\TE-MPE-PE\presentation\larp-lq-lb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18856" y="838200"/>
            <a:ext cx="4352144" cy="2654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955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8004" y="652417"/>
            <a:ext cx="2971800" cy="297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2" name="Straight Arrow Connector 41"/>
          <p:cNvCxnSpPr/>
          <p:nvPr/>
        </p:nvCxnSpPr>
        <p:spPr>
          <a:xfrm rot="16200000" flipH="1">
            <a:off x="9823450" y="1057910"/>
            <a:ext cx="271780" cy="2590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767970" y="702910"/>
            <a:ext cx="1367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Calculation results</a:t>
            </a:r>
            <a:endParaRPr lang="en-US" sz="1400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061" y="682904"/>
            <a:ext cx="4000500" cy="300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1165750" y="850228"/>
            <a:ext cx="1367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Calculation results</a:t>
            </a:r>
            <a:endParaRPr lang="en-US" sz="1400" dirty="0"/>
          </a:p>
        </p:txBody>
      </p:sp>
      <p:cxnSp>
        <p:nvCxnSpPr>
          <p:cNvPr id="37" name="Straight Arrow Connector 36"/>
          <p:cNvCxnSpPr/>
          <p:nvPr/>
        </p:nvCxnSpPr>
        <p:spPr>
          <a:xfrm rot="16200000" flipH="1">
            <a:off x="2137410" y="1377948"/>
            <a:ext cx="292100" cy="279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444500" y="0"/>
            <a:ext cx="11303000" cy="1143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US" sz="2500" b="1" kern="0" dirty="0" smtClean="0">
                <a:solidFill>
                  <a:schemeClr val="tx2"/>
                </a:solidFill>
                <a:ea typeface="+mj-ea"/>
                <a:cs typeface="+mj-cs"/>
              </a:rPr>
              <a:t>Why do strain and disorder strongly affect superconducting properties of Nb</a:t>
            </a:r>
            <a:r>
              <a:rPr lang="en-US" sz="2500" b="1" kern="0" baseline="-25000" dirty="0" smtClean="0">
                <a:solidFill>
                  <a:schemeClr val="tx2"/>
                </a:solidFill>
                <a:ea typeface="+mj-ea"/>
                <a:cs typeface="+mj-cs"/>
              </a:rPr>
              <a:t>3</a:t>
            </a:r>
            <a:r>
              <a:rPr lang="en-US" sz="2500" b="1" kern="0" dirty="0" smtClean="0">
                <a:solidFill>
                  <a:schemeClr val="tx2"/>
                </a:solidFill>
                <a:ea typeface="+mj-ea"/>
                <a:cs typeface="+mj-cs"/>
              </a:rPr>
              <a:t>Sn?</a:t>
            </a:r>
            <a:endParaRPr kumimoji="0" lang="en-US" sz="25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52861" y="3915681"/>
            <a:ext cx="1513015" cy="467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4588415" y="910338"/>
            <a:ext cx="3492049" cy="2902009"/>
            <a:chOff x="4621435" y="1108458"/>
            <a:chExt cx="3492049" cy="2902009"/>
          </a:xfrm>
        </p:grpSpPr>
        <p:grpSp>
          <p:nvGrpSpPr>
            <p:cNvPr id="39" name="Group 38"/>
            <p:cNvGrpSpPr/>
            <p:nvPr/>
          </p:nvGrpSpPr>
          <p:grpSpPr>
            <a:xfrm>
              <a:off x="4621435" y="1108458"/>
              <a:ext cx="3492049" cy="2902009"/>
              <a:chOff x="4621435" y="1108458"/>
              <a:chExt cx="3492049" cy="2902009"/>
            </a:xfrm>
          </p:grpSpPr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1435" y="1108458"/>
                <a:ext cx="2973139" cy="22189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7412283" y="1813116"/>
                <a:ext cx="701201" cy="4560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181306" y="2877457"/>
                <a:ext cx="676275" cy="11330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5257800" y="3276600"/>
              <a:ext cx="143558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smtClean="0"/>
                <a:t>Strained Nb</a:t>
              </a:r>
              <a:r>
                <a:rPr lang="en-GB" sz="1600" baseline="-25000" dirty="0" smtClean="0"/>
                <a:t>3</a:t>
              </a:r>
              <a:r>
                <a:rPr lang="en-GB" sz="1600" dirty="0" smtClean="0"/>
                <a:t>Sn</a:t>
              </a:r>
              <a:endParaRPr lang="en-GB" sz="1600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8839200" y="560977"/>
            <a:ext cx="3352800" cy="358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234949" y="691511"/>
            <a:ext cx="4004233" cy="3031491"/>
            <a:chOff x="222249" y="784223"/>
            <a:chExt cx="4004233" cy="3031491"/>
          </a:xfrm>
        </p:grpSpPr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2249" y="784223"/>
              <a:ext cx="4004233" cy="3031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1219000" y="940763"/>
              <a:ext cx="13672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Experimental validation</a:t>
              </a:r>
              <a:endParaRPr lang="en-US" sz="1400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2087154" y="1478462"/>
              <a:ext cx="232410" cy="2165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8334194" y="654322"/>
            <a:ext cx="2962275" cy="2967817"/>
            <a:chOff x="8867594" y="898162"/>
            <a:chExt cx="2962275" cy="2967817"/>
          </a:xfrm>
        </p:grpSpPr>
        <p:pic>
          <p:nvPicPr>
            <p:cNvPr id="28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7594" y="898162"/>
              <a:ext cx="2962275" cy="2967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TextBox 43"/>
            <p:cNvSpPr txBox="1"/>
            <p:nvPr/>
          </p:nvSpPr>
          <p:spPr>
            <a:xfrm>
              <a:off x="9202310" y="916270"/>
              <a:ext cx="16362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Experimental validation</a:t>
              </a:r>
              <a:endParaRPr lang="en-US" sz="1400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10210800" y="1463040"/>
              <a:ext cx="279400" cy="2260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C:\Dropbox\TE-MPE-PE\presentation\nersc-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6400" y="4273550"/>
            <a:ext cx="2784799" cy="156845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152400" y="5829300"/>
            <a:ext cx="322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National Energy Research Supercomputing Center (NERSC)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0" y="609600"/>
            <a:ext cx="12192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35680" y="3703439"/>
            <a:ext cx="8763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Motivation for research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get optimal performance from Nb</a:t>
            </a:r>
            <a:r>
              <a:rPr lang="en-US" baseline="-25000" dirty="0" smtClean="0"/>
              <a:t>3</a:t>
            </a:r>
            <a:r>
              <a:rPr lang="en-US" dirty="0" smtClean="0"/>
              <a:t>Sn-based superconducting magnets, correct amount of disorder is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Strain unavoidable in superconducting magnets </a:t>
            </a:r>
            <a:r>
              <a:rPr lang="en-US" dirty="0" smtClean="0">
                <a:sym typeface="Wingdings" pitchFamily="2" charset="2"/>
              </a:rPr>
              <a:t> Affects Nb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Sn performance</a:t>
            </a:r>
            <a:endParaRPr lang="en-US" dirty="0" smtClean="0"/>
          </a:p>
          <a:p>
            <a:pPr marL="285750" indent="-285750"/>
            <a:endParaRPr lang="en-US" b="1" dirty="0" smtClean="0"/>
          </a:p>
          <a:p>
            <a:pPr marL="285750" indent="-285750"/>
            <a:r>
              <a:rPr lang="en-US" b="1" dirty="0" smtClean="0"/>
              <a:t>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Ab</a:t>
            </a:r>
            <a:r>
              <a:rPr lang="en-US" dirty="0" smtClean="0"/>
              <a:t>-initio calculations + microscopic theory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Disorder disrupts the electronic structure </a:t>
            </a:r>
            <a:r>
              <a:rPr lang="en-US" dirty="0" smtClean="0"/>
              <a:t>and </a:t>
            </a:r>
            <a:r>
              <a:rPr lang="en-US" dirty="0" err="1" smtClean="0"/>
              <a:t>vibrational</a:t>
            </a:r>
            <a:r>
              <a:rPr lang="en-US" dirty="0" smtClean="0"/>
              <a:t> properties, thus </a:t>
            </a:r>
            <a:r>
              <a:rPr lang="en-US" dirty="0" smtClean="0"/>
              <a:t>indirectly </a:t>
            </a:r>
            <a:r>
              <a:rPr lang="en-US" dirty="0" smtClean="0"/>
              <a:t>lowering critical temperature </a:t>
            </a:r>
            <a:r>
              <a:rPr lang="en-US" i="1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and upper critical field </a:t>
            </a:r>
            <a:r>
              <a:rPr lang="en-US" i="1" dirty="0" smtClean="0"/>
              <a:t>H</a:t>
            </a:r>
            <a:r>
              <a:rPr lang="en-US" baseline="-25000" dirty="0" smtClean="0"/>
              <a:t>c2,0</a:t>
            </a:r>
            <a:endParaRPr lang="en-US" baseline="-25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Strain results in distortion of niobium chains, resulting in </a:t>
            </a:r>
            <a:r>
              <a:rPr lang="en-US" dirty="0" smtClean="0"/>
              <a:t>reduced </a:t>
            </a:r>
            <a:r>
              <a:rPr lang="en-US" i="1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and </a:t>
            </a:r>
            <a:r>
              <a:rPr lang="en-US" i="1" dirty="0" smtClean="0"/>
              <a:t>H</a:t>
            </a:r>
            <a:r>
              <a:rPr lang="en-US" baseline="-25000" dirty="0" smtClean="0"/>
              <a:t>c2,0</a:t>
            </a:r>
            <a:endParaRPr lang="en-US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Experimental observations consistent with calculation </a:t>
            </a:r>
            <a:r>
              <a:rPr lang="en-US" dirty="0" smtClean="0"/>
              <a:t>results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59555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6" grpId="0"/>
      <p:bldP spid="27" grpId="0" animBg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626" y="76200"/>
            <a:ext cx="12192000" cy="1143000"/>
          </a:xfrm>
          <a:prstGeom prst="rect">
            <a:avLst/>
          </a:prstGeom>
        </p:spPr>
        <p:txBody>
          <a:bodyPr/>
          <a:lstStyle/>
          <a:p>
            <a:pPr lvl="0" algn="ctr">
              <a:defRPr/>
            </a:pPr>
            <a:r>
              <a:rPr lang="en-US" sz="2000" b="1" kern="0" dirty="0" smtClean="0">
                <a:solidFill>
                  <a:schemeClr val="tx2"/>
                </a:solidFill>
                <a:ea typeface="+mj-ea"/>
                <a:cs typeface="+mj-cs"/>
              </a:rPr>
              <a:t>Senior research fellow at CERN: Development of conceptual designs of </a:t>
            </a:r>
            <a:r>
              <a:rPr lang="en-US" sz="2000" b="1" kern="0" dirty="0" smtClean="0">
                <a:solidFill>
                  <a:schemeClr val="tx2"/>
                </a:solidFill>
                <a:ea typeface="+mj-ea"/>
                <a:cs typeface="+mj-cs"/>
              </a:rPr>
              <a:t>FCC-</a:t>
            </a:r>
            <a:r>
              <a:rPr lang="en-US" sz="2000" b="1" kern="0" dirty="0" err="1" smtClean="0">
                <a:solidFill>
                  <a:schemeClr val="tx2"/>
                </a:solidFill>
                <a:ea typeface="+mj-ea"/>
                <a:cs typeface="+mj-cs"/>
              </a:rPr>
              <a:t>hh</a:t>
            </a:r>
            <a:r>
              <a:rPr lang="en-US" sz="2000" b="1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r>
              <a:rPr lang="en-US" sz="2000" b="1" kern="0" dirty="0" smtClean="0">
                <a:solidFill>
                  <a:schemeClr val="tx2"/>
                </a:solidFill>
                <a:ea typeface="+mj-ea"/>
                <a:cs typeface="+mj-cs"/>
              </a:rPr>
              <a:t>detector magnets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66981" y="1036606"/>
            <a:ext cx="392501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Senior Research Fellow at </a:t>
            </a:r>
            <a:r>
              <a:rPr lang="en-US" b="1" dirty="0" smtClean="0"/>
              <a:t>CERN</a:t>
            </a:r>
          </a:p>
          <a:p>
            <a:r>
              <a:rPr lang="en-US" b="1" dirty="0" smtClean="0"/>
              <a:t>(ATLAS magnet team in EP department)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of conceptual detector magnet designs in FCC-</a:t>
            </a:r>
            <a:r>
              <a:rPr lang="en-US" dirty="0" err="1" smtClean="0"/>
              <a:t>hh</a:t>
            </a:r>
            <a:r>
              <a:rPr lang="en-US" dirty="0" smtClean="0"/>
              <a:t> detector magnet working 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 field calculations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aspects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Quench </a:t>
            </a:r>
            <a:r>
              <a:rPr lang="en-US" dirty="0" smtClean="0"/>
              <a:t>protection, etc.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Various side projects, such 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of a superconducting transformer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of HTS-based gas-cooled current leads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of gas heaters for ATLAS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961" y="1006943"/>
            <a:ext cx="4546943" cy="2555327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9189" y="1253423"/>
            <a:ext cx="2713819" cy="215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828135" y="3562270"/>
            <a:ext cx="3217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Twin Solenoid &amp; Force-and-Torque-Neutral forward dipoles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4838385" y="3563552"/>
            <a:ext cx="2976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High-stress </a:t>
            </a:r>
            <a:r>
              <a:rPr lang="en-US" sz="1600" dirty="0" smtClean="0"/>
              <a:t>‘transparent’ </a:t>
            </a:r>
            <a:r>
              <a:rPr lang="en-US" sz="1600" dirty="0" smtClean="0"/>
              <a:t>solenoid</a:t>
            </a:r>
            <a:endParaRPr lang="en-US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4367984"/>
            <a:ext cx="4512091" cy="2109016"/>
            <a:chOff x="1633653" y="4329884"/>
            <a:chExt cx="4512091" cy="210901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33653" y="4329884"/>
              <a:ext cx="4512091" cy="1862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1815539" y="6100346"/>
              <a:ext cx="42896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/>
                <a:t>Unshielded solenoid + balanced forward solenoid</a:t>
              </a:r>
              <a:endParaRPr lang="en-US" sz="1600" dirty="0"/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609600"/>
            <a:ext cx="12192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3099" y="4273550"/>
            <a:ext cx="3757614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5020586" y="6163846"/>
            <a:ext cx="2778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Current FCC-</a:t>
            </a:r>
            <a:r>
              <a:rPr lang="en-US" sz="1600" dirty="0" err="1" smtClean="0"/>
              <a:t>hh</a:t>
            </a:r>
            <a:r>
              <a:rPr lang="en-US" sz="1600" dirty="0" smtClean="0"/>
              <a:t> baseline design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65034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90714"/>
            <a:ext cx="12192000" cy="1143000"/>
          </a:xfrm>
          <a:prstGeom prst="rect">
            <a:avLst/>
          </a:prstGeom>
        </p:spPr>
        <p:txBody>
          <a:bodyPr/>
          <a:lstStyle/>
          <a:p>
            <a:pPr lvl="0" algn="ctr">
              <a:defRPr/>
            </a:pPr>
            <a:r>
              <a:rPr lang="en-US" sz="2000" b="1" kern="0" dirty="0" smtClean="0">
                <a:solidFill>
                  <a:schemeClr val="tx2"/>
                </a:solidFill>
                <a:ea typeface="+mj-ea"/>
                <a:cs typeface="+mj-cs"/>
              </a:rPr>
              <a:t>Quench protection calculations of detector magnets for FCC-</a:t>
            </a:r>
            <a:r>
              <a:rPr lang="en-US" sz="2000" b="1" kern="0" dirty="0" err="1" smtClean="0">
                <a:solidFill>
                  <a:schemeClr val="tx2"/>
                </a:solidFill>
                <a:ea typeface="+mj-ea"/>
                <a:cs typeface="+mj-cs"/>
              </a:rPr>
              <a:t>hh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2401" y="4766366"/>
            <a:ext cx="11303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Quench protection calculations of Twin Solenoid Detector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2D </a:t>
            </a:r>
            <a:r>
              <a:rPr lang="en-US" dirty="0" err="1" smtClean="0"/>
              <a:t>Axi</a:t>
            </a:r>
            <a:r>
              <a:rPr lang="en-US" dirty="0" smtClean="0"/>
              <a:t>-symmetric calculations with Quench 2.7, originally developed by J. van </a:t>
            </a:r>
            <a:r>
              <a:rPr lang="en-US" dirty="0" err="1" smtClean="0"/>
              <a:t>Nugteren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3D </a:t>
            </a:r>
            <a:r>
              <a:rPr lang="en-US" dirty="0" err="1" smtClean="0"/>
              <a:t>Comsol</a:t>
            </a:r>
            <a:r>
              <a:rPr lang="en-US" dirty="0" smtClean="0"/>
              <a:t> model (Thermal diffusion + inductive coupling)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Validation of ‘Quench 2.7’ calculation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Allows for modeling of quench heaters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Consistent results demonstrated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992"/>
          <a:stretch/>
        </p:blipFill>
        <p:spPr>
          <a:xfrm>
            <a:off x="1422401" y="824083"/>
            <a:ext cx="4076700" cy="3555718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909978"/>
            <a:ext cx="4501228" cy="365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Connector 10"/>
          <p:cNvCxnSpPr/>
          <p:nvPr/>
        </p:nvCxnSpPr>
        <p:spPr>
          <a:xfrm>
            <a:off x="0" y="609600"/>
            <a:ext cx="12192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9194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48770"/>
            <a:ext cx="12192000" cy="1143000"/>
          </a:xfrm>
          <a:prstGeom prst="rect">
            <a:avLst/>
          </a:prstGeom>
        </p:spPr>
        <p:txBody>
          <a:bodyPr/>
          <a:lstStyle/>
          <a:p>
            <a:pPr lvl="0" algn="ctr">
              <a:defRPr/>
            </a:pPr>
            <a:r>
              <a:rPr lang="en-US" sz="2000" b="1" kern="0" dirty="0" smtClean="0">
                <a:solidFill>
                  <a:schemeClr val="tx2"/>
                </a:solidFill>
                <a:ea typeface="+mj-ea"/>
                <a:cs typeface="+mj-cs"/>
              </a:rPr>
              <a:t>Investigation of malfunctioning detector magnets in NA61 at CERN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46190" y="1242955"/>
            <a:ext cx="471289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Investigation of Vertex superconducting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Cooling failure and quench protection system malfunction observed in Vertex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Team activities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Investigated origin of quench protection failure, debugged voltage taps, determined resistance of superconducting coils + </a:t>
            </a:r>
            <a:r>
              <a:rPr lang="en-US" dirty="0" err="1" smtClean="0"/>
              <a:t>busbars</a:t>
            </a:r>
            <a:r>
              <a:rPr lang="en-US" dirty="0" smtClean="0"/>
              <a:t>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Formulation of improvements to quench protection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Assisted in commissioning of new quench protection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Final result: successful re-commissioning of Vertex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871" y="1460500"/>
            <a:ext cx="2319301" cy="4130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7437" y="1460500"/>
            <a:ext cx="4062092" cy="41302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09600"/>
            <a:ext cx="12192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2423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992"/>
          <a:stretch/>
        </p:blipFill>
        <p:spPr>
          <a:xfrm>
            <a:off x="5886613" y="1047029"/>
            <a:ext cx="3683859" cy="321308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3054" y="2461236"/>
            <a:ext cx="3037840" cy="247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C:\Dropbox\latex\dissertation\Total, 10-28-13\Sample3-17-11-CL380mm-crop-blaat.jpg"/>
          <p:cNvPicPr>
            <a:picLocks noChangeAspect="1" noChangeArrowheads="1"/>
          </p:cNvPicPr>
          <p:nvPr/>
        </p:nvPicPr>
        <p:blipFill>
          <a:blip r:embed="rId4" cstate="print"/>
          <a:srcRect t="18949"/>
          <a:stretch>
            <a:fillRect/>
          </a:stretch>
        </p:blipFill>
        <p:spPr bwMode="auto">
          <a:xfrm>
            <a:off x="8133933" y="3167664"/>
            <a:ext cx="3164691" cy="23876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76200"/>
            <a:ext cx="12192000" cy="1143000"/>
          </a:xfrm>
          <a:prstGeom prst="rect">
            <a:avLst/>
          </a:prstGeom>
        </p:spPr>
        <p:txBody>
          <a:bodyPr/>
          <a:lstStyle/>
          <a:p>
            <a:pPr lvl="0" algn="ctr">
              <a:defRPr/>
            </a:pPr>
            <a:r>
              <a:rPr lang="en-US" sz="2000" b="1" kern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Summary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3150" y="1328275"/>
            <a:ext cx="50617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indent="-285750"/>
            <a:r>
              <a:rPr lang="en-US" b="1" dirty="0" smtClean="0"/>
              <a:t>Career overview</a:t>
            </a:r>
            <a:endParaRPr lang="en-US" dirty="0" smtClean="0"/>
          </a:p>
          <a:p>
            <a:pPr marL="347663" indent="-285750">
              <a:buFont typeface="Arial" pitchFamily="34" charset="0"/>
              <a:buChar char="•"/>
            </a:pPr>
            <a:r>
              <a:rPr lang="en-US" dirty="0" smtClean="0"/>
              <a:t>2003 - 2009</a:t>
            </a:r>
            <a:r>
              <a:rPr lang="en-US" dirty="0" smtClean="0"/>
              <a:t>: Bachelor + Master at University of </a:t>
            </a:r>
            <a:r>
              <a:rPr lang="en-US" dirty="0" err="1" smtClean="0"/>
              <a:t>Twente</a:t>
            </a:r>
            <a:r>
              <a:rPr lang="en-US" dirty="0" smtClean="0"/>
              <a:t>, </a:t>
            </a:r>
            <a:r>
              <a:rPr lang="en-US" dirty="0" smtClean="0"/>
              <a:t>Netherlands</a:t>
            </a:r>
          </a:p>
          <a:p>
            <a:pPr marL="347663" indent="-285750">
              <a:buFont typeface="Arial" pitchFamily="34" charset="0"/>
              <a:buChar char="•"/>
            </a:pPr>
            <a:endParaRPr lang="en-US" dirty="0" smtClean="0"/>
          </a:p>
          <a:p>
            <a:pPr marL="347663" indent="-285750">
              <a:buFont typeface="Arial" pitchFamily="34" charset="0"/>
              <a:buChar char="•"/>
            </a:pPr>
            <a:r>
              <a:rPr lang="en-US" dirty="0" smtClean="0"/>
              <a:t>2009 – 2014: PhD research at Lawrence Berkeley National </a:t>
            </a:r>
            <a:r>
              <a:rPr lang="en-US" dirty="0" smtClean="0"/>
              <a:t>Laboratory, collaboration between University </a:t>
            </a:r>
            <a:r>
              <a:rPr lang="en-US" dirty="0" smtClean="0"/>
              <a:t>of </a:t>
            </a:r>
            <a:r>
              <a:rPr lang="en-US" dirty="0" err="1" smtClean="0"/>
              <a:t>Twente</a:t>
            </a:r>
            <a:r>
              <a:rPr lang="en-US" dirty="0" smtClean="0"/>
              <a:t>, LBNL, and </a:t>
            </a:r>
            <a:r>
              <a:rPr lang="en-US" dirty="0" smtClean="0"/>
              <a:t>UC Berkeley</a:t>
            </a:r>
          </a:p>
          <a:p>
            <a:pPr marL="347663" indent="-285750">
              <a:buFont typeface="Arial" pitchFamily="34" charset="0"/>
              <a:buChar char="•"/>
            </a:pPr>
            <a:endParaRPr lang="en-US" dirty="0" smtClean="0"/>
          </a:p>
          <a:p>
            <a:pPr marL="347663" indent="-285750">
              <a:buFont typeface="Arial" pitchFamily="34" charset="0"/>
              <a:buChar char="•"/>
            </a:pPr>
            <a:r>
              <a:rPr lang="en-US" dirty="0" smtClean="0"/>
              <a:t>2014 – 2016: Fellow at CERN in the ATLAS magnet team </a:t>
            </a:r>
            <a:r>
              <a:rPr lang="en-US" dirty="0" smtClean="0"/>
              <a:t>(EP department)</a:t>
            </a:r>
          </a:p>
          <a:p>
            <a:pPr marL="347663" indent="-285750">
              <a:buFont typeface="Arial" pitchFamily="34" charset="0"/>
              <a:buChar char="•"/>
            </a:pPr>
            <a:endParaRPr lang="en-US" dirty="0" smtClean="0"/>
          </a:p>
          <a:p>
            <a:pPr marL="347663" indent="-285750">
              <a:buFont typeface="Arial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Since start of 2017: Staff (TE-MPE-PE)</a:t>
            </a:r>
          </a:p>
          <a:p>
            <a:pPr marL="804863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Supervisor: </a:t>
            </a:r>
            <a:r>
              <a:rPr lang="en-US" dirty="0" err="1" smtClean="0">
                <a:sym typeface="Wingdings" panose="05000000000000000000" pitchFamily="2" charset="2"/>
              </a:rPr>
              <a:t>Arjan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Verweij</a:t>
            </a:r>
            <a:endParaRPr lang="en-US" dirty="0" smtClean="0">
              <a:sym typeface="Wingdings" panose="05000000000000000000" pitchFamily="2" charset="2"/>
            </a:endParaRPr>
          </a:p>
          <a:p>
            <a:pPr marL="804863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STEAM (Electro-thermal simulations)</a:t>
            </a:r>
          </a:p>
          <a:p>
            <a:pPr marL="804863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QP of corrector circuits, </a:t>
            </a:r>
            <a:r>
              <a:rPr lang="en-US" dirty="0" err="1" smtClean="0">
                <a:sym typeface="Wingdings" panose="05000000000000000000" pitchFamily="2" charset="2"/>
              </a:rPr>
              <a:t>NbTi</a:t>
            </a:r>
            <a:r>
              <a:rPr lang="en-US" dirty="0" smtClean="0">
                <a:sym typeface="Wingdings" panose="05000000000000000000" pitchFamily="2" charset="2"/>
              </a:rPr>
              <a:t> / Nb</a:t>
            </a:r>
            <a:r>
              <a:rPr lang="en-US" baseline="-25000" dirty="0" smtClean="0">
                <a:sym typeface="Wingdings" panose="05000000000000000000" pitchFamily="2" charset="2"/>
              </a:rPr>
              <a:t>3</a:t>
            </a:r>
            <a:r>
              <a:rPr lang="en-US" dirty="0" smtClean="0">
                <a:sym typeface="Wingdings" panose="05000000000000000000" pitchFamily="2" charset="2"/>
              </a:rPr>
              <a:t>Sn damage studies, MQXF CLIQ test, etc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  <a:endParaRPr lang="en-US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77681" y="4575642"/>
            <a:ext cx="3190033" cy="179276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0" y="609600"/>
            <a:ext cx="12192000" cy="15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4674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640</Words>
  <Application>Microsoft Office PowerPoint</Application>
  <PresentationFormat>Custom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Matthias Mentink</dc:creator>
  <cp:lastModifiedBy>Matthias Mentink</cp:lastModifiedBy>
  <cp:revision>180</cp:revision>
  <dcterms:created xsi:type="dcterms:W3CDTF">2016-09-01T10:05:37Z</dcterms:created>
  <dcterms:modified xsi:type="dcterms:W3CDTF">2017-01-19T09:18:37Z</dcterms:modified>
</cp:coreProperties>
</file>