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9" r:id="rId2"/>
    <p:sldId id="257" r:id="rId3"/>
    <p:sldId id="259" r:id="rId4"/>
    <p:sldId id="263" r:id="rId5"/>
    <p:sldId id="264" r:id="rId6"/>
    <p:sldId id="258" r:id="rId7"/>
    <p:sldId id="265" r:id="rId8"/>
    <p:sldId id="267" r:id="rId9"/>
    <p:sldId id="268" r:id="rId10"/>
    <p:sldId id="262" r:id="rId11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26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2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9B5E4-0FD3-4B02-BCF9-EE4D22405E1C}" type="datetimeFigureOut">
              <a:rPr lang="en-GB" smtClean="0"/>
              <a:t>18/01/2017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CAF71-002D-4FAF-A204-1192C997FE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5876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2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FFF3F0-99E8-4B1A-B94F-1E9769C91EE8}" type="datetimeFigureOut">
              <a:rPr lang="en-GB" smtClean="0"/>
              <a:t>18/01/2017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39838"/>
            <a:ext cx="4465638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D2A3D-0685-43C5-AAF3-B24DCD9C8B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75827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015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494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582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471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9637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0AC59-7362-45B4-9421-EE81CA28EC53}" type="datetime1">
              <a:rPr lang="en-GB" smtClean="0"/>
              <a:t>18/01/2017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Damage Levels Sc. Magnet Components, LHC MPP 11/11/2016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AB0A6-305A-46A5-8505-3EA897345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1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35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5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AAD9E-3DDF-4980-8892-D66B06F166D9}" type="datetime1">
              <a:rPr lang="en-GB" smtClean="0"/>
              <a:t>18/01/2017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Damage Levels Sc. Magnet Components, LHC MPP 11/11/2016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AB0A6-305A-46A5-8505-3EA897345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922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165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8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69BAB-EEB7-4DF3-896C-D57F9873D17D}" type="datetime1">
              <a:rPr lang="en-GB" smtClean="0"/>
              <a:t>18/01/2017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Damage Levels Sc. Magnet Components, LHC MPP 11/11/2016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AB0A6-305A-46A5-8505-3EA897345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392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F2965-8216-4B3F-AC86-FFC7337525C6}" type="datetime1">
              <a:rPr lang="en-GB" smtClean="0"/>
              <a:t>18/01/2017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Damage Levels Sc. Magnet Components, LHC MPP 11/11/2016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AB0A6-305A-46A5-8505-3EA897345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888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B5E08-6EE3-44B7-A8CD-A29F434B3BE0}" type="datetime1">
              <a:rPr lang="en-GB" smtClean="0"/>
              <a:t>18/01/2017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Damage Levels Sc. Magnet Components, LHC MPP 11/11/2016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AB0A6-305A-46A5-8505-3EA897345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290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0011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21589-0C34-4343-BCE9-A60C0FC86E09}" type="datetime1">
              <a:rPr lang="en-GB" smtClean="0"/>
              <a:t>18/01/2017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Damage Levels Sc. Magnet Components, LHC MPP 11/11/2016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B0A6-305A-46A5-8505-3EA897345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32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5200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3457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1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9607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0A8B1-A916-476C-BDC5-00B779254DDC}" type="datetime1">
              <a:rPr lang="en-GB" smtClean="0"/>
              <a:t>18/01/2017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Damage Levels Sc. Magnet Components, LHC MPP 11/11/2016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AB0A6-305A-46A5-8505-3EA897345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486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20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345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410D2-99CE-408C-AEE6-4CE185E7174F}" type="datetime1">
              <a:rPr lang="en-GB" smtClean="0"/>
              <a:t>18/01/2017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Damage Levels Sc. Magnet Components, LHC MPP 11/11/2016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AB0A6-305A-46A5-8505-3EA897345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751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3657600" cy="4525963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2"/>
            <a:ext cx="3657600" cy="4525963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B92F0-B556-4831-8A07-1653064ADCE7}" type="datetime1">
              <a:rPr lang="en-GB" smtClean="0"/>
              <a:t>18/01/2017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Damage Levels Sc. Magnet Components, LHC MPP 11/11/2016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AB0A6-305A-46A5-8505-3EA897345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7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101967"/>
            <a:ext cx="4041775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9"/>
            <a:ext cx="4040188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269779"/>
            <a:ext cx="4041775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29A65-48C9-4FD6-BBD1-FC0554687B39}" type="datetime1">
              <a:rPr lang="en-GB" smtClean="0"/>
              <a:t>18/01/2017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Damage Levels Sc. Magnet Components, LHC MPP 11/11/2016</a:t>
            </a: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AB0A6-305A-46A5-8505-3EA897345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863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345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A68AB-E5B9-4853-9E55-507EA3DC7BC0}" type="datetime1">
              <a:rPr lang="en-GB" smtClean="0"/>
              <a:t>18/01/2017</a:t>
            </a:fld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Damage Levels Sc. Magnet Components, LHC MPP 11/11/2016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AB0A6-305A-46A5-8505-3EA897345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987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49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325608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CA2CB-07E1-4F13-ADA3-6F316FBF344D}" type="datetime1">
              <a:rPr lang="en-GB" smtClean="0"/>
              <a:t>18/01/2017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Damage Levels Sc. Magnet Components, LHC MPP 11/11/2016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AB0A6-305A-46A5-8505-3EA897345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580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4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817" y="1751619"/>
            <a:ext cx="8265984" cy="1570225"/>
          </a:xfrm>
        </p:spPr>
        <p:txBody>
          <a:bodyPr>
            <a:noAutofit/>
          </a:bodyPr>
          <a:lstStyle/>
          <a:p>
            <a:pPr algn="ctr"/>
            <a:r>
              <a:rPr lang="en-GB" sz="4000" b="0" dirty="0" smtClean="0"/>
              <a:t>Preparation of </a:t>
            </a:r>
            <a:r>
              <a:rPr lang="en-GB" sz="4000" b="0" dirty="0" smtClean="0"/>
              <a:t>post mortem analysis of HiRadMat experiment 31</a:t>
            </a:r>
            <a:endParaRPr lang="en-US" sz="40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6308" y="4436066"/>
            <a:ext cx="6629400" cy="663473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1800" dirty="0"/>
              <a:t>V. Raginel, </a:t>
            </a:r>
            <a:r>
              <a:rPr lang="en-US" sz="1800" dirty="0" smtClean="0"/>
              <a:t>K. Kulesz, D. Wollmann</a:t>
            </a:r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18.02.2016 - MPE-TM meeting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nl-NL" dirty="0" smtClean="0"/>
              <a:t>V. Raginel, D. Kleiven, D. Wollmann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67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33494"/>
            <a:ext cx="9276624" cy="989138"/>
          </a:xfrm>
        </p:spPr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5AB0A6-305A-46A5-8505-3EA8973458AC}" type="slidenum">
              <a:rPr lang="en-GB" smtClean="0"/>
              <a:t>10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325608"/>
            <a:ext cx="8226854" cy="2874433"/>
          </a:xfrm>
        </p:spPr>
        <p:txBody>
          <a:bodyPr/>
          <a:lstStyle/>
          <a:p>
            <a:r>
              <a:rPr lang="en-GB" dirty="0" smtClean="0"/>
              <a:t>The HV tests on the irradiated sample will take place next week (25</a:t>
            </a:r>
            <a:r>
              <a:rPr lang="en-GB" baseline="30000" dirty="0" smtClean="0"/>
              <a:t>th</a:t>
            </a:r>
            <a:r>
              <a:rPr lang="en-GB" dirty="0" smtClean="0"/>
              <a:t> to 27</a:t>
            </a:r>
            <a:r>
              <a:rPr lang="en-GB" baseline="30000" dirty="0" smtClean="0"/>
              <a:t>th</a:t>
            </a:r>
            <a:r>
              <a:rPr lang="en-GB" dirty="0" smtClean="0"/>
              <a:t>January)</a:t>
            </a:r>
          </a:p>
          <a:p>
            <a:pPr marL="27432" indent="0">
              <a:buNone/>
            </a:pPr>
            <a:endParaRPr lang="en-GB" dirty="0"/>
          </a:p>
          <a:p>
            <a:r>
              <a:rPr lang="en-GB" dirty="0" smtClean="0"/>
              <a:t>After the tests, the cable stacks will be </a:t>
            </a:r>
            <a:r>
              <a:rPr lang="en-GB" dirty="0" smtClean="0"/>
              <a:t>sent </a:t>
            </a:r>
            <a:r>
              <a:rPr lang="en-GB" dirty="0" smtClean="0"/>
              <a:t>back to radioactive storage</a:t>
            </a:r>
          </a:p>
          <a:p>
            <a:endParaRPr lang="en-GB" dirty="0" smtClean="0"/>
          </a:p>
          <a:p>
            <a:pPr marL="1303020" lvl="6" indent="0">
              <a:buNone/>
            </a:pP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65109" y="4112721"/>
            <a:ext cx="8226854" cy="21330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  <a:p>
            <a:pPr marL="27432" indent="0" algn="ctr">
              <a:buNone/>
            </a:pPr>
            <a:r>
              <a:rPr lang="en-GB" sz="3600" b="1" dirty="0" smtClean="0"/>
              <a:t>Questions ?</a:t>
            </a:r>
          </a:p>
          <a:p>
            <a:endParaRPr lang="en-GB" dirty="0" smtClean="0"/>
          </a:p>
          <a:p>
            <a:pPr marL="1303020" lvl="6" indent="0">
              <a:buFont typeface="Arial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372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1" y="6838"/>
            <a:ext cx="8686799" cy="856682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HiRadMat Experiment 31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3" name="Content Placeholder 2"/>
          <p:cNvSpPr txBox="1">
            <a:spLocks/>
          </p:cNvSpPr>
          <p:nvPr/>
        </p:nvSpPr>
        <p:spPr>
          <a:xfrm>
            <a:off x="446393" y="863519"/>
            <a:ext cx="8154014" cy="2108130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In the HiRadMat facility shooting </a:t>
            </a:r>
            <a:r>
              <a:rPr lang="en-US" sz="2000" b="1" dirty="0" smtClean="0">
                <a:solidFill>
                  <a:schemeClr val="tx1"/>
                </a:solidFill>
              </a:rPr>
              <a:t>440 </a:t>
            </a:r>
            <a:r>
              <a:rPr lang="en-US" sz="2000" b="1" dirty="0" smtClean="0">
                <a:solidFill>
                  <a:schemeClr val="tx1"/>
                </a:solidFill>
              </a:rPr>
              <a:t>GeV </a:t>
            </a:r>
            <a:r>
              <a:rPr lang="en-US" sz="2000" b="1" dirty="0" smtClean="0">
                <a:solidFill>
                  <a:schemeClr val="tx1"/>
                </a:solidFill>
              </a:rPr>
              <a:t>protons at: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lvl="1"/>
            <a:r>
              <a:rPr lang="en-US" sz="2000" b="1" dirty="0" smtClean="0">
                <a:solidFill>
                  <a:schemeClr val="tx1"/>
                </a:solidFill>
              </a:rPr>
              <a:t>LHC Nb-Ti Cable stacks </a:t>
            </a:r>
            <a:r>
              <a:rPr lang="en-US" sz="2000" dirty="0" smtClean="0">
                <a:solidFill>
                  <a:schemeClr val="tx1"/>
                </a:solidFill>
              </a:rPr>
              <a:t>to </a:t>
            </a:r>
            <a:r>
              <a:rPr lang="en-US" sz="2000" dirty="0">
                <a:solidFill>
                  <a:schemeClr val="tx1"/>
                </a:solidFill>
              </a:rPr>
              <a:t>s</a:t>
            </a:r>
            <a:r>
              <a:rPr lang="en-US" sz="2000" dirty="0" smtClean="0">
                <a:solidFill>
                  <a:schemeClr val="tx1"/>
                </a:solidFill>
              </a:rPr>
              <a:t>tudy degradation of cable insulation</a:t>
            </a:r>
          </a:p>
          <a:p>
            <a:pPr lvl="1"/>
            <a:r>
              <a:rPr lang="en-US" sz="2000" b="1" dirty="0">
                <a:solidFill>
                  <a:schemeClr val="tx1"/>
                </a:solidFill>
              </a:rPr>
              <a:t>Nb-Ti and Nb</a:t>
            </a:r>
            <a:r>
              <a:rPr lang="en-US" sz="2000" b="1" baseline="-25000" dirty="0">
                <a:solidFill>
                  <a:schemeClr val="tx1"/>
                </a:solidFill>
              </a:rPr>
              <a:t>3</a:t>
            </a:r>
            <a:r>
              <a:rPr lang="en-US" sz="2000" b="1" dirty="0">
                <a:solidFill>
                  <a:schemeClr val="tx1"/>
                </a:solidFill>
              </a:rPr>
              <a:t>Sn strands </a:t>
            </a:r>
            <a:r>
              <a:rPr lang="en-US" sz="2000" dirty="0">
                <a:solidFill>
                  <a:schemeClr val="tx1"/>
                </a:solidFill>
              </a:rPr>
              <a:t>to study degradation of </a:t>
            </a:r>
            <a:r>
              <a:rPr lang="en-US" sz="2000" dirty="0" smtClean="0">
                <a:solidFill>
                  <a:schemeClr val="tx1"/>
                </a:solidFill>
              </a:rPr>
              <a:t>superconducting properties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lvl="1"/>
            <a:r>
              <a:rPr lang="en-US" sz="2000" b="1" dirty="0" smtClean="0">
                <a:solidFill>
                  <a:schemeClr val="tx1"/>
                </a:solidFill>
              </a:rPr>
              <a:t>Stainless steel plate </a:t>
            </a:r>
            <a:r>
              <a:rPr lang="en-US" sz="2000" dirty="0" smtClean="0">
                <a:solidFill>
                  <a:schemeClr val="tx1"/>
                </a:solidFill>
              </a:rPr>
              <a:t>to study mechanical stability of steel (input for the design of our next beam experiment at cryogenic temperature)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Samples were within an inert atmosphere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475106" y="3421243"/>
            <a:ext cx="5391694" cy="2492297"/>
            <a:chOff x="3380886" y="3222713"/>
            <a:chExt cx="5391694" cy="2492297"/>
          </a:xfrm>
        </p:grpSpPr>
        <p:grpSp>
          <p:nvGrpSpPr>
            <p:cNvPr id="7" name="Group 6"/>
            <p:cNvGrpSpPr>
              <a:grpSpLocks noChangeAspect="1"/>
            </p:cNvGrpSpPr>
            <p:nvPr/>
          </p:nvGrpSpPr>
          <p:grpSpPr>
            <a:xfrm>
              <a:off x="3380886" y="3222713"/>
              <a:ext cx="5391694" cy="2492297"/>
              <a:chOff x="837081" y="3363376"/>
              <a:chExt cx="7548372" cy="3494624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29" b="9694"/>
              <a:stretch/>
            </p:blipFill>
            <p:spPr>
              <a:xfrm rot="10800000">
                <a:off x="837081" y="3363376"/>
                <a:ext cx="7548372" cy="3494624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2067439" y="3388461"/>
                <a:ext cx="3861378" cy="5178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Nb-Ti  &amp; Nb3Sn strands</a:t>
                </a:r>
                <a:endParaRPr lang="en-GB" b="1" dirty="0">
                  <a:solidFill>
                    <a:schemeClr val="tx1">
                      <a:lumMod val="40000"/>
                      <a:lumOff val="60000"/>
                    </a:schemeClr>
                  </a:solidFill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5274711" y="5085659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Steel plate</a:t>
              </a:r>
              <a:endParaRPr lang="en-GB" b="1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5944125" y="3547954"/>
              <a:ext cx="76967" cy="157605"/>
            </a:xfrm>
            <a:prstGeom prst="straightConnector1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180000" y="2604463"/>
            <a:ext cx="4284911" cy="3751887"/>
            <a:chOff x="723440" y="1736433"/>
            <a:chExt cx="4284911" cy="3751887"/>
          </a:xfrm>
        </p:grpSpPr>
        <p:grpSp>
          <p:nvGrpSpPr>
            <p:cNvPr id="31" name="Group 30"/>
            <p:cNvGrpSpPr/>
            <p:nvPr/>
          </p:nvGrpSpPr>
          <p:grpSpPr>
            <a:xfrm>
              <a:off x="723440" y="2182333"/>
              <a:ext cx="3406804" cy="2994426"/>
              <a:chOff x="5380309" y="1299269"/>
              <a:chExt cx="3406804" cy="2994426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5380309" y="1299269"/>
                <a:ext cx="3406804" cy="2994426"/>
                <a:chOff x="3027495" y="1104384"/>
                <a:chExt cx="3406804" cy="2994426"/>
              </a:xfrm>
            </p:grpSpPr>
            <p:pic>
              <p:nvPicPr>
                <p:cNvPr id="49" name="Picture 48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9283" r="26171"/>
                <a:stretch/>
              </p:blipFill>
              <p:spPr>
                <a:xfrm rot="5400000">
                  <a:off x="3074787" y="1057092"/>
                  <a:ext cx="2994426" cy="3089010"/>
                </a:xfrm>
                <a:prstGeom prst="rect">
                  <a:avLst/>
                </a:prstGeom>
              </p:spPr>
            </p:pic>
            <p:sp>
              <p:nvSpPr>
                <p:cNvPr id="50" name="TextBox 49"/>
                <p:cNvSpPr txBox="1"/>
                <p:nvPr/>
              </p:nvSpPr>
              <p:spPr>
                <a:xfrm>
                  <a:off x="4135539" y="2172111"/>
                  <a:ext cx="229876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1" dirty="0" smtClean="0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</a:rPr>
                    <a:t>30 Nb-Ti cables</a:t>
                  </a:r>
                </a:p>
                <a:p>
                  <a:r>
                    <a:rPr lang="en-GB" b="1" dirty="0" smtClean="0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</a:rPr>
                    <a:t>~ 5 cm</a:t>
                  </a:r>
                  <a:endParaRPr lang="en-GB" b="1" dirty="0">
                    <a:solidFill>
                      <a:schemeClr val="tx1">
                        <a:lumMod val="40000"/>
                        <a:lumOff val="60000"/>
                      </a:schemeClr>
                    </a:solidFill>
                  </a:endParaRPr>
                </a:p>
              </p:txBody>
            </p:sp>
          </p:grpSp>
          <p:cxnSp>
            <p:nvCxnSpPr>
              <p:cNvPr id="48" name="Straight Arrow Connector 47"/>
              <p:cNvCxnSpPr/>
              <p:nvPr/>
            </p:nvCxnSpPr>
            <p:spPr>
              <a:xfrm>
                <a:off x="6395310" y="2038599"/>
                <a:ext cx="0" cy="1374680"/>
              </a:xfrm>
              <a:prstGeom prst="straightConnector1">
                <a:avLst/>
              </a:prstGeom>
              <a:ln>
                <a:solidFill>
                  <a:schemeClr val="tx1">
                    <a:lumMod val="40000"/>
                    <a:lumOff val="60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/>
            <p:cNvGrpSpPr/>
            <p:nvPr/>
          </p:nvGrpSpPr>
          <p:grpSpPr>
            <a:xfrm>
              <a:off x="2583785" y="4413078"/>
              <a:ext cx="2424566" cy="763681"/>
              <a:chOff x="2583785" y="4413078"/>
              <a:chExt cx="2424566" cy="763681"/>
            </a:xfrm>
          </p:grpSpPr>
          <p:cxnSp>
            <p:nvCxnSpPr>
              <p:cNvPr id="45" name="Straight Arrow Connector 44"/>
              <p:cNvCxnSpPr/>
              <p:nvPr/>
            </p:nvCxnSpPr>
            <p:spPr>
              <a:xfrm flipH="1">
                <a:off x="2583785" y="4493419"/>
                <a:ext cx="1156395" cy="68334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 rot="19570695">
                <a:off x="2709591" y="4413078"/>
                <a:ext cx="22987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>
                    <a:solidFill>
                      <a:srgbClr val="FF0000"/>
                    </a:solidFill>
                  </a:rPr>
                  <a:t>~ 10 cm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1461022" y="4803692"/>
              <a:ext cx="2298760" cy="684628"/>
              <a:chOff x="2498026" y="5043925"/>
              <a:chExt cx="2298760" cy="684628"/>
            </a:xfrm>
          </p:grpSpPr>
          <p:cxnSp>
            <p:nvCxnSpPr>
              <p:cNvPr id="37" name="Straight Arrow Connector 36"/>
              <p:cNvCxnSpPr/>
              <p:nvPr/>
            </p:nvCxnSpPr>
            <p:spPr>
              <a:xfrm flipH="1" flipV="1">
                <a:off x="2602667" y="5043925"/>
                <a:ext cx="934983" cy="32991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7"/>
              <p:cNvSpPr txBox="1"/>
              <p:nvPr/>
            </p:nvSpPr>
            <p:spPr>
              <a:xfrm rot="1239343">
                <a:off x="2498026" y="5420776"/>
                <a:ext cx="22987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>
                    <a:solidFill>
                      <a:srgbClr val="FF0000"/>
                    </a:solidFill>
                  </a:rPr>
                  <a:t>~ 7 cm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3706077" y="1736433"/>
              <a:ext cx="341028" cy="2743110"/>
              <a:chOff x="2583786" y="2433649"/>
              <a:chExt cx="341028" cy="2743110"/>
            </a:xfrm>
          </p:grpSpPr>
          <p:cxnSp>
            <p:nvCxnSpPr>
              <p:cNvPr id="35" name="Straight Arrow Connector 34"/>
              <p:cNvCxnSpPr/>
              <p:nvPr/>
            </p:nvCxnSpPr>
            <p:spPr>
              <a:xfrm flipH="1">
                <a:off x="2583786" y="3130865"/>
                <a:ext cx="68175" cy="204589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 rot="16200000">
                <a:off x="1621546" y="3429140"/>
                <a:ext cx="22987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>
                    <a:solidFill>
                      <a:srgbClr val="FF0000"/>
                    </a:solidFill>
                  </a:rPr>
                  <a:t>~ 15 cm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934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Second Picture with the tank open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6324601" y="3105150"/>
            <a:ext cx="47624" cy="127635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0" y="1169"/>
            <a:ext cx="9144000" cy="6191153"/>
            <a:chOff x="0" y="1169"/>
            <a:chExt cx="9144000" cy="6191153"/>
          </a:xfrm>
        </p:grpSpPr>
        <p:grpSp>
          <p:nvGrpSpPr>
            <p:cNvPr id="27" name="Group 26"/>
            <p:cNvGrpSpPr/>
            <p:nvPr/>
          </p:nvGrpSpPr>
          <p:grpSpPr>
            <a:xfrm>
              <a:off x="0" y="1169"/>
              <a:ext cx="9144000" cy="5563827"/>
              <a:chOff x="25292" y="-306027"/>
              <a:chExt cx="9144000" cy="5563827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292" y="114300"/>
                <a:ext cx="9144000" cy="514350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2268429" y="-306027"/>
                <a:ext cx="465772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 smtClean="0">
                    <a:solidFill>
                      <a:srgbClr val="FF0000"/>
                    </a:solidFill>
                  </a:rPr>
                  <a:t>Inside the tank</a:t>
                </a:r>
                <a:endParaRPr lang="en-GB" sz="24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1228725" y="899836"/>
              <a:ext cx="7524864" cy="3619517"/>
              <a:chOff x="1228725" y="673083"/>
              <a:chExt cx="7524864" cy="3619517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1228725" y="673083"/>
                <a:ext cx="5114925" cy="3619517"/>
                <a:chOff x="1228725" y="673083"/>
                <a:chExt cx="5114925" cy="3619517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228725" y="673083"/>
                  <a:ext cx="2286000" cy="1679592"/>
                </a:xfrm>
                <a:prstGeom prst="rect">
                  <a:avLst/>
                </a:prstGeom>
                <a:noFill/>
                <a:ln w="38100">
                  <a:solidFill>
                    <a:schemeClr val="tx1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3951396" y="719877"/>
                  <a:ext cx="2392254" cy="1632797"/>
                </a:xfrm>
                <a:prstGeom prst="rect">
                  <a:avLst/>
                </a:prstGeom>
                <a:noFill/>
                <a:ln w="38100">
                  <a:solidFill>
                    <a:schemeClr val="tx1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3857625" y="2723651"/>
                  <a:ext cx="2457450" cy="1559424"/>
                </a:xfrm>
                <a:prstGeom prst="rect">
                  <a:avLst/>
                </a:prstGeom>
                <a:noFill/>
                <a:ln w="38100">
                  <a:solidFill>
                    <a:schemeClr val="tx1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1257301" y="2764646"/>
                  <a:ext cx="2286000" cy="1527954"/>
                </a:xfrm>
                <a:prstGeom prst="rect">
                  <a:avLst/>
                </a:prstGeom>
                <a:noFill/>
                <a:ln w="38100">
                  <a:solidFill>
                    <a:schemeClr val="tx1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4" name="TextBox 33"/>
              <p:cNvSpPr txBox="1"/>
              <p:nvPr/>
            </p:nvSpPr>
            <p:spPr>
              <a:xfrm>
                <a:off x="6454829" y="1049635"/>
                <a:ext cx="229876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Nb-Ti cable stacks </a:t>
                </a:r>
              </a:p>
              <a:p>
                <a:r>
                  <a:rPr lang="en-GB" b="1" dirty="0" smtClean="0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in steels moulds</a:t>
                </a:r>
                <a:endParaRPr lang="en-GB" b="1" dirty="0">
                  <a:solidFill>
                    <a:schemeClr val="tx1">
                      <a:lumMod val="40000"/>
                      <a:lumOff val="60000"/>
                    </a:schemeClr>
                  </a:solidFill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3110099" y="883161"/>
              <a:ext cx="3344730" cy="5309161"/>
              <a:chOff x="3110756" y="719877"/>
              <a:chExt cx="3344730" cy="5309161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3531660" y="719877"/>
                <a:ext cx="423018" cy="3708493"/>
                <a:chOff x="3531660" y="719877"/>
                <a:chExt cx="423018" cy="3708493"/>
              </a:xfrm>
            </p:grpSpPr>
            <p:sp>
              <p:nvSpPr>
                <p:cNvPr id="36" name="Rectangle 35"/>
                <p:cNvSpPr/>
                <p:nvPr/>
              </p:nvSpPr>
              <p:spPr>
                <a:xfrm>
                  <a:off x="3559922" y="719877"/>
                  <a:ext cx="394756" cy="1632797"/>
                </a:xfrm>
                <a:prstGeom prst="rect">
                  <a:avLst/>
                </a:prstGeom>
                <a:noFill/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3531660" y="2795573"/>
                  <a:ext cx="394756" cy="1632797"/>
                </a:xfrm>
                <a:prstGeom prst="rect">
                  <a:avLst/>
                </a:prstGeom>
                <a:noFill/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9" name="TextBox 38"/>
              <p:cNvSpPr txBox="1"/>
              <p:nvPr/>
            </p:nvSpPr>
            <p:spPr>
              <a:xfrm>
                <a:off x="3110756" y="5382707"/>
                <a:ext cx="334473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FFC000"/>
                    </a:solidFill>
                  </a:rPr>
                  <a:t>Nb-Ti and Nb3Sn strands fixed on a steel plate</a:t>
                </a:r>
                <a:endParaRPr lang="en-GB" b="1" dirty="0">
                  <a:solidFill>
                    <a:srgbClr val="FFC000"/>
                  </a:solidFill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04800" y="3730116"/>
              <a:ext cx="8175171" cy="369332"/>
              <a:chOff x="304800" y="3730116"/>
              <a:chExt cx="8175171" cy="369332"/>
            </a:xfrm>
          </p:grpSpPr>
          <p:cxnSp>
            <p:nvCxnSpPr>
              <p:cNvPr id="4" name="Straight Arrow Connector 3"/>
              <p:cNvCxnSpPr/>
              <p:nvPr/>
            </p:nvCxnSpPr>
            <p:spPr>
              <a:xfrm>
                <a:off x="304800" y="4049486"/>
                <a:ext cx="8175171" cy="43543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8010526" y="3730116"/>
                <a:ext cx="4475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rgbClr val="FF0000"/>
                    </a:solidFill>
                  </a:rPr>
                  <a:t>p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+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B0A6-305A-46A5-8505-3EA8973458AC}" type="slidenum">
              <a:rPr lang="en-GB" smtClean="0"/>
              <a:t>3</a:t>
            </a:fld>
            <a:endParaRPr lang="en-GB"/>
          </a:p>
        </p:txBody>
      </p:sp>
      <p:grpSp>
        <p:nvGrpSpPr>
          <p:cNvPr id="28" name="Group 27"/>
          <p:cNvGrpSpPr/>
          <p:nvPr/>
        </p:nvGrpSpPr>
        <p:grpSpPr>
          <a:xfrm>
            <a:off x="837081" y="74804"/>
            <a:ext cx="7548372" cy="6742736"/>
            <a:chOff x="925674" y="55030"/>
            <a:chExt cx="7548372" cy="6742736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368" r="2892" b="5971"/>
            <a:stretch/>
          </p:blipFill>
          <p:spPr>
            <a:xfrm rot="10800000">
              <a:off x="1071070" y="55030"/>
              <a:ext cx="7113331" cy="3323062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29" b="9694"/>
            <a:stretch/>
          </p:blipFill>
          <p:spPr>
            <a:xfrm rot="10800000">
              <a:off x="925674" y="3303142"/>
              <a:ext cx="7548372" cy="3494624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2697681" y="1277895"/>
              <a:ext cx="1561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Nb-Ti strands</a:t>
              </a:r>
              <a:endParaRPr lang="en-GB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601690" y="4572215"/>
              <a:ext cx="2612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Nb-Ti  &amp; Nb3Sn strands</a:t>
              </a:r>
              <a:endParaRPr lang="en-GB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396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7" y="0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Samples extractions in control area (b 867)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217" y="1366322"/>
            <a:ext cx="3149692" cy="420083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5AB0A6-305A-46A5-8505-3EA8973458AC}" type="slidenum">
              <a:rPr lang="en-GB" smtClean="0"/>
              <a:t>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8"/>
          <a:stretch/>
        </p:blipFill>
        <p:spPr>
          <a:xfrm rot="5400000">
            <a:off x="447380" y="2135678"/>
            <a:ext cx="4241595" cy="2702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93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46795"/>
            <a:ext cx="8226854" cy="55692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Some samples after beam impact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5AB0A6-305A-46A5-8505-3EA8973458AC}" type="slidenum">
              <a:rPr lang="en-GB" smtClean="0"/>
              <a:t>5</a:t>
            </a:fld>
            <a:endParaRPr lang="en-GB"/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170482" y="3250709"/>
            <a:ext cx="4094650" cy="2720456"/>
            <a:chOff x="1224367" y="1173937"/>
            <a:chExt cx="6397891" cy="425071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4367" y="1173937"/>
              <a:ext cx="6397891" cy="4250713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 rot="21225118">
              <a:off x="4423312" y="2293749"/>
              <a:ext cx="588936" cy="182105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762722"/>
            <a:ext cx="3655938" cy="242897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0301" y="1046137"/>
            <a:ext cx="2702883" cy="4803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98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8713"/>
            <a:ext cx="8686799" cy="639583"/>
          </a:xfrm>
        </p:spPr>
        <p:txBody>
          <a:bodyPr>
            <a:noAutofit/>
          </a:bodyPr>
          <a:lstStyle/>
          <a:p>
            <a:r>
              <a:rPr lang="en-US" sz="3600" dirty="0" smtClean="0"/>
              <a:t>High-voltage measurements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83" name="Content Placeholder 2"/>
          <p:cNvSpPr txBox="1">
            <a:spLocks/>
          </p:cNvSpPr>
          <p:nvPr/>
        </p:nvSpPr>
        <p:spPr>
          <a:xfrm>
            <a:off x="110637" y="787098"/>
            <a:ext cx="8459926" cy="144729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sz="1600" b="1" dirty="0" smtClean="0">
                <a:solidFill>
                  <a:schemeClr val="tx1"/>
                </a:solidFill>
              </a:rPr>
              <a:t>Aim is to compare the breakthrough voltage cable to cable of our irradiated samples to non </a:t>
            </a:r>
            <a:r>
              <a:rPr lang="en-US" sz="1600" b="1" dirty="0" smtClean="0">
                <a:solidFill>
                  <a:schemeClr val="tx1"/>
                </a:solidFill>
              </a:rPr>
              <a:t>irradiated ones and furnace experiment. 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The tests consist of rising the voltage between 2 adjacent cables until breakthrough (electric arc)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Special precautions have to be taken since the sample are activated (up to 130 </a:t>
            </a:r>
            <a:r>
              <a:rPr lang="el-GR" sz="1600" dirty="0" smtClean="0">
                <a:solidFill>
                  <a:schemeClr val="tx1"/>
                </a:solidFill>
              </a:rPr>
              <a:t>μ</a:t>
            </a:r>
            <a:r>
              <a:rPr lang="fr-CH" sz="1600" dirty="0" smtClean="0">
                <a:solidFill>
                  <a:schemeClr val="tx1"/>
                </a:solidFill>
              </a:rPr>
              <a:t>Sv/h</a:t>
            </a:r>
            <a:r>
              <a:rPr lang="fr-CH" sz="1600" dirty="0" smtClean="0">
                <a:solidFill>
                  <a:schemeClr val="tx1"/>
                </a:solidFill>
              </a:rPr>
              <a:t>): </a:t>
            </a:r>
            <a:r>
              <a:rPr lang="fr-CH" sz="1600" dirty="0" err="1" smtClean="0">
                <a:solidFill>
                  <a:schemeClr val="tx1"/>
                </a:solidFill>
              </a:rPr>
              <a:t>limited</a:t>
            </a:r>
            <a:r>
              <a:rPr lang="fr-CH" sz="1600" dirty="0" smtClean="0">
                <a:solidFill>
                  <a:schemeClr val="tx1"/>
                </a:solidFill>
              </a:rPr>
              <a:t> duration, no destructive test, protection of the </a:t>
            </a:r>
            <a:r>
              <a:rPr lang="fr-CH" sz="1600" dirty="0" err="1" smtClean="0">
                <a:solidFill>
                  <a:schemeClr val="tx1"/>
                </a:solidFill>
              </a:rPr>
              <a:t>sample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</a:rPr>
              <a:t>surrounding</a:t>
            </a:r>
            <a:r>
              <a:rPr lang="fr-CH" sz="1600" dirty="0" smtClean="0">
                <a:solidFill>
                  <a:schemeClr val="tx1"/>
                </a:solidFill>
              </a:rPr>
              <a:t>,…  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466406" y="2373191"/>
            <a:ext cx="3455047" cy="3750590"/>
            <a:chOff x="2466406" y="2373191"/>
            <a:chExt cx="3455047" cy="375059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80" r="14500"/>
            <a:stretch/>
          </p:blipFill>
          <p:spPr>
            <a:xfrm rot="5400000">
              <a:off x="2135616" y="2703981"/>
              <a:ext cx="3750590" cy="3089010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2466406" y="5423206"/>
              <a:ext cx="3455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Supervised Area </a:t>
              </a:r>
            </a:p>
            <a:p>
              <a:r>
                <a:rPr lang="en-GB" dirty="0" smtClean="0">
                  <a:solidFill>
                    <a:srgbClr val="FF0000"/>
                  </a:solidFill>
                </a:rPr>
                <a:t>RF Group – Klystron section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72845" y="3132991"/>
            <a:ext cx="3439738" cy="2113185"/>
            <a:chOff x="372845" y="3132991"/>
            <a:chExt cx="3439738" cy="2113185"/>
          </a:xfrm>
        </p:grpSpPr>
        <p:sp>
          <p:nvSpPr>
            <p:cNvPr id="25" name="TextBox 24"/>
            <p:cNvSpPr txBox="1"/>
            <p:nvPr/>
          </p:nvSpPr>
          <p:spPr>
            <a:xfrm>
              <a:off x="372845" y="3132991"/>
              <a:ext cx="20935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HV Power Supply (up to -60 kV)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603715" y="3680847"/>
              <a:ext cx="1208868" cy="156532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Straight Connector 8"/>
            <p:cNvCxnSpPr>
              <a:stCxn id="7" idx="1"/>
              <a:endCxn id="25" idx="2"/>
            </p:cNvCxnSpPr>
            <p:nvPr/>
          </p:nvCxnSpPr>
          <p:spPr>
            <a:xfrm flipH="1" flipV="1">
              <a:off x="1419626" y="3779322"/>
              <a:ext cx="1184089" cy="684190"/>
            </a:xfrm>
            <a:prstGeom prst="line">
              <a:avLst/>
            </a:prstGeom>
            <a:ln>
              <a:solidFill>
                <a:srgbClr val="FF0000"/>
              </a:solidFill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4463513" y="4192292"/>
            <a:ext cx="3155649" cy="628928"/>
            <a:chOff x="4463513" y="4192292"/>
            <a:chExt cx="3155649" cy="628928"/>
          </a:xfrm>
        </p:grpSpPr>
        <p:cxnSp>
          <p:nvCxnSpPr>
            <p:cNvPr id="12" name="Straight Connector 11"/>
            <p:cNvCxnSpPr>
              <a:stCxn id="32" idx="1"/>
            </p:cNvCxnSpPr>
            <p:nvPr/>
          </p:nvCxnSpPr>
          <p:spPr>
            <a:xfrm flipH="1" flipV="1">
              <a:off x="4463513" y="4192292"/>
              <a:ext cx="1062088" cy="444262"/>
            </a:xfrm>
            <a:prstGeom prst="line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525601" y="4451888"/>
              <a:ext cx="20935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Faraday </a:t>
              </a:r>
              <a:r>
                <a:rPr lang="en-GB" dirty="0" smtClean="0">
                  <a:solidFill>
                    <a:srgbClr val="FF0000"/>
                  </a:solidFill>
                </a:rPr>
                <a:t>cage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1327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0" y="1456540"/>
            <a:ext cx="8382444" cy="4020130"/>
            <a:chOff x="21124" y="1066472"/>
            <a:chExt cx="8382444" cy="4020130"/>
          </a:xfrm>
        </p:grpSpPr>
        <p:sp>
          <p:nvSpPr>
            <p:cNvPr id="17" name="TextBox 16"/>
            <p:cNvSpPr txBox="1"/>
            <p:nvPr/>
          </p:nvSpPr>
          <p:spPr>
            <a:xfrm>
              <a:off x="21124" y="1797171"/>
              <a:ext cx="17216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To Power Supply</a:t>
              </a:r>
              <a:endParaRPr lang="en-GB" sz="1600" dirty="0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19" r="7747"/>
            <a:stretch/>
          </p:blipFill>
          <p:spPr>
            <a:xfrm>
              <a:off x="1645874" y="1066472"/>
              <a:ext cx="6757694" cy="4020130"/>
            </a:xfrm>
            <a:prstGeom prst="rect">
              <a:avLst/>
            </a:prstGeom>
          </p:spPr>
        </p:pic>
        <p:cxnSp>
          <p:nvCxnSpPr>
            <p:cNvPr id="22" name="Straight Connector 21"/>
            <p:cNvCxnSpPr/>
            <p:nvPr/>
          </p:nvCxnSpPr>
          <p:spPr>
            <a:xfrm flipH="1">
              <a:off x="862149" y="2121489"/>
              <a:ext cx="940768" cy="28472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 flipV="1">
              <a:off x="781855" y="2240487"/>
              <a:ext cx="879532" cy="467583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  <a:prstDash val="dash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1" y="163696"/>
            <a:ext cx="8686799" cy="639583"/>
          </a:xfrm>
        </p:spPr>
        <p:txBody>
          <a:bodyPr>
            <a:noAutofit/>
          </a:bodyPr>
          <a:lstStyle/>
          <a:p>
            <a:r>
              <a:rPr lang="en-US" sz="3600" dirty="0" smtClean="0"/>
              <a:t>High-voltage measurement setup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pSp>
        <p:nvGrpSpPr>
          <p:cNvPr id="28" name="Group 27"/>
          <p:cNvGrpSpPr/>
          <p:nvPr/>
        </p:nvGrpSpPr>
        <p:grpSpPr>
          <a:xfrm>
            <a:off x="4496141" y="1724709"/>
            <a:ext cx="3138407" cy="1919381"/>
            <a:chOff x="4999973" y="1598734"/>
            <a:chExt cx="3138407" cy="1919381"/>
          </a:xfrm>
        </p:grpSpPr>
        <p:sp>
          <p:nvSpPr>
            <p:cNvPr id="26" name="Rectangle 25"/>
            <p:cNvSpPr/>
            <p:nvPr/>
          </p:nvSpPr>
          <p:spPr>
            <a:xfrm>
              <a:off x="4999973" y="1937288"/>
              <a:ext cx="3138407" cy="158082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641183" y="1598734"/>
              <a:ext cx="23163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</a:rPr>
                <a:t>Test Cable 1 to Cable 2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175924" y="4837331"/>
            <a:ext cx="2606138" cy="639339"/>
            <a:chOff x="6636620" y="4766932"/>
            <a:chExt cx="2606138" cy="639339"/>
          </a:xfrm>
        </p:grpSpPr>
        <p:sp>
          <p:nvSpPr>
            <p:cNvPr id="33" name="Rectangle 32"/>
            <p:cNvSpPr/>
            <p:nvPr/>
          </p:nvSpPr>
          <p:spPr>
            <a:xfrm>
              <a:off x="6636620" y="4766932"/>
              <a:ext cx="438355" cy="63933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208355" y="4780572"/>
              <a:ext cx="2034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</a:rPr>
                <a:t>Current Transformer</a:t>
              </a:r>
            </a:p>
            <a:p>
              <a:r>
                <a:rPr lang="en-GB" sz="1600" dirty="0" smtClean="0">
                  <a:solidFill>
                    <a:srgbClr val="FF0000"/>
                  </a:solidFill>
                </a:rPr>
                <a:t> (current readout)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35" name="Straight Connector 34"/>
            <p:cNvCxnSpPr>
              <a:endCxn id="33" idx="3"/>
            </p:cNvCxnSpPr>
            <p:nvPr/>
          </p:nvCxnSpPr>
          <p:spPr>
            <a:xfrm flipH="1">
              <a:off x="7074975" y="5059319"/>
              <a:ext cx="266761" cy="27283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1681971" y="2442870"/>
            <a:ext cx="1881693" cy="1627244"/>
            <a:chOff x="4999973" y="1937288"/>
            <a:chExt cx="4350767" cy="1990327"/>
          </a:xfrm>
        </p:grpSpPr>
        <p:sp>
          <p:nvSpPr>
            <p:cNvPr id="46" name="Rectangle 45"/>
            <p:cNvSpPr/>
            <p:nvPr/>
          </p:nvSpPr>
          <p:spPr>
            <a:xfrm>
              <a:off x="4999973" y="1937288"/>
              <a:ext cx="3138407" cy="158082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926017" y="3513520"/>
              <a:ext cx="2424723" cy="4140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</a:rPr>
                <a:t>HV Relay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557449" y="1171995"/>
            <a:ext cx="2682145" cy="1143060"/>
            <a:chOff x="4844235" y="1469667"/>
            <a:chExt cx="6644378" cy="1815690"/>
          </a:xfrm>
        </p:grpSpPr>
        <p:sp>
          <p:nvSpPr>
            <p:cNvPr id="49" name="Rectangle 48"/>
            <p:cNvSpPr/>
            <p:nvPr/>
          </p:nvSpPr>
          <p:spPr>
            <a:xfrm>
              <a:off x="4999973" y="1937290"/>
              <a:ext cx="2146719" cy="134806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44235" y="1469667"/>
              <a:ext cx="6644378" cy="537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</a:rPr>
                <a:t>HV Probe (voltage readout)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3625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465" y="109507"/>
            <a:ext cx="8226854" cy="727401"/>
          </a:xfrm>
        </p:spPr>
        <p:txBody>
          <a:bodyPr/>
          <a:lstStyle/>
          <a:p>
            <a:r>
              <a:rPr lang="en-GB" dirty="0" smtClean="0"/>
              <a:t>Measurement example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392" y="1325906"/>
            <a:ext cx="6222999" cy="46672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5AB0A6-305A-46A5-8505-3EA8973458AC}" type="slidenum">
              <a:rPr lang="en-GB" smtClean="0"/>
              <a:t>8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07342" y="896741"/>
            <a:ext cx="5993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scope is triggered on the rising flange of the voltage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69625" y="1630328"/>
            <a:ext cx="2634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Voltage divided by 1000</a:t>
            </a:r>
          </a:p>
          <a:p>
            <a:r>
              <a:rPr lang="en-GB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Current divided by 2</a:t>
            </a:r>
            <a:endParaRPr lang="en-GB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989084" y="4159176"/>
            <a:ext cx="1778894" cy="369332"/>
            <a:chOff x="1906292" y="4370946"/>
            <a:chExt cx="1778894" cy="369332"/>
          </a:xfrm>
        </p:grpSpPr>
        <p:sp>
          <p:nvSpPr>
            <p:cNvPr id="8" name="TextBox 7"/>
            <p:cNvSpPr txBox="1"/>
            <p:nvPr/>
          </p:nvSpPr>
          <p:spPr>
            <a:xfrm>
              <a:off x="2295062" y="4370946"/>
              <a:ext cx="13901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FF00"/>
                  </a:solidFill>
                </a:rPr>
                <a:t>Electric arc!</a:t>
              </a:r>
              <a:endParaRPr lang="en-GB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1906292" y="4556502"/>
              <a:ext cx="348711" cy="92990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87040" y="3374438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~ </a:t>
            </a:r>
            <a:r>
              <a:rPr lang="en-GB" dirty="0" smtClean="0">
                <a:solidFill>
                  <a:srgbClr val="FFFF00"/>
                </a:solidFill>
              </a:rPr>
              <a:t>-20 </a:t>
            </a:r>
            <a:r>
              <a:rPr lang="en-GB" dirty="0" smtClean="0">
                <a:solidFill>
                  <a:srgbClr val="FFFF00"/>
                </a:solidFill>
              </a:rPr>
              <a:t>KV</a:t>
            </a:r>
            <a:endParaRPr lang="en-GB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040901" y="2510490"/>
            <a:ext cx="3010000" cy="369332"/>
            <a:chOff x="1906292" y="4370946"/>
            <a:chExt cx="3010000" cy="369332"/>
          </a:xfrm>
        </p:grpSpPr>
        <p:sp>
          <p:nvSpPr>
            <p:cNvPr id="16" name="TextBox 15"/>
            <p:cNvSpPr txBox="1"/>
            <p:nvPr/>
          </p:nvSpPr>
          <p:spPr>
            <a:xfrm>
              <a:off x="2295062" y="4370946"/>
              <a:ext cx="26212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FF00"/>
                  </a:solidFill>
                </a:rPr>
                <a:t>Recharge of the system</a:t>
              </a:r>
              <a:endParaRPr lang="en-GB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1906292" y="4556502"/>
              <a:ext cx="348711" cy="92990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Left Brace 18"/>
          <p:cNvSpPr/>
          <p:nvPr/>
        </p:nvSpPr>
        <p:spPr>
          <a:xfrm>
            <a:off x="1114425" y="2510490"/>
            <a:ext cx="212967" cy="2161523"/>
          </a:xfrm>
          <a:prstGeom prst="leftBrace">
            <a:avLst/>
          </a:prstGeom>
          <a:ln>
            <a:solidFill>
              <a:srgbClr val="FFFF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Left Brace 19"/>
          <p:cNvSpPr/>
          <p:nvPr/>
        </p:nvSpPr>
        <p:spPr>
          <a:xfrm rot="10800000">
            <a:off x="2011819" y="3171706"/>
            <a:ext cx="191366" cy="572063"/>
          </a:xfrm>
          <a:prstGeom prst="leftBrac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107501" y="3360679"/>
            <a:ext cx="6590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~ </a:t>
            </a:r>
            <a:r>
              <a:rPr lang="en-GB" sz="16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1 A</a:t>
            </a:r>
            <a:endParaRPr lang="en-GB" sz="16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223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5AB0A6-305A-46A5-8505-3EA8973458AC}" type="slidenum">
              <a:rPr lang="en-GB" smtClean="0"/>
              <a:t>9</a:t>
            </a:fld>
            <a:endParaRPr lang="en-GB"/>
          </a:p>
        </p:txBody>
      </p:sp>
      <p:pic>
        <p:nvPicPr>
          <p:cNvPr id="8" name="20170113_113555 (online-video-cutter.com) (1)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6247" y="1157423"/>
            <a:ext cx="8226425" cy="4627562"/>
          </a:xfr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25465" y="109507"/>
            <a:ext cx="8226854" cy="727401"/>
          </a:xfrm>
        </p:spPr>
        <p:txBody>
          <a:bodyPr>
            <a:normAutofit/>
          </a:bodyPr>
          <a:lstStyle/>
          <a:p>
            <a:r>
              <a:rPr lang="en-GB" dirty="0" smtClean="0"/>
              <a:t>How do a breakthrough look like?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721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Theme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CERN" id="{7D082544-463A-48BE-9326-E5C06B74CB76}" vid="{A853221B-1BD1-485B-BE09-AEFA0C17307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ThemeCERN</Template>
  <TotalTime>1065</TotalTime>
  <Words>371</Words>
  <Application>Microsoft Office PowerPoint</Application>
  <PresentationFormat>On-screen Show (4:3)</PresentationFormat>
  <Paragraphs>68</Paragraphs>
  <Slides>10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ThemeCERN</vt:lpstr>
      <vt:lpstr>Preparation of post mortem analysis of HiRadMat experiment 31</vt:lpstr>
      <vt:lpstr>HiRadMat Experiment 31</vt:lpstr>
      <vt:lpstr>PowerPoint Presentation</vt:lpstr>
      <vt:lpstr>Samples extractions in control area (b 867)</vt:lpstr>
      <vt:lpstr>Some samples after beam impact</vt:lpstr>
      <vt:lpstr>High-voltage measurements</vt:lpstr>
      <vt:lpstr>High-voltage measurement setup</vt:lpstr>
      <vt:lpstr>Measurement example</vt:lpstr>
      <vt:lpstr>How do a breakthrough look like?</vt:lpstr>
      <vt:lpstr>Next steps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Vivien Raginel</dc:creator>
  <cp:lastModifiedBy>Vivien Raginel</cp:lastModifiedBy>
  <cp:revision>28</cp:revision>
  <cp:lastPrinted>2017-01-10T09:40:58Z</cp:lastPrinted>
  <dcterms:created xsi:type="dcterms:W3CDTF">2017-01-10T08:56:46Z</dcterms:created>
  <dcterms:modified xsi:type="dcterms:W3CDTF">2017-01-19T08:46:51Z</dcterms:modified>
</cp:coreProperties>
</file>