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0" r:id="rId3"/>
    <p:sldId id="338" r:id="rId4"/>
    <p:sldId id="349" r:id="rId5"/>
    <p:sldId id="335" r:id="rId6"/>
    <p:sldId id="352" r:id="rId7"/>
    <p:sldId id="348" r:id="rId8"/>
    <p:sldId id="351" r:id="rId9"/>
    <p:sldId id="353" r:id="rId10"/>
    <p:sldId id="354" r:id="rId11"/>
    <p:sldId id="356" r:id="rId12"/>
    <p:sldId id="355" r:id="rId13"/>
    <p:sldId id="301" r:id="rId14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55A0"/>
    <a:srgbClr val="0B3DA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3" autoAdjust="0"/>
    <p:restoredTop sz="96837" autoAdjust="0"/>
  </p:normalViewPr>
  <p:slideViewPr>
    <p:cSldViewPr snapToGrid="0" snapToObjects="1">
      <p:cViewPr varScale="1">
        <p:scale>
          <a:sx n="117" d="100"/>
          <a:sy n="117" d="100"/>
        </p:scale>
        <p:origin x="18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78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0A2FE699-7992-3B43-82F5-80F63DD62A0E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78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9C24E45C-11D1-AF42-89D0-7A39DF9C2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780" y="0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19/01/2017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3251"/>
            <a:ext cx="5450207" cy="4473654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780" y="9443321"/>
            <a:ext cx="2952593" cy="497603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071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7288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5169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422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00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901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967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60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250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518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145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367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283"/>
            <a:ext cx="8226854" cy="609600"/>
          </a:xfrm>
        </p:spPr>
        <p:txBody>
          <a:bodyPr>
            <a:normAutofit/>
          </a:bodyPr>
          <a:lstStyle/>
          <a:p>
            <a:pPr algn="ctr"/>
            <a:r>
              <a:rPr lang="en-GB" sz="3200" dirty="0" err="1"/>
              <a:t>Prestudy</a:t>
            </a:r>
            <a:r>
              <a:rPr lang="en-GB" sz="3200" dirty="0"/>
              <a:t>: parameters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1150" y="4443980"/>
            <a:ext cx="4358954" cy="1351472"/>
          </a:xfrm>
        </p:spPr>
        <p:txBody>
          <a:bodyPr>
            <a:normAutofit/>
          </a:bodyPr>
          <a:lstStyle/>
          <a:p>
            <a:r>
              <a:rPr lang="en-GB" sz="1700" dirty="0"/>
              <a:t>Discharge time (5 </a:t>
            </a:r>
            <a:r>
              <a:rPr lang="el-GR" sz="1700" dirty="0"/>
              <a:t>τ</a:t>
            </a:r>
            <a:r>
              <a:rPr lang="fr-CH" sz="1700" dirty="0"/>
              <a:t>) </a:t>
            </a:r>
            <a:r>
              <a:rPr lang="en-GB" sz="1700" dirty="0"/>
              <a:t>≈ 15 </a:t>
            </a:r>
            <a:r>
              <a:rPr lang="en-GB" sz="1700" dirty="0" err="1"/>
              <a:t>ms</a:t>
            </a:r>
            <a:endParaRPr lang="en-GB" sz="1700" dirty="0"/>
          </a:p>
          <a:p>
            <a:r>
              <a:rPr lang="en-GB" sz="1700" dirty="0"/>
              <a:t>Cooling time ≈ 2s – </a:t>
            </a:r>
            <a:r>
              <a:rPr lang="en-GB" sz="1700" dirty="0" smtClean="0"/>
              <a:t>20 </a:t>
            </a:r>
            <a:r>
              <a:rPr lang="en-GB" sz="1700" dirty="0"/>
              <a:t>s</a:t>
            </a:r>
          </a:p>
          <a:p>
            <a:r>
              <a:rPr lang="el-GR" sz="1700" dirty="0"/>
              <a:t>Δ</a:t>
            </a:r>
            <a:r>
              <a:rPr lang="fr-CH" sz="1700" dirty="0"/>
              <a:t>T in 10 m </a:t>
            </a:r>
            <a:r>
              <a:rPr lang="fr-CH" sz="1700" dirty="0" err="1"/>
              <a:t>cable</a:t>
            </a:r>
            <a:r>
              <a:rPr lang="fr-CH" sz="1700" dirty="0"/>
              <a:t> ~ 1- 2 °C</a:t>
            </a:r>
          </a:p>
          <a:p>
            <a:r>
              <a:rPr lang="fr-CH" sz="1700" dirty="0" err="1" smtClean="0"/>
              <a:t>Melting</a:t>
            </a:r>
            <a:r>
              <a:rPr lang="fr-CH" sz="1700" dirty="0" smtClean="0"/>
              <a:t> </a:t>
            </a:r>
            <a:r>
              <a:rPr lang="fr-CH" sz="1700" dirty="0" err="1" smtClean="0"/>
              <a:t>temperature</a:t>
            </a:r>
            <a:r>
              <a:rPr lang="fr-CH" sz="1700" dirty="0" smtClean="0"/>
              <a:t> for Cu</a:t>
            </a:r>
            <a:r>
              <a:rPr lang="fr-CH" sz="1700" dirty="0"/>
              <a:t>: </a:t>
            </a:r>
            <a:r>
              <a:rPr lang="fr-CH" sz="1700" dirty="0" smtClean="0"/>
              <a:t>1085 </a:t>
            </a:r>
            <a:r>
              <a:rPr lang="fr-CH" sz="1700" dirty="0"/>
              <a:t>°C</a:t>
            </a:r>
          </a:p>
          <a:p>
            <a:pPr marL="0" indent="0">
              <a:buNone/>
            </a:pPr>
            <a:endParaRPr lang="fr-CH" sz="1700" dirty="0"/>
          </a:p>
          <a:p>
            <a:endParaRPr lang="en-GB" sz="17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3600000" y="63540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  <p:pic>
        <p:nvPicPr>
          <p:cNvPr id="4" name="Chart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287" y="1034182"/>
            <a:ext cx="56864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>
            <a:stCxn id="13" idx="1"/>
          </p:cNvCxnSpPr>
          <p:nvPr/>
        </p:nvCxnSpPr>
        <p:spPr>
          <a:xfrm flipH="1" flipV="1">
            <a:off x="5934974" y="1460741"/>
            <a:ext cx="695864" cy="401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30838" y="1723341"/>
            <a:ext cx="655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melted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2064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Preparation for magnetization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5999"/>
            <a:ext cx="4578955" cy="343421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278" y="1546000"/>
            <a:ext cx="4574722" cy="343104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2014" y="4977041"/>
            <a:ext cx="33909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/>
              <a:t>Nb3-Sn                                        </a:t>
            </a:r>
            <a:endParaRPr lang="en-GB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166027" y="4977042"/>
            <a:ext cx="33909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err="1" smtClean="0"/>
              <a:t>Nb-Ti</a:t>
            </a:r>
            <a:r>
              <a:rPr lang="en-GB" sz="2800" dirty="0" smtClean="0"/>
              <a:t>                                    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52795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3600000" y="63540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016" y="496240"/>
            <a:ext cx="3500437" cy="466725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87295" y="5826371"/>
            <a:ext cx="8265984" cy="64417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/>
              <a:t>CLIQ Discharge Experiment Summary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  <a:endParaRPr lang="en-GB" sz="2400" dirty="0"/>
          </a:p>
        </p:txBody>
      </p:sp>
      <p:sp>
        <p:nvSpPr>
          <p:cNvPr id="15" name="Title 1"/>
          <p:cNvSpPr txBox="1">
            <a:spLocks noGrp="1"/>
          </p:cNvSpPr>
          <p:nvPr>
            <p:ph type="title"/>
          </p:nvPr>
        </p:nvSpPr>
        <p:spPr>
          <a:xfrm>
            <a:off x="727496" y="2217568"/>
            <a:ext cx="4149306" cy="772922"/>
          </a:xfrm>
          <a:prstGeom prst="rect">
            <a:avLst/>
          </a:prstGeom>
        </p:spPr>
        <p:txBody>
          <a:bodyPr vert="horz" lIns="45720" tIns="0" rIns="4572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43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6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05279" y="1821854"/>
            <a:ext cx="8265984" cy="18263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CLIQ Discharge Experiment Summary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600" dirty="0" smtClean="0"/>
              <a:t>TE-MPE Section </a:t>
            </a:r>
            <a:r>
              <a:rPr lang="en-US" sz="3600" dirty="0" smtClean="0"/>
              <a:t>Meeting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K. </a:t>
            </a:r>
            <a:r>
              <a:rPr lang="en-GB" sz="3600" dirty="0" smtClean="0"/>
              <a:t>Kulesz, V. Raginel. D. </a:t>
            </a:r>
            <a:r>
              <a:rPr lang="en-GB" sz="3600" smtClean="0"/>
              <a:t>Wollmann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600000" y="6354985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2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2800" dirty="0"/>
              <a:t>Degradation of critical </a:t>
            </a:r>
            <a:r>
              <a:rPr lang="en-GB" sz="2800" dirty="0" smtClean="0"/>
              <a:t>current </a:t>
            </a:r>
            <a:r>
              <a:rPr lang="en-GB" sz="2800" dirty="0" err="1" smtClean="0"/>
              <a:t>I</a:t>
            </a:r>
            <a:r>
              <a:rPr lang="en-GB" sz="2800" baseline="-25000" dirty="0" err="1" smtClean="0"/>
              <a:t>c</a:t>
            </a:r>
            <a:r>
              <a:rPr lang="en-GB" sz="2800" dirty="0" smtClean="0"/>
              <a:t> </a:t>
            </a:r>
            <a:r>
              <a:rPr lang="en-GB" sz="2800" dirty="0"/>
              <a:t>in </a:t>
            </a:r>
            <a:r>
              <a:rPr lang="en-GB" sz="2800" dirty="0" smtClean="0"/>
              <a:t>superconductor </a:t>
            </a:r>
            <a:r>
              <a:rPr lang="en-GB" sz="2800" dirty="0"/>
              <a:t>due to </a:t>
            </a:r>
            <a:r>
              <a:rPr lang="en-GB" sz="2800" dirty="0" smtClean="0"/>
              <a:t>pulsed heating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176"/>
            <a:ext cx="8226854" cy="4259851"/>
          </a:xfrm>
        </p:spPr>
        <p:txBody>
          <a:bodyPr>
            <a:normAutofit/>
          </a:bodyPr>
          <a:lstStyle/>
          <a:p>
            <a:pPr marL="457200">
              <a:spcBef>
                <a:spcPts val="1200"/>
              </a:spcBef>
              <a:spcAft>
                <a:spcPts val="1200"/>
              </a:spcAft>
              <a:tabLst>
                <a:tab pos="357188" algn="l"/>
              </a:tabLst>
            </a:pPr>
            <a:r>
              <a:rPr lang="en-GB" sz="2000" dirty="0"/>
              <a:t>S</a:t>
            </a:r>
            <a:r>
              <a:rPr lang="en-GB" sz="2000" dirty="0" smtClean="0"/>
              <a:t>trands </a:t>
            </a:r>
            <a:r>
              <a:rPr lang="en-GB" sz="2000" dirty="0"/>
              <a:t>of SC </a:t>
            </a:r>
            <a:r>
              <a:rPr lang="en-GB" sz="2000" dirty="0" smtClean="0"/>
              <a:t>cables (</a:t>
            </a:r>
            <a:r>
              <a:rPr lang="en-GB" sz="2000" dirty="0" err="1"/>
              <a:t>Nb-Ti</a:t>
            </a:r>
            <a:r>
              <a:rPr lang="en-GB" sz="2000" dirty="0"/>
              <a:t> and in </a:t>
            </a:r>
            <a:r>
              <a:rPr lang="en-GB" sz="2000" dirty="0" smtClean="0"/>
              <a:t>Nb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-Sn) heated at </a:t>
            </a:r>
            <a:r>
              <a:rPr lang="en-GB" sz="2000" dirty="0"/>
              <a:t>room temperature in the </a:t>
            </a:r>
            <a:r>
              <a:rPr lang="en-GB" sz="2000" dirty="0" err="1"/>
              <a:t>ms</a:t>
            </a:r>
            <a:r>
              <a:rPr lang="en-GB" sz="2000" dirty="0"/>
              <a:t> time </a:t>
            </a:r>
            <a:r>
              <a:rPr lang="en-GB" sz="2000" dirty="0" smtClean="0"/>
              <a:t>scale </a:t>
            </a:r>
          </a:p>
          <a:p>
            <a:pPr marL="457200">
              <a:spcBef>
                <a:spcPts val="1200"/>
              </a:spcBef>
              <a:spcAft>
                <a:spcPts val="1200"/>
              </a:spcAft>
              <a:tabLst>
                <a:tab pos="357188" algn="l"/>
              </a:tabLst>
            </a:pPr>
            <a:r>
              <a:rPr lang="en-GB" sz="2000" dirty="0" smtClean="0"/>
              <a:t>By </a:t>
            </a:r>
            <a:r>
              <a:rPr lang="en-GB" sz="2000" dirty="0"/>
              <a:t>means of a capacitive </a:t>
            </a:r>
            <a:r>
              <a:rPr lang="en-GB" sz="2000" dirty="0" smtClean="0"/>
              <a:t>discharge </a:t>
            </a:r>
            <a:br>
              <a:rPr lang="en-GB" sz="2000" dirty="0" smtClean="0"/>
            </a:br>
            <a:r>
              <a:rPr lang="en-GB" sz="1600" dirty="0" smtClean="0"/>
              <a:t>(CLIQ </a:t>
            </a:r>
            <a:r>
              <a:rPr lang="en-GB" sz="1600" dirty="0"/>
              <a:t>unit to discharge a current </a:t>
            </a:r>
            <a:r>
              <a:rPr lang="en-GB" sz="1600" dirty="0" smtClean="0"/>
              <a:t>pulse) </a:t>
            </a:r>
          </a:p>
          <a:p>
            <a:pPr marL="457200">
              <a:spcBef>
                <a:spcPts val="1200"/>
              </a:spcBef>
              <a:spcAft>
                <a:spcPts val="1200"/>
              </a:spcAft>
              <a:tabLst>
                <a:tab pos="357188" algn="l"/>
              </a:tabLst>
            </a:pPr>
            <a:r>
              <a:rPr lang="en-GB" sz="2000" dirty="0" smtClean="0"/>
              <a:t>Aimed peak temperature </a:t>
            </a:r>
            <a:r>
              <a:rPr lang="en-GB" sz="2000" dirty="0"/>
              <a:t>in </a:t>
            </a:r>
            <a:r>
              <a:rPr lang="en-GB" sz="2000" dirty="0" smtClean="0"/>
              <a:t>strands: 400°C - 1000°C </a:t>
            </a:r>
          </a:p>
          <a:p>
            <a:pPr marL="457200">
              <a:spcBef>
                <a:spcPts val="1200"/>
              </a:spcBef>
              <a:spcAft>
                <a:spcPts val="1200"/>
              </a:spcAft>
              <a:tabLst>
                <a:tab pos="357188" algn="l"/>
              </a:tabLst>
            </a:pPr>
            <a:r>
              <a:rPr lang="en-GB" sz="2000" dirty="0" smtClean="0"/>
              <a:t>Final goal: to measure </a:t>
            </a:r>
            <a:r>
              <a:rPr lang="en-GB" sz="2000" dirty="0"/>
              <a:t>the magnetization degradation (</a:t>
            </a:r>
            <a:r>
              <a:rPr lang="el-GR" sz="2000" dirty="0"/>
              <a:t>Δ</a:t>
            </a:r>
            <a:r>
              <a:rPr lang="fr-CH" sz="2000" dirty="0" smtClean="0"/>
              <a:t>M </a:t>
            </a:r>
            <a:r>
              <a:rPr lang="en-GB" sz="2000" dirty="0"/>
              <a:t>∝ </a:t>
            </a:r>
            <a:r>
              <a:rPr lang="en-GB" sz="2000" dirty="0" err="1"/>
              <a:t>I</a:t>
            </a:r>
            <a:r>
              <a:rPr lang="en-GB" sz="2000" baseline="-25000" dirty="0" err="1"/>
              <a:t>c</a:t>
            </a:r>
            <a:r>
              <a:rPr lang="en-GB" sz="2000" dirty="0"/>
              <a:t>)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0000" y="63540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1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406" y="274091"/>
            <a:ext cx="7886700" cy="891321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Experiment schedule</a:t>
            </a:r>
            <a:endParaRPr lang="en-GB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4406" y="1643587"/>
            <a:ext cx="7886700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 smtClean="0"/>
              <a:t>Discharge tests </a:t>
            </a:r>
            <a:r>
              <a:rPr lang="en-GB" sz="1800" dirty="0" smtClean="0"/>
              <a:t>(Dec 2016) </a:t>
            </a:r>
            <a:r>
              <a:rPr lang="en-GB" sz="2400" dirty="0" smtClean="0"/>
              <a:t>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/>
              <a:t>initial </a:t>
            </a:r>
            <a:r>
              <a:rPr lang="en-GB" sz="2000" dirty="0"/>
              <a:t>test at low </a:t>
            </a:r>
            <a:r>
              <a:rPr lang="en-GB" sz="2000" dirty="0" smtClean="0"/>
              <a:t>charged voltage </a:t>
            </a:r>
            <a:r>
              <a:rPr lang="en-GB" sz="2000" dirty="0"/>
              <a:t>(~50V)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1600" dirty="0" smtClean="0"/>
              <a:t>(a test of setup </a:t>
            </a:r>
            <a:r>
              <a:rPr lang="en-GB" sz="1600" dirty="0"/>
              <a:t>and measurement </a:t>
            </a:r>
            <a:r>
              <a:rPr lang="en-GB" sz="1600" dirty="0" smtClean="0"/>
              <a:t>system)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e</a:t>
            </a:r>
            <a:r>
              <a:rPr lang="en-GB" sz="2000" dirty="0" smtClean="0"/>
              <a:t>xperimental tests (V↑ and 3 samples for each V)</a:t>
            </a:r>
            <a:br>
              <a:rPr lang="en-GB" sz="20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endParaRPr lang="en-GB" sz="1400" dirty="0" smtClean="0"/>
          </a:p>
          <a:p>
            <a:pPr marL="36576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 smtClean="0"/>
              <a:t>Magnetization tests </a:t>
            </a:r>
            <a:r>
              <a:rPr lang="en-GB" sz="1800" dirty="0" smtClean="0"/>
              <a:t>(this/next week at University of Geneva):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/>
              <a:t>reference </a:t>
            </a:r>
            <a:r>
              <a:rPr lang="en-GB" sz="2000" dirty="0"/>
              <a:t>samples (not heated</a:t>
            </a:r>
            <a:r>
              <a:rPr lang="en-GB" sz="2000" dirty="0" smtClean="0"/>
              <a:t>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/>
              <a:t>samples </a:t>
            </a:r>
            <a:r>
              <a:rPr lang="en-GB" sz="2000" dirty="0"/>
              <a:t>which have reached the highest </a:t>
            </a:r>
            <a:r>
              <a:rPr lang="en-GB" sz="2000" dirty="0" smtClean="0"/>
              <a:t>temperature (700</a:t>
            </a:r>
            <a:r>
              <a:rPr lang="en-GB" sz="2000" dirty="0"/>
              <a:t>°C</a:t>
            </a:r>
            <a:r>
              <a:rPr lang="en-GB" sz="2000" dirty="0" smtClean="0"/>
              <a:t>, 900</a:t>
            </a:r>
            <a:r>
              <a:rPr lang="en-GB" sz="2000" dirty="0"/>
              <a:t>°C</a:t>
            </a:r>
            <a:r>
              <a:rPr lang="en-GB" sz="2000" dirty="0" smtClean="0"/>
              <a:t>, 1000 </a:t>
            </a:r>
            <a:r>
              <a:rPr lang="en-GB" sz="2000" dirty="0"/>
              <a:t>°C</a:t>
            </a:r>
            <a:r>
              <a:rPr lang="en-GB" sz="2000" dirty="0" smtClean="0"/>
              <a:t>)</a:t>
            </a:r>
            <a:endParaRPr lang="en-GB" sz="2000" dirty="0"/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600000" y="63540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46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67605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Experiment setup</a:t>
            </a:r>
            <a:endParaRPr lang="pl-PL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  <p:grpSp>
        <p:nvGrpSpPr>
          <p:cNvPr id="6" name="Group 5"/>
          <p:cNvGrpSpPr/>
          <p:nvPr/>
        </p:nvGrpSpPr>
        <p:grpSpPr>
          <a:xfrm>
            <a:off x="2313392" y="3468067"/>
            <a:ext cx="4469236" cy="2640473"/>
            <a:chOff x="2205583" y="885920"/>
            <a:chExt cx="5196530" cy="3070165"/>
          </a:xfrm>
        </p:grpSpPr>
        <p:sp>
          <p:nvSpPr>
            <p:cNvPr id="7" name="TextBox 6"/>
            <p:cNvSpPr txBox="1"/>
            <p:nvPr/>
          </p:nvSpPr>
          <p:spPr>
            <a:xfrm>
              <a:off x="4353280" y="3651902"/>
              <a:ext cx="1015539" cy="30418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/>
                <a:t>CLIQ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205583" y="885920"/>
              <a:ext cx="5196530" cy="2476600"/>
              <a:chOff x="2205583" y="885920"/>
              <a:chExt cx="5196530" cy="247660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205583" y="885920"/>
                <a:ext cx="5196530" cy="2476600"/>
                <a:chOff x="1371068" y="1888831"/>
                <a:chExt cx="5196530" cy="2476600"/>
              </a:xfrm>
            </p:grpSpPr>
            <p:grpSp>
              <p:nvGrpSpPr>
                <p:cNvPr id="15" name="Group 14"/>
                <p:cNvGrpSpPr>
                  <a:grpSpLocks noChangeAspect="1"/>
                </p:cNvGrpSpPr>
                <p:nvPr/>
              </p:nvGrpSpPr>
              <p:grpSpPr>
                <a:xfrm>
                  <a:off x="1371068" y="1888831"/>
                  <a:ext cx="5196530" cy="2476600"/>
                  <a:chOff x="954756" y="2436413"/>
                  <a:chExt cx="7325348" cy="3491166"/>
                </a:xfrm>
              </p:grpSpPr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5018559" y="5485329"/>
                    <a:ext cx="2036775" cy="37834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900" dirty="0"/>
                      <a:t>2 x </a:t>
                    </a:r>
                    <a:r>
                      <a:rPr lang="pl-PL" sz="900" dirty="0"/>
                      <a:t>11</a:t>
                    </a:r>
                    <a:r>
                      <a:rPr lang="en-GB" sz="900" dirty="0"/>
                      <a:t> m long cables</a:t>
                    </a:r>
                  </a:p>
                </p:txBody>
              </p: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954756" y="2436413"/>
                    <a:ext cx="7325348" cy="3451431"/>
                    <a:chOff x="954756" y="2436413"/>
                    <a:chExt cx="7325348" cy="3451431"/>
                  </a:xfrm>
                </p:grpSpPr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954756" y="3128982"/>
                      <a:ext cx="7325348" cy="2758862"/>
                      <a:chOff x="954756" y="3128982"/>
                      <a:chExt cx="7325348" cy="2758862"/>
                    </a:xfrm>
                  </p:grpSpPr>
                  <p:grpSp>
                    <p:nvGrpSpPr>
                      <p:cNvPr id="37" name="Group 36"/>
                      <p:cNvGrpSpPr/>
                      <p:nvPr/>
                    </p:nvGrpSpPr>
                    <p:grpSpPr>
                      <a:xfrm>
                        <a:off x="1550194" y="3286125"/>
                        <a:ext cx="5950744" cy="935831"/>
                        <a:chOff x="1550194" y="3286125"/>
                        <a:chExt cx="5950744" cy="935831"/>
                      </a:xfrm>
                    </p:grpSpPr>
                    <p:cxnSp>
                      <p:nvCxnSpPr>
                        <p:cNvPr id="40" name="Straight Connector 39"/>
                        <p:cNvCxnSpPr/>
                        <p:nvPr/>
                      </p:nvCxnSpPr>
                      <p:spPr>
                        <a:xfrm flipV="1">
                          <a:off x="3343272" y="3371493"/>
                          <a:ext cx="2528888" cy="7142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accent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41" name="Group 40"/>
                        <p:cNvGrpSpPr/>
                        <p:nvPr/>
                      </p:nvGrpSpPr>
                      <p:grpSpPr>
                        <a:xfrm>
                          <a:off x="1550194" y="3286125"/>
                          <a:ext cx="5950744" cy="935831"/>
                          <a:chOff x="1550194" y="3286125"/>
                          <a:chExt cx="5950744" cy="935831"/>
                        </a:xfrm>
                      </p:grpSpPr>
                      <p:sp>
                        <p:nvSpPr>
                          <p:cNvPr id="42" name="Rectangle 41"/>
                          <p:cNvSpPr/>
                          <p:nvPr/>
                        </p:nvSpPr>
                        <p:spPr>
                          <a:xfrm>
                            <a:off x="5610224" y="3393281"/>
                            <a:ext cx="828675" cy="45719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accent4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000"/>
                          </a:p>
                        </p:txBody>
                      </p:sp>
                      <p:sp>
                        <p:nvSpPr>
                          <p:cNvPr id="43" name="Rectangle 42"/>
                          <p:cNvSpPr/>
                          <p:nvPr/>
                        </p:nvSpPr>
                        <p:spPr>
                          <a:xfrm>
                            <a:off x="5610223" y="3307557"/>
                            <a:ext cx="476251" cy="45719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accent4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sz="1000"/>
                          </a:p>
                        </p:txBody>
                      </p:sp>
                      <p:grpSp>
                        <p:nvGrpSpPr>
                          <p:cNvPr id="44" name="Group 43"/>
                          <p:cNvGrpSpPr/>
                          <p:nvPr/>
                        </p:nvGrpSpPr>
                        <p:grpSpPr>
                          <a:xfrm>
                            <a:off x="1550194" y="3290887"/>
                            <a:ext cx="5950744" cy="931069"/>
                            <a:chOff x="1550194" y="3290887"/>
                            <a:chExt cx="5950744" cy="931069"/>
                          </a:xfrm>
                        </p:grpSpPr>
                        <p:sp>
                          <p:nvSpPr>
                            <p:cNvPr id="50" name="Rectangle 49"/>
                            <p:cNvSpPr/>
                            <p:nvPr/>
                          </p:nvSpPr>
                          <p:spPr>
                            <a:xfrm>
                              <a:off x="1550194" y="3500437"/>
                              <a:ext cx="5950744" cy="721519"/>
                            </a:xfrm>
                            <a:prstGeom prst="rect">
                              <a:avLst/>
                            </a:prstGeom>
                            <a:solidFill>
                              <a:schemeClr val="accent6">
                                <a:lumMod val="20000"/>
                                <a:lumOff val="80000"/>
                              </a:schemeClr>
                            </a:solidFill>
                            <a:ln>
                              <a:solidFill>
                                <a:schemeClr val="bg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  <p:sp>
                          <p:nvSpPr>
                            <p:cNvPr id="51" name="Rectangle 50"/>
                            <p:cNvSpPr/>
                            <p:nvPr/>
                          </p:nvSpPr>
                          <p:spPr>
                            <a:xfrm>
                              <a:off x="2771780" y="3393281"/>
                              <a:ext cx="828675" cy="45719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accent4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  <p:sp>
                          <p:nvSpPr>
                            <p:cNvPr id="52" name="Rectangle 51"/>
                            <p:cNvSpPr/>
                            <p:nvPr/>
                          </p:nvSpPr>
                          <p:spPr>
                            <a:xfrm>
                              <a:off x="3107531" y="3311129"/>
                              <a:ext cx="497688" cy="45719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accent4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  <p:grpSp>
                          <p:nvGrpSpPr>
                            <p:cNvPr id="53" name="Group 52"/>
                            <p:cNvGrpSpPr/>
                            <p:nvPr/>
                          </p:nvGrpSpPr>
                          <p:grpSpPr>
                            <a:xfrm>
                              <a:off x="2847975" y="3290887"/>
                              <a:ext cx="140494" cy="419100"/>
                              <a:chOff x="1212056" y="1338263"/>
                              <a:chExt cx="140494" cy="419100"/>
                            </a:xfrm>
                          </p:grpSpPr>
                          <p:sp>
                            <p:nvSpPr>
                              <p:cNvPr id="54" name="Rectangle 53"/>
                              <p:cNvSpPr/>
                              <p:nvPr/>
                            </p:nvSpPr>
                            <p:spPr>
                              <a:xfrm>
                                <a:off x="1257300" y="1414463"/>
                                <a:ext cx="50006" cy="3429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accent3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000"/>
                              </a:p>
                            </p:txBody>
                          </p:sp>
                          <p:sp>
                            <p:nvSpPr>
                              <p:cNvPr id="55" name="Rectangle 54"/>
                              <p:cNvSpPr/>
                              <p:nvPr/>
                            </p:nvSpPr>
                            <p:spPr>
                              <a:xfrm>
                                <a:off x="1212056" y="1338263"/>
                                <a:ext cx="140494" cy="7620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2">
                                  <a:lumMod val="75000"/>
                                </a:schemeClr>
                              </a:solidFill>
                              <a:ln>
                                <a:solidFill>
                                  <a:schemeClr val="accent3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sz="1000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45" name="Group 44"/>
                          <p:cNvGrpSpPr/>
                          <p:nvPr/>
                        </p:nvGrpSpPr>
                        <p:grpSpPr>
                          <a:xfrm>
                            <a:off x="6215065" y="3286125"/>
                            <a:ext cx="140494" cy="419100"/>
                            <a:chOff x="1212056" y="1338263"/>
                            <a:chExt cx="140494" cy="419100"/>
                          </a:xfrm>
                        </p:grpSpPr>
                        <p:sp>
                          <p:nvSpPr>
                            <p:cNvPr id="48" name="Rectangle 47"/>
                            <p:cNvSpPr/>
                            <p:nvPr/>
                          </p:nvSpPr>
                          <p:spPr>
                            <a:xfrm>
                              <a:off x="1257300" y="1414463"/>
                              <a:ext cx="50006" cy="342900"/>
                            </a:xfrm>
                            <a:prstGeom prst="rect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solidFill>
                                <a:schemeClr val="accent3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  <p:sp>
                          <p:nvSpPr>
                            <p:cNvPr id="49" name="Rectangle 48"/>
                            <p:cNvSpPr/>
                            <p:nvPr/>
                          </p:nvSpPr>
                          <p:spPr>
                            <a:xfrm>
                              <a:off x="1212056" y="1338263"/>
                              <a:ext cx="140494" cy="76200"/>
                            </a:xfrm>
                            <a:prstGeom prst="rect">
                              <a:avLst/>
                            </a:prstGeom>
                            <a:solidFill>
                              <a:schemeClr val="bg2">
                                <a:lumMod val="75000"/>
                              </a:schemeClr>
                            </a:solidFill>
                            <a:ln>
                              <a:solidFill>
                                <a:schemeClr val="accent3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sz="1000"/>
                            </a:p>
                          </p:txBody>
                        </p:sp>
                      </p:grpSp>
                      <p:cxnSp>
                        <p:nvCxnSpPr>
                          <p:cNvPr id="46" name="Straight Connector 45"/>
                          <p:cNvCxnSpPr/>
                          <p:nvPr/>
                        </p:nvCxnSpPr>
                        <p:spPr>
                          <a:xfrm>
                            <a:off x="2840831" y="3371493"/>
                            <a:ext cx="140494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7" name="Straight Connector 46"/>
                          <p:cNvCxnSpPr/>
                          <p:nvPr/>
                        </p:nvCxnSpPr>
                        <p:spPr>
                          <a:xfrm>
                            <a:off x="6210302" y="3373515"/>
                            <a:ext cx="140494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38" name="Freeform 57"/>
                      <p:cNvSpPr/>
                      <p:nvPr/>
                    </p:nvSpPr>
                    <p:spPr>
                      <a:xfrm>
                        <a:off x="4260804" y="3128982"/>
                        <a:ext cx="4019300" cy="2758862"/>
                      </a:xfrm>
                      <a:custGeom>
                        <a:avLst/>
                        <a:gdLst>
                          <a:gd name="connsiteX0" fmla="*/ 2080523 w 4019300"/>
                          <a:gd name="connsiteY0" fmla="*/ 246120 h 2758862"/>
                          <a:gd name="connsiteX1" fmla="*/ 3953928 w 4019300"/>
                          <a:gd name="connsiteY1" fmla="*/ 119740 h 2758862"/>
                          <a:gd name="connsiteX2" fmla="*/ 3299723 w 4019300"/>
                          <a:gd name="connsiteY2" fmla="*/ 1740384 h 2758862"/>
                          <a:gd name="connsiteX3" fmla="*/ 519352 w 4019300"/>
                          <a:gd name="connsiteY3" fmla="*/ 1837028 h 2758862"/>
                          <a:gd name="connsiteX4" fmla="*/ 6396 w 4019300"/>
                          <a:gd name="connsiteY4" fmla="*/ 2758862 h 27588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019300" h="2758862">
                            <a:moveTo>
                              <a:pt x="2080523" y="246120"/>
                            </a:moveTo>
                            <a:cubicBezTo>
                              <a:pt x="2915625" y="58408"/>
                              <a:pt x="3750728" y="-129304"/>
                              <a:pt x="3953928" y="119740"/>
                            </a:cubicBezTo>
                            <a:cubicBezTo>
                              <a:pt x="4157128" y="368784"/>
                              <a:pt x="3872152" y="1454169"/>
                              <a:pt x="3299723" y="1740384"/>
                            </a:cubicBezTo>
                            <a:cubicBezTo>
                              <a:pt x="2727294" y="2026599"/>
                              <a:pt x="1068240" y="1667282"/>
                              <a:pt x="519352" y="1837028"/>
                            </a:cubicBezTo>
                            <a:cubicBezTo>
                              <a:pt x="-29536" y="2006774"/>
                              <a:pt x="-11570" y="2382818"/>
                              <a:pt x="6396" y="2758862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000"/>
                      </a:p>
                    </p:txBody>
                  </p:sp>
                  <p:sp>
                    <p:nvSpPr>
                      <p:cNvPr id="39" name="Freeform 58"/>
                      <p:cNvSpPr/>
                      <p:nvPr/>
                    </p:nvSpPr>
                    <p:spPr>
                      <a:xfrm flipH="1">
                        <a:off x="954756" y="3128982"/>
                        <a:ext cx="4019300" cy="2758862"/>
                      </a:xfrm>
                      <a:custGeom>
                        <a:avLst/>
                        <a:gdLst>
                          <a:gd name="connsiteX0" fmla="*/ 2080523 w 4019300"/>
                          <a:gd name="connsiteY0" fmla="*/ 246120 h 2758862"/>
                          <a:gd name="connsiteX1" fmla="*/ 3953928 w 4019300"/>
                          <a:gd name="connsiteY1" fmla="*/ 119740 h 2758862"/>
                          <a:gd name="connsiteX2" fmla="*/ 3299723 w 4019300"/>
                          <a:gd name="connsiteY2" fmla="*/ 1740384 h 2758862"/>
                          <a:gd name="connsiteX3" fmla="*/ 519352 w 4019300"/>
                          <a:gd name="connsiteY3" fmla="*/ 1837028 h 2758862"/>
                          <a:gd name="connsiteX4" fmla="*/ 6396 w 4019300"/>
                          <a:gd name="connsiteY4" fmla="*/ 2758862 h 27588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019300" h="2758862">
                            <a:moveTo>
                              <a:pt x="2080523" y="246120"/>
                            </a:moveTo>
                            <a:cubicBezTo>
                              <a:pt x="2915625" y="58408"/>
                              <a:pt x="3750728" y="-129304"/>
                              <a:pt x="3953928" y="119740"/>
                            </a:cubicBezTo>
                            <a:cubicBezTo>
                              <a:pt x="4157128" y="368784"/>
                              <a:pt x="3872152" y="1454169"/>
                              <a:pt x="3299723" y="1740384"/>
                            </a:cubicBezTo>
                            <a:cubicBezTo>
                              <a:pt x="2727294" y="2026599"/>
                              <a:pt x="1068240" y="1667282"/>
                              <a:pt x="519352" y="1837028"/>
                            </a:cubicBezTo>
                            <a:cubicBezTo>
                              <a:pt x="-29536" y="2006774"/>
                              <a:pt x="-11570" y="2382818"/>
                              <a:pt x="6396" y="2758862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000"/>
                      </a:p>
                    </p:txBody>
                  </p:sp>
                </p:grpSp>
                <p:grpSp>
                  <p:nvGrpSpPr>
                    <p:cNvPr id="22" name="Group 21"/>
                    <p:cNvGrpSpPr/>
                    <p:nvPr/>
                  </p:nvGrpSpPr>
                  <p:grpSpPr>
                    <a:xfrm>
                      <a:off x="2652100" y="2436413"/>
                      <a:ext cx="4509042" cy="954632"/>
                      <a:chOff x="2652100" y="2436413"/>
                      <a:chExt cx="4509042" cy="954632"/>
                    </a:xfrm>
                  </p:grpSpPr>
                  <p:grpSp>
                    <p:nvGrpSpPr>
                      <p:cNvPr id="23" name="Group 22"/>
                      <p:cNvGrpSpPr/>
                      <p:nvPr/>
                    </p:nvGrpSpPr>
                    <p:grpSpPr>
                      <a:xfrm>
                        <a:off x="4107721" y="2436413"/>
                        <a:ext cx="1554993" cy="954444"/>
                        <a:chOff x="4107721" y="2436413"/>
                        <a:chExt cx="1554993" cy="954444"/>
                      </a:xfrm>
                    </p:grpSpPr>
                    <p:sp>
                      <p:nvSpPr>
                        <p:cNvPr id="35" name="TextBox 34"/>
                        <p:cNvSpPr txBox="1"/>
                        <p:nvPr/>
                      </p:nvSpPr>
                      <p:spPr>
                        <a:xfrm>
                          <a:off x="4107721" y="2436413"/>
                          <a:ext cx="1554993" cy="605359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GB" sz="900" dirty="0" err="1" smtClean="0"/>
                            <a:t>Nb-Ti</a:t>
                          </a:r>
                          <a:r>
                            <a:rPr lang="en-GB" sz="900" dirty="0"/>
                            <a:t> (</a:t>
                          </a:r>
                          <a:r>
                            <a:rPr lang="en-GB" sz="900" dirty="0" smtClean="0"/>
                            <a:t>Nb</a:t>
                          </a:r>
                          <a:r>
                            <a:rPr lang="en-GB" sz="900" baseline="-25000" dirty="0" smtClean="0"/>
                            <a:t>3</a:t>
                          </a:r>
                          <a:r>
                            <a:rPr lang="en-GB" sz="900" dirty="0" smtClean="0"/>
                            <a:t>-Sn) single </a:t>
                          </a:r>
                          <a:r>
                            <a:rPr lang="en-GB" sz="900" dirty="0"/>
                            <a:t>strand</a:t>
                          </a:r>
                        </a:p>
                      </p:txBody>
                    </p:sp>
                    <p:cxnSp>
                      <p:nvCxnSpPr>
                        <p:cNvPr id="36" name="Straight Arrow Connector 35"/>
                        <p:cNvCxnSpPr>
                          <a:stCxn id="35" idx="2"/>
                        </p:cNvCxnSpPr>
                        <p:nvPr/>
                      </p:nvCxnSpPr>
                      <p:spPr>
                        <a:xfrm flipH="1">
                          <a:off x="4631485" y="3041772"/>
                          <a:ext cx="253733" cy="349085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4" name="Group 23"/>
                      <p:cNvGrpSpPr/>
                      <p:nvPr/>
                    </p:nvGrpSpPr>
                    <p:grpSpPr>
                      <a:xfrm>
                        <a:off x="2652100" y="2586030"/>
                        <a:ext cx="4509042" cy="805015"/>
                        <a:chOff x="2652100" y="2586030"/>
                        <a:chExt cx="4509042" cy="805015"/>
                      </a:xfrm>
                    </p:grpSpPr>
                    <p:grpSp>
                      <p:nvGrpSpPr>
                        <p:cNvPr id="25" name="Group 24"/>
                        <p:cNvGrpSpPr/>
                        <p:nvPr/>
                      </p:nvGrpSpPr>
                      <p:grpSpPr>
                        <a:xfrm>
                          <a:off x="2652100" y="2630567"/>
                          <a:ext cx="1479762" cy="688933"/>
                          <a:chOff x="4024372" y="2705915"/>
                          <a:chExt cx="1479762" cy="688933"/>
                        </a:xfrm>
                      </p:grpSpPr>
                      <p:sp>
                        <p:nvSpPr>
                          <p:cNvPr id="33" name="TextBox 32"/>
                          <p:cNvSpPr txBox="1"/>
                          <p:nvPr/>
                        </p:nvSpPr>
                        <p:spPr>
                          <a:xfrm>
                            <a:off x="4024372" y="2705915"/>
                            <a:ext cx="1479762" cy="378348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rtlCol="0">
                            <a:spAutoFit/>
                          </a:bodyPr>
                          <a:lstStyle/>
                          <a:p>
                            <a:r>
                              <a:rPr lang="en-GB" sz="900" dirty="0"/>
                              <a:t>Copper plates</a:t>
                            </a:r>
                          </a:p>
                        </p:txBody>
                      </p:sp>
                      <p:cxnSp>
                        <p:nvCxnSpPr>
                          <p:cNvPr id="34" name="Straight Arrow Connector 33"/>
                          <p:cNvCxnSpPr/>
                          <p:nvPr/>
                        </p:nvCxnSpPr>
                        <p:spPr>
                          <a:xfrm rot="1200000" flipH="1">
                            <a:off x="4724831" y="3070314"/>
                            <a:ext cx="35607" cy="324534"/>
                          </a:xfrm>
                          <a:prstGeom prst="straightConnector1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26" name="Straight Arrow Connector 25"/>
                        <p:cNvCxnSpPr/>
                        <p:nvPr/>
                      </p:nvCxnSpPr>
                      <p:spPr>
                        <a:xfrm flipH="1">
                          <a:off x="3017938" y="2929304"/>
                          <a:ext cx="232948" cy="452548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27" name="Group 26"/>
                        <p:cNvGrpSpPr/>
                        <p:nvPr/>
                      </p:nvGrpSpPr>
                      <p:grpSpPr>
                        <a:xfrm>
                          <a:off x="5587483" y="2586030"/>
                          <a:ext cx="1573659" cy="721527"/>
                          <a:chOff x="4390268" y="2657162"/>
                          <a:chExt cx="1573659" cy="721527"/>
                        </a:xfrm>
                      </p:grpSpPr>
                      <p:sp>
                        <p:nvSpPr>
                          <p:cNvPr id="29" name="TextBox 28"/>
                          <p:cNvSpPr txBox="1"/>
                          <p:nvPr/>
                        </p:nvSpPr>
                        <p:spPr>
                          <a:xfrm>
                            <a:off x="4390268" y="2657162"/>
                            <a:ext cx="1573659" cy="378348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en-GB" sz="900" dirty="0"/>
                              <a:t>Copper plates</a:t>
                            </a:r>
                          </a:p>
                        </p:txBody>
                      </p:sp>
                      <p:cxnSp>
                        <p:nvCxnSpPr>
                          <p:cNvPr id="32" name="Straight Arrow Connector 31"/>
                          <p:cNvCxnSpPr/>
                          <p:nvPr/>
                        </p:nvCxnSpPr>
                        <p:spPr>
                          <a:xfrm flipH="1">
                            <a:off x="4710906" y="3026796"/>
                            <a:ext cx="345414" cy="351893"/>
                          </a:xfrm>
                          <a:prstGeom prst="straightConnector1">
                            <a:avLst/>
                          </a:prstGeom>
                          <a:ln>
                            <a:solidFill>
                              <a:schemeClr val="tx1"/>
                            </a:solidFill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28" name="Straight Arrow Connector 27"/>
                        <p:cNvCxnSpPr/>
                        <p:nvPr/>
                      </p:nvCxnSpPr>
                      <p:spPr>
                        <a:xfrm flipH="1">
                          <a:off x="6094473" y="2864206"/>
                          <a:ext cx="413853" cy="526839"/>
                        </a:xfrm>
                        <a:prstGeom prst="straightConnector1">
                          <a:avLst/>
                        </a:prstGeom>
                        <a:ln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4937706" y="5579414"/>
                    <a:ext cx="350704" cy="3470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00" dirty="0"/>
                      <a:t>+</a:t>
                    </a: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982282" y="5580491"/>
                    <a:ext cx="314549" cy="3470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00" dirty="0"/>
                      <a:t>-</a:t>
                    </a: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3094619" y="2779770"/>
                  <a:ext cx="1902482" cy="2683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900" dirty="0"/>
                    <a:t>Fibre glass plate (insulation)</a:t>
                  </a:r>
                </a:p>
              </p:txBody>
            </p:sp>
          </p:grpSp>
          <p:sp>
            <p:nvSpPr>
              <p:cNvPr id="14" name="Rectangle 13"/>
              <p:cNvSpPr/>
              <p:nvPr/>
            </p:nvSpPr>
            <p:spPr>
              <a:xfrm>
                <a:off x="4375584" y="3030587"/>
                <a:ext cx="809114" cy="3311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>
              <a:off x="4572000" y="3024237"/>
              <a:ext cx="0" cy="30374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572000" y="3334329"/>
              <a:ext cx="0" cy="303742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043749" y="3018995"/>
              <a:ext cx="0" cy="30374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043749" y="3341787"/>
              <a:ext cx="0" cy="303742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2504841" y="5878898"/>
            <a:ext cx="25817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i="1" dirty="0" err="1">
                <a:solidFill>
                  <a:schemeClr val="accent4">
                    <a:lumMod val="75000"/>
                  </a:schemeClr>
                </a:solidFill>
              </a:rPr>
              <a:t>Courtesy</a:t>
            </a:r>
            <a:r>
              <a:rPr lang="pl-PL" sz="900" i="1" dirty="0">
                <a:solidFill>
                  <a:schemeClr val="accent4">
                    <a:lumMod val="75000"/>
                  </a:schemeClr>
                </a:solidFill>
              </a:rPr>
              <a:t>: Vivien </a:t>
            </a:r>
            <a:r>
              <a:rPr lang="pl-PL" sz="900" i="1" dirty="0" smtClean="0">
                <a:solidFill>
                  <a:schemeClr val="accent4">
                    <a:lumMod val="75000"/>
                  </a:schemeClr>
                </a:solidFill>
              </a:rPr>
              <a:t>Raginel</a:t>
            </a:r>
            <a:endParaRPr lang="en-GB" sz="9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173166" y="3622040"/>
            <a:ext cx="1453491" cy="2493135"/>
            <a:chOff x="534738" y="3575227"/>
            <a:chExt cx="1453491" cy="2493135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3"/>
            <a:srcRect t="15565" b="3377"/>
            <a:stretch/>
          </p:blipFill>
          <p:spPr>
            <a:xfrm rot="5400000">
              <a:off x="91080" y="4018885"/>
              <a:ext cx="2263270" cy="1375954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534738" y="5837530"/>
              <a:ext cx="14534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solidFill>
                    <a:schemeClr val="accent4">
                      <a:lumMod val="75000"/>
                    </a:schemeClr>
                  </a:solidFill>
                </a:rPr>
                <a:t>FLUKE thermal camera</a:t>
              </a:r>
              <a:endParaRPr lang="en-GB" sz="9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18394" y="3626622"/>
            <a:ext cx="1497874" cy="2481918"/>
            <a:chOff x="7144507" y="3586619"/>
            <a:chExt cx="1497874" cy="248191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t="5297" b="6014"/>
            <a:stretch/>
          </p:blipFill>
          <p:spPr>
            <a:xfrm rot="5400000">
              <a:off x="6767505" y="3963621"/>
              <a:ext cx="2251878" cy="1497874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7144507" y="5837705"/>
              <a:ext cx="14978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 smtClean="0">
                  <a:solidFill>
                    <a:schemeClr val="accent4">
                      <a:lumMod val="75000"/>
                    </a:schemeClr>
                  </a:solidFill>
                </a:rPr>
                <a:t>CLIQ Unit</a:t>
              </a:r>
              <a:endParaRPr lang="en-GB" sz="9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64" name="Content Placeholder 63"/>
          <p:cNvSpPr>
            <a:spLocks noGrp="1"/>
          </p:cNvSpPr>
          <p:nvPr>
            <p:ph idx="1"/>
          </p:nvPr>
        </p:nvSpPr>
        <p:spPr>
          <a:xfrm>
            <a:off x="479668" y="812839"/>
            <a:ext cx="4043083" cy="2306399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GB" sz="1600" dirty="0" smtClean="0"/>
              <a:t>HV source</a:t>
            </a:r>
            <a:r>
              <a:rPr lang="en-GB" sz="1600" dirty="0"/>
              <a:t> </a:t>
            </a:r>
            <a:r>
              <a:rPr lang="en-GB" sz="1600" dirty="0" smtClean="0"/>
              <a:t>(CLIQ characteristics):</a:t>
            </a:r>
          </a:p>
          <a:p>
            <a:r>
              <a:rPr lang="en-GB" sz="1400" dirty="0" smtClean="0"/>
              <a:t>Capacitor 40mF or 80mF</a:t>
            </a:r>
            <a:endParaRPr lang="en-GB" sz="1400" b="1" dirty="0">
              <a:solidFill>
                <a:srgbClr val="FF0000"/>
              </a:solidFill>
            </a:endParaRPr>
          </a:p>
          <a:p>
            <a:r>
              <a:rPr lang="en-GB" sz="1400" dirty="0" smtClean="0"/>
              <a:t>Charging voltage </a:t>
            </a:r>
            <a:r>
              <a:rPr lang="en-GB" sz="1400" dirty="0"/>
              <a:t>up to 500 V</a:t>
            </a:r>
          </a:p>
          <a:p>
            <a:r>
              <a:rPr lang="en-GB" sz="1400" dirty="0"/>
              <a:t>Maximum output current 6kA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300" dirty="0" smtClean="0"/>
              <a:t>(</a:t>
            </a:r>
            <a:r>
              <a:rPr lang="en-GB" sz="1300" dirty="0"/>
              <a:t>limitation of the </a:t>
            </a:r>
            <a:r>
              <a:rPr lang="en-GB" sz="1300" dirty="0" err="1"/>
              <a:t>thyristor</a:t>
            </a:r>
            <a:r>
              <a:rPr lang="en-GB" sz="1300" dirty="0" smtClean="0"/>
              <a:t>)</a:t>
            </a:r>
          </a:p>
          <a:p>
            <a:pPr marL="448056" lvl="1" indent="0">
              <a:buNone/>
            </a:pPr>
            <a:endParaRPr lang="en-GB" sz="1100" dirty="0" smtClean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GB" sz="1600" dirty="0" smtClean="0"/>
              <a:t>Resistances </a:t>
            </a:r>
            <a:r>
              <a:rPr lang="en-GB" sz="1600" dirty="0"/>
              <a:t>in </a:t>
            </a:r>
            <a:r>
              <a:rPr lang="en-GB" sz="1600" dirty="0" smtClean="0"/>
              <a:t>series:</a:t>
            </a:r>
            <a:endParaRPr lang="en-GB" sz="1500" dirty="0">
              <a:solidFill>
                <a:srgbClr val="FF0000"/>
              </a:solidFill>
            </a:endParaRPr>
          </a:p>
          <a:p>
            <a:r>
              <a:rPr lang="en-GB" sz="1400" dirty="0" err="1" smtClean="0"/>
              <a:t>Nb-Ti</a:t>
            </a:r>
            <a:r>
              <a:rPr lang="en-GB" sz="1400" dirty="0" smtClean="0"/>
              <a:t> and </a:t>
            </a:r>
            <a:r>
              <a:rPr lang="en-GB" sz="1400" dirty="0"/>
              <a:t>Nb</a:t>
            </a:r>
            <a:r>
              <a:rPr lang="en-GB" sz="1400" baseline="-25000" dirty="0"/>
              <a:t>3</a:t>
            </a:r>
            <a:r>
              <a:rPr lang="en-GB" sz="1400" dirty="0"/>
              <a:t>-Sn </a:t>
            </a:r>
            <a:r>
              <a:rPr lang="en-GB" sz="1400" dirty="0" smtClean="0"/>
              <a:t>sc</a:t>
            </a:r>
            <a:r>
              <a:rPr lang="en-GB" sz="1400" dirty="0"/>
              <a:t>. strands (10 cm long</a:t>
            </a:r>
            <a:r>
              <a:rPr lang="en-GB" sz="1400" dirty="0">
                <a:solidFill>
                  <a:srgbClr val="0055A0"/>
                </a:solidFill>
              </a:rPr>
              <a:t>) </a:t>
            </a:r>
            <a:r>
              <a:rPr lang="en-GB" sz="1400" dirty="0" smtClean="0">
                <a:solidFill>
                  <a:srgbClr val="0055A0"/>
                </a:solidFill>
              </a:rPr>
              <a:t>≈ 3m</a:t>
            </a:r>
            <a:r>
              <a:rPr lang="el-GR" sz="1400" dirty="0">
                <a:solidFill>
                  <a:srgbClr val="0055A0"/>
                </a:solidFill>
              </a:rPr>
              <a:t>Ω</a:t>
            </a:r>
            <a:r>
              <a:rPr lang="fr-CH" sz="1400" dirty="0">
                <a:solidFill>
                  <a:srgbClr val="0055A0"/>
                </a:solidFill>
              </a:rPr>
              <a:t> at </a:t>
            </a:r>
            <a:r>
              <a:rPr lang="fr-CH" sz="1400" dirty="0" smtClean="0">
                <a:solidFill>
                  <a:srgbClr val="0055A0"/>
                </a:solidFill>
              </a:rPr>
              <a:t>room </a:t>
            </a:r>
            <a:r>
              <a:rPr lang="fr-CH" sz="1400" dirty="0" err="1" smtClean="0">
                <a:solidFill>
                  <a:srgbClr val="0055A0"/>
                </a:solidFill>
              </a:rPr>
              <a:t>temp</a:t>
            </a:r>
            <a:r>
              <a:rPr lang="fr-CH" sz="1400" dirty="0" smtClean="0">
                <a:solidFill>
                  <a:srgbClr val="0055A0"/>
                </a:solidFill>
              </a:rPr>
              <a:t>.</a:t>
            </a:r>
            <a:endParaRPr lang="fr-CH" sz="1400" dirty="0">
              <a:solidFill>
                <a:srgbClr val="0055A0"/>
              </a:solidFill>
            </a:endParaRPr>
          </a:p>
          <a:p>
            <a:r>
              <a:rPr lang="en-GB" sz="1400" dirty="0"/>
              <a:t>2 x </a:t>
            </a:r>
            <a:r>
              <a:rPr lang="en-GB" sz="1400" dirty="0" smtClean="0"/>
              <a:t>11 </a:t>
            </a:r>
            <a:r>
              <a:rPr lang="en-GB" sz="1400" dirty="0"/>
              <a:t>m of 10 mm2 copper cables </a:t>
            </a:r>
            <a:r>
              <a:rPr lang="en-GB" sz="1400" dirty="0">
                <a:solidFill>
                  <a:srgbClr val="0055A0"/>
                </a:solidFill>
              </a:rPr>
              <a:t>≈ </a:t>
            </a:r>
            <a:r>
              <a:rPr lang="en-GB" sz="1400" dirty="0" smtClean="0"/>
              <a:t>35 </a:t>
            </a:r>
            <a:r>
              <a:rPr lang="en-GB" sz="1400" dirty="0"/>
              <a:t>m</a:t>
            </a:r>
            <a:r>
              <a:rPr lang="el-GR" sz="1400" dirty="0" smtClean="0"/>
              <a:t>Ω</a:t>
            </a:r>
            <a:r>
              <a:rPr lang="fr-CH" sz="1400" dirty="0" smtClean="0"/>
              <a:t> </a:t>
            </a:r>
            <a:br>
              <a:rPr lang="fr-CH" sz="1400" dirty="0" smtClean="0"/>
            </a:br>
            <a:r>
              <a:rPr lang="en-GB" sz="1300" dirty="0" smtClean="0"/>
              <a:t>(limits </a:t>
            </a:r>
            <a:r>
              <a:rPr lang="en-GB" sz="1300" dirty="0"/>
              <a:t>the CLIC output </a:t>
            </a:r>
            <a:r>
              <a:rPr lang="en-GB" sz="1300" dirty="0" smtClean="0"/>
              <a:t>current; kept in room temp.)</a:t>
            </a:r>
            <a:r>
              <a:rPr lang="en-GB" sz="1400" dirty="0" smtClean="0"/>
              <a:t/>
            </a:r>
            <a:br>
              <a:rPr lang="en-GB" sz="1400" dirty="0" smtClean="0"/>
            </a:br>
            <a:endParaRPr lang="en-GB" sz="1400" dirty="0" smtClean="0"/>
          </a:p>
        </p:txBody>
      </p:sp>
      <p:sp>
        <p:nvSpPr>
          <p:cNvPr id="77" name="Content Placeholder 63"/>
          <p:cNvSpPr txBox="1">
            <a:spLocks/>
          </p:cNvSpPr>
          <p:nvPr/>
        </p:nvSpPr>
        <p:spPr>
          <a:xfrm>
            <a:off x="4875557" y="862539"/>
            <a:ext cx="4164049" cy="247643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dirty="0" smtClean="0"/>
              <a:t>Temperature measurement</a:t>
            </a:r>
          </a:p>
          <a:p>
            <a:pPr marL="36576" indent="0">
              <a:buNone/>
            </a:pPr>
            <a:endParaRPr lang="en-GB" sz="1500" dirty="0" smtClean="0"/>
          </a:p>
          <a:p>
            <a:pPr marL="36576" indent="0">
              <a:buNone/>
            </a:pPr>
            <a:r>
              <a:rPr lang="en-GB" sz="1500" dirty="0" smtClean="0"/>
              <a:t>Resistance measurement </a:t>
            </a:r>
            <a:endParaRPr lang="en-GB" sz="1500" dirty="0"/>
          </a:p>
          <a:p>
            <a:r>
              <a:rPr lang="en-GB" sz="1500" dirty="0"/>
              <a:t>current </a:t>
            </a:r>
            <a:r>
              <a:rPr lang="en-GB" sz="1500" dirty="0" smtClean="0"/>
              <a:t>(measured with </a:t>
            </a:r>
            <a:r>
              <a:rPr lang="en-GB" sz="1500" dirty="0"/>
              <a:t>CLIQ unit)</a:t>
            </a:r>
          </a:p>
          <a:p>
            <a:r>
              <a:rPr lang="en-GB" sz="1500" dirty="0" smtClean="0"/>
              <a:t>voltage </a:t>
            </a:r>
            <a:r>
              <a:rPr lang="en-GB" sz="1500" dirty="0"/>
              <a:t>(measured </a:t>
            </a:r>
            <a:r>
              <a:rPr lang="en-GB" sz="1500" dirty="0" smtClean="0"/>
              <a:t>at strand)</a:t>
            </a:r>
            <a:endParaRPr lang="en-GB" sz="1500" dirty="0"/>
          </a:p>
          <a:p>
            <a:pPr marL="36576" indent="0">
              <a:buFont typeface="Arial"/>
              <a:buNone/>
            </a:pPr>
            <a:endParaRPr lang="en-GB" sz="1500" dirty="0" smtClean="0"/>
          </a:p>
          <a:p>
            <a:pPr marL="36576" indent="0">
              <a:buFont typeface="Arial"/>
              <a:buNone/>
            </a:pPr>
            <a:r>
              <a:rPr lang="en-GB" sz="1500" dirty="0" smtClean="0"/>
              <a:t>Thermal camera </a:t>
            </a:r>
            <a:br>
              <a:rPr lang="en-GB" sz="1500" dirty="0" smtClean="0"/>
            </a:br>
            <a:r>
              <a:rPr lang="en-GB" sz="1500" i="1" dirty="0" smtClean="0"/>
              <a:t>FLUKE Ti400 IR Fusion Technology</a:t>
            </a:r>
            <a:r>
              <a:rPr lang="en-GB" sz="1500" dirty="0" smtClean="0"/>
              <a:t>:</a:t>
            </a:r>
          </a:p>
          <a:p>
            <a:r>
              <a:rPr lang="en-GB" sz="1500" dirty="0" smtClean="0"/>
              <a:t>Framerate: 9Hz</a:t>
            </a:r>
          </a:p>
          <a:p>
            <a:r>
              <a:rPr lang="en-GB" sz="1500" dirty="0" smtClean="0"/>
              <a:t>Temperature range: -20 </a:t>
            </a:r>
            <a:r>
              <a:rPr lang="en-GB" sz="1500" dirty="0"/>
              <a:t>-</a:t>
            </a:r>
            <a:r>
              <a:rPr lang="en-GB" sz="1500" dirty="0" smtClean="0"/>
              <a:t> 1200°C</a:t>
            </a:r>
          </a:p>
          <a:p>
            <a:r>
              <a:rPr lang="en-GB" sz="1500" dirty="0"/>
              <a:t>Minimum focus </a:t>
            </a:r>
            <a:r>
              <a:rPr lang="en-GB" sz="1500" dirty="0" smtClean="0"/>
              <a:t>distance: 15 cm</a:t>
            </a:r>
          </a:p>
          <a:p>
            <a:r>
              <a:rPr lang="en-GB" sz="1500" dirty="0"/>
              <a:t>Thermal sensitivity (NETD</a:t>
            </a:r>
            <a:r>
              <a:rPr lang="en-GB" sz="1500" dirty="0" smtClean="0"/>
              <a:t>) ≤ </a:t>
            </a:r>
            <a:r>
              <a:rPr lang="en-GB" sz="1500" dirty="0"/>
              <a:t>0.05 °C at 30 °C </a:t>
            </a:r>
            <a:r>
              <a:rPr lang="en-GB" sz="1500" dirty="0" smtClean="0"/>
              <a:t>target</a:t>
            </a:r>
          </a:p>
        </p:txBody>
      </p:sp>
      <p:sp>
        <p:nvSpPr>
          <p:cNvPr id="61" name="Date Placeholder 3"/>
          <p:cNvSpPr>
            <a:spLocks noGrp="1"/>
          </p:cNvSpPr>
          <p:nvPr>
            <p:ph type="dt" sz="half" idx="2"/>
          </p:nvPr>
        </p:nvSpPr>
        <p:spPr>
          <a:xfrm>
            <a:off x="3600000" y="63540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13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9946" y="179704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Experiment setup</a:t>
            </a:r>
            <a:endParaRPr lang="pl-PL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24" y="1041379"/>
            <a:ext cx="3908613" cy="21985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577" y="3222271"/>
            <a:ext cx="3918060" cy="2938545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4" y="1042332"/>
            <a:ext cx="3839400" cy="5119200"/>
          </a:xfr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3600000" y="63540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58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Measurement: </a:t>
            </a:r>
            <a:r>
              <a:rPr lang="en-GB" sz="3600" dirty="0" err="1" smtClean="0"/>
              <a:t>Nb-Ti</a:t>
            </a:r>
            <a:r>
              <a:rPr lang="en-GB" sz="3600" dirty="0" smtClean="0"/>
              <a:t> (80mF, 240V)</a:t>
            </a:r>
            <a:endParaRPr lang="en-GB" sz="3600" dirty="0"/>
          </a:p>
        </p:txBody>
      </p:sp>
      <p:pic>
        <p:nvPicPr>
          <p:cNvPr id="6" name="NbTi-80mF-240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200" y="1344613"/>
            <a:ext cx="8226425" cy="462756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600000" y="63540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43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Measurement: </a:t>
            </a:r>
            <a:r>
              <a:rPr lang="en-GB" sz="3600" dirty="0" err="1"/>
              <a:t>Nb-Ti</a:t>
            </a:r>
            <a:r>
              <a:rPr lang="en-GB" sz="3600" dirty="0"/>
              <a:t> (80mF</a:t>
            </a:r>
            <a:r>
              <a:rPr lang="en-GB" sz="3600" dirty="0" smtClean="0"/>
              <a:t>, 250V</a:t>
            </a:r>
            <a:r>
              <a:rPr lang="en-GB" sz="3600" dirty="0"/>
              <a:t>)</a:t>
            </a:r>
          </a:p>
        </p:txBody>
      </p:sp>
      <p:pic>
        <p:nvPicPr>
          <p:cNvPr id="6" name="NbTi-80mF-250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200" y="1344613"/>
            <a:ext cx="8226425" cy="462756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3600000" y="63540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08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57200" y="1345506"/>
            <a:ext cx="8226425" cy="462736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Measurement: </a:t>
            </a:r>
            <a:r>
              <a:rPr lang="en-GB" sz="3600" dirty="0" err="1"/>
              <a:t>Nb-Ti</a:t>
            </a:r>
            <a:r>
              <a:rPr lang="en-GB" sz="3600" dirty="0"/>
              <a:t> (80mF</a:t>
            </a:r>
            <a:r>
              <a:rPr lang="en-GB" sz="3600" dirty="0" smtClean="0"/>
              <a:t>, 250V</a:t>
            </a:r>
            <a:r>
              <a:rPr lang="en-GB" sz="3600" dirty="0"/>
              <a:t>)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3600000" y="6354000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12 January 2017, Karolina Kulesz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5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55189</TotalTime>
  <Words>298</Words>
  <Application>Microsoft Office PowerPoint</Application>
  <PresentationFormat>On-screen Show (4:3)</PresentationFormat>
  <Paragraphs>93</Paragraphs>
  <Slides>13</Slides>
  <Notes>12</Notes>
  <HiddenSlides>0</HiddenSlides>
  <MMClips>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CERN(4-3)</vt:lpstr>
      <vt:lpstr>PowerPoint Presentation</vt:lpstr>
      <vt:lpstr>CLIQ Discharge Experiment Summary  TE-MPE Section Meeting  K. Kulesz, V. Raginel. D. Wollmann  </vt:lpstr>
      <vt:lpstr>Degradation of critical current Ic in superconductor due to pulsed heating</vt:lpstr>
      <vt:lpstr>Experiment schedule</vt:lpstr>
      <vt:lpstr>Experiment setup</vt:lpstr>
      <vt:lpstr>Experiment setup</vt:lpstr>
      <vt:lpstr>Measurement: Nb-Ti (80mF, 240V)</vt:lpstr>
      <vt:lpstr>Measurement: Nb-Ti (80mF, 250V)</vt:lpstr>
      <vt:lpstr>Measurement: Nb-Ti (80mF, 250V)</vt:lpstr>
      <vt:lpstr>Prestudy: parameters</vt:lpstr>
      <vt:lpstr>Preparation for magnetization 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Karolina Kulesz</cp:lastModifiedBy>
  <cp:revision>550</cp:revision>
  <cp:lastPrinted>2016-09-22T07:00:06Z</cp:lastPrinted>
  <dcterms:created xsi:type="dcterms:W3CDTF">2012-11-30T11:04:26Z</dcterms:created>
  <dcterms:modified xsi:type="dcterms:W3CDTF">2017-01-19T16:16:09Z</dcterms:modified>
</cp:coreProperties>
</file>