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0" r:id="rId3"/>
    <p:sldId id="352" r:id="rId4"/>
    <p:sldId id="346" r:id="rId5"/>
    <p:sldId id="347" r:id="rId6"/>
    <p:sldId id="345" r:id="rId7"/>
    <p:sldId id="355" r:id="rId8"/>
    <p:sldId id="348" r:id="rId9"/>
    <p:sldId id="351" r:id="rId10"/>
    <p:sldId id="301" r:id="rId11"/>
    <p:sldId id="350" r:id="rId12"/>
    <p:sldId id="349" r:id="rId13"/>
    <p:sldId id="354" r:id="rId14"/>
    <p:sldId id="353" r:id="rId15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69" autoAdjust="0"/>
    <p:restoredTop sz="97498" autoAdjust="0"/>
  </p:normalViewPr>
  <p:slideViewPr>
    <p:cSldViewPr snapToGrid="0" snapToObjects="1">
      <p:cViewPr varScale="1">
        <p:scale>
          <a:sx n="162" d="100"/>
          <a:sy n="162" d="100"/>
        </p:scale>
        <p:origin x="1998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3251"/>
            <a:ext cx="5450207" cy="4473654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annica.com/technology/two-cavity-klystron" TargetMode="External"/><Relationship Id="rId7" Type="http://schemas.openxmlformats.org/officeDocument/2006/relationships/hyperlink" Target="https://cas.web.cern.ch/cas/Denmark-2010/Lectures/Alesini.pdf" TargetMode="External"/><Relationship Id="rId2" Type="http://schemas.openxmlformats.org/officeDocument/2006/relationships/hyperlink" Target="https://www.britannica.com/technology/electron-tube#ref132618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youtube.com/watch?v=Fvud81pYGOg&amp;t=498s" TargetMode="External"/><Relationship Id="rId5" Type="http://schemas.openxmlformats.org/officeDocument/2006/relationships/hyperlink" Target="https://www.thalesgroup.com/sites/default/files/asset/document/high-power-klystrons.pdf" TargetMode="External"/><Relationship Id="rId4" Type="http://schemas.openxmlformats.org/officeDocument/2006/relationships/hyperlink" Target="http://www.daenotes.com/electronics/microwave-radar/microwave-tube-devices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Literature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+mj-lt"/>
              <a:buAutoNum type="arabicPeriod"/>
            </a:pPr>
            <a:r>
              <a:rPr lang="en-GB" sz="1400" dirty="0" smtClean="0"/>
              <a:t>Article </a:t>
            </a:r>
            <a:r>
              <a:rPr lang="en-GB" sz="1400" i="1" dirty="0" smtClean="0"/>
              <a:t>Electron tube, </a:t>
            </a:r>
            <a:r>
              <a:rPr lang="en-GB" sz="1400" dirty="0" smtClean="0"/>
              <a:t>Britannica Encyclopaedia, </a:t>
            </a:r>
            <a:br>
              <a:rPr lang="en-GB" sz="1400" dirty="0" smtClean="0"/>
            </a:br>
            <a:r>
              <a:rPr lang="en-GB" sz="1400" dirty="0" smtClean="0"/>
              <a:t>website</a:t>
            </a:r>
            <a:r>
              <a:rPr lang="en-GB" sz="1400" dirty="0"/>
              <a:t>: </a:t>
            </a:r>
            <a:r>
              <a:rPr lang="en-GB" sz="1400" i="1" dirty="0">
                <a:hlinkClick r:id="rId2"/>
              </a:rPr>
              <a:t>https://</a:t>
            </a:r>
            <a:r>
              <a:rPr lang="en-GB" sz="1400" i="1" dirty="0" smtClean="0">
                <a:hlinkClick r:id="rId2"/>
              </a:rPr>
              <a:t>www.britannica.com/technology/electron-tube#ref132618</a:t>
            </a:r>
            <a:r>
              <a:rPr lang="en-GB" sz="1400" i="1" dirty="0" smtClean="0"/>
              <a:t/>
            </a:r>
            <a:br>
              <a:rPr lang="en-GB" sz="1400" i="1" dirty="0" smtClean="0"/>
            </a:br>
            <a:endParaRPr lang="en-GB" sz="1400" i="1" dirty="0" smtClean="0"/>
          </a:p>
          <a:p>
            <a:pPr>
              <a:buClrTx/>
              <a:buFont typeface="+mj-lt"/>
              <a:buAutoNum type="arabicPeriod"/>
            </a:pPr>
            <a:r>
              <a:rPr lang="en-GB" sz="1400" dirty="0" smtClean="0"/>
              <a:t>Article </a:t>
            </a:r>
            <a:r>
              <a:rPr lang="en-GB" sz="1400" i="1" dirty="0" smtClean="0"/>
              <a:t>Two-cavity klystron, </a:t>
            </a:r>
            <a:r>
              <a:rPr lang="en-GB" sz="1400" dirty="0"/>
              <a:t>Britannica </a:t>
            </a:r>
            <a:r>
              <a:rPr lang="en-GB" sz="1400" dirty="0" smtClean="0"/>
              <a:t>Encyclopaedia, 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smtClean="0"/>
              <a:t>Website: </a:t>
            </a:r>
            <a:r>
              <a:rPr lang="en-GB" sz="1400" i="1" dirty="0" smtClean="0">
                <a:hlinkClick r:id="rId3"/>
              </a:rPr>
              <a:t>https</a:t>
            </a:r>
            <a:r>
              <a:rPr lang="en-GB" sz="1400" i="1" dirty="0">
                <a:hlinkClick r:id="rId3"/>
              </a:rPr>
              <a:t>://</a:t>
            </a:r>
            <a:r>
              <a:rPr lang="en-GB" sz="1400" i="1" dirty="0" smtClean="0">
                <a:hlinkClick r:id="rId3"/>
              </a:rPr>
              <a:t>www.britannica.com/technology/two-cavity-klystron</a:t>
            </a:r>
            <a:r>
              <a:rPr lang="en-GB" sz="1400" i="1" dirty="0" smtClean="0"/>
              <a:t/>
            </a:r>
            <a:br>
              <a:rPr lang="en-GB" sz="1400" i="1" dirty="0" smtClean="0"/>
            </a:br>
            <a:endParaRPr lang="en-GB" sz="1400" i="1" dirty="0" smtClean="0"/>
          </a:p>
          <a:p>
            <a:pPr>
              <a:buClrTx/>
              <a:buFont typeface="+mj-lt"/>
              <a:buAutoNum type="arabicPeriod"/>
            </a:pPr>
            <a:r>
              <a:rPr lang="en-GB" sz="1400" dirty="0" smtClean="0"/>
              <a:t>Article </a:t>
            </a:r>
            <a:r>
              <a:rPr lang="en-GB" sz="1400" i="1" dirty="0" smtClean="0"/>
              <a:t>Microwave tube devices, </a:t>
            </a:r>
            <a:br>
              <a:rPr lang="en-GB" sz="1400" i="1" dirty="0" smtClean="0"/>
            </a:br>
            <a:r>
              <a:rPr lang="en-GB" sz="1400" dirty="0" smtClean="0"/>
              <a:t>website: </a:t>
            </a:r>
            <a:r>
              <a:rPr lang="en-GB" sz="1400" i="1" dirty="0" smtClean="0">
                <a:hlinkClick r:id="rId4"/>
              </a:rPr>
              <a:t>http://www.daenotes.com/electronics/microwave-radar/microwave-tube-devices</a:t>
            </a:r>
            <a:r>
              <a:rPr lang="en-GB" sz="1400" i="1" dirty="0" smtClean="0"/>
              <a:t/>
            </a:r>
            <a:br>
              <a:rPr lang="en-GB" sz="1400" i="1" dirty="0" smtClean="0"/>
            </a:br>
            <a:endParaRPr lang="en-GB" sz="1400" i="1" dirty="0" smtClean="0"/>
          </a:p>
          <a:p>
            <a:pPr>
              <a:buClrTx/>
              <a:buFont typeface="+mj-lt"/>
              <a:buAutoNum type="arabicPeriod"/>
            </a:pPr>
            <a:r>
              <a:rPr lang="en-GB" sz="1400" dirty="0" smtClean="0"/>
              <a:t>Article </a:t>
            </a:r>
            <a:r>
              <a:rPr lang="en-GB" sz="1400" i="1" dirty="0" smtClean="0"/>
              <a:t>High-power klystrons. The benchmark in scientific research., </a:t>
            </a:r>
            <a:r>
              <a:rPr lang="en-GB" sz="1400" dirty="0" smtClean="0"/>
              <a:t>THALES, S.135B/2012.03</a:t>
            </a:r>
          </a:p>
          <a:p>
            <a:pPr>
              <a:buClrTx/>
              <a:buFont typeface="+mj-lt"/>
              <a:buAutoNum type="arabicPeriod"/>
            </a:pPr>
            <a:r>
              <a:rPr lang="en-GB" sz="1400" dirty="0">
                <a:hlinkClick r:id="rId5"/>
              </a:rPr>
              <a:t>https://</a:t>
            </a:r>
            <a:r>
              <a:rPr lang="en-GB" sz="1400" dirty="0" smtClean="0">
                <a:hlinkClick r:id="rId5"/>
              </a:rPr>
              <a:t>www.thalesgroup.com/sites/default/files/asset/document/high-power-klystrons.pdf</a:t>
            </a:r>
            <a:endParaRPr lang="en-GB" sz="1400" dirty="0" smtClean="0"/>
          </a:p>
          <a:p>
            <a:pPr>
              <a:buClrTx/>
              <a:buFont typeface="+mj-lt"/>
              <a:buAutoNum type="arabicPeriod"/>
            </a:pPr>
            <a:endParaRPr lang="en-GB" sz="1400" dirty="0" smtClean="0"/>
          </a:p>
          <a:p>
            <a:pPr>
              <a:buClrTx/>
              <a:buFont typeface="+mj-lt"/>
              <a:buAutoNum type="arabicPeriod"/>
            </a:pPr>
            <a:r>
              <a:rPr lang="en-GB" sz="1400" dirty="0" smtClean="0"/>
              <a:t>YouTube </a:t>
            </a:r>
            <a:r>
              <a:rPr lang="en-GB" sz="1400" dirty="0"/>
              <a:t>lecture </a:t>
            </a:r>
            <a:r>
              <a:rPr lang="en-GB" sz="1400" i="1" dirty="0"/>
              <a:t>How a Klystron amplifier </a:t>
            </a:r>
            <a:r>
              <a:rPr lang="en-GB" sz="1400" i="1" dirty="0" smtClean="0"/>
              <a:t>works,</a:t>
            </a:r>
            <a:br>
              <a:rPr lang="en-GB" sz="1400" i="1" dirty="0" smtClean="0"/>
            </a:br>
            <a:r>
              <a:rPr lang="en-GB" sz="1400" dirty="0"/>
              <a:t>W</a:t>
            </a:r>
            <a:r>
              <a:rPr lang="en-GB" sz="1400" dirty="0" smtClean="0"/>
              <a:t>ebsite</a:t>
            </a:r>
            <a:r>
              <a:rPr lang="en-GB" sz="1400" dirty="0"/>
              <a:t>: </a:t>
            </a:r>
            <a:r>
              <a:rPr lang="en-GB" sz="1400" i="1" dirty="0">
                <a:hlinkClick r:id="rId6"/>
              </a:rPr>
              <a:t>https://</a:t>
            </a:r>
            <a:r>
              <a:rPr lang="en-GB" sz="1400" i="1" dirty="0" smtClean="0">
                <a:hlinkClick r:id="rId6"/>
              </a:rPr>
              <a:t>www.youtube.com/watch?v=Fvud81pYGOg&amp;t=498s</a:t>
            </a:r>
            <a:r>
              <a:rPr lang="en-GB" sz="1400" i="1" dirty="0" smtClean="0"/>
              <a:t/>
            </a:r>
            <a:br>
              <a:rPr lang="en-GB" sz="1400" i="1" dirty="0" smtClean="0"/>
            </a:br>
            <a:endParaRPr lang="en-GB" sz="1400" i="1" dirty="0" smtClean="0"/>
          </a:p>
          <a:p>
            <a:pPr>
              <a:buClrTx/>
              <a:buFont typeface="+mj-lt"/>
              <a:buAutoNum type="arabicPeriod"/>
            </a:pPr>
            <a:r>
              <a:rPr lang="en-GB" sz="1400" dirty="0" smtClean="0"/>
              <a:t>Coupling types</a:t>
            </a:r>
            <a:r>
              <a:rPr lang="en-GB" sz="1400" dirty="0"/>
              <a:t>: </a:t>
            </a:r>
            <a:r>
              <a:rPr lang="en-GB" sz="1400" dirty="0">
                <a:hlinkClick r:id="rId7"/>
              </a:rPr>
              <a:t>https://</a:t>
            </a:r>
            <a:r>
              <a:rPr lang="en-GB" sz="1400" dirty="0" smtClean="0">
                <a:hlinkClick r:id="rId7"/>
              </a:rPr>
              <a:t>cas.web.cern.ch/cas/Denmark-2010/Lectures/Alesini.pdf</a:t>
            </a:r>
            <a:r>
              <a:rPr lang="en-GB" sz="1400" smtClean="0"/>
              <a:t/>
            </a:r>
            <a:br>
              <a:rPr lang="en-GB" sz="1400" smtClean="0"/>
            </a:br>
            <a:r>
              <a:rPr lang="en-GB" sz="1400" i="1" dirty="0" smtClean="0"/>
              <a:t/>
            </a:r>
            <a:br>
              <a:rPr lang="en-GB" sz="1400" i="1" dirty="0" smtClean="0"/>
            </a:br>
            <a:endParaRPr lang="en-GB" sz="1400" i="1" dirty="0" smtClean="0"/>
          </a:p>
          <a:p>
            <a:pPr>
              <a:buClrTx/>
              <a:buFont typeface="+mj-lt"/>
              <a:buAutoNum type="arabicPeriod"/>
            </a:pPr>
            <a:endParaRPr lang="en-GB" sz="1400" dirty="0" smtClean="0"/>
          </a:p>
          <a:p>
            <a:pPr>
              <a:buFont typeface="+mj-lt"/>
              <a:buAutoNum type="arabicPeriod"/>
            </a:pPr>
            <a:endParaRPr lang="en-GB" sz="1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52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Klystrons are high-efficiency linear beam amplifiers, with high gain and narrow bandwidth,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designed to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operate at frequencies from UHF to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millimetric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 bandwidth. To ensure efficiency, klystrons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have to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be integrated in a very specific environment, demanding expertise in high-voltage 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operation, cooling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, RF and electromagnetic radiation (X-rays).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3398" y="1096963"/>
            <a:ext cx="5654458" cy="4667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663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288" y="4008664"/>
            <a:ext cx="4606711" cy="2849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 smtClean="0"/>
              <a:t>Zoom in at 1</a:t>
            </a:r>
            <a:r>
              <a:rPr lang="en-GB" sz="3200" baseline="30000" dirty="0" smtClean="0"/>
              <a:t>st</a:t>
            </a:r>
            <a:r>
              <a:rPr lang="en-GB" sz="3200" dirty="0" smtClean="0"/>
              <a:t> cavity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94860" y="6346682"/>
            <a:ext cx="2133600" cy="365125"/>
          </a:xfrm>
        </p:spPr>
        <p:txBody>
          <a:bodyPr/>
          <a:lstStyle/>
          <a:p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9946" y="1172213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050" dirty="0" smtClean="0"/>
              <a:t>1</a:t>
            </a:r>
            <a:r>
              <a:rPr lang="en-GB" sz="1050" baseline="30000" dirty="0" smtClean="0"/>
              <a:t>ST</a:t>
            </a:r>
            <a:r>
              <a:rPr lang="en-GB" sz="1050" dirty="0" smtClean="0"/>
              <a:t> CAVITY:</a:t>
            </a:r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coaxial </a:t>
            </a:r>
            <a:r>
              <a:rPr lang="en-GB" sz="1050" dirty="0"/>
              <a:t>cable </a:t>
            </a:r>
            <a:r>
              <a:rPr lang="en-GB" sz="1050" dirty="0" smtClean="0"/>
              <a:t>conducts </a:t>
            </a:r>
            <a:r>
              <a:rPr lang="en-GB" sz="1050" dirty="0"/>
              <a:t>electrical signal using an inner </a:t>
            </a:r>
            <a:r>
              <a:rPr lang="en-GB" sz="1050" dirty="0" smtClean="0"/>
              <a:t>conductor → transmission line for radio frequency signals </a:t>
            </a:r>
            <a:br>
              <a:rPr lang="en-GB" sz="1050" dirty="0" smtClean="0"/>
            </a:br>
            <a:endParaRPr lang="en-GB" sz="1050" dirty="0" smtClean="0"/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HF weak wave is provided to the cavity (</a:t>
            </a:r>
            <a:r>
              <a:rPr lang="en-GB" sz="1050" dirty="0"/>
              <a:t>HF </a:t>
            </a:r>
            <a:r>
              <a:rPr lang="en-GB" sz="1050" dirty="0" smtClean="0"/>
              <a:t>weak wave </a:t>
            </a:r>
            <a:r>
              <a:rPr lang="en-GB" sz="1050" dirty="0"/>
              <a:t>= low amplitude of wave = low power (100W</a:t>
            </a:r>
            <a:r>
              <a:rPr lang="en-GB" sz="1050" dirty="0" smtClean="0"/>
              <a:t>)</a:t>
            </a:r>
            <a:br>
              <a:rPr lang="en-GB" sz="1050" dirty="0" smtClean="0"/>
            </a:br>
            <a:endParaRPr lang="en-GB" sz="1050" dirty="0"/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/>
              <a:t>Maxwell’s laws → </a:t>
            </a:r>
            <a:r>
              <a:rPr lang="en-GB" sz="1050" dirty="0" smtClean="0"/>
              <a:t>It </a:t>
            </a:r>
            <a:r>
              <a:rPr lang="en-GB" sz="1050" dirty="0"/>
              <a:t>excites </a:t>
            </a:r>
            <a:r>
              <a:rPr lang="en-GB" sz="1050" dirty="0" smtClean="0"/>
              <a:t>electrons </a:t>
            </a:r>
            <a:r>
              <a:rPr lang="en-GB" sz="1050" dirty="0"/>
              <a:t>in the walls of metal </a:t>
            </a:r>
            <a:r>
              <a:rPr lang="en-GB" sz="1050" dirty="0" smtClean="0"/>
              <a:t>cavity (aluminium </a:t>
            </a:r>
            <a:r>
              <a:rPr lang="en-GB" sz="1050" dirty="0"/>
              <a:t>cavities would not </a:t>
            </a:r>
            <a:r>
              <a:rPr lang="en-GB" sz="1050" dirty="0" smtClean="0"/>
              <a:t>work)</a:t>
            </a:r>
            <a:br>
              <a:rPr lang="en-GB" sz="1050" dirty="0" smtClean="0"/>
            </a:br>
            <a:endParaRPr lang="en-GB" sz="1050" dirty="0"/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Maxwell’s laws → Electrons </a:t>
            </a:r>
            <a:r>
              <a:rPr lang="en-GB" sz="1050" dirty="0"/>
              <a:t>in the </a:t>
            </a:r>
            <a:r>
              <a:rPr lang="en-GB" sz="1050" dirty="0" smtClean="0"/>
              <a:t>cavity </a:t>
            </a:r>
            <a:r>
              <a:rPr lang="en-GB" sz="1050" dirty="0"/>
              <a:t>walls generate electromagnetic </a:t>
            </a:r>
            <a:r>
              <a:rPr lang="en-GB" sz="1050" dirty="0" smtClean="0"/>
              <a:t>field.</a:t>
            </a:r>
            <a:br>
              <a:rPr lang="en-GB" sz="1050" dirty="0" smtClean="0"/>
            </a:br>
            <a:endParaRPr lang="en-GB" sz="1050" dirty="0" smtClean="0"/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/>
              <a:t>G</a:t>
            </a:r>
            <a:r>
              <a:rPr lang="en-GB" sz="1050" dirty="0" smtClean="0"/>
              <a:t>enerated electromagnetic waves with a range of frequencies</a:t>
            </a:r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/>
              <a:t>Resonance frequency of the cavity depend on </a:t>
            </a:r>
            <a:r>
              <a:rPr lang="en-GB" sz="1050" dirty="0" smtClean="0"/>
              <a:t>its shape </a:t>
            </a:r>
            <a:r>
              <a:rPr lang="en-GB" sz="1050" dirty="0"/>
              <a:t>and </a:t>
            </a:r>
            <a:r>
              <a:rPr lang="en-GB" sz="1050" dirty="0" smtClean="0"/>
              <a:t>impedance.</a:t>
            </a:r>
            <a:r>
              <a:rPr lang="en-GB" sz="1050" dirty="0"/>
              <a:t> </a:t>
            </a:r>
            <a:r>
              <a:rPr lang="en-GB" sz="1050" dirty="0" smtClean="0"/>
              <a:t/>
            </a:r>
            <a:br>
              <a:rPr lang="en-GB" sz="1050" dirty="0" smtClean="0"/>
            </a:br>
            <a:endParaRPr lang="en-GB" sz="1050" dirty="0" smtClean="0"/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Electrons </a:t>
            </a:r>
            <a:r>
              <a:rPr lang="en-GB" sz="1050" dirty="0"/>
              <a:t>are accelerated and deaccelerated (</a:t>
            </a:r>
            <a:r>
              <a:rPr lang="en-GB" sz="1050" dirty="0" smtClean="0"/>
              <a:t>photo) </a:t>
            </a:r>
            <a:r>
              <a:rPr lang="en-GB" sz="1050" dirty="0"/>
              <a:t>→ </a:t>
            </a:r>
            <a:r>
              <a:rPr lang="en-GB" sz="1050" dirty="0" smtClean="0"/>
              <a:t> they </a:t>
            </a:r>
            <a:r>
              <a:rPr lang="en-GB" sz="1050" dirty="0"/>
              <a:t>get bunched</a:t>
            </a:r>
            <a:r>
              <a:rPr lang="en-GB" sz="1050" dirty="0" smtClean="0"/>
              <a:t>.</a:t>
            </a:r>
            <a:br>
              <a:rPr lang="en-GB" sz="1050" dirty="0" smtClean="0"/>
            </a:br>
            <a:endParaRPr lang="en-GB" sz="1050" dirty="0" smtClean="0"/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Bunched electrons travel towards collector → They </a:t>
            </a:r>
            <a:r>
              <a:rPr lang="en-GB" sz="1050" dirty="0"/>
              <a:t>induce EM field in following </a:t>
            </a:r>
            <a:r>
              <a:rPr lang="en-GB" sz="1050" dirty="0" smtClean="0"/>
              <a:t>cavities</a:t>
            </a:r>
            <a:endParaRPr lang="en-GB" sz="1050" dirty="0"/>
          </a:p>
          <a:p>
            <a:pPr marL="36576" indent="0">
              <a:buClrTx/>
              <a:buNone/>
            </a:pPr>
            <a:endParaRPr lang="en-GB" sz="1050" dirty="0" smtClean="0"/>
          </a:p>
          <a:p>
            <a:pPr marL="36576" indent="0">
              <a:buClrTx/>
              <a:buNone/>
            </a:pPr>
            <a:r>
              <a:rPr lang="en-GB" sz="1050" dirty="0" smtClean="0"/>
              <a:t>LAST CAVITY (or 2</a:t>
            </a:r>
            <a:r>
              <a:rPr lang="en-GB" sz="1050" baseline="30000" dirty="0" smtClean="0"/>
              <a:t>ST</a:t>
            </a:r>
            <a:r>
              <a:rPr lang="en-GB" sz="1050" dirty="0" smtClean="0"/>
              <a:t>)</a:t>
            </a:r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strong </a:t>
            </a:r>
            <a:r>
              <a:rPr lang="en-GB" sz="1050" dirty="0"/>
              <a:t>HF wave is </a:t>
            </a:r>
            <a:r>
              <a:rPr lang="en-GB" sz="1050" dirty="0" smtClean="0"/>
              <a:t>collected (power coupler, antenna)</a:t>
            </a:r>
          </a:p>
          <a:p>
            <a:pPr marL="265176" indent="-228600">
              <a:buClrTx/>
              <a:buFont typeface="+mj-lt"/>
              <a:buAutoNum type="arabicPeriod"/>
            </a:pPr>
            <a:r>
              <a:rPr lang="en-GB" sz="1050" dirty="0" smtClean="0"/>
              <a:t>Example: in SC cavities </a:t>
            </a:r>
            <a:r>
              <a:rPr lang="en-GB" sz="1050" dirty="0"/>
              <a:t>of LHC </a:t>
            </a:r>
            <a:r>
              <a:rPr lang="en-GB" sz="1050" dirty="0" smtClean="0"/>
              <a:t>accelerates </a:t>
            </a:r>
            <a:r>
              <a:rPr lang="en-GB" sz="1050" dirty="0"/>
              <a:t>bunches to its highest </a:t>
            </a:r>
            <a:r>
              <a:rPr lang="en-GB" sz="1050" dirty="0" smtClean="0"/>
              <a:t>energies</a:t>
            </a:r>
            <a:endParaRPr lang="en-GB" sz="1050" dirty="0"/>
          </a:p>
          <a:p>
            <a:endParaRPr lang="en-GB" sz="1050" dirty="0"/>
          </a:p>
        </p:txBody>
      </p:sp>
      <p:sp>
        <p:nvSpPr>
          <p:cNvPr id="13" name="Right Bracket 12"/>
          <p:cNvSpPr/>
          <p:nvPr/>
        </p:nvSpPr>
        <p:spPr>
          <a:xfrm>
            <a:off x="4645735" y="2796701"/>
            <a:ext cx="530680" cy="391886"/>
          </a:xfrm>
          <a:prstGeom prst="rightBracket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5523086" y="2812403"/>
            <a:ext cx="3279271" cy="4733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Tx/>
              <a:buNone/>
            </a:pPr>
            <a:r>
              <a:rPr lang="en-GB" sz="1050" dirty="0"/>
              <a:t>Some of them are equal to resonating frequencies. These are </a:t>
            </a:r>
            <a:r>
              <a:rPr lang="en-GB" sz="1050" dirty="0" smtClean="0"/>
              <a:t>amplified in the cavity.</a:t>
            </a:r>
            <a:endParaRPr lang="en-GB" sz="1050" dirty="0"/>
          </a:p>
        </p:txBody>
      </p:sp>
      <p:sp>
        <p:nvSpPr>
          <p:cNvPr id="15" name="Right Arrow 14"/>
          <p:cNvSpPr/>
          <p:nvPr/>
        </p:nvSpPr>
        <p:spPr>
          <a:xfrm>
            <a:off x="5176416" y="2922814"/>
            <a:ext cx="269164" cy="2019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23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174" y="1563210"/>
            <a:ext cx="6478476" cy="419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95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does a klystron work?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TE-MPE Section Meeting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		</a:t>
            </a:r>
            <a:r>
              <a:rPr lang="en-US" sz="3600" dirty="0" smtClean="0"/>
              <a:t> </a:t>
            </a:r>
            <a:r>
              <a:rPr lang="en-GB" sz="3600" dirty="0" smtClean="0"/>
              <a:t>Karolina </a:t>
            </a:r>
            <a:r>
              <a:rPr lang="en-GB" sz="3600" dirty="0"/>
              <a:t>Kulesz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344400" y="63576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5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Why do we need klystrons?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5054"/>
            <a:ext cx="8226854" cy="451797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/>
              <a:t>Produce far higher microwave power outputs than solid state microwave devices (e.g. Gunn diode)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From hundreds of MHz</a:t>
            </a:r>
            <a:r>
              <a:rPr lang="en-GB" sz="2000" dirty="0"/>
              <a:t> </a:t>
            </a:r>
            <a:r>
              <a:rPr lang="en-GB" sz="2000" dirty="0" smtClean="0"/>
              <a:t>(UHF) up through hundreds </a:t>
            </a:r>
            <a:r>
              <a:rPr lang="en-GB" sz="2000" dirty="0"/>
              <a:t>of GHz (Extended Interaction Klystrons in the </a:t>
            </a:r>
            <a:r>
              <a:rPr lang="en-GB" sz="2000" i="1" dirty="0" err="1"/>
              <a:t>CloudSat</a:t>
            </a:r>
            <a:r>
              <a:rPr lang="en-GB" sz="2000" dirty="0"/>
              <a:t> </a:t>
            </a:r>
            <a:r>
              <a:rPr lang="en-GB" sz="2000" dirty="0" smtClean="0"/>
              <a:t>satellite)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At work with: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r</a:t>
            </a:r>
            <a:r>
              <a:rPr lang="en-GB" sz="1800" dirty="0" smtClean="0"/>
              <a:t>adars and satellites, </a:t>
            </a:r>
          </a:p>
          <a:p>
            <a:pPr lvl="1">
              <a:lnSpc>
                <a:spcPct val="150000"/>
              </a:lnSpc>
            </a:pPr>
            <a:r>
              <a:rPr lang="en-GB" sz="1800" dirty="0" smtClean="0"/>
              <a:t>wideband </a:t>
            </a:r>
            <a:r>
              <a:rPr lang="en-GB" sz="1800" dirty="0"/>
              <a:t>high-power communication (very common in television broadcasting and </a:t>
            </a:r>
            <a:r>
              <a:rPr lang="en-GB" sz="1800" dirty="0" smtClean="0"/>
              <a:t>satellite terminals)</a:t>
            </a:r>
          </a:p>
          <a:p>
            <a:pPr lvl="1">
              <a:lnSpc>
                <a:spcPct val="150000"/>
              </a:lnSpc>
            </a:pPr>
            <a:r>
              <a:rPr lang="en-GB" sz="1800" dirty="0" smtClean="0"/>
              <a:t>medicine </a:t>
            </a:r>
            <a:r>
              <a:rPr lang="en-GB" sz="1800" dirty="0"/>
              <a:t>(radiation </a:t>
            </a:r>
            <a:r>
              <a:rPr lang="en-GB" sz="1800" dirty="0" smtClean="0"/>
              <a:t>oncology)</a:t>
            </a:r>
            <a:r>
              <a:rPr lang="en-GB" sz="1800" dirty="0"/>
              <a:t> </a:t>
            </a:r>
            <a:endParaRPr lang="en-GB" sz="1800" dirty="0" smtClean="0"/>
          </a:p>
          <a:p>
            <a:pPr lvl="1">
              <a:lnSpc>
                <a:spcPct val="150000"/>
              </a:lnSpc>
            </a:pPr>
            <a:r>
              <a:rPr lang="en-GB" sz="1800" dirty="0" smtClean="0"/>
              <a:t>high-energy </a:t>
            </a:r>
            <a:r>
              <a:rPr lang="en-GB" sz="1800" dirty="0"/>
              <a:t>physics (particle accelerators and experimental reactors)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009" y="3096552"/>
            <a:ext cx="4894326" cy="302723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71113" y="1201401"/>
            <a:ext cx="41964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u="sng" dirty="0" smtClean="0"/>
              <a:t>Two cavity klystron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Electron gun </a:t>
            </a:r>
            <a:r>
              <a:rPr lang="en-GB" sz="1200" dirty="0" smtClean="0"/>
              <a:t>( ~54 kV)</a:t>
            </a:r>
            <a:endParaRPr lang="en-GB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Collector </a:t>
            </a:r>
            <a:r>
              <a:rPr lang="en-GB" sz="1200" dirty="0"/>
              <a:t>(Collector Dissipation Capability ≥ 500 </a:t>
            </a:r>
            <a:r>
              <a:rPr lang="en-GB" sz="1200" dirty="0" smtClean="0"/>
              <a:t>kW)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2(or </a:t>
            </a:r>
            <a:r>
              <a:rPr lang="en-GB" sz="1400" dirty="0" smtClean="0"/>
              <a:t>more)</a:t>
            </a:r>
            <a:r>
              <a:rPr lang="en-GB" sz="1400" dirty="0"/>
              <a:t> </a:t>
            </a:r>
            <a:r>
              <a:rPr lang="en-GB" sz="1400" dirty="0" smtClean="0"/>
              <a:t>cavities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External electromagnet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RF signal input </a:t>
            </a:r>
            <a:r>
              <a:rPr lang="en-GB" sz="1200" dirty="0" smtClean="0"/>
              <a:t>(AC source)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High power coupler </a:t>
            </a:r>
            <a:r>
              <a:rPr lang="en-GB" sz="1200" dirty="0" smtClean="0"/>
              <a:t>(waveguide/coaxial type)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Water cooling </a:t>
            </a:r>
            <a:br>
              <a:rPr lang="en-GB" sz="1400" dirty="0" smtClean="0"/>
            </a:br>
            <a:r>
              <a:rPr lang="en-GB" sz="1200" dirty="0" smtClean="0"/>
              <a:t>(collector, body and electromagnet)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Vacuum pump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Power supply, insulation etc.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lnSpc>
                <a:spcPct val="150000"/>
              </a:lnSpc>
            </a:pPr>
            <a:r>
              <a:rPr lang="en-GB" sz="1400" u="sng" dirty="0" smtClean="0"/>
              <a:t>Reflex klystron (Sutton tube)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9600" cy="967909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Klystron’s parts and components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36716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/>
              <a:t>Main </a:t>
            </a:r>
            <a:r>
              <a:rPr lang="en-GB" sz="3200" dirty="0" smtClean="0"/>
              <a:t>idea:</a:t>
            </a:r>
            <a:br>
              <a:rPr lang="en-GB" sz="3200" dirty="0" smtClean="0"/>
            </a:br>
            <a:r>
              <a:rPr lang="en-GB" sz="3200" dirty="0" smtClean="0"/>
              <a:t>How klystron amplifies the HF signal?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272" y="2935936"/>
            <a:ext cx="4894326" cy="3027231"/>
          </a:xfrm>
          <a:prstGeom prst="rect">
            <a:avLst/>
          </a:prstGeom>
        </p:spPr>
      </p:pic>
      <p:sp>
        <p:nvSpPr>
          <p:cNvPr id="8" name="Pentagon 7"/>
          <p:cNvSpPr/>
          <p:nvPr/>
        </p:nvSpPr>
        <p:spPr>
          <a:xfrm>
            <a:off x="6125230" y="1553649"/>
            <a:ext cx="1397745" cy="95629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Beam arrives at 2</a:t>
            </a:r>
            <a:r>
              <a:rPr lang="en-GB" baseline="30000" dirty="0" smtClean="0"/>
              <a:t>nd</a:t>
            </a:r>
            <a:r>
              <a:rPr lang="en-GB" dirty="0" smtClean="0"/>
              <a:t> cavity</a:t>
            </a:r>
            <a:endParaRPr lang="en-GB" dirty="0"/>
          </a:p>
        </p:txBody>
      </p:sp>
      <p:sp>
        <p:nvSpPr>
          <p:cNvPr id="9" name="Pentagon 8"/>
          <p:cNvSpPr/>
          <p:nvPr/>
        </p:nvSpPr>
        <p:spPr>
          <a:xfrm>
            <a:off x="3329740" y="1536157"/>
            <a:ext cx="1397745" cy="95629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Beam arrives at 1</a:t>
            </a:r>
            <a:r>
              <a:rPr lang="en-GB" baseline="30000" dirty="0" smtClean="0"/>
              <a:t>st</a:t>
            </a:r>
            <a:r>
              <a:rPr lang="en-GB" dirty="0" smtClean="0"/>
              <a:t> cavity</a:t>
            </a:r>
            <a:endParaRPr lang="en-GB" dirty="0"/>
          </a:p>
        </p:txBody>
      </p:sp>
      <p:sp>
        <p:nvSpPr>
          <p:cNvPr id="10" name="Pentagon 9"/>
          <p:cNvSpPr/>
          <p:nvPr/>
        </p:nvSpPr>
        <p:spPr>
          <a:xfrm>
            <a:off x="4727485" y="1536156"/>
            <a:ext cx="1397745" cy="95629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Bunched beam</a:t>
            </a:r>
            <a:endParaRPr lang="en-GB" dirty="0"/>
          </a:p>
        </p:txBody>
      </p:sp>
      <p:sp>
        <p:nvSpPr>
          <p:cNvPr id="13" name="Pentagon 12"/>
          <p:cNvSpPr/>
          <p:nvPr/>
        </p:nvSpPr>
        <p:spPr>
          <a:xfrm>
            <a:off x="333723" y="1536158"/>
            <a:ext cx="1334091" cy="95629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Electron gun</a:t>
            </a:r>
            <a:endParaRPr lang="en-GB" dirty="0"/>
          </a:p>
        </p:txBody>
      </p:sp>
      <p:sp>
        <p:nvSpPr>
          <p:cNvPr id="12" name="Pentagon 11"/>
          <p:cNvSpPr/>
          <p:nvPr/>
        </p:nvSpPr>
        <p:spPr>
          <a:xfrm>
            <a:off x="1667814" y="1536158"/>
            <a:ext cx="1661926" cy="95629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Continuous beam</a:t>
            </a:r>
            <a:endParaRPr lang="en-GB" dirty="0"/>
          </a:p>
        </p:txBody>
      </p:sp>
      <p:sp>
        <p:nvSpPr>
          <p:cNvPr id="14" name="Pentagon 13"/>
          <p:cNvSpPr/>
          <p:nvPr/>
        </p:nvSpPr>
        <p:spPr>
          <a:xfrm>
            <a:off x="7524325" y="1550908"/>
            <a:ext cx="1397745" cy="95629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Collector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984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889" y="3283043"/>
            <a:ext cx="4606711" cy="2849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 smtClean="0"/>
              <a:t>Zoom in at 1</a:t>
            </a:r>
            <a:r>
              <a:rPr lang="en-GB" sz="3200" baseline="30000" dirty="0" smtClean="0"/>
              <a:t>st</a:t>
            </a:r>
            <a:r>
              <a:rPr lang="en-GB" sz="3200" dirty="0" smtClean="0"/>
              <a:t> cavity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94860" y="6346682"/>
            <a:ext cx="2133600" cy="365125"/>
          </a:xfrm>
        </p:spPr>
        <p:txBody>
          <a:bodyPr/>
          <a:lstStyle/>
          <a:p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Pentagon 18"/>
          <p:cNvSpPr/>
          <p:nvPr/>
        </p:nvSpPr>
        <p:spPr>
          <a:xfrm>
            <a:off x="595785" y="1175564"/>
            <a:ext cx="2595716" cy="212218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6576"/>
            <a:r>
              <a:rPr lang="en-GB" sz="1400" dirty="0"/>
              <a:t>transmission </a:t>
            </a:r>
            <a:r>
              <a:rPr lang="en-GB" sz="1400" dirty="0" smtClean="0"/>
              <a:t>of RF signal via coupling: </a:t>
            </a:r>
            <a:br>
              <a:rPr lang="en-GB" sz="1400" dirty="0" smtClean="0"/>
            </a:br>
            <a:r>
              <a:rPr lang="en-GB" sz="1400" dirty="0" smtClean="0"/>
              <a:t>magnetic (longitudinal slots on waveguides) or electric (coaxial cables/</a:t>
            </a:r>
            <a:r>
              <a:rPr lang="en-GB" sz="1400" dirty="0" err="1" smtClean="0"/>
              <a:t>antena</a:t>
            </a:r>
            <a:r>
              <a:rPr lang="en-GB" sz="1400" dirty="0" smtClean="0"/>
              <a:t>)</a:t>
            </a:r>
          </a:p>
        </p:txBody>
      </p:sp>
      <p:sp>
        <p:nvSpPr>
          <p:cNvPr id="23" name="Pentagon 22"/>
          <p:cNvSpPr/>
          <p:nvPr/>
        </p:nvSpPr>
        <p:spPr>
          <a:xfrm>
            <a:off x="3261768" y="1175564"/>
            <a:ext cx="2455182" cy="212218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6576">
              <a:buClrTx/>
            </a:pPr>
            <a:r>
              <a:rPr lang="en-GB" sz="1400" dirty="0"/>
              <a:t>HF weak wave</a:t>
            </a:r>
            <a:br>
              <a:rPr lang="en-GB" sz="1400" dirty="0"/>
            </a:br>
            <a:r>
              <a:rPr lang="en-GB" sz="1400" dirty="0"/>
              <a:t>is induced in the </a:t>
            </a:r>
            <a:r>
              <a:rPr lang="en-GB" sz="1400" dirty="0" err="1"/>
              <a:t>the</a:t>
            </a:r>
            <a:r>
              <a:rPr lang="en-GB" sz="1400" dirty="0"/>
              <a:t> cavity </a:t>
            </a:r>
            <a:br>
              <a:rPr lang="en-GB" sz="1400" dirty="0"/>
            </a:b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HF weak wave = low amplitude of wave </a:t>
            </a:r>
            <a:br>
              <a:rPr lang="en-GB" sz="1400" dirty="0"/>
            </a:br>
            <a:r>
              <a:rPr lang="en-GB" sz="1400" dirty="0"/>
              <a:t>= low power (100W)</a:t>
            </a:r>
          </a:p>
        </p:txBody>
      </p:sp>
      <p:sp>
        <p:nvSpPr>
          <p:cNvPr id="24" name="Pentagon 23"/>
          <p:cNvSpPr/>
          <p:nvPr/>
        </p:nvSpPr>
        <p:spPr>
          <a:xfrm>
            <a:off x="5716950" y="1175564"/>
            <a:ext cx="1810626" cy="212218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Electrons are accelerated and deaccelerated</a:t>
            </a:r>
          </a:p>
        </p:txBody>
      </p:sp>
      <p:sp>
        <p:nvSpPr>
          <p:cNvPr id="25" name="Pentagon 24"/>
          <p:cNvSpPr/>
          <p:nvPr/>
        </p:nvSpPr>
        <p:spPr>
          <a:xfrm>
            <a:off x="7527576" y="1185327"/>
            <a:ext cx="1616423" cy="212218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Bunched beam</a:t>
            </a:r>
          </a:p>
        </p:txBody>
      </p:sp>
    </p:spTree>
    <p:extLst>
      <p:ext uri="{BB962C8B-B14F-4D97-AF65-F5344CB8AC3E}">
        <p14:creationId xmlns:p14="http://schemas.microsoft.com/office/powerpoint/2010/main" val="1528054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676" y="3224050"/>
            <a:ext cx="4606711" cy="2849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 smtClean="0"/>
              <a:t>Zoom in at 2</a:t>
            </a:r>
            <a:r>
              <a:rPr lang="en-GB" sz="3200" baseline="30000" dirty="0" smtClean="0"/>
              <a:t>nd</a:t>
            </a:r>
            <a:r>
              <a:rPr lang="en-GB" sz="3200" dirty="0" smtClean="0"/>
              <a:t> cavity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94860" y="6346682"/>
            <a:ext cx="2133600" cy="365125"/>
          </a:xfrm>
        </p:spPr>
        <p:txBody>
          <a:bodyPr/>
          <a:lstStyle/>
          <a:p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Pentagon 16"/>
          <p:cNvSpPr/>
          <p:nvPr/>
        </p:nvSpPr>
        <p:spPr>
          <a:xfrm>
            <a:off x="5196679" y="1445341"/>
            <a:ext cx="1635173" cy="1571416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6576">
              <a:buClrTx/>
            </a:pPr>
            <a:r>
              <a:rPr lang="en-GB" sz="1400" dirty="0"/>
              <a:t>strong HF wave is collected </a:t>
            </a:r>
            <a:r>
              <a:rPr lang="en-GB" sz="1400" dirty="0" smtClean="0"/>
              <a:t>with power coupler</a:t>
            </a:r>
            <a:endParaRPr lang="en-GB" sz="1400" dirty="0"/>
          </a:p>
        </p:txBody>
      </p:sp>
      <p:sp>
        <p:nvSpPr>
          <p:cNvPr id="18" name="Pentagon 17"/>
          <p:cNvSpPr/>
          <p:nvPr/>
        </p:nvSpPr>
        <p:spPr>
          <a:xfrm>
            <a:off x="6842194" y="1445340"/>
            <a:ext cx="1635173" cy="1571416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HF wave travels to LHC</a:t>
            </a:r>
            <a:endParaRPr lang="en-GB" sz="1400" dirty="0"/>
          </a:p>
        </p:txBody>
      </p:sp>
      <p:sp>
        <p:nvSpPr>
          <p:cNvPr id="19" name="Pentagon 18"/>
          <p:cNvSpPr/>
          <p:nvPr/>
        </p:nvSpPr>
        <p:spPr>
          <a:xfrm>
            <a:off x="1185772" y="1445342"/>
            <a:ext cx="2023341" cy="1571416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6576"/>
            <a:r>
              <a:rPr lang="en-GB" sz="1400" dirty="0"/>
              <a:t>Bunched </a:t>
            </a:r>
            <a:r>
              <a:rPr lang="en-GB" sz="1400" dirty="0" smtClean="0"/>
              <a:t>beam induces magnetic field in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cavity</a:t>
            </a:r>
            <a:endParaRPr lang="en-GB" sz="1400" dirty="0"/>
          </a:p>
        </p:txBody>
      </p:sp>
      <p:sp>
        <p:nvSpPr>
          <p:cNvPr id="20" name="Pentagon 19"/>
          <p:cNvSpPr/>
          <p:nvPr/>
        </p:nvSpPr>
        <p:spPr>
          <a:xfrm>
            <a:off x="3222089" y="1445342"/>
            <a:ext cx="1944229" cy="1571416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6576">
              <a:buClrTx/>
            </a:pPr>
            <a:r>
              <a:rPr lang="en-GB" sz="1400" dirty="0" smtClean="0"/>
              <a:t>Cavity surface current/electric field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3585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6629" y="3233787"/>
            <a:ext cx="6727371" cy="29527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0034"/>
            <a:ext cx="3447010" cy="44465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78" y="30265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What klystrons do we use in CERN?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531056" y="1364986"/>
            <a:ext cx="2383969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TH 2167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100" dirty="0"/>
              <a:t>300 kW </a:t>
            </a:r>
            <a:r>
              <a:rPr lang="pl-PL" sz="1100" dirty="0" smtClean="0"/>
              <a:t>CW</a:t>
            </a:r>
            <a:r>
              <a:rPr lang="en-GB" sz="1100" dirty="0" smtClean="0"/>
              <a:t> </a:t>
            </a:r>
            <a:r>
              <a:rPr lang="pl-PL" sz="1100" dirty="0" err="1" smtClean="0"/>
              <a:t>at</a:t>
            </a:r>
            <a:r>
              <a:rPr lang="pl-PL" sz="1100" dirty="0" smtClean="0"/>
              <a:t> </a:t>
            </a:r>
            <a:r>
              <a:rPr lang="pl-PL" sz="1100" dirty="0"/>
              <a:t>401 </a:t>
            </a:r>
            <a:r>
              <a:rPr lang="pl-PL" sz="1100" dirty="0" smtClean="0"/>
              <a:t>MHz</a:t>
            </a:r>
            <a:endParaRPr lang="en-GB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Continuous-wave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Efficiency 63%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Peak beam voltage: 54kV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16 klystrons constitute two </a:t>
            </a:r>
            <a:r>
              <a:rPr lang="en-GB" sz="1100" dirty="0"/>
              <a:t>RF </a:t>
            </a:r>
            <a:r>
              <a:rPr lang="en-GB" sz="1100" dirty="0" smtClean="0"/>
              <a:t>systems  </a:t>
            </a:r>
            <a:br>
              <a:rPr lang="en-GB" sz="1100" dirty="0" smtClean="0"/>
            </a:br>
            <a:r>
              <a:rPr lang="en-GB" sz="900" dirty="0" smtClean="0"/>
              <a:t>(protons accelerated </a:t>
            </a:r>
            <a:r>
              <a:rPr lang="en-GB" sz="900" dirty="0"/>
              <a:t>to their final energies of 2 × 7 </a:t>
            </a:r>
            <a:r>
              <a:rPr lang="en-GB" sz="900" dirty="0" err="1" smtClean="0"/>
              <a:t>TeV</a:t>
            </a:r>
            <a:r>
              <a:rPr lang="en-GB" sz="900" dirty="0" smtClean="0"/>
              <a:t>)</a:t>
            </a:r>
          </a:p>
          <a:p>
            <a:endParaRPr lang="en-GB" sz="900" dirty="0"/>
          </a:p>
          <a:p>
            <a:endParaRPr lang="en-GB" sz="9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100" dirty="0"/>
          </a:p>
          <a:p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993788" y="1364986"/>
            <a:ext cx="307144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 smtClean="0"/>
              <a:t>Th</a:t>
            </a:r>
            <a:r>
              <a:rPr lang="en-GB" sz="1200" dirty="0" smtClean="0"/>
              <a:t> </a:t>
            </a:r>
            <a:r>
              <a:rPr lang="en-GB" sz="1200" dirty="0"/>
              <a:t>2179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2.8 MW peak up to 210 kW </a:t>
            </a:r>
            <a:r>
              <a:rPr lang="en-GB" sz="1100" dirty="0" smtClean="0"/>
              <a:t>av. </a:t>
            </a:r>
            <a:r>
              <a:rPr lang="en-GB" sz="1100" dirty="0"/>
              <a:t>at </a:t>
            </a:r>
            <a:r>
              <a:rPr lang="en-GB" sz="1100" dirty="0" smtClean="0"/>
              <a:t>352 MHz</a:t>
            </a:r>
            <a:endParaRPr lang="en-GB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Pulsed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Efficiency </a:t>
            </a:r>
            <a:r>
              <a:rPr lang="en-GB" sz="1100" dirty="0" smtClean="0"/>
              <a:t>53%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Peak beam voltage: </a:t>
            </a:r>
            <a:r>
              <a:rPr lang="en-GB" sz="1100" dirty="0" smtClean="0"/>
              <a:t>107kV</a:t>
            </a:r>
            <a:endParaRPr lang="en-GB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1 </a:t>
            </a:r>
            <a:r>
              <a:rPr lang="en-GB" sz="1100" dirty="0" err="1"/>
              <a:t>mln</a:t>
            </a:r>
            <a:r>
              <a:rPr lang="en-GB" sz="1100" dirty="0"/>
              <a:t> CHF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LINAC4</a:t>
            </a:r>
          </a:p>
          <a:p>
            <a:endParaRPr lang="en-GB" sz="9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100" dirty="0"/>
          </a:p>
          <a:p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35778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344400" y="63576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18488" y="440514"/>
            <a:ext cx="8265984" cy="105726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en-GB" sz="3200" dirty="0" smtClean="0"/>
              <a:t>Thank you!</a:t>
            </a:r>
            <a:r>
              <a:rPr lang="en-GB" sz="3200" dirty="0"/>
              <a:t> </a:t>
            </a:r>
            <a:r>
              <a:rPr lang="en-GB" sz="3200" dirty="0" smtClean="0"/>
              <a:t>Questions?</a:t>
            </a:r>
            <a:endParaRPr lang="en-GB" sz="3200" dirty="0"/>
          </a:p>
        </p:txBody>
      </p:sp>
      <p:pic>
        <p:nvPicPr>
          <p:cNvPr id="1026" name="Picture 2" descr="https://upload.wikimedia.org/wikipedia/commons/4/47/Prototype_klystron_cutaw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020" y="1695641"/>
            <a:ext cx="5095527" cy="384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189639" y="5566493"/>
            <a:ext cx="4923682" cy="59324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GB" sz="1100" b="0" dirty="0">
                <a:latin typeface="+mn-lt"/>
              </a:rPr>
              <a:t>The first prototype klystron, manufactured by Westinghouse in 1940. </a:t>
            </a:r>
            <a:r>
              <a:rPr lang="en-GB" sz="1100" b="0" dirty="0"/>
              <a:t> </a:t>
            </a:r>
            <a:endParaRPr lang="en-GB" sz="1100" b="0" dirty="0" smtClean="0"/>
          </a:p>
          <a:p>
            <a:pPr>
              <a:lnSpc>
                <a:spcPct val="170000"/>
              </a:lnSpc>
            </a:pPr>
            <a:r>
              <a:rPr lang="en-GB" sz="1100" b="0" dirty="0" smtClean="0"/>
              <a:t>It </a:t>
            </a:r>
            <a:r>
              <a:rPr lang="en-GB" sz="1100" b="0" dirty="0"/>
              <a:t>could generate 200 W of power at 40 </a:t>
            </a:r>
            <a:r>
              <a:rPr lang="en-GB" sz="1100" b="0" dirty="0" smtClean="0"/>
              <a:t>cm </a:t>
            </a:r>
            <a:r>
              <a:rPr lang="en-GB" sz="1100" b="0" dirty="0"/>
              <a:t>(750 MHz) with 50% efficiency.</a:t>
            </a:r>
            <a:endParaRPr lang="en-GB" sz="11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47558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55063</TotalTime>
  <Words>464</Words>
  <Application>Microsoft Office PowerPoint</Application>
  <PresentationFormat>On-screen Show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CERN(4-3)</vt:lpstr>
      <vt:lpstr>PowerPoint Presentation</vt:lpstr>
      <vt:lpstr>How does a klystron work?  TE-MPE Section Meeting    Karolina Kulesz  </vt:lpstr>
      <vt:lpstr>Why do we need klystrons?</vt:lpstr>
      <vt:lpstr>Klystron’s parts and components</vt:lpstr>
      <vt:lpstr>Main idea: How klystron amplifies the HF signal?</vt:lpstr>
      <vt:lpstr>Zoom in at 1st cavity</vt:lpstr>
      <vt:lpstr>Zoom in at 2nd cavity</vt:lpstr>
      <vt:lpstr>What klystrons do we use in CERN?</vt:lpstr>
      <vt:lpstr>PowerPoint Presentation</vt:lpstr>
      <vt:lpstr>PowerPoint Presentation</vt:lpstr>
      <vt:lpstr>Literature</vt:lpstr>
      <vt:lpstr>Klystrons are high-efficiency linear beam amplifiers, with high gain and narrow bandwidth, designed to operate at frequencies from UHF to millimetric bandwidth. To ensure efficiency, klystrons have to be integrated in a very specific environment, demanding expertise in high-voltage operation, cooling, RF and electromagnetic radiation (X-rays).</vt:lpstr>
      <vt:lpstr>Zoom in at 1st cavity</vt:lpstr>
      <vt:lpstr>Examples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Karolina Kulesz</cp:lastModifiedBy>
  <cp:revision>552</cp:revision>
  <cp:lastPrinted>2016-09-22T07:00:06Z</cp:lastPrinted>
  <dcterms:created xsi:type="dcterms:W3CDTF">2012-11-30T11:04:26Z</dcterms:created>
  <dcterms:modified xsi:type="dcterms:W3CDTF">2017-02-23T11:06:34Z</dcterms:modified>
</cp:coreProperties>
</file>