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 showSpecialPlsOnTitleSld="0">
  <p:sldMasterIdLst>
    <p:sldMasterId id="214748365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08C35028-DECD-4CCE-82AB-43F3DBF8E0E1}">
  <a:tblStyle styleId="{08C35028-DECD-4CCE-82AB-43F3DBF8E0E1}" styleName="Table_0">
    <a:wholeTbl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3" name="Shape 8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Shape 1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8" name="Shape 198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Shape 2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0" name="Shape 210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Shape 2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9" name="Shape 219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Shape 23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5" name="Shape 235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Shape 2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8" name="Shape 248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Shape 2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5" name="Shape 265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Shape 27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4" name="Shape 274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Shape 2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5" name="Shape 285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Shape 2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5" name="Shape 295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Shape 3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05" name="Shape 305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2" name="Shape 92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Shape 31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15" name="Shape 315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Shape 3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25" name="Shape 325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Shape 3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3" name="Shape 333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Shape 34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1" name="Shape 341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0" name="Shape 110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0" name="Shape 13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8" name="Shape 13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2" name="Shape 152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9" name="Shape 15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Shape 17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6" name="Shape 176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Shape 18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6" name="Shape 186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2.jpg"/><Relationship Id="rId3" Type="http://schemas.openxmlformats.org/officeDocument/2006/relationships/image" Target="../media/image03.png"/><Relationship Id="rId4" Type="http://schemas.openxmlformats.org/officeDocument/2006/relationships/image" Target="../media/image0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1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1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1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1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1.jp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2.jpg"/><Relationship Id="rId3" Type="http://schemas.openxmlformats.org/officeDocument/2006/relationships/image" Target="../media/image03.png"/><Relationship Id="rId4" Type="http://schemas.openxmlformats.org/officeDocument/2006/relationships/image" Target="../media/image01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Diapositive de titre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ctrTitle"/>
          </p:nvPr>
        </p:nvSpPr>
        <p:spPr>
          <a:xfrm>
            <a:off x="1371600" y="2819400"/>
            <a:ext cx="720000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5"/>
              </a:buClr>
              <a:buFont typeface="Arial"/>
              <a:buNone/>
              <a:defRPr b="1" i="0" sz="28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1" type="subTitle"/>
          </p:nvPr>
        </p:nvSpPr>
        <p:spPr>
          <a:xfrm>
            <a:off x="1371600" y="4800600"/>
            <a:ext cx="6480000" cy="990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400"/>
              </a:spcBef>
              <a:buClr>
                <a:schemeClr val="accent6"/>
              </a:buClr>
              <a:buFont typeface="Noto Sans Symbols"/>
              <a:buNone/>
              <a:defRPr b="0" i="0" sz="2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480"/>
              </a:spcBef>
              <a:buClr>
                <a:schemeClr val="accent6"/>
              </a:buClr>
              <a:buFont typeface="Noto Sans Symbols"/>
              <a:buNone/>
              <a:defRPr b="0" i="0" sz="2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00"/>
              </a:spcBef>
              <a:buClr>
                <a:schemeClr val="accent6"/>
              </a:buClr>
              <a:buFont typeface="Noto Sans Symbols"/>
              <a:buNone/>
              <a:defRPr b="0" i="0" sz="2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360"/>
              </a:spcBef>
              <a:buClr>
                <a:schemeClr val="accent6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320"/>
              </a:spcBef>
              <a:buClr>
                <a:schemeClr val="accent6"/>
              </a:buClr>
              <a:buFont typeface="Noto Sans Symbols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1" type="ftr"/>
          </p:nvPr>
        </p:nvSpPr>
        <p:spPr>
          <a:xfrm>
            <a:off x="1371600" y="6356350"/>
            <a:ext cx="6308999" cy="3599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686800" y="6356350"/>
            <a:ext cx="359999" cy="359999"/>
          </a:xfrm>
          <a:prstGeom prst="rect">
            <a:avLst/>
          </a:prstGeom>
          <a:noFill/>
          <a:ln cap="flat" cmpd="sng" w="9525">
            <a:solidFill>
              <a:srgbClr val="2BABA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b" bIns="0" lIns="0" rIns="0" tIns="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pic>
        <p:nvPicPr>
          <p:cNvPr descr="HLU-logoN-title.png" id="19" name="Shape 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71600" y="673710"/>
            <a:ext cx="3785364" cy="1534388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Shape 20"/>
          <p:cNvSpPr txBox="1"/>
          <p:nvPr>
            <p:ph idx="2" type="body"/>
          </p:nvPr>
        </p:nvSpPr>
        <p:spPr>
          <a:xfrm>
            <a:off x="1371600" y="5899150"/>
            <a:ext cx="6480000" cy="349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742950" marR="0" rtl="0" algn="l">
              <a:spcBef>
                <a:spcPts val="480"/>
              </a:spcBef>
              <a:buClr>
                <a:schemeClr val="accent6"/>
              </a:buClr>
              <a:buFont typeface="Noto Sans Symbols"/>
              <a:buNone/>
              <a:defRPr b="0" i="0" sz="24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143000" marR="0" rtl="0" algn="l">
              <a:spcBef>
                <a:spcPts val="400"/>
              </a:spcBef>
              <a:buClr>
                <a:schemeClr val="accent6"/>
              </a:buClr>
              <a:buFont typeface="Noto Sans Symbols"/>
              <a:buNone/>
              <a:defRPr b="0" i="0" sz="2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600200" marR="0" rtl="0" algn="l">
              <a:spcBef>
                <a:spcPts val="360"/>
              </a:spcBef>
              <a:buClr>
                <a:schemeClr val="accent6"/>
              </a:buClr>
              <a:buFont typeface="Noto Sans Symbols"/>
              <a:buNone/>
              <a:defRPr b="0" i="0" sz="18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057400" marR="0" rtl="0" algn="l">
              <a:spcBef>
                <a:spcPts val="320"/>
              </a:spcBef>
              <a:buClr>
                <a:schemeClr val="accent6"/>
              </a:buClr>
              <a:buFont typeface="Noto Sans Symbols"/>
              <a:buNone/>
              <a:defRPr b="0" i="0" sz="16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grpSp>
        <p:nvGrpSpPr>
          <p:cNvPr id="21" name="Shape 21"/>
          <p:cNvGrpSpPr/>
          <p:nvPr/>
        </p:nvGrpSpPr>
        <p:grpSpPr>
          <a:xfrm>
            <a:off x="457200" y="6071399"/>
            <a:ext cx="457200" cy="457200"/>
            <a:chOff x="1462200" y="4620912"/>
            <a:chExt cx="457200" cy="457200"/>
          </a:xfrm>
        </p:grpSpPr>
        <p:sp>
          <p:nvSpPr>
            <p:cNvPr id="22" name="Shape 22"/>
            <p:cNvSpPr/>
            <p:nvPr/>
          </p:nvSpPr>
          <p:spPr>
            <a:xfrm>
              <a:off x="1462200" y="4620912"/>
              <a:ext cx="457200" cy="457200"/>
            </a:xfrm>
            <a:prstGeom prst="rect">
              <a:avLst/>
            </a:prstGeom>
            <a:solidFill>
              <a:schemeClr val="accent5">
                <a:alpha val="31764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Shape 23"/>
            <p:cNvSpPr txBox="1"/>
            <p:nvPr/>
          </p:nvSpPr>
          <p:spPr>
            <a:xfrm>
              <a:off x="1485900" y="4670164"/>
              <a:ext cx="381000" cy="276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rIns="0" tIns="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0" i="0" lang="en-US" sz="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logo</a:t>
              </a:r>
            </a:p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0" i="0" lang="en-US" sz="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area</a:t>
              </a:r>
            </a:p>
          </p:txBody>
        </p:sp>
      </p:grpSp>
      <p:pic>
        <p:nvPicPr>
          <p:cNvPr descr="CERN-logo_outline.jpg" id="24" name="Shape 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7189" y="5946775"/>
            <a:ext cx="613409" cy="603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re et contenu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612000" y="180000"/>
            <a:ext cx="7920000" cy="719999"/>
          </a:xfrm>
          <a:prstGeom prst="rect">
            <a:avLst/>
          </a:prstGeom>
          <a:noFill/>
          <a:ln>
            <a:noFill/>
          </a:ln>
        </p:spPr>
        <p:txBody>
          <a:bodyPr anchorCtr="1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lt2"/>
              </a:buClr>
              <a:buFont typeface="Arial"/>
              <a:buNone/>
              <a:defRPr b="1" i="0" sz="2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612000" y="1219200"/>
            <a:ext cx="7920000" cy="4906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buClr>
                <a:schemeClr val="accent6"/>
              </a:buClr>
              <a:buSzPct val="100000"/>
              <a:buFont typeface="Noto Sans Symbols"/>
              <a:buChar char="▪"/>
              <a:defRPr b="0" i="0" sz="28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33350" lvl="1" marL="742950" marR="0" rtl="0" algn="l">
              <a:spcBef>
                <a:spcPts val="480"/>
              </a:spcBef>
              <a:buClr>
                <a:schemeClr val="accent6"/>
              </a:buClr>
              <a:buSzPct val="100000"/>
              <a:buFont typeface="Noto Sans Symbols"/>
              <a:buChar char="▪"/>
              <a:defRPr b="0" i="0" sz="24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01600" lvl="2" marL="1143000" marR="0" rtl="0" algn="l">
              <a:spcBef>
                <a:spcPts val="400"/>
              </a:spcBef>
              <a:buClr>
                <a:schemeClr val="accent6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14300" lvl="3" marL="1600200" marR="0" rtl="0" algn="l">
              <a:spcBef>
                <a:spcPts val="360"/>
              </a:spcBef>
              <a:buClr>
                <a:schemeClr val="accent6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0" lvl="4" marL="2057400" marR="0" rtl="0" algn="l">
              <a:spcBef>
                <a:spcPts val="320"/>
              </a:spcBef>
              <a:buClr>
                <a:schemeClr val="accent6"/>
              </a:buClr>
              <a:buSzPct val="100000"/>
              <a:buFont typeface="Noto Sans Symbols"/>
              <a:buChar char="▪"/>
              <a:defRPr b="0" i="0" sz="16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1" type="ftr"/>
          </p:nvPr>
        </p:nvSpPr>
        <p:spPr>
          <a:xfrm>
            <a:off x="1905000" y="6356350"/>
            <a:ext cx="6627000" cy="3599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2" type="sldNum"/>
          </p:nvPr>
        </p:nvSpPr>
        <p:spPr>
          <a:xfrm>
            <a:off x="8686800" y="6356350"/>
            <a:ext cx="359999" cy="35999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rIns="0" tIns="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grpSp>
        <p:nvGrpSpPr>
          <p:cNvPr id="30" name="Shape 30"/>
          <p:cNvGrpSpPr/>
          <p:nvPr/>
        </p:nvGrpSpPr>
        <p:grpSpPr>
          <a:xfrm>
            <a:off x="1440000" y="6299999"/>
            <a:ext cx="457200" cy="457200"/>
            <a:chOff x="1462200" y="4620912"/>
            <a:chExt cx="457200" cy="457200"/>
          </a:xfrm>
        </p:grpSpPr>
        <p:sp>
          <p:nvSpPr>
            <p:cNvPr id="31" name="Shape 31"/>
            <p:cNvSpPr/>
            <p:nvPr/>
          </p:nvSpPr>
          <p:spPr>
            <a:xfrm>
              <a:off x="1462200" y="4620912"/>
              <a:ext cx="457200" cy="457200"/>
            </a:xfrm>
            <a:prstGeom prst="rect">
              <a:avLst/>
            </a:prstGeom>
            <a:solidFill>
              <a:schemeClr val="accent5">
                <a:alpha val="31764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Shape 32"/>
            <p:cNvSpPr txBox="1"/>
            <p:nvPr/>
          </p:nvSpPr>
          <p:spPr>
            <a:xfrm>
              <a:off x="1485900" y="4670164"/>
              <a:ext cx="381000" cy="276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rIns="0" tIns="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0" i="0" lang="en-US" sz="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logo</a:t>
              </a:r>
            </a:p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0" i="0" lang="en-US" sz="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area</a:t>
              </a:r>
            </a:p>
          </p:txBody>
        </p:sp>
      </p:grpSp>
      <p:pic>
        <p:nvPicPr>
          <p:cNvPr descr="CERN-logo_outline.jpg" id="33" name="Shape 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22000" y="6282000"/>
            <a:ext cx="494184" cy="4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aison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/>
          <p:nvPr>
            <p:ph type="title"/>
          </p:nvPr>
        </p:nvSpPr>
        <p:spPr>
          <a:xfrm>
            <a:off x="612000" y="180000"/>
            <a:ext cx="7920000" cy="719999"/>
          </a:xfrm>
          <a:prstGeom prst="rect">
            <a:avLst/>
          </a:prstGeom>
          <a:noFill/>
          <a:ln>
            <a:noFill/>
          </a:ln>
        </p:spPr>
        <p:txBody>
          <a:bodyPr anchorCtr="1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lt2"/>
              </a:buClr>
              <a:buFont typeface="Arial"/>
              <a:buNone/>
              <a:defRPr b="1" i="0" sz="2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457200" y="121523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400"/>
              </a:spcBef>
              <a:buClr>
                <a:schemeClr val="accent6"/>
              </a:buClr>
              <a:buFont typeface="Noto Sans Symbols"/>
              <a:buNone/>
              <a:defRPr b="1" i="0" sz="2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400"/>
              </a:spcBef>
              <a:buClr>
                <a:schemeClr val="accent6"/>
              </a:buClr>
              <a:buFont typeface="Noto Sans Symbols"/>
              <a:buNone/>
              <a:defRPr b="1" i="0" sz="2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360"/>
              </a:spcBef>
              <a:buClr>
                <a:schemeClr val="accent6"/>
              </a:buClr>
              <a:buFont typeface="Noto Sans Symbols"/>
              <a:buNone/>
              <a:defRPr b="1" i="0" sz="18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320"/>
              </a:spcBef>
              <a:buClr>
                <a:schemeClr val="accent6"/>
              </a:buClr>
              <a:buFont typeface="Noto Sans Symbols"/>
              <a:buNone/>
              <a:defRPr b="1" i="0" sz="16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320"/>
              </a:spcBef>
              <a:buClr>
                <a:schemeClr val="accent6"/>
              </a:buClr>
              <a:buFont typeface="Noto Sans Symbols"/>
              <a:buNone/>
              <a:defRPr b="1" i="0" sz="16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2" type="body"/>
          </p:nvPr>
        </p:nvSpPr>
        <p:spPr>
          <a:xfrm>
            <a:off x="457200" y="2057400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buClr>
                <a:schemeClr val="accent6"/>
              </a:buClr>
              <a:buSzPct val="100000"/>
              <a:buFont typeface="Noto Sans Symbols"/>
              <a:buChar char="▪"/>
              <a:defRPr b="0" i="0" sz="24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58750" lvl="1" marL="742950" marR="0" rtl="0" algn="l">
              <a:spcBef>
                <a:spcPts val="400"/>
              </a:spcBef>
              <a:buClr>
                <a:schemeClr val="accent6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4300" lvl="2" marL="1143000" marR="0" rtl="0" algn="l">
              <a:spcBef>
                <a:spcPts val="360"/>
              </a:spcBef>
              <a:buClr>
                <a:schemeClr val="accent6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lvl="3" marL="1600200" marR="0" rtl="0" algn="l">
              <a:spcBef>
                <a:spcPts val="320"/>
              </a:spcBef>
              <a:buClr>
                <a:schemeClr val="accent6"/>
              </a:buClr>
              <a:buSzPct val="100000"/>
              <a:buFont typeface="Noto Sans Symbols"/>
              <a:buChar char="▪"/>
              <a:defRPr b="0" i="0" sz="16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0" lvl="4" marL="2057400" marR="0" rtl="0" algn="l">
              <a:spcBef>
                <a:spcPts val="320"/>
              </a:spcBef>
              <a:buClr>
                <a:schemeClr val="accent6"/>
              </a:buClr>
              <a:buSzPct val="100000"/>
              <a:buFont typeface="Noto Sans Symbols"/>
              <a:buChar char="▪"/>
              <a:defRPr b="0" i="0" sz="16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0" lvl="5" marL="25146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0" lvl="6" marL="29718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0" lvl="7" marL="34290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0" lvl="8" marL="3886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3" type="body"/>
          </p:nvPr>
        </p:nvSpPr>
        <p:spPr>
          <a:xfrm>
            <a:off x="4645025" y="121523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400"/>
              </a:spcBef>
              <a:buClr>
                <a:schemeClr val="accent6"/>
              </a:buClr>
              <a:buFont typeface="Noto Sans Symbols"/>
              <a:buNone/>
              <a:defRPr b="1" i="0" sz="2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400"/>
              </a:spcBef>
              <a:buClr>
                <a:schemeClr val="accent6"/>
              </a:buClr>
              <a:buFont typeface="Noto Sans Symbols"/>
              <a:buNone/>
              <a:defRPr b="1" i="0" sz="2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360"/>
              </a:spcBef>
              <a:buClr>
                <a:schemeClr val="accent6"/>
              </a:buClr>
              <a:buFont typeface="Noto Sans Symbols"/>
              <a:buNone/>
              <a:defRPr b="1" i="0" sz="18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320"/>
              </a:spcBef>
              <a:buClr>
                <a:schemeClr val="accent6"/>
              </a:buClr>
              <a:buFont typeface="Noto Sans Symbols"/>
              <a:buNone/>
              <a:defRPr b="1" i="0" sz="16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320"/>
              </a:spcBef>
              <a:buClr>
                <a:schemeClr val="accent6"/>
              </a:buClr>
              <a:buFont typeface="Noto Sans Symbols"/>
              <a:buNone/>
              <a:defRPr b="1" i="0" sz="16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4" type="body"/>
          </p:nvPr>
        </p:nvSpPr>
        <p:spPr>
          <a:xfrm>
            <a:off x="4645025" y="2057400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buClr>
                <a:schemeClr val="accent6"/>
              </a:buClr>
              <a:buSzPct val="100000"/>
              <a:buFont typeface="Noto Sans Symbols"/>
              <a:buChar char="▪"/>
              <a:defRPr b="0" i="0" sz="24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58750" lvl="1" marL="742950" marR="0" rtl="0" algn="l">
              <a:spcBef>
                <a:spcPts val="400"/>
              </a:spcBef>
              <a:buClr>
                <a:schemeClr val="accent6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4300" lvl="2" marL="1143000" marR="0" rtl="0" algn="l">
              <a:spcBef>
                <a:spcPts val="360"/>
              </a:spcBef>
              <a:buClr>
                <a:schemeClr val="accent6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lvl="3" marL="1600200" marR="0" rtl="0" algn="l">
              <a:spcBef>
                <a:spcPts val="320"/>
              </a:spcBef>
              <a:buClr>
                <a:schemeClr val="accent6"/>
              </a:buClr>
              <a:buSzPct val="100000"/>
              <a:buFont typeface="Noto Sans Symbols"/>
              <a:buChar char="▪"/>
              <a:defRPr b="0" i="0" sz="16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0" lvl="4" marL="2057400" marR="0" rtl="0" algn="l">
              <a:spcBef>
                <a:spcPts val="320"/>
              </a:spcBef>
              <a:buClr>
                <a:schemeClr val="accent6"/>
              </a:buClr>
              <a:buSzPct val="100000"/>
              <a:buFont typeface="Noto Sans Symbols"/>
              <a:buChar char="▪"/>
              <a:defRPr b="0" i="0" sz="16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0" lvl="5" marL="25146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0" lvl="6" marL="29718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0" lvl="7" marL="34290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0" lvl="8" marL="3886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1" type="ftr"/>
          </p:nvPr>
        </p:nvSpPr>
        <p:spPr>
          <a:xfrm>
            <a:off x="1905000" y="6356350"/>
            <a:ext cx="6627000" cy="3599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686800" y="6356350"/>
            <a:ext cx="359999" cy="35999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rIns="0" tIns="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grpSp>
        <p:nvGrpSpPr>
          <p:cNvPr id="42" name="Shape 42"/>
          <p:cNvGrpSpPr/>
          <p:nvPr/>
        </p:nvGrpSpPr>
        <p:grpSpPr>
          <a:xfrm>
            <a:off x="1440000" y="6299999"/>
            <a:ext cx="457200" cy="457200"/>
            <a:chOff x="1462200" y="4620912"/>
            <a:chExt cx="457200" cy="457200"/>
          </a:xfrm>
        </p:grpSpPr>
        <p:sp>
          <p:nvSpPr>
            <p:cNvPr id="43" name="Shape 43"/>
            <p:cNvSpPr/>
            <p:nvPr/>
          </p:nvSpPr>
          <p:spPr>
            <a:xfrm>
              <a:off x="1462200" y="4620912"/>
              <a:ext cx="457200" cy="457200"/>
            </a:xfrm>
            <a:prstGeom prst="rect">
              <a:avLst/>
            </a:prstGeom>
            <a:solidFill>
              <a:schemeClr val="accent5">
                <a:alpha val="31764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Shape 44"/>
            <p:cNvSpPr txBox="1"/>
            <p:nvPr/>
          </p:nvSpPr>
          <p:spPr>
            <a:xfrm>
              <a:off x="1485900" y="4670164"/>
              <a:ext cx="381000" cy="276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rIns="0" tIns="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0" i="0" lang="en-US" sz="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logo</a:t>
              </a:r>
            </a:p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0" i="0" lang="en-US" sz="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area</a:t>
              </a:r>
            </a:p>
          </p:txBody>
        </p:sp>
      </p:grpSp>
      <p:pic>
        <p:nvPicPr>
          <p:cNvPr descr="CERN-logo_outline.jpg" id="45" name="Shape 4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22000" y="6282000"/>
            <a:ext cx="494184" cy="4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re seul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612000" y="180000"/>
            <a:ext cx="7920000" cy="719999"/>
          </a:xfrm>
          <a:prstGeom prst="rect">
            <a:avLst/>
          </a:prstGeom>
          <a:noFill/>
          <a:ln>
            <a:noFill/>
          </a:ln>
        </p:spPr>
        <p:txBody>
          <a:bodyPr anchorCtr="1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lt2"/>
              </a:buClr>
              <a:buFont typeface="Arial"/>
              <a:buNone/>
              <a:defRPr b="1" i="0" sz="2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48" name="Shape 48"/>
          <p:cNvSpPr txBox="1"/>
          <p:nvPr>
            <p:ph idx="11" type="ftr"/>
          </p:nvPr>
        </p:nvSpPr>
        <p:spPr>
          <a:xfrm>
            <a:off x="1905000" y="6356350"/>
            <a:ext cx="6627000" cy="3599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686800" y="6356350"/>
            <a:ext cx="359999" cy="35999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rIns="0" tIns="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grpSp>
        <p:nvGrpSpPr>
          <p:cNvPr id="50" name="Shape 50"/>
          <p:cNvGrpSpPr/>
          <p:nvPr/>
        </p:nvGrpSpPr>
        <p:grpSpPr>
          <a:xfrm>
            <a:off x="1440000" y="6299999"/>
            <a:ext cx="457200" cy="457200"/>
            <a:chOff x="1462200" y="4620912"/>
            <a:chExt cx="457200" cy="457200"/>
          </a:xfrm>
        </p:grpSpPr>
        <p:sp>
          <p:nvSpPr>
            <p:cNvPr id="51" name="Shape 51"/>
            <p:cNvSpPr/>
            <p:nvPr/>
          </p:nvSpPr>
          <p:spPr>
            <a:xfrm>
              <a:off x="1462200" y="4620912"/>
              <a:ext cx="457200" cy="457200"/>
            </a:xfrm>
            <a:prstGeom prst="rect">
              <a:avLst/>
            </a:prstGeom>
            <a:solidFill>
              <a:schemeClr val="accent5">
                <a:alpha val="31764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Shape 52"/>
            <p:cNvSpPr txBox="1"/>
            <p:nvPr/>
          </p:nvSpPr>
          <p:spPr>
            <a:xfrm>
              <a:off x="1485900" y="4670164"/>
              <a:ext cx="381000" cy="276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rIns="0" tIns="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0" i="0" lang="en-US" sz="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logo</a:t>
              </a:r>
            </a:p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0" i="0" lang="en-US" sz="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area</a:t>
              </a:r>
            </a:p>
          </p:txBody>
        </p:sp>
      </p:grpSp>
      <p:pic>
        <p:nvPicPr>
          <p:cNvPr descr="CERN-logo_outline.jpg" id="53" name="Shape 5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22000" y="6282000"/>
            <a:ext cx="494184" cy="4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Vid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idx="11" type="ftr"/>
          </p:nvPr>
        </p:nvSpPr>
        <p:spPr>
          <a:xfrm>
            <a:off x="1981200" y="6356350"/>
            <a:ext cx="6553200" cy="3599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686800" y="6356350"/>
            <a:ext cx="359999" cy="35999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rIns="0" tIns="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grpSp>
        <p:nvGrpSpPr>
          <p:cNvPr id="57" name="Shape 57"/>
          <p:cNvGrpSpPr/>
          <p:nvPr/>
        </p:nvGrpSpPr>
        <p:grpSpPr>
          <a:xfrm>
            <a:off x="1440000" y="6299999"/>
            <a:ext cx="457200" cy="457200"/>
            <a:chOff x="1462200" y="4620912"/>
            <a:chExt cx="457200" cy="457200"/>
          </a:xfrm>
        </p:grpSpPr>
        <p:sp>
          <p:nvSpPr>
            <p:cNvPr id="58" name="Shape 58"/>
            <p:cNvSpPr/>
            <p:nvPr/>
          </p:nvSpPr>
          <p:spPr>
            <a:xfrm>
              <a:off x="1462200" y="4620912"/>
              <a:ext cx="457200" cy="457200"/>
            </a:xfrm>
            <a:prstGeom prst="rect">
              <a:avLst/>
            </a:prstGeom>
            <a:solidFill>
              <a:schemeClr val="accent5">
                <a:alpha val="31764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Shape 59"/>
            <p:cNvSpPr txBox="1"/>
            <p:nvPr/>
          </p:nvSpPr>
          <p:spPr>
            <a:xfrm>
              <a:off x="1485900" y="4670164"/>
              <a:ext cx="381000" cy="276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rIns="0" tIns="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0" i="0" lang="en-US" sz="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logo</a:t>
              </a:r>
            </a:p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0" i="0" lang="en-US" sz="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area</a:t>
              </a:r>
            </a:p>
          </p:txBody>
        </p:sp>
      </p:grpSp>
      <p:pic>
        <p:nvPicPr>
          <p:cNvPr descr="CERN-logo_outline.jpg" id="60" name="Shape 6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22000" y="6282000"/>
            <a:ext cx="494184" cy="4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Image avec légende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idx="2" type="pic"/>
          </p:nvPr>
        </p:nvSpPr>
        <p:spPr>
          <a:xfrm>
            <a:off x="612000" y="457200"/>
            <a:ext cx="7920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640"/>
              </a:spcBef>
              <a:buClr>
                <a:schemeClr val="accent6"/>
              </a:buClr>
              <a:buFont typeface="Noto Sans Symbols"/>
              <a:buNone/>
              <a:defRPr b="0" i="0" sz="32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560"/>
              </a:spcBef>
              <a:buClr>
                <a:schemeClr val="accent6"/>
              </a:buClr>
              <a:buFont typeface="Noto Sans Symbols"/>
              <a:buNone/>
              <a:defRPr b="0" i="0" sz="28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480"/>
              </a:spcBef>
              <a:buClr>
                <a:schemeClr val="accent6"/>
              </a:buClr>
              <a:buFont typeface="Noto Sans Symbols"/>
              <a:buNone/>
              <a:defRPr b="0" i="0" sz="24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400"/>
              </a:spcBef>
              <a:buClr>
                <a:schemeClr val="accent6"/>
              </a:buClr>
              <a:buFont typeface="Noto Sans Symbols"/>
              <a:buNone/>
              <a:defRPr b="0" i="0" sz="2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400"/>
              </a:spcBef>
              <a:buClr>
                <a:schemeClr val="accent6"/>
              </a:buClr>
              <a:buFont typeface="Noto Sans Symbols"/>
              <a:buNone/>
              <a:defRPr b="0" i="0" sz="2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612000" y="5105400"/>
            <a:ext cx="7920000" cy="990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buClr>
                <a:schemeClr val="accent6"/>
              </a:buClr>
              <a:buFont typeface="Noto Sans Symbols"/>
              <a:buNone/>
              <a:defRPr b="0" i="0" sz="14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240"/>
              </a:spcBef>
              <a:buClr>
                <a:schemeClr val="accent6"/>
              </a:buClr>
              <a:buFont typeface="Noto Sans Symbols"/>
              <a:buNone/>
              <a:defRPr b="0" i="0" sz="12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200"/>
              </a:spcBef>
              <a:buClr>
                <a:schemeClr val="accent6"/>
              </a:buClr>
              <a:buFont typeface="Noto Sans Symbols"/>
              <a:buNone/>
              <a:defRPr b="0" i="0" sz="1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180"/>
              </a:spcBef>
              <a:buClr>
                <a:schemeClr val="accent6"/>
              </a:buClr>
              <a:buFont typeface="Noto Sans Symbols"/>
              <a:buNone/>
              <a:defRPr b="0" i="0" sz="9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180"/>
              </a:spcBef>
              <a:buClr>
                <a:schemeClr val="accent6"/>
              </a:buClr>
              <a:buFont typeface="Noto Sans Symbols"/>
              <a:buNone/>
              <a:defRPr b="0" i="0" sz="9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1" type="ftr"/>
          </p:nvPr>
        </p:nvSpPr>
        <p:spPr>
          <a:xfrm>
            <a:off x="1981200" y="6356350"/>
            <a:ext cx="6550799" cy="3599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686800" y="6356350"/>
            <a:ext cx="359999" cy="35999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rIns="0" tIns="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sp>
        <p:nvSpPr>
          <p:cNvPr id="66" name="Shape 66"/>
          <p:cNvSpPr txBox="1"/>
          <p:nvPr>
            <p:ph idx="3" type="body"/>
          </p:nvPr>
        </p:nvSpPr>
        <p:spPr>
          <a:xfrm>
            <a:off x="613550" y="4648200"/>
            <a:ext cx="791845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42900" lvl="0" marL="342900" marR="0" rtl="0" algn="l">
              <a:spcBef>
                <a:spcPts val="360"/>
              </a:spcBef>
              <a:buClr>
                <a:schemeClr val="accent6"/>
              </a:buClr>
              <a:buFont typeface="Noto Sans Symbols"/>
              <a:buNone/>
              <a:defRPr b="0" i="0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33350" lvl="1" marL="742950" marR="0" rtl="0" algn="l">
              <a:spcBef>
                <a:spcPts val="480"/>
              </a:spcBef>
              <a:buClr>
                <a:schemeClr val="accent6"/>
              </a:buClr>
              <a:buSzPct val="100000"/>
              <a:buFont typeface="Noto Sans Symbols"/>
              <a:buChar char="▪"/>
              <a:defRPr b="0" i="0" sz="24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01600" lvl="2" marL="1143000" marR="0" rtl="0" algn="l">
              <a:spcBef>
                <a:spcPts val="400"/>
              </a:spcBef>
              <a:buClr>
                <a:schemeClr val="accent6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14300" lvl="3" marL="1600200" marR="0" rtl="0" algn="l">
              <a:spcBef>
                <a:spcPts val="360"/>
              </a:spcBef>
              <a:buClr>
                <a:schemeClr val="accent6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0" lvl="4" marL="2057400" marR="0" rtl="0" algn="l">
              <a:spcBef>
                <a:spcPts val="320"/>
              </a:spcBef>
              <a:buClr>
                <a:schemeClr val="accent6"/>
              </a:buClr>
              <a:buSzPct val="100000"/>
              <a:buFont typeface="Noto Sans Symbols"/>
              <a:buChar char="▪"/>
              <a:defRPr b="0" i="0" sz="16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grpSp>
        <p:nvGrpSpPr>
          <p:cNvPr id="67" name="Shape 67"/>
          <p:cNvGrpSpPr/>
          <p:nvPr/>
        </p:nvGrpSpPr>
        <p:grpSpPr>
          <a:xfrm>
            <a:off x="1440000" y="6299999"/>
            <a:ext cx="457200" cy="457200"/>
            <a:chOff x="1462200" y="4620912"/>
            <a:chExt cx="457200" cy="457200"/>
          </a:xfrm>
        </p:grpSpPr>
        <p:sp>
          <p:nvSpPr>
            <p:cNvPr id="68" name="Shape 68"/>
            <p:cNvSpPr/>
            <p:nvPr/>
          </p:nvSpPr>
          <p:spPr>
            <a:xfrm>
              <a:off x="1462200" y="4620912"/>
              <a:ext cx="457200" cy="457200"/>
            </a:xfrm>
            <a:prstGeom prst="rect">
              <a:avLst/>
            </a:prstGeom>
            <a:solidFill>
              <a:schemeClr val="accent5">
                <a:alpha val="31764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Shape 69"/>
            <p:cNvSpPr txBox="1"/>
            <p:nvPr/>
          </p:nvSpPr>
          <p:spPr>
            <a:xfrm>
              <a:off x="1485900" y="4670164"/>
              <a:ext cx="381000" cy="276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rIns="0" tIns="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0" i="0" lang="en-US" sz="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logo</a:t>
              </a:r>
            </a:p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0" i="0" lang="en-US" sz="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area</a:t>
              </a:r>
            </a:p>
          </p:txBody>
        </p:sp>
      </p:grpSp>
      <p:pic>
        <p:nvPicPr>
          <p:cNvPr descr="CERN-logo_outline.jpg" id="70" name="Shape 7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22000" y="6282000"/>
            <a:ext cx="494184" cy="4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Disposition personnalisée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1351800" y="2709000"/>
            <a:ext cx="6440400" cy="1634399"/>
          </a:xfrm>
          <a:prstGeom prst="rect">
            <a:avLst/>
          </a:prstGeom>
          <a:noFill/>
          <a:ln>
            <a:noFill/>
          </a:ln>
        </p:spPr>
        <p:txBody>
          <a:bodyPr anchorCtr="1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2"/>
              </a:buClr>
              <a:buFont typeface="Arial"/>
              <a:buNone/>
              <a:defRPr b="1" i="1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3" name="Shape 73"/>
          <p:cNvSpPr txBox="1"/>
          <p:nvPr>
            <p:ph idx="11" type="ftr"/>
          </p:nvPr>
        </p:nvSpPr>
        <p:spPr>
          <a:xfrm>
            <a:off x="1351800" y="6356350"/>
            <a:ext cx="6440400" cy="3599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2" type="sldNum"/>
          </p:nvPr>
        </p:nvSpPr>
        <p:spPr>
          <a:xfrm>
            <a:off x="8686800" y="6356350"/>
            <a:ext cx="359999" cy="35999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rIns="0" tIns="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pic>
        <p:nvPicPr>
          <p:cNvPr descr="HLU-logoN-title.png" id="75" name="Shape 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71600" y="673710"/>
            <a:ext cx="3785364" cy="1534388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Shape 76"/>
          <p:cNvSpPr txBox="1"/>
          <p:nvPr>
            <p:ph idx="1" type="body"/>
          </p:nvPr>
        </p:nvSpPr>
        <p:spPr>
          <a:xfrm>
            <a:off x="1351800" y="4953000"/>
            <a:ext cx="6440400" cy="12191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-342900" lvl="0" marL="342900" marR="0" rtl="0" algn="l">
              <a:spcBef>
                <a:spcPts val="240"/>
              </a:spcBef>
              <a:buClr>
                <a:schemeClr val="accent6"/>
              </a:buClr>
              <a:buFont typeface="Noto Sans Symbols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742950" marR="0" rtl="0" algn="l">
              <a:spcBef>
                <a:spcPts val="280"/>
              </a:spcBef>
              <a:buClr>
                <a:schemeClr val="accent6"/>
              </a:buClr>
              <a:buFont typeface="Noto Sans Symbols"/>
              <a:buNone/>
              <a:defRPr b="0" i="0" sz="14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143000" marR="0" rtl="0" algn="l">
              <a:spcBef>
                <a:spcPts val="280"/>
              </a:spcBef>
              <a:buClr>
                <a:schemeClr val="accent6"/>
              </a:buClr>
              <a:buFont typeface="Noto Sans Symbols"/>
              <a:buNone/>
              <a:defRPr b="0" i="0" sz="14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600200" marR="0" rtl="0" algn="l">
              <a:spcBef>
                <a:spcPts val="280"/>
              </a:spcBef>
              <a:buClr>
                <a:schemeClr val="accent6"/>
              </a:buClr>
              <a:buFont typeface="Noto Sans Symbols"/>
              <a:buNone/>
              <a:defRPr b="0" i="0" sz="14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057400" marR="0" rtl="0" algn="l">
              <a:spcBef>
                <a:spcPts val="280"/>
              </a:spcBef>
              <a:buClr>
                <a:schemeClr val="accent6"/>
              </a:buClr>
              <a:buFont typeface="Noto Sans Symbols"/>
              <a:buNone/>
              <a:defRPr b="0" i="0" sz="14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grpSp>
        <p:nvGrpSpPr>
          <p:cNvPr id="77" name="Shape 77"/>
          <p:cNvGrpSpPr/>
          <p:nvPr/>
        </p:nvGrpSpPr>
        <p:grpSpPr>
          <a:xfrm>
            <a:off x="457200" y="6071399"/>
            <a:ext cx="457200" cy="457200"/>
            <a:chOff x="1462200" y="4620912"/>
            <a:chExt cx="457200" cy="457200"/>
          </a:xfrm>
        </p:grpSpPr>
        <p:sp>
          <p:nvSpPr>
            <p:cNvPr id="78" name="Shape 78"/>
            <p:cNvSpPr/>
            <p:nvPr/>
          </p:nvSpPr>
          <p:spPr>
            <a:xfrm>
              <a:off x="1462200" y="4620912"/>
              <a:ext cx="457200" cy="457200"/>
            </a:xfrm>
            <a:prstGeom prst="rect">
              <a:avLst/>
            </a:prstGeom>
            <a:solidFill>
              <a:schemeClr val="accent5">
                <a:alpha val="31764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Shape 79"/>
            <p:cNvSpPr txBox="1"/>
            <p:nvPr/>
          </p:nvSpPr>
          <p:spPr>
            <a:xfrm>
              <a:off x="1485900" y="4670164"/>
              <a:ext cx="381000" cy="276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rIns="0" tIns="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0" i="0" lang="en-US" sz="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logo</a:t>
              </a:r>
            </a:p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0" i="0" lang="en-US" sz="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area</a:t>
              </a:r>
            </a:p>
          </p:txBody>
        </p:sp>
      </p:grpSp>
      <p:pic>
        <p:nvPicPr>
          <p:cNvPr descr="CERN-logo_outline.jpg" id="80" name="Shape 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7189" y="5946775"/>
            <a:ext cx="613409" cy="603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00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theme" Target="../theme/theme1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 rotWithShape="1">
          <a:blip r:embed="rId1">
            <a:alphaModFix/>
          </a:blip>
          <a:stretch>
            <a:fillRect b="0" l="0" r="0" t="0"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x="612000" y="180000"/>
            <a:ext cx="7920000" cy="719999"/>
          </a:xfrm>
          <a:prstGeom prst="rect">
            <a:avLst/>
          </a:prstGeom>
          <a:noFill/>
          <a:ln>
            <a:noFill/>
          </a:ln>
        </p:spPr>
        <p:txBody>
          <a:bodyPr anchorCtr="1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lt2"/>
              </a:buClr>
              <a:buFont typeface="Arial"/>
              <a:buNone/>
              <a:defRPr b="1" i="0" sz="2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buClr>
                <a:schemeClr val="accent6"/>
              </a:buClr>
              <a:buSzPct val="100000"/>
              <a:buFont typeface="Noto Sans Symbols"/>
              <a:buChar char="▪"/>
              <a:defRPr b="0" i="0" sz="28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33350" lvl="1" marL="742950" marR="0" rtl="0" algn="l">
              <a:spcBef>
                <a:spcPts val="480"/>
              </a:spcBef>
              <a:buClr>
                <a:schemeClr val="accent6"/>
              </a:buClr>
              <a:buSzPct val="100000"/>
              <a:buFont typeface="Noto Sans Symbols"/>
              <a:buChar char="▪"/>
              <a:defRPr b="0" i="0" sz="24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01600" lvl="2" marL="1143000" marR="0" rtl="0" algn="l">
              <a:spcBef>
                <a:spcPts val="400"/>
              </a:spcBef>
              <a:buClr>
                <a:schemeClr val="accent6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14300" lvl="3" marL="1600200" marR="0" rtl="0" algn="l">
              <a:spcBef>
                <a:spcPts val="360"/>
              </a:spcBef>
              <a:buClr>
                <a:schemeClr val="accent6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0" lvl="4" marL="2057400" marR="0" rtl="0" algn="l">
              <a:spcBef>
                <a:spcPts val="320"/>
              </a:spcBef>
              <a:buClr>
                <a:schemeClr val="accent6"/>
              </a:buClr>
              <a:buSzPct val="100000"/>
              <a:buFont typeface="Noto Sans Symbols"/>
              <a:buChar char="▪"/>
              <a:defRPr b="0" i="0" sz="16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1" type="ftr"/>
          </p:nvPr>
        </p:nvSpPr>
        <p:spPr>
          <a:xfrm>
            <a:off x="1981200" y="6356350"/>
            <a:ext cx="6550799" cy="3599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x="8686800" y="6356350"/>
            <a:ext cx="359999" cy="35999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rIns="0" tIns="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8.gif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5.png"/><Relationship Id="rId4" Type="http://schemas.openxmlformats.org/officeDocument/2006/relationships/image" Target="../media/image2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Relationship Id="rId4" Type="http://schemas.openxmlformats.org/officeDocument/2006/relationships/image" Target="../media/image3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3.png"/><Relationship Id="rId4" Type="http://schemas.openxmlformats.org/officeDocument/2006/relationships/image" Target="../media/image2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4.png"/><Relationship Id="rId4" Type="http://schemas.openxmlformats.org/officeDocument/2006/relationships/image" Target="../media/image2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5.gif"/><Relationship Id="rId4" Type="http://schemas.openxmlformats.org/officeDocument/2006/relationships/image" Target="../media/image07.gif"/><Relationship Id="rId5" Type="http://schemas.openxmlformats.org/officeDocument/2006/relationships/image" Target="../media/image04.gif"/><Relationship Id="rId6" Type="http://schemas.openxmlformats.org/officeDocument/2006/relationships/image" Target="../media/image15.png"/><Relationship Id="rId7" Type="http://schemas.openxmlformats.org/officeDocument/2006/relationships/image" Target="../media/image06.gif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5.gif"/><Relationship Id="rId4" Type="http://schemas.openxmlformats.org/officeDocument/2006/relationships/image" Target="../media/image26.gif"/><Relationship Id="rId5" Type="http://schemas.openxmlformats.org/officeDocument/2006/relationships/image" Target="../media/image27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png"/><Relationship Id="rId4" Type="http://schemas.openxmlformats.org/officeDocument/2006/relationships/image" Target="../media/image2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1.jpg"/><Relationship Id="rId4" Type="http://schemas.openxmlformats.org/officeDocument/2006/relationships/image" Target="../media/image32.png"/><Relationship Id="rId5" Type="http://schemas.openxmlformats.org/officeDocument/2006/relationships/image" Target="../media/image11.png"/><Relationship Id="rId6" Type="http://schemas.openxmlformats.org/officeDocument/2006/relationships/image" Target="../media/image1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1.jpg"/><Relationship Id="rId4" Type="http://schemas.openxmlformats.org/officeDocument/2006/relationships/image" Target="../media/image19.png"/><Relationship Id="rId5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Relationship Id="rId4" Type="http://schemas.openxmlformats.org/officeDocument/2006/relationships/image" Target="../media/image08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9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ctrTitle"/>
          </p:nvPr>
        </p:nvSpPr>
        <p:spPr>
          <a:xfrm>
            <a:off x="1371600" y="2819400"/>
            <a:ext cx="720000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accent5"/>
              </a:buClr>
              <a:buSzPct val="25000"/>
              <a:buFont typeface="Arial"/>
              <a:buNone/>
            </a:pPr>
            <a:r>
              <a:rPr lang="en-US"/>
              <a:t>Crab Cavities test in the SPS </a:t>
            </a:r>
          </a:p>
          <a:p>
            <a:pPr indent="0" lvl="0" marL="0" marR="0" rtl="0" algn="l">
              <a:spcBef>
                <a:spcPts val="0"/>
              </a:spcBef>
              <a:buClr>
                <a:schemeClr val="accent5"/>
              </a:buClr>
              <a:buSzPct val="25000"/>
              <a:buFont typeface="Arial"/>
              <a:buNone/>
            </a:pPr>
            <a:r>
              <a:rPr lang="en-US" sz="2300"/>
              <a:t>- Failure Scenarios and Machine Protection Aspects</a:t>
            </a:r>
          </a:p>
        </p:txBody>
      </p:sp>
      <p:sp>
        <p:nvSpPr>
          <p:cNvPr id="86" name="Shape 86"/>
          <p:cNvSpPr txBox="1"/>
          <p:nvPr>
            <p:ph idx="1" type="subTitle"/>
          </p:nvPr>
        </p:nvSpPr>
        <p:spPr>
          <a:xfrm>
            <a:off x="1371600" y="4800600"/>
            <a:ext cx="6480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25000"/>
              <a:buFont typeface="Noto Sans Symbols"/>
              <a:buNone/>
            </a:pPr>
            <a:r>
              <a:rPr lang="en-US"/>
              <a:t>Björn Lindström - </a:t>
            </a:r>
            <a:r>
              <a:rPr lang="en-US"/>
              <a:t>TE-MPE-PE</a:t>
            </a:r>
          </a:p>
          <a:p>
            <a:pPr indent="0" lvl="0" marL="0" marR="0" rtl="0" algn="l"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ct val="25000"/>
              <a:buFont typeface="Noto Sans Symbols"/>
              <a:buNone/>
            </a:pPr>
            <a:r>
              <a:t/>
            </a:r>
            <a:endParaRPr b="1" sz="1700"/>
          </a:p>
          <a:p>
            <a:pPr indent="0" lvl="0" marL="0" marR="0" rtl="0" algn="l"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ct val="25000"/>
              <a:buFont typeface="Noto Sans Symbols"/>
              <a:buNone/>
            </a:pPr>
            <a:r>
              <a:rPr b="1" lang="en-US" sz="1700"/>
              <a:t>Acknowledgements:</a:t>
            </a:r>
            <a:r>
              <a:rPr lang="en-US" sz="1700"/>
              <a:t> D.Wollmann, M.Valette, K.Sjobaek, A.Garcia</a:t>
            </a:r>
          </a:p>
          <a:p>
            <a:pPr indent="0" lvl="0" marL="0" marR="0" rtl="0" algn="l">
              <a:spcBef>
                <a:spcPts val="400"/>
              </a:spcBef>
              <a:buClr>
                <a:schemeClr val="accent6"/>
              </a:buClr>
              <a:buSzPct val="25000"/>
              <a:buFont typeface="Noto Sans Symbols"/>
              <a:buNone/>
            </a:pPr>
            <a:r>
              <a:t/>
            </a:r>
            <a:endParaRPr b="0" i="0" sz="20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Shape 87"/>
          <p:cNvSpPr txBox="1"/>
          <p:nvPr>
            <p:ph idx="2" type="body"/>
          </p:nvPr>
        </p:nvSpPr>
        <p:spPr>
          <a:xfrm>
            <a:off x="1371600" y="5899150"/>
            <a:ext cx="6480000" cy="349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25000"/>
              <a:buFont typeface="Noto Sans Symbols"/>
              <a:buNone/>
            </a:pPr>
            <a:r>
              <a:rPr lang="en-US"/>
              <a:t>TE-MPE-PE section meeting 1st March 2017</a:t>
            </a:r>
          </a:p>
        </p:txBody>
      </p:sp>
      <p:pic>
        <p:nvPicPr>
          <p:cNvPr descr="CERN-logo_outline.jpg" id="88" name="Shape 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7189" y="5946775"/>
            <a:ext cx="613409" cy="603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/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anchorCtr="1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Crabbed Bunch Shape</a:t>
            </a:r>
          </a:p>
        </p:txBody>
      </p:sp>
      <p:sp>
        <p:nvSpPr>
          <p:cNvPr id="201" name="Shape 201"/>
          <p:cNvSpPr txBox="1"/>
          <p:nvPr>
            <p:ph idx="1" type="body"/>
          </p:nvPr>
        </p:nvSpPr>
        <p:spPr>
          <a:xfrm>
            <a:off x="612000" y="762000"/>
            <a:ext cx="7920000" cy="104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-US" sz="2200"/>
              <a:t>Bunch shape after one turn of crabbing </a:t>
            </a:r>
            <a:r>
              <a:rPr b="1" lang="en-US" sz="2200"/>
              <a:t>(26 GeV, 3.2 MV)</a:t>
            </a:r>
          </a:p>
          <a:p>
            <a:pPr indent="-368300" lvl="0" marL="457200">
              <a:spcBef>
                <a:spcPts val="0"/>
              </a:spcBef>
              <a:buSzPct val="100000"/>
            </a:pPr>
            <a:r>
              <a:rPr lang="en-US" sz="2200"/>
              <a:t>Transparent mode ~60 times smaller y offset</a:t>
            </a:r>
          </a:p>
        </p:txBody>
      </p:sp>
      <p:sp>
        <p:nvSpPr>
          <p:cNvPr id="202" name="Shape 202"/>
          <p:cNvSpPr txBox="1"/>
          <p:nvPr>
            <p:ph idx="12" type="sldNum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anchorCtr="0" anchor="b" bIns="0" lIns="0" rIns="0" tIns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descr="2_m2_y_vs_s_26GeV_1.6MVpCC_transparent_nom.png" id="203" name="Shape 203"/>
          <p:cNvPicPr preferRelativeResize="0"/>
          <p:nvPr/>
        </p:nvPicPr>
        <p:blipFill rotWithShape="1">
          <a:blip r:embed="rId3">
            <a:alphaModFix/>
          </a:blip>
          <a:srcRect b="0" l="0" r="0" t="4425"/>
          <a:stretch/>
        </p:blipFill>
        <p:spPr>
          <a:xfrm>
            <a:off x="4599850" y="2667000"/>
            <a:ext cx="4544150" cy="41909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2_m2_y_vs_s_26GeV_1.6MVpCC_nom.png" id="204" name="Shape 204"/>
          <p:cNvPicPr preferRelativeResize="0"/>
          <p:nvPr/>
        </p:nvPicPr>
        <p:blipFill rotWithShape="1">
          <a:blip r:embed="rId4">
            <a:alphaModFix/>
          </a:blip>
          <a:srcRect b="0" l="0" r="0" t="3910"/>
          <a:stretch/>
        </p:blipFill>
        <p:spPr>
          <a:xfrm>
            <a:off x="0" y="2667000"/>
            <a:ext cx="4392027" cy="4241625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Shape 205"/>
          <p:cNvSpPr txBox="1"/>
          <p:nvPr/>
        </p:nvSpPr>
        <p:spPr>
          <a:xfrm>
            <a:off x="982812" y="2295525"/>
            <a:ext cx="2426400" cy="6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1700"/>
              <a:t>Non-transparent Mode</a:t>
            </a:r>
          </a:p>
        </p:txBody>
      </p:sp>
      <p:sp>
        <p:nvSpPr>
          <p:cNvPr id="206" name="Shape 206"/>
          <p:cNvSpPr txBox="1"/>
          <p:nvPr/>
        </p:nvSpPr>
        <p:spPr>
          <a:xfrm>
            <a:off x="5658712" y="2295525"/>
            <a:ext cx="2426400" cy="6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US" sz="1700"/>
              <a:t>Tr</a:t>
            </a:r>
            <a:r>
              <a:rPr lang="en-US" sz="1700"/>
              <a:t>ansparent Mode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/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anchorCtr="1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Crabbed Bunch Shape</a:t>
            </a:r>
          </a:p>
        </p:txBody>
      </p:sp>
      <p:sp>
        <p:nvSpPr>
          <p:cNvPr id="213" name="Shape 213"/>
          <p:cNvSpPr txBox="1"/>
          <p:nvPr>
            <p:ph idx="1" type="body"/>
          </p:nvPr>
        </p:nvSpPr>
        <p:spPr>
          <a:xfrm>
            <a:off x="612000" y="714375"/>
            <a:ext cx="7920000" cy="4907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9250" lvl="0" marL="457200" rtl="0">
              <a:spcBef>
                <a:spcPts val="0"/>
              </a:spcBef>
              <a:buSzPct val="100000"/>
            </a:pPr>
            <a:r>
              <a:rPr lang="en-US" sz="1900"/>
              <a:t>Time-evolution of </a:t>
            </a:r>
            <a:r>
              <a:rPr b="1" lang="en-US" sz="1900"/>
              <a:t>y vs Δs</a:t>
            </a:r>
            <a:r>
              <a:rPr lang="en-US" sz="1900"/>
              <a:t> between CCs in transparent mode</a:t>
            </a:r>
          </a:p>
          <a:p>
            <a:pPr indent="-323850" lvl="1" marL="914400" rtl="0">
              <a:spcBef>
                <a:spcPts val="0"/>
              </a:spcBef>
              <a:buSzPct val="100000"/>
            </a:pPr>
            <a:r>
              <a:rPr lang="en-US" sz="1500"/>
              <a:t>CCs on turn 50</a:t>
            </a:r>
          </a:p>
          <a:p>
            <a:pPr indent="-323850" lvl="1" marL="914400">
              <a:spcBef>
                <a:spcPts val="0"/>
              </a:spcBef>
              <a:buSzPct val="100000"/>
            </a:pPr>
            <a:r>
              <a:rPr lang="en-US" sz="1500"/>
              <a:t>Voltage drop in one CC from turn 55</a:t>
            </a:r>
          </a:p>
        </p:txBody>
      </p:sp>
      <p:sp>
        <p:nvSpPr>
          <p:cNvPr id="214" name="Shape 214"/>
          <p:cNvSpPr txBox="1"/>
          <p:nvPr>
            <p:ph idx="12" type="sldNum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anchorCtr="0" anchor="b" bIns="0" lIns="0" rIns="0" tIns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descr="ys_anim_m2.gif" id="215" name="Shape 2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2612" y="1733550"/>
            <a:ext cx="5038775" cy="5124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/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anchorCtr="1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Phased Mode - no failure</a:t>
            </a:r>
          </a:p>
        </p:txBody>
      </p:sp>
      <p:sp>
        <p:nvSpPr>
          <p:cNvPr id="222" name="Shape 222"/>
          <p:cNvSpPr txBox="1"/>
          <p:nvPr>
            <p:ph idx="1" type="body"/>
          </p:nvPr>
        </p:nvSpPr>
        <p:spPr>
          <a:xfrm>
            <a:off x="191700" y="809175"/>
            <a:ext cx="3888300" cy="4907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36550" lvl="0" marL="457200" rtl="0">
              <a:spcBef>
                <a:spcPts val="0"/>
              </a:spcBef>
              <a:buSzPct val="100000"/>
            </a:pPr>
            <a:r>
              <a:rPr lang="en-US" sz="1700"/>
              <a:t>Beam impacts aperture. Total voltage must be limited </a:t>
            </a:r>
            <a:r>
              <a:rPr lang="en-US" sz="1700">
                <a:solidFill>
                  <a:srgbClr val="FF0000"/>
                </a:solidFill>
              </a:rPr>
              <a:t>&lt; 3.2 MV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 sz="1700"/>
          </a:p>
          <a:p>
            <a:pPr indent="-336550" lvl="0" marL="457200" rtl="0">
              <a:spcBef>
                <a:spcPts val="0"/>
              </a:spcBef>
              <a:buSzPct val="100000"/>
            </a:pPr>
            <a:r>
              <a:rPr lang="en-US" sz="1700"/>
              <a:t>Kick amplitude ∝ 1/E</a:t>
            </a:r>
          </a:p>
          <a:p>
            <a:pPr indent="457200" lvl="0" marL="0" rtl="0">
              <a:spcBef>
                <a:spcPts val="0"/>
              </a:spcBef>
              <a:buNone/>
            </a:pPr>
            <a:r>
              <a:rPr lang="en-US" sz="1700"/>
              <a:t>Normalization ∝ √E</a:t>
            </a:r>
          </a:p>
          <a:p>
            <a:pPr indent="-336550" lvl="0" marL="914400" rtl="0">
              <a:spcBef>
                <a:spcPts val="0"/>
              </a:spcBef>
              <a:buSzPct val="100000"/>
            </a:pPr>
            <a:r>
              <a:rPr lang="en-US" sz="1700"/>
              <a:t>⇾ </a:t>
            </a:r>
            <a:r>
              <a:rPr b="1" lang="en-US" sz="1700"/>
              <a:t>Norm. kick ∝ 1/√E</a:t>
            </a:r>
          </a:p>
          <a:p>
            <a:pPr indent="-336550" lvl="0" marL="457200" rtl="0">
              <a:spcBef>
                <a:spcPts val="0"/>
              </a:spcBef>
              <a:buSzPct val="100000"/>
            </a:pPr>
            <a:r>
              <a:rPr lang="en-US" sz="1700"/>
              <a:t>Aperture limit  ∝ √E</a:t>
            </a:r>
          </a:p>
          <a:p>
            <a:pPr indent="-336550" lvl="1" marL="914400" rtl="0">
              <a:spcBef>
                <a:spcPts val="560"/>
              </a:spcBef>
              <a:buSzPct val="100000"/>
            </a:pPr>
            <a:r>
              <a:rPr lang="en-US" sz="1700"/>
              <a:t>⇾ </a:t>
            </a:r>
            <a:r>
              <a:rPr b="1" lang="en-US" sz="1700"/>
              <a:t>Max voltage ∝ E </a:t>
            </a:r>
          </a:p>
        </p:txBody>
      </p:sp>
      <p:sp>
        <p:nvSpPr>
          <p:cNvPr id="223" name="Shape 223"/>
          <p:cNvSpPr txBox="1"/>
          <p:nvPr>
            <p:ph idx="12" type="sldNum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anchorCtr="0" anchor="b" bIns="0" lIns="0" rIns="0" tIns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descr="o2_m2_orbex_y_26GeV_nom_RFon.png" id="224" name="Shape 2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07002" y="1103675"/>
            <a:ext cx="5136999" cy="530395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25" name="Shape 225"/>
          <p:cNvGraphicFramePr/>
          <p:nvPr/>
        </p:nvGraphicFramePr>
        <p:xfrm>
          <a:off x="0" y="34645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{08C35028-DECD-4CCE-82AB-43F3DBF8E0E1}</a:tableStyleId>
              </a:tblPr>
              <a:tblGrid>
                <a:gridCol w="1326375"/>
                <a:gridCol w="1326375"/>
                <a:gridCol w="1326375"/>
              </a:tblGrid>
              <a:tr h="461875"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b="1" lang="en-US" sz="1200"/>
                        <a:t>Energy [GeV]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b="1" lang="en-US" sz="1200"/>
                        <a:t>Max Voltage [MV]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b="1" lang="en-US" sz="1200"/>
                        <a:t>Aperture Limit [</a:t>
                      </a:r>
                      <a:r>
                        <a:rPr b="1" lang="en-US" sz="1200"/>
                        <a:t>σ</a:t>
                      </a:r>
                      <a:r>
                        <a:rPr b="1" lang="en-US" sz="1200">
                          <a:solidFill>
                            <a:schemeClr val="accent5"/>
                          </a:solidFill>
                        </a:rPr>
                        <a:t>]</a:t>
                      </a:r>
                    </a:p>
                  </a:txBody>
                  <a:tcPr marT="91425" marB="91425" marR="91425" marL="91425"/>
                </a:tc>
              </a:tr>
              <a:tr h="308450"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200"/>
                        <a:t>26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200"/>
                        <a:t>3.2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200"/>
                        <a:t>8</a:t>
                      </a:r>
                    </a:p>
                  </a:txBody>
                  <a:tcPr marT="91425" marB="91425" marR="91425" marL="91425"/>
                </a:tc>
              </a:tr>
              <a:tr h="308450"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200"/>
                        <a:t>55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200"/>
                        <a:t>6.4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200"/>
                        <a:t>11</a:t>
                      </a:r>
                    </a:p>
                  </a:txBody>
                  <a:tcPr marT="91425" marB="91425" marR="91425" marL="91425"/>
                </a:tc>
              </a:tr>
              <a:tr h="308450"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200"/>
                        <a:t>120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200"/>
                        <a:t>14.8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200"/>
                        <a:t>16</a:t>
                      </a:r>
                    </a:p>
                  </a:txBody>
                  <a:tcPr marT="91425" marB="91425" marR="91425" marL="91425"/>
                </a:tc>
              </a:tr>
              <a:tr h="308450"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200"/>
                        <a:t>270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200"/>
                        <a:t>33.2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200"/>
                        <a:t>24</a:t>
                      </a:r>
                    </a:p>
                  </a:txBody>
                  <a:tcPr marT="91425" marB="91425" marR="91425" marL="91425"/>
                </a:tc>
              </a:tr>
              <a:tr h="308450"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200"/>
                        <a:t>400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200"/>
                        <a:t>49.2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200"/>
                        <a:t>31</a:t>
                      </a:r>
                    </a:p>
                  </a:txBody>
                  <a:tcPr marT="91425" marB="91425" marR="91425" marL="91425"/>
                </a:tc>
              </a:tr>
              <a:tr h="308450"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200"/>
                        <a:t>450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200"/>
                        <a:t>55.4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200"/>
                        <a:t>33</a:t>
                      </a: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226" name="Shape 226"/>
          <p:cNvCxnSpPr/>
          <p:nvPr/>
        </p:nvCxnSpPr>
        <p:spPr>
          <a:xfrm>
            <a:off x="4378650" y="2516775"/>
            <a:ext cx="47997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227" name="Shape 227"/>
          <p:cNvSpPr txBox="1"/>
          <p:nvPr/>
        </p:nvSpPr>
        <p:spPr>
          <a:xfrm>
            <a:off x="4378650" y="2202375"/>
            <a:ext cx="1543800" cy="6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>
                <a:solidFill>
                  <a:srgbClr val="FF0000"/>
                </a:solidFill>
              </a:rPr>
              <a:t>SPS Aperture</a:t>
            </a:r>
          </a:p>
        </p:txBody>
      </p:sp>
      <p:cxnSp>
        <p:nvCxnSpPr>
          <p:cNvPr id="228" name="Shape 228"/>
          <p:cNvCxnSpPr/>
          <p:nvPr/>
        </p:nvCxnSpPr>
        <p:spPr>
          <a:xfrm>
            <a:off x="4378650" y="4886575"/>
            <a:ext cx="47997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229" name="Shape 229"/>
          <p:cNvSpPr txBox="1"/>
          <p:nvPr/>
        </p:nvSpPr>
        <p:spPr>
          <a:xfrm>
            <a:off x="4378650" y="4572175"/>
            <a:ext cx="5389200" cy="6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>
                <a:solidFill>
                  <a:srgbClr val="FF0000"/>
                </a:solidFill>
              </a:rPr>
              <a:t>SPS Aperture</a:t>
            </a:r>
          </a:p>
        </p:txBody>
      </p:sp>
      <p:sp>
        <p:nvSpPr>
          <p:cNvPr id="230" name="Shape 230"/>
          <p:cNvSpPr/>
          <p:nvPr/>
        </p:nvSpPr>
        <p:spPr>
          <a:xfrm>
            <a:off x="4911925" y="1132075"/>
            <a:ext cx="3774900" cy="187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1" name="Shape 231"/>
          <p:cNvSpPr txBox="1"/>
          <p:nvPr/>
        </p:nvSpPr>
        <p:spPr>
          <a:xfrm>
            <a:off x="5071000" y="1001100"/>
            <a:ext cx="5389200" cy="6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Orbit Excursion - 26 GeV - 6 MV total kick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 txBox="1"/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anchorCtr="1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Transparent Mode - no failure</a:t>
            </a:r>
          </a:p>
        </p:txBody>
      </p:sp>
      <p:sp>
        <p:nvSpPr>
          <p:cNvPr id="238" name="Shape 238"/>
          <p:cNvSpPr txBox="1"/>
          <p:nvPr>
            <p:ph idx="1" type="body"/>
          </p:nvPr>
        </p:nvSpPr>
        <p:spPr>
          <a:xfrm>
            <a:off x="612000" y="1025100"/>
            <a:ext cx="7920000" cy="5101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>
              <a:spcBef>
                <a:spcPts val="0"/>
              </a:spcBef>
            </a:pPr>
            <a:r>
              <a:rPr lang="en-US" sz="2400"/>
              <a:t>Residual crabbing outside CC region </a:t>
            </a:r>
            <a:r>
              <a:rPr b="1" lang="en-US" sz="2400"/>
              <a:t>&lt; 0.08 </a:t>
            </a:r>
            <a:r>
              <a:rPr b="1" lang="en-US" sz="1900"/>
              <a:t>σ</a:t>
            </a:r>
            <a:r>
              <a:rPr lang="en-US"/>
              <a:t> </a:t>
            </a:r>
          </a:p>
        </p:txBody>
      </p:sp>
      <p:sp>
        <p:nvSpPr>
          <p:cNvPr id="239" name="Shape 239"/>
          <p:cNvSpPr txBox="1"/>
          <p:nvPr>
            <p:ph idx="12" type="sldNum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anchorCtr="0" anchor="b" bIns="0" lIns="0" rIns="0" tIns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descr="o2_m2_orbex_y_26GeV_1.6MVpCC_transparent_nom.png" id="240" name="Shape 2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401900"/>
            <a:ext cx="4469500" cy="44561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o3_m3_orbex_y_26GeV_1.6MVpCC_transparent_nom.png" id="241" name="Shape 2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74500" y="2401922"/>
            <a:ext cx="4469500" cy="4456076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Shape 242"/>
          <p:cNvSpPr/>
          <p:nvPr/>
        </p:nvSpPr>
        <p:spPr>
          <a:xfrm>
            <a:off x="159050" y="2385800"/>
            <a:ext cx="8985000" cy="196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3" name="Shape 243"/>
          <p:cNvSpPr txBox="1"/>
          <p:nvPr/>
        </p:nvSpPr>
        <p:spPr>
          <a:xfrm>
            <a:off x="959600" y="2254825"/>
            <a:ext cx="2550300" cy="6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Orbit Excursion between CCs</a:t>
            </a:r>
          </a:p>
        </p:txBody>
      </p:sp>
      <p:sp>
        <p:nvSpPr>
          <p:cNvPr id="244" name="Shape 244"/>
          <p:cNvSpPr txBox="1"/>
          <p:nvPr/>
        </p:nvSpPr>
        <p:spPr>
          <a:xfrm>
            <a:off x="5460250" y="2254825"/>
            <a:ext cx="2898000" cy="6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Orbit Excursion outside CC region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/>
          <p:nvPr>
            <p:ph idx="1" type="body"/>
          </p:nvPr>
        </p:nvSpPr>
        <p:spPr>
          <a:xfrm>
            <a:off x="63062" y="801150"/>
            <a:ext cx="4313100" cy="525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-US" sz="1800"/>
              <a:t>Voltage kept constant at </a:t>
            </a:r>
            <a:r>
              <a:rPr b="1" lang="en-US" sz="1800"/>
              <a:t>1 MV</a:t>
            </a:r>
            <a:r>
              <a:rPr lang="en-US" sz="1800"/>
              <a:t> 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b="1" lang="en-US" sz="1800"/>
              <a:t>100 turns</a:t>
            </a:r>
            <a:r>
              <a:rPr lang="en-US" sz="1800"/>
              <a:t> from failure tracked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b="1" lang="en-US" sz="1800"/>
              <a:t>Five</a:t>
            </a:r>
            <a:r>
              <a:rPr lang="en-US" sz="1800"/>
              <a:t> particles: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-US" sz="1800"/>
              <a:t>Resonance around the fractional tune of optics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-US" sz="1800"/>
              <a:t>Plot can be scaled to appropriate voltage to determine dependence of orbit excursion vs voltage</a:t>
            </a:r>
          </a:p>
        </p:txBody>
      </p:sp>
      <p:pic>
        <p:nvPicPr>
          <p:cNvPr descr="heatmap.png" id="251" name="Shape 2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" y="1835250"/>
            <a:ext cx="3358475" cy="20319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axorbit_y_m2.png" id="252" name="Shape 252"/>
          <p:cNvPicPr preferRelativeResize="0"/>
          <p:nvPr/>
        </p:nvPicPr>
        <p:blipFill rotWithShape="1">
          <a:blip r:embed="rId4">
            <a:alphaModFix/>
          </a:blip>
          <a:srcRect b="0" l="0" r="19452" t="0"/>
          <a:stretch/>
        </p:blipFill>
        <p:spPr>
          <a:xfrm>
            <a:off x="4363874" y="1460050"/>
            <a:ext cx="4739601" cy="4933725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Shape 253"/>
          <p:cNvSpPr txBox="1"/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anchorCtr="1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Transparent Mode - phase shift</a:t>
            </a:r>
          </a:p>
        </p:txBody>
      </p:sp>
      <p:sp>
        <p:nvSpPr>
          <p:cNvPr id="254" name="Shape 254"/>
          <p:cNvSpPr txBox="1"/>
          <p:nvPr>
            <p:ph idx="12" type="sldNum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anchorCtr="0" anchor="b" bIns="0" lIns="0" rIns="0" tIns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55" name="Shape 255"/>
          <p:cNvSpPr/>
          <p:nvPr/>
        </p:nvSpPr>
        <p:spPr>
          <a:xfrm>
            <a:off x="5510725" y="1412775"/>
            <a:ext cx="2956500" cy="234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6" name="Shape 256"/>
          <p:cNvSpPr txBox="1"/>
          <p:nvPr/>
        </p:nvSpPr>
        <p:spPr>
          <a:xfrm>
            <a:off x="4039075" y="1366025"/>
            <a:ext cx="5389200" cy="6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/>
              <a:t>Maximum orbit excursion vs Phase detune</a:t>
            </a:r>
          </a:p>
        </p:txBody>
      </p:sp>
      <p:sp>
        <p:nvSpPr>
          <p:cNvPr id="257" name="Shape 257"/>
          <p:cNvSpPr/>
          <p:nvPr/>
        </p:nvSpPr>
        <p:spPr>
          <a:xfrm>
            <a:off x="944975" y="2020900"/>
            <a:ext cx="102900" cy="1122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258" name="Shape 258"/>
          <p:cNvSpPr/>
          <p:nvPr/>
        </p:nvSpPr>
        <p:spPr>
          <a:xfrm>
            <a:off x="2220100" y="2762725"/>
            <a:ext cx="102900" cy="1122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259" name="Shape 259"/>
          <p:cNvSpPr/>
          <p:nvPr/>
        </p:nvSpPr>
        <p:spPr>
          <a:xfrm>
            <a:off x="3523300" y="2020900"/>
            <a:ext cx="102900" cy="1122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260" name="Shape 260"/>
          <p:cNvSpPr/>
          <p:nvPr/>
        </p:nvSpPr>
        <p:spPr>
          <a:xfrm>
            <a:off x="944975" y="3497925"/>
            <a:ext cx="102900" cy="1122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261" name="Shape 261"/>
          <p:cNvSpPr/>
          <p:nvPr/>
        </p:nvSpPr>
        <p:spPr>
          <a:xfrm>
            <a:off x="3523300" y="3497925"/>
            <a:ext cx="102900" cy="1122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/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anchorCtr="1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Transparent Mode - Phase Shift</a:t>
            </a:r>
          </a:p>
        </p:txBody>
      </p:sp>
      <p:sp>
        <p:nvSpPr>
          <p:cNvPr id="268" name="Shape 268"/>
          <p:cNvSpPr txBox="1"/>
          <p:nvPr>
            <p:ph idx="1" type="body"/>
          </p:nvPr>
        </p:nvSpPr>
        <p:spPr>
          <a:xfrm>
            <a:off x="0" y="1249950"/>
            <a:ext cx="3967200" cy="4907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-US" sz="1800"/>
              <a:t>Max possible phase shift per turn is used to determine max orbit excursion vs voltage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-US" sz="1800"/>
              <a:t>For low voltage, there is risk of resonance, while for high voltage the kick amplitude can be too large</a:t>
            </a:r>
          </a:p>
          <a:p>
            <a:pPr indent="-330200" lvl="1" marL="914400">
              <a:spcBef>
                <a:spcPts val="0"/>
              </a:spcBef>
              <a:buSzPct val="100000"/>
            </a:pPr>
            <a:r>
              <a:rPr lang="en-US" sz="1600"/>
              <a:t>⇾A “valley” of </a:t>
            </a:r>
            <a:r>
              <a:rPr i="1" lang="en-US" sz="1600"/>
              <a:t>safer</a:t>
            </a:r>
            <a:r>
              <a:rPr lang="en-US" sz="1600"/>
              <a:t> voltages</a:t>
            </a:r>
          </a:p>
        </p:txBody>
      </p:sp>
      <p:sp>
        <p:nvSpPr>
          <p:cNvPr id="269" name="Shape 269"/>
          <p:cNvSpPr txBox="1"/>
          <p:nvPr>
            <p:ph idx="12" type="sldNum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anchorCtr="0" anchor="b" bIns="0" lIns="0" rIns="0" tIns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descr="maxorbplot_antiphased_26GeV.png" id="270" name="Shape 270"/>
          <p:cNvPicPr preferRelativeResize="0"/>
          <p:nvPr/>
        </p:nvPicPr>
        <p:blipFill rotWithShape="1">
          <a:blip r:embed="rId3">
            <a:alphaModFix/>
          </a:blip>
          <a:srcRect b="0" l="0" r="20986" t="0"/>
          <a:stretch/>
        </p:blipFill>
        <p:spPr>
          <a:xfrm>
            <a:off x="3967199" y="1005125"/>
            <a:ext cx="4934575" cy="5572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 txBox="1"/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anchorCtr="1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2600"/>
              <a:t>Transparent Mode - Phase Shift</a:t>
            </a:r>
          </a:p>
          <a:p>
            <a:pPr lvl="0">
              <a:spcBef>
                <a:spcPts val="0"/>
              </a:spcBef>
              <a:buNone/>
            </a:pPr>
            <a:r>
              <a:rPr lang="en-US" sz="2200"/>
              <a:t>Low voltage resonance</a:t>
            </a:r>
          </a:p>
        </p:txBody>
      </p:sp>
      <p:sp>
        <p:nvSpPr>
          <p:cNvPr id="277" name="Shape 277"/>
          <p:cNvSpPr txBox="1"/>
          <p:nvPr>
            <p:ph idx="1" type="body"/>
          </p:nvPr>
        </p:nvSpPr>
        <p:spPr>
          <a:xfrm>
            <a:off x="612000" y="975450"/>
            <a:ext cx="7660500" cy="4907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36550" lvl="0" marL="457200">
              <a:spcBef>
                <a:spcPts val="0"/>
              </a:spcBef>
              <a:buSzPct val="100000"/>
            </a:pPr>
            <a:r>
              <a:rPr lang="en-US" sz="1700"/>
              <a:t>Despite the lower kick amplitude of low voltage, the whole beam can impact aperture in </a:t>
            </a:r>
            <a:r>
              <a:rPr lang="en-US" sz="1700">
                <a:solidFill>
                  <a:srgbClr val="FF0000"/>
                </a:solidFill>
              </a:rPr>
              <a:t>&lt; 20 turns</a:t>
            </a:r>
            <a:r>
              <a:rPr lang="en-US" sz="1700"/>
              <a:t> at resonance </a:t>
            </a:r>
            <a:r>
              <a:rPr b="1" lang="en-US" sz="1700"/>
              <a:t>(26 GeV, 1.65 MV)</a:t>
            </a:r>
          </a:p>
        </p:txBody>
      </p:sp>
      <p:sp>
        <p:nvSpPr>
          <p:cNvPr id="278" name="Shape 278"/>
          <p:cNvSpPr txBox="1"/>
          <p:nvPr>
            <p:ph idx="12" type="sldNum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anchorCtr="0" anchor="b" bIns="0" lIns="0" rIns="0" tIns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descr="o3_m3_orbex_y_26GeV_1.65MV_aPh51.png" id="279" name="Shape 279"/>
          <p:cNvPicPr preferRelativeResize="0"/>
          <p:nvPr/>
        </p:nvPicPr>
        <p:blipFill rotWithShape="1">
          <a:blip r:embed="rId3">
            <a:alphaModFix/>
          </a:blip>
          <a:srcRect b="0" l="0" r="0" t="3818"/>
          <a:stretch/>
        </p:blipFill>
        <p:spPr>
          <a:xfrm>
            <a:off x="1951589" y="1709750"/>
            <a:ext cx="4981315" cy="5006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80" name="Shape 280"/>
          <p:cNvCxnSpPr/>
          <p:nvPr/>
        </p:nvCxnSpPr>
        <p:spPr>
          <a:xfrm>
            <a:off x="2257025" y="5368850"/>
            <a:ext cx="46821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281" name="Shape 281"/>
          <p:cNvSpPr txBox="1"/>
          <p:nvPr/>
        </p:nvSpPr>
        <p:spPr>
          <a:xfrm>
            <a:off x="2152250" y="5078275"/>
            <a:ext cx="1543800" cy="6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>
                <a:solidFill>
                  <a:srgbClr val="FF0000"/>
                </a:solidFill>
              </a:rPr>
              <a:t>SPS Aperture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/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anchorCtr="1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Transparent Mode - Phase Shift</a:t>
            </a:r>
          </a:p>
        </p:txBody>
      </p:sp>
      <p:sp>
        <p:nvSpPr>
          <p:cNvPr id="288" name="Shape 288"/>
          <p:cNvSpPr txBox="1"/>
          <p:nvPr>
            <p:ph idx="1" type="body"/>
          </p:nvPr>
        </p:nvSpPr>
        <p:spPr>
          <a:xfrm>
            <a:off x="612000" y="900000"/>
            <a:ext cx="8208000" cy="4907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6"/>
              </a:buClr>
              <a:buSzPct val="100000"/>
              <a:buFont typeface="Noto Sans Symbols"/>
            </a:pPr>
            <a:r>
              <a:rPr lang="en-US" sz="1800"/>
              <a:t>With higher energy the voltage limits can potentially be relaxed</a:t>
            </a:r>
          </a:p>
          <a:p>
            <a:pPr indent="0" lvl="0" marL="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None/>
            </a:pPr>
            <a:r>
              <a:rPr lang="en-US" sz="1800"/>
              <a:t>		</a:t>
            </a:r>
            <a:r>
              <a:rPr i="1" lang="en-US" sz="1800"/>
              <a:t>(note: vertical scale different)</a:t>
            </a:r>
          </a:p>
        </p:txBody>
      </p:sp>
      <p:sp>
        <p:nvSpPr>
          <p:cNvPr id="289" name="Shape 289"/>
          <p:cNvSpPr txBox="1"/>
          <p:nvPr>
            <p:ph idx="12" type="sldNum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anchorCtr="0" anchor="b" bIns="0" lIns="0" rIns="0" tIns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descr="maxorbplot_antiphased_55GeV.png" id="290" name="Shape 290"/>
          <p:cNvPicPr preferRelativeResize="0"/>
          <p:nvPr/>
        </p:nvPicPr>
        <p:blipFill rotWithShape="1">
          <a:blip r:embed="rId3">
            <a:alphaModFix/>
          </a:blip>
          <a:srcRect b="0" l="0" r="21617" t="0"/>
          <a:stretch/>
        </p:blipFill>
        <p:spPr>
          <a:xfrm>
            <a:off x="0" y="1950899"/>
            <a:ext cx="4310244" cy="49070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axorbplot_antiphased_120GeV.png" id="291" name="Shape 291"/>
          <p:cNvPicPr preferRelativeResize="0"/>
          <p:nvPr/>
        </p:nvPicPr>
        <p:blipFill rotWithShape="1">
          <a:blip r:embed="rId4">
            <a:alphaModFix/>
          </a:blip>
          <a:srcRect b="0" l="0" r="21611" t="0"/>
          <a:stretch/>
        </p:blipFill>
        <p:spPr>
          <a:xfrm>
            <a:off x="4833749" y="1951393"/>
            <a:ext cx="4310250" cy="49066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 txBox="1"/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anchorCtr="1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Transparent Mode - resonance for higher energies</a:t>
            </a:r>
          </a:p>
        </p:txBody>
      </p:sp>
      <p:sp>
        <p:nvSpPr>
          <p:cNvPr id="298" name="Shape 298"/>
          <p:cNvSpPr txBox="1"/>
          <p:nvPr>
            <p:ph idx="1" type="body"/>
          </p:nvPr>
        </p:nvSpPr>
        <p:spPr>
          <a:xfrm>
            <a:off x="612000" y="1219200"/>
            <a:ext cx="7920000" cy="4907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-US" sz="1800"/>
              <a:t>For higher energies, the resonant failure is slow</a:t>
            </a:r>
          </a:p>
          <a:p>
            <a:pPr indent="0" lvl="0" marL="0" rtl="0" algn="ctr">
              <a:spcBef>
                <a:spcPts val="0"/>
              </a:spcBef>
              <a:buNone/>
            </a:pPr>
            <a:r>
              <a:rPr b="1" lang="en-US" sz="1800"/>
              <a:t>(270 GeV, 1.65 MV)</a:t>
            </a:r>
          </a:p>
        </p:txBody>
      </p:sp>
      <p:sp>
        <p:nvSpPr>
          <p:cNvPr id="299" name="Shape 299"/>
          <p:cNvSpPr txBox="1"/>
          <p:nvPr>
            <p:ph idx="12" type="sldNum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anchorCtr="0" anchor="b" bIns="0" lIns="0" rIns="0" tIns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descr="o2_m2_orbex_y_270GeV_1.65MV_aPh51.png" id="300" name="Shape 300"/>
          <p:cNvPicPr preferRelativeResize="0"/>
          <p:nvPr/>
        </p:nvPicPr>
        <p:blipFill rotWithShape="1">
          <a:blip r:embed="rId3">
            <a:alphaModFix/>
          </a:blip>
          <a:srcRect b="0" l="0" r="0" t="3614"/>
          <a:stretch/>
        </p:blipFill>
        <p:spPr>
          <a:xfrm>
            <a:off x="2436425" y="2000249"/>
            <a:ext cx="4804325" cy="4857751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Shape 301"/>
          <p:cNvSpPr txBox="1"/>
          <p:nvPr/>
        </p:nvSpPr>
        <p:spPr>
          <a:xfrm>
            <a:off x="3619100" y="2697025"/>
            <a:ext cx="2000700" cy="6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>
                <a:solidFill>
                  <a:srgbClr val="FF0000"/>
                </a:solidFill>
              </a:rPr>
              <a:t>SPS Aperture 24 σ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 txBox="1"/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anchorCtr="1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Non-transparent Mode - Phase Shift</a:t>
            </a:r>
          </a:p>
        </p:txBody>
      </p:sp>
      <p:sp>
        <p:nvSpPr>
          <p:cNvPr id="308" name="Shape 308"/>
          <p:cNvSpPr txBox="1"/>
          <p:nvPr>
            <p:ph idx="1" type="body"/>
          </p:nvPr>
        </p:nvSpPr>
        <p:spPr>
          <a:xfrm>
            <a:off x="612000" y="900000"/>
            <a:ext cx="7920000" cy="890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>
              <a:spcBef>
                <a:spcPts val="0"/>
              </a:spcBef>
              <a:buSzPct val="100000"/>
            </a:pPr>
            <a:r>
              <a:rPr lang="en-US" sz="1800"/>
              <a:t>For the non-transparent mode, the orbit excursion is larger for a given failure/phase</a:t>
            </a:r>
          </a:p>
        </p:txBody>
      </p:sp>
      <p:sp>
        <p:nvSpPr>
          <p:cNvPr id="309" name="Shape 309"/>
          <p:cNvSpPr txBox="1"/>
          <p:nvPr>
            <p:ph idx="12" type="sldNum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anchorCtr="0" anchor="b" bIns="0" lIns="0" rIns="0" tIns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descr="maxorbplot_phased_26GeV.png" id="310" name="Shape 310"/>
          <p:cNvPicPr preferRelativeResize="0"/>
          <p:nvPr/>
        </p:nvPicPr>
        <p:blipFill rotWithShape="1">
          <a:blip r:embed="rId3">
            <a:alphaModFix/>
          </a:blip>
          <a:srcRect b="0" l="0" r="21470" t="0"/>
          <a:stretch/>
        </p:blipFill>
        <p:spPr>
          <a:xfrm>
            <a:off x="4698900" y="1798725"/>
            <a:ext cx="4445101" cy="50512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axorbplot_phased_120GeV.png" id="311" name="Shape 311"/>
          <p:cNvPicPr preferRelativeResize="0"/>
          <p:nvPr/>
        </p:nvPicPr>
        <p:blipFill rotWithShape="1">
          <a:blip r:embed="rId4">
            <a:alphaModFix/>
          </a:blip>
          <a:srcRect b="0" l="0" r="21722" t="0"/>
          <a:stretch/>
        </p:blipFill>
        <p:spPr>
          <a:xfrm>
            <a:off x="-8" y="1790699"/>
            <a:ext cx="4445107" cy="5067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anchorCtr="1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Crab Cavities - what are they?</a:t>
            </a:r>
          </a:p>
        </p:txBody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12000" y="1219200"/>
            <a:ext cx="7920000" cy="4907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-US" sz="2200"/>
              <a:t>In HiLumi LHC, due to smaller β* and to limit beam-beam effects the crossing angle will be increased</a:t>
            </a:r>
          </a:p>
          <a:p>
            <a:pPr indent="-368300" lvl="0" marL="457200">
              <a:spcBef>
                <a:spcPts val="0"/>
              </a:spcBef>
              <a:buSzPct val="129411"/>
            </a:pPr>
            <a:r>
              <a:rPr lang="en-US" sz="1700"/>
              <a:t>⇾ </a:t>
            </a:r>
            <a:r>
              <a:rPr lang="en-US" sz="2200"/>
              <a:t>Lower luminosity:</a:t>
            </a:r>
          </a:p>
        </p:txBody>
      </p:sp>
      <p:sp>
        <p:nvSpPr>
          <p:cNvPr id="96" name="Shape 96"/>
          <p:cNvSpPr txBox="1"/>
          <p:nvPr>
            <p:ph idx="12" type="sldNum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anchorCtr="0" anchor="b" bIns="0" lIns="0" rIns="0" tIns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id="97" name="Shape 97" title="cap l equals   n sub b  f sub r e v  cap n sub p  squared  over 4 pi sigma sub x  super asterisk  sigma sub y  super asterisk    asterisk cap f left parenthesis theta sub c  right parenthesis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75750" y="2418675"/>
            <a:ext cx="2942700" cy="9144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8" name="Shape 98"/>
          <p:cNvCxnSpPr/>
          <p:nvPr/>
        </p:nvCxnSpPr>
        <p:spPr>
          <a:xfrm flipH="1">
            <a:off x="2919000" y="3024725"/>
            <a:ext cx="533400" cy="720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99" name="Shape 99"/>
          <p:cNvSpPr txBox="1"/>
          <p:nvPr/>
        </p:nvSpPr>
        <p:spPr>
          <a:xfrm>
            <a:off x="1599925" y="3658225"/>
            <a:ext cx="1618500" cy="6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Geometric Factor</a:t>
            </a:r>
          </a:p>
        </p:txBody>
      </p:sp>
      <p:pic>
        <p:nvPicPr>
          <p:cNvPr id="100" name="Shape 100" title="cap f left parenthesis theta sub c  right parenthesis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48716" y="3745025"/>
            <a:ext cx="566319" cy="26899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1" name="Shape 101"/>
          <p:cNvGraphicFramePr/>
          <p:nvPr/>
        </p:nvGraphicFramePr>
        <p:xfrm>
          <a:off x="4707125" y="26342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{08C35028-DECD-4CCE-82AB-43F3DBF8E0E1}</a:tableStyleId>
              </a:tblPr>
              <a:tblGrid>
                <a:gridCol w="841400"/>
                <a:gridCol w="841400"/>
                <a:gridCol w="841400"/>
                <a:gridCol w="841400"/>
              </a:tblGrid>
              <a:tr h="449625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78571"/>
                        <a:buFont typeface="Arial"/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2012 LHC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2015 LHC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HL-LHC</a:t>
                      </a:r>
                    </a:p>
                  </a:txBody>
                  <a:tcPr marT="91425" marB="91425" marR="91425" marL="91425"/>
                </a:tc>
              </a:tr>
              <a:tr h="449625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313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290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590</a:t>
                      </a:r>
                    </a:p>
                  </a:txBody>
                  <a:tcPr marT="91425" marB="91425" marR="91425" marL="91425"/>
                </a:tc>
              </a:tr>
              <a:tr h="449625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0.88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0.85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0.31</a:t>
                      </a: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102" name="Shape 102" title="theta sub c  left squared bracket mu r A d right squared bracket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79562" y="3317437"/>
            <a:ext cx="704627" cy="223125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Shape 103"/>
          <p:cNvSpPr txBox="1"/>
          <p:nvPr/>
        </p:nvSpPr>
        <p:spPr>
          <a:xfrm>
            <a:off x="4662025" y="2329250"/>
            <a:ext cx="5389200" cy="6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Piwinski Reduction (Geometric) Factor</a:t>
            </a:r>
          </a:p>
        </p:txBody>
      </p:sp>
      <p:pic>
        <p:nvPicPr>
          <p:cNvPr descr="test" id="104" name="Shape 10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2000" y="4287025"/>
            <a:ext cx="7460725" cy="2069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Shape 105" title="theta sub c 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293350" y="5236566"/>
            <a:ext cx="360000" cy="332307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Shape 106"/>
          <p:cNvSpPr/>
          <p:nvPr/>
        </p:nvSpPr>
        <p:spPr>
          <a:xfrm>
            <a:off x="4092449" y="5210120"/>
            <a:ext cx="499826" cy="223133"/>
          </a:xfrm>
          <a:prstGeom prst="flowChartDecision">
            <a:avLst/>
          </a:prstGeom>
          <a:solidFill>
            <a:srgbClr val="FF00FF"/>
          </a:solidFill>
          <a:ln cap="flat" cmpd="sng" w="9525">
            <a:solidFill>
              <a:srgbClr val="FF00F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 txBox="1"/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anchorCtr="1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Voltage Drop</a:t>
            </a:r>
          </a:p>
        </p:txBody>
      </p:sp>
      <p:sp>
        <p:nvSpPr>
          <p:cNvPr id="318" name="Shape 318"/>
          <p:cNvSpPr txBox="1"/>
          <p:nvPr>
            <p:ph idx="1" type="body"/>
          </p:nvPr>
        </p:nvSpPr>
        <p:spPr>
          <a:xfrm>
            <a:off x="612000" y="1219200"/>
            <a:ext cx="7920000" cy="4907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-US" sz="1800"/>
              <a:t>Only a potential concern for transparent mode</a:t>
            </a:r>
          </a:p>
          <a:p>
            <a:pPr indent="-342900" lvl="0" marL="457200">
              <a:spcBef>
                <a:spcPts val="0"/>
              </a:spcBef>
              <a:buSzPct val="100000"/>
            </a:pPr>
            <a:r>
              <a:rPr lang="en-US" sz="1800"/>
              <a:t>Can not be worse than nominal non-transparent mode of half the voltage</a:t>
            </a:r>
          </a:p>
        </p:txBody>
      </p:sp>
      <p:sp>
        <p:nvSpPr>
          <p:cNvPr id="319" name="Shape 319"/>
          <p:cNvSpPr txBox="1"/>
          <p:nvPr>
            <p:ph idx="12" type="sldNum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anchorCtr="0" anchor="b" bIns="0" lIns="0" rIns="0" tIns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descr="o2_m2_orbex_y_26GeV_1.6MVpCC_transparent_aV.png" id="320" name="Shape 320"/>
          <p:cNvPicPr preferRelativeResize="0"/>
          <p:nvPr/>
        </p:nvPicPr>
        <p:blipFill rotWithShape="1">
          <a:blip r:embed="rId3">
            <a:alphaModFix/>
          </a:blip>
          <a:srcRect b="0" l="0" r="0" t="3956"/>
          <a:stretch/>
        </p:blipFill>
        <p:spPr>
          <a:xfrm>
            <a:off x="2419350" y="2695574"/>
            <a:ext cx="4155200" cy="4162425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Shape 321"/>
          <p:cNvSpPr txBox="1"/>
          <p:nvPr/>
        </p:nvSpPr>
        <p:spPr>
          <a:xfrm>
            <a:off x="2286000" y="2162175"/>
            <a:ext cx="5389200" cy="9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Region between CCs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26 GeV, 3 MV total - one cavity drops voltage over 4 turns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 txBox="1"/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anchorCtr="1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Summary</a:t>
            </a:r>
          </a:p>
        </p:txBody>
      </p:sp>
      <p:sp>
        <p:nvSpPr>
          <p:cNvPr id="328" name="Shape 328"/>
          <p:cNvSpPr txBox="1"/>
          <p:nvPr>
            <p:ph idx="1" type="body"/>
          </p:nvPr>
        </p:nvSpPr>
        <p:spPr>
          <a:xfrm>
            <a:off x="612000" y="1219200"/>
            <a:ext cx="7920000" cy="4907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9250" lvl="0" marL="4572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6"/>
              </a:buClr>
              <a:buSzPct val="100000"/>
              <a:buFont typeface="Noto Sans Symbols"/>
            </a:pPr>
            <a:r>
              <a:rPr lang="en-US" sz="1900"/>
              <a:t>Due to risk of resonance, a lower bound on voltage might be required</a:t>
            </a:r>
          </a:p>
          <a:p>
            <a:pPr indent="-349250" lvl="0" marL="457200" rtl="0">
              <a:spcBef>
                <a:spcPts val="0"/>
              </a:spcBef>
              <a:buSzPct val="100000"/>
            </a:pPr>
            <a:r>
              <a:rPr lang="en-US" sz="1900"/>
              <a:t>Upper bound on voltage for lower beam energies required, </a:t>
            </a:r>
            <a:r>
              <a:rPr b="1" lang="en-US" sz="1900"/>
              <a:t>even if no failure occurs</a:t>
            </a:r>
          </a:p>
          <a:p>
            <a:pPr indent="-349250" lvl="0" marL="457200" rtl="0">
              <a:spcBef>
                <a:spcPts val="0"/>
              </a:spcBef>
              <a:buSzPct val="100000"/>
            </a:pPr>
            <a:r>
              <a:rPr lang="en-US" sz="1900"/>
              <a:t>Phase failures can be critical for lower energies </a:t>
            </a:r>
          </a:p>
          <a:p>
            <a:pPr indent="-336550" lvl="1" marL="914400" rtl="0">
              <a:spcBef>
                <a:spcPts val="0"/>
              </a:spcBef>
              <a:buSzPct val="100000"/>
            </a:pPr>
            <a:r>
              <a:rPr lang="en-US" sz="1700"/>
              <a:t>-- fast loss of whole beam</a:t>
            </a:r>
          </a:p>
          <a:p>
            <a:pPr indent="-349250" lvl="0" marL="457200" rtl="0">
              <a:spcBef>
                <a:spcPts val="0"/>
              </a:spcBef>
              <a:buSzPct val="100000"/>
            </a:pPr>
            <a:r>
              <a:rPr lang="en-US" sz="1900"/>
              <a:t>Resonance highly dependent on optics </a:t>
            </a:r>
          </a:p>
          <a:p>
            <a:pPr indent="-336550" lvl="1" marL="914400" rtl="0">
              <a:spcBef>
                <a:spcPts val="0"/>
              </a:spcBef>
              <a:buSzPct val="100000"/>
            </a:pPr>
            <a:r>
              <a:rPr lang="en-US" sz="1700"/>
              <a:t>-- higher fractional tune could relax lower voltage limit and vice versa</a:t>
            </a:r>
          </a:p>
          <a:p>
            <a:pPr indent="-349250" lvl="0" marL="457200" rtl="0">
              <a:spcBef>
                <a:spcPts val="0"/>
              </a:spcBef>
              <a:buSzPct val="100000"/>
            </a:pPr>
            <a:r>
              <a:rPr lang="en-US" sz="1900"/>
              <a:t>Non-transparent mode is more dangerous in all cases</a:t>
            </a:r>
          </a:p>
        </p:txBody>
      </p:sp>
      <p:sp>
        <p:nvSpPr>
          <p:cNvPr id="329" name="Shape 329"/>
          <p:cNvSpPr txBox="1"/>
          <p:nvPr>
            <p:ph idx="12" type="sldNum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anchorCtr="0" anchor="b" bIns="0" lIns="0" rIns="0" tIns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 txBox="1"/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anchorCtr="1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Outlook</a:t>
            </a:r>
          </a:p>
        </p:txBody>
      </p:sp>
      <p:sp>
        <p:nvSpPr>
          <p:cNvPr id="336" name="Shape 336"/>
          <p:cNvSpPr txBox="1"/>
          <p:nvPr>
            <p:ph idx="1" type="body"/>
          </p:nvPr>
        </p:nvSpPr>
        <p:spPr>
          <a:xfrm>
            <a:off x="612000" y="1219200"/>
            <a:ext cx="7920000" cy="4907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1950" lvl="0" marL="457200" rtl="0">
              <a:spcBef>
                <a:spcPts val="0"/>
              </a:spcBef>
              <a:buSzPct val="100000"/>
            </a:pPr>
            <a:r>
              <a:rPr lang="en-US" sz="2100"/>
              <a:t>Results in these slides impose conservative restrictions</a:t>
            </a:r>
          </a:p>
          <a:p>
            <a:pPr indent="-336550" lvl="1" marL="914400" rtl="0">
              <a:spcBef>
                <a:spcPts val="0"/>
              </a:spcBef>
              <a:buSzPct val="100000"/>
            </a:pPr>
            <a:r>
              <a:rPr lang="en-US" sz="1700"/>
              <a:t>Actual beam loss studies to be done</a:t>
            </a:r>
          </a:p>
          <a:p>
            <a:pPr indent="-361950" lvl="0" marL="457200" rtl="0">
              <a:spcBef>
                <a:spcPts val="0"/>
              </a:spcBef>
              <a:buSzPct val="100000"/>
            </a:pPr>
            <a:r>
              <a:rPr lang="en-US" sz="2100"/>
              <a:t>Alignment errors can be large (</a:t>
            </a:r>
            <a:r>
              <a:rPr lang="en-US" sz="2100">
                <a:solidFill>
                  <a:srgbClr val="FF0000"/>
                </a:solidFill>
              </a:rPr>
              <a:t>&lt; 2 mm</a:t>
            </a:r>
            <a:r>
              <a:rPr lang="en-US" sz="2100"/>
              <a:t>) and need be considered</a:t>
            </a:r>
          </a:p>
          <a:p>
            <a:pPr indent="-361950" lvl="0" marL="457200" rtl="0">
              <a:spcBef>
                <a:spcPts val="0"/>
              </a:spcBef>
              <a:buSzPct val="100000"/>
            </a:pPr>
            <a:r>
              <a:rPr lang="en-US" sz="2100"/>
              <a:t>If used with slow extraction to North Area, risk of </a:t>
            </a:r>
            <a:r>
              <a:rPr b="1" lang="en-US" sz="2100"/>
              <a:t>uncontrolled kick of beam into extraction channel</a:t>
            </a:r>
            <a:r>
              <a:rPr lang="en-US" sz="2100"/>
              <a:t> due to local orbit bump and strong x-y coupling in the SPS</a:t>
            </a:r>
          </a:p>
          <a:p>
            <a:pPr indent="-361950" lvl="0" marL="457200" rtl="0">
              <a:spcBef>
                <a:spcPts val="0"/>
              </a:spcBef>
              <a:buSzPct val="100000"/>
            </a:pPr>
            <a:r>
              <a:rPr b="1" lang="en-US" sz="2100"/>
              <a:t>MDs</a:t>
            </a:r>
            <a:r>
              <a:rPr lang="en-US" sz="2100"/>
              <a:t> will be conducted to test the various failure scenarios and benchmark the simulation models</a:t>
            </a:r>
          </a:p>
          <a:p>
            <a:pPr indent="-361950" lvl="1" marL="914400" rtl="0">
              <a:spcBef>
                <a:spcPts val="0"/>
              </a:spcBef>
              <a:buSzPct val="100000"/>
            </a:pPr>
            <a:r>
              <a:rPr lang="en-US" sz="2100"/>
              <a:t>to be used for further studies for HL-LHC CCs</a:t>
            </a:r>
          </a:p>
        </p:txBody>
      </p:sp>
      <p:sp>
        <p:nvSpPr>
          <p:cNvPr id="337" name="Shape 337"/>
          <p:cNvSpPr txBox="1"/>
          <p:nvPr>
            <p:ph idx="12" type="sldNum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anchorCtr="0" anchor="b" bIns="0" lIns="0" rIns="0" tIns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/>
          <p:cNvSpPr txBox="1"/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anchorCtr="1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Extras</a:t>
            </a:r>
          </a:p>
        </p:txBody>
      </p:sp>
      <p:sp>
        <p:nvSpPr>
          <p:cNvPr id="344" name="Shape 344"/>
          <p:cNvSpPr txBox="1"/>
          <p:nvPr>
            <p:ph idx="1" type="body"/>
          </p:nvPr>
        </p:nvSpPr>
        <p:spPr>
          <a:xfrm>
            <a:off x="612000" y="1219200"/>
            <a:ext cx="7920000" cy="4907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5" name="Shape 345"/>
          <p:cNvSpPr txBox="1"/>
          <p:nvPr>
            <p:ph idx="12" type="sldNum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anchorCtr="0" anchor="b" bIns="0" lIns="0" rIns="0" tIns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id="346" name="Shape 346" title="cap l equals   n sub b  f sub r e v  cap n sub p  squared  over 4 pi sigma sub x  super asterisk  sigma sub y  super asterisk    asterisk   1 over Square root of 1 plus left parenthesis   theta sub c  sigma sub z  over 2 sigma sub x  super asterisk    right parenthesis squared    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26550" y="1664625"/>
            <a:ext cx="3200399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Shape 347" title="  phi left parenthesis t right parenthesis over d t   sub m A x  equals   omega over 2 cap q sub cap l    Square root of   8 left parenthesis cap r divided by cap q right parenthesis cap q sub cap l  cap p sub m A x  over cap A sub zero  squared    minus 1 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20150" y="2800350"/>
            <a:ext cx="4013200" cy="81511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Shape 34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40050" y="3943350"/>
            <a:ext cx="3263900" cy="1828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anchorCtr="1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Crab Cavities - what are they?</a:t>
            </a:r>
          </a:p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612000" y="809625"/>
            <a:ext cx="7920000" cy="4907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9250" lvl="0" marL="457200">
              <a:spcBef>
                <a:spcPts val="0"/>
              </a:spcBef>
              <a:buSzPct val="100000"/>
            </a:pPr>
            <a:r>
              <a:rPr lang="en-US" sz="1900"/>
              <a:t>Cavity with sinusoidal transverse kick - bunch is tilted - better overlap at crossing point</a:t>
            </a:r>
          </a:p>
        </p:txBody>
      </p:sp>
      <p:sp>
        <p:nvSpPr>
          <p:cNvPr id="114" name="Shape 114"/>
          <p:cNvSpPr txBox="1"/>
          <p:nvPr>
            <p:ph idx="12" type="sldNum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anchorCtr="0" anchor="b" bIns="0" lIns="0" rIns="0" tIns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descr="bunchkick" id="115" name="Shape 115"/>
          <p:cNvPicPr preferRelativeResize="0"/>
          <p:nvPr/>
        </p:nvPicPr>
        <p:blipFill rotWithShape="1">
          <a:blip r:embed="rId3">
            <a:alphaModFix/>
          </a:blip>
          <a:srcRect b="61528" l="0" r="16373" t="12005"/>
          <a:stretch/>
        </p:blipFill>
        <p:spPr>
          <a:xfrm>
            <a:off x="2765250" y="1485725"/>
            <a:ext cx="4289224" cy="181507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ompensatedcrossing" id="116" name="Shape 116"/>
          <p:cNvPicPr preferRelativeResize="0"/>
          <p:nvPr/>
        </p:nvPicPr>
        <p:blipFill rotWithShape="1">
          <a:blip r:embed="rId4">
            <a:alphaModFix/>
          </a:blip>
          <a:srcRect b="34823" l="0" r="0" t="0"/>
          <a:stretch/>
        </p:blipFill>
        <p:spPr>
          <a:xfrm>
            <a:off x="1113377" y="2605725"/>
            <a:ext cx="7283174" cy="32483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7" name="Shape 117"/>
          <p:cNvCxnSpPr>
            <a:endCxn id="115" idx="3"/>
          </p:cNvCxnSpPr>
          <p:nvPr/>
        </p:nvCxnSpPr>
        <p:spPr>
          <a:xfrm>
            <a:off x="2781274" y="2390861"/>
            <a:ext cx="4273199" cy="24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118" name="Shape 118"/>
          <p:cNvCxnSpPr/>
          <p:nvPr/>
        </p:nvCxnSpPr>
        <p:spPr>
          <a:xfrm rot="10800000">
            <a:off x="2762250" y="1847925"/>
            <a:ext cx="0" cy="11715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119" name="Shape 119"/>
          <p:cNvSpPr txBox="1"/>
          <p:nvPr/>
        </p:nvSpPr>
        <p:spPr>
          <a:xfrm>
            <a:off x="2514600" y="1397175"/>
            <a:ext cx="5389200" cy="6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2600"/>
              <a:t>E</a:t>
            </a:r>
          </a:p>
        </p:txBody>
      </p:sp>
      <p:cxnSp>
        <p:nvCxnSpPr>
          <p:cNvPr id="120" name="Shape 120"/>
          <p:cNvCxnSpPr/>
          <p:nvPr/>
        </p:nvCxnSpPr>
        <p:spPr>
          <a:xfrm>
            <a:off x="1933575" y="5924550"/>
            <a:ext cx="0" cy="6000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121" name="Shape 121"/>
          <p:cNvCxnSpPr/>
          <p:nvPr/>
        </p:nvCxnSpPr>
        <p:spPr>
          <a:xfrm>
            <a:off x="4754962" y="5924550"/>
            <a:ext cx="0" cy="6000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122" name="Shape 122"/>
          <p:cNvCxnSpPr/>
          <p:nvPr/>
        </p:nvCxnSpPr>
        <p:spPr>
          <a:xfrm>
            <a:off x="7658100" y="5924550"/>
            <a:ext cx="0" cy="6000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123" name="Shape 123"/>
          <p:cNvCxnSpPr/>
          <p:nvPr/>
        </p:nvCxnSpPr>
        <p:spPr>
          <a:xfrm>
            <a:off x="1933575" y="6224550"/>
            <a:ext cx="57342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124" name="Shape 124"/>
          <p:cNvSpPr txBox="1"/>
          <p:nvPr/>
        </p:nvSpPr>
        <p:spPr>
          <a:xfrm>
            <a:off x="352425" y="5910150"/>
            <a:ext cx="165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-US" sz="1500"/>
              <a:t>Phase advance:</a:t>
            </a:r>
          </a:p>
        </p:txBody>
      </p:sp>
      <p:sp>
        <p:nvSpPr>
          <p:cNvPr id="125" name="Shape 125"/>
          <p:cNvSpPr txBox="1"/>
          <p:nvPr/>
        </p:nvSpPr>
        <p:spPr>
          <a:xfrm>
            <a:off x="1332400" y="5595750"/>
            <a:ext cx="1543200" cy="6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0° - kick in x’</a:t>
            </a:r>
          </a:p>
        </p:txBody>
      </p:sp>
      <p:sp>
        <p:nvSpPr>
          <p:cNvPr id="126" name="Shape 126"/>
          <p:cNvSpPr txBox="1"/>
          <p:nvPr/>
        </p:nvSpPr>
        <p:spPr>
          <a:xfrm>
            <a:off x="3906189" y="5595750"/>
            <a:ext cx="1779300" cy="6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9</a:t>
            </a:r>
            <a:r>
              <a:rPr lang="en-US"/>
              <a:t>0° - max offset in x</a:t>
            </a:r>
          </a:p>
        </p:txBody>
      </p:sp>
      <p:sp>
        <p:nvSpPr>
          <p:cNvPr id="127" name="Shape 127"/>
          <p:cNvSpPr txBox="1"/>
          <p:nvPr/>
        </p:nvSpPr>
        <p:spPr>
          <a:xfrm>
            <a:off x="6483901" y="5405250"/>
            <a:ext cx="1779299" cy="6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18</a:t>
            </a:r>
            <a:r>
              <a:rPr lang="en-US"/>
              <a:t>0° - x’ set to 0 with same voltage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rIns="0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lt2"/>
              </a:buClr>
              <a:buSzPct val="25000"/>
              <a:buFont typeface="Arial"/>
              <a:buNone/>
            </a:pPr>
            <a:r>
              <a:rPr lang="en-US"/>
              <a:t>Why important to study for MPE?</a:t>
            </a:r>
          </a:p>
        </p:txBody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612000" y="1219200"/>
            <a:ext cx="7920000" cy="490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381000" lvl="0" marL="457200" marR="0" rtl="0" algn="l">
              <a:spcBef>
                <a:spcPts val="0"/>
              </a:spcBef>
              <a:buSzPct val="100000"/>
            </a:pPr>
            <a:r>
              <a:rPr lang="en-US" sz="2400"/>
              <a:t>CCs give strong transverse kick, short time constant - can potentially lead to large fast losses</a:t>
            </a:r>
          </a:p>
          <a:p>
            <a:pPr indent="-381000" lvl="0" marL="457200" marR="0" rtl="0" algn="l">
              <a:spcBef>
                <a:spcPts val="0"/>
              </a:spcBef>
              <a:buSzPct val="100000"/>
            </a:pPr>
            <a:r>
              <a:rPr lang="en-US" sz="2400"/>
              <a:t>Untested technology - SPS tests for validation</a:t>
            </a:r>
          </a:p>
          <a:p>
            <a:pPr indent="-381000" lvl="0" marL="457200" marR="0" rtl="0" algn="l">
              <a:spcBef>
                <a:spcPts val="0"/>
              </a:spcBef>
              <a:buSzPct val="100000"/>
            </a:pPr>
            <a:r>
              <a:rPr lang="en-US" sz="2400"/>
              <a:t>SPS BIS must be defined for the CCs</a:t>
            </a:r>
          </a:p>
          <a:p>
            <a:pPr indent="-355600" lvl="1" marL="914400" marR="0" rtl="0" algn="l">
              <a:spcBef>
                <a:spcPts val="0"/>
              </a:spcBef>
              <a:buSzPct val="100000"/>
            </a:pPr>
            <a:r>
              <a:rPr lang="en-US" sz="2000"/>
              <a:t>What failures can </a:t>
            </a:r>
            <a:r>
              <a:rPr lang="en-US" sz="2000"/>
              <a:t>occur</a:t>
            </a:r>
            <a:r>
              <a:rPr lang="en-US" sz="2000"/>
              <a:t>?</a:t>
            </a:r>
          </a:p>
          <a:p>
            <a:pPr indent="-355600" lvl="1" marL="914400" marR="0" rtl="0" algn="l">
              <a:spcBef>
                <a:spcPts val="0"/>
              </a:spcBef>
              <a:buSzPct val="100000"/>
            </a:pPr>
            <a:r>
              <a:rPr lang="en-US" sz="2000"/>
              <a:t>What are their consequences?</a:t>
            </a:r>
          </a:p>
          <a:p>
            <a:pPr indent="-355600" lvl="1" marL="914400" rtl="0">
              <a:spcBef>
                <a:spcPts val="0"/>
              </a:spcBef>
              <a:buSzPct val="100000"/>
            </a:pPr>
            <a:r>
              <a:rPr lang="en-US" sz="2000"/>
              <a:t>How to detect them? </a:t>
            </a:r>
            <a:r>
              <a:rPr b="1" i="1" lang="en-US" sz="2000"/>
              <a:t>future topic</a:t>
            </a:r>
          </a:p>
          <a:p>
            <a:pPr indent="-355600" lvl="1" marL="914400" marR="0" rtl="0" algn="l">
              <a:spcBef>
                <a:spcPts val="0"/>
              </a:spcBef>
              <a:buSzPct val="100000"/>
            </a:pPr>
            <a:r>
              <a:rPr lang="en-US" sz="2000"/>
              <a:t>How probable are they? </a:t>
            </a:r>
            <a:r>
              <a:rPr b="1" i="1" lang="en-US" sz="2000"/>
              <a:t>future topic</a:t>
            </a:r>
          </a:p>
          <a:p>
            <a:pPr indent="-355600" lvl="1" marL="914400" marR="0" rtl="0" algn="l">
              <a:spcBef>
                <a:spcPts val="0"/>
              </a:spcBef>
              <a:buSzPct val="100000"/>
            </a:pPr>
            <a:r>
              <a:rPr lang="en-US" sz="2000"/>
              <a:t>How can they be mitigated? </a:t>
            </a:r>
            <a:r>
              <a:rPr b="1" i="1" lang="en-US" sz="2000"/>
              <a:t>future topic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i="1" sz="2000"/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134" name="Shape 134"/>
          <p:cNvSpPr txBox="1"/>
          <p:nvPr>
            <p:ph idx="12" type="sldNum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rIns="0" tIns="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pic>
        <p:nvPicPr>
          <p:cNvPr descr="CERN-logo_outline.jpg" id="135" name="Shape 1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22000" y="6282000"/>
            <a:ext cx="494100" cy="4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rIns="0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lt2"/>
              </a:buClr>
              <a:buSzPct val="25000"/>
              <a:buFont typeface="Arial"/>
              <a:buNone/>
            </a:pPr>
            <a:r>
              <a:rPr lang="en-US"/>
              <a:t>Why important to study for MPE?</a:t>
            </a:r>
          </a:p>
        </p:txBody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175150" y="1219250"/>
            <a:ext cx="4151700" cy="6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342900" lvl="0" marL="457200" marR="0" rtl="0" algn="l">
              <a:spcBef>
                <a:spcPts val="0"/>
              </a:spcBef>
              <a:buSzPct val="128571"/>
            </a:pPr>
            <a:r>
              <a:rPr lang="en-US" sz="1400"/>
              <a:t>Phase shift causes beam core to be transversally kicked - can give fast beam loss </a:t>
            </a:r>
          </a:p>
          <a:p>
            <a:pPr indent="0" lvl="0" marL="457200" marR="0" rtl="0" algn="l">
              <a:spcBef>
                <a:spcPts val="0"/>
              </a:spcBef>
              <a:buNone/>
            </a:pPr>
            <a:r>
              <a:t/>
            </a:r>
            <a:endParaRPr sz="1400"/>
          </a:p>
          <a:p>
            <a:pPr indent="0" lvl="0" marL="457200" marR="0" rtl="0" algn="l">
              <a:spcBef>
                <a:spcPts val="0"/>
              </a:spcBef>
              <a:buNone/>
            </a:pPr>
            <a:r>
              <a:t/>
            </a:r>
            <a:endParaRPr sz="1400"/>
          </a:p>
          <a:p>
            <a:pPr indent="0" lvl="0" marL="457200" marR="0" rtl="0" algn="l">
              <a:spcBef>
                <a:spcPts val="0"/>
              </a:spcBef>
              <a:buNone/>
            </a:pPr>
            <a:r>
              <a:t/>
            </a:r>
            <a:endParaRPr sz="1400"/>
          </a:p>
          <a:p>
            <a:pPr indent="0" lvl="0" marL="457200" marR="0" rtl="0" algn="l">
              <a:spcBef>
                <a:spcPts val="0"/>
              </a:spcBef>
              <a:buNone/>
            </a:pPr>
            <a:r>
              <a:t/>
            </a:r>
            <a:endParaRPr sz="1400"/>
          </a:p>
          <a:p>
            <a:pPr indent="0" lvl="0" marL="457200" marR="0" rtl="0" algn="l">
              <a:spcBef>
                <a:spcPts val="0"/>
              </a:spcBef>
              <a:buNone/>
            </a:pPr>
            <a:r>
              <a:t/>
            </a:r>
            <a:endParaRPr sz="1400"/>
          </a:p>
          <a:p>
            <a:pPr indent="0" lvl="0" marL="457200" marR="0" rtl="0" algn="l">
              <a:spcBef>
                <a:spcPts val="0"/>
              </a:spcBef>
              <a:buNone/>
            </a:pPr>
            <a:r>
              <a:t/>
            </a:r>
            <a:endParaRPr sz="1400"/>
          </a:p>
          <a:p>
            <a:pPr indent="0" lvl="0" marL="457200" marR="0" rtl="0" algn="l">
              <a:spcBef>
                <a:spcPts val="0"/>
              </a:spcBef>
              <a:buNone/>
            </a:pPr>
            <a:r>
              <a:t/>
            </a:r>
            <a:endParaRPr sz="1400"/>
          </a:p>
          <a:p>
            <a:pPr indent="0" lvl="0" marL="457200" marR="0" rtl="0" algn="l">
              <a:spcBef>
                <a:spcPts val="0"/>
              </a:spcBef>
              <a:buNone/>
            </a:pPr>
            <a:r>
              <a:t/>
            </a:r>
            <a:endParaRPr sz="1400"/>
          </a:p>
          <a:p>
            <a:pPr indent="0" lvl="0" marL="457200" marR="0" rtl="0" algn="l">
              <a:spcBef>
                <a:spcPts val="0"/>
              </a:spcBef>
              <a:buNone/>
            </a:pPr>
            <a:r>
              <a:t/>
            </a:r>
            <a:endParaRPr sz="1400"/>
          </a:p>
          <a:p>
            <a:pPr indent="0" lvl="0" marL="457200" marR="0" rtl="0" algn="l">
              <a:spcBef>
                <a:spcPts val="0"/>
              </a:spcBef>
              <a:buNone/>
            </a:pPr>
            <a:r>
              <a:t/>
            </a:r>
            <a:endParaRPr sz="1400"/>
          </a:p>
          <a:p>
            <a:pPr indent="0" lvl="0" marL="457200" marR="0" rtl="0" algn="l">
              <a:spcBef>
                <a:spcPts val="0"/>
              </a:spcBef>
              <a:buNone/>
            </a:pPr>
            <a:r>
              <a:t/>
            </a:r>
            <a:endParaRPr sz="1400"/>
          </a:p>
          <a:p>
            <a:pPr indent="0" lvl="0" marL="457200" marR="0" rtl="0" algn="l">
              <a:spcBef>
                <a:spcPts val="0"/>
              </a:spcBef>
              <a:buNone/>
            </a:pPr>
            <a:r>
              <a:t/>
            </a:r>
            <a:endParaRPr sz="1800"/>
          </a:p>
        </p:txBody>
      </p:sp>
      <p:sp>
        <p:nvSpPr>
          <p:cNvPr id="142" name="Shape 142"/>
          <p:cNvSpPr txBox="1"/>
          <p:nvPr>
            <p:ph idx="12" type="sldNum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rIns="0" tIns="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pic>
        <p:nvPicPr>
          <p:cNvPr descr="CERN-logo_outline.jpg" id="143" name="Shape 1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22000" y="6282000"/>
            <a:ext cx="494100" cy="486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o3_m3_orbex_y_26GeV_1.65MV_aPh51.png" id="144" name="Shape 144"/>
          <p:cNvPicPr preferRelativeResize="0"/>
          <p:nvPr/>
        </p:nvPicPr>
        <p:blipFill rotWithShape="1">
          <a:blip r:embed="rId4">
            <a:alphaModFix/>
          </a:blip>
          <a:srcRect b="0" l="0" r="0" t="3818"/>
          <a:stretch/>
        </p:blipFill>
        <p:spPr>
          <a:xfrm>
            <a:off x="99525" y="1752049"/>
            <a:ext cx="4151725" cy="4172799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Shape 145"/>
          <p:cNvSpPr txBox="1"/>
          <p:nvPr/>
        </p:nvSpPr>
        <p:spPr>
          <a:xfrm>
            <a:off x="4457700" y="720425"/>
            <a:ext cx="45891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-317500" lvl="0" marL="457200" rtl="0">
              <a:spcBef>
                <a:spcPts val="0"/>
              </a:spcBef>
              <a:buClr>
                <a:schemeClr val="accent6"/>
              </a:buClr>
              <a:buFont typeface="Noto Sans Symbols"/>
              <a:buChar char="▪"/>
            </a:pPr>
            <a:r>
              <a:rPr lang="en-US">
                <a:solidFill>
                  <a:schemeClr val="accent5"/>
                </a:solidFill>
              </a:rPr>
              <a:t>If crabbing not compensated (e.g. voltage drop), transverse beam distribution wider - increases consequences of other failures</a:t>
            </a:r>
          </a:p>
        </p:txBody>
      </p:sp>
      <p:pic>
        <p:nvPicPr>
          <p:cNvPr descr="losses_double_cut.png" id="146" name="Shape 146"/>
          <p:cNvPicPr preferRelativeResize="0"/>
          <p:nvPr/>
        </p:nvPicPr>
        <p:blipFill rotWithShape="1">
          <a:blip r:embed="rId5">
            <a:alphaModFix/>
          </a:blip>
          <a:srcRect b="0" l="0" r="19465" t="0"/>
          <a:stretch/>
        </p:blipFill>
        <p:spPr>
          <a:xfrm>
            <a:off x="4580975" y="4256054"/>
            <a:ext cx="3951024" cy="251194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unchdist_double_cut.png" id="147" name="Shape 147"/>
          <p:cNvPicPr preferRelativeResize="0"/>
          <p:nvPr/>
        </p:nvPicPr>
        <p:blipFill rotWithShape="1">
          <a:blip r:embed="rId6">
            <a:alphaModFix/>
          </a:blip>
          <a:srcRect b="0" l="0" r="18712" t="0"/>
          <a:stretch/>
        </p:blipFill>
        <p:spPr>
          <a:xfrm>
            <a:off x="4457700" y="1488275"/>
            <a:ext cx="4074298" cy="2698842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Shape 148"/>
          <p:cNvSpPr txBox="1"/>
          <p:nvPr/>
        </p:nvSpPr>
        <p:spPr>
          <a:xfrm>
            <a:off x="7324725" y="1904450"/>
            <a:ext cx="1505100" cy="6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>
                <a:solidFill>
                  <a:srgbClr val="4A86E8"/>
                </a:solidFill>
              </a:rPr>
              <a:t>Nominal</a:t>
            </a:r>
          </a:p>
          <a:p>
            <a:pPr lvl="0">
              <a:spcBef>
                <a:spcPts val="0"/>
              </a:spcBef>
              <a:buNone/>
            </a:pPr>
            <a:r>
              <a:rPr lang="en-US">
                <a:solidFill>
                  <a:srgbClr val="FF9900"/>
                </a:solidFill>
              </a:rPr>
              <a:t>180 µrad tilt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anchorCtr="1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Considered Failure Scenarios</a:t>
            </a:r>
          </a:p>
        </p:txBody>
      </p:sp>
      <p:sp>
        <p:nvSpPr>
          <p:cNvPr id="155" name="Shape 155"/>
          <p:cNvSpPr txBox="1"/>
          <p:nvPr>
            <p:ph idx="1" type="body"/>
          </p:nvPr>
        </p:nvSpPr>
        <p:spPr>
          <a:xfrm>
            <a:off x="612000" y="1219200"/>
            <a:ext cx="7920000" cy="4907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-US" sz="2400"/>
              <a:t>Voltage Drop</a:t>
            </a:r>
          </a:p>
          <a:p>
            <a:pPr indent="-355600" lvl="1" marL="914400" rtl="0">
              <a:spcBef>
                <a:spcPts val="0"/>
              </a:spcBef>
              <a:buSzPct val="100000"/>
            </a:pPr>
            <a:r>
              <a:rPr lang="en-US" sz="2000"/>
              <a:t>Assumed linear drop in four turns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-US" sz="2400"/>
              <a:t>Phase Change</a:t>
            </a:r>
          </a:p>
          <a:p>
            <a:pPr indent="-355600" lvl="1" marL="914400" rtl="0">
              <a:spcBef>
                <a:spcPts val="0"/>
              </a:spcBef>
              <a:buSzPct val="100000"/>
            </a:pPr>
            <a:r>
              <a:rPr lang="en-US" sz="2000"/>
              <a:t>Max phase change per turn limited by RF power and cavity voltage</a:t>
            </a:r>
          </a:p>
          <a:p>
            <a:pPr indent="-355600" lvl="1" marL="914400" rtl="0">
              <a:spcBef>
                <a:spcPts val="0"/>
              </a:spcBef>
              <a:buSzPct val="100000"/>
            </a:pPr>
            <a:r>
              <a:rPr lang="en-US" sz="2000"/>
              <a:t>Assumed worst case of LLRF driving max change possible</a:t>
            </a:r>
          </a:p>
          <a:p>
            <a:pPr indent="-330200" lvl="2" marL="1371600" rtl="0">
              <a:spcBef>
                <a:spcPts val="0"/>
              </a:spcBef>
              <a:buSzPct val="100000"/>
            </a:pPr>
            <a:r>
              <a:rPr lang="en-US" sz="1600"/>
              <a:t>One slip</a:t>
            </a:r>
          </a:p>
          <a:p>
            <a:pPr indent="-330200" lvl="2" marL="1371600" rtl="0">
              <a:spcBef>
                <a:spcPts val="0"/>
              </a:spcBef>
              <a:buSzPct val="100000"/>
            </a:pPr>
            <a:r>
              <a:rPr lang="en-US" sz="1600"/>
              <a:t>Consecutive slips for multiple turns</a:t>
            </a:r>
          </a:p>
          <a:p>
            <a:pPr indent="-381000" lvl="0" marL="457200">
              <a:spcBef>
                <a:spcPts val="0"/>
              </a:spcBef>
              <a:buSzPct val="100000"/>
            </a:pPr>
            <a:r>
              <a:rPr lang="en-US" sz="2400"/>
              <a:t>Combination (</a:t>
            </a:r>
            <a:r>
              <a:rPr i="1" lang="en-US" sz="2400"/>
              <a:t>quench</a:t>
            </a:r>
            <a:r>
              <a:rPr lang="en-US" sz="2400"/>
              <a:t>)</a:t>
            </a:r>
          </a:p>
        </p:txBody>
      </p:sp>
      <p:sp>
        <p:nvSpPr>
          <p:cNvPr id="156" name="Shape 156"/>
          <p:cNvSpPr txBox="1"/>
          <p:nvPr>
            <p:ph idx="12" type="sldNum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anchorCtr="0" anchor="b" bIns="0" lIns="0" rIns="0" tIns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rIns="0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lt2"/>
              </a:buClr>
              <a:buSzPct val="25000"/>
              <a:buFont typeface="Arial"/>
              <a:buNone/>
            </a:pPr>
            <a:r>
              <a:rPr lang="en-US"/>
              <a:t>SPS Tests</a:t>
            </a:r>
          </a:p>
        </p:txBody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x="612000" y="1219200"/>
            <a:ext cx="7920000" cy="490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-374650" lvl="0" marL="457200" marR="0" rtl="0" algn="l">
              <a:spcBef>
                <a:spcPts val="0"/>
              </a:spcBef>
              <a:buSzPct val="100000"/>
            </a:pPr>
            <a:r>
              <a:rPr lang="en-US" sz="2300"/>
              <a:t>CCs to be validated in SPS before LHC installation</a:t>
            </a:r>
          </a:p>
          <a:p>
            <a:pPr indent="-349250" lvl="1" marL="914400" marR="0" rtl="0" algn="l">
              <a:spcBef>
                <a:spcPts val="0"/>
              </a:spcBef>
              <a:buSzPct val="100000"/>
            </a:pPr>
            <a:r>
              <a:rPr lang="en-US" sz="1900"/>
              <a:t>Two vertical CCs in 2018</a:t>
            </a:r>
          </a:p>
          <a:p>
            <a:pPr indent="-349250" lvl="1" marL="914400" marR="0" rtl="0" algn="l">
              <a:spcBef>
                <a:spcPts val="0"/>
              </a:spcBef>
              <a:buSzPct val="100000"/>
            </a:pPr>
            <a:r>
              <a:rPr lang="en-US" sz="1900"/>
              <a:t>Two horizontal CCs after LS2</a:t>
            </a:r>
          </a:p>
          <a:p>
            <a:pPr indent="-374650" lvl="0" marL="457200" marR="0" rtl="0" algn="l">
              <a:spcBef>
                <a:spcPts val="0"/>
              </a:spcBef>
              <a:buSzPct val="100000"/>
            </a:pPr>
            <a:r>
              <a:rPr lang="en-US" sz="2300"/>
              <a:t>Operational Modes:</a:t>
            </a:r>
          </a:p>
          <a:p>
            <a:pPr indent="-349250" lvl="1" marL="914400" marR="0" rtl="0" algn="l">
              <a:spcBef>
                <a:spcPts val="0"/>
              </a:spcBef>
              <a:buSzPct val="100000"/>
            </a:pPr>
            <a:r>
              <a:rPr lang="en-US" sz="1900"/>
              <a:t>Anti-phased (Transparent)</a:t>
            </a:r>
          </a:p>
          <a:p>
            <a:pPr indent="-349250" lvl="1" marL="914400" marR="0" rtl="0" algn="l">
              <a:spcBef>
                <a:spcPts val="0"/>
              </a:spcBef>
              <a:buSzPct val="100000"/>
            </a:pPr>
            <a:r>
              <a:rPr lang="en-US" sz="1900"/>
              <a:t>Phased (CCs ‘cooperating’)</a:t>
            </a:r>
          </a:p>
          <a:p>
            <a:pPr indent="-374650" lvl="0" marL="457200" marR="0" rtl="0" algn="l">
              <a:spcBef>
                <a:spcPts val="0"/>
              </a:spcBef>
              <a:buSzPct val="100000"/>
            </a:pPr>
            <a:r>
              <a:rPr lang="en-US" sz="2300"/>
              <a:t>Points to consider:</a:t>
            </a:r>
          </a:p>
          <a:p>
            <a:pPr indent="-349250" lvl="1" marL="914400" marR="0" rtl="0" algn="l">
              <a:spcBef>
                <a:spcPts val="0"/>
              </a:spcBef>
              <a:buSzPct val="100000"/>
            </a:pPr>
            <a:r>
              <a:rPr lang="en-US" sz="1900"/>
              <a:t>Lower energy than LHC</a:t>
            </a:r>
          </a:p>
          <a:p>
            <a:pPr indent="-323850" lvl="2" marL="1371600" marR="0" rtl="0" algn="l">
              <a:spcBef>
                <a:spcPts val="0"/>
              </a:spcBef>
              <a:buClr>
                <a:srgbClr val="00FF00"/>
              </a:buClr>
              <a:buSzPct val="100000"/>
            </a:pPr>
            <a:r>
              <a:rPr lang="en-US" sz="1500">
                <a:solidFill>
                  <a:srgbClr val="00FF00"/>
                </a:solidFill>
              </a:rPr>
              <a:t>Less damage for beam impact</a:t>
            </a:r>
          </a:p>
          <a:p>
            <a:pPr indent="-323850" lvl="2" marL="1371600" marR="0" rtl="0" algn="l">
              <a:spcBef>
                <a:spcPts val="0"/>
              </a:spcBef>
              <a:buClr>
                <a:srgbClr val="FF0000"/>
              </a:buClr>
              <a:buSzPct val="100000"/>
            </a:pPr>
            <a:r>
              <a:rPr lang="en-US" sz="1500">
                <a:solidFill>
                  <a:srgbClr val="FF0000"/>
                </a:solidFill>
              </a:rPr>
              <a:t>Less beam rigidity</a:t>
            </a:r>
          </a:p>
          <a:p>
            <a:pPr indent="-349250" lvl="1" marL="914400" marR="0" rtl="0" algn="l">
              <a:spcBef>
                <a:spcPts val="0"/>
              </a:spcBef>
              <a:buClr>
                <a:srgbClr val="00FF00"/>
              </a:buClr>
              <a:buSzPct val="100000"/>
            </a:pPr>
            <a:r>
              <a:rPr lang="en-US" sz="1900">
                <a:solidFill>
                  <a:srgbClr val="00FF00"/>
                </a:solidFill>
              </a:rPr>
              <a:t>Lower maximum intensity</a:t>
            </a:r>
          </a:p>
          <a:p>
            <a:pPr indent="-349250" lvl="1" marL="914400" marR="0" rtl="0" algn="l">
              <a:spcBef>
                <a:spcPts val="0"/>
              </a:spcBef>
              <a:buClr>
                <a:srgbClr val="00FF00"/>
              </a:buClr>
              <a:buSzPct val="100000"/>
            </a:pPr>
            <a:r>
              <a:rPr lang="en-US" sz="1900">
                <a:solidFill>
                  <a:srgbClr val="00FF00"/>
                </a:solidFill>
              </a:rPr>
              <a:t>SPS Aperture much larger than LHC</a:t>
            </a:r>
          </a:p>
          <a:p>
            <a:pPr indent="-3492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Font typeface="Noto Sans Symbols"/>
            </a:pPr>
            <a:r>
              <a:rPr lang="en-US" sz="1900"/>
              <a:t>SPS has a plenitude of operational modes - can CC tests be done parasitically?</a:t>
            </a:r>
          </a:p>
        </p:txBody>
      </p:sp>
      <p:sp>
        <p:nvSpPr>
          <p:cNvPr id="163" name="Shape 163"/>
          <p:cNvSpPr txBox="1"/>
          <p:nvPr>
            <p:ph idx="12" type="sldNum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rIns="0" tIns="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pic>
        <p:nvPicPr>
          <p:cNvPr descr="CERN-logo_outline.jpg" id="164" name="Shape 1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22000" y="6282000"/>
            <a:ext cx="494100" cy="486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Cphased" id="165" name="Shape 165"/>
          <p:cNvPicPr preferRelativeResize="0"/>
          <p:nvPr/>
        </p:nvPicPr>
        <p:blipFill rotWithShape="1">
          <a:blip r:embed="rId4">
            <a:alphaModFix/>
          </a:blip>
          <a:srcRect b="70972" l="0" r="0" t="0"/>
          <a:stretch/>
        </p:blipFill>
        <p:spPr>
          <a:xfrm>
            <a:off x="5429250" y="2945250"/>
            <a:ext cx="2762974" cy="109334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Cantiphased" id="166" name="Shape 166"/>
          <p:cNvPicPr preferRelativeResize="0"/>
          <p:nvPr/>
        </p:nvPicPr>
        <p:blipFill rotWithShape="1">
          <a:blip r:embed="rId5">
            <a:alphaModFix/>
          </a:blip>
          <a:srcRect b="70972" l="0" r="0" t="0"/>
          <a:stretch/>
        </p:blipFill>
        <p:spPr>
          <a:xfrm>
            <a:off x="5429249" y="1601514"/>
            <a:ext cx="2762974" cy="109406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7" name="Shape 167"/>
          <p:cNvCxnSpPr>
            <a:endCxn id="166" idx="1"/>
          </p:cNvCxnSpPr>
          <p:nvPr/>
        </p:nvCxnSpPr>
        <p:spPr>
          <a:xfrm flipH="1" rot="10800000">
            <a:off x="4390949" y="2148545"/>
            <a:ext cx="1038300" cy="470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168" name="Shape 168"/>
          <p:cNvCxnSpPr>
            <a:endCxn id="165" idx="1"/>
          </p:cNvCxnSpPr>
          <p:nvPr/>
        </p:nvCxnSpPr>
        <p:spPr>
          <a:xfrm>
            <a:off x="4467150" y="2943224"/>
            <a:ext cx="962100" cy="548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169" name="Shape 169"/>
          <p:cNvCxnSpPr/>
          <p:nvPr/>
        </p:nvCxnSpPr>
        <p:spPr>
          <a:xfrm>
            <a:off x="6067425" y="2733675"/>
            <a:ext cx="0" cy="428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170" name="Shape 170"/>
          <p:cNvCxnSpPr/>
          <p:nvPr/>
        </p:nvCxnSpPr>
        <p:spPr>
          <a:xfrm>
            <a:off x="7686675" y="2733675"/>
            <a:ext cx="0" cy="428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171" name="Shape 171"/>
          <p:cNvCxnSpPr/>
          <p:nvPr/>
        </p:nvCxnSpPr>
        <p:spPr>
          <a:xfrm>
            <a:off x="6076950" y="3000375"/>
            <a:ext cx="1628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172" name="Shape 172"/>
          <p:cNvSpPr txBox="1"/>
          <p:nvPr/>
        </p:nvSpPr>
        <p:spPr>
          <a:xfrm>
            <a:off x="6067425" y="2633625"/>
            <a:ext cx="1809600" cy="6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300"/>
              <a:t>Phase advance &lt; 2°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/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anchorCtr="1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Procedure</a:t>
            </a:r>
          </a:p>
        </p:txBody>
      </p:sp>
      <p:sp>
        <p:nvSpPr>
          <p:cNvPr id="179" name="Shape 179"/>
          <p:cNvSpPr txBox="1"/>
          <p:nvPr>
            <p:ph idx="1" type="body"/>
          </p:nvPr>
        </p:nvSpPr>
        <p:spPr>
          <a:xfrm>
            <a:off x="612000" y="830350"/>
            <a:ext cx="7920000" cy="5295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55600" lvl="0" marL="457200" rtl="0">
              <a:spcBef>
                <a:spcPts val="0"/>
              </a:spcBef>
              <a:buSzPct val="117647"/>
            </a:pPr>
            <a:r>
              <a:rPr lang="en-US" sz="1700"/>
              <a:t>Tools: </a:t>
            </a:r>
            <a:r>
              <a:rPr lang="en-US" sz="1700"/>
              <a:t>MAD-X, Mathematica</a:t>
            </a:r>
          </a:p>
          <a:p>
            <a:pPr indent="-336550" lvl="0" marL="457200" rtl="0">
              <a:spcBef>
                <a:spcPts val="0"/>
              </a:spcBef>
              <a:buSzPct val="100000"/>
            </a:pPr>
            <a:r>
              <a:rPr lang="en-US" sz="1700"/>
              <a:t>Sample particles spread across the bunch are tracked to see how bunch is affected</a:t>
            </a:r>
          </a:p>
          <a:p>
            <a:pPr indent="-336550" lvl="1" marL="914400" rtl="0">
              <a:spcBef>
                <a:spcPts val="0"/>
              </a:spcBef>
              <a:buSzPct val="100000"/>
            </a:pPr>
            <a:r>
              <a:rPr lang="en-US" sz="1700"/>
              <a:t>Weight can be assigned to each sample to determine actual beam losses</a:t>
            </a:r>
          </a:p>
          <a:p>
            <a:pPr indent="-336550" lvl="0" marL="457200" rtl="0">
              <a:spcBef>
                <a:spcPts val="0"/>
              </a:spcBef>
              <a:buSzPct val="100000"/>
            </a:pPr>
            <a:r>
              <a:rPr lang="en-US" sz="1700"/>
              <a:t>Main focus on injection energy 26 GeV (least rigid beam), but also top energy 450 GeV, and coasting energies (55, 120, 270, 400)</a:t>
            </a:r>
          </a:p>
          <a:p>
            <a:pPr indent="-336550" lvl="0" marL="457200" rtl="0">
              <a:spcBef>
                <a:spcPts val="0"/>
              </a:spcBef>
              <a:buSzPct val="100000"/>
            </a:pPr>
            <a:r>
              <a:rPr lang="en-US" sz="1700"/>
              <a:t>Tradeoff between precision and time consumption; 11x11 sample particles tracked with initial conditions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 sz="2300"/>
          </a:p>
        </p:txBody>
      </p:sp>
      <p:sp>
        <p:nvSpPr>
          <p:cNvPr id="180" name="Shape 180"/>
          <p:cNvSpPr txBox="1"/>
          <p:nvPr>
            <p:ph idx="12" type="sldNum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anchorCtr="0" anchor="b" bIns="0" lIns="0" rIns="0" tIns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descr="heatmap.png" id="181" name="Shape 1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61925" y="3400429"/>
            <a:ext cx="5091550" cy="3080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Shape 18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85900" y="3724275"/>
            <a:ext cx="1879600" cy="121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anchorCtr="1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SPS Aperture - where will losses occur?</a:t>
            </a:r>
          </a:p>
        </p:txBody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612000" y="820100"/>
            <a:ext cx="7920000" cy="5306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74650" lvl="0" marL="457200">
              <a:spcBef>
                <a:spcPts val="0"/>
              </a:spcBef>
              <a:buSzPct val="100000"/>
            </a:pPr>
            <a:r>
              <a:rPr lang="en-US" sz="2300"/>
              <a:t>Bottleneck at 8σ for injection energy, 26 GeV</a:t>
            </a:r>
          </a:p>
        </p:txBody>
      </p:sp>
      <p:sp>
        <p:nvSpPr>
          <p:cNvPr id="190" name="Shape 190"/>
          <p:cNvSpPr txBox="1"/>
          <p:nvPr>
            <p:ph idx="12" type="sldNum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anchorCtr="0" anchor="b" bIns="0" lIns="0" rIns="0" tIns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descr="VAper_26GeV.jpg" id="191" name="Shape 1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4907" y="1369475"/>
            <a:ext cx="8414191" cy="4712324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Shape 192"/>
          <p:cNvSpPr/>
          <p:nvPr/>
        </p:nvSpPr>
        <p:spPr>
          <a:xfrm>
            <a:off x="4879525" y="3249600"/>
            <a:ext cx="174300" cy="720000"/>
          </a:xfrm>
          <a:prstGeom prst="ellipse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3" name="Shape 193"/>
          <p:cNvSpPr txBox="1"/>
          <p:nvPr/>
        </p:nvSpPr>
        <p:spPr>
          <a:xfrm>
            <a:off x="2419275" y="1730400"/>
            <a:ext cx="5904600" cy="68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TIDV.11892 (internal beam dump)</a:t>
            </a:r>
          </a:p>
        </p:txBody>
      </p:sp>
      <p:cxnSp>
        <p:nvCxnSpPr>
          <p:cNvPr id="194" name="Shape 194"/>
          <p:cNvCxnSpPr/>
          <p:nvPr/>
        </p:nvCxnSpPr>
        <p:spPr>
          <a:xfrm rot="10800000">
            <a:off x="3915775" y="2040000"/>
            <a:ext cx="1050900" cy="12096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hème Office">
  <a:themeElements>
    <a:clrScheme name="HiLumi">
      <a:dk1>
        <a:srgbClr val="000000"/>
      </a:dk1>
      <a:lt1>
        <a:srgbClr val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