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63" r:id="rId5"/>
    <p:sldId id="265" r:id="rId6"/>
    <p:sldId id="278" r:id="rId7"/>
    <p:sldId id="266" r:id="rId8"/>
    <p:sldId id="274" r:id="rId9"/>
    <p:sldId id="267" r:id="rId10"/>
    <p:sldId id="268" r:id="rId11"/>
    <p:sldId id="280" r:id="rId12"/>
    <p:sldId id="282" r:id="rId1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4660"/>
  </p:normalViewPr>
  <p:slideViewPr>
    <p:cSldViewPr snapToObjects="1" showGuides="1">
      <p:cViewPr varScale="1">
        <p:scale>
          <a:sx n="111" d="100"/>
          <a:sy n="111" d="100"/>
        </p:scale>
        <p:origin x="840" y="108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27/03/2017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27/03/2017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M. Valette - Update on Crab Cavities failures - PE section meeting 01/03/2017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M. Valette - Update on Crab Cavities failures - PE section meeting 01/03/2017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M. Valette - Update on Crab Cavities failures - PE section meeting 01/03/2017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M. Valette - Update on Crab Cavities failures - PE section meeting 01/03/2017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M. Valette - Update on Crab Cavities failures - PE section meeting 01/03/2017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M. Valette - Update on Crab Cavities failures - PE section meeting 01/03/2017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M. Valette - Update on Crab Cavities failures - PE section meeting 01/03/2017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M. Valette - Update on Crab Cavities failures - PE section meeting 01/03/2017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Update on Crab Cavities failures in the HL-LHC: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Criticality of Crab Cavity failure as a function of phase advance</a:t>
            </a:r>
            <a:br>
              <a:rPr lang="en-US" dirty="0" smtClean="0"/>
            </a:b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b="1" dirty="0" smtClean="0"/>
              <a:t>Matthieu Valette</a:t>
            </a:r>
          </a:p>
          <a:p>
            <a:r>
              <a:rPr lang="en-GB" b="1" dirty="0" smtClean="0"/>
              <a:t>CERN/TE-MPE-PE</a:t>
            </a:r>
          </a:p>
          <a:p>
            <a:r>
              <a:rPr lang="en-GB" dirty="0" smtClean="0"/>
              <a:t>Acknowledgements:</a:t>
            </a:r>
          </a:p>
          <a:p>
            <a:r>
              <a:rPr lang="en-GB" dirty="0" smtClean="0"/>
              <a:t>B. Lindstrom, D. </a:t>
            </a:r>
            <a:r>
              <a:rPr lang="en-GB" dirty="0" err="1" smtClean="0"/>
              <a:t>Wollmann</a:t>
            </a:r>
            <a:r>
              <a:rPr lang="en-GB" dirty="0" smtClean="0"/>
              <a:t>, A. Santamaria, K Sjobaek </a:t>
            </a:r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PE section meeting – 01 March 2017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failures for different IPs/Beams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3454" y="900000"/>
            <a:ext cx="7920000" cy="5348345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Until recently, only failures of the Cavities from IP1 Beam 1 were studied, the other cases were assumed to be similar.</a:t>
            </a:r>
          </a:p>
          <a:p>
            <a:r>
              <a:rPr lang="en-US" dirty="0" smtClean="0"/>
              <a:t>There are in fact two orders of magnitude in terms of losses from one case to the next, this is due to the different phase advances: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lvl="1"/>
            <a:r>
              <a:rPr lang="en-US" sz="2000" dirty="0" smtClean="0"/>
              <a:t>IP/Beam	Phase advance		Beam lost after 50 turns (5ms) 		Energy (MJ)</a:t>
            </a:r>
          </a:p>
          <a:p>
            <a:pPr lvl="1"/>
            <a:r>
              <a:rPr lang="en-US" dirty="0"/>
              <a:t>ATLAS B1</a:t>
            </a:r>
            <a:r>
              <a:rPr lang="en-US" dirty="0" smtClean="0"/>
              <a:t>:		30</a:t>
            </a:r>
            <a:r>
              <a:rPr lang="en-US" dirty="0"/>
              <a:t>°				</a:t>
            </a:r>
            <a:r>
              <a:rPr lang="en-US" dirty="0" smtClean="0"/>
              <a:t>	0.85%					5.7</a:t>
            </a:r>
            <a:endParaRPr lang="en-US" dirty="0"/>
          </a:p>
          <a:p>
            <a:pPr lvl="1"/>
            <a:r>
              <a:rPr lang="en-US" dirty="0"/>
              <a:t>ATLAS B2</a:t>
            </a:r>
            <a:r>
              <a:rPr lang="en-US" dirty="0" smtClean="0"/>
              <a:t>:		16</a:t>
            </a:r>
            <a:r>
              <a:rPr lang="en-US" dirty="0"/>
              <a:t>° 				</a:t>
            </a:r>
            <a:r>
              <a:rPr lang="en-US" dirty="0" smtClean="0"/>
              <a:t>	0.09%					0.6</a:t>
            </a:r>
            <a:endParaRPr lang="en-US" dirty="0"/>
          </a:p>
          <a:p>
            <a:pPr lvl="1"/>
            <a:r>
              <a:rPr lang="en-US" dirty="0"/>
              <a:t>CMS B1:	</a:t>
            </a:r>
            <a:r>
              <a:rPr lang="en-US" dirty="0" smtClean="0"/>
              <a:t>	-</a:t>
            </a:r>
            <a:r>
              <a:rPr lang="en-US" dirty="0"/>
              <a:t>134</a:t>
            </a:r>
            <a:r>
              <a:rPr lang="en-US" dirty="0" smtClean="0"/>
              <a:t>°</a:t>
            </a:r>
            <a:r>
              <a:rPr lang="en-US" dirty="0"/>
              <a:t>			</a:t>
            </a:r>
            <a:r>
              <a:rPr lang="en-US" dirty="0" smtClean="0"/>
              <a:t>	5.88%					39.8</a:t>
            </a:r>
            <a:endParaRPr lang="en-US" dirty="0"/>
          </a:p>
          <a:p>
            <a:pPr lvl="1"/>
            <a:r>
              <a:rPr lang="en-US" dirty="0"/>
              <a:t>CMS B2:		45°	 		</a:t>
            </a:r>
            <a:r>
              <a:rPr lang="en-US" dirty="0" smtClean="0"/>
              <a:t>	</a:t>
            </a:r>
            <a:r>
              <a:rPr lang="en-US" dirty="0"/>
              <a:t>	2.23</a:t>
            </a:r>
            <a:r>
              <a:rPr lang="en-US" dirty="0" smtClean="0"/>
              <a:t>%					15.1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Valette - Update on Crab Cavities failures - PE section meeting 01/03/2017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grpSp>
        <p:nvGrpSpPr>
          <p:cNvPr id="8" name="Group 7"/>
          <p:cNvGrpSpPr/>
          <p:nvPr/>
        </p:nvGrpSpPr>
        <p:grpSpPr>
          <a:xfrm>
            <a:off x="2954127" y="2066518"/>
            <a:ext cx="3411691" cy="2809075"/>
            <a:chOff x="2089830" y="2403136"/>
            <a:chExt cx="4329904" cy="3565101"/>
          </a:xfrm>
        </p:grpSpPr>
        <p:sp>
          <p:nvSpPr>
            <p:cNvPr id="9" name="Arc 8"/>
            <p:cNvSpPr/>
            <p:nvPr/>
          </p:nvSpPr>
          <p:spPr>
            <a:xfrm flipH="1">
              <a:off x="2089830" y="2403136"/>
              <a:ext cx="3054096" cy="2980944"/>
            </a:xfrm>
            <a:prstGeom prst="arc">
              <a:avLst>
                <a:gd name="adj1" fmla="val 16320997"/>
                <a:gd name="adj2" fmla="val 0"/>
              </a:avLst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Arc 9"/>
            <p:cNvSpPr/>
            <p:nvPr/>
          </p:nvSpPr>
          <p:spPr>
            <a:xfrm flipH="1" flipV="1">
              <a:off x="2089830" y="2892285"/>
              <a:ext cx="3054096" cy="2980944"/>
            </a:xfrm>
            <a:prstGeom prst="arc">
              <a:avLst>
                <a:gd name="adj1" fmla="val 16320997"/>
                <a:gd name="adj2" fmla="val 0"/>
              </a:avLst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Arc 10"/>
            <p:cNvSpPr/>
            <p:nvPr/>
          </p:nvSpPr>
          <p:spPr>
            <a:xfrm>
              <a:off x="2553126" y="2403136"/>
              <a:ext cx="3054096" cy="2980944"/>
            </a:xfrm>
            <a:prstGeom prst="arc">
              <a:avLst>
                <a:gd name="adj1" fmla="val 16320997"/>
                <a:gd name="adj2" fmla="val 0"/>
              </a:avLst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1"/>
            <p:cNvSpPr/>
            <p:nvPr/>
          </p:nvSpPr>
          <p:spPr>
            <a:xfrm flipV="1">
              <a:off x="2553126" y="2892285"/>
              <a:ext cx="3054096" cy="2980944"/>
            </a:xfrm>
            <a:prstGeom prst="arc">
              <a:avLst>
                <a:gd name="adj1" fmla="val 16320997"/>
                <a:gd name="adj2" fmla="val 0"/>
              </a:avLst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5329854" y="3893608"/>
              <a:ext cx="504076" cy="0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5329854" y="4297256"/>
              <a:ext cx="504076" cy="0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5331956" y="4077800"/>
              <a:ext cx="504076" cy="0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>
              <a:off x="5355184" y="4130719"/>
              <a:ext cx="504076" cy="0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3455334" y="5792762"/>
              <a:ext cx="161544" cy="17547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Isosceles Triangle 17"/>
            <p:cNvSpPr/>
            <p:nvPr/>
          </p:nvSpPr>
          <p:spPr>
            <a:xfrm rot="5400000">
              <a:off x="3623156" y="5793631"/>
              <a:ext cx="175474" cy="173737"/>
            </a:xfrm>
            <a:prstGeom prst="triangl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9" name="Group 18"/>
            <p:cNvGrpSpPr/>
            <p:nvPr/>
          </p:nvGrpSpPr>
          <p:grpSpPr>
            <a:xfrm flipH="1">
              <a:off x="3778947" y="5792762"/>
              <a:ext cx="342427" cy="175475"/>
              <a:chOff x="4404360" y="2467800"/>
              <a:chExt cx="342427" cy="175475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4404360" y="2467800"/>
                <a:ext cx="161544" cy="175472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accent6"/>
              </a:fillRef>
              <a:effectRef idx="1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Isosceles Triangle 28"/>
              <p:cNvSpPr/>
              <p:nvPr/>
            </p:nvSpPr>
            <p:spPr>
              <a:xfrm rot="5400000">
                <a:off x="4572182" y="2468669"/>
                <a:ext cx="175474" cy="173737"/>
              </a:xfrm>
              <a:prstGeom prst="triangle">
                <a:avLst/>
              </a:prstGeom>
            </p:spPr>
            <p:style>
              <a:lnRef idx="3">
                <a:schemeClr val="lt1"/>
              </a:lnRef>
              <a:fillRef idx="1">
                <a:schemeClr val="accent6"/>
              </a:fillRef>
              <a:effectRef idx="1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0" name="Straight Connector 19"/>
            <p:cNvCxnSpPr/>
            <p:nvPr/>
          </p:nvCxnSpPr>
          <p:spPr>
            <a:xfrm rot="16200000">
              <a:off x="1837792" y="4130718"/>
              <a:ext cx="504076" cy="0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21" name="Curved Left Arrow 20"/>
            <p:cNvSpPr/>
            <p:nvPr/>
          </p:nvSpPr>
          <p:spPr>
            <a:xfrm rot="10800000">
              <a:off x="2595200" y="2870069"/>
              <a:ext cx="1016237" cy="2451979"/>
            </a:xfrm>
            <a:prstGeom prst="curvedLef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2" name="Title 1"/>
            <p:cNvSpPr txBox="1">
              <a:spLocks/>
            </p:cNvSpPr>
            <p:nvPr/>
          </p:nvSpPr>
          <p:spPr>
            <a:xfrm>
              <a:off x="2884865" y="3836325"/>
              <a:ext cx="1853193" cy="551308"/>
            </a:xfrm>
            <a:prstGeom prst="rect">
              <a:avLst/>
            </a:prstGeom>
          </p:spPr>
          <p:txBody>
            <a:bodyPr vert="horz" lIns="45720" rIns="45720" anchor="ctr">
              <a:no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GB" sz="2000" dirty="0" smtClean="0"/>
                <a:t>Beam 1</a:t>
              </a:r>
              <a:endParaRPr lang="en-GB" sz="20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425615" y="5276250"/>
              <a:ext cx="1516381" cy="585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solidFill>
                    <a:schemeClr val="accent6"/>
                  </a:solidFill>
                </a:rPr>
                <a:t>IP1</a:t>
              </a:r>
              <a:endParaRPr lang="en-US" sz="2400" i="1" baseline="-25000" dirty="0">
                <a:solidFill>
                  <a:schemeClr val="accent6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 rot="5400000">
              <a:off x="4874322" y="3941562"/>
              <a:ext cx="2504908" cy="585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i="1" dirty="0" smtClean="0">
                  <a:solidFill>
                    <a:schemeClr val="accent6"/>
                  </a:solidFill>
                </a:rPr>
                <a:t>Collimation</a:t>
              </a:r>
              <a:endParaRPr lang="en-US" sz="2400" i="1" baseline="-25000" dirty="0">
                <a:solidFill>
                  <a:schemeClr val="accent6"/>
                </a:solidFill>
              </a:endParaRPr>
            </a:p>
          </p:txBody>
        </p:sp>
        <p:cxnSp>
          <p:nvCxnSpPr>
            <p:cNvPr id="27" name="Straight Connector 26"/>
            <p:cNvCxnSpPr>
              <a:stCxn id="9" idx="0"/>
              <a:endCxn id="11" idx="0"/>
            </p:cNvCxnSpPr>
            <p:nvPr/>
          </p:nvCxnSpPr>
          <p:spPr>
            <a:xfrm>
              <a:off x="3564428" y="2404015"/>
              <a:ext cx="568196" cy="0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80" name="Group 79"/>
          <p:cNvGrpSpPr/>
          <p:nvPr/>
        </p:nvGrpSpPr>
        <p:grpSpPr>
          <a:xfrm>
            <a:off x="234879" y="2001802"/>
            <a:ext cx="3251162" cy="2669612"/>
            <a:chOff x="234879" y="2001802"/>
            <a:chExt cx="3251162" cy="2669612"/>
          </a:xfrm>
        </p:grpSpPr>
        <p:grpSp>
          <p:nvGrpSpPr>
            <p:cNvPr id="37" name="Group 36"/>
            <p:cNvGrpSpPr/>
            <p:nvPr/>
          </p:nvGrpSpPr>
          <p:grpSpPr>
            <a:xfrm>
              <a:off x="234879" y="2176801"/>
              <a:ext cx="2465241" cy="2494613"/>
              <a:chOff x="4297306" y="1213915"/>
              <a:chExt cx="4768483" cy="4825296"/>
            </a:xfrm>
          </p:grpSpPr>
          <p:pic>
            <p:nvPicPr>
              <p:cNvPr id="30" name="Picture 2" descr="http://www.forumancientcoins.com/numiswiki/images/Die%20Axis%20Degrees.jp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46336" y="1517486"/>
                <a:ext cx="4057650" cy="409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1" name="Oval 30"/>
              <p:cNvSpPr/>
              <p:nvPr/>
            </p:nvSpPr>
            <p:spPr>
              <a:xfrm>
                <a:off x="4664111" y="1576776"/>
                <a:ext cx="3980124" cy="3975884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2" name="Straight Arrow Connector 31"/>
              <p:cNvCxnSpPr/>
              <p:nvPr/>
            </p:nvCxnSpPr>
            <p:spPr>
              <a:xfrm>
                <a:off x="4297306" y="3564718"/>
                <a:ext cx="4768483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/>
              <p:cNvCxnSpPr/>
              <p:nvPr/>
            </p:nvCxnSpPr>
            <p:spPr>
              <a:xfrm flipV="1">
                <a:off x="6675161" y="1213915"/>
                <a:ext cx="1938" cy="4825296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34" name="TextBox 33"/>
            <p:cNvSpPr txBox="1"/>
            <p:nvPr/>
          </p:nvSpPr>
          <p:spPr>
            <a:xfrm>
              <a:off x="2488514" y="3039159"/>
              <a:ext cx="9975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x</a:t>
              </a:r>
              <a:endParaRPr lang="en-GB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457110" y="2001802"/>
              <a:ext cx="9975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x’</a:t>
              </a:r>
              <a:endParaRPr lang="en-GB" dirty="0"/>
            </a:p>
          </p:txBody>
        </p:sp>
      </p:grpSp>
      <p:sp>
        <p:nvSpPr>
          <p:cNvPr id="39" name="Oval 38"/>
          <p:cNvSpPr/>
          <p:nvPr/>
        </p:nvSpPr>
        <p:spPr>
          <a:xfrm>
            <a:off x="4215122" y="4747222"/>
            <a:ext cx="180755" cy="152799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glow rad="101600">
              <a:srgbClr val="FF0000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/>
          <p:cNvSpPr/>
          <p:nvPr/>
        </p:nvSpPr>
        <p:spPr>
          <a:xfrm>
            <a:off x="1374822" y="2304527"/>
            <a:ext cx="180755" cy="152799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glow rad="101600">
              <a:srgbClr val="FF0000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/>
          <p:cNvSpPr/>
          <p:nvPr/>
        </p:nvSpPr>
        <p:spPr>
          <a:xfrm>
            <a:off x="2387417" y="3316067"/>
            <a:ext cx="180755" cy="152799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glow rad="101600">
              <a:srgbClr val="FF0000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/>
          <p:cNvSpPr/>
          <p:nvPr/>
        </p:nvSpPr>
        <p:spPr>
          <a:xfrm>
            <a:off x="1976044" y="2479139"/>
            <a:ext cx="180755" cy="152799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glow rad="101600">
              <a:srgbClr val="FF0000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Freeform 49"/>
          <p:cNvSpPr/>
          <p:nvPr/>
        </p:nvSpPr>
        <p:spPr>
          <a:xfrm>
            <a:off x="2771317" y="1978690"/>
            <a:ext cx="3073434" cy="2915719"/>
          </a:xfrm>
          <a:custGeom>
            <a:avLst/>
            <a:gdLst>
              <a:gd name="connsiteX0" fmla="*/ 1358934 w 3073434"/>
              <a:gd name="connsiteY0" fmla="*/ 2813299 h 2915719"/>
              <a:gd name="connsiteX1" fmla="*/ 932214 w 3073434"/>
              <a:gd name="connsiteY1" fmla="*/ 2881879 h 2915719"/>
              <a:gd name="connsiteX2" fmla="*/ 619794 w 3073434"/>
              <a:gd name="connsiteY2" fmla="*/ 2340859 h 2915719"/>
              <a:gd name="connsiteX3" fmla="*/ 2574 w 3073434"/>
              <a:gd name="connsiteY3" fmla="*/ 1883659 h 2915719"/>
              <a:gd name="connsiteX4" fmla="*/ 406434 w 3073434"/>
              <a:gd name="connsiteY4" fmla="*/ 954019 h 2915719"/>
              <a:gd name="connsiteX5" fmla="*/ 581694 w 3073434"/>
              <a:gd name="connsiteY5" fmla="*/ 169159 h 2915719"/>
              <a:gd name="connsiteX6" fmla="*/ 1557054 w 3073434"/>
              <a:gd name="connsiteY6" fmla="*/ 214879 h 2915719"/>
              <a:gd name="connsiteX7" fmla="*/ 2258094 w 3073434"/>
              <a:gd name="connsiteY7" fmla="*/ 16759 h 2915719"/>
              <a:gd name="connsiteX8" fmla="*/ 2646714 w 3073434"/>
              <a:gd name="connsiteY8" fmla="*/ 717799 h 2915719"/>
              <a:gd name="connsiteX9" fmla="*/ 3073434 w 3073434"/>
              <a:gd name="connsiteY9" fmla="*/ 1197859 h 2915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073434" h="2915719">
                <a:moveTo>
                  <a:pt x="1358934" y="2813299"/>
                </a:moveTo>
                <a:cubicBezTo>
                  <a:pt x="1207169" y="2886959"/>
                  <a:pt x="1055404" y="2960619"/>
                  <a:pt x="932214" y="2881879"/>
                </a:cubicBezTo>
                <a:cubicBezTo>
                  <a:pt x="809024" y="2803139"/>
                  <a:pt x="774734" y="2507229"/>
                  <a:pt x="619794" y="2340859"/>
                </a:cubicBezTo>
                <a:cubicBezTo>
                  <a:pt x="464854" y="2174489"/>
                  <a:pt x="38134" y="2114799"/>
                  <a:pt x="2574" y="1883659"/>
                </a:cubicBezTo>
                <a:cubicBezTo>
                  <a:pt x="-32986" y="1652519"/>
                  <a:pt x="309914" y="1239769"/>
                  <a:pt x="406434" y="954019"/>
                </a:cubicBezTo>
                <a:cubicBezTo>
                  <a:pt x="502954" y="668269"/>
                  <a:pt x="389924" y="292349"/>
                  <a:pt x="581694" y="169159"/>
                </a:cubicBezTo>
                <a:cubicBezTo>
                  <a:pt x="773464" y="45969"/>
                  <a:pt x="1277654" y="240279"/>
                  <a:pt x="1557054" y="214879"/>
                </a:cubicBezTo>
                <a:cubicBezTo>
                  <a:pt x="1836454" y="189479"/>
                  <a:pt x="2076484" y="-67061"/>
                  <a:pt x="2258094" y="16759"/>
                </a:cubicBezTo>
                <a:cubicBezTo>
                  <a:pt x="2439704" y="100579"/>
                  <a:pt x="2510824" y="520949"/>
                  <a:pt x="2646714" y="717799"/>
                </a:cubicBezTo>
                <a:cubicBezTo>
                  <a:pt x="2782604" y="914649"/>
                  <a:pt x="2976914" y="1079749"/>
                  <a:pt x="3073434" y="1197859"/>
                </a:cubicBezTo>
              </a:path>
            </a:pathLst>
          </a:cu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3675345" y="4818009"/>
            <a:ext cx="180755" cy="152799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glow rad="101600">
              <a:srgbClr val="FF0000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Curved Connector 51"/>
          <p:cNvCxnSpPr/>
          <p:nvPr/>
        </p:nvCxnSpPr>
        <p:spPr>
          <a:xfrm rot="10800000">
            <a:off x="1316428" y="2431237"/>
            <a:ext cx="297543" cy="6390"/>
          </a:xfrm>
          <a:prstGeom prst="curvedConnector5">
            <a:avLst>
              <a:gd name="adj1" fmla="val -264132"/>
              <a:gd name="adj2" fmla="val -29715321"/>
              <a:gd name="adj3" fmla="val 364805"/>
            </a:avLst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61" name="Oval 60"/>
          <p:cNvSpPr/>
          <p:nvPr/>
        </p:nvSpPr>
        <p:spPr>
          <a:xfrm>
            <a:off x="4610472" y="4724333"/>
            <a:ext cx="180755" cy="152799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glow rad="101600">
              <a:srgbClr val="FF0000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/>
          <p:cNvSpPr/>
          <p:nvPr/>
        </p:nvSpPr>
        <p:spPr>
          <a:xfrm>
            <a:off x="5725143" y="3074225"/>
            <a:ext cx="180755" cy="152799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glow rad="101600">
              <a:srgbClr val="FF0000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2" name="Group 81"/>
          <p:cNvGrpSpPr/>
          <p:nvPr/>
        </p:nvGrpSpPr>
        <p:grpSpPr>
          <a:xfrm>
            <a:off x="6554527" y="2522678"/>
            <a:ext cx="2376264" cy="1724273"/>
            <a:chOff x="6554527" y="2522678"/>
            <a:chExt cx="2376264" cy="1724273"/>
          </a:xfrm>
        </p:grpSpPr>
        <p:cxnSp>
          <p:nvCxnSpPr>
            <p:cNvPr id="63" name="Straight Arrow Connector 62"/>
            <p:cNvCxnSpPr/>
            <p:nvPr/>
          </p:nvCxnSpPr>
          <p:spPr>
            <a:xfrm>
              <a:off x="6554527" y="3386047"/>
              <a:ext cx="237626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65" name="Rectangle 64"/>
            <p:cNvSpPr/>
            <p:nvPr/>
          </p:nvSpPr>
          <p:spPr>
            <a:xfrm>
              <a:off x="7008506" y="3847210"/>
              <a:ext cx="1468305" cy="399741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7008506" y="2522678"/>
              <a:ext cx="1468305" cy="399741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7652280" y="3152180"/>
            <a:ext cx="762823" cy="310267"/>
            <a:chOff x="7652280" y="3152180"/>
            <a:chExt cx="762823" cy="310267"/>
          </a:xfrm>
        </p:grpSpPr>
        <p:sp>
          <p:nvSpPr>
            <p:cNvPr id="70" name="Oval 69"/>
            <p:cNvSpPr/>
            <p:nvPr/>
          </p:nvSpPr>
          <p:spPr>
            <a:xfrm>
              <a:off x="7652280" y="3309648"/>
              <a:ext cx="180755" cy="15279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glow rad="101600">
                <a:srgbClr val="FF0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3" name="Straight Arrow Connector 72"/>
            <p:cNvCxnSpPr/>
            <p:nvPr/>
          </p:nvCxnSpPr>
          <p:spPr>
            <a:xfrm flipV="1">
              <a:off x="7723850" y="3152180"/>
              <a:ext cx="691253" cy="20900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83" name="Group 82"/>
          <p:cNvGrpSpPr/>
          <p:nvPr/>
        </p:nvGrpSpPr>
        <p:grpSpPr>
          <a:xfrm>
            <a:off x="6936398" y="3126414"/>
            <a:ext cx="806259" cy="222166"/>
            <a:chOff x="6936398" y="3126414"/>
            <a:chExt cx="806259" cy="222166"/>
          </a:xfrm>
        </p:grpSpPr>
        <p:sp>
          <p:nvSpPr>
            <p:cNvPr id="69" name="Oval 68"/>
            <p:cNvSpPr/>
            <p:nvPr/>
          </p:nvSpPr>
          <p:spPr>
            <a:xfrm>
              <a:off x="6936398" y="3195781"/>
              <a:ext cx="180755" cy="15279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glow rad="101600">
                <a:srgbClr val="FF0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4" name="Straight Arrow Connector 73"/>
            <p:cNvCxnSpPr/>
            <p:nvPr/>
          </p:nvCxnSpPr>
          <p:spPr>
            <a:xfrm flipV="1">
              <a:off x="7019197" y="3126414"/>
              <a:ext cx="723460" cy="12768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85" name="Group 84"/>
          <p:cNvGrpSpPr/>
          <p:nvPr/>
        </p:nvGrpSpPr>
        <p:grpSpPr>
          <a:xfrm>
            <a:off x="6857346" y="2759382"/>
            <a:ext cx="672282" cy="152799"/>
            <a:chOff x="6857346" y="2759382"/>
            <a:chExt cx="672282" cy="152799"/>
          </a:xfrm>
        </p:grpSpPr>
        <p:sp>
          <p:nvSpPr>
            <p:cNvPr id="71" name="Oval 70"/>
            <p:cNvSpPr/>
            <p:nvPr/>
          </p:nvSpPr>
          <p:spPr>
            <a:xfrm>
              <a:off x="6857346" y="2759382"/>
              <a:ext cx="180755" cy="15279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glow rad="101600">
                <a:srgbClr val="FF0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6" name="Straight Arrow Connector 75"/>
            <p:cNvCxnSpPr/>
            <p:nvPr/>
          </p:nvCxnSpPr>
          <p:spPr>
            <a:xfrm>
              <a:off x="6947723" y="2821781"/>
              <a:ext cx="581905" cy="775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81" name="Oval 80"/>
          <p:cNvSpPr/>
          <p:nvPr/>
        </p:nvSpPr>
        <p:spPr>
          <a:xfrm>
            <a:off x="1374822" y="3316067"/>
            <a:ext cx="180755" cy="152799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glow rad="101600">
              <a:srgbClr val="FF0000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884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  <p:bldP spid="50" grpId="0" animBg="1"/>
      <p:bldP spid="51" grpId="0" animBg="1"/>
      <p:bldP spid="61" grpId="0" animBg="1"/>
      <p:bldP spid="62" grpId="0" animBg="1"/>
      <p:bldP spid="8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failures for different IPs/Beams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Valette - Update on Crab Cavities failures - PE section meeting 01/03/2017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260648"/>
            <a:ext cx="7992448" cy="587942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23728" y="6347018"/>
            <a:ext cx="230425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Courtesy K. Sjobaek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281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Optics model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222006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LHC optics are simulated using transport matrices, which only requires the phase advances from one point to the next but doesn’t take into account non-linear optical effects.</a:t>
            </a:r>
          </a:p>
          <a:p>
            <a:r>
              <a:rPr lang="en-US" dirty="0" smtClean="0"/>
              <a:t>Three particles are tracked and the beam distribution is reconstructed from them.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Valette - Update on Crab Cavities failures - PE section meeting 01/03/2017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grpSp>
        <p:nvGrpSpPr>
          <p:cNvPr id="27" name="Group 26"/>
          <p:cNvGrpSpPr/>
          <p:nvPr/>
        </p:nvGrpSpPr>
        <p:grpSpPr>
          <a:xfrm>
            <a:off x="110923" y="3308727"/>
            <a:ext cx="4315930" cy="3047623"/>
            <a:chOff x="942226" y="2237458"/>
            <a:chExt cx="5477508" cy="3867852"/>
          </a:xfrm>
        </p:grpSpPr>
        <p:sp>
          <p:nvSpPr>
            <p:cNvPr id="6" name="Arc 5"/>
            <p:cNvSpPr/>
            <p:nvPr/>
          </p:nvSpPr>
          <p:spPr>
            <a:xfrm flipH="1">
              <a:off x="2089830" y="2403136"/>
              <a:ext cx="3054096" cy="2980944"/>
            </a:xfrm>
            <a:prstGeom prst="arc">
              <a:avLst>
                <a:gd name="adj1" fmla="val 16320997"/>
                <a:gd name="adj2" fmla="val 0"/>
              </a:avLst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Arc 6"/>
            <p:cNvSpPr/>
            <p:nvPr/>
          </p:nvSpPr>
          <p:spPr>
            <a:xfrm flipH="1" flipV="1">
              <a:off x="2089830" y="2892285"/>
              <a:ext cx="3054096" cy="2980944"/>
            </a:xfrm>
            <a:prstGeom prst="arc">
              <a:avLst>
                <a:gd name="adj1" fmla="val 16320997"/>
                <a:gd name="adj2" fmla="val 0"/>
              </a:avLst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Arc 7"/>
            <p:cNvSpPr/>
            <p:nvPr/>
          </p:nvSpPr>
          <p:spPr>
            <a:xfrm>
              <a:off x="2553126" y="2403136"/>
              <a:ext cx="3054096" cy="2980944"/>
            </a:xfrm>
            <a:prstGeom prst="arc">
              <a:avLst>
                <a:gd name="adj1" fmla="val 16320997"/>
                <a:gd name="adj2" fmla="val 0"/>
              </a:avLst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8"/>
            <p:cNvSpPr/>
            <p:nvPr/>
          </p:nvSpPr>
          <p:spPr>
            <a:xfrm flipV="1">
              <a:off x="2553126" y="2892285"/>
              <a:ext cx="3054096" cy="2980944"/>
            </a:xfrm>
            <a:prstGeom prst="arc">
              <a:avLst>
                <a:gd name="adj1" fmla="val 16320997"/>
                <a:gd name="adj2" fmla="val 0"/>
              </a:avLst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5329854" y="3893608"/>
              <a:ext cx="504076" cy="0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329854" y="4297256"/>
              <a:ext cx="504076" cy="0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5331956" y="4077800"/>
              <a:ext cx="504076" cy="0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>
              <a:off x="5355184" y="4130719"/>
              <a:ext cx="504076" cy="0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14" name="Rectangle 13"/>
            <p:cNvSpPr/>
            <p:nvPr/>
          </p:nvSpPr>
          <p:spPr>
            <a:xfrm>
              <a:off x="3455334" y="5792762"/>
              <a:ext cx="161544" cy="17547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Isosceles Triangle 14"/>
            <p:cNvSpPr/>
            <p:nvPr/>
          </p:nvSpPr>
          <p:spPr>
            <a:xfrm rot="5400000">
              <a:off x="3623156" y="5793631"/>
              <a:ext cx="175474" cy="173737"/>
            </a:xfrm>
            <a:prstGeom prst="triangl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" name="Group 15"/>
            <p:cNvGrpSpPr/>
            <p:nvPr/>
          </p:nvGrpSpPr>
          <p:grpSpPr>
            <a:xfrm flipH="1">
              <a:off x="3778947" y="5792762"/>
              <a:ext cx="342427" cy="175475"/>
              <a:chOff x="4404360" y="2467800"/>
              <a:chExt cx="342427" cy="175475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4404360" y="2467800"/>
                <a:ext cx="161544" cy="175472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accent6"/>
              </a:fillRef>
              <a:effectRef idx="1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5400000">
                <a:off x="4572182" y="2468669"/>
                <a:ext cx="175474" cy="173737"/>
              </a:xfrm>
              <a:prstGeom prst="triangle">
                <a:avLst/>
              </a:prstGeom>
            </p:spPr>
            <p:style>
              <a:lnRef idx="3">
                <a:schemeClr val="lt1"/>
              </a:lnRef>
              <a:fillRef idx="1">
                <a:schemeClr val="accent6"/>
              </a:fillRef>
              <a:effectRef idx="1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9" name="Straight Connector 18"/>
            <p:cNvCxnSpPr/>
            <p:nvPr/>
          </p:nvCxnSpPr>
          <p:spPr>
            <a:xfrm rot="16200000">
              <a:off x="1837792" y="4130718"/>
              <a:ext cx="504076" cy="0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20" name="Curved Left Arrow 19"/>
            <p:cNvSpPr/>
            <p:nvPr/>
          </p:nvSpPr>
          <p:spPr>
            <a:xfrm rot="10800000">
              <a:off x="2595200" y="2870069"/>
              <a:ext cx="1016237" cy="2451979"/>
            </a:xfrm>
            <a:prstGeom prst="curvedLef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1" name="Title 1"/>
            <p:cNvSpPr txBox="1">
              <a:spLocks/>
            </p:cNvSpPr>
            <p:nvPr/>
          </p:nvSpPr>
          <p:spPr>
            <a:xfrm>
              <a:off x="2884865" y="3836325"/>
              <a:ext cx="1853193" cy="551308"/>
            </a:xfrm>
            <a:prstGeom prst="rect">
              <a:avLst/>
            </a:prstGeom>
          </p:spPr>
          <p:txBody>
            <a:bodyPr vert="horz" lIns="45720" rIns="45720" anchor="ctr">
              <a:no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GB" sz="2000" dirty="0" smtClean="0"/>
                <a:t>Beam 1</a:t>
              </a:r>
              <a:endParaRPr lang="en-GB" sz="20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833764" y="5643645"/>
              <a:ext cx="15163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i="1" dirty="0" err="1" smtClean="0">
                  <a:solidFill>
                    <a:schemeClr val="accent6"/>
                  </a:solidFill>
                </a:rPr>
                <a:t>Q</a:t>
              </a:r>
              <a:r>
                <a:rPr lang="en-GB" sz="2400" i="1" baseline="-25000" dirty="0" err="1" smtClean="0">
                  <a:solidFill>
                    <a:schemeClr val="accent6"/>
                  </a:solidFill>
                </a:rPr>
                <a:t>x</a:t>
              </a:r>
              <a:r>
                <a:rPr lang="en-GB" sz="2400" i="1" dirty="0" smtClean="0">
                  <a:solidFill>
                    <a:schemeClr val="accent6"/>
                  </a:solidFill>
                </a:rPr>
                <a:t>/</a:t>
              </a:r>
              <a:r>
                <a:rPr lang="en-GB" sz="2400" i="1" dirty="0" err="1" smtClean="0">
                  <a:solidFill>
                    <a:schemeClr val="accent6"/>
                  </a:solidFill>
                </a:rPr>
                <a:t>Q</a:t>
              </a:r>
              <a:r>
                <a:rPr lang="en-GB" sz="2400" i="1" baseline="-25000" dirty="0" err="1" smtClean="0">
                  <a:solidFill>
                    <a:schemeClr val="accent6"/>
                  </a:solidFill>
                </a:rPr>
                <a:t>y</a:t>
              </a:r>
              <a:endParaRPr lang="en-US" sz="2400" i="1" baseline="-25000" dirty="0">
                <a:solidFill>
                  <a:schemeClr val="accent6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942226" y="2237458"/>
              <a:ext cx="1919149" cy="585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2400" i="1" dirty="0" smtClean="0">
                  <a:solidFill>
                    <a:schemeClr val="accent6"/>
                  </a:solidFill>
                </a:rPr>
                <a:t>φ</a:t>
              </a:r>
              <a:r>
                <a:rPr lang="en-GB" sz="2400" i="1" baseline="-25000" dirty="0" smtClean="0">
                  <a:solidFill>
                    <a:schemeClr val="accent6"/>
                  </a:solidFill>
                </a:rPr>
                <a:t>CC-&gt;TCP</a:t>
              </a:r>
              <a:endParaRPr lang="en-US" sz="2400" i="1" baseline="-25000" dirty="0">
                <a:solidFill>
                  <a:schemeClr val="accent6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435281" y="5200751"/>
              <a:ext cx="15163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2400" i="1" dirty="0" smtClean="0">
                  <a:solidFill>
                    <a:schemeClr val="accent6"/>
                  </a:solidFill>
                </a:rPr>
                <a:t>φ</a:t>
              </a:r>
              <a:r>
                <a:rPr lang="en-GB" sz="2400" i="1" baseline="-25000" dirty="0" smtClean="0">
                  <a:solidFill>
                    <a:schemeClr val="accent6"/>
                  </a:solidFill>
                </a:rPr>
                <a:t>IP</a:t>
              </a:r>
              <a:endParaRPr lang="en-US" sz="2400" i="1" baseline="-25000" dirty="0">
                <a:solidFill>
                  <a:schemeClr val="accent6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 rot="5400000">
              <a:off x="4874322" y="3941562"/>
              <a:ext cx="2504908" cy="585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i="1" dirty="0" smtClean="0">
                  <a:solidFill>
                    <a:schemeClr val="accent6"/>
                  </a:solidFill>
                </a:rPr>
                <a:t>Collimation</a:t>
              </a:r>
              <a:endParaRPr lang="en-US" sz="2400" i="1" baseline="-25000" dirty="0">
                <a:solidFill>
                  <a:schemeClr val="accent6"/>
                </a:solidFill>
              </a:endParaRPr>
            </a:p>
          </p:txBody>
        </p:sp>
        <p:cxnSp>
          <p:nvCxnSpPr>
            <p:cNvPr id="26" name="Straight Connector 25"/>
            <p:cNvCxnSpPr>
              <a:stCxn id="6" idx="0"/>
              <a:endCxn id="8" idx="0"/>
            </p:cNvCxnSpPr>
            <p:nvPr/>
          </p:nvCxnSpPr>
          <p:spPr>
            <a:xfrm>
              <a:off x="3564428" y="2404015"/>
              <a:ext cx="568196" cy="0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801" y="3516696"/>
            <a:ext cx="3936437" cy="2952328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4962985" y="3443396"/>
            <a:ext cx="3060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Beam distribution</a:t>
            </a:r>
            <a:endParaRPr lang="en-US" dirty="0"/>
          </a:p>
        </p:txBody>
      </p:sp>
      <p:sp>
        <p:nvSpPr>
          <p:cNvPr id="48" name="Oval 47"/>
          <p:cNvSpPr/>
          <p:nvPr/>
        </p:nvSpPr>
        <p:spPr>
          <a:xfrm>
            <a:off x="6531624" y="4957233"/>
            <a:ext cx="72008" cy="7121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6987985" y="4853608"/>
            <a:ext cx="72008" cy="7121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6012160" y="5039443"/>
            <a:ext cx="72008" cy="7121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08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Optics model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135114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tilted/shifted beam distribution is then integrated from the collimation limit to infinity.</a:t>
            </a:r>
          </a:p>
          <a:p>
            <a:r>
              <a:rPr lang="en-US" dirty="0" smtClean="0"/>
              <a:t>This proportion of the beam is then lost.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Valette - Update on Crab Cavities failures - PE section meeting 01/03/2017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187" y="2493991"/>
            <a:ext cx="3936437" cy="295232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676014" y="3142063"/>
            <a:ext cx="2520280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76014" y="4798247"/>
            <a:ext cx="2520280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-8989" y="2957397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n-US" b="1" dirty="0" smtClean="0">
                <a:ln/>
                <a:solidFill>
                  <a:schemeClr val="accent4"/>
                </a:solidFill>
              </a:rPr>
              <a:t>5.7</a:t>
            </a:r>
            <a:r>
              <a:rPr lang="el-GR" b="1" dirty="0" smtClean="0">
                <a:ln/>
                <a:solidFill>
                  <a:schemeClr val="accent4"/>
                </a:solidFill>
              </a:rPr>
              <a:t>σ</a:t>
            </a:r>
            <a:endParaRPr lang="en-US" b="1" dirty="0">
              <a:ln/>
              <a:solidFill>
                <a:schemeClr val="accent4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8989" y="4613581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n-US" b="1" dirty="0" smtClean="0">
                <a:ln/>
                <a:solidFill>
                  <a:schemeClr val="accent4"/>
                </a:solidFill>
              </a:rPr>
              <a:t>5.7</a:t>
            </a:r>
            <a:r>
              <a:rPr lang="el-GR" b="1" dirty="0" smtClean="0">
                <a:ln/>
                <a:solidFill>
                  <a:schemeClr val="accent4"/>
                </a:solidFill>
              </a:rPr>
              <a:t>σ</a:t>
            </a:r>
            <a:endParaRPr lang="en-US" b="1" dirty="0">
              <a:ln/>
              <a:solidFill>
                <a:schemeClr val="accent4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794880" y="2782023"/>
            <a:ext cx="385190" cy="36309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1080208" y="2775849"/>
            <a:ext cx="385190" cy="36309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1410307" y="2767129"/>
            <a:ext cx="385190" cy="36309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1743559" y="2764075"/>
            <a:ext cx="385190" cy="36309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2076811" y="2771521"/>
            <a:ext cx="385190" cy="36309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2354972" y="2785438"/>
            <a:ext cx="385190" cy="36309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2744767" y="2764075"/>
            <a:ext cx="385190" cy="36309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784187" y="4804421"/>
            <a:ext cx="385190" cy="36309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1069515" y="4798247"/>
            <a:ext cx="385190" cy="36309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1399614" y="4801301"/>
            <a:ext cx="385190" cy="36309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1732866" y="4798247"/>
            <a:ext cx="385190" cy="36309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2066118" y="4805693"/>
            <a:ext cx="385190" cy="36309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2379056" y="4798247"/>
            <a:ext cx="385190" cy="36309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2734074" y="4798247"/>
            <a:ext cx="385190" cy="36309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95371" y="2420691"/>
            <a:ext cx="3060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Beam distribution</a:t>
            </a:r>
            <a:endParaRPr lang="en-US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865" y="2493991"/>
            <a:ext cx="3936437" cy="2952328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5035993" y="2470527"/>
            <a:ext cx="3060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Distribution integrals</a:t>
            </a:r>
            <a:endParaRPr lang="en-US" dirty="0"/>
          </a:p>
        </p:txBody>
      </p:sp>
      <p:grpSp>
        <p:nvGrpSpPr>
          <p:cNvPr id="45" name="Group 44"/>
          <p:cNvGrpSpPr/>
          <p:nvPr/>
        </p:nvGrpSpPr>
        <p:grpSpPr>
          <a:xfrm>
            <a:off x="2859975" y="5640047"/>
            <a:ext cx="539964" cy="539964"/>
            <a:chOff x="1547664" y="3780521"/>
            <a:chExt cx="1080120" cy="1080120"/>
          </a:xfrm>
        </p:grpSpPr>
        <p:sp>
          <p:nvSpPr>
            <p:cNvPr id="46" name="Oval 45"/>
            <p:cNvSpPr/>
            <p:nvPr/>
          </p:nvSpPr>
          <p:spPr>
            <a:xfrm>
              <a:off x="1547664" y="3780521"/>
              <a:ext cx="1080120" cy="1080120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7" name="Straight Connector 46"/>
            <p:cNvCxnSpPr/>
            <p:nvPr/>
          </p:nvCxnSpPr>
          <p:spPr>
            <a:xfrm>
              <a:off x="2495088" y="3780521"/>
              <a:ext cx="0" cy="108012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>
            <a:off x="4373477" y="5675336"/>
            <a:ext cx="564756" cy="585202"/>
            <a:chOff x="3061166" y="3770556"/>
            <a:chExt cx="1129712" cy="1170612"/>
          </a:xfrm>
        </p:grpSpPr>
        <p:sp>
          <p:nvSpPr>
            <p:cNvPr id="49" name="Oval 48"/>
            <p:cNvSpPr/>
            <p:nvPr/>
          </p:nvSpPr>
          <p:spPr>
            <a:xfrm>
              <a:off x="3110758" y="3770556"/>
              <a:ext cx="1080120" cy="1080120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0" name="Straight Connector 49"/>
            <p:cNvCxnSpPr/>
            <p:nvPr/>
          </p:nvCxnSpPr>
          <p:spPr>
            <a:xfrm>
              <a:off x="4052522" y="3780521"/>
              <a:ext cx="0" cy="108012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3061166" y="4507241"/>
              <a:ext cx="867331" cy="43392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5914790" y="5622142"/>
            <a:ext cx="596200" cy="622487"/>
            <a:chOff x="4602479" y="3680064"/>
            <a:chExt cx="1192612" cy="1245196"/>
          </a:xfrm>
        </p:grpSpPr>
        <p:sp>
          <p:nvSpPr>
            <p:cNvPr id="53" name="Oval 52"/>
            <p:cNvSpPr/>
            <p:nvPr/>
          </p:nvSpPr>
          <p:spPr>
            <a:xfrm>
              <a:off x="4714971" y="3770556"/>
              <a:ext cx="1080120" cy="1080120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4" name="Straight Connector 53"/>
            <p:cNvCxnSpPr/>
            <p:nvPr/>
          </p:nvCxnSpPr>
          <p:spPr>
            <a:xfrm>
              <a:off x="5651075" y="3770556"/>
              <a:ext cx="0" cy="108012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V="1">
              <a:off x="4620624" y="3680064"/>
              <a:ext cx="831042" cy="50038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4602479" y="4491333"/>
              <a:ext cx="867331" cy="43392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/>
          <p:cNvGrpSpPr/>
          <p:nvPr/>
        </p:nvGrpSpPr>
        <p:grpSpPr>
          <a:xfrm>
            <a:off x="7847842" y="5612465"/>
            <a:ext cx="572309" cy="622487"/>
            <a:chOff x="6535531" y="3670387"/>
            <a:chExt cx="1144823" cy="1245196"/>
          </a:xfrm>
        </p:grpSpPr>
        <p:sp>
          <p:nvSpPr>
            <p:cNvPr id="58" name="Oval 57"/>
            <p:cNvSpPr/>
            <p:nvPr/>
          </p:nvSpPr>
          <p:spPr>
            <a:xfrm>
              <a:off x="6587180" y="3762325"/>
              <a:ext cx="1080120" cy="1080120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9" name="Straight Connector 58"/>
            <p:cNvCxnSpPr/>
            <p:nvPr/>
          </p:nvCxnSpPr>
          <p:spPr>
            <a:xfrm>
              <a:off x="7464330" y="3687741"/>
              <a:ext cx="216024" cy="101765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7584127" y="3760879"/>
              <a:ext cx="0" cy="108012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V="1">
              <a:off x="6553676" y="3670387"/>
              <a:ext cx="831042" cy="50038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6535531" y="4481656"/>
              <a:ext cx="867331" cy="43392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Pie 62"/>
          <p:cNvSpPr/>
          <p:nvPr/>
        </p:nvSpPr>
        <p:spPr>
          <a:xfrm flipH="1">
            <a:off x="8351390" y="5785716"/>
            <a:ext cx="78984" cy="310360"/>
          </a:xfrm>
          <a:prstGeom prst="pie">
            <a:avLst>
              <a:gd name="adj1" fmla="val 6902179"/>
              <a:gd name="adj2" fmla="val 16200000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34539" y="5505965"/>
            <a:ext cx="23921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Due to the tune being close to 1/3, the losses can be overestimated from turn 4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02891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28" grpId="0"/>
      <p:bldP spid="63" grpId="0" animBg="1"/>
      <p:bldP spid="6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Benchmark of the model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Valette - Update on Crab Cavities failures - PE section meeting 01/03/2017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12000" y="1052737"/>
            <a:ext cx="7920000" cy="1872207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results from these calculations are here compared with </a:t>
            </a:r>
            <a:r>
              <a:rPr lang="en-US" dirty="0" err="1" smtClean="0"/>
              <a:t>SixTrack</a:t>
            </a:r>
            <a:r>
              <a:rPr lang="en-US" dirty="0" smtClean="0"/>
              <a:t> simulations done for the 4 sets of Crab Cavities (ATLAS/CMS, B1, B2) for two reference failure cases: </a:t>
            </a:r>
          </a:p>
          <a:p>
            <a:pPr lvl="1"/>
            <a:r>
              <a:rPr lang="en-US" dirty="0" smtClean="0"/>
              <a:t>60 degrees phase jump (the phase reference is changed in the control room)</a:t>
            </a:r>
          </a:p>
          <a:p>
            <a:pPr lvl="1"/>
            <a:r>
              <a:rPr lang="en-US" dirty="0" smtClean="0"/>
              <a:t>60 degrees per turn detuning (the LLRF/feedback loop goes crazy)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708920"/>
            <a:ext cx="4608512" cy="345638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7138" y="2708920"/>
            <a:ext cx="4608512" cy="345638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169903" y="3640082"/>
            <a:ext cx="14464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Very important losses are underestimated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2607261" y="6048573"/>
            <a:ext cx="45163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Losses for low phase advances are overestimated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26688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27" r="6255" b="5402"/>
          <a:stretch/>
        </p:blipFill>
        <p:spPr>
          <a:xfrm>
            <a:off x="755576" y="764704"/>
            <a:ext cx="3528391" cy="55362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limit on phase advances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Valette - Update on Crab Cavities failures - PE section meeting 01/03/2017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45930" y="955377"/>
            <a:ext cx="3986069" cy="5272631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 phase advance from the CCs to the collimators was then scanned to derive the losses in the first few turns.</a:t>
            </a:r>
          </a:p>
          <a:p>
            <a:endParaRPr lang="en-US" dirty="0"/>
          </a:p>
          <a:p>
            <a:r>
              <a:rPr lang="en-US" dirty="0" smtClean="0"/>
              <a:t>The damage limit of the LHC collimation system is around 1 MJ, which corresponds to 0.2% of the beam.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A phase advance below 16 degrees allows staying below the damage limit after 10 turns with this model.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87624" y="4961713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n-US" b="1" dirty="0" smtClean="0">
                <a:ln/>
                <a:solidFill>
                  <a:schemeClr val="accent4"/>
                </a:solidFill>
              </a:rPr>
              <a:t>Damage limit</a:t>
            </a:r>
            <a:endParaRPr lang="en-US" b="1" dirty="0">
              <a:ln/>
              <a:solidFill>
                <a:schemeClr val="accent4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1979712" y="1720752"/>
            <a:ext cx="2088232" cy="35382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1043608" y="1514400"/>
            <a:ext cx="1008112" cy="206352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6621" y="5910944"/>
            <a:ext cx="2952328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974206" y="6190255"/>
            <a:ext cx="3431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Current </a:t>
            </a:r>
            <a:r>
              <a:rPr lang="en-US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lectronic</a:t>
            </a:r>
            <a:r>
              <a:rPr lang="en-US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of the BLMs</a:t>
            </a:r>
            <a:endParaRPr lang="en-US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3743907" y="5910944"/>
            <a:ext cx="318531" cy="36235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3354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Valette - Update on Crab Cavities failures - PE section meeting 01/03/2017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39552" y="955377"/>
            <a:ext cx="8147248" cy="5497959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A phase advance </a:t>
            </a:r>
            <a:r>
              <a:rPr lang="en-US" b="1" dirty="0" smtClean="0"/>
              <a:t>below 16 degrees </a:t>
            </a:r>
            <a:r>
              <a:rPr lang="en-US" dirty="0" smtClean="0"/>
              <a:t>allows staying </a:t>
            </a:r>
            <a:r>
              <a:rPr lang="en-US" b="1" dirty="0" smtClean="0"/>
              <a:t>below the damage limit </a:t>
            </a:r>
            <a:r>
              <a:rPr lang="en-US" dirty="0" smtClean="0"/>
              <a:t>after 10 turns with this model. This can be used as a </a:t>
            </a:r>
            <a:r>
              <a:rPr lang="en-US" b="1" dirty="0" smtClean="0"/>
              <a:t>preliminary limit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This has to be </a:t>
            </a:r>
            <a:r>
              <a:rPr lang="en-US" b="1" dirty="0" smtClean="0"/>
              <a:t>confirmed by </a:t>
            </a:r>
            <a:r>
              <a:rPr lang="en-US" b="1" dirty="0" err="1" smtClean="0"/>
              <a:t>SixTrack</a:t>
            </a:r>
            <a:r>
              <a:rPr lang="en-US" b="1" dirty="0" smtClean="0"/>
              <a:t> </a:t>
            </a:r>
            <a:r>
              <a:rPr lang="en-US" dirty="0" smtClean="0"/>
              <a:t>simulations and by using more </a:t>
            </a:r>
            <a:r>
              <a:rPr lang="en-US" b="1" dirty="0" smtClean="0"/>
              <a:t>realistic beam distributions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The possibility of relying only on a </a:t>
            </a:r>
            <a:r>
              <a:rPr lang="en-US" b="1" dirty="0" smtClean="0"/>
              <a:t>passive protection </a:t>
            </a:r>
            <a:r>
              <a:rPr lang="en-US" dirty="0" smtClean="0"/>
              <a:t>with phase advance has then to be reviewed:</a:t>
            </a:r>
          </a:p>
          <a:p>
            <a:pPr lvl="1"/>
            <a:r>
              <a:rPr lang="en-US" dirty="0" smtClean="0"/>
              <a:t>The losses in the Primary collimators would rise more slowly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		-&gt; can they be </a:t>
            </a:r>
            <a:r>
              <a:rPr lang="en-US" b="1" dirty="0" smtClean="0"/>
              <a:t>detected by the BLM </a:t>
            </a:r>
            <a:r>
              <a:rPr lang="en-US" dirty="0" smtClean="0"/>
              <a:t>system </a:t>
            </a:r>
            <a:r>
              <a:rPr lang="en-US" b="1" dirty="0" smtClean="0"/>
              <a:t>in time 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The particles could then be lost elsewhere 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		-&gt; the </a:t>
            </a:r>
            <a:r>
              <a:rPr lang="en-US" b="1" dirty="0" smtClean="0"/>
              <a:t>loss patterns </a:t>
            </a:r>
            <a:r>
              <a:rPr lang="en-US" dirty="0" smtClean="0"/>
              <a:t>have to be studied</a:t>
            </a:r>
          </a:p>
          <a:p>
            <a:pPr lvl="1"/>
            <a:r>
              <a:rPr lang="en-US" dirty="0" smtClean="0"/>
              <a:t>The </a:t>
            </a:r>
            <a:r>
              <a:rPr lang="en-US" b="1" dirty="0" smtClean="0"/>
              <a:t>retraction of the secondary </a:t>
            </a:r>
            <a:r>
              <a:rPr lang="en-US" dirty="0" smtClean="0"/>
              <a:t>collimators</a:t>
            </a:r>
            <a:r>
              <a:rPr lang="en-US" b="1" dirty="0" smtClean="0"/>
              <a:t> </a:t>
            </a:r>
            <a:r>
              <a:rPr lang="en-US" dirty="0" smtClean="0"/>
              <a:t>would be </a:t>
            </a:r>
            <a:r>
              <a:rPr lang="en-US" b="1" dirty="0" smtClean="0"/>
              <a:t>fixed</a:t>
            </a:r>
            <a:r>
              <a:rPr lang="en-US" dirty="0" smtClean="0"/>
              <a:t>				-&gt; </a:t>
            </a:r>
            <a:r>
              <a:rPr lang="en-US" b="1" dirty="0" smtClean="0"/>
              <a:t>limits the reach in </a:t>
            </a:r>
            <a:r>
              <a:rPr lang="el-GR" b="1" dirty="0"/>
              <a:t>β</a:t>
            </a:r>
            <a:r>
              <a:rPr lang="en-US" b="1" dirty="0"/>
              <a:t>*</a:t>
            </a:r>
            <a:endParaRPr lang="en-US" b="1" dirty="0" smtClean="0"/>
          </a:p>
          <a:p>
            <a:pPr lvl="1"/>
            <a:r>
              <a:rPr lang="en-US" dirty="0" smtClean="0"/>
              <a:t>It also adds </a:t>
            </a:r>
            <a:r>
              <a:rPr lang="en-US" b="1" dirty="0" smtClean="0"/>
              <a:t>constraints</a:t>
            </a:r>
            <a:r>
              <a:rPr lang="en-US" dirty="0" smtClean="0"/>
              <a:t> on the </a:t>
            </a:r>
            <a:r>
              <a:rPr lang="en-US" b="1" dirty="0" smtClean="0"/>
              <a:t>optics</a:t>
            </a:r>
            <a:r>
              <a:rPr lang="en-US" dirty="0" smtClean="0"/>
              <a:t>									-&gt; which are already numerous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72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Bonus pictures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Valette - Update on Crab Cavities failures - PE section meeting 01/03/2017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764704"/>
            <a:ext cx="3333750" cy="27622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1021879"/>
            <a:ext cx="3286125" cy="22479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3428999"/>
            <a:ext cx="2695575" cy="34004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61334" y="3269779"/>
            <a:ext cx="3028950" cy="347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83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Props1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DA649C1-7B00-4ECC-98F2-E673362ECA3E}">
  <ds:schemaRefs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purl.org/dc/terms/"/>
    <ds:schemaRef ds:uri="8946e33d-fd2f-4ae4-8ee9-d90c129cdf9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2578</TotalTime>
  <Words>569</Words>
  <Application>Microsoft Office PowerPoint</Application>
  <PresentationFormat>On-screen Show (4:3)</PresentationFormat>
  <Paragraphs>96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Thème Office</vt:lpstr>
      <vt:lpstr>Update on Crab Cavities failures in the HL-LHC: Criticality of Crab Cavity failure as a function of phase advance </vt:lpstr>
      <vt:lpstr>Different failures for different IPs/Beams</vt:lpstr>
      <vt:lpstr>Different failures for different IPs/Beams</vt:lpstr>
      <vt:lpstr>Linear Optics model (1)</vt:lpstr>
      <vt:lpstr>Linear Optics model (2)</vt:lpstr>
      <vt:lpstr>Benchmark of the model</vt:lpstr>
      <vt:lpstr>Preliminary limit on phase advances</vt:lpstr>
      <vt:lpstr>Summary</vt:lpstr>
      <vt:lpstr>Bonus pictures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Matthieu Valette</cp:lastModifiedBy>
  <cp:revision>65</cp:revision>
  <dcterms:created xsi:type="dcterms:W3CDTF">2016-02-12T10:02:27Z</dcterms:created>
  <dcterms:modified xsi:type="dcterms:W3CDTF">2017-03-27T16:11:53Z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