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79" r:id="rId5"/>
    <p:sldId id="269" r:id="rId6"/>
    <p:sldId id="283" r:id="rId7"/>
    <p:sldId id="270" r:id="rId8"/>
    <p:sldId id="271" r:id="rId9"/>
    <p:sldId id="284" r:id="rId10"/>
    <p:sldId id="286" r:id="rId11"/>
    <p:sldId id="285" r:id="rId12"/>
    <p:sldId id="287" r:id="rId13"/>
    <p:sldId id="288" r:id="rId14"/>
    <p:sldId id="281" r:id="rId15"/>
    <p:sldId id="282" r:id="rId1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Objects="1" showGuides="1">
      <p:cViewPr varScale="1">
        <p:scale>
          <a:sx n="111" d="100"/>
          <a:sy n="111" d="100"/>
        </p:scale>
        <p:origin x="300" y="10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on Crab Cavities failures in the HL-LHC: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Crab Cavities, availability and integrated luminosity – update with flat optics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 smtClean="0"/>
              <a:t>Matthieu Valette</a:t>
            </a:r>
          </a:p>
          <a:p>
            <a:r>
              <a:rPr lang="en-GB" b="1" dirty="0" smtClean="0"/>
              <a:t>CERN/TE-MPE-PE</a:t>
            </a:r>
          </a:p>
          <a:p>
            <a:r>
              <a:rPr lang="en-GB" dirty="0" smtClean="0"/>
              <a:t>Acknowledgements:</a:t>
            </a:r>
          </a:p>
          <a:p>
            <a:r>
              <a:rPr lang="en-GB" dirty="0" smtClean="0"/>
              <a:t>A. Apollonio, D. </a:t>
            </a:r>
            <a:r>
              <a:rPr lang="en-GB" dirty="0" err="1" smtClean="0"/>
              <a:t>Wollmann</a:t>
            </a:r>
            <a:r>
              <a:rPr lang="en-GB" dirty="0" smtClean="0"/>
              <a:t>, J. </a:t>
            </a:r>
            <a:r>
              <a:rPr lang="en-GB" dirty="0" err="1" smtClean="0"/>
              <a:t>Uythoven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PE section meeting – 01 March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29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4" t="8000" r="13579"/>
          <a:stretch/>
        </p:blipFill>
        <p:spPr>
          <a:xfrm>
            <a:off x="1115616" y="908720"/>
            <a:ext cx="6222724" cy="53193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 failures’ impact on </a:t>
            </a:r>
            <a:r>
              <a:rPr lang="en-GB" dirty="0" smtClean="0"/>
              <a:t>luminosity – flat optics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6372200" y="692696"/>
            <a:ext cx="2879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Integrated luminosity (fb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547664" y="1444134"/>
            <a:ext cx="4864812" cy="60822"/>
          </a:xfrm>
          <a:prstGeom prst="line">
            <a:avLst/>
          </a:prstGeom>
          <a:ln w="762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456224" y="5560062"/>
            <a:ext cx="1287732" cy="1067243"/>
            <a:chOff x="2067903" y="5458101"/>
            <a:chExt cx="1287732" cy="1067243"/>
          </a:xfrm>
        </p:grpSpPr>
        <p:sp>
          <p:nvSpPr>
            <p:cNvPr id="21" name="5-Point Star 20"/>
            <p:cNvSpPr/>
            <p:nvPr/>
          </p:nvSpPr>
          <p:spPr>
            <a:xfrm>
              <a:off x="2636483" y="5458101"/>
              <a:ext cx="150573" cy="150573"/>
            </a:xfrm>
            <a:prstGeom prst="star5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Content Placeholder 2"/>
            <p:cNvSpPr txBox="1">
              <a:spLocks/>
            </p:cNvSpPr>
            <p:nvPr/>
          </p:nvSpPr>
          <p:spPr>
            <a:xfrm>
              <a:off x="2067903" y="6169303"/>
              <a:ext cx="1287732" cy="356041"/>
            </a:xfrm>
            <a:prstGeom prst="rect">
              <a:avLst/>
            </a:prstGeom>
          </p:spPr>
          <p:txBody>
            <a:bodyPr vert="horz">
              <a:normAutofit lnSpcReduction="10000"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GB" sz="1800" b="1" dirty="0" smtClean="0">
                  <a:ln/>
                  <a:solidFill>
                    <a:schemeClr val="accent3"/>
                  </a:solidFill>
                </a:rPr>
                <a:t>KEKB CC</a:t>
              </a:r>
              <a:endParaRPr lang="en-GB" sz="1800" b="1" dirty="0">
                <a:ln/>
                <a:solidFill>
                  <a:schemeClr val="accent3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2636483" y="5626633"/>
              <a:ext cx="75287" cy="54267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3540401" y="1074802"/>
            <a:ext cx="306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Quench</a:t>
            </a:r>
            <a:r>
              <a:rPr lang="fr-CH" dirty="0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of a </a:t>
            </a:r>
            <a:r>
              <a:rPr lang="fr-CH" dirty="0" err="1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dipole</a:t>
            </a:r>
            <a:r>
              <a:rPr lang="fr-CH" dirty="0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fr-CH" dirty="0" err="1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magnet</a:t>
            </a:r>
            <a:endParaRPr lang="en-GB" dirty="0">
              <a:ln w="0">
                <a:solidFill>
                  <a:schemeClr val="bg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 rot="16964200">
            <a:off x="1186855" y="3673828"/>
            <a:ext cx="199784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fr-CH" sz="1600" b="1" dirty="0" err="1" smtClean="0">
                <a:ln/>
                <a:solidFill>
                  <a:schemeClr val="accent3"/>
                </a:solidFill>
              </a:rPr>
              <a:t>Breakeven</a:t>
            </a:r>
            <a:r>
              <a:rPr lang="fr-CH" sz="1600" b="1" dirty="0" smtClean="0">
                <a:ln/>
                <a:solidFill>
                  <a:schemeClr val="accent3"/>
                </a:solidFill>
              </a:rPr>
              <a:t> line</a:t>
            </a:r>
            <a:endParaRPr lang="en-GB" sz="1600" b="1" dirty="0">
              <a:ln/>
              <a:solidFill>
                <a:schemeClr val="accent3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619672" y="1062028"/>
            <a:ext cx="1132215" cy="4618728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0" name="Content Placeholder 2"/>
          <p:cNvSpPr txBox="1">
            <a:spLocks/>
          </p:cNvSpPr>
          <p:nvPr/>
        </p:nvSpPr>
        <p:spPr>
          <a:xfrm>
            <a:off x="4469318" y="5923975"/>
            <a:ext cx="1874584" cy="295671"/>
          </a:xfrm>
          <a:prstGeom prst="rect">
            <a:avLst/>
          </a:prstGeom>
          <a:solidFill>
            <a:schemeClr val="bg1"/>
          </a:solidFill>
        </p:spPr>
        <p:txBody>
          <a:bodyPr vert="horz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dirty="0" smtClean="0">
                <a:ln/>
                <a:solidFill>
                  <a:schemeClr val="bg2">
                    <a:lumMod val="10000"/>
                  </a:schemeClr>
                </a:solidFill>
              </a:rPr>
              <a:t>(hours of physics)</a:t>
            </a:r>
            <a:endParaRPr lang="en-US" sz="1600" dirty="0">
              <a:ln/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5-Point Star 21"/>
          <p:cNvSpPr/>
          <p:nvPr/>
        </p:nvSpPr>
        <p:spPr>
          <a:xfrm>
            <a:off x="6261130" y="5195514"/>
            <a:ext cx="150573" cy="150573"/>
          </a:xfrm>
          <a:prstGeom prst="star5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>
            <a:endCxn id="22" idx="2"/>
          </p:cNvCxnSpPr>
          <p:nvPr/>
        </p:nvCxnSpPr>
        <p:spPr>
          <a:xfrm flipV="1">
            <a:off x="5935945" y="5346087"/>
            <a:ext cx="353942" cy="90223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Content Placeholder 2"/>
          <p:cNvSpPr txBox="1">
            <a:spLocks/>
          </p:cNvSpPr>
          <p:nvPr/>
        </p:nvSpPr>
        <p:spPr>
          <a:xfrm>
            <a:off x="5372500" y="6205356"/>
            <a:ext cx="1287732" cy="356041"/>
          </a:xfrm>
          <a:prstGeom prst="rect">
            <a:avLst/>
          </a:prstGeom>
        </p:spPr>
        <p:txBody>
          <a:bodyPr vert="horz">
            <a:normAutofit lnSpcReduction="1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800" b="1" dirty="0" smtClean="0">
                <a:ln/>
                <a:solidFill>
                  <a:schemeClr val="accent3"/>
                </a:solidFill>
              </a:rPr>
              <a:t>LHC AC</a:t>
            </a:r>
            <a:endParaRPr lang="en-GB" sz="1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5496" y="1916832"/>
            <a:ext cx="1152128" cy="864096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1600" b="1" dirty="0" smtClean="0">
                <a:ln/>
                <a:solidFill>
                  <a:schemeClr val="accent3"/>
                </a:solidFill>
              </a:rPr>
              <a:t>In case a failure happens every other day and result in a quench.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cxnSp>
        <p:nvCxnSpPr>
          <p:cNvPr id="33" name="Straight Arrow Connector 32"/>
          <p:cNvCxnSpPr>
            <a:endCxn id="34" idx="2"/>
          </p:cNvCxnSpPr>
          <p:nvPr/>
        </p:nvCxnSpPr>
        <p:spPr>
          <a:xfrm flipV="1">
            <a:off x="971600" y="1552731"/>
            <a:ext cx="1402501" cy="7961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4" name="5-Point Star 33"/>
          <p:cNvSpPr/>
          <p:nvPr/>
        </p:nvSpPr>
        <p:spPr>
          <a:xfrm>
            <a:off x="2340119" y="1340768"/>
            <a:ext cx="177931" cy="211964"/>
          </a:xfrm>
          <a:prstGeom prst="star5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4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9552" y="955377"/>
            <a:ext cx="7992447" cy="5272631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 </a:t>
            </a:r>
            <a:r>
              <a:rPr lang="en-GB" b="1" dirty="0" smtClean="0"/>
              <a:t>Monte </a:t>
            </a:r>
            <a:r>
              <a:rPr lang="en-GB" b="1" dirty="0"/>
              <a:t>Carlo </a:t>
            </a:r>
            <a:r>
              <a:rPr lang="en-GB" b="1" dirty="0" smtClean="0"/>
              <a:t>model</a:t>
            </a:r>
            <a:r>
              <a:rPr lang="en-GB" dirty="0" smtClean="0"/>
              <a:t> </a:t>
            </a:r>
            <a:r>
              <a:rPr lang="en-GB" dirty="0"/>
              <a:t>simulating effects of crab cavities on HL-LHC availability </a:t>
            </a:r>
            <a:r>
              <a:rPr lang="en-GB" dirty="0" smtClean="0"/>
              <a:t>shows, </a:t>
            </a:r>
            <a:r>
              <a:rPr lang="en-GB" dirty="0"/>
              <a:t>that </a:t>
            </a:r>
            <a:r>
              <a:rPr lang="en-GB" b="1" dirty="0"/>
              <a:t>crab cavity </a:t>
            </a:r>
            <a:r>
              <a:rPr lang="en-GB" b="1" dirty="0" smtClean="0"/>
              <a:t>faults</a:t>
            </a:r>
            <a:r>
              <a:rPr lang="en-GB" dirty="0" smtClean="0"/>
              <a:t>: </a:t>
            </a:r>
            <a:endParaRPr lang="en-GB" dirty="0"/>
          </a:p>
          <a:p>
            <a:pPr lvl="1"/>
            <a:r>
              <a:rPr lang="en-GB" dirty="0"/>
              <a:t>strongly </a:t>
            </a:r>
            <a:r>
              <a:rPr lang="en-GB" b="1" dirty="0"/>
              <a:t>impact</a:t>
            </a:r>
            <a:r>
              <a:rPr lang="en-GB" dirty="0"/>
              <a:t> HL-LHC </a:t>
            </a:r>
            <a:r>
              <a:rPr lang="en-GB" b="1" dirty="0"/>
              <a:t>physics efficiency</a:t>
            </a:r>
            <a:r>
              <a:rPr lang="en-GB" dirty="0"/>
              <a:t>.</a:t>
            </a:r>
          </a:p>
          <a:p>
            <a:pPr lvl="1"/>
            <a:r>
              <a:rPr lang="en-GB" dirty="0" smtClean="0"/>
              <a:t>A fault </a:t>
            </a:r>
            <a:r>
              <a:rPr lang="en-GB" b="1" dirty="0" smtClean="0"/>
              <a:t>every </a:t>
            </a:r>
            <a:r>
              <a:rPr lang="en-GB" b="1" dirty="0"/>
              <a:t>second day</a:t>
            </a:r>
            <a:r>
              <a:rPr lang="en-GB" dirty="0"/>
              <a:t>, causing </a:t>
            </a:r>
            <a:r>
              <a:rPr lang="en-GB" b="1" dirty="0"/>
              <a:t>magnet quenches</a:t>
            </a:r>
            <a:r>
              <a:rPr lang="en-GB" dirty="0"/>
              <a:t>, </a:t>
            </a:r>
            <a:r>
              <a:rPr lang="en-GB" dirty="0" smtClean="0"/>
              <a:t>            is </a:t>
            </a:r>
            <a:r>
              <a:rPr lang="en-GB" b="1" dirty="0"/>
              <a:t>not acceptable</a:t>
            </a:r>
            <a:r>
              <a:rPr lang="en-GB" dirty="0"/>
              <a:t> </a:t>
            </a:r>
            <a:r>
              <a:rPr lang="en-GB" dirty="0">
                <a:sym typeface="Wingdings"/>
              </a:rPr>
              <a:t> gain in integrated luminosity </a:t>
            </a:r>
            <a:r>
              <a:rPr lang="en-GB" dirty="0" smtClean="0">
                <a:sym typeface="Wingdings"/>
              </a:rPr>
              <a:t>due              </a:t>
            </a:r>
            <a:r>
              <a:rPr lang="en-GB" dirty="0">
                <a:sym typeface="Wingdings"/>
              </a:rPr>
              <a:t>to crab cavities </a:t>
            </a:r>
            <a:r>
              <a:rPr lang="en-GB" dirty="0" smtClean="0">
                <a:sym typeface="Wingdings"/>
              </a:rPr>
              <a:t>would be absorbed.</a:t>
            </a:r>
          </a:p>
          <a:p>
            <a:pPr lvl="1"/>
            <a:r>
              <a:rPr lang="en-GB" dirty="0" smtClean="0">
                <a:sym typeface="Wingdings"/>
              </a:rPr>
              <a:t>A </a:t>
            </a:r>
            <a:r>
              <a:rPr lang="en-GB" b="1" dirty="0" smtClean="0">
                <a:sym typeface="Wingdings"/>
              </a:rPr>
              <a:t>fault every </a:t>
            </a:r>
            <a:r>
              <a:rPr lang="en-GB" b="1" dirty="0" smtClean="0">
                <a:sym typeface="Wingdings"/>
              </a:rPr>
              <a:t>10h </a:t>
            </a:r>
            <a:r>
              <a:rPr lang="en-GB" dirty="0" smtClean="0">
                <a:sym typeface="Wingdings"/>
              </a:rPr>
              <a:t>of operation </a:t>
            </a:r>
            <a:r>
              <a:rPr lang="en-GB" b="1" dirty="0" smtClean="0">
                <a:sym typeface="Wingdings"/>
              </a:rPr>
              <a:t>without extra downtime</a:t>
            </a:r>
            <a:r>
              <a:rPr lang="en-GB" dirty="0" smtClean="0">
                <a:sym typeface="Wingdings"/>
              </a:rPr>
              <a:t>,   would also be unacceptable.</a:t>
            </a:r>
          </a:p>
          <a:p>
            <a:pPr lvl="1"/>
            <a:endParaRPr lang="en-GB" b="1" dirty="0">
              <a:sym typeface="Wingdings"/>
            </a:endParaRPr>
          </a:p>
          <a:p>
            <a:r>
              <a:rPr lang="en-GB" b="1" dirty="0" smtClean="0">
                <a:sym typeface="Wingdings"/>
              </a:rPr>
              <a:t>Failure modes </a:t>
            </a:r>
            <a:r>
              <a:rPr lang="en-GB" dirty="0" smtClean="0">
                <a:sym typeface="Wingdings"/>
              </a:rPr>
              <a:t>(time </a:t>
            </a:r>
            <a:r>
              <a:rPr lang="en-GB" dirty="0">
                <a:sym typeface="Wingdings"/>
              </a:rPr>
              <a:t>scales, kick strength, </a:t>
            </a:r>
            <a:r>
              <a:rPr lang="mr-IN" dirty="0">
                <a:sym typeface="Wingdings"/>
              </a:rPr>
              <a:t>…</a:t>
            </a:r>
            <a:r>
              <a:rPr lang="en-US" dirty="0">
                <a:sym typeface="Wingdings"/>
              </a:rPr>
              <a:t> )</a:t>
            </a:r>
            <a:r>
              <a:rPr lang="en-GB" dirty="0">
                <a:sym typeface="Wingdings"/>
              </a:rPr>
              <a:t> have to be fully understood to </a:t>
            </a:r>
            <a:r>
              <a:rPr lang="en-GB" b="1" dirty="0">
                <a:sym typeface="Wingdings"/>
              </a:rPr>
              <a:t>allow for mitigations</a:t>
            </a:r>
            <a:r>
              <a:rPr lang="en-GB" dirty="0">
                <a:sym typeface="Wingdings"/>
              </a:rPr>
              <a:t>, avoiding </a:t>
            </a:r>
            <a:r>
              <a:rPr lang="en-GB" dirty="0" smtClean="0">
                <a:sym typeface="Wingdings"/>
              </a:rPr>
              <a:t>quenches (and damage) of </a:t>
            </a:r>
            <a:r>
              <a:rPr lang="en-GB" dirty="0">
                <a:sym typeface="Wingdings"/>
              </a:rPr>
              <a:t>superconducting </a:t>
            </a:r>
            <a:r>
              <a:rPr lang="en-GB" dirty="0" smtClean="0">
                <a:sym typeface="Wingdings"/>
              </a:rPr>
              <a:t>magnets and the collimation system.</a:t>
            </a:r>
          </a:p>
          <a:p>
            <a:endParaRPr lang="en-GB" dirty="0"/>
          </a:p>
          <a:p>
            <a:r>
              <a:rPr lang="en-GB" b="1" dirty="0"/>
              <a:t>Experience</a:t>
            </a:r>
            <a:r>
              <a:rPr lang="en-GB" dirty="0"/>
              <a:t> with crab cavities in </a:t>
            </a:r>
            <a:r>
              <a:rPr lang="en-GB" b="1" dirty="0"/>
              <a:t>SM18</a:t>
            </a:r>
            <a:r>
              <a:rPr lang="en-GB" dirty="0"/>
              <a:t>, </a:t>
            </a:r>
            <a:r>
              <a:rPr lang="en-GB" dirty="0" smtClean="0"/>
              <a:t>the</a:t>
            </a:r>
            <a:r>
              <a:rPr lang="en-GB" b="1" dirty="0" smtClean="0"/>
              <a:t> SPS </a:t>
            </a:r>
            <a:r>
              <a:rPr lang="en-GB" dirty="0"/>
              <a:t>and Uppsala University will provide </a:t>
            </a:r>
            <a:r>
              <a:rPr lang="en-GB" b="1" dirty="0"/>
              <a:t>important input</a:t>
            </a:r>
            <a:r>
              <a:rPr lang="en-GB" dirty="0"/>
              <a:t> to extrapolate to HL-LHC physics efficiency.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3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pictures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764704"/>
            <a:ext cx="3333750" cy="2762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021879"/>
            <a:ext cx="3286125" cy="2247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428999"/>
            <a:ext cx="2695575" cy="3400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1334" y="3269779"/>
            <a:ext cx="302895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3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re-baselining of the HL-LHC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285787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Due to increased costs for civil engineering the budget of some work packages was cut and a new baseline was established:</a:t>
            </a:r>
          </a:p>
          <a:p>
            <a:pPr lvl="1"/>
            <a:r>
              <a:rPr lang="en-US" dirty="0" smtClean="0"/>
              <a:t>Number of Crab Cavities halved (32 -&gt; 16)</a:t>
            </a:r>
          </a:p>
          <a:p>
            <a:pPr lvl="1"/>
            <a:r>
              <a:rPr lang="en-US" dirty="0" smtClean="0"/>
              <a:t>More realistic considerations on cold bore protection in the IP quadrupoles:</a:t>
            </a:r>
          </a:p>
          <a:p>
            <a:pPr lvl="2"/>
            <a:r>
              <a:rPr lang="el-GR" dirty="0"/>
              <a:t>β</a:t>
            </a:r>
            <a:r>
              <a:rPr lang="en-US" dirty="0" smtClean="0"/>
              <a:t>* increased from 15 cm to 20 cm</a:t>
            </a:r>
          </a:p>
          <a:p>
            <a:pPr lvl="2"/>
            <a:r>
              <a:rPr lang="en-US" dirty="0" smtClean="0"/>
              <a:t>Q4 &amp; Q5 will operate at 1.9K, Q6 at 4.5K and moved 10 meters towards the IP</a:t>
            </a:r>
          </a:p>
          <a:p>
            <a:pPr lvl="1"/>
            <a:r>
              <a:rPr lang="en-US" dirty="0" smtClean="0"/>
              <a:t>Bunch length increased to 1.2 ns in two steps for stability and to account for bunch by bunch variation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084756" y="6056591"/>
            <a:ext cx="644724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See presentation from R. Tomas in the 2016 </a:t>
            </a:r>
            <a:r>
              <a:rPr lang="en-US" dirty="0" err="1" smtClean="0"/>
              <a:t>HiLumi</a:t>
            </a:r>
            <a:r>
              <a:rPr lang="en-US" dirty="0" smtClean="0"/>
              <a:t> meeting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3900012"/>
            <a:ext cx="3197945" cy="203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prospects on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number of bunches could be increased from 2736 to 2800 using 80b trains</a:t>
            </a:r>
          </a:p>
          <a:p>
            <a:r>
              <a:rPr lang="en-US" dirty="0" smtClean="0"/>
              <a:t>The bunch length could be reduced from 9 to 8.1 cm and the crossing angle could be lowered from 12.5 to 10 </a:t>
            </a:r>
            <a:r>
              <a:rPr lang="el-GR" dirty="0" smtClean="0"/>
              <a:t>σ</a:t>
            </a:r>
            <a:r>
              <a:rPr lang="en-US" dirty="0" smtClean="0"/>
              <a:t> </a:t>
            </a:r>
            <a:r>
              <a:rPr lang="en-US" dirty="0"/>
              <a:t>during the </a:t>
            </a:r>
            <a:r>
              <a:rPr lang="en-US" dirty="0" smtClean="0"/>
              <a:t>fill thanks to the intensity decreasing.</a:t>
            </a:r>
          </a:p>
          <a:p>
            <a:pPr lvl="1"/>
            <a:r>
              <a:rPr lang="en-US" dirty="0"/>
              <a:t>The leveling would be done via </a:t>
            </a:r>
            <a:r>
              <a:rPr lang="el-GR" dirty="0"/>
              <a:t>β</a:t>
            </a:r>
            <a:r>
              <a:rPr lang="en-US" dirty="0"/>
              <a:t>*</a:t>
            </a:r>
          </a:p>
          <a:p>
            <a:pPr lvl="2"/>
            <a:r>
              <a:rPr lang="en-US" dirty="0"/>
              <a:t>lowering to stay below maximum allowed by </a:t>
            </a:r>
            <a:r>
              <a:rPr lang="en-US" dirty="0" smtClean="0"/>
              <a:t>experiment</a:t>
            </a:r>
          </a:p>
          <a:p>
            <a:pPr lvl="1"/>
            <a:r>
              <a:rPr lang="en-US" dirty="0" smtClean="0"/>
              <a:t>Anti-leveling with x-</a:t>
            </a:r>
            <a:r>
              <a:rPr lang="en-US" dirty="0" err="1" smtClean="0"/>
              <a:t>ing</a:t>
            </a:r>
            <a:r>
              <a:rPr lang="en-US" dirty="0" smtClean="0"/>
              <a:t> and bunch length</a:t>
            </a:r>
          </a:p>
          <a:p>
            <a:pPr lvl="2"/>
            <a:r>
              <a:rPr lang="en-US" dirty="0" smtClean="0"/>
              <a:t>increasing to level for a longer time</a:t>
            </a:r>
          </a:p>
          <a:p>
            <a:r>
              <a:rPr lang="en-US" dirty="0" smtClean="0"/>
              <a:t>Flat optics: using different </a:t>
            </a:r>
            <a:r>
              <a:rPr lang="el-GR" dirty="0" smtClean="0"/>
              <a:t>β</a:t>
            </a:r>
            <a:r>
              <a:rPr lang="en-US" dirty="0" smtClean="0"/>
              <a:t>* in x and y would allow compensating the geometric factor</a:t>
            </a:r>
          </a:p>
          <a:p>
            <a:pPr lvl="1"/>
            <a:r>
              <a:rPr lang="en-US" dirty="0" smtClean="0"/>
              <a:t>Requires larger aperture in Q4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084756" y="6056591"/>
            <a:ext cx="644724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See presentation from R. Tomas in the 2016 </a:t>
            </a:r>
            <a:r>
              <a:rPr lang="en-US" dirty="0" err="1" smtClean="0"/>
              <a:t>HiLumi</a:t>
            </a:r>
            <a:r>
              <a:rPr lang="en-US" dirty="0" smtClean="0"/>
              <a:t>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32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considerations (1)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i="1" baseline="-2500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i="1" baseline="-25000">
                              <a:latin typeface="Cambria Math" panose="02040503050406030204" pitchFamily="18" charset="0"/>
                            </a:rPr>
                            <m:t>𝑟𝑒𝑣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i="1" baseline="-2500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i="1" baseline="3000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π</m:t>
                          </m:r>
                          <m:sSubSup>
                            <m:sSub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r>
                        <a:rPr lang="fr-CH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θ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σ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bSup>
                                    </m:den>
                                  </m:f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This allows the same gain in virtual peak luminosity as a set of two crab cavities.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995936" y="2132856"/>
            <a:ext cx="1656184" cy="12144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375131" y="2564904"/>
            <a:ext cx="2637029" cy="7824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63688" y="3208818"/>
            <a:ext cx="1611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One can gain in luminosity by increasing this ….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52120" y="3347318"/>
            <a:ext cx="16114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While keeping this constant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33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considerations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141862" y="3212976"/>
            <a:ext cx="14401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582022" y="1484784"/>
            <a:ext cx="4680520" cy="1728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262542" y="1484784"/>
            <a:ext cx="14401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7262542" y="3212975"/>
            <a:ext cx="14401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582022" y="1484783"/>
            <a:ext cx="4680520" cy="1728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141862" y="1484783"/>
            <a:ext cx="14401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242124" y="3032956"/>
            <a:ext cx="1077416" cy="3600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443914" y="1272558"/>
            <a:ext cx="1077416" cy="3600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rot="20671102">
            <a:off x="4351013" y="2065233"/>
            <a:ext cx="1077416" cy="60967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323234" y="1313980"/>
            <a:ext cx="1077416" cy="36004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443914" y="3012977"/>
            <a:ext cx="1077416" cy="36004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rot="1137447">
            <a:off x="4348890" y="2071856"/>
            <a:ext cx="1077416" cy="57356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93789" y="1029085"/>
            <a:ext cx="1143723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 smtClean="0">
                <a:ln/>
                <a:solidFill>
                  <a:schemeClr val="accent4"/>
                </a:solidFill>
              </a:rPr>
              <a:t>Beam 1</a:t>
            </a:r>
            <a:endParaRPr lang="en-US" b="1" dirty="0">
              <a:ln/>
              <a:solidFill>
                <a:schemeClr val="accent4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5314" y="2804875"/>
            <a:ext cx="1143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Beam 2</a:t>
            </a:r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06947" y="3882329"/>
            <a:ext cx="5525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This is a 2D phenomenon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1550368" y="4883804"/>
            <a:ext cx="1080000" cy="108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355887" y="4882536"/>
            <a:ext cx="1080000" cy="108000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4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511600" y="5164294"/>
            <a:ext cx="3240000" cy="36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220072" y="5157036"/>
            <a:ext cx="3240000" cy="36000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3141521" y="5343449"/>
            <a:ext cx="187144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141862" y="5912978"/>
            <a:ext cx="2497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Round optics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369545" y="5625888"/>
            <a:ext cx="2497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Flat optics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58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Monte Carlo model - </a:t>
            </a:r>
            <a:r>
              <a:rPr lang="fr-CH" dirty="0" err="1" smtClean="0"/>
              <a:t>schematic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Crab Cavity failures with 2 CCs: gain in luminosity and impact on availability - M. Valette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827584" y="1340768"/>
            <a:ext cx="0" cy="3096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827584" y="4437112"/>
            <a:ext cx="77768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46720" y="440815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8559" y="157608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Luminosity</a:t>
            </a:r>
            <a:endParaRPr lang="en-US" sz="14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004048" y="2986491"/>
            <a:ext cx="20162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27584" y="2996952"/>
            <a:ext cx="15121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004048" y="2983379"/>
            <a:ext cx="12199" cy="14537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339752" y="4423539"/>
            <a:ext cx="26764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339752" y="2983379"/>
            <a:ext cx="12199" cy="144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3283969" flipH="1">
            <a:off x="6134804" y="-118598"/>
            <a:ext cx="4114257" cy="3549600"/>
          </a:xfrm>
          <a:prstGeom prst="arc">
            <a:avLst>
              <a:gd name="adj1" fmla="val 16200000"/>
              <a:gd name="adj2" fmla="val 1878187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stCxn id="20" idx="2"/>
          </p:cNvCxnSpPr>
          <p:nvPr/>
        </p:nvCxnSpPr>
        <p:spPr>
          <a:xfrm>
            <a:off x="8245779" y="3546356"/>
            <a:ext cx="4728" cy="8771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250507" y="4423539"/>
            <a:ext cx="713981" cy="10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56075" y="158303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 start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57838" y="208697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 dumped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333430" y="251960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Dump time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417860" y="455650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Fault time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930028" y="4562039"/>
            <a:ext cx="1906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Turnaround time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26106" y="15791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 start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208697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EoF</a:t>
            </a:r>
            <a:r>
              <a:rPr lang="en-US" dirty="0" smtClean="0"/>
              <a:t> dump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020272" y="2477103"/>
            <a:ext cx="201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Optimal Fill length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2351951" y="4536398"/>
            <a:ext cx="1578077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930028" y="4526324"/>
            <a:ext cx="1086219" cy="59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2351951" y="2846435"/>
            <a:ext cx="209936" cy="5105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827584" y="1860217"/>
            <a:ext cx="191445" cy="1150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4980333" y="1819499"/>
            <a:ext cx="191445" cy="1150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8250507" y="2819237"/>
            <a:ext cx="353941" cy="7135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7951" r="10601" b="16400"/>
          <a:stretch/>
        </p:blipFill>
        <p:spPr>
          <a:xfrm>
            <a:off x="1330361" y="2166865"/>
            <a:ext cx="253307" cy="26850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7951" r="10601" b="16400"/>
          <a:stretch/>
        </p:blipFill>
        <p:spPr>
          <a:xfrm>
            <a:off x="5382483" y="2166334"/>
            <a:ext cx="253307" cy="26850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2557336" y="2777748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rgbClr val="FF0000"/>
                </a:solidFill>
              </a:rPr>
              <a:t>Exp</a:t>
            </a:r>
            <a:r>
              <a:rPr lang="en-US" sz="1100" dirty="0" smtClean="0">
                <a:solidFill>
                  <a:srgbClr val="FF0000"/>
                </a:solidFill>
              </a:rPr>
              <a:t> distribution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68243" y="4808177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rgbClr val="FF0000"/>
                </a:solidFill>
              </a:rPr>
              <a:t>Exp</a:t>
            </a:r>
            <a:r>
              <a:rPr lang="en-US" sz="1100" dirty="0" smtClean="0">
                <a:solidFill>
                  <a:srgbClr val="FF0000"/>
                </a:solidFill>
              </a:rPr>
              <a:t> distribution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090522" y="4836490"/>
            <a:ext cx="16336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Lognormal distribution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5" name="Content Placeholder 2"/>
          <p:cNvSpPr>
            <a:spLocks noGrp="1"/>
          </p:cNvSpPr>
          <p:nvPr>
            <p:ph idx="1"/>
          </p:nvPr>
        </p:nvSpPr>
        <p:spPr>
          <a:xfrm>
            <a:off x="612000" y="5315924"/>
            <a:ext cx="7920000" cy="92138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 distributions are taken to fit the availability data.</a:t>
            </a:r>
          </a:p>
          <a:p>
            <a:r>
              <a:rPr lang="en-GB" dirty="0" smtClean="0"/>
              <a:t>E.g. The turnaround time is a lognormal because most durations are centred around a non-zero value.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8239358" y="3897527"/>
            <a:ext cx="1906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Turnaround time</a:t>
            </a:r>
            <a:endParaRPr lang="en-US" dirty="0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8256928" y="3897527"/>
            <a:ext cx="1086219" cy="59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8399852" y="4171978"/>
            <a:ext cx="16336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Lognormal distribution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13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30916" y="756206"/>
            <a:ext cx="3313312" cy="2571381"/>
            <a:chOff x="442521" y="713603"/>
            <a:chExt cx="3313312" cy="2571381"/>
          </a:xfrm>
        </p:grpSpPr>
        <p:pic>
          <p:nvPicPr>
            <p:cNvPr id="8" name="Content Placeholder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5" t="7426" r="7051"/>
            <a:stretch/>
          </p:blipFill>
          <p:spPr>
            <a:xfrm>
              <a:off x="442521" y="713603"/>
              <a:ext cx="3313312" cy="257138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819476" y="1646880"/>
              <a:ext cx="13096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yearly luminosity production without CC</a:t>
              </a:r>
              <a:endParaRPr lang="en-US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73776" y="517804"/>
            <a:ext cx="3913024" cy="2835232"/>
            <a:chOff x="36771" y="813426"/>
            <a:chExt cx="4036085" cy="302706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71" y="813426"/>
              <a:ext cx="4036085" cy="3027063"/>
            </a:xfrm>
            <a:prstGeom prst="rect">
              <a:avLst/>
            </a:prstGeom>
          </p:spPr>
        </p:pic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1129176" y="1124744"/>
              <a:ext cx="850912" cy="314125"/>
            </a:xfrm>
            <a:prstGeom prst="rect">
              <a:avLst/>
            </a:prstGeom>
          </p:spPr>
          <p:txBody>
            <a:bodyPr vert="horz">
              <a:normAutofit fontScale="92500"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400" dirty="0" smtClean="0">
                  <a:ln/>
                  <a:solidFill>
                    <a:schemeClr val="bg2">
                      <a:lumMod val="10000"/>
                    </a:schemeClr>
                  </a:solidFill>
                </a:rPr>
                <a:t>levelling</a:t>
              </a:r>
              <a:endParaRPr lang="en-US" sz="1400" dirty="0">
                <a:ln/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539552" y="1412776"/>
              <a:ext cx="151172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3001008" y="2250779"/>
              <a:ext cx="850912" cy="314125"/>
            </a:xfrm>
            <a:prstGeom prst="rect">
              <a:avLst/>
            </a:prstGeom>
          </p:spPr>
          <p:txBody>
            <a:bodyPr vert="horz">
              <a:normAutofit lnSpcReduction="10000"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400" dirty="0" smtClean="0">
                  <a:ln/>
                  <a:solidFill>
                    <a:schemeClr val="bg2">
                      <a:lumMod val="10000"/>
                    </a:schemeClr>
                  </a:solidFill>
                </a:rPr>
                <a:t>dump</a:t>
              </a:r>
              <a:endParaRPr lang="en-US" sz="1400" dirty="0">
                <a:ln/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Luminosity</a:t>
            </a:r>
            <a:r>
              <a:rPr lang="fr-CH" dirty="0" smtClean="0"/>
              <a:t> production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perfect</a:t>
            </a:r>
            <a:r>
              <a:rPr lang="fr-CH" dirty="0" smtClean="0"/>
              <a:t> </a:t>
            </a:r>
            <a:r>
              <a:rPr lang="fr-CH" dirty="0" err="1" smtClean="0"/>
              <a:t>CCs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Crab Cavity failures with 2 CCs: gain in luminosity and impact on availability - M. Valette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663547"/>
              </p:ext>
            </p:extLst>
          </p:nvPr>
        </p:nvGraphicFramePr>
        <p:xfrm>
          <a:off x="528710" y="3300184"/>
          <a:ext cx="8064896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17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Round 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Round no 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Flat</a:t>
                      </a:r>
                      <a:r>
                        <a:rPr lang="en-GB" baseline="0" dirty="0" smtClean="0"/>
                        <a:t> 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Flat no CC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Virtual Luminosity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(10</a:t>
                      </a:r>
                      <a:r>
                        <a:rPr lang="en-GB" baseline="30000" dirty="0" smtClean="0"/>
                        <a:t>34</a:t>
                      </a:r>
                      <a:r>
                        <a:rPr lang="en-GB" dirty="0" smtClean="0"/>
                        <a:t>cm</a:t>
                      </a:r>
                      <a:r>
                        <a:rPr lang="en-GB" baseline="30000" dirty="0" smtClean="0"/>
                        <a:t>-2</a:t>
                      </a:r>
                      <a:r>
                        <a:rPr lang="en-GB" dirty="0" smtClean="0"/>
                        <a:t>.s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11.7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5.95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16.3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8.3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Levelling</a:t>
                      </a:r>
                      <a:r>
                        <a:rPr lang="fr-CH" dirty="0" smtClean="0"/>
                        <a:t> 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5.2 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1.25 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6.75 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3.4 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Optimal </a:t>
                      </a:r>
                      <a:r>
                        <a:rPr lang="fr-CH" dirty="0" err="1" smtClean="0"/>
                        <a:t>Fill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length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8.9 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6.9 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 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7.75 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Yearly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Luminosity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272 </a:t>
                      </a:r>
                      <a:r>
                        <a:rPr lang="en-GB" dirty="0" smtClean="0"/>
                        <a:t>fb</a:t>
                      </a:r>
                      <a:r>
                        <a:rPr lang="en-GB" baseline="30000" dirty="0" smtClean="0"/>
                        <a:t>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195 </a:t>
                      </a:r>
                      <a:r>
                        <a:rPr lang="en-GB" dirty="0" smtClean="0"/>
                        <a:t>fb</a:t>
                      </a:r>
                      <a:r>
                        <a:rPr lang="en-GB" baseline="30000" dirty="0" smtClean="0"/>
                        <a:t>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295 fb</a:t>
                      </a:r>
                      <a:r>
                        <a:rPr lang="en-GB" baseline="30000" dirty="0" smtClean="0"/>
                        <a:t>-1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245 fb</a:t>
                      </a:r>
                      <a:r>
                        <a:rPr lang="en-GB" baseline="30000" dirty="0" smtClean="0"/>
                        <a:t>-1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Physics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efficiency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48 %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40 %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43 %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LHC </a:t>
                      </a:r>
                      <a:r>
                        <a:rPr lang="fr-CH" dirty="0" err="1" smtClean="0"/>
                        <a:t>Availability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69</a:t>
                      </a:r>
                      <a:r>
                        <a:rPr lang="fr-CH" baseline="0" dirty="0" smtClean="0"/>
                        <a:t>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aseline="0" dirty="0" smtClean="0"/>
                        <a:t>65 %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aseline="0" dirty="0" smtClean="0"/>
                        <a:t>72 %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aseline="0" dirty="0" smtClean="0"/>
                        <a:t>67 %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16016" y="617168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This data doesn’t include CC failures</a:t>
            </a:r>
            <a:endParaRPr lang="en-US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8516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Monte Carlo model – </a:t>
            </a:r>
            <a:r>
              <a:rPr lang="fr-CH" dirty="0" err="1" smtClean="0"/>
              <a:t>introducing</a:t>
            </a:r>
            <a:r>
              <a:rPr lang="fr-CH" dirty="0" smtClean="0"/>
              <a:t> CC </a:t>
            </a:r>
            <a:r>
              <a:rPr lang="fr-CH" dirty="0" err="1" smtClean="0"/>
              <a:t>failures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Crab Cavity failures with 2 CCs: gain in luminosity and impact on availability - M. Valette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827584" y="1340768"/>
            <a:ext cx="0" cy="3096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827584" y="4437112"/>
            <a:ext cx="77768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46720" y="440815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8559" y="157608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Luminosity</a:t>
            </a:r>
            <a:endParaRPr lang="en-US" sz="14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004048" y="2986491"/>
            <a:ext cx="20162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27584" y="2996952"/>
            <a:ext cx="15121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004048" y="2983379"/>
            <a:ext cx="12199" cy="14537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339752" y="4423539"/>
            <a:ext cx="26764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339752" y="2983379"/>
            <a:ext cx="12199" cy="144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3283969" flipH="1">
            <a:off x="6134804" y="-118598"/>
            <a:ext cx="4114257" cy="3549600"/>
          </a:xfrm>
          <a:prstGeom prst="arc">
            <a:avLst>
              <a:gd name="adj1" fmla="val 16200000"/>
              <a:gd name="adj2" fmla="val 1878187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stCxn id="20" idx="2"/>
          </p:cNvCxnSpPr>
          <p:nvPr/>
        </p:nvCxnSpPr>
        <p:spPr>
          <a:xfrm>
            <a:off x="8245779" y="3546356"/>
            <a:ext cx="4728" cy="8771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250507" y="4423539"/>
            <a:ext cx="713981" cy="10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56075" y="158303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 start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57838" y="208697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 dumped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333430" y="251960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Dump time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417860" y="455650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Fault time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930028" y="4562039"/>
            <a:ext cx="1906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Turnaround time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26106" y="15791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 start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208697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EoF</a:t>
            </a:r>
            <a:r>
              <a:rPr lang="en-US" dirty="0" smtClean="0"/>
              <a:t> dump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020272" y="2477103"/>
            <a:ext cx="201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Optimal Fill length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2351951" y="4536398"/>
            <a:ext cx="1578077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930028" y="4526324"/>
            <a:ext cx="1086219" cy="59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2351951" y="2846435"/>
            <a:ext cx="209936" cy="5105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827584" y="1860217"/>
            <a:ext cx="191445" cy="1150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4980333" y="1819499"/>
            <a:ext cx="191445" cy="1150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8250507" y="2819237"/>
            <a:ext cx="353941" cy="7135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7951" r="10601" b="16400"/>
          <a:stretch/>
        </p:blipFill>
        <p:spPr>
          <a:xfrm>
            <a:off x="1330361" y="2166865"/>
            <a:ext cx="253307" cy="26850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7951" r="10601" b="16400"/>
          <a:stretch/>
        </p:blipFill>
        <p:spPr>
          <a:xfrm>
            <a:off x="5382483" y="2166334"/>
            <a:ext cx="253307" cy="26850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2557336" y="2777748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rgbClr val="FF0000"/>
                </a:solidFill>
              </a:rPr>
              <a:t>Exp</a:t>
            </a:r>
            <a:r>
              <a:rPr lang="en-US" sz="1100" dirty="0" smtClean="0">
                <a:solidFill>
                  <a:srgbClr val="FF0000"/>
                </a:solidFill>
              </a:rPr>
              <a:t> distribution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68243" y="4808177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rgbClr val="FF0000"/>
                </a:solidFill>
              </a:rPr>
              <a:t>Exp</a:t>
            </a:r>
            <a:r>
              <a:rPr lang="en-US" sz="1100" dirty="0" smtClean="0">
                <a:solidFill>
                  <a:srgbClr val="FF0000"/>
                </a:solidFill>
              </a:rPr>
              <a:t> distribution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090522" y="4836490"/>
            <a:ext cx="16336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Lognormal distribution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5" name="Content Placeholder 2"/>
          <p:cNvSpPr>
            <a:spLocks noGrp="1"/>
          </p:cNvSpPr>
          <p:nvPr>
            <p:ph idx="1"/>
          </p:nvPr>
        </p:nvSpPr>
        <p:spPr>
          <a:xfrm>
            <a:off x="432000" y="5363314"/>
            <a:ext cx="8254800" cy="838320"/>
          </a:xfrm>
        </p:spPr>
        <p:txBody>
          <a:bodyPr>
            <a:noAutofit/>
          </a:bodyPr>
          <a:lstStyle/>
          <a:p>
            <a:r>
              <a:rPr lang="en-GB" sz="1600" dirty="0" smtClean="0"/>
              <a:t>A CC failure can happen randomly at any time during a fill, even successful.</a:t>
            </a:r>
          </a:p>
          <a:p>
            <a:r>
              <a:rPr lang="en-GB" sz="1600" dirty="0" smtClean="0"/>
              <a:t>CC failures are kept as a separate type of failure to keep tack of their number.</a:t>
            </a:r>
          </a:p>
          <a:p>
            <a:r>
              <a:rPr lang="en-GB" sz="1600" b="1" dirty="0" smtClean="0"/>
              <a:t>The data on CC failures is limited, which availability parameter space to explore ?</a:t>
            </a:r>
            <a:endParaRPr lang="en-GB" sz="16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8239358" y="3897527"/>
            <a:ext cx="1906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Turnaround time</a:t>
            </a:r>
            <a:endParaRPr lang="en-US" dirty="0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8256928" y="3897527"/>
            <a:ext cx="1086219" cy="59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8399852" y="4171978"/>
            <a:ext cx="16336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Lognormal distribution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84047" y="1066505"/>
            <a:ext cx="2013103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 smtClean="0">
                <a:ln/>
                <a:solidFill>
                  <a:schemeClr val="accent4"/>
                </a:solidFill>
              </a:rPr>
              <a:t>CC failure</a:t>
            </a:r>
            <a:endParaRPr lang="en-US" b="1" dirty="0">
              <a:ln/>
              <a:solidFill>
                <a:schemeClr val="accent4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6616216" y="1377495"/>
            <a:ext cx="462471" cy="1828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20272" y="1297776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rgbClr val="FF0000"/>
                </a:solidFill>
              </a:rPr>
              <a:t>Exp</a:t>
            </a:r>
            <a:r>
              <a:rPr lang="en-US" sz="1100" dirty="0" smtClean="0">
                <a:solidFill>
                  <a:srgbClr val="FF0000"/>
                </a:solidFill>
              </a:rPr>
              <a:t> distribution</a:t>
            </a:r>
            <a:endParaRPr lang="en-US" sz="1100" dirty="0">
              <a:solidFill>
                <a:srgbClr val="FF0000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6575384" y="2972814"/>
            <a:ext cx="12199" cy="145373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22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4" t="8000" r="12595"/>
          <a:stretch/>
        </p:blipFill>
        <p:spPr>
          <a:xfrm>
            <a:off x="1298209" y="1017182"/>
            <a:ext cx="6226120" cy="52581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 failures’ impact on </a:t>
            </a:r>
            <a:r>
              <a:rPr lang="en-GB" dirty="0" smtClean="0"/>
              <a:t>availability – flat optics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6547058" y="773925"/>
            <a:ext cx="2499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Physics efficiency (%)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931061" y="779163"/>
            <a:ext cx="2522304" cy="864096"/>
          </a:xfrm>
          <a:prstGeom prst="rect">
            <a:avLst/>
          </a:prstGeom>
        </p:spPr>
        <p:txBody>
          <a:bodyPr vert="horz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400" dirty="0" smtClean="0">
                <a:ln/>
                <a:solidFill>
                  <a:schemeClr val="bg2">
                    <a:lumMod val="10000"/>
                  </a:schemeClr>
                </a:solidFill>
              </a:rPr>
              <a:t>Number of dumps due to CC</a:t>
            </a:r>
            <a:endParaRPr lang="en-US" sz="1400" dirty="0">
              <a:ln/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563888" y="1021322"/>
            <a:ext cx="72008" cy="21259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116092" y="1042648"/>
            <a:ext cx="190284" cy="21259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62648" y="1036497"/>
            <a:ext cx="949512" cy="22578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699792" y="1061495"/>
            <a:ext cx="72008" cy="21259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059832" y="1036497"/>
            <a:ext cx="72008" cy="21259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763688" y="1631615"/>
            <a:ext cx="4865542" cy="7043"/>
          </a:xfrm>
          <a:prstGeom prst="line">
            <a:avLst/>
          </a:prstGeom>
          <a:ln w="762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643329" y="5590598"/>
            <a:ext cx="1287732" cy="1067243"/>
            <a:chOff x="2039015" y="5386093"/>
            <a:chExt cx="1287732" cy="1067243"/>
          </a:xfrm>
        </p:grpSpPr>
        <p:sp>
          <p:nvSpPr>
            <p:cNvPr id="21" name="5-Point Star 20"/>
            <p:cNvSpPr/>
            <p:nvPr/>
          </p:nvSpPr>
          <p:spPr>
            <a:xfrm>
              <a:off x="2607595" y="5386093"/>
              <a:ext cx="150573" cy="150573"/>
            </a:xfrm>
            <a:prstGeom prst="star5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Content Placeholder 2"/>
            <p:cNvSpPr txBox="1">
              <a:spLocks/>
            </p:cNvSpPr>
            <p:nvPr/>
          </p:nvSpPr>
          <p:spPr>
            <a:xfrm>
              <a:off x="2039015" y="6097295"/>
              <a:ext cx="1287732" cy="356041"/>
            </a:xfrm>
            <a:prstGeom prst="rect">
              <a:avLst/>
            </a:prstGeom>
          </p:spPr>
          <p:txBody>
            <a:bodyPr vert="horz">
              <a:normAutofit lnSpcReduction="10000"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GB" sz="1800" b="1" dirty="0" smtClean="0">
                  <a:ln/>
                  <a:solidFill>
                    <a:schemeClr val="accent3"/>
                  </a:solidFill>
                </a:rPr>
                <a:t>KEKB CC</a:t>
              </a:r>
              <a:endParaRPr lang="en-GB" sz="1800" b="1" dirty="0">
                <a:ln/>
                <a:solidFill>
                  <a:schemeClr val="accent3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2607595" y="5554625"/>
              <a:ext cx="75287" cy="54267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3646933" y="1262283"/>
            <a:ext cx="306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Quench</a:t>
            </a:r>
            <a:r>
              <a:rPr lang="fr-CH" dirty="0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of a </a:t>
            </a:r>
            <a:r>
              <a:rPr lang="fr-CH" dirty="0" err="1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dipole</a:t>
            </a:r>
            <a:r>
              <a:rPr lang="fr-CH" dirty="0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fr-CH" dirty="0" err="1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magnet</a:t>
            </a:r>
            <a:endParaRPr lang="en-GB" dirty="0">
              <a:ln w="0">
                <a:solidFill>
                  <a:schemeClr val="bg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697144" y="5918805"/>
            <a:ext cx="1874584" cy="295671"/>
          </a:xfrm>
          <a:prstGeom prst="rect">
            <a:avLst/>
          </a:prstGeom>
          <a:solidFill>
            <a:schemeClr val="bg1"/>
          </a:solidFill>
        </p:spPr>
        <p:txBody>
          <a:bodyPr vert="horz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dirty="0" smtClean="0">
                <a:ln/>
                <a:solidFill>
                  <a:schemeClr val="bg2">
                    <a:lumMod val="10000"/>
                  </a:schemeClr>
                </a:solidFill>
              </a:rPr>
              <a:t>(hours of physics)</a:t>
            </a:r>
            <a:endParaRPr lang="en-US" sz="1600" dirty="0">
              <a:ln/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5-Point Star 21"/>
          <p:cNvSpPr/>
          <p:nvPr/>
        </p:nvSpPr>
        <p:spPr>
          <a:xfrm>
            <a:off x="6421155" y="5293182"/>
            <a:ext cx="150573" cy="150573"/>
          </a:xfrm>
          <a:prstGeom prst="star5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>
            <a:endCxn id="22" idx="2"/>
          </p:cNvCxnSpPr>
          <p:nvPr/>
        </p:nvCxnSpPr>
        <p:spPr>
          <a:xfrm flipV="1">
            <a:off x="6181270" y="5443755"/>
            <a:ext cx="268642" cy="80533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Content Placeholder 2"/>
          <p:cNvSpPr txBox="1">
            <a:spLocks/>
          </p:cNvSpPr>
          <p:nvPr/>
        </p:nvSpPr>
        <p:spPr>
          <a:xfrm>
            <a:off x="5537404" y="6214476"/>
            <a:ext cx="1287732" cy="356041"/>
          </a:xfrm>
          <a:prstGeom prst="rect">
            <a:avLst/>
          </a:prstGeom>
        </p:spPr>
        <p:txBody>
          <a:bodyPr vert="horz">
            <a:normAutofit lnSpcReduction="1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800" b="1" dirty="0" smtClean="0">
                <a:ln/>
                <a:solidFill>
                  <a:schemeClr val="accent3"/>
                </a:solidFill>
              </a:rPr>
              <a:t>LHC AC</a:t>
            </a:r>
            <a:endParaRPr lang="en-GB" sz="1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0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2" grpId="0" animBg="1"/>
      <p:bldP spid="28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8946e33d-fd2f-4ae4-8ee9-d90c129cdf9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2581</TotalTime>
  <Words>910</Words>
  <Application>Microsoft Office PowerPoint</Application>
  <PresentationFormat>On-screen Show (4:3)</PresentationFormat>
  <Paragraphs>166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Mangal</vt:lpstr>
      <vt:lpstr>Wingdings</vt:lpstr>
      <vt:lpstr>Thème Office</vt:lpstr>
      <vt:lpstr>Update on Crab Cavities failures in the HL-LHC: Crab Cavities, availability and integrated luminosity – update with flat optics </vt:lpstr>
      <vt:lpstr>Recent re-baselining of the HL-LHC</vt:lpstr>
      <vt:lpstr>New prospects on optics</vt:lpstr>
      <vt:lpstr>Luminosity considerations (1)</vt:lpstr>
      <vt:lpstr>Luminosity considerations (2)</vt:lpstr>
      <vt:lpstr>Monte Carlo model - schematic</vt:lpstr>
      <vt:lpstr>Luminosity production with perfect CCs</vt:lpstr>
      <vt:lpstr>Monte Carlo model – introducing CC failures</vt:lpstr>
      <vt:lpstr>CC failures’ impact on availability – flat optics</vt:lpstr>
      <vt:lpstr>CC failures’ impact on luminosity – flat optics</vt:lpstr>
      <vt:lpstr>Summary</vt:lpstr>
      <vt:lpstr>Bonus pictures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Matthieu Valette</cp:lastModifiedBy>
  <cp:revision>66</cp:revision>
  <dcterms:created xsi:type="dcterms:W3CDTF">2016-02-12T10:02:27Z</dcterms:created>
  <dcterms:modified xsi:type="dcterms:W3CDTF">2017-03-27T16:22:42Z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