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handoutMasterIdLst>
    <p:handoutMasterId r:id="rId37"/>
  </p:handoutMasterIdLst>
  <p:sldIdLst>
    <p:sldId id="308" r:id="rId2"/>
    <p:sldId id="453" r:id="rId3"/>
    <p:sldId id="454" r:id="rId4"/>
    <p:sldId id="455" r:id="rId5"/>
    <p:sldId id="452" r:id="rId6"/>
    <p:sldId id="436" r:id="rId7"/>
    <p:sldId id="459" r:id="rId8"/>
    <p:sldId id="457" r:id="rId9"/>
    <p:sldId id="458" r:id="rId10"/>
    <p:sldId id="456" r:id="rId11"/>
    <p:sldId id="460" r:id="rId12"/>
    <p:sldId id="461" r:id="rId13"/>
    <p:sldId id="471" r:id="rId14"/>
    <p:sldId id="485" r:id="rId15"/>
    <p:sldId id="486" r:id="rId16"/>
    <p:sldId id="473" r:id="rId17"/>
    <p:sldId id="474" r:id="rId18"/>
    <p:sldId id="475" r:id="rId19"/>
    <p:sldId id="476" r:id="rId20"/>
    <p:sldId id="478" r:id="rId21"/>
    <p:sldId id="479" r:id="rId22"/>
    <p:sldId id="480" r:id="rId23"/>
    <p:sldId id="477" r:id="rId24"/>
    <p:sldId id="356" r:id="rId25"/>
    <p:sldId id="353" r:id="rId26"/>
    <p:sldId id="355" r:id="rId27"/>
    <p:sldId id="357" r:id="rId28"/>
    <p:sldId id="463" r:id="rId29"/>
    <p:sldId id="437" r:id="rId30"/>
    <p:sldId id="358" r:id="rId31"/>
    <p:sldId id="359" r:id="rId32"/>
    <p:sldId id="483" r:id="rId33"/>
    <p:sldId id="464" r:id="rId34"/>
    <p:sldId id="481" r:id="rId35"/>
  </p:sldIdLst>
  <p:sldSz cx="9144000" cy="6858000" type="screen4x3"/>
  <p:notesSz cx="6811963"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99"/>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2518" autoAdjust="0"/>
    <p:restoredTop sz="94125" autoAdjust="0"/>
  </p:normalViewPr>
  <p:slideViewPr>
    <p:cSldViewPr snapToObjects="1">
      <p:cViewPr varScale="1">
        <p:scale>
          <a:sx n="67" d="100"/>
          <a:sy n="67" d="100"/>
        </p:scale>
        <p:origin x="924" y="56"/>
      </p:cViewPr>
      <p:guideLst>
        <p:guide orient="horz" pos="1162"/>
        <p:guide pos="2880"/>
      </p:guideLst>
    </p:cSldViewPr>
  </p:slideViewPr>
  <p:outlineViewPr>
    <p:cViewPr>
      <p:scale>
        <a:sx n="33" d="100"/>
        <a:sy n="33" d="100"/>
      </p:scale>
      <p:origin x="0" y="-58340"/>
    </p:cViewPr>
  </p:outlineViewPr>
  <p:notesTextViewPr>
    <p:cViewPr>
      <p:scale>
        <a:sx n="3" d="2"/>
        <a:sy n="3" d="2"/>
      </p:scale>
      <p:origin x="0" y="0"/>
    </p:cViewPr>
  </p:notesTextViewPr>
  <p:sorterViewPr>
    <p:cViewPr>
      <p:scale>
        <a:sx n="110" d="100"/>
        <a:sy n="110" d="100"/>
      </p:scale>
      <p:origin x="0" y="-105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885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8536" y="0"/>
            <a:ext cx="2951851" cy="498852"/>
          </a:xfrm>
          <a:prstGeom prst="rect">
            <a:avLst/>
          </a:prstGeom>
        </p:spPr>
        <p:txBody>
          <a:bodyPr vert="horz" lIns="91440" tIns="45720" rIns="91440" bIns="45720" rtlCol="0"/>
          <a:lstStyle>
            <a:lvl1pPr algn="r">
              <a:defRPr sz="1200"/>
            </a:lvl1pPr>
          </a:lstStyle>
          <a:p>
            <a:fld id="{B35C1E36-0C6C-44C7-9CD0-D42858FA9E7D}" type="datetimeFigureOut">
              <a:rPr lang="en-GB" smtClean="0"/>
              <a:t>29/03/2017</a:t>
            </a:fld>
            <a:endParaRPr lang="en-GB"/>
          </a:p>
        </p:txBody>
      </p:sp>
      <p:sp>
        <p:nvSpPr>
          <p:cNvPr id="4" name="Footer Placeholder 3"/>
          <p:cNvSpPr>
            <a:spLocks noGrp="1"/>
          </p:cNvSpPr>
          <p:nvPr>
            <p:ph type="ftr" sz="quarter" idx="2"/>
          </p:nvPr>
        </p:nvSpPr>
        <p:spPr>
          <a:xfrm>
            <a:off x="0" y="9443662"/>
            <a:ext cx="2951851" cy="49885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8536" y="9443662"/>
            <a:ext cx="2951851" cy="498851"/>
          </a:xfrm>
          <a:prstGeom prst="rect">
            <a:avLst/>
          </a:prstGeom>
        </p:spPr>
        <p:txBody>
          <a:bodyPr vert="horz" lIns="91440" tIns="45720" rIns="91440" bIns="45720" rtlCol="0" anchor="b"/>
          <a:lstStyle>
            <a:lvl1pPr algn="r">
              <a:defRPr sz="1200"/>
            </a:lvl1pPr>
          </a:lstStyle>
          <a:p>
            <a:fld id="{DA1E2180-D0F4-4A8E-A0FC-4918643DA138}" type="slidenum">
              <a:rPr lang="en-GB" smtClean="0"/>
              <a:t>‹#›</a:t>
            </a:fld>
            <a:endParaRPr lang="en-GB"/>
          </a:p>
        </p:txBody>
      </p:sp>
    </p:spTree>
    <p:extLst>
      <p:ext uri="{BB962C8B-B14F-4D97-AF65-F5344CB8AC3E}">
        <p14:creationId xmlns:p14="http://schemas.microsoft.com/office/powerpoint/2010/main" val="1601513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C8FB86BD-1550-F44E-9E05-08836B1497E6}" type="datetimeFigureOut">
              <a:rPr lang="en-US" smtClean="0"/>
              <a:t>3/29/2017</a:t>
            </a:fld>
            <a:endParaRPr lang="en-US"/>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C8A28A49-EDEB-BE45-BF36-D82D27FD04AE}" type="slidenum">
              <a:rPr lang="en-US" smtClean="0"/>
              <a:t>‹#›</a:t>
            </a:fld>
            <a:endParaRPr lang="en-US"/>
          </a:p>
        </p:txBody>
      </p:sp>
    </p:spTree>
    <p:extLst>
      <p:ext uri="{BB962C8B-B14F-4D97-AF65-F5344CB8AC3E}">
        <p14:creationId xmlns:p14="http://schemas.microsoft.com/office/powerpoint/2010/main" val="10742171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2889068250"/>
      </p:ext>
    </p:extLst>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315410030"/>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933171124"/>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451993032"/>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6783192"/>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355094713"/>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106295865"/>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019001984"/>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468434"/>
      </p:ext>
    </p:extLst>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7180612"/>
      </p:ext>
    </p:extLst>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2377686"/>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defTabSz="914400" fontAlgn="base">
              <a:spcBef>
                <a:spcPct val="0"/>
              </a:spcBef>
              <a:spcAft>
                <a:spcPct val="0"/>
              </a:spcAft>
              <a:defRPr/>
            </a:pPr>
            <a:endParaRPr lang="en-US" sz="2400" dirty="0">
              <a:solidFill>
                <a:srgbClr val="FFFFFF"/>
              </a:solidFill>
              <a:latin typeface="Calibri" pitchFamily="34" charset="0"/>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defTabSz="914400" fontAlgn="base">
              <a:spcBef>
                <a:spcPct val="0"/>
              </a:spcBef>
              <a:spcAft>
                <a:spcPct val="0"/>
              </a:spcAft>
              <a:defRPr/>
            </a:pPr>
            <a:endParaRPr lang="en-US" sz="2400" dirty="0">
              <a:solidFill>
                <a:srgbClr val="FFFFFF"/>
              </a:solidFill>
              <a:latin typeface="Calibri" pitchFamily="34" charset="0"/>
            </a:endParaRPr>
          </a:p>
        </p:txBody>
      </p:sp>
      <p:pic>
        <p:nvPicPr>
          <p:cNvPr id="138244" name="Picture 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245"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defTabSz="914400" eaLnBrk="0" fontAlgn="base" hangingPunct="0">
              <a:spcBef>
                <a:spcPct val="0"/>
              </a:spcBef>
              <a:spcAft>
                <a:spcPct val="0"/>
              </a:spcAft>
              <a:defRPr/>
            </a:pPr>
            <a:r>
              <a:rPr lang="en-US"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29400"/>
            <a:ext cx="8991600" cy="241300"/>
          </a:xfrm>
          <a:prstGeom prst="rect">
            <a:avLst/>
          </a:prstGeom>
          <a:noFill/>
          <a:ln w="9525">
            <a:noFill/>
            <a:miter lim="800000"/>
            <a:headEnd/>
            <a:tailEnd/>
          </a:ln>
          <a:effectLst/>
        </p:spPr>
        <p:txBody>
          <a:bodyPr anchor="b"/>
          <a:lstStyle/>
          <a:p>
            <a:pPr defTabSz="914400" fontAlgn="base">
              <a:spcBef>
                <a:spcPct val="0"/>
              </a:spcBef>
              <a:spcAft>
                <a:spcPct val="0"/>
              </a:spcAft>
            </a:pPr>
            <a:r>
              <a:rPr lang="en-US" sz="1200" dirty="0">
                <a:solidFill>
                  <a:srgbClr val="FFFFFF"/>
                </a:solidFill>
                <a:latin typeface="Calibri" pitchFamily="34" charset="0"/>
              </a:rPr>
              <a:t>         </a:t>
            </a:r>
            <a:r>
              <a:rPr lang="en-US" sz="1200" dirty="0" smtClean="0">
                <a:solidFill>
                  <a:srgbClr val="FFFFFF"/>
                </a:solidFill>
                <a:latin typeface="Calibri" pitchFamily="34" charset="0"/>
              </a:rPr>
              <a:t>Rüdiger </a:t>
            </a:r>
            <a:r>
              <a:rPr lang="en-US" sz="1200" dirty="0">
                <a:solidFill>
                  <a:srgbClr val="FFFFFF"/>
                </a:solidFill>
                <a:latin typeface="Calibri" pitchFamily="34" charset="0"/>
              </a:rPr>
              <a:t>Schmidt                    </a:t>
            </a:r>
            <a:r>
              <a:rPr lang="en-US" sz="1200" dirty="0" smtClean="0">
                <a:solidFill>
                  <a:srgbClr val="FFFFFF"/>
                </a:solidFill>
                <a:latin typeface="Calibri" pitchFamily="34" charset="0"/>
              </a:rPr>
              <a:t> 		page </a:t>
            </a:r>
            <a:fld id="{20038FFA-3A97-494A-BECD-4DC9B4D1BD4C}" type="slidenum">
              <a:rPr lang="en-US" sz="1200">
                <a:solidFill>
                  <a:srgbClr val="FFFFFF"/>
                </a:solidFill>
                <a:latin typeface="Calibri" pitchFamily="34" charset="0"/>
              </a:rPr>
              <a:pPr defTabSz="914400" fontAlgn="base">
                <a:spcBef>
                  <a:spcPct val="0"/>
                </a:spcBef>
                <a:spcAft>
                  <a:spcPct val="0"/>
                </a:spcAft>
              </a:pPr>
              <a:t>‹#›</a:t>
            </a:fld>
            <a:endParaRPr lang="en-US" sz="1200" dirty="0">
              <a:solidFill>
                <a:srgbClr val="FFFFFF"/>
              </a:solidFill>
              <a:latin typeface="Calibri" pitchFamily="34" charset="0"/>
            </a:endParaRPr>
          </a:p>
        </p:txBody>
      </p:sp>
      <p:sp>
        <p:nvSpPr>
          <p:cNvPr id="20" name="Rectangle 34"/>
          <p:cNvSpPr>
            <a:spLocks noChangeArrowheads="1"/>
          </p:cNvSpPr>
          <p:nvPr/>
        </p:nvSpPr>
        <p:spPr bwMode="auto">
          <a:xfrm>
            <a:off x="0" y="6642100"/>
            <a:ext cx="7315200" cy="215900"/>
          </a:xfrm>
          <a:prstGeom prst="rect">
            <a:avLst/>
          </a:prstGeom>
          <a:noFill/>
          <a:ln w="9525">
            <a:noFill/>
            <a:miter lim="800000"/>
            <a:headEnd/>
            <a:tailEnd/>
          </a:ln>
          <a:effectLst/>
        </p:spPr>
        <p:txBody>
          <a:bodyPr anchor="b"/>
          <a:lstStyle/>
          <a:p>
            <a:pPr algn="ctr" defTabSz="914400" fontAlgn="base">
              <a:spcBef>
                <a:spcPct val="0"/>
              </a:spcBef>
              <a:spcAft>
                <a:spcPct val="0"/>
              </a:spcAft>
            </a:pPr>
            <a:endParaRPr lang="de-DE" sz="1200">
              <a:solidFill>
                <a:srgbClr val="FFFFFF"/>
              </a:solidFill>
              <a:latin typeface="Calibri" pitchFamily="34" charset="0"/>
            </a:endParaRPr>
          </a:p>
        </p:txBody>
      </p:sp>
      <p:sp>
        <p:nvSpPr>
          <p:cNvPr id="138249" name="Rectangle 15"/>
          <p:cNvSpPr>
            <a:spLocks noGrp="1" noChangeArrowheads="1"/>
          </p:cNvSpPr>
          <p:nvPr>
            <p:ph type="body" idx="1"/>
          </p:nvPr>
        </p:nvSpPr>
        <p:spPr bwMode="auto">
          <a:xfrm>
            <a:off x="228600" y="1066800"/>
            <a:ext cx="8686800" cy="533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13825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extLst>
      <p:ext uri="{BB962C8B-B14F-4D97-AF65-F5344CB8AC3E}">
        <p14:creationId xmlns:p14="http://schemas.microsoft.com/office/powerpoint/2010/main" val="2102534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800">
          <a:solidFill>
            <a:schemeClr val="bg1"/>
          </a:solidFill>
          <a:latin typeface="+mj-lt"/>
          <a:ea typeface="+mj-ea"/>
          <a:cs typeface="+mj-cs"/>
        </a:defRPr>
      </a:lvl1pPr>
      <a:lvl2pPr algn="r" rtl="0" eaLnBrk="0" fontAlgn="base" hangingPunct="0">
        <a:spcBef>
          <a:spcPct val="0"/>
        </a:spcBef>
        <a:spcAft>
          <a:spcPct val="0"/>
        </a:spcAft>
        <a:defRPr sz="3800">
          <a:solidFill>
            <a:schemeClr val="bg1"/>
          </a:solidFill>
          <a:latin typeface="Calibri" pitchFamily="34" charset="0"/>
        </a:defRPr>
      </a:lvl2pPr>
      <a:lvl3pPr algn="r" rtl="0" eaLnBrk="0" fontAlgn="base" hangingPunct="0">
        <a:spcBef>
          <a:spcPct val="0"/>
        </a:spcBef>
        <a:spcAft>
          <a:spcPct val="0"/>
        </a:spcAft>
        <a:defRPr sz="3800">
          <a:solidFill>
            <a:schemeClr val="bg1"/>
          </a:solidFill>
          <a:latin typeface="Calibri" pitchFamily="34" charset="0"/>
        </a:defRPr>
      </a:lvl3pPr>
      <a:lvl4pPr algn="r" rtl="0" eaLnBrk="0" fontAlgn="base" hangingPunct="0">
        <a:spcBef>
          <a:spcPct val="0"/>
        </a:spcBef>
        <a:spcAft>
          <a:spcPct val="0"/>
        </a:spcAft>
        <a:defRPr sz="3800">
          <a:solidFill>
            <a:schemeClr val="bg1"/>
          </a:solidFill>
          <a:latin typeface="Calibri" pitchFamily="34" charset="0"/>
        </a:defRPr>
      </a:lvl4pPr>
      <a:lvl5pPr algn="r" rtl="0" eaLnBrk="0" fontAlgn="base" hangingPunct="0">
        <a:spcBef>
          <a:spcPct val="0"/>
        </a:spcBef>
        <a:spcAft>
          <a:spcPct val="0"/>
        </a:spcAft>
        <a:defRPr sz="3800">
          <a:solidFill>
            <a:schemeClr val="bg1"/>
          </a:solidFill>
          <a:latin typeface="Calibri" pitchFamily="34" charset="0"/>
        </a:defRPr>
      </a:lvl5pPr>
      <a:lvl6pPr marL="457200" algn="r" rtl="0" eaLnBrk="0" fontAlgn="base" hangingPunct="0">
        <a:spcBef>
          <a:spcPct val="0"/>
        </a:spcBef>
        <a:spcAft>
          <a:spcPct val="0"/>
        </a:spcAft>
        <a:defRPr sz="3800">
          <a:solidFill>
            <a:schemeClr val="bg1"/>
          </a:solidFill>
          <a:latin typeface="Calibri" pitchFamily="34" charset="0"/>
        </a:defRPr>
      </a:lvl6pPr>
      <a:lvl7pPr marL="914400" algn="r" rtl="0" eaLnBrk="0" fontAlgn="base" hangingPunct="0">
        <a:spcBef>
          <a:spcPct val="0"/>
        </a:spcBef>
        <a:spcAft>
          <a:spcPct val="0"/>
        </a:spcAft>
        <a:defRPr sz="3800">
          <a:solidFill>
            <a:schemeClr val="bg1"/>
          </a:solidFill>
          <a:latin typeface="Calibri" pitchFamily="34" charset="0"/>
        </a:defRPr>
      </a:lvl7pPr>
      <a:lvl8pPr marL="1371600" algn="r" rtl="0" eaLnBrk="0" fontAlgn="base" hangingPunct="0">
        <a:spcBef>
          <a:spcPct val="0"/>
        </a:spcBef>
        <a:spcAft>
          <a:spcPct val="0"/>
        </a:spcAft>
        <a:defRPr sz="3800">
          <a:solidFill>
            <a:schemeClr val="bg1"/>
          </a:solidFill>
          <a:latin typeface="Calibri" pitchFamily="34" charset="0"/>
        </a:defRPr>
      </a:lvl8pPr>
      <a:lvl9pPr marL="1828800" algn="r" rtl="0" eaLnBrk="0" fontAlgn="base" hangingPunct="0">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rgbClr val="6699FF"/>
        </a:buClr>
        <a:buSzPct val="80000"/>
        <a:buFont typeface="+mj-lt"/>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UFO (simulations) updated</a:t>
            </a:r>
            <a:endParaRPr lang="en-GB" sz="2800" noProof="0" dirty="0">
              <a:effectLst/>
            </a:endParaRPr>
          </a:p>
        </p:txBody>
      </p:sp>
      <p:sp>
        <p:nvSpPr>
          <p:cNvPr id="3" name="Text Placeholder 2"/>
          <p:cNvSpPr>
            <a:spLocks noGrp="1"/>
          </p:cNvSpPr>
          <p:nvPr>
            <p:ph type="body" idx="4294967295"/>
          </p:nvPr>
        </p:nvSpPr>
        <p:spPr>
          <a:xfrm>
            <a:off x="179512" y="980728"/>
            <a:ext cx="8686800" cy="2664296"/>
          </a:xfrm>
        </p:spPr>
        <p:txBody>
          <a:bodyPr/>
          <a:lstStyle/>
          <a:p>
            <a:pPr marL="0" indent="0">
              <a:buNone/>
            </a:pPr>
            <a:r>
              <a:rPr lang="en-GB" noProof="0" dirty="0" smtClean="0"/>
              <a:t>Objectives</a:t>
            </a:r>
          </a:p>
          <a:p>
            <a:pPr marL="0" indent="0">
              <a:buNone/>
            </a:pPr>
            <a:endParaRPr lang="en-GB" noProof="0" dirty="0" smtClean="0"/>
          </a:p>
          <a:p>
            <a:r>
              <a:rPr lang="en-GB" dirty="0" smtClean="0"/>
              <a:t>U</a:t>
            </a:r>
            <a:r>
              <a:rPr lang="en-GB" noProof="0" dirty="0" smtClean="0"/>
              <a:t>se Bernhard's and Scott's work, and continue to add additional physics</a:t>
            </a:r>
          </a:p>
          <a:p>
            <a:r>
              <a:rPr lang="en-GB" dirty="0" smtClean="0"/>
              <a:t>Extend the calculations to FCC parameters</a:t>
            </a:r>
          </a:p>
          <a:p>
            <a:endParaRPr lang="en-GB" noProof="0" dirty="0"/>
          </a:p>
          <a:p>
            <a:endParaRPr lang="en-GB" dirty="0" smtClean="0"/>
          </a:p>
          <a:p>
            <a:endParaRPr lang="en-GB" noProof="0" dirty="0" smtClean="0"/>
          </a:p>
        </p:txBody>
      </p:sp>
      <p:sp>
        <p:nvSpPr>
          <p:cNvPr id="4" name="Rectangle 3"/>
          <p:cNvSpPr/>
          <p:nvPr/>
        </p:nvSpPr>
        <p:spPr>
          <a:xfrm>
            <a:off x="5076056" y="4701043"/>
            <a:ext cx="3795167" cy="1477328"/>
          </a:xfrm>
          <a:prstGeom prst="rect">
            <a:avLst/>
          </a:prstGeom>
        </p:spPr>
        <p:txBody>
          <a:bodyPr wrap="square">
            <a:spAutoFit/>
          </a:bodyPr>
          <a:lstStyle/>
          <a:p>
            <a:r>
              <a:rPr lang="en-GB" b="1" dirty="0" smtClean="0">
                <a:solidFill>
                  <a:srgbClr val="002060"/>
                </a:solidFill>
              </a:rPr>
              <a:t>Activities on UFOs:</a:t>
            </a:r>
          </a:p>
          <a:p>
            <a:r>
              <a:rPr lang="en-GB" dirty="0" smtClean="0">
                <a:solidFill>
                  <a:srgbClr val="002060"/>
                </a:solidFill>
              </a:rPr>
              <a:t>Laura Grob –experimental</a:t>
            </a:r>
          </a:p>
          <a:p>
            <a:r>
              <a:rPr lang="en-GB" dirty="0">
                <a:solidFill>
                  <a:srgbClr val="002060"/>
                </a:solidFill>
              </a:rPr>
              <a:t>Martyna Dziadosz </a:t>
            </a:r>
            <a:r>
              <a:rPr lang="en-GB" dirty="0" smtClean="0">
                <a:solidFill>
                  <a:srgbClr val="002060"/>
                </a:solidFill>
              </a:rPr>
              <a:t>–data analysis</a:t>
            </a:r>
          </a:p>
          <a:p>
            <a:r>
              <a:rPr lang="en-GB" dirty="0" smtClean="0">
                <a:solidFill>
                  <a:srgbClr val="002060"/>
                </a:solidFill>
              </a:rPr>
              <a:t>Yuancun Nie –FLUKA calculations</a:t>
            </a:r>
            <a:endParaRPr lang="en-GB" dirty="0">
              <a:solidFill>
                <a:srgbClr val="002060"/>
              </a:solidFill>
            </a:endParaRPr>
          </a:p>
          <a:p>
            <a:r>
              <a:rPr lang="en-GB" dirty="0">
                <a:solidFill>
                  <a:srgbClr val="002060"/>
                </a:solidFill>
              </a:rPr>
              <a:t>Rüdiger </a:t>
            </a:r>
            <a:r>
              <a:rPr lang="en-GB" dirty="0" smtClean="0">
                <a:solidFill>
                  <a:srgbClr val="002060"/>
                </a:solidFill>
              </a:rPr>
              <a:t>Schmidt -simulations</a:t>
            </a:r>
            <a:endParaRPr lang="en-GB" dirty="0">
              <a:solidFill>
                <a:srgbClr val="002060"/>
              </a:solidFill>
            </a:endParaRPr>
          </a:p>
        </p:txBody>
      </p:sp>
    </p:spTree>
    <p:extLst>
      <p:ext uri="{BB962C8B-B14F-4D97-AF65-F5344CB8AC3E}">
        <p14:creationId xmlns:p14="http://schemas.microsoft.com/office/powerpoint/2010/main" val="978774352"/>
      </p:ext>
    </p:extLst>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Looking towards the beam, 2E13 protons, about 200 bunches</a:t>
            </a:r>
            <a:endParaRPr lang="en-GB" sz="2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354830"/>
          </a:xfrm>
          <a:prstGeom prst="rect">
            <a:avLst/>
          </a:prstGeom>
        </p:spPr>
      </p:pic>
    </p:spTree>
    <p:extLst>
      <p:ext uri="{BB962C8B-B14F-4D97-AF65-F5344CB8AC3E}">
        <p14:creationId xmlns:p14="http://schemas.microsoft.com/office/powerpoint/2010/main" val="3317704181"/>
      </p:ext>
    </p:extLst>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Position of dust particle versus time</a:t>
            </a:r>
            <a:endParaRPr lang="en-GB"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3" y="1412776"/>
            <a:ext cx="9144000" cy="4354830"/>
          </a:xfrm>
          <a:prstGeom prst="rect">
            <a:avLst/>
          </a:prstGeom>
        </p:spPr>
      </p:pic>
    </p:spTree>
    <p:extLst>
      <p:ext uri="{BB962C8B-B14F-4D97-AF65-F5344CB8AC3E}">
        <p14:creationId xmlns:p14="http://schemas.microsoft.com/office/powerpoint/2010/main" val="2387232665"/>
      </p:ext>
    </p:extLst>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Signal in adjacent BLM</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3035"/>
            <a:ext cx="9144000" cy="4354830"/>
          </a:xfrm>
          <a:prstGeom prst="rect">
            <a:avLst/>
          </a:prstGeom>
        </p:spPr>
      </p:pic>
    </p:spTree>
    <p:extLst>
      <p:ext uri="{BB962C8B-B14F-4D97-AF65-F5344CB8AC3E}">
        <p14:creationId xmlns:p14="http://schemas.microsoft.com/office/powerpoint/2010/main" val="2250706439"/>
      </p:ext>
    </p:extLst>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a:spLocks noChangeAspect="1"/>
          </p:cNvSpPr>
          <p:nvPr/>
        </p:nvSpPr>
        <p:spPr>
          <a:xfrm>
            <a:off x="3233928" y="2267996"/>
            <a:ext cx="2700000" cy="2250000"/>
          </a:xfrm>
          <a:prstGeom prst="ellipse">
            <a:avLst/>
          </a:prstGeom>
          <a:solidFill>
            <a:schemeClr val="accent1">
              <a:lumMod val="40000"/>
              <a:lumOff val="60000"/>
            </a:schemeClr>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sz="2800" dirty="0" smtClean="0"/>
              <a:t>Illustration: dust starting at x=0, and 1-3 sigma</a:t>
            </a:r>
            <a:endParaRPr lang="en-GB" sz="2800" dirty="0"/>
          </a:p>
        </p:txBody>
      </p:sp>
      <p:cxnSp>
        <p:nvCxnSpPr>
          <p:cNvPr id="5" name="Straight Connector 4"/>
          <p:cNvCxnSpPr/>
          <p:nvPr/>
        </p:nvCxnSpPr>
        <p:spPr>
          <a:xfrm>
            <a:off x="4574096" y="908720"/>
            <a:ext cx="0" cy="4896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115616" y="3392996"/>
            <a:ext cx="662473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Oval 8"/>
          <p:cNvSpPr>
            <a:spLocks noChangeAspect="1"/>
          </p:cNvSpPr>
          <p:nvPr/>
        </p:nvSpPr>
        <p:spPr>
          <a:xfrm>
            <a:off x="3705916" y="2646744"/>
            <a:ext cx="1800000" cy="150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323528" y="980728"/>
            <a:ext cx="8712968"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76261" y="6453336"/>
            <a:ext cx="854421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7" name="Oval 16"/>
          <p:cNvSpPr>
            <a:spLocks noChangeAspect="1"/>
          </p:cNvSpPr>
          <p:nvPr/>
        </p:nvSpPr>
        <p:spPr>
          <a:xfrm>
            <a:off x="4480328" y="1014542"/>
            <a:ext cx="180000" cy="180000"/>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a:spLocks noChangeAspect="1"/>
          </p:cNvSpPr>
          <p:nvPr/>
        </p:nvSpPr>
        <p:spPr>
          <a:xfrm>
            <a:off x="4133928" y="3000532"/>
            <a:ext cx="900000" cy="750000"/>
          </a:xfrm>
          <a:prstGeom prst="ellipse">
            <a:avLst/>
          </a:prstGeom>
          <a:solidFill>
            <a:schemeClr val="accent1">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a:spLocks noChangeAspect="1"/>
          </p:cNvSpPr>
          <p:nvPr/>
        </p:nvSpPr>
        <p:spPr>
          <a:xfrm>
            <a:off x="4943928" y="1014542"/>
            <a:ext cx="180000" cy="180000"/>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a:spLocks noChangeAspect="1"/>
          </p:cNvSpPr>
          <p:nvPr/>
        </p:nvSpPr>
        <p:spPr>
          <a:xfrm>
            <a:off x="5403760" y="1014542"/>
            <a:ext cx="180000" cy="180000"/>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a:endCxn id="20" idx="6"/>
          </p:cNvCxnSpPr>
          <p:nvPr/>
        </p:nvCxnSpPr>
        <p:spPr>
          <a:xfrm>
            <a:off x="5033928" y="1014542"/>
            <a:ext cx="0" cy="236099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510644" y="980728"/>
            <a:ext cx="0" cy="2360990"/>
          </a:xfrm>
          <a:prstGeom prst="line">
            <a:avLst/>
          </a:prstGeom>
        </p:spPr>
        <p:style>
          <a:lnRef idx="1">
            <a:schemeClr val="accent1"/>
          </a:lnRef>
          <a:fillRef idx="0">
            <a:schemeClr val="accent1"/>
          </a:fillRef>
          <a:effectRef idx="0">
            <a:schemeClr val="accent1"/>
          </a:effectRef>
          <a:fontRef idx="minor">
            <a:schemeClr val="tx1"/>
          </a:fontRef>
        </p:style>
      </p:cxnSp>
      <p:sp>
        <p:nvSpPr>
          <p:cNvPr id="25" name="Oval 24"/>
          <p:cNvSpPr>
            <a:spLocks noChangeAspect="1"/>
          </p:cNvSpPr>
          <p:nvPr/>
        </p:nvSpPr>
        <p:spPr>
          <a:xfrm>
            <a:off x="5829992" y="1032007"/>
            <a:ext cx="180000" cy="180000"/>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p:cNvCxnSpPr/>
          <p:nvPr/>
        </p:nvCxnSpPr>
        <p:spPr>
          <a:xfrm>
            <a:off x="5936876" y="998193"/>
            <a:ext cx="0" cy="2360990"/>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158952" y="5204480"/>
            <a:ext cx="2686313" cy="369332"/>
          </a:xfrm>
          <a:prstGeom prst="rect">
            <a:avLst/>
          </a:prstGeom>
        </p:spPr>
        <p:txBody>
          <a:bodyPr wrap="none">
            <a:spAutoFit/>
          </a:bodyPr>
          <a:lstStyle/>
          <a:p>
            <a:r>
              <a:rPr lang="en-GB" dirty="0" smtClean="0">
                <a:solidFill>
                  <a:srgbClr val="002060"/>
                </a:solidFill>
              </a:rPr>
              <a:t>Beam direction towards us</a:t>
            </a:r>
            <a:endParaRPr lang="en-GB" dirty="0">
              <a:solidFill>
                <a:srgbClr val="002060"/>
              </a:solidFill>
            </a:endParaRPr>
          </a:p>
        </p:txBody>
      </p:sp>
      <p:sp>
        <p:nvSpPr>
          <p:cNvPr id="18" name="Rectangle 17"/>
          <p:cNvSpPr/>
          <p:nvPr/>
        </p:nvSpPr>
        <p:spPr>
          <a:xfrm>
            <a:off x="7598326" y="3463427"/>
            <a:ext cx="284052" cy="369332"/>
          </a:xfrm>
          <a:prstGeom prst="rect">
            <a:avLst/>
          </a:prstGeom>
        </p:spPr>
        <p:txBody>
          <a:bodyPr wrap="none">
            <a:spAutoFit/>
          </a:bodyPr>
          <a:lstStyle/>
          <a:p>
            <a:r>
              <a:rPr lang="en-GB" dirty="0" smtClean="0">
                <a:solidFill>
                  <a:srgbClr val="002060"/>
                </a:solidFill>
              </a:rPr>
              <a:t>x</a:t>
            </a:r>
            <a:endParaRPr lang="en-GB" dirty="0">
              <a:solidFill>
                <a:srgbClr val="002060"/>
              </a:solidFill>
            </a:endParaRPr>
          </a:p>
        </p:txBody>
      </p:sp>
    </p:spTree>
    <p:extLst>
      <p:ext uri="{BB962C8B-B14F-4D97-AF65-F5344CB8AC3E}">
        <p14:creationId xmlns:p14="http://schemas.microsoft.com/office/powerpoint/2010/main" val="4132999321"/>
      </p:ext>
    </p:extLst>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Dust particle with offset to beam </a:t>
            </a:r>
            <a:r>
              <a:rPr lang="en-GB" sz="2800" dirty="0" err="1" smtClean="0"/>
              <a:t>center</a:t>
            </a:r>
            <a:endParaRPr lang="en-GB" sz="28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2" y="1412776"/>
            <a:ext cx="9144000" cy="4354830"/>
          </a:xfrm>
          <a:prstGeom prst="rect">
            <a:avLst/>
          </a:prstGeom>
        </p:spPr>
      </p:pic>
    </p:spTree>
    <p:extLst>
      <p:ext uri="{BB962C8B-B14F-4D97-AF65-F5344CB8AC3E}">
        <p14:creationId xmlns:p14="http://schemas.microsoft.com/office/powerpoint/2010/main" val="1405458588"/>
      </p:ext>
    </p:extLst>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FFFFFF"/>
                </a:solidFill>
              </a:rPr>
              <a:t>Dust particle with offset to beam </a:t>
            </a:r>
            <a:r>
              <a:rPr lang="en-GB" sz="2800" dirty="0" err="1" smtClean="0">
                <a:solidFill>
                  <a:srgbClr val="FFFFFF"/>
                </a:solidFill>
              </a:rPr>
              <a:t>center</a:t>
            </a:r>
            <a:r>
              <a:rPr lang="en-GB" sz="2800" dirty="0" smtClean="0">
                <a:solidFill>
                  <a:srgbClr val="FFFFFF"/>
                </a:solidFill>
              </a:rPr>
              <a:t> and charge</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354830"/>
          </a:xfrm>
          <a:prstGeom prst="rect">
            <a:avLst/>
          </a:prstGeom>
        </p:spPr>
      </p:pic>
    </p:spTree>
    <p:extLst>
      <p:ext uri="{BB962C8B-B14F-4D97-AF65-F5344CB8AC3E}">
        <p14:creationId xmlns:p14="http://schemas.microsoft.com/office/powerpoint/2010/main" val="2419410470"/>
      </p:ext>
    </p:extLst>
  </p:cSld>
  <p:clrMapOvr>
    <a:masterClrMapping/>
  </p:clrMapOvr>
  <p:transition spd="med">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Integral number of collisions as function of proton intensity (dust particle falling from </a:t>
            </a:r>
            <a:r>
              <a:rPr lang="en-GB" sz="2400" dirty="0" err="1" smtClean="0"/>
              <a:t>center</a:t>
            </a:r>
            <a:r>
              <a:rPr lang="en-GB" sz="2400" dirty="0" smtClean="0"/>
              <a:t>)</a:t>
            </a:r>
            <a:endParaRPr lang="en-GB"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cxnSp>
        <p:nvCxnSpPr>
          <p:cNvPr id="8" name="Straight Connector 7"/>
          <p:cNvCxnSpPr/>
          <p:nvPr/>
        </p:nvCxnSpPr>
        <p:spPr>
          <a:xfrm>
            <a:off x="1835696" y="1700808"/>
            <a:ext cx="0" cy="3456384"/>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076056" y="1949787"/>
            <a:ext cx="2980624" cy="1477328"/>
          </a:xfrm>
          <a:prstGeom prst="rect">
            <a:avLst/>
          </a:prstGeom>
          <a:noFill/>
        </p:spPr>
        <p:txBody>
          <a:bodyPr wrap="none" rtlCol="0">
            <a:spAutoFit/>
          </a:bodyPr>
          <a:lstStyle/>
          <a:p>
            <a:r>
              <a:rPr lang="de-CH" dirty="0" err="1" smtClean="0">
                <a:solidFill>
                  <a:srgbClr val="002060"/>
                </a:solidFill>
              </a:rPr>
              <a:t>Copper</a:t>
            </a:r>
            <a:endParaRPr lang="de-CH" dirty="0" smtClean="0">
              <a:solidFill>
                <a:srgbClr val="002060"/>
              </a:solidFill>
            </a:endParaRPr>
          </a:p>
          <a:p>
            <a:r>
              <a:rPr lang="de-CH" dirty="0" smtClean="0">
                <a:solidFill>
                  <a:srgbClr val="002060"/>
                </a:solidFill>
              </a:rPr>
              <a:t>Radius </a:t>
            </a:r>
            <a:r>
              <a:rPr lang="de-CH" dirty="0" err="1" smtClean="0">
                <a:solidFill>
                  <a:srgbClr val="002060"/>
                </a:solidFill>
              </a:rPr>
              <a:t>of</a:t>
            </a:r>
            <a:r>
              <a:rPr lang="de-CH" dirty="0" smtClean="0">
                <a:solidFill>
                  <a:srgbClr val="002060"/>
                </a:solidFill>
              </a:rPr>
              <a:t> </a:t>
            </a:r>
            <a:r>
              <a:rPr lang="de-CH" dirty="0" err="1" smtClean="0">
                <a:solidFill>
                  <a:srgbClr val="002060"/>
                </a:solidFill>
              </a:rPr>
              <a:t>dust</a:t>
            </a:r>
            <a:r>
              <a:rPr lang="de-CH" dirty="0" smtClean="0">
                <a:solidFill>
                  <a:srgbClr val="002060"/>
                </a:solidFill>
              </a:rPr>
              <a:t> = 15 um</a:t>
            </a:r>
          </a:p>
          <a:p>
            <a:r>
              <a:rPr lang="de-CH" dirty="0" smtClean="0">
                <a:solidFill>
                  <a:srgbClr val="002060"/>
                </a:solidFill>
              </a:rPr>
              <a:t>Nominal LHC beam emittance</a:t>
            </a:r>
          </a:p>
          <a:p>
            <a:r>
              <a:rPr lang="de-CH" dirty="0" err="1" smtClean="0">
                <a:solidFill>
                  <a:srgbClr val="002060"/>
                </a:solidFill>
              </a:rPr>
              <a:t>Energy</a:t>
            </a:r>
            <a:r>
              <a:rPr lang="de-CH" dirty="0" smtClean="0">
                <a:solidFill>
                  <a:srgbClr val="002060"/>
                </a:solidFill>
              </a:rPr>
              <a:t> </a:t>
            </a:r>
            <a:r>
              <a:rPr lang="de-CH" dirty="0" err="1" smtClean="0">
                <a:solidFill>
                  <a:srgbClr val="002060"/>
                </a:solidFill>
              </a:rPr>
              <a:t>of</a:t>
            </a:r>
            <a:r>
              <a:rPr lang="de-CH" dirty="0" smtClean="0">
                <a:solidFill>
                  <a:srgbClr val="002060"/>
                </a:solidFill>
              </a:rPr>
              <a:t> 6.5 TeV</a:t>
            </a:r>
          </a:p>
          <a:p>
            <a:r>
              <a:rPr lang="de-CH" dirty="0" err="1" smtClean="0">
                <a:solidFill>
                  <a:srgbClr val="002060"/>
                </a:solidFill>
              </a:rPr>
              <a:t>No-charged</a:t>
            </a:r>
            <a:r>
              <a:rPr lang="de-CH" dirty="0" smtClean="0">
                <a:solidFill>
                  <a:srgbClr val="002060"/>
                </a:solidFill>
              </a:rPr>
              <a:t> </a:t>
            </a:r>
            <a:r>
              <a:rPr lang="de-CH" dirty="0" err="1" smtClean="0">
                <a:solidFill>
                  <a:srgbClr val="002060"/>
                </a:solidFill>
              </a:rPr>
              <a:t>dust</a:t>
            </a:r>
            <a:r>
              <a:rPr lang="de-CH" dirty="0" smtClean="0">
                <a:solidFill>
                  <a:srgbClr val="002060"/>
                </a:solidFill>
              </a:rPr>
              <a:t> </a:t>
            </a:r>
            <a:r>
              <a:rPr lang="de-CH" dirty="0" err="1" smtClean="0">
                <a:solidFill>
                  <a:srgbClr val="002060"/>
                </a:solidFill>
              </a:rPr>
              <a:t>particle</a:t>
            </a:r>
            <a:endParaRPr lang="de-CH" dirty="0" smtClean="0">
              <a:solidFill>
                <a:srgbClr val="002060"/>
              </a:solidFill>
            </a:endParaRPr>
          </a:p>
        </p:txBody>
      </p:sp>
      <p:sp>
        <p:nvSpPr>
          <p:cNvPr id="7" name="TextBox 6"/>
          <p:cNvSpPr txBox="1"/>
          <p:nvPr/>
        </p:nvSpPr>
        <p:spPr>
          <a:xfrm>
            <a:off x="935665" y="5421749"/>
            <a:ext cx="647934" cy="369332"/>
          </a:xfrm>
          <a:prstGeom prst="rect">
            <a:avLst/>
          </a:prstGeom>
          <a:noFill/>
        </p:spPr>
        <p:txBody>
          <a:bodyPr wrap="none" rtlCol="0">
            <a:spAutoFit/>
          </a:bodyPr>
          <a:lstStyle/>
          <a:p>
            <a:r>
              <a:rPr lang="de-CH" dirty="0" smtClean="0">
                <a:solidFill>
                  <a:srgbClr val="002060"/>
                </a:solidFill>
              </a:rPr>
              <a:t>0E14</a:t>
            </a:r>
          </a:p>
        </p:txBody>
      </p:sp>
      <p:sp>
        <p:nvSpPr>
          <p:cNvPr id="9" name="TextBox 8"/>
          <p:cNvSpPr txBox="1"/>
          <p:nvPr/>
        </p:nvSpPr>
        <p:spPr>
          <a:xfrm>
            <a:off x="7956376" y="5514082"/>
            <a:ext cx="647934" cy="369332"/>
          </a:xfrm>
          <a:prstGeom prst="rect">
            <a:avLst/>
          </a:prstGeom>
          <a:noFill/>
        </p:spPr>
        <p:txBody>
          <a:bodyPr wrap="none" rtlCol="0">
            <a:spAutoFit/>
          </a:bodyPr>
          <a:lstStyle/>
          <a:p>
            <a:r>
              <a:rPr lang="de-CH" dirty="0" smtClean="0">
                <a:solidFill>
                  <a:srgbClr val="002060"/>
                </a:solidFill>
              </a:rPr>
              <a:t>2E14</a:t>
            </a:r>
          </a:p>
        </p:txBody>
      </p:sp>
    </p:spTree>
    <p:extLst>
      <p:ext uri="{BB962C8B-B14F-4D97-AF65-F5344CB8AC3E}">
        <p14:creationId xmlns:p14="http://schemas.microsoft.com/office/powerpoint/2010/main" val="729558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Integral number</a:t>
            </a:r>
            <a:r>
              <a:rPr lang="en-GB" sz="2400" dirty="0" smtClean="0"/>
              <a:t> </a:t>
            </a:r>
            <a:r>
              <a:rPr lang="en-GB" sz="2400" dirty="0"/>
              <a:t>of collisions as function of proton intensity (dust particle falling from </a:t>
            </a:r>
            <a:r>
              <a:rPr lang="en-GB" sz="2400" dirty="0" smtClean="0"/>
              <a:t>a position of one sigma)</a:t>
            </a:r>
            <a:endParaRPr lang="en-GB" sz="24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spTree>
    <p:extLst>
      <p:ext uri="{BB962C8B-B14F-4D97-AF65-F5344CB8AC3E}">
        <p14:creationId xmlns:p14="http://schemas.microsoft.com/office/powerpoint/2010/main" val="3137025972"/>
      </p:ext>
    </p:extLst>
  </p:cSld>
  <p:clrMapOvr>
    <a:masterClrMapping/>
  </p:clrMapOvr>
  <p:transition spd="med">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solidFill>
                  <a:srgbClr val="FFFFFF"/>
                </a:solidFill>
              </a:rPr>
              <a:t>2-dimensional scan- dust no charge-QF, dust falling randomly through beam</a:t>
            </a:r>
            <a:endParaRPr lang="en-GB" sz="28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sp>
        <p:nvSpPr>
          <p:cNvPr id="4" name="TextBox 3"/>
          <p:cNvSpPr txBox="1"/>
          <p:nvPr/>
        </p:nvSpPr>
        <p:spPr>
          <a:xfrm>
            <a:off x="21010" y="1509167"/>
            <a:ext cx="769763" cy="369332"/>
          </a:xfrm>
          <a:prstGeom prst="rect">
            <a:avLst/>
          </a:prstGeom>
          <a:noFill/>
        </p:spPr>
        <p:txBody>
          <a:bodyPr wrap="none" rtlCol="0">
            <a:spAutoFit/>
          </a:bodyPr>
          <a:lstStyle/>
          <a:p>
            <a:r>
              <a:rPr lang="en-GB" dirty="0" smtClean="0">
                <a:solidFill>
                  <a:srgbClr val="002060"/>
                </a:solidFill>
              </a:rPr>
              <a:t>30000</a:t>
            </a:r>
            <a:endParaRPr lang="en-GB" dirty="0">
              <a:solidFill>
                <a:srgbClr val="002060"/>
              </a:solidFill>
            </a:endParaRPr>
          </a:p>
        </p:txBody>
      </p:sp>
    </p:spTree>
    <p:extLst>
      <p:ext uri="{BB962C8B-B14F-4D97-AF65-F5344CB8AC3E}">
        <p14:creationId xmlns:p14="http://schemas.microsoft.com/office/powerpoint/2010/main" val="1539210325"/>
      </p:ext>
    </p:extLst>
  </p:cSld>
  <p:clrMapOvr>
    <a:masterClrMapping/>
  </p:clrMapOvr>
  <p:transition spd="med">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sp>
        <p:nvSpPr>
          <p:cNvPr id="4" name="Title 1"/>
          <p:cNvSpPr>
            <a:spLocks noGrp="1"/>
          </p:cNvSpPr>
          <p:nvPr>
            <p:ph type="title"/>
          </p:nvPr>
        </p:nvSpPr>
        <p:spPr/>
        <p:txBody>
          <a:bodyPr/>
          <a:lstStyle/>
          <a:p>
            <a:r>
              <a:rPr lang="en-GB" sz="2400" dirty="0">
                <a:solidFill>
                  <a:srgbClr val="FFFFFF"/>
                </a:solidFill>
              </a:rPr>
              <a:t>2-dimensional scan- dust no </a:t>
            </a:r>
            <a:r>
              <a:rPr lang="en-GB" sz="2400" dirty="0" smtClean="0">
                <a:solidFill>
                  <a:srgbClr val="FFFFFF"/>
                </a:solidFill>
              </a:rPr>
              <a:t>charge-QD, </a:t>
            </a:r>
            <a:r>
              <a:rPr lang="en-GB" sz="2400" dirty="0">
                <a:solidFill>
                  <a:srgbClr val="FFFFFF"/>
                </a:solidFill>
              </a:rPr>
              <a:t>dust falling randomly through beam</a:t>
            </a:r>
            <a:endParaRPr lang="en-GB" sz="2400" noProof="0" dirty="0">
              <a:effectLst/>
            </a:endParaRPr>
          </a:p>
        </p:txBody>
      </p:sp>
      <p:sp>
        <p:nvSpPr>
          <p:cNvPr id="5" name="TextBox 4"/>
          <p:cNvSpPr txBox="1"/>
          <p:nvPr/>
        </p:nvSpPr>
        <p:spPr>
          <a:xfrm>
            <a:off x="57821" y="1509167"/>
            <a:ext cx="769763" cy="369332"/>
          </a:xfrm>
          <a:prstGeom prst="rect">
            <a:avLst/>
          </a:prstGeom>
          <a:noFill/>
        </p:spPr>
        <p:txBody>
          <a:bodyPr wrap="none" rtlCol="0">
            <a:spAutoFit/>
          </a:bodyPr>
          <a:lstStyle/>
          <a:p>
            <a:r>
              <a:rPr lang="en-GB" dirty="0" smtClean="0">
                <a:solidFill>
                  <a:srgbClr val="002060"/>
                </a:solidFill>
              </a:rPr>
              <a:t>12000</a:t>
            </a:r>
            <a:endParaRPr lang="en-GB" dirty="0">
              <a:solidFill>
                <a:srgbClr val="002060"/>
              </a:solidFill>
            </a:endParaRPr>
          </a:p>
        </p:txBody>
      </p:sp>
    </p:spTree>
    <p:extLst>
      <p:ext uri="{BB962C8B-B14F-4D97-AF65-F5344CB8AC3E}">
        <p14:creationId xmlns:p14="http://schemas.microsoft.com/office/powerpoint/2010/main" val="4226673999"/>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beam losses during collisions</a:t>
            </a:r>
            <a:endParaRPr lang="de-DE" dirty="0"/>
          </a:p>
        </p:txBody>
      </p:sp>
      <p:pic>
        <p:nvPicPr>
          <p:cNvPr id="1425410" name="Picture 2" descr="\\cern.ch\dfs\Users\r\rudi\Desktop\130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71527"/>
            <a:ext cx="9144000" cy="608647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bwMode="auto">
          <a:xfrm>
            <a:off x="753492" y="4834647"/>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Connector 5"/>
          <p:cNvCxnSpPr/>
          <p:nvPr/>
        </p:nvCxnSpPr>
        <p:spPr bwMode="auto">
          <a:xfrm>
            <a:off x="1888386" y="4315838"/>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p:cNvCxnSpPr/>
          <p:nvPr/>
        </p:nvCxnSpPr>
        <p:spPr bwMode="auto">
          <a:xfrm>
            <a:off x="3016794" y="4490937"/>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3970105" y="4753584"/>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4962326" y="4714674"/>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7082956" y="3907276"/>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8250275" y="4487694"/>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5980487" y="4964348"/>
            <a:ext cx="472197"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Box 13"/>
          <p:cNvSpPr txBox="1"/>
          <p:nvPr/>
        </p:nvSpPr>
        <p:spPr>
          <a:xfrm>
            <a:off x="4767163" y="6396337"/>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CMS Experiment</a:t>
            </a:r>
          </a:p>
        </p:txBody>
      </p:sp>
      <p:sp>
        <p:nvSpPr>
          <p:cNvPr id="15" name="TextBox 14"/>
          <p:cNvSpPr txBox="1"/>
          <p:nvPr/>
        </p:nvSpPr>
        <p:spPr>
          <a:xfrm>
            <a:off x="558329" y="6385652"/>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ATLAS Experiment</a:t>
            </a:r>
          </a:p>
        </p:txBody>
      </p:sp>
      <p:sp>
        <p:nvSpPr>
          <p:cNvPr id="16" name="TextBox 15"/>
          <p:cNvSpPr txBox="1"/>
          <p:nvPr/>
        </p:nvSpPr>
        <p:spPr>
          <a:xfrm>
            <a:off x="8055112"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err="1" smtClean="0">
                <a:solidFill>
                  <a:srgbClr val="000066"/>
                </a:solidFill>
                <a:latin typeface="Arial" charset="0"/>
              </a:rPr>
              <a:t>LHCb</a:t>
            </a:r>
            <a:r>
              <a:rPr lang="en-GB" sz="1200" dirty="0" smtClean="0">
                <a:solidFill>
                  <a:srgbClr val="000066"/>
                </a:solidFill>
                <a:latin typeface="Arial" charset="0"/>
              </a:rPr>
              <a:t> </a:t>
            </a:r>
            <a:r>
              <a:rPr lang="en-GB" sz="1200" dirty="0">
                <a:solidFill>
                  <a:srgbClr val="000066"/>
                </a:solidFill>
                <a:latin typeface="Arial" charset="0"/>
              </a:rPr>
              <a:t>Experiment</a:t>
            </a:r>
          </a:p>
        </p:txBody>
      </p:sp>
      <p:sp>
        <p:nvSpPr>
          <p:cNvPr id="17" name="TextBox 16"/>
          <p:cNvSpPr txBox="1"/>
          <p:nvPr/>
        </p:nvSpPr>
        <p:spPr>
          <a:xfrm>
            <a:off x="1625857"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ALICE Experiment</a:t>
            </a:r>
          </a:p>
        </p:txBody>
      </p:sp>
      <p:sp>
        <p:nvSpPr>
          <p:cNvPr id="18" name="TextBox 17"/>
          <p:cNvSpPr txBox="1"/>
          <p:nvPr/>
        </p:nvSpPr>
        <p:spPr>
          <a:xfrm>
            <a:off x="2754332"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err="1">
                <a:solidFill>
                  <a:srgbClr val="000066"/>
                </a:solidFill>
                <a:latin typeface="Arial" charset="0"/>
              </a:rPr>
              <a:t>MomentumCleaning</a:t>
            </a:r>
            <a:r>
              <a:rPr lang="en-GB" sz="1200" dirty="0">
                <a:solidFill>
                  <a:srgbClr val="000066"/>
                </a:solidFill>
                <a:latin typeface="Arial" charset="0"/>
              </a:rPr>
              <a:t> </a:t>
            </a:r>
          </a:p>
        </p:txBody>
      </p:sp>
      <p:sp>
        <p:nvSpPr>
          <p:cNvPr id="19" name="TextBox 18"/>
          <p:cNvSpPr txBox="1"/>
          <p:nvPr/>
        </p:nvSpPr>
        <p:spPr>
          <a:xfrm>
            <a:off x="3709481"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RF and </a:t>
            </a:r>
          </a:p>
          <a:p>
            <a:pPr eaLnBrk="1" hangingPunct="1"/>
            <a:r>
              <a:rPr lang="en-GB" sz="1200" dirty="0">
                <a:solidFill>
                  <a:srgbClr val="000066"/>
                </a:solidFill>
                <a:latin typeface="Arial" charset="0"/>
              </a:rPr>
              <a:t>BI</a:t>
            </a:r>
          </a:p>
        </p:txBody>
      </p:sp>
      <p:sp>
        <p:nvSpPr>
          <p:cNvPr id="20" name="TextBox 19"/>
          <p:cNvSpPr txBox="1"/>
          <p:nvPr/>
        </p:nvSpPr>
        <p:spPr>
          <a:xfrm>
            <a:off x="5785324"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Beam</a:t>
            </a:r>
          </a:p>
          <a:p>
            <a:pPr eaLnBrk="1" hangingPunct="1"/>
            <a:r>
              <a:rPr lang="en-GB" sz="1200" dirty="0">
                <a:solidFill>
                  <a:srgbClr val="000066"/>
                </a:solidFill>
                <a:latin typeface="Arial" charset="0"/>
              </a:rPr>
              <a:t>dump</a:t>
            </a:r>
          </a:p>
        </p:txBody>
      </p:sp>
      <p:sp>
        <p:nvSpPr>
          <p:cNvPr id="21" name="TextBox 20"/>
          <p:cNvSpPr txBox="1"/>
          <p:nvPr/>
        </p:nvSpPr>
        <p:spPr>
          <a:xfrm>
            <a:off x="6887793" y="6390116"/>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Betatron Cleaning </a:t>
            </a:r>
          </a:p>
        </p:txBody>
      </p:sp>
    </p:spTree>
    <p:extLst>
      <p:ext uri="{BB962C8B-B14F-4D97-AF65-F5344CB8AC3E}">
        <p14:creationId xmlns:p14="http://schemas.microsoft.com/office/powerpoint/2010/main" val="13608536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Step 6– 1-dimensional scan in x with fixed Np=2e14</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pPr>
              <a:buFont typeface="Arial" panose="020B0604020202020204" pitchFamily="34" charset="0"/>
              <a:buChar char="•"/>
            </a:pPr>
            <a:r>
              <a:rPr lang="en-GB" noProof="0" dirty="0" smtClean="0"/>
              <a:t>Fix parameters </a:t>
            </a:r>
          </a:p>
          <a:p>
            <a:pPr lvl="1">
              <a:buFont typeface="Arial" panose="020B0604020202020204" pitchFamily="34" charset="0"/>
              <a:buChar char="•"/>
            </a:pPr>
            <a:r>
              <a:rPr lang="en-GB" noProof="0" dirty="0" smtClean="0"/>
              <a:t>E = 6.5TeV, dust R=15mu and copper, initial charge=0</a:t>
            </a:r>
          </a:p>
          <a:p>
            <a:pPr lvl="1">
              <a:buFont typeface="Arial" panose="020B0604020202020204" pitchFamily="34" charset="0"/>
              <a:buChar char="•"/>
            </a:pPr>
            <a:r>
              <a:rPr lang="es-ES" dirty="0" err="1"/>
              <a:t>sigma_x</a:t>
            </a:r>
            <a:r>
              <a:rPr lang="es-ES" dirty="0"/>
              <a:t>:  0.38330340 mm , </a:t>
            </a:r>
            <a:r>
              <a:rPr lang="es-ES" dirty="0" err="1"/>
              <a:t>sigma_y</a:t>
            </a:r>
            <a:r>
              <a:rPr lang="es-ES" dirty="0"/>
              <a:t>:  0.13010546 mm</a:t>
            </a:r>
            <a:endParaRPr lang="en-GB" noProof="0" dirty="0" smtClean="0"/>
          </a:p>
          <a:p>
            <a:pPr>
              <a:buFont typeface="Arial" panose="020B0604020202020204" pitchFamily="34" charset="0"/>
              <a:buChar char="•"/>
            </a:pPr>
            <a:r>
              <a:rPr lang="en-GB" dirty="0">
                <a:solidFill>
                  <a:srgbClr val="FF0000"/>
                </a:solidFill>
              </a:rPr>
              <a:t>Initial Position of dust </a:t>
            </a:r>
            <a:r>
              <a:rPr lang="en-GB" dirty="0" smtClean="0">
                <a:solidFill>
                  <a:srgbClr val="FF0000"/>
                </a:solidFill>
              </a:rPr>
              <a:t>particle x0_position changing from        0.0mm to 0.1150mm (3 sigma) in 100 steps</a:t>
            </a:r>
            <a:endParaRPr lang="en-GB" dirty="0">
              <a:solidFill>
                <a:srgbClr val="FF0000"/>
              </a:solidFill>
            </a:endParaRPr>
          </a:p>
          <a:p>
            <a:pPr>
              <a:buFont typeface="Arial" panose="020B0604020202020204" pitchFamily="34" charset="0"/>
              <a:buChar char="•"/>
            </a:pPr>
            <a:r>
              <a:rPr lang="en-GB" dirty="0" smtClean="0">
                <a:solidFill>
                  <a:srgbClr val="002060"/>
                </a:solidFill>
              </a:rPr>
              <a:t>Beam of 2E14  </a:t>
            </a:r>
          </a:p>
          <a:p>
            <a:pPr>
              <a:buFont typeface="Arial" panose="020B0604020202020204" pitchFamily="34" charset="0"/>
              <a:buChar char="•"/>
            </a:pPr>
            <a:endParaRPr lang="en-GB" dirty="0">
              <a:solidFill>
                <a:srgbClr val="FF0000"/>
              </a:solidFill>
            </a:endParaRPr>
          </a:p>
          <a:p>
            <a:pPr marL="0" indent="0">
              <a:buNone/>
            </a:pPr>
            <a:r>
              <a:rPr lang="en-GB" dirty="0" smtClean="0">
                <a:solidFill>
                  <a:srgbClr val="002060"/>
                </a:solidFill>
              </a:rPr>
              <a:t> </a:t>
            </a:r>
            <a:endParaRPr lang="en-GB" dirty="0">
              <a:solidFill>
                <a:srgbClr val="002060"/>
              </a:solidFill>
            </a:endParaRPr>
          </a:p>
          <a:p>
            <a:pPr marL="0" indent="0">
              <a:buNone/>
            </a:pPr>
            <a:endParaRPr lang="en-GB" noProof="0" dirty="0" smtClean="0"/>
          </a:p>
          <a:p>
            <a:pPr marL="0" indent="0">
              <a:buNone/>
            </a:pPr>
            <a:endParaRPr lang="en-GB" dirty="0" smtClean="0"/>
          </a:p>
        </p:txBody>
      </p:sp>
    </p:spTree>
    <p:extLst>
      <p:ext uri="{BB962C8B-B14F-4D97-AF65-F5344CB8AC3E}">
        <p14:creationId xmlns:p14="http://schemas.microsoft.com/office/powerpoint/2010/main" val="1505364237"/>
      </p:ext>
    </p:extLst>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err="1"/>
              <a:t>Nr</a:t>
            </a:r>
            <a:r>
              <a:rPr lang="en-GB" sz="3200" dirty="0"/>
              <a:t> of collisions and </a:t>
            </a:r>
            <a:r>
              <a:rPr lang="en-GB" sz="3200" dirty="0" smtClean="0"/>
              <a:t>width </a:t>
            </a:r>
            <a:r>
              <a:rPr lang="en-GB" sz="3200" dirty="0"/>
              <a:t>versus </a:t>
            </a:r>
            <a:r>
              <a:rPr lang="en-GB" sz="3200" dirty="0" smtClean="0"/>
              <a:t>x</a:t>
            </a:r>
            <a:endParaRPr lang="en-GB"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spTree>
    <p:extLst>
      <p:ext uri="{BB962C8B-B14F-4D97-AF65-F5344CB8AC3E}">
        <p14:creationId xmlns:p14="http://schemas.microsoft.com/office/powerpoint/2010/main" val="4021477098"/>
      </p:ext>
    </p:extLst>
  </p:cSld>
  <p:clrMapOvr>
    <a:masterClrMapping/>
  </p:clrMapOvr>
  <p:transition spd="med">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FFFFFF"/>
                </a:solidFill>
              </a:rPr>
              <a:t>Step 8– 1-dimensional scan in x with fixed Np=4e13 – charge = </a:t>
            </a:r>
            <a:r>
              <a:rPr lang="en-GB" sz="2800" dirty="0" smtClean="0">
                <a:solidFill>
                  <a:srgbClr val="FFFFFF"/>
                </a:solidFill>
              </a:rPr>
              <a:t>-2e12</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51585"/>
            <a:ext cx="9144000" cy="4354830"/>
          </a:xfrm>
          <a:prstGeom prst="rect">
            <a:avLst/>
          </a:prstGeom>
        </p:spPr>
      </p:pic>
    </p:spTree>
    <p:extLst>
      <p:ext uri="{BB962C8B-B14F-4D97-AF65-F5344CB8AC3E}">
        <p14:creationId xmlns:p14="http://schemas.microsoft.com/office/powerpoint/2010/main" val="477696909"/>
      </p:ext>
    </p:extLst>
  </p:cSld>
  <p:clrMapOvr>
    <a:masterClrMapping/>
  </p:clrMapOvr>
  <p:transition spd="med">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Remarks</a:t>
            </a:r>
            <a:endParaRPr lang="en-GB" sz="2800" noProof="0" dirty="0">
              <a:effectLst/>
            </a:endParaRPr>
          </a:p>
        </p:txBody>
      </p:sp>
      <p:sp>
        <p:nvSpPr>
          <p:cNvPr id="3" name="Text Placeholder 2"/>
          <p:cNvSpPr>
            <a:spLocks noGrp="1"/>
          </p:cNvSpPr>
          <p:nvPr>
            <p:ph type="body" idx="4294967295"/>
          </p:nvPr>
        </p:nvSpPr>
        <p:spPr>
          <a:xfrm>
            <a:off x="179512" y="908720"/>
            <a:ext cx="8686800" cy="5544616"/>
          </a:xfrm>
        </p:spPr>
        <p:txBody>
          <a:bodyPr/>
          <a:lstStyle/>
          <a:p>
            <a:pPr marL="0" indent="0">
              <a:buNone/>
            </a:pPr>
            <a:r>
              <a:rPr lang="en-GB" dirty="0" smtClean="0"/>
              <a:t>Assuming randomly falling dust from the top into the beam</a:t>
            </a:r>
          </a:p>
          <a:p>
            <a:pPr marL="0" indent="0">
              <a:buNone/>
            </a:pPr>
            <a:endParaRPr lang="en-GB" dirty="0" smtClean="0"/>
          </a:p>
          <a:p>
            <a:r>
              <a:rPr lang="en-GB" dirty="0" smtClean="0"/>
              <a:t>Expect more UFOs above a given threshold around horizontally focusing magnets (beams are larger)</a:t>
            </a:r>
          </a:p>
          <a:p>
            <a:r>
              <a:rPr lang="en-GB" dirty="0" smtClean="0"/>
              <a:t>Expect an increase of UFO rate above a given threshold with beam intensity</a:t>
            </a:r>
          </a:p>
          <a:p>
            <a:endParaRPr lang="en-GB" dirty="0"/>
          </a:p>
          <a:p>
            <a:pPr marL="0" indent="0">
              <a:buNone/>
            </a:pPr>
            <a:r>
              <a:rPr lang="en-GB" dirty="0" smtClean="0"/>
              <a:t>Assuming charged dust</a:t>
            </a:r>
          </a:p>
          <a:p>
            <a:pPr marL="0" indent="0">
              <a:buNone/>
            </a:pPr>
            <a:endParaRPr lang="en-GB" dirty="0"/>
          </a:p>
          <a:p>
            <a:r>
              <a:rPr lang="en-GB" dirty="0" smtClean="0"/>
              <a:t>The signal from the dust particles will increase, since the dust enters further into the beam</a:t>
            </a:r>
          </a:p>
          <a:p>
            <a:r>
              <a:rPr lang="en-GB" dirty="0" smtClean="0"/>
              <a:t>Dust particles from a larger area can get into the beam</a:t>
            </a:r>
          </a:p>
          <a:p>
            <a:endParaRPr lang="en-GB" dirty="0" smtClean="0"/>
          </a:p>
          <a:p>
            <a:endParaRPr lang="en-GB" sz="2000" dirty="0"/>
          </a:p>
          <a:p>
            <a:pPr lvl="0"/>
            <a:endParaRPr lang="en-GB" dirty="0"/>
          </a:p>
          <a:p>
            <a:pPr marL="0" indent="0">
              <a:buNone/>
            </a:pPr>
            <a:endParaRPr lang="en-GB" dirty="0"/>
          </a:p>
        </p:txBody>
      </p:sp>
    </p:spTree>
    <p:extLst>
      <p:ext uri="{BB962C8B-B14F-4D97-AF65-F5344CB8AC3E}">
        <p14:creationId xmlns:p14="http://schemas.microsoft.com/office/powerpoint/2010/main" val="2093071525"/>
      </p:ext>
    </p:extLst>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Why does a dust particle fall into the beam?</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dirty="0" smtClean="0"/>
              <a:t>Dust entering the beam is well known for negatively charged beams, where ionised dust is attracted by the beam</a:t>
            </a:r>
          </a:p>
          <a:p>
            <a:pPr marL="0" indent="0">
              <a:buNone/>
            </a:pPr>
            <a:endParaRPr lang="en-GB" noProof="0" dirty="0" smtClean="0"/>
          </a:p>
          <a:p>
            <a:r>
              <a:rPr lang="en-GB" noProof="0" dirty="0" smtClean="0"/>
              <a:t>If dust particles fall from the top of the beam screen, there must have been a force that attached them to the beam screen</a:t>
            </a:r>
          </a:p>
          <a:p>
            <a:r>
              <a:rPr lang="en-GB" noProof="0" dirty="0" smtClean="0"/>
              <a:t>They fall since either another force is stronger, or because the force attaching them to the beam screen becomes weaker</a:t>
            </a:r>
          </a:p>
          <a:p>
            <a:r>
              <a:rPr lang="en-GB" noProof="0" dirty="0" smtClean="0"/>
              <a:t>If the dust particle enters the beam</a:t>
            </a:r>
            <a:r>
              <a:rPr lang="en-GB" dirty="0" smtClean="0"/>
              <a:t> from </a:t>
            </a:r>
            <a:r>
              <a:rPr lang="en-GB" noProof="0" dirty="0" smtClean="0"/>
              <a:t>the bottom or from the side, there must be a force attracting the particle towards the beam</a:t>
            </a:r>
          </a:p>
          <a:p>
            <a:pPr marL="0" indent="0">
              <a:buNone/>
            </a:pPr>
            <a:endParaRPr lang="en-GB" noProof="0" dirty="0"/>
          </a:p>
        </p:txBody>
      </p:sp>
    </p:spTree>
    <p:extLst>
      <p:ext uri="{BB962C8B-B14F-4D97-AF65-F5344CB8AC3E}">
        <p14:creationId xmlns:p14="http://schemas.microsoft.com/office/powerpoint/2010/main" val="2142143526"/>
      </p:ext>
    </p:extLst>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Randomly falling non-charged dust?</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noProof="0" dirty="0" smtClean="0"/>
              <a:t>Random process, e.g. dust particles fall randomly from the top to the bottom, and sometimes will fall into </a:t>
            </a:r>
            <a:r>
              <a:rPr lang="en-GB" noProof="0" dirty="0"/>
              <a:t>the beam. It is expected that dust </a:t>
            </a:r>
            <a:r>
              <a:rPr lang="en-GB" noProof="0" dirty="0" smtClean="0"/>
              <a:t>particles </a:t>
            </a:r>
            <a:r>
              <a:rPr lang="en-GB" noProof="0" dirty="0"/>
              <a:t>have an equal probability to start falling as a function of </a:t>
            </a:r>
            <a:r>
              <a:rPr lang="en-GB" noProof="0" dirty="0" smtClean="0"/>
              <a:t>x</a:t>
            </a:r>
          </a:p>
          <a:p>
            <a:endParaRPr lang="en-GB" noProof="0" dirty="0" smtClean="0"/>
          </a:p>
          <a:p>
            <a:r>
              <a:rPr lang="en-GB" noProof="0" dirty="0" smtClean="0"/>
              <a:t>If it not charged, only a small fraction will interact with the beam, most dust particles will miss the beam</a:t>
            </a:r>
            <a:endParaRPr lang="en-GB" noProof="0" dirty="0"/>
          </a:p>
        </p:txBody>
      </p:sp>
    </p:spTree>
    <p:extLst>
      <p:ext uri="{BB962C8B-B14F-4D97-AF65-F5344CB8AC3E}">
        <p14:creationId xmlns:p14="http://schemas.microsoft.com/office/powerpoint/2010/main" val="1108114826"/>
      </p:ext>
    </p:extLst>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Charged dust?</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noProof="0" dirty="0" smtClean="0"/>
              <a:t>Assume that dust particles have a negative charge when they are detached from the surface. </a:t>
            </a:r>
          </a:p>
          <a:p>
            <a:pPr marL="895350" lvl="1" indent="-533400">
              <a:buFont typeface="Arial" panose="020B0604020202020204" pitchFamily="34" charset="0"/>
              <a:buChar char="•"/>
            </a:pPr>
            <a:r>
              <a:rPr lang="en-GB" sz="1800" noProof="0" dirty="0" smtClean="0"/>
              <a:t>They will move towards the beam with an increased speed when falling from the top, due to gravitation plus electric forces</a:t>
            </a:r>
          </a:p>
          <a:p>
            <a:pPr marL="895350" lvl="1" indent="-533400">
              <a:buFont typeface="Arial" panose="020B0604020202020204" pitchFamily="34" charset="0"/>
              <a:buChar char="•"/>
            </a:pPr>
            <a:r>
              <a:rPr lang="en-GB" sz="1800" noProof="0" dirty="0" smtClean="0"/>
              <a:t>For </a:t>
            </a:r>
            <a:r>
              <a:rPr lang="en-GB" sz="1800" dirty="0" smtClean="0"/>
              <a:t>dust at the bottom: if</a:t>
            </a:r>
            <a:r>
              <a:rPr lang="en-GB" sz="1800" noProof="0" dirty="0" smtClean="0"/>
              <a:t> the charge is large enough, the particles might be lifted up by the beam. This could lead to the dust particle that enters the beam with slower speed since gravitation and electrical force are opposite</a:t>
            </a:r>
          </a:p>
          <a:p>
            <a:pPr lvl="0"/>
            <a:r>
              <a:rPr lang="en-GB" noProof="0" dirty="0" smtClean="0"/>
              <a:t>Parameters</a:t>
            </a:r>
          </a:p>
          <a:p>
            <a:pPr lvl="1">
              <a:buFont typeface="Arial" panose="020B0604020202020204" pitchFamily="34" charset="0"/>
              <a:buChar char="•"/>
            </a:pPr>
            <a:r>
              <a:rPr lang="en-GB" sz="1800" noProof="0" dirty="0" smtClean="0"/>
              <a:t>Initial position of dust particle (horizontal x0 and longitudinal)</a:t>
            </a:r>
          </a:p>
          <a:p>
            <a:pPr lvl="1">
              <a:buFont typeface="Arial" panose="020B0604020202020204" pitchFamily="34" charset="0"/>
              <a:buChar char="•"/>
            </a:pPr>
            <a:r>
              <a:rPr lang="en-GB" sz="1800" noProof="0" dirty="0" smtClean="0"/>
              <a:t>Initial Charge of dust particle</a:t>
            </a:r>
          </a:p>
          <a:p>
            <a:pPr lvl="1">
              <a:buFont typeface="Arial" panose="020B0604020202020204" pitchFamily="34" charset="0"/>
              <a:buChar char="•"/>
            </a:pPr>
            <a:r>
              <a:rPr lang="en-GB" sz="1800" noProof="0" dirty="0" smtClean="0"/>
              <a:t>Material (copper or carbon)</a:t>
            </a:r>
          </a:p>
          <a:p>
            <a:pPr lvl="1">
              <a:buFont typeface="Arial" panose="020B0604020202020204" pitchFamily="34" charset="0"/>
              <a:buChar char="•"/>
            </a:pPr>
            <a:r>
              <a:rPr lang="en-GB" sz="1800" dirty="0" smtClean="0"/>
              <a:t>Dust size</a:t>
            </a:r>
            <a:r>
              <a:rPr lang="en-GB" sz="1800" noProof="0" dirty="0" smtClean="0"/>
              <a:t> (radius R, assuming round particle)</a:t>
            </a:r>
          </a:p>
          <a:p>
            <a:pPr lvl="1">
              <a:buFont typeface="Arial" panose="020B0604020202020204" pitchFamily="34" charset="0"/>
              <a:buChar char="•"/>
            </a:pPr>
            <a:r>
              <a:rPr lang="en-GB" sz="1800" noProof="0" dirty="0" smtClean="0"/>
              <a:t>Beam current and </a:t>
            </a:r>
            <a:r>
              <a:rPr lang="en-GB" sz="1800" dirty="0" smtClean="0"/>
              <a:t>time structure</a:t>
            </a:r>
            <a:endParaRPr lang="en-GB" sz="1800" noProof="0" dirty="0" smtClean="0"/>
          </a:p>
          <a:p>
            <a:pPr lvl="1">
              <a:buFont typeface="Arial" panose="020B0604020202020204" pitchFamily="34" charset="0"/>
              <a:buChar char="•"/>
            </a:pPr>
            <a:r>
              <a:rPr lang="en-GB" sz="1800" noProof="0" dirty="0" smtClean="0"/>
              <a:t>Beam size H and V (depends on the position in the cell)</a:t>
            </a:r>
          </a:p>
          <a:p>
            <a:pPr lvl="1">
              <a:buFont typeface="Arial" panose="020B0604020202020204" pitchFamily="34" charset="0"/>
              <a:buChar char="•"/>
            </a:pPr>
            <a:r>
              <a:rPr lang="en-GB" sz="1800" noProof="0" dirty="0" smtClean="0"/>
              <a:t>Energy (6.5 TeV)</a:t>
            </a:r>
            <a:endParaRPr lang="en-GB" noProof="0" dirty="0" smtClean="0"/>
          </a:p>
          <a:p>
            <a:endParaRPr lang="en-GB" noProof="0" dirty="0" smtClean="0"/>
          </a:p>
          <a:p>
            <a:endParaRPr lang="en-GB" noProof="0" dirty="0"/>
          </a:p>
        </p:txBody>
      </p:sp>
    </p:spTree>
    <p:extLst>
      <p:ext uri="{BB962C8B-B14F-4D97-AF65-F5344CB8AC3E}">
        <p14:creationId xmlns:p14="http://schemas.microsoft.com/office/powerpoint/2010/main" val="3779878598"/>
      </p:ext>
    </p:extLst>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Charged dust?</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noProof="0" dirty="0" smtClean="0"/>
              <a:t>What is the force that glues the particle to the beam screen?</a:t>
            </a:r>
          </a:p>
          <a:p>
            <a:pPr lvl="1" indent="-342900">
              <a:buFont typeface="Arial" panose="020B0604020202020204" pitchFamily="34" charset="0"/>
              <a:buChar char="•"/>
            </a:pPr>
            <a:r>
              <a:rPr lang="en-GB" dirty="0" smtClean="0"/>
              <a:t>Van der Waals</a:t>
            </a:r>
          </a:p>
          <a:p>
            <a:r>
              <a:rPr lang="en-GB" dirty="0"/>
              <a:t>Why does it get charged?</a:t>
            </a:r>
          </a:p>
          <a:p>
            <a:pPr lvl="1">
              <a:buFont typeface="Arial" panose="020B0604020202020204" pitchFamily="34" charset="0"/>
              <a:buChar char="•"/>
            </a:pPr>
            <a:r>
              <a:rPr lang="en-GB" dirty="0"/>
              <a:t>If it gets charged, it is most likely due to the beam, but how?</a:t>
            </a:r>
          </a:p>
          <a:p>
            <a:pPr lvl="1">
              <a:buFont typeface="Arial" panose="020B0604020202020204" pitchFamily="34" charset="0"/>
              <a:buChar char="•"/>
            </a:pPr>
            <a:r>
              <a:rPr lang="en-GB" dirty="0"/>
              <a:t>Is it possible that it gets charged by e- bombardment? </a:t>
            </a:r>
            <a:r>
              <a:rPr lang="en-GB" dirty="0" smtClean="0"/>
              <a:t>E-clouds?</a:t>
            </a:r>
            <a:endParaRPr lang="en-GB" dirty="0"/>
          </a:p>
          <a:p>
            <a:pPr lvl="1">
              <a:buFont typeface="Arial" panose="020B0604020202020204" pitchFamily="34" charset="0"/>
              <a:buChar char="•"/>
            </a:pPr>
            <a:r>
              <a:rPr lang="en-GB" dirty="0"/>
              <a:t>Typical e- energies are between a few </a:t>
            </a:r>
            <a:r>
              <a:rPr lang="en-GB" dirty="0" smtClean="0"/>
              <a:t>eV and </a:t>
            </a:r>
            <a:r>
              <a:rPr lang="en-GB" dirty="0"/>
              <a:t>1 </a:t>
            </a:r>
            <a:r>
              <a:rPr lang="en-GB" dirty="0" err="1"/>
              <a:t>keV</a:t>
            </a:r>
            <a:r>
              <a:rPr lang="en-GB" dirty="0"/>
              <a:t>. Can such electrons charge a dust particle? Dust particles would then </a:t>
            </a:r>
            <a:r>
              <a:rPr lang="en-GB" dirty="0" smtClean="0"/>
              <a:t>have to be </a:t>
            </a:r>
            <a:r>
              <a:rPr lang="en-GB" dirty="0"/>
              <a:t>insulators</a:t>
            </a:r>
          </a:p>
          <a:p>
            <a:pPr lvl="1">
              <a:buFont typeface="Arial" panose="020B0604020202020204" pitchFamily="34" charset="0"/>
              <a:buChar char="•"/>
            </a:pPr>
            <a:r>
              <a:rPr lang="en-GB" dirty="0"/>
              <a:t>What is the maximum charge? Is it limited </a:t>
            </a:r>
            <a:r>
              <a:rPr lang="en-GB" dirty="0" smtClean="0"/>
              <a:t>by voltage breakthrough due </a:t>
            </a:r>
            <a:r>
              <a:rPr lang="en-GB" dirty="0"/>
              <a:t>to the distance to the </a:t>
            </a:r>
            <a:r>
              <a:rPr lang="en-GB" dirty="0" smtClean="0"/>
              <a:t>metal of the beam screen? </a:t>
            </a:r>
            <a:endParaRPr lang="en-GB" dirty="0"/>
          </a:p>
          <a:p>
            <a:pPr lvl="1">
              <a:buFont typeface="Arial" panose="020B0604020202020204" pitchFamily="34" charset="0"/>
              <a:buChar char="•"/>
            </a:pPr>
            <a:r>
              <a:rPr lang="en-GB" dirty="0"/>
              <a:t>When the dust charges up negatively, it will repel electrons that are approaching. This could prevent further charging. What is the limit?</a:t>
            </a:r>
          </a:p>
          <a:p>
            <a:pPr lvl="1">
              <a:buFont typeface="Arial" panose="020B0604020202020204" pitchFamily="34" charset="0"/>
              <a:buChar char="•"/>
            </a:pPr>
            <a:r>
              <a:rPr lang="en-GB" dirty="0"/>
              <a:t>There is a </a:t>
            </a:r>
            <a:r>
              <a:rPr lang="en-GB" dirty="0" smtClean="0"/>
              <a:t>electrostatic force </a:t>
            </a:r>
            <a:r>
              <a:rPr lang="en-GB" dirty="0"/>
              <a:t>attaching </a:t>
            </a:r>
            <a:r>
              <a:rPr lang="en-GB" dirty="0" smtClean="0"/>
              <a:t>the </a:t>
            </a:r>
            <a:r>
              <a:rPr lang="en-GB" dirty="0"/>
              <a:t>charged dust particle to the beam </a:t>
            </a:r>
            <a:r>
              <a:rPr lang="en-GB" dirty="0" smtClean="0"/>
              <a:t>screen that seems to be rather strong</a:t>
            </a:r>
            <a:endParaRPr lang="en-GB" noProof="0" dirty="0"/>
          </a:p>
        </p:txBody>
      </p:sp>
    </p:spTree>
    <p:extLst>
      <p:ext uri="{BB962C8B-B14F-4D97-AF65-F5344CB8AC3E}">
        <p14:creationId xmlns:p14="http://schemas.microsoft.com/office/powerpoint/2010/main" val="442182853"/>
      </p:ext>
    </p:extLst>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9" name="Oval 8"/>
          <p:cNvSpPr/>
          <p:nvPr/>
        </p:nvSpPr>
        <p:spPr>
          <a:xfrm>
            <a:off x="3677090" y="2255541"/>
            <a:ext cx="1474056" cy="1422168"/>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Connector 11"/>
          <p:cNvCxnSpPr/>
          <p:nvPr/>
        </p:nvCxnSpPr>
        <p:spPr>
          <a:xfrm>
            <a:off x="251520" y="1875177"/>
            <a:ext cx="8496944" cy="0"/>
          </a:xfrm>
          <a:prstGeom prst="line">
            <a:avLst/>
          </a:prstGeom>
          <a:ln w="7620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484892" y="949256"/>
            <a:ext cx="733662" cy="369332"/>
          </a:xfrm>
          <a:prstGeom prst="rect">
            <a:avLst/>
          </a:prstGeom>
          <a:noFill/>
        </p:spPr>
        <p:txBody>
          <a:bodyPr wrap="none" rtlCol="0">
            <a:spAutoFit/>
          </a:bodyPr>
          <a:lstStyle/>
          <a:p>
            <a:r>
              <a:rPr lang="en-GB" dirty="0" smtClean="0">
                <a:solidFill>
                  <a:srgbClr val="002060"/>
                </a:solidFill>
              </a:rPr>
              <a:t>Metal</a:t>
            </a:r>
            <a:endParaRPr lang="en-GB" dirty="0">
              <a:solidFill>
                <a:srgbClr val="002060"/>
              </a:solidFill>
            </a:endParaRPr>
          </a:p>
        </p:txBody>
      </p:sp>
      <p:sp>
        <p:nvSpPr>
          <p:cNvPr id="20" name="TextBox 19"/>
          <p:cNvSpPr txBox="1"/>
          <p:nvPr/>
        </p:nvSpPr>
        <p:spPr>
          <a:xfrm>
            <a:off x="5517977" y="2501409"/>
            <a:ext cx="3377591" cy="369332"/>
          </a:xfrm>
          <a:prstGeom prst="rect">
            <a:avLst/>
          </a:prstGeom>
          <a:noFill/>
        </p:spPr>
        <p:txBody>
          <a:bodyPr wrap="none" rtlCol="0">
            <a:spAutoFit/>
          </a:bodyPr>
          <a:lstStyle/>
          <a:p>
            <a:r>
              <a:rPr lang="en-GB" dirty="0" smtClean="0">
                <a:solidFill>
                  <a:srgbClr val="002060"/>
                </a:solidFill>
              </a:rPr>
              <a:t>Dust particle with negative charge</a:t>
            </a:r>
          </a:p>
        </p:txBody>
      </p:sp>
      <p:cxnSp>
        <p:nvCxnSpPr>
          <p:cNvPr id="11" name="Straight Arrow Connector 10"/>
          <p:cNvCxnSpPr/>
          <p:nvPr/>
        </p:nvCxnSpPr>
        <p:spPr>
          <a:xfrm>
            <a:off x="3203848" y="2255541"/>
            <a:ext cx="0" cy="138200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57105" y="2501409"/>
            <a:ext cx="1126719" cy="369332"/>
          </a:xfrm>
          <a:prstGeom prst="rect">
            <a:avLst/>
          </a:prstGeom>
          <a:noFill/>
        </p:spPr>
        <p:txBody>
          <a:bodyPr wrap="none" rtlCol="0">
            <a:spAutoFit/>
          </a:bodyPr>
          <a:lstStyle/>
          <a:p>
            <a:r>
              <a:rPr lang="en-GB" dirty="0" smtClean="0">
                <a:solidFill>
                  <a:srgbClr val="002060"/>
                </a:solidFill>
              </a:rPr>
              <a:t>30 micron</a:t>
            </a:r>
            <a:endParaRPr lang="en-GB" dirty="0">
              <a:solidFill>
                <a:srgbClr val="002060"/>
              </a:solidFill>
            </a:endParaRPr>
          </a:p>
        </p:txBody>
      </p:sp>
      <p:sp>
        <p:nvSpPr>
          <p:cNvPr id="24" name="TextBox 23"/>
          <p:cNvSpPr txBox="1"/>
          <p:nvPr/>
        </p:nvSpPr>
        <p:spPr>
          <a:xfrm>
            <a:off x="4143853" y="2674174"/>
            <a:ext cx="255198" cy="369332"/>
          </a:xfrm>
          <a:prstGeom prst="rect">
            <a:avLst/>
          </a:prstGeom>
          <a:noFill/>
        </p:spPr>
        <p:txBody>
          <a:bodyPr wrap="none" rtlCol="0">
            <a:spAutoFit/>
          </a:bodyPr>
          <a:lstStyle/>
          <a:p>
            <a:r>
              <a:rPr lang="en-GB" dirty="0" smtClean="0"/>
              <a:t>-</a:t>
            </a:r>
            <a:endParaRPr lang="en-GB" dirty="0"/>
          </a:p>
        </p:txBody>
      </p:sp>
      <p:sp>
        <p:nvSpPr>
          <p:cNvPr id="25" name="TextBox 24"/>
          <p:cNvSpPr txBox="1"/>
          <p:nvPr/>
        </p:nvSpPr>
        <p:spPr>
          <a:xfrm>
            <a:off x="4510684" y="2682641"/>
            <a:ext cx="255198" cy="369332"/>
          </a:xfrm>
          <a:prstGeom prst="rect">
            <a:avLst/>
          </a:prstGeom>
          <a:noFill/>
        </p:spPr>
        <p:txBody>
          <a:bodyPr wrap="none" rtlCol="0">
            <a:spAutoFit/>
          </a:bodyPr>
          <a:lstStyle/>
          <a:p>
            <a:r>
              <a:rPr lang="en-GB" dirty="0" smtClean="0"/>
              <a:t>-</a:t>
            </a:r>
            <a:endParaRPr lang="en-GB" dirty="0"/>
          </a:p>
        </p:txBody>
      </p:sp>
      <p:sp>
        <p:nvSpPr>
          <p:cNvPr id="26" name="TextBox 25"/>
          <p:cNvSpPr txBox="1"/>
          <p:nvPr/>
        </p:nvSpPr>
        <p:spPr>
          <a:xfrm>
            <a:off x="4663084" y="2835041"/>
            <a:ext cx="255198" cy="369332"/>
          </a:xfrm>
          <a:prstGeom prst="rect">
            <a:avLst/>
          </a:prstGeom>
          <a:noFill/>
        </p:spPr>
        <p:txBody>
          <a:bodyPr wrap="none" rtlCol="0">
            <a:spAutoFit/>
          </a:bodyPr>
          <a:lstStyle/>
          <a:p>
            <a:r>
              <a:rPr lang="en-GB" dirty="0" smtClean="0"/>
              <a:t>-</a:t>
            </a:r>
            <a:endParaRPr lang="en-GB" dirty="0"/>
          </a:p>
        </p:txBody>
      </p:sp>
      <p:sp>
        <p:nvSpPr>
          <p:cNvPr id="27" name="TextBox 26"/>
          <p:cNvSpPr txBox="1"/>
          <p:nvPr/>
        </p:nvSpPr>
        <p:spPr>
          <a:xfrm>
            <a:off x="4815484" y="2987441"/>
            <a:ext cx="255198" cy="369332"/>
          </a:xfrm>
          <a:prstGeom prst="rect">
            <a:avLst/>
          </a:prstGeom>
          <a:noFill/>
        </p:spPr>
        <p:txBody>
          <a:bodyPr wrap="none" rtlCol="0">
            <a:spAutoFit/>
          </a:bodyPr>
          <a:lstStyle/>
          <a:p>
            <a:r>
              <a:rPr lang="en-GB" dirty="0" smtClean="0"/>
              <a:t>-</a:t>
            </a:r>
            <a:endParaRPr lang="en-GB" dirty="0"/>
          </a:p>
        </p:txBody>
      </p:sp>
      <p:sp>
        <p:nvSpPr>
          <p:cNvPr id="28" name="TextBox 27"/>
          <p:cNvSpPr txBox="1"/>
          <p:nvPr/>
        </p:nvSpPr>
        <p:spPr>
          <a:xfrm>
            <a:off x="4158920" y="3092807"/>
            <a:ext cx="255198" cy="369332"/>
          </a:xfrm>
          <a:prstGeom prst="rect">
            <a:avLst/>
          </a:prstGeom>
          <a:noFill/>
        </p:spPr>
        <p:txBody>
          <a:bodyPr wrap="none" rtlCol="0">
            <a:spAutoFit/>
          </a:bodyPr>
          <a:lstStyle/>
          <a:p>
            <a:r>
              <a:rPr lang="en-GB" dirty="0" smtClean="0"/>
              <a:t>-</a:t>
            </a:r>
            <a:endParaRPr lang="en-GB" dirty="0"/>
          </a:p>
        </p:txBody>
      </p:sp>
      <p:sp>
        <p:nvSpPr>
          <p:cNvPr id="29" name="TextBox 28"/>
          <p:cNvSpPr txBox="1"/>
          <p:nvPr/>
        </p:nvSpPr>
        <p:spPr>
          <a:xfrm>
            <a:off x="4199669" y="2389695"/>
            <a:ext cx="255198" cy="369332"/>
          </a:xfrm>
          <a:prstGeom prst="rect">
            <a:avLst/>
          </a:prstGeom>
          <a:noFill/>
        </p:spPr>
        <p:txBody>
          <a:bodyPr wrap="none" rtlCol="0">
            <a:spAutoFit/>
          </a:bodyPr>
          <a:lstStyle/>
          <a:p>
            <a:r>
              <a:rPr lang="en-GB" dirty="0" smtClean="0"/>
              <a:t>-</a:t>
            </a:r>
            <a:endParaRPr lang="en-GB" dirty="0"/>
          </a:p>
        </p:txBody>
      </p:sp>
      <p:sp>
        <p:nvSpPr>
          <p:cNvPr id="30" name="TextBox 29"/>
          <p:cNvSpPr txBox="1"/>
          <p:nvPr/>
        </p:nvSpPr>
        <p:spPr>
          <a:xfrm>
            <a:off x="4471029" y="3139841"/>
            <a:ext cx="255198" cy="369332"/>
          </a:xfrm>
          <a:prstGeom prst="rect">
            <a:avLst/>
          </a:prstGeom>
          <a:noFill/>
        </p:spPr>
        <p:txBody>
          <a:bodyPr wrap="none" rtlCol="0">
            <a:spAutoFit/>
          </a:bodyPr>
          <a:lstStyle/>
          <a:p>
            <a:r>
              <a:rPr lang="en-GB" dirty="0" smtClean="0"/>
              <a:t>-</a:t>
            </a:r>
            <a:endParaRPr lang="en-GB" dirty="0"/>
          </a:p>
        </p:txBody>
      </p:sp>
      <p:sp>
        <p:nvSpPr>
          <p:cNvPr id="31" name="TextBox 30"/>
          <p:cNvSpPr txBox="1"/>
          <p:nvPr/>
        </p:nvSpPr>
        <p:spPr>
          <a:xfrm>
            <a:off x="3939883" y="2835041"/>
            <a:ext cx="255198" cy="369332"/>
          </a:xfrm>
          <a:prstGeom prst="rect">
            <a:avLst/>
          </a:prstGeom>
          <a:noFill/>
        </p:spPr>
        <p:txBody>
          <a:bodyPr wrap="none" rtlCol="0">
            <a:spAutoFit/>
          </a:bodyPr>
          <a:lstStyle/>
          <a:p>
            <a:r>
              <a:rPr lang="en-GB" dirty="0" smtClean="0"/>
              <a:t>-</a:t>
            </a:r>
            <a:endParaRPr lang="en-GB" dirty="0"/>
          </a:p>
        </p:txBody>
      </p:sp>
      <p:sp>
        <p:nvSpPr>
          <p:cNvPr id="32" name="TextBox 31"/>
          <p:cNvSpPr txBox="1"/>
          <p:nvPr/>
        </p:nvSpPr>
        <p:spPr>
          <a:xfrm>
            <a:off x="4567412" y="2433468"/>
            <a:ext cx="255198" cy="369332"/>
          </a:xfrm>
          <a:prstGeom prst="rect">
            <a:avLst/>
          </a:prstGeom>
          <a:noFill/>
        </p:spPr>
        <p:txBody>
          <a:bodyPr wrap="none" rtlCol="0">
            <a:spAutoFit/>
          </a:bodyPr>
          <a:lstStyle/>
          <a:p>
            <a:r>
              <a:rPr lang="en-GB" dirty="0" smtClean="0"/>
              <a:t>-</a:t>
            </a:r>
            <a:endParaRPr lang="en-GB" dirty="0"/>
          </a:p>
        </p:txBody>
      </p:sp>
      <p:sp>
        <p:nvSpPr>
          <p:cNvPr id="33" name="TextBox 32"/>
          <p:cNvSpPr txBox="1"/>
          <p:nvPr/>
        </p:nvSpPr>
        <p:spPr>
          <a:xfrm>
            <a:off x="4158920" y="3333028"/>
            <a:ext cx="255198" cy="369332"/>
          </a:xfrm>
          <a:prstGeom prst="rect">
            <a:avLst/>
          </a:prstGeom>
          <a:noFill/>
        </p:spPr>
        <p:txBody>
          <a:bodyPr wrap="none" rtlCol="0">
            <a:spAutoFit/>
          </a:bodyPr>
          <a:lstStyle/>
          <a:p>
            <a:r>
              <a:rPr lang="en-GB" dirty="0" smtClean="0"/>
              <a:t>-</a:t>
            </a:r>
            <a:endParaRPr lang="en-GB" dirty="0"/>
          </a:p>
        </p:txBody>
      </p:sp>
      <p:sp>
        <p:nvSpPr>
          <p:cNvPr id="34" name="TextBox 33"/>
          <p:cNvSpPr txBox="1"/>
          <p:nvPr/>
        </p:nvSpPr>
        <p:spPr>
          <a:xfrm>
            <a:off x="3871133" y="2550562"/>
            <a:ext cx="255198" cy="369332"/>
          </a:xfrm>
          <a:prstGeom prst="rect">
            <a:avLst/>
          </a:prstGeom>
          <a:noFill/>
        </p:spPr>
        <p:txBody>
          <a:bodyPr wrap="none" rtlCol="0">
            <a:spAutoFit/>
          </a:bodyPr>
          <a:lstStyle/>
          <a:p>
            <a:r>
              <a:rPr lang="en-GB" dirty="0" smtClean="0"/>
              <a:t>-</a:t>
            </a:r>
            <a:endParaRPr lang="en-GB" dirty="0"/>
          </a:p>
        </p:txBody>
      </p:sp>
      <p:sp>
        <p:nvSpPr>
          <p:cNvPr id="22" name="TextBox 21"/>
          <p:cNvSpPr txBox="1"/>
          <p:nvPr/>
        </p:nvSpPr>
        <p:spPr>
          <a:xfrm>
            <a:off x="4815484" y="1843086"/>
            <a:ext cx="300082" cy="369332"/>
          </a:xfrm>
          <a:prstGeom prst="rect">
            <a:avLst/>
          </a:prstGeom>
          <a:noFill/>
        </p:spPr>
        <p:txBody>
          <a:bodyPr wrap="none" rtlCol="0">
            <a:spAutoFit/>
          </a:bodyPr>
          <a:lstStyle/>
          <a:p>
            <a:r>
              <a:rPr lang="en-GB" dirty="0" smtClean="0"/>
              <a:t>+</a:t>
            </a:r>
            <a:endParaRPr lang="en-GB" dirty="0"/>
          </a:p>
        </p:txBody>
      </p:sp>
      <p:sp>
        <p:nvSpPr>
          <p:cNvPr id="23" name="TextBox 22"/>
          <p:cNvSpPr txBox="1"/>
          <p:nvPr/>
        </p:nvSpPr>
        <p:spPr>
          <a:xfrm>
            <a:off x="4488242" y="1717673"/>
            <a:ext cx="300082" cy="369332"/>
          </a:xfrm>
          <a:prstGeom prst="rect">
            <a:avLst/>
          </a:prstGeom>
          <a:noFill/>
        </p:spPr>
        <p:txBody>
          <a:bodyPr wrap="none" rtlCol="0">
            <a:spAutoFit/>
          </a:bodyPr>
          <a:lstStyle/>
          <a:p>
            <a:r>
              <a:rPr lang="en-GB" b="1" dirty="0" smtClean="0"/>
              <a:t>+</a:t>
            </a:r>
            <a:endParaRPr lang="en-GB" b="1" dirty="0"/>
          </a:p>
        </p:txBody>
      </p:sp>
      <p:sp>
        <p:nvSpPr>
          <p:cNvPr id="35" name="TextBox 34"/>
          <p:cNvSpPr txBox="1"/>
          <p:nvPr/>
        </p:nvSpPr>
        <p:spPr>
          <a:xfrm>
            <a:off x="5328347" y="2114809"/>
            <a:ext cx="300082" cy="369332"/>
          </a:xfrm>
          <a:prstGeom prst="rect">
            <a:avLst/>
          </a:prstGeom>
          <a:noFill/>
        </p:spPr>
        <p:txBody>
          <a:bodyPr wrap="none" rtlCol="0">
            <a:spAutoFit/>
          </a:bodyPr>
          <a:lstStyle/>
          <a:p>
            <a:r>
              <a:rPr lang="en-GB" dirty="0" smtClean="0"/>
              <a:t>+</a:t>
            </a:r>
            <a:endParaRPr lang="en-GB" dirty="0"/>
          </a:p>
        </p:txBody>
      </p:sp>
      <p:sp>
        <p:nvSpPr>
          <p:cNvPr id="36" name="TextBox 35"/>
          <p:cNvSpPr txBox="1"/>
          <p:nvPr/>
        </p:nvSpPr>
        <p:spPr>
          <a:xfrm>
            <a:off x="5480747" y="2267209"/>
            <a:ext cx="300082" cy="369332"/>
          </a:xfrm>
          <a:prstGeom prst="rect">
            <a:avLst/>
          </a:prstGeom>
          <a:noFill/>
        </p:spPr>
        <p:txBody>
          <a:bodyPr wrap="none" rtlCol="0">
            <a:spAutoFit/>
          </a:bodyPr>
          <a:lstStyle/>
          <a:p>
            <a:r>
              <a:rPr lang="en-GB" dirty="0" smtClean="0"/>
              <a:t>+</a:t>
            </a:r>
            <a:endParaRPr lang="en-GB" dirty="0"/>
          </a:p>
        </p:txBody>
      </p:sp>
      <p:sp>
        <p:nvSpPr>
          <p:cNvPr id="37" name="TextBox 36"/>
          <p:cNvSpPr txBox="1"/>
          <p:nvPr/>
        </p:nvSpPr>
        <p:spPr>
          <a:xfrm>
            <a:off x="4272069" y="1717673"/>
            <a:ext cx="300082" cy="369332"/>
          </a:xfrm>
          <a:prstGeom prst="rect">
            <a:avLst/>
          </a:prstGeom>
          <a:noFill/>
        </p:spPr>
        <p:txBody>
          <a:bodyPr wrap="none" rtlCol="0">
            <a:spAutoFit/>
          </a:bodyPr>
          <a:lstStyle/>
          <a:p>
            <a:r>
              <a:rPr lang="en-GB" dirty="0" smtClean="0"/>
              <a:t>+</a:t>
            </a:r>
            <a:endParaRPr lang="en-GB" dirty="0"/>
          </a:p>
        </p:txBody>
      </p:sp>
      <p:sp>
        <p:nvSpPr>
          <p:cNvPr id="38" name="TextBox 37"/>
          <p:cNvSpPr txBox="1"/>
          <p:nvPr/>
        </p:nvSpPr>
        <p:spPr>
          <a:xfrm>
            <a:off x="4143853" y="1830426"/>
            <a:ext cx="300082" cy="369332"/>
          </a:xfrm>
          <a:prstGeom prst="rect">
            <a:avLst/>
          </a:prstGeom>
          <a:noFill/>
        </p:spPr>
        <p:txBody>
          <a:bodyPr wrap="none" rtlCol="0">
            <a:spAutoFit/>
          </a:bodyPr>
          <a:lstStyle/>
          <a:p>
            <a:r>
              <a:rPr lang="en-GB" dirty="0" smtClean="0"/>
              <a:t>+</a:t>
            </a:r>
            <a:endParaRPr lang="en-GB" dirty="0"/>
          </a:p>
        </p:txBody>
      </p:sp>
      <p:sp>
        <p:nvSpPr>
          <p:cNvPr id="39" name="TextBox 38"/>
          <p:cNvSpPr txBox="1"/>
          <p:nvPr/>
        </p:nvSpPr>
        <p:spPr>
          <a:xfrm>
            <a:off x="4594633" y="1886209"/>
            <a:ext cx="300082" cy="369332"/>
          </a:xfrm>
          <a:prstGeom prst="rect">
            <a:avLst/>
          </a:prstGeom>
          <a:noFill/>
        </p:spPr>
        <p:txBody>
          <a:bodyPr wrap="none" rtlCol="0">
            <a:spAutoFit/>
          </a:bodyPr>
          <a:lstStyle/>
          <a:p>
            <a:r>
              <a:rPr lang="en-GB" dirty="0" smtClean="0"/>
              <a:t>+</a:t>
            </a:r>
            <a:endParaRPr lang="en-GB" dirty="0"/>
          </a:p>
        </p:txBody>
      </p:sp>
      <p:sp>
        <p:nvSpPr>
          <p:cNvPr id="40" name="TextBox 39"/>
          <p:cNvSpPr txBox="1"/>
          <p:nvPr/>
        </p:nvSpPr>
        <p:spPr>
          <a:xfrm>
            <a:off x="3879430" y="1924428"/>
            <a:ext cx="300082" cy="369332"/>
          </a:xfrm>
          <a:prstGeom prst="rect">
            <a:avLst/>
          </a:prstGeom>
          <a:noFill/>
        </p:spPr>
        <p:txBody>
          <a:bodyPr wrap="none" rtlCol="0">
            <a:spAutoFit/>
          </a:bodyPr>
          <a:lstStyle/>
          <a:p>
            <a:r>
              <a:rPr lang="en-GB" dirty="0" smtClean="0"/>
              <a:t>+</a:t>
            </a:r>
            <a:endParaRPr lang="en-GB" dirty="0"/>
          </a:p>
        </p:txBody>
      </p:sp>
      <p:sp>
        <p:nvSpPr>
          <p:cNvPr id="41" name="TextBox 40"/>
          <p:cNvSpPr txBox="1"/>
          <p:nvPr/>
        </p:nvSpPr>
        <p:spPr>
          <a:xfrm>
            <a:off x="5053404" y="1924428"/>
            <a:ext cx="300082" cy="369332"/>
          </a:xfrm>
          <a:prstGeom prst="rect">
            <a:avLst/>
          </a:prstGeom>
          <a:noFill/>
        </p:spPr>
        <p:txBody>
          <a:bodyPr wrap="none" rtlCol="0">
            <a:spAutoFit/>
          </a:bodyPr>
          <a:lstStyle/>
          <a:p>
            <a:r>
              <a:rPr lang="en-GB" dirty="0" smtClean="0"/>
              <a:t>+</a:t>
            </a:r>
            <a:endParaRPr lang="en-GB" dirty="0"/>
          </a:p>
        </p:txBody>
      </p:sp>
      <p:sp>
        <p:nvSpPr>
          <p:cNvPr id="42" name="TextBox 41"/>
          <p:cNvSpPr txBox="1"/>
          <p:nvPr/>
        </p:nvSpPr>
        <p:spPr>
          <a:xfrm>
            <a:off x="3564589" y="1947314"/>
            <a:ext cx="300082" cy="369332"/>
          </a:xfrm>
          <a:prstGeom prst="rect">
            <a:avLst/>
          </a:prstGeom>
          <a:noFill/>
        </p:spPr>
        <p:txBody>
          <a:bodyPr wrap="none" rtlCol="0">
            <a:spAutoFit/>
          </a:bodyPr>
          <a:lstStyle/>
          <a:p>
            <a:r>
              <a:rPr lang="en-GB" dirty="0" smtClean="0"/>
              <a:t>+</a:t>
            </a:r>
            <a:endParaRPr lang="en-GB" dirty="0"/>
          </a:p>
        </p:txBody>
      </p:sp>
      <p:sp>
        <p:nvSpPr>
          <p:cNvPr id="43" name="TextBox 42"/>
          <p:cNvSpPr txBox="1"/>
          <p:nvPr/>
        </p:nvSpPr>
        <p:spPr>
          <a:xfrm>
            <a:off x="4394929" y="1895777"/>
            <a:ext cx="300082" cy="369332"/>
          </a:xfrm>
          <a:prstGeom prst="rect">
            <a:avLst/>
          </a:prstGeom>
          <a:noFill/>
        </p:spPr>
        <p:txBody>
          <a:bodyPr wrap="none" rtlCol="0">
            <a:spAutoFit/>
          </a:bodyPr>
          <a:lstStyle/>
          <a:p>
            <a:r>
              <a:rPr lang="en-GB" dirty="0" smtClean="0"/>
              <a:t>+</a:t>
            </a:r>
            <a:endParaRPr lang="en-GB" dirty="0"/>
          </a:p>
        </p:txBody>
      </p:sp>
      <p:sp>
        <p:nvSpPr>
          <p:cNvPr id="44" name="TextBox 43"/>
          <p:cNvSpPr txBox="1"/>
          <p:nvPr/>
        </p:nvSpPr>
        <p:spPr>
          <a:xfrm>
            <a:off x="4261227" y="1935931"/>
            <a:ext cx="300082" cy="369332"/>
          </a:xfrm>
          <a:prstGeom prst="rect">
            <a:avLst/>
          </a:prstGeom>
          <a:noFill/>
        </p:spPr>
        <p:txBody>
          <a:bodyPr wrap="none" rtlCol="0">
            <a:spAutoFit/>
          </a:bodyPr>
          <a:lstStyle/>
          <a:p>
            <a:r>
              <a:rPr lang="en-GB" dirty="0" smtClean="0"/>
              <a:t>+</a:t>
            </a:r>
            <a:endParaRPr lang="en-GB" dirty="0"/>
          </a:p>
        </p:txBody>
      </p:sp>
      <p:sp>
        <p:nvSpPr>
          <p:cNvPr id="45" name="TextBox 44"/>
          <p:cNvSpPr txBox="1"/>
          <p:nvPr/>
        </p:nvSpPr>
        <p:spPr>
          <a:xfrm>
            <a:off x="4652287" y="1733809"/>
            <a:ext cx="300082" cy="369332"/>
          </a:xfrm>
          <a:prstGeom prst="rect">
            <a:avLst/>
          </a:prstGeom>
          <a:noFill/>
        </p:spPr>
        <p:txBody>
          <a:bodyPr wrap="none" rtlCol="0">
            <a:spAutoFit/>
          </a:bodyPr>
          <a:lstStyle/>
          <a:p>
            <a:r>
              <a:rPr lang="en-GB" dirty="0" smtClean="0"/>
              <a:t>+</a:t>
            </a:r>
            <a:endParaRPr lang="en-GB" dirty="0"/>
          </a:p>
        </p:txBody>
      </p:sp>
    </p:spTree>
    <p:extLst>
      <p:ext uri="{BB962C8B-B14F-4D97-AF65-F5344CB8AC3E}">
        <p14:creationId xmlns:p14="http://schemas.microsoft.com/office/powerpoint/2010/main" val="1711191255"/>
      </p:ext>
    </p:extLst>
  </p:cSld>
  <p:clrMapOvr>
    <a:masterClrMapping/>
  </p:clrMapOvr>
  <p:transition spd="med">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Forces on dust particles – preliminary non-checked-</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pPr>
              <a:buFont typeface="Arial" panose="020B0604020202020204" pitchFamily="34" charset="0"/>
              <a:buChar char="•"/>
            </a:pPr>
            <a:r>
              <a:rPr lang="en-GB" dirty="0" smtClean="0"/>
              <a:t>Typical force values for Carbon, r = 15 mu, 6.2e10 elementary charges</a:t>
            </a:r>
          </a:p>
          <a:p>
            <a:pPr lvl="1">
              <a:buFont typeface="Arial" panose="020B0604020202020204" pitchFamily="34" charset="0"/>
              <a:buChar char="•"/>
            </a:pPr>
            <a:r>
              <a:rPr lang="en-GB" noProof="0" dirty="0" smtClean="0"/>
              <a:t>Gravitational force on dust particle = 3e-10 N</a:t>
            </a:r>
          </a:p>
          <a:p>
            <a:pPr lvl="1">
              <a:buFont typeface="Arial" panose="020B0604020202020204" pitchFamily="34" charset="0"/>
              <a:buChar char="•"/>
            </a:pPr>
            <a:r>
              <a:rPr lang="en-GB" dirty="0" smtClean="0"/>
              <a:t>Van-der-Waals force on dust particle = 6e-8 N</a:t>
            </a:r>
            <a:endParaRPr lang="en-GB" noProof="0" dirty="0" smtClean="0"/>
          </a:p>
          <a:p>
            <a:pPr lvl="1">
              <a:buFont typeface="Arial" panose="020B0604020202020204" pitchFamily="34" charset="0"/>
              <a:buChar char="•"/>
            </a:pPr>
            <a:r>
              <a:rPr lang="en-GB" dirty="0" smtClean="0"/>
              <a:t>Beam force on dust particle = 1.3e-9 N</a:t>
            </a:r>
          </a:p>
          <a:p>
            <a:pPr lvl="1">
              <a:buFont typeface="Arial" panose="020B0604020202020204" pitchFamily="34" charset="0"/>
              <a:buChar char="•"/>
            </a:pPr>
            <a:r>
              <a:rPr lang="en-GB" dirty="0" smtClean="0"/>
              <a:t>Force between charged dust particle and beam screen = 10e-5 N</a:t>
            </a:r>
          </a:p>
          <a:p>
            <a:pPr>
              <a:buFont typeface="Arial" panose="020B0604020202020204" pitchFamily="34" charset="0"/>
              <a:buChar char="•"/>
            </a:pPr>
            <a:r>
              <a:rPr lang="en-GB" dirty="0" smtClean="0"/>
              <a:t>Image current circulating in the beam screen: what happens to force between dust particle and wall?</a:t>
            </a:r>
          </a:p>
        </p:txBody>
      </p:sp>
    </p:spTree>
    <p:extLst>
      <p:ext uri="{BB962C8B-B14F-4D97-AF65-F5344CB8AC3E}">
        <p14:creationId xmlns:p14="http://schemas.microsoft.com/office/powerpoint/2010/main" val="2179843575"/>
      </p:ext>
    </p:extLst>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Accidental beam </a:t>
            </a:r>
            <a:r>
              <a:rPr lang="en-US" dirty="0"/>
              <a:t>losses </a:t>
            </a:r>
            <a:r>
              <a:rPr lang="en-US" dirty="0" smtClean="0"/>
              <a:t>during collisions</a:t>
            </a:r>
            <a:endParaRPr lang="de-DE" dirty="0"/>
          </a:p>
        </p:txBody>
      </p:sp>
      <p:pic>
        <p:nvPicPr>
          <p:cNvPr id="1425412" name="Picture 4" descr="\\cern.ch\dfs\Users\r\rudi\Desktop\30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71526"/>
            <a:ext cx="9144000" cy="60864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67163" y="6396337"/>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CMS Experiment</a:t>
            </a:r>
          </a:p>
        </p:txBody>
      </p:sp>
      <p:sp>
        <p:nvSpPr>
          <p:cNvPr id="5" name="TextBox 4"/>
          <p:cNvSpPr txBox="1"/>
          <p:nvPr/>
        </p:nvSpPr>
        <p:spPr>
          <a:xfrm>
            <a:off x="558329" y="6385652"/>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ATLAS Experiment</a:t>
            </a:r>
          </a:p>
        </p:txBody>
      </p:sp>
      <p:sp>
        <p:nvSpPr>
          <p:cNvPr id="6" name="TextBox 5"/>
          <p:cNvSpPr txBox="1"/>
          <p:nvPr/>
        </p:nvSpPr>
        <p:spPr>
          <a:xfrm>
            <a:off x="8055112"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err="1" smtClean="0">
                <a:solidFill>
                  <a:srgbClr val="000066"/>
                </a:solidFill>
                <a:latin typeface="Arial" charset="0"/>
              </a:rPr>
              <a:t>LHCb</a:t>
            </a:r>
            <a:r>
              <a:rPr lang="en-GB" sz="1200" dirty="0" smtClean="0">
                <a:solidFill>
                  <a:srgbClr val="000066"/>
                </a:solidFill>
                <a:latin typeface="Arial" charset="0"/>
              </a:rPr>
              <a:t> </a:t>
            </a:r>
            <a:r>
              <a:rPr lang="en-GB" sz="1200" dirty="0">
                <a:solidFill>
                  <a:srgbClr val="000066"/>
                </a:solidFill>
                <a:latin typeface="Arial" charset="0"/>
              </a:rPr>
              <a:t>Experiment</a:t>
            </a:r>
          </a:p>
        </p:txBody>
      </p:sp>
      <p:sp>
        <p:nvSpPr>
          <p:cNvPr id="7" name="TextBox 6"/>
          <p:cNvSpPr txBox="1"/>
          <p:nvPr/>
        </p:nvSpPr>
        <p:spPr>
          <a:xfrm>
            <a:off x="1625857"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ALICE Experiment</a:t>
            </a:r>
          </a:p>
        </p:txBody>
      </p:sp>
      <p:sp>
        <p:nvSpPr>
          <p:cNvPr id="8" name="TextBox 7"/>
          <p:cNvSpPr txBox="1"/>
          <p:nvPr/>
        </p:nvSpPr>
        <p:spPr>
          <a:xfrm>
            <a:off x="2754332"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err="1">
                <a:solidFill>
                  <a:srgbClr val="000066"/>
                </a:solidFill>
                <a:latin typeface="Arial" charset="0"/>
              </a:rPr>
              <a:t>MomentumCleaning</a:t>
            </a:r>
            <a:r>
              <a:rPr lang="en-GB" sz="1200" dirty="0">
                <a:solidFill>
                  <a:srgbClr val="000066"/>
                </a:solidFill>
                <a:latin typeface="Arial" charset="0"/>
              </a:rPr>
              <a:t> </a:t>
            </a:r>
          </a:p>
        </p:txBody>
      </p:sp>
      <p:sp>
        <p:nvSpPr>
          <p:cNvPr id="9" name="TextBox 8"/>
          <p:cNvSpPr txBox="1"/>
          <p:nvPr/>
        </p:nvSpPr>
        <p:spPr>
          <a:xfrm>
            <a:off x="3709481"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RF and </a:t>
            </a:r>
          </a:p>
          <a:p>
            <a:pPr eaLnBrk="1" hangingPunct="1"/>
            <a:r>
              <a:rPr lang="en-GB" sz="1200" dirty="0">
                <a:solidFill>
                  <a:srgbClr val="000066"/>
                </a:solidFill>
                <a:latin typeface="Arial" charset="0"/>
              </a:rPr>
              <a:t>BI</a:t>
            </a:r>
          </a:p>
        </p:txBody>
      </p:sp>
      <p:sp>
        <p:nvSpPr>
          <p:cNvPr id="10" name="TextBox 9"/>
          <p:cNvSpPr txBox="1"/>
          <p:nvPr/>
        </p:nvSpPr>
        <p:spPr>
          <a:xfrm>
            <a:off x="5785324" y="6398569"/>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Beam</a:t>
            </a:r>
          </a:p>
          <a:p>
            <a:pPr eaLnBrk="1" hangingPunct="1"/>
            <a:r>
              <a:rPr lang="en-GB" sz="1200" dirty="0">
                <a:solidFill>
                  <a:srgbClr val="000066"/>
                </a:solidFill>
                <a:latin typeface="Arial" charset="0"/>
              </a:rPr>
              <a:t>dump</a:t>
            </a:r>
          </a:p>
        </p:txBody>
      </p:sp>
      <p:sp>
        <p:nvSpPr>
          <p:cNvPr id="11" name="TextBox 10"/>
          <p:cNvSpPr txBox="1"/>
          <p:nvPr/>
        </p:nvSpPr>
        <p:spPr>
          <a:xfrm>
            <a:off x="6887793" y="6390116"/>
            <a:ext cx="862521" cy="461665"/>
          </a:xfrm>
          <a:prstGeom prst="rect">
            <a:avLst/>
          </a:prstGeom>
          <a:solidFill>
            <a:schemeClr val="accent4">
              <a:lumMod val="75000"/>
              <a:lumOff val="25000"/>
            </a:schemeClr>
          </a:solidFill>
          <a:ln>
            <a:solidFill>
              <a:srgbClr val="FFFF00"/>
            </a:solidFill>
          </a:ln>
        </p:spPr>
        <p:txBody>
          <a:bodyPr wrap="square" lIns="36000" rIns="36000" rtlCol="0">
            <a:spAutoFit/>
          </a:bodyPr>
          <a:lstStyle/>
          <a:p>
            <a:pPr eaLnBrk="1" hangingPunct="1"/>
            <a:r>
              <a:rPr lang="en-GB" sz="1200" dirty="0">
                <a:solidFill>
                  <a:srgbClr val="000066"/>
                </a:solidFill>
                <a:latin typeface="Arial" charset="0"/>
              </a:rPr>
              <a:t>Betatron Cleaning </a:t>
            </a:r>
          </a:p>
        </p:txBody>
      </p:sp>
    </p:spTree>
    <p:extLst>
      <p:ext uri="{BB962C8B-B14F-4D97-AF65-F5344CB8AC3E}">
        <p14:creationId xmlns:p14="http://schemas.microsoft.com/office/powerpoint/2010/main" val="1942386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Consequences for observations</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noProof="0" dirty="0" smtClean="0"/>
              <a:t>If dust particle are falling from the top randomly, we expect more particles at location with wider beam (close to horizontally focusing quadrupole magnets)</a:t>
            </a:r>
          </a:p>
          <a:p>
            <a:r>
              <a:rPr lang="en-GB" noProof="0" dirty="0" smtClean="0"/>
              <a:t>If the dust particles are charged, their speed entering into the beam should be higher leading to a shorter BLM rising signal</a:t>
            </a:r>
          </a:p>
          <a:p>
            <a:pPr marL="0" indent="0">
              <a:buNone/>
            </a:pPr>
            <a:endParaRPr lang="en-GB" noProof="0" dirty="0" smtClean="0"/>
          </a:p>
          <a:p>
            <a:pPr lvl="1"/>
            <a:endParaRPr lang="en-GB" noProof="0" dirty="0" smtClean="0"/>
          </a:p>
          <a:p>
            <a:pPr>
              <a:buFont typeface="Arial" panose="020B0604020202020204" pitchFamily="34" charset="0"/>
              <a:buChar char="•"/>
            </a:pPr>
            <a:endParaRPr lang="en-GB" noProof="0" dirty="0" smtClean="0"/>
          </a:p>
        </p:txBody>
      </p:sp>
    </p:spTree>
    <p:extLst>
      <p:ext uri="{BB962C8B-B14F-4D97-AF65-F5344CB8AC3E}">
        <p14:creationId xmlns:p14="http://schemas.microsoft.com/office/powerpoint/2010/main" val="27339683"/>
      </p:ext>
    </p:extLst>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Observation and statistical analysis</a:t>
            </a:r>
            <a:endParaRPr lang="en-GB" sz="2800" noProof="0" dirty="0">
              <a:effectLst/>
            </a:endParaRPr>
          </a:p>
        </p:txBody>
      </p:sp>
      <p:sp>
        <p:nvSpPr>
          <p:cNvPr id="3" name="Text Placeholder 2"/>
          <p:cNvSpPr>
            <a:spLocks noGrp="1"/>
          </p:cNvSpPr>
          <p:nvPr>
            <p:ph type="body" idx="4294967295"/>
          </p:nvPr>
        </p:nvSpPr>
        <p:spPr>
          <a:xfrm>
            <a:off x="179512" y="908720"/>
            <a:ext cx="8686800" cy="5040560"/>
          </a:xfrm>
        </p:spPr>
        <p:txBody>
          <a:bodyPr/>
          <a:lstStyle/>
          <a:p>
            <a:r>
              <a:rPr lang="en-GB" sz="2000" noProof="0" dirty="0" smtClean="0"/>
              <a:t>Longitudinal position of UFO (including “hot spots”) along the cell</a:t>
            </a:r>
          </a:p>
          <a:p>
            <a:r>
              <a:rPr lang="en-GB" sz="2000" dirty="0"/>
              <a:t>In some areas there are more UFOs, where and when</a:t>
            </a:r>
            <a:r>
              <a:rPr lang="en-GB" sz="2000" dirty="0" smtClean="0"/>
              <a:t>?</a:t>
            </a:r>
          </a:p>
          <a:p>
            <a:r>
              <a:rPr lang="en-GB" sz="2000" noProof="0" dirty="0" smtClean="0"/>
              <a:t>During some periods, UFO frequency increased – statistical fluctuation?</a:t>
            </a:r>
          </a:p>
          <a:p>
            <a:r>
              <a:rPr lang="en-GB" sz="2000" dirty="0"/>
              <a:t>Dependence of UFO rate as a function of </a:t>
            </a:r>
            <a:r>
              <a:rPr lang="en-GB" sz="2000" dirty="0" smtClean="0"/>
              <a:t>beam intensity?</a:t>
            </a:r>
          </a:p>
          <a:p>
            <a:pPr lvl="1">
              <a:buFont typeface="Arial" panose="020B0604020202020204" pitchFamily="34" charset="0"/>
              <a:buChar char="•"/>
            </a:pPr>
            <a:r>
              <a:rPr lang="en-GB" sz="1800" noProof="0" dirty="0" smtClean="0"/>
              <a:t>Data from intensity ramp-up of particular interest</a:t>
            </a:r>
          </a:p>
          <a:p>
            <a:r>
              <a:rPr lang="en-GB" sz="2000" noProof="0" dirty="0" smtClean="0"/>
              <a:t>Probability for UFOs as function of beam current, of time in the cycle and of time during the run / over several years</a:t>
            </a:r>
          </a:p>
          <a:p>
            <a:pPr lvl="1">
              <a:buFont typeface="Arial" panose="020B0604020202020204" pitchFamily="34" charset="0"/>
              <a:buChar char="•"/>
            </a:pPr>
            <a:r>
              <a:rPr lang="en-GB" sz="1800" noProof="0" dirty="0" smtClean="0"/>
              <a:t>Effect of scrubbing</a:t>
            </a:r>
          </a:p>
          <a:p>
            <a:pPr lvl="1">
              <a:buFont typeface="Arial" panose="020B0604020202020204" pitchFamily="34" charset="0"/>
              <a:buChar char="•"/>
            </a:pPr>
            <a:r>
              <a:rPr lang="en-GB" sz="1800" dirty="0" smtClean="0"/>
              <a:t>Effect of beam screen temperature</a:t>
            </a:r>
            <a:endParaRPr lang="en-GB" sz="1800" noProof="0" dirty="0" smtClean="0"/>
          </a:p>
          <a:p>
            <a:r>
              <a:rPr lang="en-GB" sz="2000" dirty="0" smtClean="0"/>
              <a:t>Dependence </a:t>
            </a:r>
            <a:r>
              <a:rPr lang="en-GB" sz="2000" dirty="0"/>
              <a:t>on rise and fall time on beam intensity: get statistics, to compare with </a:t>
            </a:r>
            <a:r>
              <a:rPr lang="en-GB" sz="2000" dirty="0" smtClean="0"/>
              <a:t>simulations</a:t>
            </a:r>
          </a:p>
          <a:p>
            <a:r>
              <a:rPr lang="en-GB" sz="2000" dirty="0"/>
              <a:t>Signature of the ULOs, similar to UFOs or different</a:t>
            </a:r>
            <a:r>
              <a:rPr lang="en-GB" sz="2000" dirty="0" smtClean="0"/>
              <a:t>?</a:t>
            </a:r>
            <a:endParaRPr lang="en-GB" sz="2000" dirty="0"/>
          </a:p>
          <a:p>
            <a:r>
              <a:rPr lang="en-GB" sz="2000" dirty="0" smtClean="0"/>
              <a:t>Using diamond detectors for bunch resolved observation of UFOs</a:t>
            </a:r>
          </a:p>
          <a:p>
            <a:r>
              <a:rPr lang="en-GB" sz="2000" noProof="0" dirty="0" smtClean="0"/>
              <a:t>Signal in adjacent BLMs, and in BLMs close to collimator limiting the aperture (see slide)</a:t>
            </a:r>
          </a:p>
        </p:txBody>
      </p:sp>
    </p:spTree>
    <p:extLst>
      <p:ext uri="{BB962C8B-B14F-4D97-AF65-F5344CB8AC3E}">
        <p14:creationId xmlns:p14="http://schemas.microsoft.com/office/powerpoint/2010/main" val="2732585756"/>
      </p:ext>
    </p:extLst>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924800" y="6629400"/>
            <a:ext cx="1219200" cy="228600"/>
          </a:xfrm>
          <a:prstGeom prst="rect">
            <a:avLst/>
          </a:prstGeom>
        </p:spPr>
        <p:txBody>
          <a:bodyPr/>
          <a:lstStyle/>
          <a:p>
            <a:pPr>
              <a:defRPr/>
            </a:pPr>
            <a:fld id="{8514AD11-9D64-40E7-9747-61B55F292FA6}" type="slidenum">
              <a:rPr lang="en-US" altLang="en-US" smtClean="0"/>
              <a:pPr>
                <a:defRPr/>
              </a:pPr>
              <a:t>32</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509665" y="2462293"/>
            <a:ext cx="918841" cy="261610"/>
          </a:xfrm>
          <a:prstGeom prst="rect">
            <a:avLst/>
          </a:prstGeom>
          <a:noFill/>
        </p:spPr>
        <p:txBody>
          <a:bodyPr wrap="none" rtlCol="0">
            <a:spAutoFit/>
          </a:bodyPr>
          <a:lstStyle/>
          <a:p>
            <a:r>
              <a:rPr lang="en-GB" sz="1100" dirty="0" smtClean="0">
                <a:solidFill>
                  <a:srgbClr val="002060"/>
                </a:solidFill>
              </a:rPr>
              <a:t>TCTPV.R1.B2</a:t>
            </a:r>
            <a:endParaRPr lang="en-GB" sz="1100" dirty="0">
              <a:solidFill>
                <a:srgbClr val="002060"/>
              </a:solidFill>
            </a:endParaRPr>
          </a:p>
        </p:txBody>
      </p:sp>
      <p:sp>
        <p:nvSpPr>
          <p:cNvPr id="7" name="TextBox 6"/>
          <p:cNvSpPr txBox="1"/>
          <p:nvPr/>
        </p:nvSpPr>
        <p:spPr>
          <a:xfrm>
            <a:off x="1430311" y="3074871"/>
            <a:ext cx="990977" cy="261610"/>
          </a:xfrm>
          <a:prstGeom prst="rect">
            <a:avLst/>
          </a:prstGeom>
          <a:noFill/>
        </p:spPr>
        <p:txBody>
          <a:bodyPr wrap="none" rtlCol="0">
            <a:spAutoFit/>
          </a:bodyPr>
          <a:lstStyle/>
          <a:p>
            <a:r>
              <a:rPr lang="en-GB" sz="1100" dirty="0" smtClean="0">
                <a:solidFill>
                  <a:srgbClr val="002060"/>
                </a:solidFill>
              </a:rPr>
              <a:t>TCTPV.4R2.B2</a:t>
            </a:r>
            <a:endParaRPr lang="en-GB" sz="1100" dirty="0">
              <a:solidFill>
                <a:srgbClr val="002060"/>
              </a:solidFill>
            </a:endParaRPr>
          </a:p>
        </p:txBody>
      </p:sp>
      <p:sp>
        <p:nvSpPr>
          <p:cNvPr id="8" name="TextBox 7"/>
          <p:cNvSpPr txBox="1"/>
          <p:nvPr/>
        </p:nvSpPr>
        <p:spPr>
          <a:xfrm>
            <a:off x="1882514" y="2246292"/>
            <a:ext cx="893193" cy="261610"/>
          </a:xfrm>
          <a:prstGeom prst="rect">
            <a:avLst/>
          </a:prstGeom>
          <a:noFill/>
        </p:spPr>
        <p:txBody>
          <a:bodyPr wrap="none" rtlCol="0">
            <a:spAutoFit/>
          </a:bodyPr>
          <a:lstStyle/>
          <a:p>
            <a:r>
              <a:rPr lang="en-GB" sz="1100" dirty="0" smtClean="0">
                <a:solidFill>
                  <a:srgbClr val="002060"/>
                </a:solidFill>
              </a:rPr>
              <a:t>TCLA.7L3.B2</a:t>
            </a:r>
            <a:endParaRPr lang="en-GB" sz="1100" dirty="0">
              <a:solidFill>
                <a:srgbClr val="002060"/>
              </a:solidFill>
            </a:endParaRPr>
          </a:p>
        </p:txBody>
      </p:sp>
      <p:sp>
        <p:nvSpPr>
          <p:cNvPr id="9" name="TextBox 8"/>
          <p:cNvSpPr txBox="1"/>
          <p:nvPr/>
        </p:nvSpPr>
        <p:spPr>
          <a:xfrm>
            <a:off x="2937236" y="2994551"/>
            <a:ext cx="1018227" cy="261610"/>
          </a:xfrm>
          <a:prstGeom prst="rect">
            <a:avLst/>
          </a:prstGeom>
          <a:noFill/>
        </p:spPr>
        <p:txBody>
          <a:bodyPr wrap="none" rtlCol="0">
            <a:spAutoFit/>
          </a:bodyPr>
          <a:lstStyle/>
          <a:p>
            <a:r>
              <a:rPr lang="en-GB" sz="1100" dirty="0" smtClean="0">
                <a:solidFill>
                  <a:srgbClr val="002060"/>
                </a:solidFill>
              </a:rPr>
              <a:t>TCSM.A5L3.B2</a:t>
            </a:r>
            <a:endParaRPr lang="en-GB" sz="1100" dirty="0">
              <a:solidFill>
                <a:srgbClr val="002060"/>
              </a:solidFill>
            </a:endParaRPr>
          </a:p>
        </p:txBody>
      </p:sp>
      <p:sp>
        <p:nvSpPr>
          <p:cNvPr id="10" name="TextBox 9"/>
          <p:cNvSpPr txBox="1"/>
          <p:nvPr/>
        </p:nvSpPr>
        <p:spPr>
          <a:xfrm>
            <a:off x="4121973" y="2510666"/>
            <a:ext cx="1109599" cy="261610"/>
          </a:xfrm>
          <a:prstGeom prst="rect">
            <a:avLst/>
          </a:prstGeom>
          <a:noFill/>
        </p:spPr>
        <p:txBody>
          <a:bodyPr wrap="none" rtlCol="0">
            <a:spAutoFit/>
          </a:bodyPr>
          <a:lstStyle/>
          <a:p>
            <a:r>
              <a:rPr lang="en-GB" sz="1100" dirty="0" smtClean="0">
                <a:solidFill>
                  <a:srgbClr val="002060"/>
                </a:solidFill>
              </a:rPr>
              <a:t>28L5.B2I10_MQ</a:t>
            </a:r>
            <a:endParaRPr lang="en-GB" sz="1100" dirty="0">
              <a:solidFill>
                <a:srgbClr val="002060"/>
              </a:solidFill>
            </a:endParaRPr>
          </a:p>
        </p:txBody>
      </p:sp>
      <p:sp>
        <p:nvSpPr>
          <p:cNvPr id="11" name="TextBox 10"/>
          <p:cNvSpPr txBox="1"/>
          <p:nvPr/>
        </p:nvSpPr>
        <p:spPr>
          <a:xfrm>
            <a:off x="4572000" y="3074871"/>
            <a:ext cx="990977" cy="261610"/>
          </a:xfrm>
          <a:prstGeom prst="rect">
            <a:avLst/>
          </a:prstGeom>
          <a:noFill/>
        </p:spPr>
        <p:txBody>
          <a:bodyPr wrap="none" rtlCol="0">
            <a:spAutoFit/>
          </a:bodyPr>
          <a:lstStyle/>
          <a:p>
            <a:r>
              <a:rPr lang="en-GB" sz="1100" dirty="0" smtClean="0">
                <a:solidFill>
                  <a:srgbClr val="002060"/>
                </a:solidFill>
              </a:rPr>
              <a:t>TCTPV.4R5.B2</a:t>
            </a:r>
            <a:endParaRPr lang="en-GB" sz="1100" dirty="0">
              <a:solidFill>
                <a:srgbClr val="002060"/>
              </a:solidFill>
            </a:endParaRPr>
          </a:p>
        </p:txBody>
      </p:sp>
      <p:sp>
        <p:nvSpPr>
          <p:cNvPr id="12" name="TextBox 11"/>
          <p:cNvSpPr txBox="1"/>
          <p:nvPr/>
        </p:nvSpPr>
        <p:spPr>
          <a:xfrm>
            <a:off x="5841168" y="3221995"/>
            <a:ext cx="1096775" cy="261610"/>
          </a:xfrm>
          <a:prstGeom prst="rect">
            <a:avLst/>
          </a:prstGeom>
          <a:noFill/>
        </p:spPr>
        <p:txBody>
          <a:bodyPr wrap="none" rtlCol="0">
            <a:spAutoFit/>
          </a:bodyPr>
          <a:lstStyle/>
          <a:p>
            <a:r>
              <a:rPr lang="en-GB" sz="1100" dirty="0" smtClean="0">
                <a:solidFill>
                  <a:srgbClr val="002060"/>
                </a:solidFill>
              </a:rPr>
              <a:t>TCDQA.A4L6.B2</a:t>
            </a:r>
            <a:endParaRPr lang="en-GB" sz="1100" dirty="0">
              <a:solidFill>
                <a:srgbClr val="002060"/>
              </a:solidFill>
            </a:endParaRPr>
          </a:p>
        </p:txBody>
      </p:sp>
      <p:sp>
        <p:nvSpPr>
          <p:cNvPr id="13" name="TextBox 12"/>
          <p:cNvSpPr txBox="1"/>
          <p:nvPr/>
        </p:nvSpPr>
        <p:spPr>
          <a:xfrm>
            <a:off x="6833017" y="2590959"/>
            <a:ext cx="917239" cy="261610"/>
          </a:xfrm>
          <a:prstGeom prst="rect">
            <a:avLst/>
          </a:prstGeom>
          <a:noFill/>
        </p:spPr>
        <p:txBody>
          <a:bodyPr wrap="none" rtlCol="0">
            <a:spAutoFit/>
          </a:bodyPr>
          <a:lstStyle/>
          <a:p>
            <a:r>
              <a:rPr lang="en-GB" sz="1100" dirty="0" smtClean="0">
                <a:solidFill>
                  <a:srgbClr val="002060"/>
                </a:solidFill>
              </a:rPr>
              <a:t>TCP.C6R7.B2</a:t>
            </a:r>
            <a:endParaRPr lang="en-GB" sz="1100" dirty="0">
              <a:solidFill>
                <a:srgbClr val="002060"/>
              </a:solidFill>
            </a:endParaRPr>
          </a:p>
        </p:txBody>
      </p:sp>
      <p:sp>
        <p:nvSpPr>
          <p:cNvPr id="14" name="TextBox 13"/>
          <p:cNvSpPr txBox="1"/>
          <p:nvPr/>
        </p:nvSpPr>
        <p:spPr>
          <a:xfrm>
            <a:off x="1379016" y="4740735"/>
            <a:ext cx="4555060" cy="600164"/>
          </a:xfrm>
          <a:prstGeom prst="rect">
            <a:avLst/>
          </a:prstGeom>
          <a:noFill/>
        </p:spPr>
        <p:txBody>
          <a:bodyPr wrap="square" rtlCol="0">
            <a:spAutoFit/>
          </a:bodyPr>
          <a:lstStyle/>
          <a:p>
            <a:r>
              <a:rPr lang="en-GB" sz="1100" dirty="0" smtClean="0">
                <a:solidFill>
                  <a:srgbClr val="002060"/>
                </a:solidFill>
              </a:rPr>
              <a:t>Difference of beam losses, just before the UFO, and in the centre of the UFO.</a:t>
            </a:r>
          </a:p>
          <a:p>
            <a:r>
              <a:rPr lang="en-GB" sz="1100" dirty="0" smtClean="0">
                <a:solidFill>
                  <a:srgbClr val="002060"/>
                </a:solidFill>
              </a:rPr>
              <a:t>Note that the maximum of the BLMs does not appear always at the same time as the maximum of the UFO at the UFO location</a:t>
            </a:r>
            <a:endParaRPr lang="en-GB" sz="1100" dirty="0">
              <a:solidFill>
                <a:srgbClr val="002060"/>
              </a:solidFill>
            </a:endParaRPr>
          </a:p>
        </p:txBody>
      </p:sp>
      <p:sp>
        <p:nvSpPr>
          <p:cNvPr id="2" name="Rectangle 1"/>
          <p:cNvSpPr/>
          <p:nvPr/>
        </p:nvSpPr>
        <p:spPr>
          <a:xfrm>
            <a:off x="4185308" y="5361108"/>
            <a:ext cx="4572000" cy="646331"/>
          </a:xfrm>
          <a:prstGeom prst="rect">
            <a:avLst/>
          </a:prstGeom>
        </p:spPr>
        <p:txBody>
          <a:bodyPr>
            <a:spAutoFit/>
          </a:bodyPr>
          <a:lstStyle/>
          <a:p>
            <a:r>
              <a:rPr lang="en-GB" dirty="0">
                <a:solidFill>
                  <a:srgbClr val="002060"/>
                </a:solidFill>
              </a:rPr>
              <a:t>Signal in adjacent BLMs, and in BLMs close to collimator limiting the aperture</a:t>
            </a:r>
          </a:p>
        </p:txBody>
      </p:sp>
    </p:spTree>
    <p:extLst>
      <p:ext uri="{BB962C8B-B14F-4D97-AF65-F5344CB8AC3E}">
        <p14:creationId xmlns:p14="http://schemas.microsoft.com/office/powerpoint/2010/main" val="1024725831"/>
      </p:ext>
    </p:extLst>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Remarks and questions</a:t>
            </a:r>
            <a:endParaRPr lang="en-GB" sz="2800" noProof="0" dirty="0">
              <a:effectLst/>
            </a:endParaRPr>
          </a:p>
        </p:txBody>
      </p:sp>
      <p:sp>
        <p:nvSpPr>
          <p:cNvPr id="3" name="Text Placeholder 2"/>
          <p:cNvSpPr>
            <a:spLocks noGrp="1"/>
          </p:cNvSpPr>
          <p:nvPr>
            <p:ph type="body" idx="4294967295"/>
          </p:nvPr>
        </p:nvSpPr>
        <p:spPr>
          <a:xfrm>
            <a:off x="179512" y="908720"/>
            <a:ext cx="8686800" cy="5544616"/>
          </a:xfrm>
        </p:spPr>
        <p:txBody>
          <a:bodyPr/>
          <a:lstStyle/>
          <a:p>
            <a:pPr marL="0" indent="0">
              <a:buNone/>
            </a:pPr>
            <a:r>
              <a:rPr lang="en-GB" sz="2000" b="1" dirty="0" smtClean="0"/>
              <a:t>Questions</a:t>
            </a:r>
          </a:p>
          <a:p>
            <a:r>
              <a:rPr lang="en-GB" sz="2000" dirty="0" smtClean="0"/>
              <a:t>UFO </a:t>
            </a:r>
            <a:r>
              <a:rPr lang="en-GB" sz="2000" dirty="0"/>
              <a:t>bursts (several UFOs within one second) </a:t>
            </a:r>
            <a:r>
              <a:rPr lang="en-GB" sz="2000" dirty="0" smtClean="0"/>
              <a:t>…..</a:t>
            </a:r>
            <a:r>
              <a:rPr lang="en-GB" sz="2000" dirty="0"/>
              <a:t>where and when? </a:t>
            </a:r>
            <a:r>
              <a:rPr lang="en-GB" sz="2000" dirty="0" smtClean="0"/>
              <a:t>Why?</a:t>
            </a:r>
          </a:p>
          <a:p>
            <a:pPr lvl="0"/>
            <a:r>
              <a:rPr lang="en-GB" sz="2000" dirty="0" smtClean="0"/>
              <a:t>Sometimes we observe long tails in the BLM signal - why?</a:t>
            </a:r>
          </a:p>
          <a:p>
            <a:pPr lvl="0"/>
            <a:r>
              <a:rPr lang="en-GB" sz="2000" dirty="0" smtClean="0"/>
              <a:t>Can </a:t>
            </a:r>
            <a:r>
              <a:rPr lang="en-GB" sz="2000" dirty="0"/>
              <a:t>we detect if a dust particle comes from the bottom / top</a:t>
            </a:r>
            <a:r>
              <a:rPr lang="en-GB" sz="2000" dirty="0" smtClean="0"/>
              <a:t>? Ideas?</a:t>
            </a:r>
          </a:p>
          <a:p>
            <a:r>
              <a:rPr lang="en-GB" sz="2000" dirty="0" smtClean="0"/>
              <a:t>Why do we see a strong conditioning effect?</a:t>
            </a:r>
          </a:p>
          <a:p>
            <a:pPr lvl="1">
              <a:buFont typeface="Arial" panose="020B0604020202020204" pitchFamily="34" charset="0"/>
              <a:buChar char="•"/>
            </a:pPr>
            <a:r>
              <a:rPr lang="en-GB" sz="1800" dirty="0" smtClean="0"/>
              <a:t>Dust particle are falling from the top, and then are gone?</a:t>
            </a:r>
          </a:p>
          <a:p>
            <a:pPr lvl="1">
              <a:buFont typeface="Arial" panose="020B0604020202020204" pitchFamily="34" charset="0"/>
              <a:buChar char="•"/>
            </a:pPr>
            <a:r>
              <a:rPr lang="en-GB" sz="1800" dirty="0" smtClean="0"/>
              <a:t>Dust particles are heated up, vaporising and therefore destroyed?</a:t>
            </a:r>
          </a:p>
          <a:p>
            <a:pPr lvl="1">
              <a:buFont typeface="Arial" panose="020B0604020202020204" pitchFamily="34" charset="0"/>
              <a:buChar char="•"/>
            </a:pPr>
            <a:r>
              <a:rPr lang="en-GB" sz="1800" dirty="0" smtClean="0"/>
              <a:t>Other mechanisms?</a:t>
            </a:r>
          </a:p>
          <a:p>
            <a:pPr lvl="1">
              <a:buFont typeface="Arial" panose="020B0604020202020204" pitchFamily="34" charset="0"/>
              <a:buChar char="•"/>
            </a:pPr>
            <a:r>
              <a:rPr lang="en-GB" sz="1800" dirty="0" smtClean="0"/>
              <a:t>Very interesting to see sector 1-2 after restart (vacuum system was opened)  </a:t>
            </a:r>
          </a:p>
          <a:p>
            <a:pPr>
              <a:buFont typeface="Arial" panose="020B0604020202020204" pitchFamily="34" charset="0"/>
              <a:buChar char="•"/>
            </a:pPr>
            <a:r>
              <a:rPr lang="en-GB" sz="2000" dirty="0"/>
              <a:t>Charging of UFOs from electrons, and image current in the beam screen – effect on force between UFO and beam screen? </a:t>
            </a:r>
            <a:endParaRPr lang="en-GB" sz="2200" dirty="0" smtClean="0"/>
          </a:p>
          <a:p>
            <a:pPr marL="0" lvl="0" indent="0">
              <a:buNone/>
            </a:pPr>
            <a:r>
              <a:rPr lang="en-GB" sz="2000" b="1" dirty="0" smtClean="0"/>
              <a:t>Ongoing studies</a:t>
            </a:r>
            <a:endParaRPr lang="en-GB" sz="2000" b="1" dirty="0"/>
          </a:p>
          <a:p>
            <a:pPr lvl="0"/>
            <a:r>
              <a:rPr lang="en-GB" sz="2000" dirty="0" smtClean="0"/>
              <a:t>Parameters of dust particles in LHC vacuum system (experimental investigation)</a:t>
            </a:r>
          </a:p>
          <a:p>
            <a:pPr lvl="0"/>
            <a:r>
              <a:rPr lang="en-GB" sz="2000" dirty="0" smtClean="0"/>
              <a:t>Heating up and vaporising of UFO</a:t>
            </a:r>
          </a:p>
          <a:p>
            <a:pPr lvl="0"/>
            <a:r>
              <a:rPr lang="en-GB" sz="2000" dirty="0" smtClean="0"/>
              <a:t>If a dust particle moves, what are the forces from the B-field? =&gt; small </a:t>
            </a:r>
          </a:p>
          <a:p>
            <a:pPr marL="0" lvl="0" indent="0">
              <a:buNone/>
            </a:pPr>
            <a:r>
              <a:rPr lang="en-GB" sz="2000" dirty="0" smtClean="0"/>
              <a:t> </a:t>
            </a:r>
            <a:endParaRPr lang="en-GB" sz="2000" dirty="0"/>
          </a:p>
        </p:txBody>
      </p:sp>
    </p:spTree>
    <p:extLst>
      <p:ext uri="{BB962C8B-B14F-4D97-AF65-F5344CB8AC3E}">
        <p14:creationId xmlns:p14="http://schemas.microsoft.com/office/powerpoint/2010/main" val="3897688396"/>
      </p:ext>
    </p:extLst>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Main focus of future work</a:t>
            </a:r>
            <a:endParaRPr lang="en-GB" sz="2800" noProof="0" dirty="0">
              <a:effectLst/>
            </a:endParaRPr>
          </a:p>
        </p:txBody>
      </p:sp>
      <p:sp>
        <p:nvSpPr>
          <p:cNvPr id="3" name="Text Placeholder 2"/>
          <p:cNvSpPr>
            <a:spLocks noGrp="1"/>
          </p:cNvSpPr>
          <p:nvPr>
            <p:ph type="body" idx="4294967295"/>
          </p:nvPr>
        </p:nvSpPr>
        <p:spPr>
          <a:xfrm>
            <a:off x="179512" y="908720"/>
            <a:ext cx="8686800" cy="5544616"/>
          </a:xfrm>
        </p:spPr>
        <p:txBody>
          <a:bodyPr/>
          <a:lstStyle/>
          <a:p>
            <a:pPr marL="0" lvl="0" indent="0">
              <a:buNone/>
            </a:pPr>
            <a:r>
              <a:rPr lang="en-GB" sz="2000" b="1" dirty="0" smtClean="0"/>
              <a:t>Activities (short + medium term)</a:t>
            </a:r>
            <a:endParaRPr lang="en-GB" sz="2000" b="1" dirty="0"/>
          </a:p>
          <a:p>
            <a:pPr lvl="0"/>
            <a:r>
              <a:rPr lang="en-GB" sz="2000" dirty="0" smtClean="0"/>
              <a:t>Understanding of dust from analysis of dust samples (magnet exchange in sector 1-2)</a:t>
            </a:r>
          </a:p>
          <a:p>
            <a:pPr lvl="0"/>
            <a:r>
              <a:rPr lang="en-GB" sz="2000" dirty="0" smtClean="0"/>
              <a:t>Improving statistical analysis – develop new analysis tools</a:t>
            </a:r>
          </a:p>
          <a:p>
            <a:pPr lvl="0"/>
            <a:r>
              <a:rPr lang="en-GB" sz="2000" dirty="0" smtClean="0"/>
              <a:t>Adding ‘physics’ into UFO model, e.g. heating of dust particle</a:t>
            </a:r>
          </a:p>
          <a:p>
            <a:pPr lvl="0"/>
            <a:r>
              <a:rPr lang="en-GB" sz="2000" dirty="0" smtClean="0"/>
              <a:t>Observations in LHC operation in 2017 and 2018</a:t>
            </a:r>
          </a:p>
          <a:p>
            <a:pPr lvl="0"/>
            <a:r>
              <a:rPr lang="en-GB" sz="2000" dirty="0" smtClean="0"/>
              <a:t>Extending UFO-Beam interaction </a:t>
            </a:r>
            <a:r>
              <a:rPr lang="en-GB" sz="2000" dirty="0" err="1" smtClean="0"/>
              <a:t>simulatio</a:t>
            </a:r>
            <a:endParaRPr lang="en-GB" sz="2000" dirty="0" smtClean="0"/>
          </a:p>
          <a:p>
            <a:pPr lvl="0"/>
            <a:r>
              <a:rPr lang="en-GB" sz="2000" dirty="0" smtClean="0"/>
              <a:t>Using diamond detectors for observing UFOs</a:t>
            </a:r>
          </a:p>
          <a:p>
            <a:pPr lvl="0"/>
            <a:r>
              <a:rPr lang="en-GB" sz="2000" dirty="0" smtClean="0"/>
              <a:t>Simulation of particle dynamics of protons that are deflected at a small angle by a UFO</a:t>
            </a:r>
          </a:p>
          <a:p>
            <a:pPr lvl="0"/>
            <a:endParaRPr lang="en-GB" sz="1800" dirty="0" smtClean="0"/>
          </a:p>
          <a:p>
            <a:pPr marL="0" lvl="0" indent="0">
              <a:buNone/>
            </a:pPr>
            <a:r>
              <a:rPr lang="en-GB" sz="2000" b="1" dirty="0"/>
              <a:t>Ideas for beam tests</a:t>
            </a:r>
          </a:p>
          <a:p>
            <a:r>
              <a:rPr lang="en-GB" sz="2000" dirty="0"/>
              <a:t>Beam test: run one sector with horizontal orbit away from the normal orbit? Will this have an effect on the UFO rate?</a:t>
            </a:r>
          </a:p>
          <a:p>
            <a:pPr lvl="0"/>
            <a:endParaRPr lang="en-GB" sz="2000" dirty="0"/>
          </a:p>
          <a:p>
            <a:pPr marL="0" indent="0">
              <a:buNone/>
            </a:pPr>
            <a:endParaRPr lang="en-GB" sz="2000" dirty="0"/>
          </a:p>
        </p:txBody>
      </p:sp>
    </p:spTree>
    <p:extLst>
      <p:ext uri="{BB962C8B-B14F-4D97-AF65-F5344CB8AC3E}">
        <p14:creationId xmlns:p14="http://schemas.microsoft.com/office/powerpoint/2010/main" val="1460492202"/>
      </p:ext>
    </p:extLst>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Accidental beam losses during collisions</a:t>
            </a:r>
            <a:endParaRPr lang="de-DE" dirty="0"/>
          </a:p>
        </p:txBody>
      </p:sp>
      <p:pic>
        <p:nvPicPr>
          <p:cNvPr id="1426434" name="Picture 2" descr="\\cern.ch\dfs\Users\r\rudi\Desktop\3007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71526"/>
            <a:ext cx="9144000" cy="6086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292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Reminder: UFOs at LHC</a:t>
            </a:r>
            <a:endParaRPr lang="en-GB" sz="2800" noProof="0" dirty="0">
              <a:effectLst/>
            </a:endParaRPr>
          </a:p>
        </p:txBody>
      </p:sp>
      <p:sp>
        <p:nvSpPr>
          <p:cNvPr id="3" name="Text Placeholder 2"/>
          <p:cNvSpPr>
            <a:spLocks noGrp="1"/>
          </p:cNvSpPr>
          <p:nvPr>
            <p:ph type="body" idx="4294967295"/>
          </p:nvPr>
        </p:nvSpPr>
        <p:spPr>
          <a:xfrm>
            <a:off x="179512" y="980728"/>
            <a:ext cx="8686800" cy="5544616"/>
          </a:xfrm>
        </p:spPr>
        <p:txBody>
          <a:bodyPr/>
          <a:lstStyle/>
          <a:p>
            <a:r>
              <a:rPr lang="en-GB" noProof="0" dirty="0" smtClean="0"/>
              <a:t>Sudden “localised” beam losses are observed around LHC when operating with high intensity beams</a:t>
            </a:r>
          </a:p>
          <a:p>
            <a:r>
              <a:rPr lang="en-GB" noProof="0" dirty="0" smtClean="0"/>
              <a:t>The beam losses are large enough to quench magnets, when operating at high energy (6.5 TeV)</a:t>
            </a:r>
          </a:p>
          <a:p>
            <a:r>
              <a:rPr lang="en-GB" noProof="0" dirty="0" smtClean="0"/>
              <a:t>There was a significant conditioning of UFOs: the number of UFOs decreased over the years</a:t>
            </a:r>
          </a:p>
          <a:p>
            <a:endParaRPr lang="en-GB" dirty="0"/>
          </a:p>
          <a:p>
            <a:r>
              <a:rPr lang="en-GB" noProof="0" dirty="0" smtClean="0"/>
              <a:t>A numerical model for UFOs was developed by Bernhard and Scott</a:t>
            </a:r>
          </a:p>
          <a:p>
            <a:pPr lvl="1">
              <a:buFont typeface="Arial" panose="020B0604020202020204" pitchFamily="34" charset="0"/>
              <a:buChar char="•"/>
            </a:pPr>
            <a:r>
              <a:rPr lang="en-GB" dirty="0" smtClean="0"/>
              <a:t>UFOs are falling by gravitation from the beam screen towards the beam</a:t>
            </a:r>
            <a:r>
              <a:rPr lang="en-GB" noProof="0" dirty="0" smtClean="0"/>
              <a:t> </a:t>
            </a:r>
          </a:p>
          <a:p>
            <a:pPr lvl="1">
              <a:buFont typeface="Arial" panose="020B0604020202020204" pitchFamily="34" charset="0"/>
              <a:buChar char="•"/>
            </a:pPr>
            <a:r>
              <a:rPr lang="en-GB" dirty="0" smtClean="0"/>
              <a:t>There is an interaction between UFOs and the beam</a:t>
            </a:r>
          </a:p>
          <a:p>
            <a:pPr lvl="1">
              <a:buFont typeface="Arial" panose="020B0604020202020204" pitchFamily="34" charset="0"/>
              <a:buChar char="•"/>
            </a:pPr>
            <a:r>
              <a:rPr lang="en-GB" noProof="0" dirty="0" smtClean="0"/>
              <a:t>The signature of beam losses is predicted by the model</a:t>
            </a:r>
          </a:p>
          <a:p>
            <a:pPr marL="0" indent="0">
              <a:buNone/>
            </a:pPr>
            <a:endParaRPr lang="en-GB" noProof="0" dirty="0"/>
          </a:p>
        </p:txBody>
      </p:sp>
    </p:spTree>
    <p:extLst>
      <p:ext uri="{BB962C8B-B14F-4D97-AF65-F5344CB8AC3E}">
        <p14:creationId xmlns:p14="http://schemas.microsoft.com/office/powerpoint/2010/main" val="3421678118"/>
      </p:ext>
    </p:extLst>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a:off x="2352902" y="3433564"/>
            <a:ext cx="4680520"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39452" y="-12443"/>
            <a:ext cx="8382000" cy="762000"/>
          </a:xfrm>
        </p:spPr>
        <p:txBody>
          <a:bodyPr/>
          <a:lstStyle/>
          <a:p>
            <a:r>
              <a:rPr lang="en-GB" sz="2800" dirty="0" smtClean="0"/>
              <a:t>Poor mans beam screen drawing with falling dust</a:t>
            </a:r>
            <a:endParaRPr lang="en-GB" sz="2800" dirty="0"/>
          </a:p>
        </p:txBody>
      </p:sp>
      <p:cxnSp>
        <p:nvCxnSpPr>
          <p:cNvPr id="5" name="Straight Connector 4"/>
          <p:cNvCxnSpPr/>
          <p:nvPr/>
        </p:nvCxnSpPr>
        <p:spPr>
          <a:xfrm>
            <a:off x="4570412" y="944018"/>
            <a:ext cx="0" cy="4896544"/>
          </a:xfrm>
          <a:prstGeom prst="line">
            <a:avLst/>
          </a:prstGeom>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01984" y="3408011"/>
            <a:ext cx="129600" cy="576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3127162" y="1603400"/>
            <a:ext cx="31320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3624593" y="1970370"/>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770212" y="2236076"/>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5014264" y="2131428"/>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4786760" y="1872851"/>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5580112" y="2279680"/>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4169890" y="2177147"/>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c 21"/>
          <p:cNvSpPr>
            <a:spLocks noChangeAspect="1"/>
          </p:cNvSpPr>
          <p:nvPr/>
        </p:nvSpPr>
        <p:spPr>
          <a:xfrm rot="-8100000">
            <a:off x="2355334" y="831508"/>
            <a:ext cx="5193570" cy="5193570"/>
          </a:xfrm>
          <a:prstGeom prst="arc">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5" name="Straight Connector 24"/>
          <p:cNvCxnSpPr/>
          <p:nvPr/>
        </p:nvCxnSpPr>
        <p:spPr>
          <a:xfrm>
            <a:off x="3127162" y="5278983"/>
            <a:ext cx="31320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Arc 25"/>
          <p:cNvSpPr>
            <a:spLocks noChangeAspect="1"/>
          </p:cNvSpPr>
          <p:nvPr/>
        </p:nvSpPr>
        <p:spPr>
          <a:xfrm rot="2700000">
            <a:off x="1831200" y="832216"/>
            <a:ext cx="5193570" cy="5193570"/>
          </a:xfrm>
          <a:prstGeom prst="arc">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p:cNvSpPr txBox="1"/>
          <p:nvPr/>
        </p:nvSpPr>
        <p:spPr>
          <a:xfrm>
            <a:off x="1073996" y="5748240"/>
            <a:ext cx="2941446" cy="646331"/>
          </a:xfrm>
          <a:prstGeom prst="rect">
            <a:avLst/>
          </a:prstGeom>
          <a:noFill/>
        </p:spPr>
        <p:txBody>
          <a:bodyPr wrap="none" rtlCol="0">
            <a:spAutoFit/>
          </a:bodyPr>
          <a:lstStyle/>
          <a:p>
            <a:r>
              <a:rPr lang="en-GB" dirty="0" smtClean="0">
                <a:solidFill>
                  <a:srgbClr val="002060"/>
                </a:solidFill>
              </a:rPr>
              <a:t>1cm LHC = 3cm picture</a:t>
            </a:r>
          </a:p>
          <a:p>
            <a:r>
              <a:rPr lang="en-GB" dirty="0" smtClean="0">
                <a:solidFill>
                  <a:srgbClr val="002060"/>
                </a:solidFill>
              </a:rPr>
              <a:t>Beam size 0.38mm, 0.13mm</a:t>
            </a:r>
            <a:endParaRPr lang="en-GB" dirty="0">
              <a:solidFill>
                <a:srgbClr val="002060"/>
              </a:solidFill>
            </a:endParaRPr>
          </a:p>
        </p:txBody>
      </p:sp>
      <p:sp>
        <p:nvSpPr>
          <p:cNvPr id="27" name="Oval 26"/>
          <p:cNvSpPr/>
          <p:nvPr/>
        </p:nvSpPr>
        <p:spPr>
          <a:xfrm>
            <a:off x="6038449" y="1844824"/>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V="1">
            <a:off x="7668344" y="1603400"/>
            <a:ext cx="0" cy="1830164"/>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411056" y="3579413"/>
            <a:ext cx="787395" cy="369332"/>
          </a:xfrm>
          <a:prstGeom prst="rect">
            <a:avLst/>
          </a:prstGeom>
          <a:noFill/>
        </p:spPr>
        <p:txBody>
          <a:bodyPr wrap="none" rtlCol="0">
            <a:spAutoFit/>
          </a:bodyPr>
          <a:lstStyle/>
          <a:p>
            <a:r>
              <a:rPr lang="en-GB" dirty="0" smtClean="0">
                <a:solidFill>
                  <a:srgbClr val="002060"/>
                </a:solidFill>
              </a:rPr>
              <a:t>46mm</a:t>
            </a:r>
            <a:endParaRPr lang="en-GB" dirty="0">
              <a:solidFill>
                <a:srgbClr val="002060"/>
              </a:solidFill>
            </a:endParaRPr>
          </a:p>
        </p:txBody>
      </p:sp>
      <p:cxnSp>
        <p:nvCxnSpPr>
          <p:cNvPr id="29" name="Straight Arrow Connector 28"/>
          <p:cNvCxnSpPr/>
          <p:nvPr/>
        </p:nvCxnSpPr>
        <p:spPr>
          <a:xfrm flipH="1">
            <a:off x="2352903" y="3429000"/>
            <a:ext cx="4680519" cy="0"/>
          </a:xfrm>
          <a:prstGeom prst="straightConnector1">
            <a:avLst/>
          </a:prstGeom>
          <a:ln>
            <a:solidFill>
              <a:srgbClr val="C0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697810" y="2132856"/>
            <a:ext cx="962123" cy="369332"/>
          </a:xfrm>
          <a:prstGeom prst="rect">
            <a:avLst/>
          </a:prstGeom>
          <a:noFill/>
        </p:spPr>
        <p:txBody>
          <a:bodyPr wrap="none" rtlCol="0">
            <a:spAutoFit/>
          </a:bodyPr>
          <a:lstStyle/>
          <a:p>
            <a:r>
              <a:rPr lang="en-GB" dirty="0" smtClean="0">
                <a:solidFill>
                  <a:srgbClr val="002060"/>
                </a:solidFill>
              </a:rPr>
              <a:t>14.5mm</a:t>
            </a:r>
            <a:endParaRPr lang="en-GB" dirty="0">
              <a:solidFill>
                <a:srgbClr val="002060"/>
              </a:solidFill>
            </a:endParaRPr>
          </a:p>
        </p:txBody>
      </p:sp>
      <p:cxnSp>
        <p:nvCxnSpPr>
          <p:cNvPr id="33" name="Straight Arrow Connector 32"/>
          <p:cNvCxnSpPr/>
          <p:nvPr/>
        </p:nvCxnSpPr>
        <p:spPr>
          <a:xfrm>
            <a:off x="8028384" y="3429000"/>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164082" y="3555797"/>
            <a:ext cx="284052" cy="369332"/>
          </a:xfrm>
          <a:prstGeom prst="rect">
            <a:avLst/>
          </a:prstGeom>
          <a:noFill/>
        </p:spPr>
        <p:txBody>
          <a:bodyPr wrap="none" rtlCol="0">
            <a:spAutoFit/>
          </a:bodyPr>
          <a:lstStyle/>
          <a:p>
            <a:r>
              <a:rPr lang="en-GB" dirty="0" smtClean="0">
                <a:solidFill>
                  <a:srgbClr val="002060"/>
                </a:solidFill>
              </a:rPr>
              <a:t>x</a:t>
            </a:r>
            <a:endParaRPr lang="en-GB" dirty="0">
              <a:solidFill>
                <a:srgbClr val="002060"/>
              </a:solidFill>
            </a:endParaRPr>
          </a:p>
        </p:txBody>
      </p:sp>
      <p:cxnSp>
        <p:nvCxnSpPr>
          <p:cNvPr id="35" name="Straight Arrow Connector 34"/>
          <p:cNvCxnSpPr/>
          <p:nvPr/>
        </p:nvCxnSpPr>
        <p:spPr>
          <a:xfrm flipH="1">
            <a:off x="4469063" y="1412776"/>
            <a:ext cx="216000" cy="0"/>
          </a:xfrm>
          <a:prstGeom prst="straightConnector1">
            <a:avLst/>
          </a:prstGeom>
          <a:ln>
            <a:solidFill>
              <a:srgbClr val="C0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670771" y="1213660"/>
            <a:ext cx="909223" cy="369332"/>
          </a:xfrm>
          <a:prstGeom prst="rect">
            <a:avLst/>
          </a:prstGeom>
          <a:noFill/>
        </p:spPr>
        <p:txBody>
          <a:bodyPr wrap="none" rtlCol="0">
            <a:spAutoFit/>
          </a:bodyPr>
          <a:lstStyle/>
          <a:p>
            <a:r>
              <a:rPr lang="en-GB" dirty="0" smtClean="0">
                <a:solidFill>
                  <a:srgbClr val="002060"/>
                </a:solidFill>
              </a:rPr>
              <a:t>+- 1mm</a:t>
            </a:r>
            <a:endParaRPr lang="en-GB" dirty="0">
              <a:solidFill>
                <a:srgbClr val="002060"/>
              </a:solidFill>
            </a:endParaRPr>
          </a:p>
        </p:txBody>
      </p:sp>
      <p:sp>
        <p:nvSpPr>
          <p:cNvPr id="30" name="Oval 29"/>
          <p:cNvSpPr/>
          <p:nvPr/>
        </p:nvSpPr>
        <p:spPr>
          <a:xfrm>
            <a:off x="5220072"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32" name="Oval 31"/>
          <p:cNvSpPr/>
          <p:nvPr/>
        </p:nvSpPr>
        <p:spPr>
          <a:xfrm>
            <a:off x="4139952"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37" name="Oval 36"/>
          <p:cNvSpPr/>
          <p:nvPr/>
        </p:nvSpPr>
        <p:spPr>
          <a:xfrm>
            <a:off x="5462385"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38" name="Oval 37"/>
          <p:cNvSpPr/>
          <p:nvPr/>
        </p:nvSpPr>
        <p:spPr>
          <a:xfrm>
            <a:off x="4382265"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39" name="Oval 38"/>
          <p:cNvSpPr/>
          <p:nvPr/>
        </p:nvSpPr>
        <p:spPr>
          <a:xfrm>
            <a:off x="5822425"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0" name="Oval 39"/>
          <p:cNvSpPr/>
          <p:nvPr/>
        </p:nvSpPr>
        <p:spPr>
          <a:xfrm>
            <a:off x="4742305"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1" name="Oval 40"/>
          <p:cNvSpPr/>
          <p:nvPr/>
        </p:nvSpPr>
        <p:spPr>
          <a:xfrm>
            <a:off x="5652120"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2" name="Oval 41"/>
          <p:cNvSpPr/>
          <p:nvPr/>
        </p:nvSpPr>
        <p:spPr>
          <a:xfrm>
            <a:off x="4572000"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3" name="Oval 42"/>
          <p:cNvSpPr/>
          <p:nvPr/>
        </p:nvSpPr>
        <p:spPr>
          <a:xfrm>
            <a:off x="4932040"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4" name="Oval 43"/>
          <p:cNvSpPr/>
          <p:nvPr/>
        </p:nvSpPr>
        <p:spPr>
          <a:xfrm>
            <a:off x="3851920" y="1628800"/>
            <a:ext cx="45719" cy="45719"/>
          </a:xfrm>
          <a:prstGeom prst="ellipse">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lumMod val="75000"/>
                </a:schemeClr>
              </a:solidFill>
            </a:endParaRPr>
          </a:p>
        </p:txBody>
      </p:sp>
      <p:sp>
        <p:nvSpPr>
          <p:cNvPr id="45" name="Oval 44"/>
          <p:cNvSpPr/>
          <p:nvPr/>
        </p:nvSpPr>
        <p:spPr>
          <a:xfrm>
            <a:off x="5372472" y="1781200"/>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p:cNvSpPr/>
          <p:nvPr/>
        </p:nvSpPr>
        <p:spPr>
          <a:xfrm>
            <a:off x="4292352" y="1781200"/>
            <a:ext cx="45719" cy="45719"/>
          </a:xfrm>
          <a:prstGeom prst="ellipse">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Arrow Connector 46"/>
          <p:cNvCxnSpPr/>
          <p:nvPr/>
        </p:nvCxnSpPr>
        <p:spPr>
          <a:xfrm flipV="1">
            <a:off x="8028384" y="2844552"/>
            <a:ext cx="0" cy="584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8078409" y="2636912"/>
            <a:ext cx="288862" cy="369332"/>
          </a:xfrm>
          <a:prstGeom prst="rect">
            <a:avLst/>
          </a:prstGeom>
          <a:noFill/>
        </p:spPr>
        <p:txBody>
          <a:bodyPr wrap="none" rtlCol="0">
            <a:spAutoFit/>
          </a:bodyPr>
          <a:lstStyle/>
          <a:p>
            <a:r>
              <a:rPr lang="en-GB" dirty="0" smtClean="0">
                <a:solidFill>
                  <a:srgbClr val="002060"/>
                </a:solidFill>
              </a:rPr>
              <a:t>y</a:t>
            </a:r>
            <a:endParaRPr lang="en-GB" dirty="0">
              <a:solidFill>
                <a:srgbClr val="002060"/>
              </a:solidFill>
            </a:endParaRPr>
          </a:p>
        </p:txBody>
      </p:sp>
    </p:spTree>
    <p:extLst>
      <p:ext uri="{BB962C8B-B14F-4D97-AF65-F5344CB8AC3E}">
        <p14:creationId xmlns:p14="http://schemas.microsoft.com/office/powerpoint/2010/main" val="3333398110"/>
      </p:ext>
    </p:extLst>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Looking towards the beam, 1E13 protons, about 100 bunches</a:t>
            </a:r>
            <a:endParaRPr lang="en-GB"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354830"/>
          </a:xfrm>
          <a:prstGeom prst="rect">
            <a:avLst/>
          </a:prstGeom>
        </p:spPr>
      </p:pic>
    </p:spTree>
    <p:extLst>
      <p:ext uri="{BB962C8B-B14F-4D97-AF65-F5344CB8AC3E}">
        <p14:creationId xmlns:p14="http://schemas.microsoft.com/office/powerpoint/2010/main" val="1017861190"/>
      </p:ext>
    </p:extLst>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Position of dust particle versus time</a:t>
            </a:r>
            <a:endParaRPr lang="en-GB" sz="28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1859"/>
            <a:ext cx="9144000" cy="4354830"/>
          </a:xfrm>
          <a:prstGeom prst="rect">
            <a:avLst/>
          </a:prstGeom>
        </p:spPr>
      </p:pic>
    </p:spTree>
    <p:extLst>
      <p:ext uri="{BB962C8B-B14F-4D97-AF65-F5344CB8AC3E}">
        <p14:creationId xmlns:p14="http://schemas.microsoft.com/office/powerpoint/2010/main" val="344574851"/>
      </p:ext>
    </p:extLst>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Signal in adjacent BLM</a:t>
            </a:r>
            <a:endParaRPr lang="en-GB"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6" y="1412776"/>
            <a:ext cx="9144000" cy="4354830"/>
          </a:xfrm>
          <a:prstGeom prst="rect">
            <a:avLst/>
          </a:prstGeom>
        </p:spPr>
      </p:pic>
    </p:spTree>
    <p:extLst>
      <p:ext uri="{BB962C8B-B14F-4D97-AF65-F5344CB8AC3E}">
        <p14:creationId xmlns:p14="http://schemas.microsoft.com/office/powerpoint/2010/main" val="175649214"/>
      </p:ext>
    </p:extLst>
  </p:cSld>
  <p:clrMapOvr>
    <a:masterClrMapping/>
  </p:clrMapOvr>
  <p:transition spd="med">
    <p:fade thruBlk="1"/>
  </p:transition>
</p:sld>
</file>

<file path=ppt/theme/theme1.xml><?xml version="1.0" encoding="utf-8"?>
<a:theme xmlns:a="http://schemas.openxmlformats.org/drawingml/2006/main" name="4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4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4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4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4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4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4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4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4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4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4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4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4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4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36263</TotalTime>
  <Words>1621</Words>
  <Application>Microsoft Office PowerPoint</Application>
  <PresentationFormat>On-screen Show (4:3)</PresentationFormat>
  <Paragraphs>220</Paragraphs>
  <Slides>34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 Unicode MS</vt:lpstr>
      <vt:lpstr>Arial</vt:lpstr>
      <vt:lpstr>Calibri</vt:lpstr>
      <vt:lpstr>Franklin Gothic Medium</vt:lpstr>
      <vt:lpstr>Times New Roman</vt:lpstr>
      <vt:lpstr>4_BTODD primary master</vt:lpstr>
      <vt:lpstr>UFO (simulations) updated</vt:lpstr>
      <vt:lpstr>Continuous beam losses during collisions</vt:lpstr>
      <vt:lpstr>Accidental beam losses during collisions</vt:lpstr>
      <vt:lpstr>Accidental beam losses during collisions</vt:lpstr>
      <vt:lpstr>Reminder: UFOs at LHC</vt:lpstr>
      <vt:lpstr>Poor mans beam screen drawing with falling dust</vt:lpstr>
      <vt:lpstr>Looking towards the beam, 1E13 protons, about 100 bunches</vt:lpstr>
      <vt:lpstr>Position of dust particle versus time</vt:lpstr>
      <vt:lpstr>Signal in adjacent BLM</vt:lpstr>
      <vt:lpstr>Looking towards the beam, 2E13 protons, about 200 bunches</vt:lpstr>
      <vt:lpstr>Position of dust particle versus time</vt:lpstr>
      <vt:lpstr>Signal in adjacent BLM</vt:lpstr>
      <vt:lpstr>Illustration: dust starting at x=0, and 1-3 sigma</vt:lpstr>
      <vt:lpstr>Dust particle with offset to beam center</vt:lpstr>
      <vt:lpstr>Dust particle with offset to beam center and charge</vt:lpstr>
      <vt:lpstr>Integral number of collisions as function of proton intensity (dust particle falling from center)</vt:lpstr>
      <vt:lpstr>Integral number of collisions as function of proton intensity (dust particle falling from a position of one sigma)</vt:lpstr>
      <vt:lpstr>2-dimensional scan- dust no charge-QF, dust falling randomly through beam</vt:lpstr>
      <vt:lpstr>2-dimensional scan- dust no charge-QD, dust falling randomly through beam</vt:lpstr>
      <vt:lpstr>Step 6– 1-dimensional scan in x with fixed Np=2e14</vt:lpstr>
      <vt:lpstr>Nr of collisions and width versus x</vt:lpstr>
      <vt:lpstr>Step 8– 1-dimensional scan in x with fixed Np=4e13 – charge = -2e12</vt:lpstr>
      <vt:lpstr>Remarks</vt:lpstr>
      <vt:lpstr>Why does a dust particle fall into the beam?</vt:lpstr>
      <vt:lpstr>Randomly falling non-charged dust?</vt:lpstr>
      <vt:lpstr>Charged dust?</vt:lpstr>
      <vt:lpstr>Charged dust?</vt:lpstr>
      <vt:lpstr>PowerPoint Presentation</vt:lpstr>
      <vt:lpstr>Forces on dust particles – preliminary non-checked-</vt:lpstr>
      <vt:lpstr>Consequences for observations</vt:lpstr>
      <vt:lpstr>Observation and statistical analysis</vt:lpstr>
      <vt:lpstr>PowerPoint Presentation</vt:lpstr>
      <vt:lpstr>Remarks and questions</vt:lpstr>
      <vt:lpstr>Main focus of future work</vt:lpstr>
    </vt:vector>
  </TitlesOfParts>
  <Company>European Spallation Source ESS 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dc:title>
  <dc:creator>ESS User</dc:creator>
  <cp:lastModifiedBy>Rudiger Schmidt</cp:lastModifiedBy>
  <cp:revision>764</cp:revision>
  <cp:lastPrinted>2017-03-28T15:00:56Z</cp:lastPrinted>
  <dcterms:created xsi:type="dcterms:W3CDTF">2013-04-03T07:52:28Z</dcterms:created>
  <dcterms:modified xsi:type="dcterms:W3CDTF">2017-03-29T10:28:48Z</dcterms:modified>
</cp:coreProperties>
</file>