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notesMasterIdLst>
    <p:notesMasterId r:id="rId40"/>
  </p:notesMasterIdLst>
  <p:handoutMasterIdLst>
    <p:handoutMasterId r:id="rId41"/>
  </p:handoutMasterIdLst>
  <p:sldIdLst>
    <p:sldId id="256" r:id="rId3"/>
    <p:sldId id="257" r:id="rId4"/>
    <p:sldId id="276" r:id="rId5"/>
    <p:sldId id="296" r:id="rId6"/>
    <p:sldId id="287" r:id="rId7"/>
    <p:sldId id="284" r:id="rId8"/>
    <p:sldId id="280" r:id="rId9"/>
    <p:sldId id="285" r:id="rId10"/>
    <p:sldId id="282" r:id="rId11"/>
    <p:sldId id="286" r:id="rId12"/>
    <p:sldId id="294" r:id="rId13"/>
    <p:sldId id="293" r:id="rId14"/>
    <p:sldId id="301" r:id="rId15"/>
    <p:sldId id="298" r:id="rId16"/>
    <p:sldId id="300" r:id="rId17"/>
    <p:sldId id="303" r:id="rId18"/>
    <p:sldId id="291" r:id="rId19"/>
    <p:sldId id="305" r:id="rId20"/>
    <p:sldId id="308" r:id="rId21"/>
    <p:sldId id="309" r:id="rId22"/>
    <p:sldId id="310" r:id="rId23"/>
    <p:sldId id="311" r:id="rId24"/>
    <p:sldId id="306" r:id="rId25"/>
    <p:sldId id="307" r:id="rId26"/>
    <p:sldId id="312" r:id="rId27"/>
    <p:sldId id="313" r:id="rId28"/>
    <p:sldId id="314" r:id="rId29"/>
    <p:sldId id="315" r:id="rId30"/>
    <p:sldId id="316" r:id="rId31"/>
    <p:sldId id="317" r:id="rId32"/>
    <p:sldId id="304" r:id="rId33"/>
    <p:sldId id="289" r:id="rId34"/>
    <p:sldId id="299" r:id="rId35"/>
    <p:sldId id="272" r:id="rId36"/>
    <p:sldId id="273" r:id="rId37"/>
    <p:sldId id="274" r:id="rId38"/>
    <p:sldId id="275" r:id="rId3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9D9D9D"/>
    <a:srgbClr val="FF00FF"/>
    <a:srgbClr val="FFFFCC"/>
    <a:srgbClr val="B8DDFF"/>
    <a:srgbClr val="FEC0BA"/>
    <a:srgbClr val="005AA9"/>
    <a:srgbClr val="FF5050"/>
    <a:srgbClr val="FFCCFF"/>
    <a:srgbClr val="C0E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4672" autoAdjust="0"/>
  </p:normalViewPr>
  <p:slideViewPr>
    <p:cSldViewPr snapToGrid="0" showGuides="1">
      <p:cViewPr varScale="1">
        <p:scale>
          <a:sx n="155" d="100"/>
          <a:sy n="155" d="100"/>
        </p:scale>
        <p:origin x="390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E0E0C7-F99E-4362-AC99-24D5701DC673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1FCB9FD-B7CA-4D6B-9E48-E57E9C788F04}">
      <dgm:prSet phldrT="[Text]" custT="1"/>
      <dgm:spPr>
        <a:solidFill>
          <a:srgbClr val="FE7E81"/>
        </a:solidFill>
        <a:ln>
          <a:solidFill>
            <a:srgbClr val="002060"/>
          </a:solidFill>
        </a:ln>
      </dgm:spPr>
      <dgm:t>
        <a:bodyPr/>
        <a:lstStyle/>
        <a:p>
          <a:r>
            <a:rPr lang="de-DE" sz="1600" b="1" u="none" dirty="0">
              <a:solidFill>
                <a:srgbClr val="002060"/>
              </a:solidFill>
              <a:latin typeface="Franklin Gothic Medium" panose="020B0603020102020204" pitchFamily="34" charset="0"/>
            </a:rPr>
            <a:t>Statistical</a:t>
          </a:r>
          <a:br>
            <a:rPr lang="de-DE" sz="1600" b="1" u="none" dirty="0">
              <a:solidFill>
                <a:srgbClr val="002060"/>
              </a:solidFill>
              <a:latin typeface="Franklin Gothic Medium" panose="020B0603020102020204" pitchFamily="34" charset="0"/>
            </a:rPr>
          </a:br>
          <a:r>
            <a:rPr lang="de-DE" sz="1600" b="1" u="none" dirty="0">
              <a:solidFill>
                <a:srgbClr val="002060"/>
              </a:solidFill>
              <a:latin typeface="Franklin Gothic Medium" panose="020B0603020102020204" pitchFamily="34" charset="0"/>
            </a:rPr>
            <a:t>Analysis</a:t>
          </a:r>
          <a:endParaRPr lang="en-GB" sz="1600" b="1" u="none" dirty="0">
            <a:solidFill>
              <a:srgbClr val="002060"/>
            </a:solidFill>
            <a:latin typeface="Franklin Gothic Medium" panose="020B0603020102020204" pitchFamily="34" charset="0"/>
          </a:endParaRPr>
        </a:p>
      </dgm:t>
    </dgm:pt>
    <dgm:pt modelId="{AABCB03C-B795-4561-BF92-B8B77C545E6D}" type="parTrans" cxnId="{9C58435F-E59F-4568-B1A0-CAC0C0C98986}">
      <dgm:prSet/>
      <dgm:spPr/>
      <dgm:t>
        <a:bodyPr/>
        <a:lstStyle/>
        <a:p>
          <a:endParaRPr lang="en-GB"/>
        </a:p>
      </dgm:t>
    </dgm:pt>
    <dgm:pt modelId="{B34B2C0A-5591-47CC-B7E5-B189223B8EAD}" type="sibTrans" cxnId="{9C58435F-E59F-4568-B1A0-CAC0C0C98986}">
      <dgm:prSet/>
      <dgm:spPr/>
      <dgm:t>
        <a:bodyPr/>
        <a:lstStyle/>
        <a:p>
          <a:endParaRPr lang="en-GB"/>
        </a:p>
      </dgm:t>
    </dgm:pt>
    <dgm:pt modelId="{7EC5E4C1-AB0F-48A2-8632-BB0812440AAA}">
      <dgm:prSet phldrT="[Text]" custT="1"/>
      <dgm:spPr>
        <a:noFill/>
      </dgm:spPr>
      <dgm:t>
        <a:bodyPr anchor="t"/>
        <a:lstStyle/>
        <a:p>
          <a:r>
            <a:rPr lang="de-DE" sz="2000" dirty="0"/>
            <a:t>UFO </a:t>
          </a:r>
          <a:r>
            <a:rPr lang="de-DE" sz="2000" dirty="0" err="1"/>
            <a:t>rates</a:t>
          </a:r>
          <a:endParaRPr lang="en-GB" sz="2000" dirty="0"/>
        </a:p>
      </dgm:t>
    </dgm:pt>
    <dgm:pt modelId="{35F2D6D8-0FB4-492F-855E-654BFA841111}" type="parTrans" cxnId="{94A33240-9628-4FCD-B712-AD069BFF5E4F}">
      <dgm:prSet/>
      <dgm:spPr/>
      <dgm:t>
        <a:bodyPr/>
        <a:lstStyle/>
        <a:p>
          <a:endParaRPr lang="en-GB"/>
        </a:p>
      </dgm:t>
    </dgm:pt>
    <dgm:pt modelId="{5E52E10E-DD21-4B91-8951-0B44639DE50E}" type="sibTrans" cxnId="{94A33240-9628-4FCD-B712-AD069BFF5E4F}">
      <dgm:prSet/>
      <dgm:spPr/>
      <dgm:t>
        <a:bodyPr/>
        <a:lstStyle/>
        <a:p>
          <a:endParaRPr lang="en-GB"/>
        </a:p>
      </dgm:t>
    </dgm:pt>
    <dgm:pt modelId="{8C59F3A4-855E-442B-8478-5C9CF1224638}">
      <dgm:prSet phldrT="[Text]" custT="1"/>
      <dgm:spPr>
        <a:solidFill>
          <a:srgbClr val="FFFF65"/>
        </a:solidFill>
        <a:ln>
          <a:solidFill>
            <a:srgbClr val="002060"/>
          </a:solidFill>
        </a:ln>
      </dgm:spPr>
      <dgm:t>
        <a:bodyPr/>
        <a:lstStyle/>
        <a:p>
          <a:r>
            <a:rPr lang="de-DE" sz="1600" b="1" u="none" dirty="0">
              <a:solidFill>
                <a:srgbClr val="002060"/>
              </a:solidFill>
              <a:latin typeface="Franklin Gothic Medium" panose="020B0603020102020204" pitchFamily="34" charset="0"/>
            </a:rPr>
            <a:t>Experimental Studies</a:t>
          </a:r>
          <a:endParaRPr lang="en-GB" sz="1600" b="1" u="none" dirty="0">
            <a:solidFill>
              <a:srgbClr val="002060"/>
            </a:solidFill>
            <a:latin typeface="Franklin Gothic Medium" panose="020B0603020102020204" pitchFamily="34" charset="0"/>
          </a:endParaRPr>
        </a:p>
      </dgm:t>
    </dgm:pt>
    <dgm:pt modelId="{6CD75A92-72BD-4D67-B009-1DEB5F7E962A}" type="parTrans" cxnId="{18017DB9-22FF-4C83-807E-FFB4E31758A7}">
      <dgm:prSet/>
      <dgm:spPr/>
      <dgm:t>
        <a:bodyPr/>
        <a:lstStyle/>
        <a:p>
          <a:endParaRPr lang="en-GB"/>
        </a:p>
      </dgm:t>
    </dgm:pt>
    <dgm:pt modelId="{5AE24AE0-94BA-4A93-AE96-E7A0B41667D7}" type="sibTrans" cxnId="{18017DB9-22FF-4C83-807E-FFB4E31758A7}">
      <dgm:prSet/>
      <dgm:spPr/>
      <dgm:t>
        <a:bodyPr/>
        <a:lstStyle/>
        <a:p>
          <a:endParaRPr lang="en-GB"/>
        </a:p>
      </dgm:t>
    </dgm:pt>
    <dgm:pt modelId="{DD951D00-FFE8-479A-9738-496996702943}">
      <dgm:prSet phldrT="[Text]" custT="1"/>
      <dgm:spPr>
        <a:noFill/>
      </dgm:spPr>
      <dgm:t>
        <a:bodyPr/>
        <a:lstStyle/>
        <a:p>
          <a:pPr algn="l"/>
          <a:r>
            <a:rPr lang="de-DE" sz="2000" dirty="0" err="1"/>
            <a:t>Dust</a:t>
          </a:r>
          <a:r>
            <a:rPr lang="de-DE" sz="2000" dirty="0"/>
            <a:t> </a:t>
          </a:r>
          <a:r>
            <a:rPr lang="de-DE" sz="2000" dirty="0" err="1"/>
            <a:t>collection</a:t>
          </a:r>
          <a:r>
            <a:rPr lang="de-DE" sz="2000" dirty="0"/>
            <a:t> </a:t>
          </a:r>
          <a:r>
            <a:rPr lang="de-DE" sz="2000" dirty="0" err="1"/>
            <a:t>and</a:t>
          </a:r>
          <a:r>
            <a:rPr lang="de-DE" sz="2000" dirty="0"/>
            <a:t> </a:t>
          </a:r>
          <a:r>
            <a:rPr lang="de-DE" sz="2000" dirty="0" err="1"/>
            <a:t>analysis</a:t>
          </a:r>
          <a:endParaRPr lang="en-GB" sz="2000" dirty="0"/>
        </a:p>
      </dgm:t>
    </dgm:pt>
    <dgm:pt modelId="{9BFAFA53-8936-43BB-8125-0A8EF197E0AF}" type="parTrans" cxnId="{050C58D0-3312-4641-9700-CC298710FAC2}">
      <dgm:prSet/>
      <dgm:spPr/>
      <dgm:t>
        <a:bodyPr/>
        <a:lstStyle/>
        <a:p>
          <a:endParaRPr lang="en-GB"/>
        </a:p>
      </dgm:t>
    </dgm:pt>
    <dgm:pt modelId="{D8FFB00E-344A-417B-8537-81EBAFB5521F}" type="sibTrans" cxnId="{050C58D0-3312-4641-9700-CC298710FAC2}">
      <dgm:prSet/>
      <dgm:spPr/>
      <dgm:t>
        <a:bodyPr/>
        <a:lstStyle/>
        <a:p>
          <a:endParaRPr lang="en-GB"/>
        </a:p>
      </dgm:t>
    </dgm:pt>
    <dgm:pt modelId="{A966FB72-4B73-40F4-BC65-46D32D7FAFFB}">
      <dgm:prSet phldrT="[Text]" custT="1"/>
      <dgm:spPr>
        <a:solidFill>
          <a:srgbClr val="29FF8A"/>
        </a:solidFill>
        <a:ln>
          <a:solidFill>
            <a:srgbClr val="002060"/>
          </a:solidFill>
        </a:ln>
      </dgm:spPr>
      <dgm:t>
        <a:bodyPr/>
        <a:lstStyle/>
        <a:p>
          <a:r>
            <a:rPr lang="de-DE" sz="1600" b="1" u="none" dirty="0">
              <a:solidFill>
                <a:srgbClr val="002060"/>
              </a:solidFill>
              <a:latin typeface="Franklin Gothic Medium" panose="020B0603020102020204" pitchFamily="34" charset="0"/>
            </a:rPr>
            <a:t>Simulation &amp;</a:t>
          </a:r>
          <a:br>
            <a:rPr lang="de-DE" sz="1600" b="1" u="none" dirty="0">
              <a:solidFill>
                <a:srgbClr val="002060"/>
              </a:solidFill>
              <a:latin typeface="Franklin Gothic Medium" panose="020B0603020102020204" pitchFamily="34" charset="0"/>
            </a:rPr>
          </a:br>
          <a:r>
            <a:rPr lang="de-DE" sz="1600" b="1" u="none" dirty="0">
              <a:solidFill>
                <a:srgbClr val="002060"/>
              </a:solidFill>
              <a:latin typeface="Franklin Gothic Medium" panose="020B0603020102020204" pitchFamily="34" charset="0"/>
            </a:rPr>
            <a:t>Modell</a:t>
          </a:r>
        </a:p>
      </dgm:t>
    </dgm:pt>
    <dgm:pt modelId="{908783E7-F8E2-49B6-81CA-02AA6E177C6E}" type="parTrans" cxnId="{267802A4-23C4-4C6E-9974-A7D6DF314BE0}">
      <dgm:prSet/>
      <dgm:spPr/>
      <dgm:t>
        <a:bodyPr/>
        <a:lstStyle/>
        <a:p>
          <a:endParaRPr lang="en-GB"/>
        </a:p>
      </dgm:t>
    </dgm:pt>
    <dgm:pt modelId="{15AC0ABA-5653-4C7E-996A-9E81AF26F885}" type="sibTrans" cxnId="{267802A4-23C4-4C6E-9974-A7D6DF314BE0}">
      <dgm:prSet/>
      <dgm:spPr/>
      <dgm:t>
        <a:bodyPr/>
        <a:lstStyle/>
        <a:p>
          <a:endParaRPr lang="en-GB"/>
        </a:p>
      </dgm:t>
    </dgm:pt>
    <dgm:pt modelId="{377B733F-6A19-41F1-9FB1-3FEB69C70F84}">
      <dgm:prSet phldrT="[Text]" custT="1"/>
      <dgm:spPr>
        <a:noFill/>
      </dgm:spPr>
      <dgm:t>
        <a:bodyPr anchor="b"/>
        <a:lstStyle/>
        <a:p>
          <a:r>
            <a:rPr lang="de-DE" sz="2000" dirty="0" err="1"/>
            <a:t>Analytic</a:t>
          </a:r>
          <a:r>
            <a:rPr lang="de-DE" sz="2000" dirty="0"/>
            <a:t> UFO </a:t>
          </a:r>
          <a:r>
            <a:rPr lang="de-DE" sz="2000" dirty="0" err="1"/>
            <a:t>model</a:t>
          </a:r>
          <a:endParaRPr lang="en-GB" sz="2000" dirty="0"/>
        </a:p>
      </dgm:t>
    </dgm:pt>
    <dgm:pt modelId="{3455DCFF-79A3-4EB7-A8E4-192F884F2B0F}" type="parTrans" cxnId="{7FA0C66F-2F07-4F2C-AFCC-3FA81CDF2B23}">
      <dgm:prSet/>
      <dgm:spPr/>
      <dgm:t>
        <a:bodyPr/>
        <a:lstStyle/>
        <a:p>
          <a:endParaRPr lang="en-GB"/>
        </a:p>
      </dgm:t>
    </dgm:pt>
    <dgm:pt modelId="{60906D46-B658-4221-8692-A7B04F82A0C6}" type="sibTrans" cxnId="{7FA0C66F-2F07-4F2C-AFCC-3FA81CDF2B23}">
      <dgm:prSet/>
      <dgm:spPr/>
      <dgm:t>
        <a:bodyPr/>
        <a:lstStyle/>
        <a:p>
          <a:endParaRPr lang="en-GB"/>
        </a:p>
      </dgm:t>
    </dgm:pt>
    <dgm:pt modelId="{762F20DD-9CD9-493F-A88C-7EA0B07E7783}">
      <dgm:prSet phldrT="[Text]" custT="1"/>
      <dgm:spPr>
        <a:solidFill>
          <a:srgbClr val="3FADFF"/>
        </a:solidFill>
        <a:ln>
          <a:solidFill>
            <a:srgbClr val="002060"/>
          </a:solidFill>
        </a:ln>
      </dgm:spPr>
      <dgm:t>
        <a:bodyPr/>
        <a:lstStyle/>
        <a:p>
          <a:r>
            <a:rPr lang="de-DE" sz="1600" b="1" u="none" dirty="0" err="1">
              <a:solidFill>
                <a:srgbClr val="002060"/>
              </a:solidFill>
              <a:latin typeface="Franklin Gothic Medium" panose="020B0603020102020204" pitchFamily="34" charset="0"/>
            </a:rPr>
            <a:t>Detection</a:t>
          </a:r>
          <a:r>
            <a:rPr lang="de-DE" sz="1600" b="1" u="none" dirty="0">
              <a:solidFill>
                <a:srgbClr val="002060"/>
              </a:solidFill>
              <a:latin typeface="Franklin Gothic Medium" panose="020B0603020102020204" pitchFamily="34" charset="0"/>
            </a:rPr>
            <a:t> &amp;</a:t>
          </a:r>
          <a:br>
            <a:rPr lang="de-DE" sz="1600" b="1" u="none" dirty="0">
              <a:solidFill>
                <a:srgbClr val="002060"/>
              </a:solidFill>
              <a:latin typeface="Franklin Gothic Medium" panose="020B0603020102020204" pitchFamily="34" charset="0"/>
            </a:rPr>
          </a:br>
          <a:r>
            <a:rPr lang="de-DE" sz="1600" b="1" u="none" dirty="0">
              <a:solidFill>
                <a:srgbClr val="002060"/>
              </a:solidFill>
              <a:latin typeface="Franklin Gothic Medium" panose="020B0603020102020204" pitchFamily="34" charset="0"/>
            </a:rPr>
            <a:t>Analysis</a:t>
          </a:r>
        </a:p>
      </dgm:t>
    </dgm:pt>
    <dgm:pt modelId="{7F70EC7D-A064-4FD4-9BDD-61CD407F1235}" type="parTrans" cxnId="{A97D00FA-5873-45BE-9DA1-9981A7D47C8F}">
      <dgm:prSet/>
      <dgm:spPr/>
      <dgm:t>
        <a:bodyPr/>
        <a:lstStyle/>
        <a:p>
          <a:endParaRPr lang="en-GB"/>
        </a:p>
      </dgm:t>
    </dgm:pt>
    <dgm:pt modelId="{1524C7FC-7724-4F57-B331-A70BB20FD58C}" type="sibTrans" cxnId="{A97D00FA-5873-45BE-9DA1-9981A7D47C8F}">
      <dgm:prSet/>
      <dgm:spPr/>
      <dgm:t>
        <a:bodyPr/>
        <a:lstStyle/>
        <a:p>
          <a:endParaRPr lang="en-GB"/>
        </a:p>
      </dgm:t>
    </dgm:pt>
    <dgm:pt modelId="{57B5DD22-41C5-4760-907B-5721BF381664}">
      <dgm:prSet phldrT="[Text]" custT="1"/>
      <dgm:spPr>
        <a:noFill/>
      </dgm:spPr>
      <dgm:t>
        <a:bodyPr anchor="b"/>
        <a:lstStyle/>
        <a:p>
          <a:r>
            <a:rPr lang="de-DE" sz="2000" dirty="0"/>
            <a:t>BLMs &amp; UFO Buster</a:t>
          </a:r>
          <a:endParaRPr lang="en-GB" sz="2000" dirty="0"/>
        </a:p>
      </dgm:t>
    </dgm:pt>
    <dgm:pt modelId="{7656CD3D-2FFD-4400-A271-050BFFD795E7}" type="parTrans" cxnId="{443869B5-4864-47DB-BF63-F92568D0E9A4}">
      <dgm:prSet/>
      <dgm:spPr/>
      <dgm:t>
        <a:bodyPr/>
        <a:lstStyle/>
        <a:p>
          <a:endParaRPr lang="en-GB"/>
        </a:p>
      </dgm:t>
    </dgm:pt>
    <dgm:pt modelId="{CAC96FD1-0720-42F6-AA35-EDC039ED5808}" type="sibTrans" cxnId="{443869B5-4864-47DB-BF63-F92568D0E9A4}">
      <dgm:prSet/>
      <dgm:spPr/>
      <dgm:t>
        <a:bodyPr/>
        <a:lstStyle/>
        <a:p>
          <a:endParaRPr lang="en-GB"/>
        </a:p>
      </dgm:t>
    </dgm:pt>
    <dgm:pt modelId="{EE20F28A-2F39-478A-8ED6-CEE55F1CB0BB}">
      <dgm:prSet phldrT="[Text]" custT="1"/>
      <dgm:spPr>
        <a:noFill/>
      </dgm:spPr>
      <dgm:t>
        <a:bodyPr anchor="b"/>
        <a:lstStyle/>
        <a:p>
          <a:r>
            <a:rPr lang="de-DE" sz="2000" dirty="0" err="1"/>
            <a:t>dBLMs</a:t>
          </a:r>
          <a:endParaRPr lang="en-GB" sz="2000" dirty="0"/>
        </a:p>
      </dgm:t>
    </dgm:pt>
    <dgm:pt modelId="{3F618563-5CEC-4455-A994-64A8DC10FB6F}" type="parTrans" cxnId="{9FC804AF-6B52-4C57-BFDD-8B878038AC9A}">
      <dgm:prSet/>
      <dgm:spPr/>
      <dgm:t>
        <a:bodyPr/>
        <a:lstStyle/>
        <a:p>
          <a:endParaRPr lang="en-GB"/>
        </a:p>
      </dgm:t>
    </dgm:pt>
    <dgm:pt modelId="{08056D07-503F-4C0B-897B-0D2E0E2908E6}" type="sibTrans" cxnId="{9FC804AF-6B52-4C57-BFDD-8B878038AC9A}">
      <dgm:prSet/>
      <dgm:spPr/>
      <dgm:t>
        <a:bodyPr/>
        <a:lstStyle/>
        <a:p>
          <a:endParaRPr lang="en-GB"/>
        </a:p>
      </dgm:t>
    </dgm:pt>
    <dgm:pt modelId="{7182A26F-0A6D-4FC1-AFB6-082EBE22B9B5}">
      <dgm:prSet phldrT="[Text]" custT="1"/>
      <dgm:spPr>
        <a:noFill/>
      </dgm:spPr>
      <dgm:t>
        <a:bodyPr anchor="b"/>
        <a:lstStyle/>
        <a:p>
          <a:r>
            <a:rPr lang="de-DE" sz="2000" dirty="0"/>
            <a:t>Monte-Carlo </a:t>
          </a:r>
          <a:r>
            <a:rPr lang="de-DE" sz="2000" dirty="0" err="1"/>
            <a:t>simulation</a:t>
          </a:r>
          <a:endParaRPr lang="en-GB" sz="2000" dirty="0"/>
        </a:p>
      </dgm:t>
    </dgm:pt>
    <dgm:pt modelId="{19263E1A-F0FB-4859-A3D4-5BDE4849BF1B}" type="parTrans" cxnId="{1742EE5A-0FCD-4495-A275-122679538950}">
      <dgm:prSet/>
      <dgm:spPr/>
      <dgm:t>
        <a:bodyPr/>
        <a:lstStyle/>
        <a:p>
          <a:endParaRPr lang="en-GB"/>
        </a:p>
      </dgm:t>
    </dgm:pt>
    <dgm:pt modelId="{8D693C4C-E786-43FD-A784-84DBE2D11A4E}" type="sibTrans" cxnId="{1742EE5A-0FCD-4495-A275-122679538950}">
      <dgm:prSet/>
      <dgm:spPr/>
      <dgm:t>
        <a:bodyPr/>
        <a:lstStyle/>
        <a:p>
          <a:endParaRPr lang="en-GB"/>
        </a:p>
      </dgm:t>
    </dgm:pt>
    <dgm:pt modelId="{3BF3032C-A95F-49A0-A39B-436071599469}" type="pres">
      <dgm:prSet presAssocID="{A9E0E0C7-F99E-4362-AC99-24D5701DC67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8F36A0-B5D8-4F4C-8D9E-3A2F56C3CF10}" type="pres">
      <dgm:prSet presAssocID="{A9E0E0C7-F99E-4362-AC99-24D5701DC673}" presName="children" presStyleCnt="0"/>
      <dgm:spPr/>
    </dgm:pt>
    <dgm:pt modelId="{9ACE48CA-FA73-462B-92CC-6955B26EB472}" type="pres">
      <dgm:prSet presAssocID="{A9E0E0C7-F99E-4362-AC99-24D5701DC673}" presName="child1group" presStyleCnt="0"/>
      <dgm:spPr/>
    </dgm:pt>
    <dgm:pt modelId="{C2931EEA-6DCF-4ACF-91FD-27EE0B2184CC}" type="pres">
      <dgm:prSet presAssocID="{A9E0E0C7-F99E-4362-AC99-24D5701DC673}" presName="child1" presStyleLbl="bgAcc1" presStyleIdx="0" presStyleCnt="4" custScaleX="200413" custScaleY="150616" custLinFactNeighborX="-73774" custLinFactNeighborY="19583"/>
      <dgm:spPr/>
      <dgm:t>
        <a:bodyPr/>
        <a:lstStyle/>
        <a:p>
          <a:endParaRPr lang="en-US"/>
        </a:p>
      </dgm:t>
    </dgm:pt>
    <dgm:pt modelId="{F6DAB0AD-9D87-4D4D-8A20-308A46B85503}" type="pres">
      <dgm:prSet presAssocID="{A9E0E0C7-F99E-4362-AC99-24D5701DC673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898756-D7F7-408F-9EFB-39280A76239D}" type="pres">
      <dgm:prSet presAssocID="{A9E0E0C7-F99E-4362-AC99-24D5701DC673}" presName="child2group" presStyleCnt="0"/>
      <dgm:spPr/>
    </dgm:pt>
    <dgm:pt modelId="{A896CB9D-7C46-4372-8BEE-ACE9702E244B}" type="pres">
      <dgm:prSet presAssocID="{A9E0E0C7-F99E-4362-AC99-24D5701DC673}" presName="child2" presStyleLbl="bgAcc1" presStyleIdx="1" presStyleCnt="4" custScaleX="201502" custScaleY="153358" custLinFactNeighborX="72152" custLinFactNeighborY="20468"/>
      <dgm:spPr/>
      <dgm:t>
        <a:bodyPr/>
        <a:lstStyle/>
        <a:p>
          <a:endParaRPr lang="en-US"/>
        </a:p>
      </dgm:t>
    </dgm:pt>
    <dgm:pt modelId="{CD491E96-46C0-44A6-B95F-AA2378921E33}" type="pres">
      <dgm:prSet presAssocID="{A9E0E0C7-F99E-4362-AC99-24D5701DC673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BDE533-9A62-43EC-B685-DFB45BF3C563}" type="pres">
      <dgm:prSet presAssocID="{A9E0E0C7-F99E-4362-AC99-24D5701DC673}" presName="child3group" presStyleCnt="0"/>
      <dgm:spPr/>
    </dgm:pt>
    <dgm:pt modelId="{C459E047-DD96-4B24-A5AC-18223561FCF6}" type="pres">
      <dgm:prSet presAssocID="{A9E0E0C7-F99E-4362-AC99-24D5701DC673}" presName="child3" presStyleLbl="bgAcc1" presStyleIdx="2" presStyleCnt="4" custScaleX="201502" custScaleY="153358" custLinFactNeighborX="70989" custLinFactNeighborY="-23043"/>
      <dgm:spPr/>
      <dgm:t>
        <a:bodyPr/>
        <a:lstStyle/>
        <a:p>
          <a:endParaRPr lang="en-US"/>
        </a:p>
      </dgm:t>
    </dgm:pt>
    <dgm:pt modelId="{2D4B7AB5-64F7-4965-8561-3E3261B939D3}" type="pres">
      <dgm:prSet presAssocID="{A9E0E0C7-F99E-4362-AC99-24D5701DC673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B8F984-6BC6-4886-92B3-BD3D1E7F07E0}" type="pres">
      <dgm:prSet presAssocID="{A9E0E0C7-F99E-4362-AC99-24D5701DC673}" presName="child4group" presStyleCnt="0"/>
      <dgm:spPr/>
    </dgm:pt>
    <dgm:pt modelId="{2483DA54-EE80-4D63-ADB3-C17430A2CBB2}" type="pres">
      <dgm:prSet presAssocID="{A9E0E0C7-F99E-4362-AC99-24D5701DC673}" presName="child4" presStyleLbl="bgAcc1" presStyleIdx="3" presStyleCnt="4" custScaleX="200413" custScaleY="150616" custLinFactNeighborX="-72654" custLinFactNeighborY="-23825"/>
      <dgm:spPr/>
      <dgm:t>
        <a:bodyPr/>
        <a:lstStyle/>
        <a:p>
          <a:endParaRPr lang="en-US"/>
        </a:p>
      </dgm:t>
    </dgm:pt>
    <dgm:pt modelId="{9BB8A84E-1E30-4E63-8F18-BE3C1E3110DD}" type="pres">
      <dgm:prSet presAssocID="{A9E0E0C7-F99E-4362-AC99-24D5701DC673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50635D-F5B9-4F50-AE02-EFB7544E8DDA}" type="pres">
      <dgm:prSet presAssocID="{A9E0E0C7-F99E-4362-AC99-24D5701DC673}" presName="childPlaceholder" presStyleCnt="0"/>
      <dgm:spPr/>
    </dgm:pt>
    <dgm:pt modelId="{720D42D2-7759-422A-B29B-937053AD9D7C}" type="pres">
      <dgm:prSet presAssocID="{A9E0E0C7-F99E-4362-AC99-24D5701DC673}" presName="circle" presStyleCnt="0"/>
      <dgm:spPr/>
    </dgm:pt>
    <dgm:pt modelId="{0D29630E-E5E0-4527-A776-15BC9B682965}" type="pres">
      <dgm:prSet presAssocID="{A9E0E0C7-F99E-4362-AC99-24D5701DC673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D56102-D42C-4590-8D6D-970B5ED8EB4B}" type="pres">
      <dgm:prSet presAssocID="{A9E0E0C7-F99E-4362-AC99-24D5701DC673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BC1068-F9BF-41CD-B9A5-E51F2C3C304B}" type="pres">
      <dgm:prSet presAssocID="{A9E0E0C7-F99E-4362-AC99-24D5701DC673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3220A4-6045-4C48-949F-F3F73A33B102}" type="pres">
      <dgm:prSet presAssocID="{A9E0E0C7-F99E-4362-AC99-24D5701DC673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6D1A73-D10B-4179-A43F-EBE77967F5C8}" type="pres">
      <dgm:prSet presAssocID="{A9E0E0C7-F99E-4362-AC99-24D5701DC673}" presName="quadrantPlaceholder" presStyleCnt="0"/>
      <dgm:spPr/>
    </dgm:pt>
    <dgm:pt modelId="{4F274A30-98FB-4C2A-A3E7-4E833D790880}" type="pres">
      <dgm:prSet presAssocID="{A9E0E0C7-F99E-4362-AC99-24D5701DC673}" presName="center1" presStyleLbl="fgShp" presStyleIdx="0" presStyleCnt="2"/>
      <dgm:spPr>
        <a:noFill/>
        <a:ln>
          <a:noFill/>
        </a:ln>
      </dgm:spPr>
    </dgm:pt>
    <dgm:pt modelId="{186EC7B4-D8B2-4BD4-BB9E-FE0955A28CD5}" type="pres">
      <dgm:prSet presAssocID="{A9E0E0C7-F99E-4362-AC99-24D5701DC673}" presName="center2" presStyleLbl="fgShp" presStyleIdx="1" presStyleCnt="2"/>
      <dgm:spPr>
        <a:noFill/>
        <a:ln>
          <a:noFill/>
        </a:ln>
      </dgm:spPr>
    </dgm:pt>
  </dgm:ptLst>
  <dgm:cxnLst>
    <dgm:cxn modelId="{443869B5-4864-47DB-BF63-F92568D0E9A4}" srcId="{762F20DD-9CD9-493F-A88C-7EA0B07E7783}" destId="{57B5DD22-41C5-4760-907B-5721BF381664}" srcOrd="0" destOrd="0" parTransId="{7656CD3D-2FFD-4400-A271-050BFFD795E7}" sibTransId="{CAC96FD1-0720-42F6-AA35-EDC039ED5808}"/>
    <dgm:cxn modelId="{82238A3A-1544-4A46-AB79-9501448A5C28}" type="presOf" srcId="{71FCB9FD-B7CA-4D6B-9E48-E57E9C788F04}" destId="{0D29630E-E5E0-4527-A776-15BC9B682965}" srcOrd="0" destOrd="0" presId="urn:microsoft.com/office/officeart/2005/8/layout/cycle4"/>
    <dgm:cxn modelId="{9C58435F-E59F-4568-B1A0-CAC0C0C98986}" srcId="{A9E0E0C7-F99E-4362-AC99-24D5701DC673}" destId="{71FCB9FD-B7CA-4D6B-9E48-E57E9C788F04}" srcOrd="0" destOrd="0" parTransId="{AABCB03C-B795-4561-BF92-B8B77C545E6D}" sibTransId="{B34B2C0A-5591-47CC-B7E5-B189223B8EAD}"/>
    <dgm:cxn modelId="{0FCB9D5C-1415-4291-8813-158684D69082}" type="presOf" srcId="{EE20F28A-2F39-478A-8ED6-CEE55F1CB0BB}" destId="{2483DA54-EE80-4D63-ADB3-C17430A2CBB2}" srcOrd="0" destOrd="1" presId="urn:microsoft.com/office/officeart/2005/8/layout/cycle4"/>
    <dgm:cxn modelId="{9FC804AF-6B52-4C57-BFDD-8B878038AC9A}" srcId="{762F20DD-9CD9-493F-A88C-7EA0B07E7783}" destId="{EE20F28A-2F39-478A-8ED6-CEE55F1CB0BB}" srcOrd="1" destOrd="0" parTransId="{3F618563-5CEC-4455-A994-64A8DC10FB6F}" sibTransId="{08056D07-503F-4C0B-897B-0D2E0E2908E6}"/>
    <dgm:cxn modelId="{7F5E8FCF-8B3A-40ED-BCBF-5B87AF1BF810}" type="presOf" srcId="{8C59F3A4-855E-442B-8478-5C9CF1224638}" destId="{84D56102-D42C-4590-8D6D-970B5ED8EB4B}" srcOrd="0" destOrd="0" presId="urn:microsoft.com/office/officeart/2005/8/layout/cycle4"/>
    <dgm:cxn modelId="{57A91FA0-6510-4420-B94D-53FAA4D4E622}" type="presOf" srcId="{377B733F-6A19-41F1-9FB1-3FEB69C70F84}" destId="{2D4B7AB5-64F7-4965-8561-3E3261B939D3}" srcOrd="1" destOrd="0" presId="urn:microsoft.com/office/officeart/2005/8/layout/cycle4"/>
    <dgm:cxn modelId="{EBC5FDC1-EF4D-4991-97DA-AC3D3E209E6D}" type="presOf" srcId="{7EC5E4C1-AB0F-48A2-8632-BB0812440AAA}" destId="{F6DAB0AD-9D87-4D4D-8A20-308A46B85503}" srcOrd="1" destOrd="0" presId="urn:microsoft.com/office/officeart/2005/8/layout/cycle4"/>
    <dgm:cxn modelId="{636402D1-2914-4E8E-8312-1F74449CA0BD}" type="presOf" srcId="{7182A26F-0A6D-4FC1-AFB6-082EBE22B9B5}" destId="{C459E047-DD96-4B24-A5AC-18223561FCF6}" srcOrd="0" destOrd="1" presId="urn:microsoft.com/office/officeart/2005/8/layout/cycle4"/>
    <dgm:cxn modelId="{C678F858-39BC-4E38-8C06-B1211A3AA183}" type="presOf" srcId="{7182A26F-0A6D-4FC1-AFB6-082EBE22B9B5}" destId="{2D4B7AB5-64F7-4965-8561-3E3261B939D3}" srcOrd="1" destOrd="1" presId="urn:microsoft.com/office/officeart/2005/8/layout/cycle4"/>
    <dgm:cxn modelId="{65CEFE9F-C36E-4822-814B-C96B30965847}" type="presOf" srcId="{DD951D00-FFE8-479A-9738-496996702943}" destId="{CD491E96-46C0-44A6-B95F-AA2378921E33}" srcOrd="1" destOrd="0" presId="urn:microsoft.com/office/officeart/2005/8/layout/cycle4"/>
    <dgm:cxn modelId="{F8E76966-F376-4F3F-9143-B8E215424989}" type="presOf" srcId="{762F20DD-9CD9-493F-A88C-7EA0B07E7783}" destId="{173220A4-6045-4C48-949F-F3F73A33B102}" srcOrd="0" destOrd="0" presId="urn:microsoft.com/office/officeart/2005/8/layout/cycle4"/>
    <dgm:cxn modelId="{AB2F18E3-B8BE-46ED-A1E7-38293ED13455}" type="presOf" srcId="{A966FB72-4B73-40F4-BC65-46D32D7FAFFB}" destId="{5CBC1068-F9BF-41CD-B9A5-E51F2C3C304B}" srcOrd="0" destOrd="0" presId="urn:microsoft.com/office/officeart/2005/8/layout/cycle4"/>
    <dgm:cxn modelId="{2C8ED6CE-B856-40F6-AC00-6DF9CC93F162}" type="presOf" srcId="{57B5DD22-41C5-4760-907B-5721BF381664}" destId="{2483DA54-EE80-4D63-ADB3-C17430A2CBB2}" srcOrd="0" destOrd="0" presId="urn:microsoft.com/office/officeart/2005/8/layout/cycle4"/>
    <dgm:cxn modelId="{381D5857-02EC-4269-9450-A84C4D9A8C8B}" type="presOf" srcId="{7EC5E4C1-AB0F-48A2-8632-BB0812440AAA}" destId="{C2931EEA-6DCF-4ACF-91FD-27EE0B2184CC}" srcOrd="0" destOrd="0" presId="urn:microsoft.com/office/officeart/2005/8/layout/cycle4"/>
    <dgm:cxn modelId="{A375DB37-5E99-4F76-99C6-958E69024182}" type="presOf" srcId="{DD951D00-FFE8-479A-9738-496996702943}" destId="{A896CB9D-7C46-4372-8BEE-ACE9702E244B}" srcOrd="0" destOrd="0" presId="urn:microsoft.com/office/officeart/2005/8/layout/cycle4"/>
    <dgm:cxn modelId="{0A165FD2-6391-479A-8389-02FA0B48CE8B}" type="presOf" srcId="{A9E0E0C7-F99E-4362-AC99-24D5701DC673}" destId="{3BF3032C-A95F-49A0-A39B-436071599469}" srcOrd="0" destOrd="0" presId="urn:microsoft.com/office/officeart/2005/8/layout/cycle4"/>
    <dgm:cxn modelId="{57BAFDF7-94F8-433C-803C-BC8C02585495}" type="presOf" srcId="{377B733F-6A19-41F1-9FB1-3FEB69C70F84}" destId="{C459E047-DD96-4B24-A5AC-18223561FCF6}" srcOrd="0" destOrd="0" presId="urn:microsoft.com/office/officeart/2005/8/layout/cycle4"/>
    <dgm:cxn modelId="{267802A4-23C4-4C6E-9974-A7D6DF314BE0}" srcId="{A9E0E0C7-F99E-4362-AC99-24D5701DC673}" destId="{A966FB72-4B73-40F4-BC65-46D32D7FAFFB}" srcOrd="2" destOrd="0" parTransId="{908783E7-F8E2-49B6-81CA-02AA6E177C6E}" sibTransId="{15AC0ABA-5653-4C7E-996A-9E81AF26F885}"/>
    <dgm:cxn modelId="{617D7870-47F9-438B-B718-0CEE3296D662}" type="presOf" srcId="{57B5DD22-41C5-4760-907B-5721BF381664}" destId="{9BB8A84E-1E30-4E63-8F18-BE3C1E3110DD}" srcOrd="1" destOrd="0" presId="urn:microsoft.com/office/officeart/2005/8/layout/cycle4"/>
    <dgm:cxn modelId="{050C58D0-3312-4641-9700-CC298710FAC2}" srcId="{8C59F3A4-855E-442B-8478-5C9CF1224638}" destId="{DD951D00-FFE8-479A-9738-496996702943}" srcOrd="0" destOrd="0" parTransId="{9BFAFA53-8936-43BB-8125-0A8EF197E0AF}" sibTransId="{D8FFB00E-344A-417B-8537-81EBAFB5521F}"/>
    <dgm:cxn modelId="{A97D00FA-5873-45BE-9DA1-9981A7D47C8F}" srcId="{A9E0E0C7-F99E-4362-AC99-24D5701DC673}" destId="{762F20DD-9CD9-493F-A88C-7EA0B07E7783}" srcOrd="3" destOrd="0" parTransId="{7F70EC7D-A064-4FD4-9BDD-61CD407F1235}" sibTransId="{1524C7FC-7724-4F57-B331-A70BB20FD58C}"/>
    <dgm:cxn modelId="{27B4721E-45FC-4A06-9D7A-0AA8B7824F6C}" type="presOf" srcId="{EE20F28A-2F39-478A-8ED6-CEE55F1CB0BB}" destId="{9BB8A84E-1E30-4E63-8F18-BE3C1E3110DD}" srcOrd="1" destOrd="1" presId="urn:microsoft.com/office/officeart/2005/8/layout/cycle4"/>
    <dgm:cxn modelId="{18017DB9-22FF-4C83-807E-FFB4E31758A7}" srcId="{A9E0E0C7-F99E-4362-AC99-24D5701DC673}" destId="{8C59F3A4-855E-442B-8478-5C9CF1224638}" srcOrd="1" destOrd="0" parTransId="{6CD75A92-72BD-4D67-B009-1DEB5F7E962A}" sibTransId="{5AE24AE0-94BA-4A93-AE96-E7A0B41667D7}"/>
    <dgm:cxn modelId="{94A33240-9628-4FCD-B712-AD069BFF5E4F}" srcId="{71FCB9FD-B7CA-4D6B-9E48-E57E9C788F04}" destId="{7EC5E4C1-AB0F-48A2-8632-BB0812440AAA}" srcOrd="0" destOrd="0" parTransId="{35F2D6D8-0FB4-492F-855E-654BFA841111}" sibTransId="{5E52E10E-DD21-4B91-8951-0B44639DE50E}"/>
    <dgm:cxn modelId="{7FA0C66F-2F07-4F2C-AFCC-3FA81CDF2B23}" srcId="{A966FB72-4B73-40F4-BC65-46D32D7FAFFB}" destId="{377B733F-6A19-41F1-9FB1-3FEB69C70F84}" srcOrd="0" destOrd="0" parTransId="{3455DCFF-79A3-4EB7-A8E4-192F884F2B0F}" sibTransId="{60906D46-B658-4221-8692-A7B04F82A0C6}"/>
    <dgm:cxn modelId="{1742EE5A-0FCD-4495-A275-122679538950}" srcId="{A966FB72-4B73-40F4-BC65-46D32D7FAFFB}" destId="{7182A26F-0A6D-4FC1-AFB6-082EBE22B9B5}" srcOrd="1" destOrd="0" parTransId="{19263E1A-F0FB-4859-A3D4-5BDE4849BF1B}" sibTransId="{8D693C4C-E786-43FD-A784-84DBE2D11A4E}"/>
    <dgm:cxn modelId="{00AF0837-685D-439C-9ED9-BCD3B1D1A447}" type="presParOf" srcId="{3BF3032C-A95F-49A0-A39B-436071599469}" destId="{A48F36A0-B5D8-4F4C-8D9E-3A2F56C3CF10}" srcOrd="0" destOrd="0" presId="urn:microsoft.com/office/officeart/2005/8/layout/cycle4"/>
    <dgm:cxn modelId="{3EFD6EC9-1124-4B49-B1E4-F93182463BD0}" type="presParOf" srcId="{A48F36A0-B5D8-4F4C-8D9E-3A2F56C3CF10}" destId="{9ACE48CA-FA73-462B-92CC-6955B26EB472}" srcOrd="0" destOrd="0" presId="urn:microsoft.com/office/officeart/2005/8/layout/cycle4"/>
    <dgm:cxn modelId="{708BC094-D26E-4B9F-ADE8-5DF5A943BEEE}" type="presParOf" srcId="{9ACE48CA-FA73-462B-92CC-6955B26EB472}" destId="{C2931EEA-6DCF-4ACF-91FD-27EE0B2184CC}" srcOrd="0" destOrd="0" presId="urn:microsoft.com/office/officeart/2005/8/layout/cycle4"/>
    <dgm:cxn modelId="{C6DBDCCD-9C8D-4D5F-9FE3-DC03586557BF}" type="presParOf" srcId="{9ACE48CA-FA73-462B-92CC-6955B26EB472}" destId="{F6DAB0AD-9D87-4D4D-8A20-308A46B85503}" srcOrd="1" destOrd="0" presId="urn:microsoft.com/office/officeart/2005/8/layout/cycle4"/>
    <dgm:cxn modelId="{1EEA5AC4-FD99-4967-B1DD-03F79BE47A88}" type="presParOf" srcId="{A48F36A0-B5D8-4F4C-8D9E-3A2F56C3CF10}" destId="{B3898756-D7F7-408F-9EFB-39280A76239D}" srcOrd="1" destOrd="0" presId="urn:microsoft.com/office/officeart/2005/8/layout/cycle4"/>
    <dgm:cxn modelId="{C7171667-F586-44CC-B719-48A30E9A6DA3}" type="presParOf" srcId="{B3898756-D7F7-408F-9EFB-39280A76239D}" destId="{A896CB9D-7C46-4372-8BEE-ACE9702E244B}" srcOrd="0" destOrd="0" presId="urn:microsoft.com/office/officeart/2005/8/layout/cycle4"/>
    <dgm:cxn modelId="{6992F4E2-5ABF-4BB2-B605-CA4815D296C4}" type="presParOf" srcId="{B3898756-D7F7-408F-9EFB-39280A76239D}" destId="{CD491E96-46C0-44A6-B95F-AA2378921E33}" srcOrd="1" destOrd="0" presId="urn:microsoft.com/office/officeart/2005/8/layout/cycle4"/>
    <dgm:cxn modelId="{FBB29D4E-4BF9-4E4D-9E9E-EDAE3AE49A60}" type="presParOf" srcId="{A48F36A0-B5D8-4F4C-8D9E-3A2F56C3CF10}" destId="{C3BDE533-9A62-43EC-B685-DFB45BF3C563}" srcOrd="2" destOrd="0" presId="urn:microsoft.com/office/officeart/2005/8/layout/cycle4"/>
    <dgm:cxn modelId="{AEA392E5-115E-4853-B323-53F1A43AE8A0}" type="presParOf" srcId="{C3BDE533-9A62-43EC-B685-DFB45BF3C563}" destId="{C459E047-DD96-4B24-A5AC-18223561FCF6}" srcOrd="0" destOrd="0" presId="urn:microsoft.com/office/officeart/2005/8/layout/cycle4"/>
    <dgm:cxn modelId="{49E5F6BE-CE9D-488E-8E07-11B688613A75}" type="presParOf" srcId="{C3BDE533-9A62-43EC-B685-DFB45BF3C563}" destId="{2D4B7AB5-64F7-4965-8561-3E3261B939D3}" srcOrd="1" destOrd="0" presId="urn:microsoft.com/office/officeart/2005/8/layout/cycle4"/>
    <dgm:cxn modelId="{6D90DE18-51EE-484A-8321-7B6CF9CEA64D}" type="presParOf" srcId="{A48F36A0-B5D8-4F4C-8D9E-3A2F56C3CF10}" destId="{EAB8F984-6BC6-4886-92B3-BD3D1E7F07E0}" srcOrd="3" destOrd="0" presId="urn:microsoft.com/office/officeart/2005/8/layout/cycle4"/>
    <dgm:cxn modelId="{A287D86A-003A-45B5-ABF7-90C64DAEE865}" type="presParOf" srcId="{EAB8F984-6BC6-4886-92B3-BD3D1E7F07E0}" destId="{2483DA54-EE80-4D63-ADB3-C17430A2CBB2}" srcOrd="0" destOrd="0" presId="urn:microsoft.com/office/officeart/2005/8/layout/cycle4"/>
    <dgm:cxn modelId="{D0871321-2ED0-4BF3-9844-AE4EF314F84E}" type="presParOf" srcId="{EAB8F984-6BC6-4886-92B3-BD3D1E7F07E0}" destId="{9BB8A84E-1E30-4E63-8F18-BE3C1E3110DD}" srcOrd="1" destOrd="0" presId="urn:microsoft.com/office/officeart/2005/8/layout/cycle4"/>
    <dgm:cxn modelId="{6A1B90E5-47D4-4DC8-8EFF-6E9E4238AA7D}" type="presParOf" srcId="{A48F36A0-B5D8-4F4C-8D9E-3A2F56C3CF10}" destId="{3550635D-F5B9-4F50-AE02-EFB7544E8DDA}" srcOrd="4" destOrd="0" presId="urn:microsoft.com/office/officeart/2005/8/layout/cycle4"/>
    <dgm:cxn modelId="{19FD9C5C-F5A3-496E-A583-29C2438A0EE0}" type="presParOf" srcId="{3BF3032C-A95F-49A0-A39B-436071599469}" destId="{720D42D2-7759-422A-B29B-937053AD9D7C}" srcOrd="1" destOrd="0" presId="urn:microsoft.com/office/officeart/2005/8/layout/cycle4"/>
    <dgm:cxn modelId="{4E2C2EA1-77F3-4AC0-BBA1-2380E2634960}" type="presParOf" srcId="{720D42D2-7759-422A-B29B-937053AD9D7C}" destId="{0D29630E-E5E0-4527-A776-15BC9B682965}" srcOrd="0" destOrd="0" presId="urn:microsoft.com/office/officeart/2005/8/layout/cycle4"/>
    <dgm:cxn modelId="{EDF7E163-DD6F-4B9E-B85D-E29EFEDBDB22}" type="presParOf" srcId="{720D42D2-7759-422A-B29B-937053AD9D7C}" destId="{84D56102-D42C-4590-8D6D-970B5ED8EB4B}" srcOrd="1" destOrd="0" presId="urn:microsoft.com/office/officeart/2005/8/layout/cycle4"/>
    <dgm:cxn modelId="{71929578-C12E-492E-BE85-DD58C4F746AA}" type="presParOf" srcId="{720D42D2-7759-422A-B29B-937053AD9D7C}" destId="{5CBC1068-F9BF-41CD-B9A5-E51F2C3C304B}" srcOrd="2" destOrd="0" presId="urn:microsoft.com/office/officeart/2005/8/layout/cycle4"/>
    <dgm:cxn modelId="{EE0AD487-886A-47F3-B68B-875723CA927E}" type="presParOf" srcId="{720D42D2-7759-422A-B29B-937053AD9D7C}" destId="{173220A4-6045-4C48-949F-F3F73A33B102}" srcOrd="3" destOrd="0" presId="urn:microsoft.com/office/officeart/2005/8/layout/cycle4"/>
    <dgm:cxn modelId="{6D7A9EE5-C443-49AB-98F8-1CF17B8B3579}" type="presParOf" srcId="{720D42D2-7759-422A-B29B-937053AD9D7C}" destId="{016D1A73-D10B-4179-A43F-EBE77967F5C8}" srcOrd="4" destOrd="0" presId="urn:microsoft.com/office/officeart/2005/8/layout/cycle4"/>
    <dgm:cxn modelId="{6391DD5C-D755-4671-8B00-CF9E238BDD95}" type="presParOf" srcId="{3BF3032C-A95F-49A0-A39B-436071599469}" destId="{4F274A30-98FB-4C2A-A3E7-4E833D790880}" srcOrd="2" destOrd="0" presId="urn:microsoft.com/office/officeart/2005/8/layout/cycle4"/>
    <dgm:cxn modelId="{E238DF66-F484-411E-BA81-7548999CB252}" type="presParOf" srcId="{3BF3032C-A95F-49A0-A39B-436071599469}" destId="{186EC7B4-D8B2-4BD4-BB9E-FE0955A28CD5}" srcOrd="3" destOrd="0" presId="urn:microsoft.com/office/officeart/2005/8/layout/cycle4"/>
  </dgm:cxnLst>
  <dgm:bg>
    <a:noFill/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59E047-DD96-4B24-A5AC-18223561FCF6}">
      <dsp:nvSpPr>
        <dsp:cNvPr id="0" name=""/>
        <dsp:cNvSpPr/>
      </dsp:nvSpPr>
      <dsp:spPr>
        <a:xfrm>
          <a:off x="7173518" y="2397549"/>
          <a:ext cx="4581715" cy="2258802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 err="1"/>
            <a:t>Analytic</a:t>
          </a:r>
          <a:r>
            <a:rPr lang="de-DE" sz="2000" kern="1200" dirty="0"/>
            <a:t> UFO </a:t>
          </a:r>
          <a:r>
            <a:rPr lang="de-DE" sz="2000" kern="1200" dirty="0" err="1"/>
            <a:t>model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/>
            <a:t>Monte-Carlo </a:t>
          </a:r>
          <a:r>
            <a:rPr lang="de-DE" sz="2000" kern="1200" dirty="0" err="1"/>
            <a:t>simulation</a:t>
          </a:r>
          <a:endParaRPr lang="en-GB" sz="2000" kern="1200" dirty="0"/>
        </a:p>
      </dsp:txBody>
      <dsp:txXfrm>
        <a:off x="8597652" y="3011868"/>
        <a:ext cx="3107962" cy="1594863"/>
      </dsp:txXfrm>
    </dsp:sp>
    <dsp:sp modelId="{2483DA54-EE80-4D63-ADB3-C17430A2CBB2}">
      <dsp:nvSpPr>
        <dsp:cNvPr id="0" name=""/>
        <dsp:cNvSpPr/>
      </dsp:nvSpPr>
      <dsp:spPr>
        <a:xfrm>
          <a:off x="209916" y="2406224"/>
          <a:ext cx="4556954" cy="221841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/>
            <a:t>BLMs &amp; UFO Buster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 err="1"/>
            <a:t>dBLMs</a:t>
          </a:r>
          <a:endParaRPr lang="en-GB" sz="2000" kern="1200" dirty="0"/>
        </a:p>
      </dsp:txBody>
      <dsp:txXfrm>
        <a:off x="258647" y="3009559"/>
        <a:ext cx="3092405" cy="1566349"/>
      </dsp:txXfrm>
    </dsp:sp>
    <dsp:sp modelId="{A896CB9D-7C46-4372-8BEE-ACE9702E244B}">
      <dsp:nvSpPr>
        <dsp:cNvPr id="0" name=""/>
        <dsp:cNvSpPr/>
      </dsp:nvSpPr>
      <dsp:spPr>
        <a:xfrm>
          <a:off x="7199962" y="-91481"/>
          <a:ext cx="4581715" cy="2258802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 err="1"/>
            <a:t>Dust</a:t>
          </a:r>
          <a:r>
            <a:rPr lang="de-DE" sz="2000" kern="1200" dirty="0"/>
            <a:t> </a:t>
          </a:r>
          <a:r>
            <a:rPr lang="de-DE" sz="2000" kern="1200" dirty="0" err="1"/>
            <a:t>collection</a:t>
          </a:r>
          <a:r>
            <a:rPr lang="de-DE" sz="2000" kern="1200" dirty="0"/>
            <a:t> </a:t>
          </a:r>
          <a:r>
            <a:rPr lang="de-DE" sz="2000" kern="1200" dirty="0" err="1"/>
            <a:t>and</a:t>
          </a:r>
          <a:r>
            <a:rPr lang="de-DE" sz="2000" kern="1200" dirty="0"/>
            <a:t> </a:t>
          </a:r>
          <a:r>
            <a:rPr lang="de-DE" sz="2000" kern="1200" dirty="0" err="1"/>
            <a:t>analysis</a:t>
          </a:r>
          <a:endParaRPr lang="en-GB" sz="2000" kern="1200" dirty="0"/>
        </a:p>
      </dsp:txBody>
      <dsp:txXfrm>
        <a:off x="8624096" y="-41862"/>
        <a:ext cx="3107962" cy="1594863"/>
      </dsp:txXfrm>
    </dsp:sp>
    <dsp:sp modelId="{C2931EEA-6DCF-4ACF-91FD-27EE0B2184CC}">
      <dsp:nvSpPr>
        <dsp:cNvPr id="0" name=""/>
        <dsp:cNvSpPr/>
      </dsp:nvSpPr>
      <dsp:spPr>
        <a:xfrm>
          <a:off x="184450" y="-84323"/>
          <a:ext cx="4556954" cy="221841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/>
            <a:t>UFO </a:t>
          </a:r>
          <a:r>
            <a:rPr lang="de-DE" sz="2000" kern="1200" dirty="0" err="1"/>
            <a:t>rates</a:t>
          </a:r>
          <a:endParaRPr lang="en-GB" sz="2000" kern="1200" dirty="0"/>
        </a:p>
      </dsp:txBody>
      <dsp:txXfrm>
        <a:off x="233181" y="-35592"/>
        <a:ext cx="3092405" cy="1566349"/>
      </dsp:txXfrm>
    </dsp:sp>
    <dsp:sp modelId="{0D29630E-E5E0-4527-A776-15BC9B682965}">
      <dsp:nvSpPr>
        <dsp:cNvPr id="0" name=""/>
        <dsp:cNvSpPr/>
      </dsp:nvSpPr>
      <dsp:spPr>
        <a:xfrm>
          <a:off x="3962465" y="262359"/>
          <a:ext cx="1993011" cy="1993011"/>
        </a:xfrm>
        <a:prstGeom prst="pieWedge">
          <a:avLst/>
        </a:prstGeom>
        <a:solidFill>
          <a:srgbClr val="FE7E81"/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u="none" kern="1200" dirty="0">
              <a:solidFill>
                <a:srgbClr val="002060"/>
              </a:solidFill>
              <a:latin typeface="Franklin Gothic Medium" panose="020B0603020102020204" pitchFamily="34" charset="0"/>
            </a:rPr>
            <a:t>Statistical</a:t>
          </a:r>
          <a:br>
            <a:rPr lang="de-DE" sz="1600" b="1" u="none" kern="1200" dirty="0">
              <a:solidFill>
                <a:srgbClr val="002060"/>
              </a:solidFill>
              <a:latin typeface="Franklin Gothic Medium" panose="020B0603020102020204" pitchFamily="34" charset="0"/>
            </a:rPr>
          </a:br>
          <a:r>
            <a:rPr lang="de-DE" sz="1600" b="1" u="none" kern="1200" dirty="0">
              <a:solidFill>
                <a:srgbClr val="002060"/>
              </a:solidFill>
              <a:latin typeface="Franklin Gothic Medium" panose="020B0603020102020204" pitchFamily="34" charset="0"/>
            </a:rPr>
            <a:t>Analysis</a:t>
          </a:r>
          <a:endParaRPr lang="en-GB" sz="1600" b="1" u="none" kern="1200" dirty="0">
            <a:solidFill>
              <a:srgbClr val="002060"/>
            </a:solidFill>
            <a:latin typeface="Franklin Gothic Medium" panose="020B0603020102020204" pitchFamily="34" charset="0"/>
          </a:endParaRPr>
        </a:p>
      </dsp:txBody>
      <dsp:txXfrm>
        <a:off x="4546204" y="846098"/>
        <a:ext cx="1409272" cy="1409272"/>
      </dsp:txXfrm>
    </dsp:sp>
    <dsp:sp modelId="{84D56102-D42C-4590-8D6D-970B5ED8EB4B}">
      <dsp:nvSpPr>
        <dsp:cNvPr id="0" name=""/>
        <dsp:cNvSpPr/>
      </dsp:nvSpPr>
      <dsp:spPr>
        <a:xfrm rot="5400000">
          <a:off x="6047532" y="262359"/>
          <a:ext cx="1993011" cy="1993011"/>
        </a:xfrm>
        <a:prstGeom prst="pieWedge">
          <a:avLst/>
        </a:prstGeom>
        <a:solidFill>
          <a:srgbClr val="FFFF65"/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u="none" kern="1200" dirty="0">
              <a:solidFill>
                <a:srgbClr val="002060"/>
              </a:solidFill>
              <a:latin typeface="Franklin Gothic Medium" panose="020B0603020102020204" pitchFamily="34" charset="0"/>
            </a:rPr>
            <a:t>Experimental Studies</a:t>
          </a:r>
          <a:endParaRPr lang="en-GB" sz="1600" b="1" u="none" kern="1200" dirty="0">
            <a:solidFill>
              <a:srgbClr val="002060"/>
            </a:solidFill>
            <a:latin typeface="Franklin Gothic Medium" panose="020B0603020102020204" pitchFamily="34" charset="0"/>
          </a:endParaRPr>
        </a:p>
      </dsp:txBody>
      <dsp:txXfrm rot="-5400000">
        <a:off x="6047532" y="846098"/>
        <a:ext cx="1409272" cy="1409272"/>
      </dsp:txXfrm>
    </dsp:sp>
    <dsp:sp modelId="{5CBC1068-F9BF-41CD-B9A5-E51F2C3C304B}">
      <dsp:nvSpPr>
        <dsp:cNvPr id="0" name=""/>
        <dsp:cNvSpPr/>
      </dsp:nvSpPr>
      <dsp:spPr>
        <a:xfrm rot="10800000">
          <a:off x="6047532" y="2347426"/>
          <a:ext cx="1993011" cy="1993011"/>
        </a:xfrm>
        <a:prstGeom prst="pieWedge">
          <a:avLst/>
        </a:prstGeom>
        <a:solidFill>
          <a:srgbClr val="29FF8A"/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u="none" kern="1200" dirty="0">
              <a:solidFill>
                <a:srgbClr val="002060"/>
              </a:solidFill>
              <a:latin typeface="Franklin Gothic Medium" panose="020B0603020102020204" pitchFamily="34" charset="0"/>
            </a:rPr>
            <a:t>Simulation &amp;</a:t>
          </a:r>
          <a:br>
            <a:rPr lang="de-DE" sz="1600" b="1" u="none" kern="1200" dirty="0">
              <a:solidFill>
                <a:srgbClr val="002060"/>
              </a:solidFill>
              <a:latin typeface="Franklin Gothic Medium" panose="020B0603020102020204" pitchFamily="34" charset="0"/>
            </a:rPr>
          </a:br>
          <a:r>
            <a:rPr lang="de-DE" sz="1600" b="1" u="none" kern="1200" dirty="0">
              <a:solidFill>
                <a:srgbClr val="002060"/>
              </a:solidFill>
              <a:latin typeface="Franklin Gothic Medium" panose="020B0603020102020204" pitchFamily="34" charset="0"/>
            </a:rPr>
            <a:t>Modell</a:t>
          </a:r>
        </a:p>
      </dsp:txBody>
      <dsp:txXfrm rot="10800000">
        <a:off x="6047532" y="2347426"/>
        <a:ext cx="1409272" cy="1409272"/>
      </dsp:txXfrm>
    </dsp:sp>
    <dsp:sp modelId="{173220A4-6045-4C48-949F-F3F73A33B102}">
      <dsp:nvSpPr>
        <dsp:cNvPr id="0" name=""/>
        <dsp:cNvSpPr/>
      </dsp:nvSpPr>
      <dsp:spPr>
        <a:xfrm rot="16200000">
          <a:off x="3962465" y="2347426"/>
          <a:ext cx="1993011" cy="1993011"/>
        </a:xfrm>
        <a:prstGeom prst="pieWedge">
          <a:avLst/>
        </a:prstGeom>
        <a:solidFill>
          <a:srgbClr val="3FADFF"/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u="none" kern="1200" dirty="0" err="1">
              <a:solidFill>
                <a:srgbClr val="002060"/>
              </a:solidFill>
              <a:latin typeface="Franklin Gothic Medium" panose="020B0603020102020204" pitchFamily="34" charset="0"/>
            </a:rPr>
            <a:t>Detection</a:t>
          </a:r>
          <a:r>
            <a:rPr lang="de-DE" sz="1600" b="1" u="none" kern="1200" dirty="0">
              <a:solidFill>
                <a:srgbClr val="002060"/>
              </a:solidFill>
              <a:latin typeface="Franklin Gothic Medium" panose="020B0603020102020204" pitchFamily="34" charset="0"/>
            </a:rPr>
            <a:t> &amp;</a:t>
          </a:r>
          <a:br>
            <a:rPr lang="de-DE" sz="1600" b="1" u="none" kern="1200" dirty="0">
              <a:solidFill>
                <a:srgbClr val="002060"/>
              </a:solidFill>
              <a:latin typeface="Franklin Gothic Medium" panose="020B0603020102020204" pitchFamily="34" charset="0"/>
            </a:rPr>
          </a:br>
          <a:r>
            <a:rPr lang="de-DE" sz="1600" b="1" u="none" kern="1200" dirty="0">
              <a:solidFill>
                <a:srgbClr val="002060"/>
              </a:solidFill>
              <a:latin typeface="Franklin Gothic Medium" panose="020B0603020102020204" pitchFamily="34" charset="0"/>
            </a:rPr>
            <a:t>Analysis</a:t>
          </a:r>
        </a:p>
      </dsp:txBody>
      <dsp:txXfrm rot="5400000">
        <a:off x="4546204" y="2347426"/>
        <a:ext cx="1409272" cy="1409272"/>
      </dsp:txXfrm>
    </dsp:sp>
    <dsp:sp modelId="{4F274A30-98FB-4C2A-A3E7-4E833D790880}">
      <dsp:nvSpPr>
        <dsp:cNvPr id="0" name=""/>
        <dsp:cNvSpPr/>
      </dsp:nvSpPr>
      <dsp:spPr>
        <a:xfrm>
          <a:off x="5657445" y="1887146"/>
          <a:ext cx="688118" cy="598363"/>
        </a:xfrm>
        <a:prstGeom prst="circularArrow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6EC7B4-D8B2-4BD4-BB9E-FE0955A28CD5}">
      <dsp:nvSpPr>
        <dsp:cNvPr id="0" name=""/>
        <dsp:cNvSpPr/>
      </dsp:nvSpPr>
      <dsp:spPr>
        <a:xfrm rot="10800000">
          <a:off x="5657445" y="2117286"/>
          <a:ext cx="688118" cy="598363"/>
        </a:xfrm>
        <a:prstGeom prst="circularArrow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088B8-D5A7-433E-87A3-182FFCEECFFB}" type="datetimeFigureOut">
              <a:rPr lang="en-GB" smtClean="0"/>
              <a:t>12/07/2017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14FA0-EAA1-4A8C-A96C-DF0EC686BC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929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74EF1-4342-4330-95AA-C6204A5CFBC2}" type="datetimeFigureOut">
              <a:rPr lang="en-GB" smtClean="0"/>
              <a:t>12/07/2017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2E521-8F08-4B27-AF56-857B90E42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668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2E521-8F08-4B27-AF56-857B90E420C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563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2E521-8F08-4B27-AF56-857B90E420C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525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2E521-8F08-4B27-AF56-857B90E420C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833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8564D-0793-4D5C-8BD9-7D04E74070D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995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8564D-0793-4D5C-8BD9-7D04E74070D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480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8564D-0793-4D5C-8BD9-7D04E74070D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529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2E521-8F08-4B27-AF56-857B90E420C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346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18020"/>
            <a:ext cx="9144000" cy="1207123"/>
          </a:xfrm>
        </p:spPr>
        <p:txBody>
          <a:bodyPr/>
          <a:lstStyle>
            <a:lvl1pPr marL="0" indent="0" algn="ctr">
              <a:buNone/>
              <a:defRPr sz="4000" u="none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319153" y="5371002"/>
            <a:ext cx="5553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Laura Grob | TE-MPE-PE</a:t>
            </a:r>
            <a:r>
              <a:rPr lang="de-DE" baseline="0" dirty="0"/>
              <a:t> | laura.grob@cern.ch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636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u="none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52F5-8416-4A88-95DF-340967033715}" type="datetime3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12/07/17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C85A-843E-455A-8017-02D50324EFC8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12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DED5B-B184-4C71-AF33-79859713EAB5}" type="datetime3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12/07/17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DPG 2016 --- Laura Grob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7572F-1704-44DF-9FE1-12D24E620F7E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160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/>
              <a:t>Click to edit Master text styles</a:t>
            </a:r>
          </a:p>
          <a:p>
            <a:pPr lvl="1" eaLnBrk="1" latinLnBrk="0" hangingPunct="1"/>
            <a:r>
              <a:rPr lang="en-US" noProof="0"/>
              <a:t>Second level</a:t>
            </a:r>
          </a:p>
          <a:p>
            <a:pPr lvl="2" eaLnBrk="1" latinLnBrk="0" hangingPunct="1"/>
            <a:r>
              <a:rPr lang="en-US" noProof="0"/>
              <a:t>Third level</a:t>
            </a:r>
          </a:p>
          <a:p>
            <a:pPr lvl="3" eaLnBrk="1" latinLnBrk="0" hangingPunct="1"/>
            <a:r>
              <a:rPr lang="en-US" noProof="0"/>
              <a:t>Fourth level</a:t>
            </a:r>
          </a:p>
          <a:p>
            <a:pPr lvl="4" eaLnBrk="1" latinLnBrk="0" hangingPunct="1"/>
            <a:r>
              <a:rPr lang="en-US" noProof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12/07/2017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257783" y="6144698"/>
            <a:ext cx="174391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332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12192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346791" y="93477"/>
            <a:ext cx="9498419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2880" y="1051560"/>
            <a:ext cx="1182624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758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871200" cy="715962"/>
          </a:xfrm>
        </p:spPr>
        <p:txBody>
          <a:bodyPr/>
          <a:lstStyle>
            <a:lvl1pPr>
              <a:defRPr sz="3600">
                <a:latin typeface="Helvetica" pitchFamily="34" charset="0"/>
                <a:cs typeface="Helvetica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5CD4F6-1EC2-4E98-B0B4-FE1432BFC6AC}" type="slidenum">
              <a:rPr lang="en-US" alt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834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75C1-090A-420D-A1FD-67A75371FCC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12/07/2017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5B811-FB49-4F62-B077-0A23CC89C1B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8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/>
              <a:t>Slide </a:t>
            </a:r>
            <a:fld id="{957FAB14-E3A2-4A6A-A3C0-7146E97210C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34436" y="1484317"/>
            <a:ext cx="11521017" cy="480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0643" y="381003"/>
            <a:ext cx="9420871" cy="8404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798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643" y="381003"/>
            <a:ext cx="9420871" cy="8404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/>
              <a:t>Slide </a:t>
            </a:r>
            <a:fld id="{957FAB14-E3A2-4A6A-A3C0-7146E97210C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334435" y="1484317"/>
            <a:ext cx="5718475" cy="48021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6136978" y="1484317"/>
            <a:ext cx="5718475" cy="48021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677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19089" y="1679787"/>
            <a:ext cx="11544300" cy="4443202"/>
          </a:xfrm>
        </p:spPr>
        <p:txBody>
          <a:bodyPr/>
          <a:lstStyle>
            <a:lvl1pPr>
              <a:defRPr sz="1800" b="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959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4AD11-9D64-40E7-9747-61B55F292F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5877868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036" y="578757"/>
            <a:ext cx="9633857" cy="665638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3414" y="6376991"/>
            <a:ext cx="1594757" cy="365125"/>
          </a:xfrm>
        </p:spPr>
        <p:txBody>
          <a:bodyPr/>
          <a:lstStyle>
            <a:lvl1pPr algn="r">
              <a:defRPr>
                <a:solidFill>
                  <a:srgbClr val="9EAAB6"/>
                </a:solidFill>
              </a:defRPr>
            </a:lvl1pPr>
          </a:lstStyle>
          <a:p>
            <a:fld id="{A430F48B-8F36-4E55-829F-7021A10E59E6}" type="datetime3">
              <a:rPr lang="de-DE" smtClean="0"/>
              <a:pPr/>
              <a:t>12/07/17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95700" y="6443665"/>
            <a:ext cx="4578352" cy="231775"/>
          </a:xfrm>
        </p:spPr>
        <p:txBody>
          <a:bodyPr/>
          <a:lstStyle>
            <a:lvl1pPr>
              <a:defRPr/>
            </a:lvl1pPr>
          </a:lstStyle>
          <a:p>
            <a:pPr algn="ctr" defTabSz="33694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/>
              <a:t>DPG 2016	---	Laura Grob</a:t>
            </a:r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19088" y="1509713"/>
            <a:ext cx="11544300" cy="4613275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777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0928668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036" y="578757"/>
            <a:ext cx="9633857" cy="665638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3414" y="6376991"/>
            <a:ext cx="1594757" cy="365125"/>
          </a:xfrm>
        </p:spPr>
        <p:txBody>
          <a:bodyPr/>
          <a:lstStyle>
            <a:lvl1pPr algn="r">
              <a:defRPr>
                <a:solidFill>
                  <a:srgbClr val="9EAAB6"/>
                </a:solidFill>
              </a:defRPr>
            </a:lvl1pPr>
          </a:lstStyle>
          <a:p>
            <a:fld id="{A430F48B-8F36-4E55-829F-7021A10E59E6}" type="datetime3">
              <a:rPr lang="de-DE" smtClean="0"/>
              <a:pPr/>
              <a:t>12/07/17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95700" y="6443665"/>
            <a:ext cx="4578352" cy="231775"/>
          </a:xfrm>
        </p:spPr>
        <p:txBody>
          <a:bodyPr/>
          <a:lstStyle>
            <a:lvl1pPr>
              <a:defRPr/>
            </a:lvl1pPr>
          </a:lstStyle>
          <a:p>
            <a:pPr algn="ctr" defTabSz="33694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/>
              <a:t>DPG 2016	---	Laura Grob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19088" y="1509713"/>
            <a:ext cx="11544300" cy="4613275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6894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19089" y="1679787"/>
            <a:ext cx="11544300" cy="4443202"/>
          </a:xfrm>
        </p:spPr>
        <p:txBody>
          <a:bodyPr/>
          <a:lstStyle>
            <a:lvl1pPr>
              <a:defRPr sz="1800" b="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999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chemeClr val="accent3">
                <a:alpha val="22000"/>
                <a:lumMod val="10000"/>
                <a:lumOff val="90000"/>
              </a:schemeClr>
            </a:gs>
            <a:gs pos="100000">
              <a:srgbClr val="0053A1"/>
            </a:gs>
            <a:gs pos="100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34435" y="368300"/>
            <a:ext cx="11523133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336947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8" name="SlideTitle"/>
          <p:cNvSpPr>
            <a:spLocks noGrp="1" noChangeArrowheads="1"/>
          </p:cNvSpPr>
          <p:nvPr>
            <p:ph type="title"/>
          </p:nvPr>
        </p:nvSpPr>
        <p:spPr bwMode="auto">
          <a:xfrm>
            <a:off x="450643" y="381003"/>
            <a:ext cx="9420871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6" y="1484317"/>
            <a:ext cx="11521017" cy="480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34435" y="246222"/>
            <a:ext cx="11523133" cy="45720"/>
          </a:xfrm>
          <a:prstGeom prst="rect">
            <a:avLst/>
          </a:prstGeom>
          <a:solidFill>
            <a:srgbClr val="005AA9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336947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34436" y="1219203"/>
            <a:ext cx="11521017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336947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34436" y="366716"/>
            <a:ext cx="11521017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336947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6" descr="http://wolfgang-gentner-stipendien.web.cern.ch/wolfgang-gentner-stipendien/images/BMBF_png/200px-DEgov-BMBF-Logo.svg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3062" y="6171020"/>
            <a:ext cx="1294604" cy="675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 userDrawn="1"/>
        </p:nvGrpSpPr>
        <p:grpSpPr>
          <a:xfrm>
            <a:off x="53155" y="6240320"/>
            <a:ext cx="562560" cy="568609"/>
            <a:chOff x="4211444" y="3071621"/>
            <a:chExt cx="719330" cy="719329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4231392" y="3106558"/>
              <a:ext cx="699382" cy="68439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36947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444" y="3071621"/>
              <a:ext cx="719329" cy="719329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058381" y="427615"/>
            <a:ext cx="1799187" cy="744976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9236" y="6550168"/>
            <a:ext cx="2718430" cy="2649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EBEBEB"/>
                </a:solidFill>
                <a:latin typeface="Candara" panose="020E0502030303020204" pitchFamily="34" charset="0"/>
              </a:defRPr>
            </a:lvl1pPr>
          </a:lstStyle>
          <a:p>
            <a:r>
              <a:rPr lang="en-GB" dirty="0"/>
              <a:t>Slide </a:t>
            </a:r>
            <a:fld id="{957FAB14-E3A2-4A6A-A3C0-7146E97210C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701988" y="6594618"/>
            <a:ext cx="4114800" cy="17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258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6" r:id="rId6"/>
    <p:sldLayoutId id="2147483677" r:id="rId7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9pPr>
    </p:titleStyle>
    <p:bodyStyle>
      <a:lvl1pPr marL="134541" indent="-13454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defRPr sz="2400" b="1">
          <a:solidFill>
            <a:schemeClr val="tx1"/>
          </a:solidFill>
          <a:latin typeface="+mj-lt"/>
          <a:ea typeface="+mn-ea"/>
          <a:cs typeface="+mn-cs"/>
        </a:defRPr>
      </a:lvl1pPr>
      <a:lvl2pPr marL="261938" indent="-12620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403622" indent="-14049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538163" indent="-129779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4pPr>
      <a:lvl5pPr marL="681038" indent="-14168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1023938" indent="-14168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1366838" indent="-14168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1709738" indent="-14168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2052638" indent="-14168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2000">
              <a:schemeClr val="accent3">
                <a:alpha val="22000"/>
                <a:lumMod val="10000"/>
                <a:lumOff val="90000"/>
              </a:schemeClr>
            </a:gs>
            <a:gs pos="100000">
              <a:srgbClr val="0053A1"/>
            </a:gs>
            <a:gs pos="100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34435" y="368300"/>
            <a:ext cx="11523133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336947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de-DE" sz="1350">
              <a:solidFill>
                <a:srgbClr val="FFFFFF"/>
              </a:solidFill>
            </a:endParaRPr>
          </a:p>
        </p:txBody>
      </p:sp>
      <p:sp>
        <p:nvSpPr>
          <p:cNvPr id="1028" name="SlideTitle"/>
          <p:cNvSpPr>
            <a:spLocks noGrp="1" noChangeArrowheads="1"/>
          </p:cNvSpPr>
          <p:nvPr>
            <p:ph type="title"/>
          </p:nvPr>
        </p:nvSpPr>
        <p:spPr bwMode="auto">
          <a:xfrm>
            <a:off x="529004" y="489744"/>
            <a:ext cx="9169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6" y="1484316"/>
            <a:ext cx="11521017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4435" y="6510341"/>
            <a:ext cx="7825317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buClrTx/>
              <a:buSzTx/>
              <a:buFontTx/>
              <a:buNone/>
              <a:defRPr sz="750">
                <a:solidFill>
                  <a:srgbClr val="B5B5B5"/>
                </a:solidFill>
                <a:latin typeface="Arial" charset="0"/>
              </a:defRPr>
            </a:lvl1pPr>
          </a:lstStyle>
          <a:p>
            <a:pPr defTabSz="33694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/>
              <a:t>DPG 2016 --- Laura Grob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34435" y="246222"/>
            <a:ext cx="11523133" cy="45720"/>
          </a:xfrm>
          <a:prstGeom prst="rect">
            <a:avLst/>
          </a:prstGeom>
          <a:solidFill>
            <a:srgbClr val="005AA9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336947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de-DE" sz="1350">
              <a:solidFill>
                <a:srgbClr val="FFFFFF"/>
              </a:solidFill>
            </a:endParaRPr>
          </a:p>
        </p:txBody>
      </p:sp>
      <p:pic>
        <p:nvPicPr>
          <p:cNvPr id="1032" name="Picture 8" descr="tud_log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10088879" y="512763"/>
            <a:ext cx="1965539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34436" y="1449388"/>
            <a:ext cx="11521017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336947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de-DE" sz="1350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34436" y="366716"/>
            <a:ext cx="11521017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336947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de-DE" sz="1350">
              <a:solidFill>
                <a:srgbClr val="FFFFFF"/>
              </a:solidFill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1328402" y="6524625"/>
            <a:ext cx="529167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36947" fontAlgn="base">
              <a:spcBef>
                <a:spcPct val="0"/>
              </a:spcBef>
              <a:spcAft>
                <a:spcPct val="0"/>
              </a:spcAft>
            </a:pPr>
            <a:fld id="{582D5D14-DD15-4A2D-8BFF-61D28DE9A5AB}" type="slidenum">
              <a:rPr lang="de-DE" sz="750">
                <a:solidFill>
                  <a:srgbClr val="000000"/>
                </a:solidFill>
              </a:rPr>
              <a:pPr algn="r" defTabSz="33694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750">
              <a:solidFill>
                <a:srgbClr val="000000"/>
              </a:solidFill>
            </a:endParaRPr>
          </a:p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endParaRPr lang="de-DE" sz="750">
              <a:solidFill>
                <a:srgbClr val="B5B5B5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FD668-22E4-42B0-AA75-C6BC38FBF37E}" type="datetime3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12/07/17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71334-42E1-4329-9C0E-C9B23FAC1A5F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Picture 6" descr="http://wolfgang-gentner-stipendien.web.cern.ch/wolfgang-gentner-stipendien/images/BMBF_png/200px-DEgov-BMBF-Logo.svg.png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5843" y="6119897"/>
            <a:ext cx="1191784" cy="62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 userDrawn="1"/>
        </p:nvGrpSpPr>
        <p:grpSpPr>
          <a:xfrm>
            <a:off x="225263" y="6286504"/>
            <a:ext cx="450763" cy="455610"/>
            <a:chOff x="4211444" y="3071621"/>
            <a:chExt cx="719330" cy="719329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4231392" y="3106558"/>
              <a:ext cx="699382" cy="68439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336947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</a:pPr>
              <a:endParaRPr lang="en-GB" sz="1350">
                <a:solidFill>
                  <a:srgbClr val="FFFFFF"/>
                </a:solidFill>
                <a:latin typeface="Arial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444" y="3071621"/>
              <a:ext cx="719329" cy="7193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0463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9pPr>
    </p:titleStyle>
    <p:bodyStyle>
      <a:lvl1pPr marL="134541" indent="-134541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1500" b="1">
          <a:solidFill>
            <a:schemeClr val="tx1"/>
          </a:solidFill>
          <a:latin typeface="+mn-lt"/>
          <a:ea typeface="+mn-ea"/>
          <a:cs typeface="+mn-cs"/>
        </a:defRPr>
      </a:lvl1pPr>
      <a:lvl2pPr marL="261938" indent="-126206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403622" indent="-140494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538163" indent="-129779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4pPr>
      <a:lvl5pPr marL="681038" indent="-14168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1023938" indent="-141685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1366838" indent="-141685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1709738" indent="-141685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2052638" indent="-141685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indico.cern.ch/event/649726/contributions/2643856/attachments/1484341/2303879/2017_28_06_tcpdumpsjune2017.pdf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diagramData" Target="../diagrams/data1.xml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microsoft.com/office/2007/relationships/diagramDrawing" Target="../diagrams/drawing1.xml"/><Relationship Id="rId2" Type="http://schemas.openxmlformats.org/officeDocument/2006/relationships/image" Target="../media/image8.png"/><Relationship Id="rId16" Type="http://schemas.openxmlformats.org/officeDocument/2006/relationships/diagramColors" Target="../diagrams/colors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diagramQuickStyle" Target="../diagrams/quickStyle1.xml"/><Relationship Id="rId10" Type="http://schemas.openxmlformats.org/officeDocument/2006/relationships/image" Target="../media/image15.png"/><Relationship Id="rId4" Type="http://schemas.openxmlformats.org/officeDocument/2006/relationships/image" Target="../media/image5.png"/><Relationship Id="rId9" Type="http://schemas.openxmlformats.org/officeDocument/2006/relationships/image" Target="../media/image14.png"/><Relationship Id="rId1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UFO UPDATE 2017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Why do we still worry about UFOs?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22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86935"/>
            <a:ext cx="3771066" cy="37710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8379" y="755268"/>
            <a:ext cx="9255241" cy="2248235"/>
          </a:xfrm>
        </p:spPr>
        <p:txBody>
          <a:bodyPr/>
          <a:lstStyle/>
          <a:p>
            <a:r>
              <a:rPr lang="en-GB" dirty="0"/>
              <a:t>UFO News Part I: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7391" y="3323874"/>
            <a:ext cx="7137215" cy="1928919"/>
          </a:xfrm>
        </p:spPr>
        <p:txBody>
          <a:bodyPr/>
          <a:lstStyle/>
          <a:p>
            <a:r>
              <a:rPr lang="en-US" sz="4400" dirty="0"/>
              <a:t>Status of dust sampling &amp; future steps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94321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romanUcPeriod"/>
            </a:pPr>
            <a:r>
              <a:rPr lang="de-DE" dirty="0"/>
              <a:t>List of available dust from LHC components</a:t>
            </a:r>
          </a:p>
          <a:p>
            <a:pPr marL="514350" indent="-514350">
              <a:buFont typeface="+mj-lt"/>
              <a:buAutoNum type="romanUcPeriod"/>
            </a:pPr>
            <a:endParaRPr lang="de-DE" dirty="0"/>
          </a:p>
          <a:p>
            <a:pPr marL="514350" indent="-514350">
              <a:buFont typeface="+mj-lt"/>
              <a:buAutoNum type="romanUcPeriod"/>
            </a:pPr>
            <a:r>
              <a:rPr lang="de-DE" dirty="0"/>
              <a:t>Dust removal techniques for the respective sample (and status)</a:t>
            </a:r>
          </a:p>
          <a:p>
            <a:pPr marL="514350" indent="-514350">
              <a:buFont typeface="+mj-lt"/>
              <a:buAutoNum type="romanUcPeriod"/>
            </a:pPr>
            <a:endParaRPr lang="de-DE" dirty="0"/>
          </a:p>
          <a:p>
            <a:pPr marL="514350" indent="-514350">
              <a:buFont typeface="+mj-lt"/>
              <a:buAutoNum type="romanUcPeriod"/>
            </a:pPr>
            <a:r>
              <a:rPr lang="de-DE" dirty="0"/>
              <a:t>Sample preparation for SEM (preliminary)</a:t>
            </a:r>
          </a:p>
          <a:p>
            <a:pPr marL="641747" lvl="1" indent="-5143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9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E664294-B788-40DB-88FD-85FB3B1A3D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66" t="39350" r="1851" b="19530"/>
          <a:stretch/>
        </p:blipFill>
        <p:spPr>
          <a:xfrm>
            <a:off x="7604370" y="3529178"/>
            <a:ext cx="2962994" cy="214211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I. Available parts with LHC dust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F77120-5A49-4DEC-BEE1-801AB460D8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2537" b="4367"/>
          <a:stretch/>
        </p:blipFill>
        <p:spPr>
          <a:xfrm>
            <a:off x="10471516" y="1872742"/>
            <a:ext cx="1351586" cy="3798547"/>
          </a:xfrm>
          <a:prstGeom prst="rect">
            <a:avLst/>
          </a:prstGeom>
        </p:spPr>
      </p:pic>
      <p:pic>
        <p:nvPicPr>
          <p:cNvPr id="11" name="Picture 6" descr="Plug-in module packed 3">
            <a:extLst>
              <a:ext uri="{FF2B5EF4-FFF2-40B4-BE49-F238E27FC236}">
                <a16:creationId xmlns:a16="http://schemas.microsoft.com/office/drawing/2014/main" id="{B377B129-9192-4374-801C-2ACCC7C152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6"/>
          <a:stretch/>
        </p:blipFill>
        <p:spPr>
          <a:xfrm>
            <a:off x="4005255" y="3760555"/>
            <a:ext cx="2495569" cy="162899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EFA932-508B-49D4-8980-2C5C667B72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218" t="6586" r="4040" b="14736"/>
          <a:stretch/>
        </p:blipFill>
        <p:spPr>
          <a:xfrm>
            <a:off x="3033571" y="1456515"/>
            <a:ext cx="2008824" cy="13527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12444" y="2837071"/>
            <a:ext cx="24510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97" lvl="1"/>
            <a:r>
              <a:rPr lang="de-DE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Filter unit from </a:t>
            </a:r>
            <a:r>
              <a:rPr lang="de-DE" dirty="0" smtClean="0"/>
              <a:t>RF </a:t>
            </a:r>
            <a:r>
              <a:rPr lang="de-DE" dirty="0"/>
              <a:t>ball test</a:t>
            </a:r>
            <a:r>
              <a:rPr lang="de-DE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before warm up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14"/>
          <a:stretch/>
        </p:blipFill>
        <p:spPr>
          <a:xfrm>
            <a:off x="564008" y="2418459"/>
            <a:ext cx="1997548" cy="268419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34436" y="5156112"/>
            <a:ext cx="3075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397" lvl="1"/>
            <a:r>
              <a:rPr lang="de-DE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Wipe test near </a:t>
            </a:r>
            <a:r>
              <a:rPr lang="de-DE" dirty="0"/>
              <a:t>interconnects </a:t>
            </a:r>
            <a:r>
              <a:rPr lang="de-DE" dirty="0">
                <a:solidFill>
                  <a:schemeClr val="tx2">
                    <a:lumMod val="65000"/>
                    <a:lumOff val="35000"/>
                  </a:schemeClr>
                </a:solidFill>
              </a:rPr>
              <a:t>of </a:t>
            </a:r>
            <a:r>
              <a:rPr lang="de-DE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A31L2 (carbon stickers)</a:t>
            </a:r>
            <a:endParaRPr lang="de-DE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94021" y="5479277"/>
            <a:ext cx="31390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397" lvl="1"/>
            <a:r>
              <a:rPr lang="de-DE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3 sealed </a:t>
            </a:r>
            <a:r>
              <a:rPr lang="de-DE" dirty="0" smtClean="0"/>
              <a:t>plug-in modules</a:t>
            </a:r>
          </a:p>
          <a:p>
            <a:pPr marL="127397" lvl="1"/>
            <a:r>
              <a:rPr lang="de-DE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(2 with RF fingers, untouched)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351112" y="2953393"/>
            <a:ext cx="2885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397" lvl="1"/>
            <a:r>
              <a:rPr lang="de-DE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Dusters with </a:t>
            </a:r>
            <a:r>
              <a:rPr lang="de-DE" dirty="0" smtClean="0"/>
              <a:t>cold </a:t>
            </a:r>
            <a:r>
              <a:rPr lang="de-DE" dirty="0"/>
              <a:t>bore </a:t>
            </a:r>
            <a:r>
              <a:rPr lang="de-DE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dust</a:t>
            </a:r>
            <a:endParaRPr lang="de-DE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t="10320" b="16679"/>
          <a:stretch/>
        </p:blipFill>
        <p:spPr>
          <a:xfrm>
            <a:off x="5910768" y="1456515"/>
            <a:ext cx="3766545" cy="150426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780032" y="5656010"/>
            <a:ext cx="32694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397" lvl="1"/>
            <a:r>
              <a:rPr lang="de-DE" dirty="0" smtClean="0"/>
              <a:t>Beam </a:t>
            </a:r>
            <a:r>
              <a:rPr lang="de-DE" dirty="0"/>
              <a:t>screen </a:t>
            </a:r>
            <a:r>
              <a:rPr lang="de-DE" dirty="0">
                <a:solidFill>
                  <a:schemeClr val="tx2">
                    <a:lumMod val="65000"/>
                    <a:lumOff val="35000"/>
                  </a:schemeClr>
                </a:solidFill>
              </a:rPr>
              <a:t>parts of </a:t>
            </a:r>
            <a:r>
              <a:rPr lang="de-DE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A31L2</a:t>
            </a:r>
          </a:p>
          <a:p>
            <a:pPr marL="127397" lvl="1"/>
            <a:r>
              <a:rPr lang="de-DE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(special cutting applied, sealed)</a:t>
            </a:r>
            <a:endParaRPr lang="de-DE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43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878774" y="1484317"/>
                <a:ext cx="10976679" cy="4802188"/>
              </a:xfrm>
            </p:spPr>
            <p:txBody>
              <a:bodyPr/>
              <a:lstStyle/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de-DE" dirty="0"/>
                  <a:t>Dust can be extracted from smaller volumes via ethanol rinsing</a:t>
                </a:r>
              </a:p>
              <a:p>
                <a:pPr marL="470297" lvl="1" indent="-342900">
                  <a:buFont typeface="Wingdings" panose="05000000000000000000" pitchFamily="2" charset="2"/>
                  <a:buChar char="v"/>
                </a:pPr>
                <a:r>
                  <a:rPr lang="de-DE" dirty="0"/>
                  <a:t>The dissolved dust ist then filtered through a metallic mesh (pore size of 10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de-DE" dirty="0"/>
                  <a:t>m) and dried</a:t>
                </a:r>
              </a:p>
              <a:p>
                <a:pPr marL="127397" lvl="1" indent="0">
                  <a:buNone/>
                </a:pPr>
                <a:endParaRPr lang="de-DE" dirty="0"/>
              </a:p>
              <a:p>
                <a:pPr marL="342900" indent="-342900">
                  <a:buFont typeface="Wingdings" panose="05000000000000000000" pitchFamily="2" charset="2"/>
                  <a:buChar char="v"/>
                </a:pPr>
                <a:r>
                  <a:rPr lang="de-DE" dirty="0"/>
                  <a:t>From larger volumes a gas jet based extraction is discussed</a:t>
                </a:r>
              </a:p>
              <a:p>
                <a:pPr marL="470297" lvl="1" indent="-342900">
                  <a:buFont typeface="Wingdings" panose="05000000000000000000" pitchFamily="2" charset="2"/>
                  <a:buChar char="v"/>
                </a:pPr>
                <a:r>
                  <a:rPr lang="de-DE" dirty="0"/>
                  <a:t>The dust will be blown directly onto the metallic mesh which is in front of a pump</a:t>
                </a:r>
              </a:p>
              <a:p>
                <a:pPr marL="0" indent="0"/>
                <a:endParaRPr lang="de-DE" dirty="0"/>
              </a:p>
              <a:p>
                <a:pPr marL="0" indent="0"/>
                <a:r>
                  <a:rPr lang="de-DE" dirty="0"/>
                  <a:t>Challenges:</a:t>
                </a:r>
              </a:p>
              <a:p>
                <a:pPr marL="470297" lvl="1" indent="-342900">
                  <a:buFont typeface="Wingdings" panose="05000000000000000000" pitchFamily="2" charset="2"/>
                  <a:buChar char="Ø"/>
                </a:pPr>
                <a:r>
                  <a:rPr lang="de-DE" dirty="0"/>
                  <a:t>Homogeneous spreading of dust onto SEM sample holder (to be designed)</a:t>
                </a:r>
              </a:p>
              <a:p>
                <a:pPr marL="470297" lvl="1" indent="-342900">
                  <a:buFont typeface="Wingdings" panose="05000000000000000000" pitchFamily="2" charset="2"/>
                  <a:buChar char="Ø"/>
                </a:pPr>
                <a:r>
                  <a:rPr lang="de-DE" dirty="0"/>
                  <a:t>Prevent conglomeration (sonicating?)</a:t>
                </a:r>
              </a:p>
              <a:p>
                <a:pPr marL="470297" lvl="1" indent="-342900">
                  <a:buFont typeface="Wingdings" panose="05000000000000000000" pitchFamily="2" charset="2"/>
                  <a:buChar char="Ø"/>
                </a:pPr>
                <a:r>
                  <a:rPr lang="de-DE" dirty="0"/>
                  <a:t>Sample holder mustn‘t contain steel, Cu, Au, Al</a:t>
                </a:r>
              </a:p>
              <a:p>
                <a:pPr marL="470297" lvl="1" indent="-342900">
                  <a:buFont typeface="Wingdings" panose="05000000000000000000" pitchFamily="2" charset="2"/>
                  <a:buChar char="Ø"/>
                </a:pPr>
                <a:r>
                  <a:rPr lang="de-DE" dirty="0"/>
                  <a:t>Avoid coating if possible</a:t>
                </a:r>
              </a:p>
              <a:p>
                <a:pPr marL="470297" lvl="1" indent="-342900">
                  <a:buFont typeface="Wingdings" panose="05000000000000000000" pitchFamily="2" charset="2"/>
                  <a:buChar char="Ø"/>
                </a:pPr>
                <a:r>
                  <a:rPr lang="de-DE" dirty="0"/>
                  <a:t>Sample holder must be conductive</a:t>
                </a:r>
              </a:p>
              <a:p>
                <a:pPr marL="0" indent="0"/>
                <a:endParaRPr lang="de-DE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774" y="1484317"/>
                <a:ext cx="10976679" cy="4802188"/>
              </a:xfrm>
              <a:blipFill>
                <a:blip r:embed="rId3"/>
                <a:stretch>
                  <a:fillRect l="-833" t="-10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II. Dust extraction from LHC components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>
                <a:solidFill>
                  <a:srgbClr val="EBEBEB"/>
                </a:solidFill>
                <a:latin typeface="Candara" panose="020E0502030303020204" pitchFamily="34" charset="0"/>
              </a:rPr>
              <a:t>30.05.2017 | Discussion on sample preparation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1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0643" y="1342742"/>
            <a:ext cx="2666420" cy="107845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Filter unit and solvent based dust extraction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>
                <a:solidFill>
                  <a:srgbClr val="EBEBEB"/>
                </a:solidFill>
                <a:latin typeface="Candara" panose="020E0502030303020204" pitchFamily="34" charset="0"/>
              </a:rPr>
              <a:t>30.05.2017 | Discussion on sample preparation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26256"/>
          <a:stretch/>
        </p:blipFill>
        <p:spPr>
          <a:xfrm>
            <a:off x="4275883" y="1342742"/>
            <a:ext cx="1500077" cy="19666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88" y="2731612"/>
            <a:ext cx="2049779" cy="11530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67" y="4195071"/>
            <a:ext cx="2739493" cy="19276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909208" y="586740"/>
            <a:ext cx="1963103" cy="34899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49980" y="3779520"/>
            <a:ext cx="8244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So far the dust was stamped off the metallic mesh or the glove used for the wipe test.</a:t>
            </a:r>
          </a:p>
          <a:p>
            <a:r>
              <a:rPr lang="de-DE" dirty="0"/>
              <a:t>With the stamping method the following parameters cannot be controlled:</a:t>
            </a:r>
            <a:br>
              <a:rPr lang="de-DE" dirty="0"/>
            </a:br>
            <a:r>
              <a:rPr lang="de-DE" dirty="0"/>
              <a:t>Amount of particles, homogeneous monolayer, particle separation, representatice subset of dust materials/sizes</a:t>
            </a:r>
          </a:p>
          <a:p>
            <a:endParaRPr lang="de-DE" dirty="0"/>
          </a:p>
          <a:p>
            <a:r>
              <a:rPr lang="de-DE" dirty="0"/>
              <a:t>Which are the alternatives???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52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0643" y="381003"/>
            <a:ext cx="9531557" cy="840422"/>
          </a:xfrm>
        </p:spPr>
        <p:txBody>
          <a:bodyPr/>
          <a:lstStyle/>
          <a:p>
            <a:r>
              <a:rPr lang="de-DE" dirty="0" smtClean="0"/>
              <a:t>III. SEM requirements: sample holder&amp; treatment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948546" y="1484317"/>
            <a:ext cx="7906908" cy="27967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The sample holder can carry a standardized membrane filter </a:t>
            </a:r>
            <a:r>
              <a:rPr lang="de-DE" sz="1800" dirty="0" smtClean="0"/>
              <a:t>(as used by M. Barnes for previous MKI UFO sampling)</a:t>
            </a:r>
            <a:endParaRPr lang="de-DE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The dust of one LHC component would be dissolved in ethanol and sonicated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A fraction of the liquid will be dropped on the membrane </a:t>
            </a:r>
            <a:r>
              <a:rPr lang="de-DE" sz="2000" dirty="0" smtClean="0"/>
              <a:t>(small dust amount, homogeneous sample, good particle separation)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After evaporation it needs a conductive coating </a:t>
            </a:r>
            <a:r>
              <a:rPr lang="de-DE" sz="2000" dirty="0" smtClean="0"/>
              <a:t>(choice: carbon because of membrane background)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>
                <a:solidFill>
                  <a:srgbClr val="EBEBEB"/>
                </a:solidFill>
                <a:latin typeface="Candara" panose="020E0502030303020204" pitchFamily="34" charset="0"/>
              </a:rPr>
              <a:t>30.05.2017 | Discussion on sample preparation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730688" y="3094566"/>
            <a:ext cx="2057400" cy="2057400"/>
            <a:chOff x="1595347" y="4023711"/>
            <a:chExt cx="2057400" cy="2057400"/>
          </a:xfrm>
        </p:grpSpPr>
        <p:sp>
          <p:nvSpPr>
            <p:cNvPr id="9" name="Oval 8"/>
            <p:cNvSpPr/>
            <p:nvPr/>
          </p:nvSpPr>
          <p:spPr bwMode="auto">
            <a:xfrm>
              <a:off x="1595347" y="4023711"/>
              <a:ext cx="2050625" cy="205062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r>
                <a:rPr kumimoji="0" lang="de-DE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Top view</a:t>
              </a:r>
              <a:endParaRPr kumimoji="0" lang="en-GB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" name="Donut 4"/>
            <p:cNvSpPr/>
            <p:nvPr/>
          </p:nvSpPr>
          <p:spPr bwMode="auto">
            <a:xfrm>
              <a:off x="1595347" y="4023711"/>
              <a:ext cx="2057400" cy="2057400"/>
            </a:xfrm>
            <a:prstGeom prst="donut">
              <a:avLst>
                <a:gd name="adj" fmla="val 8333"/>
              </a:avLst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4902" y="2048546"/>
            <a:ext cx="1668780" cy="1166708"/>
            <a:chOff x="701988" y="2603729"/>
            <a:chExt cx="1668780" cy="1166708"/>
          </a:xfrm>
        </p:grpSpPr>
        <p:sp>
          <p:nvSpPr>
            <p:cNvPr id="12" name="Can 11"/>
            <p:cNvSpPr/>
            <p:nvPr/>
          </p:nvSpPr>
          <p:spPr bwMode="auto">
            <a:xfrm>
              <a:off x="1441128" y="2878897"/>
              <a:ext cx="190500" cy="891540"/>
            </a:xfrm>
            <a:prstGeom prst="can">
              <a:avLst/>
            </a:prstGeom>
            <a:solidFill>
              <a:schemeClr val="accent3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Flowchart: Magnetic Disk 9"/>
            <p:cNvSpPr/>
            <p:nvPr/>
          </p:nvSpPr>
          <p:spPr bwMode="auto">
            <a:xfrm>
              <a:off x="701988" y="2603729"/>
              <a:ext cx="1668780" cy="360789"/>
            </a:xfrm>
            <a:prstGeom prst="flowChartMagneticDisk">
              <a:avLst/>
            </a:prstGeom>
            <a:solidFill>
              <a:schemeClr val="accent3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r>
                <a:rPr kumimoji="0" lang="de-DE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Side view</a:t>
              </a:r>
              <a:endParaRPr kumimoji="0" lang="en-GB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901378" y="2620239"/>
              <a:ext cx="1314450" cy="77469"/>
            </a:xfrm>
            <a:prstGeom prst="ellipse">
              <a:avLst/>
            </a:prstGeom>
            <a:solidFill>
              <a:schemeClr val="accent4">
                <a:lumMod val="85000"/>
                <a:lumOff val="1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501774" y="2260137"/>
            <a:ext cx="109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First draft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108368" y="4587358"/>
            <a:ext cx="6096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de-DE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800" dirty="0">
                <a:solidFill>
                  <a:srgbClr val="FF0000"/>
                </a:solidFill>
              </a:rPr>
              <a:t>Agglomeration?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800" dirty="0">
                <a:solidFill>
                  <a:srgbClr val="FF0000"/>
                </a:solidFill>
              </a:rPr>
              <a:t>Place of preparation (clean room?)?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0121" y="5400541"/>
            <a:ext cx="3408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Marterial: Al (known detection limitation in SEM due to Al chamber)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226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Discussion of a hot topic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16L2 beam </a:t>
            </a:r>
            <a:r>
              <a:rPr lang="de-DE" dirty="0" smtClean="0"/>
              <a:t>losses – contribution from Rüdiger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594475"/>
            <a:ext cx="4114800" cy="176213"/>
          </a:xfrm>
        </p:spPr>
        <p:txBody>
          <a:bodyPr/>
          <a:lstStyle/>
          <a:p>
            <a:r>
              <a:rPr lang="de-DE" sz="1200" smtClean="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01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16L2 events | </a:t>
            </a:r>
            <a:r>
              <a:rPr lang="de-DE" sz="2800" dirty="0"/>
              <a:t>Could they be UFOs?</a:t>
            </a:r>
            <a:endParaRPr lang="en-GB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sz="1400" dirty="0"/>
              <a:t>From </a:t>
            </a:r>
            <a:r>
              <a:rPr lang="de-DE" sz="1400" dirty="0">
                <a:hlinkClick r:id="rId2"/>
              </a:rPr>
              <a:t>Anton Lechner's LMC contribution</a:t>
            </a:r>
            <a:r>
              <a:rPr lang="de-DE" sz="1400" dirty="0"/>
              <a:t>:</a:t>
            </a:r>
          </a:p>
          <a:p>
            <a:endParaRPr lang="en-GB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sz="1400" dirty="0"/>
              <a:t>From discussion with Rüdiger: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85" y="1941502"/>
            <a:ext cx="5773159" cy="34577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1880" y="1936603"/>
            <a:ext cx="4704736" cy="34626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1880" y="4173441"/>
            <a:ext cx="4704736" cy="1001786"/>
          </a:xfrm>
          <a:prstGeom prst="rect">
            <a:avLst/>
          </a:prstGeom>
        </p:spPr>
      </p:pic>
      <p:sp>
        <p:nvSpPr>
          <p:cNvPr id="18" name="Up Arrow 17"/>
          <p:cNvSpPr/>
          <p:nvPr/>
        </p:nvSpPr>
        <p:spPr bwMode="auto">
          <a:xfrm rot="20174231">
            <a:off x="1862172" y="3063573"/>
            <a:ext cx="540631" cy="233607"/>
          </a:xfrm>
          <a:prstGeom prst="upArrow">
            <a:avLst/>
          </a:prstGeom>
          <a:solidFill>
            <a:srgbClr val="FF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Up Arrow 18"/>
          <p:cNvSpPr/>
          <p:nvPr/>
        </p:nvSpPr>
        <p:spPr bwMode="auto">
          <a:xfrm rot="1633286">
            <a:off x="7017057" y="5157608"/>
            <a:ext cx="540631" cy="415731"/>
          </a:xfrm>
          <a:prstGeom prst="upArrow">
            <a:avLst/>
          </a:prstGeom>
          <a:solidFill>
            <a:srgbClr val="FF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34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 smtClean="0"/>
              <a:t>The initial signature of several 16L2 beam loss events is very similar to the well-known UFOs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 smtClean="0"/>
              <a:t>At a later stage, massive beam losses occur in the collimation insertion, and lead to a beam dump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 smtClean="0"/>
              <a:t>The closed-orbit of the beam does not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 smtClean="0"/>
              <a:t>There is no aperture limitation in 16L2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The losses in 16L2 can only be explained by matter getting into the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Idea to explain the 16L2 events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74959" y="6488668"/>
            <a:ext cx="46939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>
                <a:solidFill>
                  <a:srgbClr val="EBEBEB"/>
                </a:solidFill>
                <a:latin typeface="Candara" panose="020E0502030303020204" pitchFamily="34" charset="0"/>
              </a:rPr>
              <a:t>12.07.2017 | MPE-PE Meeting | Laura Grob + Rüdiger Schmidt</a:t>
            </a:r>
          </a:p>
        </p:txBody>
      </p:sp>
    </p:spTree>
    <p:extLst>
      <p:ext uri="{BB962C8B-B14F-4D97-AF65-F5344CB8AC3E}">
        <p14:creationId xmlns:p14="http://schemas.microsoft.com/office/powerpoint/2010/main" val="545683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4AD11-9D64-40E7-9747-61B55F292FA6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4008"/>
            <a:ext cx="9144000" cy="672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36814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UFO impact on LHC availability significantly reduced over the last years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Optimizing the BLM threshold actively prevents unnecessary dumps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 conditioning effect reduced the UFO rates from 60 to 2 UFOs/h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The conditioning of the UFOs remains one of the big UNKNOWN. To fully understand the UFO phenomenon the release mechanism needs to be understood.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Only then a reliable and efficient operation of LHC (and its upgrades) can be guaranteed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for continued UFO studies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32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4AD11-9D64-40E7-9747-61B55F292FA6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4008"/>
            <a:ext cx="9144000" cy="672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85711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4AD11-9D64-40E7-9747-61B55F292FA6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4008"/>
            <a:ext cx="9144000" cy="67299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52801" y="5048250"/>
            <a:ext cx="1604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TCP same scale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06912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4AD11-9D64-40E7-9747-61B55F292FA6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4008"/>
            <a:ext cx="9144000" cy="672998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>
            <a:off x="3000376" y="4810125"/>
            <a:ext cx="9525" cy="93345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 w="lg" len="lg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3352801" y="5048250"/>
            <a:ext cx="1577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Scale times 50 </a:t>
            </a:r>
          </a:p>
        </p:txBody>
      </p:sp>
    </p:spTree>
    <p:extLst>
      <p:ext uri="{BB962C8B-B14F-4D97-AF65-F5344CB8AC3E}">
        <p14:creationId xmlns:p14="http://schemas.microsoft.com/office/powerpoint/2010/main" val="2295880352"/>
      </p:ext>
    </p:extLst>
  </p:cSld>
  <p:clrMapOvr>
    <a:masterClrMapping/>
  </p:clrMapOvr>
  <p:transition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4AD11-9D64-40E7-9747-61B55F292FA6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4008"/>
            <a:ext cx="9144000" cy="67299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3390900" y="4505326"/>
            <a:ext cx="7029450" cy="1476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latin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3181350" y="5105400"/>
            <a:ext cx="723900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3267075" y="5543550"/>
            <a:ext cx="723900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3762376" y="4505326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4600576" y="4505326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5429251" y="4514851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6267451" y="4514851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7124701" y="4495801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>
            <a:off x="7962901" y="4495801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8791576" y="4505326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9629776" y="4505326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062578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4AD11-9D64-40E7-9747-61B55F292FA6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4008"/>
            <a:ext cx="9144000" cy="672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09027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643" y="381003"/>
            <a:ext cx="3073607" cy="838200"/>
          </a:xfrm>
        </p:spPr>
        <p:txBody>
          <a:bodyPr/>
          <a:lstStyle/>
          <a:p>
            <a:r>
              <a:rPr lang="en-GB" dirty="0" smtClean="0"/>
              <a:t>Regular </a:t>
            </a:r>
            <a:r>
              <a:rPr lang="en-GB" dirty="0"/>
              <a:t>UFOS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287" y="1484317"/>
            <a:ext cx="5818713" cy="480218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A dust particulate enters the beam tail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The protons interact with the atoms, and this lead to ionisation of atoms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By the ionisation electrons are created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In general, electrons remain in the dust particulate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If the electrons have an energy of several 10 </a:t>
            </a:r>
            <a:r>
              <a:rPr lang="en-GB" sz="2000" b="0" dirty="0" err="1" smtClean="0"/>
              <a:t>keV</a:t>
            </a:r>
            <a:r>
              <a:rPr lang="en-GB" sz="2000" b="0" dirty="0" smtClean="0"/>
              <a:t> (for a dust particulate of 30 um diameter), the electrons can escape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The dust particulate gets charged due to the loss of electrons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The dust particulate is expelled due to its positive </a:t>
            </a:r>
            <a:r>
              <a:rPr lang="en-GB" sz="2000" b="0" dirty="0"/>
              <a:t>charge </a:t>
            </a:r>
          </a:p>
        </p:txBody>
      </p:sp>
    </p:spTree>
    <p:extLst>
      <p:ext uri="{BB962C8B-B14F-4D97-AF65-F5344CB8AC3E}">
        <p14:creationId xmlns:p14="http://schemas.microsoft.com/office/powerpoint/2010/main" val="3022565606"/>
      </p:ext>
    </p:extLst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Looking towards the beam, 2E13 protons, about 200 bunches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412776"/>
            <a:ext cx="9144000" cy="435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261839"/>
      </p:ext>
    </p:extLst>
  </p:cSld>
  <p:clrMapOvr>
    <a:masterClrMapping/>
  </p:clrMapOvr>
  <p:transition spd="med"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Dust particle with offset to beam </a:t>
            </a:r>
            <a:r>
              <a:rPr lang="en-GB" sz="2800" dirty="0" smtClean="0"/>
              <a:t>centre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012" y="1412776"/>
            <a:ext cx="9144000" cy="435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968865"/>
      </p:ext>
    </p:extLst>
  </p:cSld>
  <p:clrMapOvr>
    <a:masterClrMapping/>
  </p:clrMapOvr>
  <p:transition spd="med"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643" y="381003"/>
            <a:ext cx="3073607" cy="838200"/>
          </a:xfrm>
        </p:spPr>
        <p:txBody>
          <a:bodyPr/>
          <a:lstStyle/>
          <a:p>
            <a:r>
              <a:rPr lang="en-GB" dirty="0" smtClean="0"/>
              <a:t>Regular </a:t>
            </a:r>
            <a:r>
              <a:rPr lang="en-GB" dirty="0"/>
              <a:t>UFOS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287" y="1484317"/>
            <a:ext cx="5818713" cy="480218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A dust particulate enters the beam tail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The protons interact with the atoms, and this lead to ionisation of atoms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By the ionisation electrons are created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In general, electrons remain in the dust particulate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If the electrons have an energy of several 10 </a:t>
            </a:r>
            <a:r>
              <a:rPr lang="en-GB" sz="2000" b="0" dirty="0" err="1" smtClean="0"/>
              <a:t>keV</a:t>
            </a:r>
            <a:r>
              <a:rPr lang="en-GB" sz="2000" b="0" dirty="0" smtClean="0"/>
              <a:t> (for a dust particulate of 30 um diameter), the electrons can escape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The dust particulate gets charged due to the loss of electrons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 smtClean="0"/>
              <a:t>The dust particulate is expelled due to its positive </a:t>
            </a:r>
            <a:r>
              <a:rPr lang="en-GB" sz="2000" b="0" dirty="0"/>
              <a:t>charge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106588" y="1484317"/>
            <a:ext cx="5694888" cy="480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34541" indent="-134541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4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61938" indent="-126206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403622" indent="-140494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538163" indent="-129779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4pPr>
            <a:lvl5pPr marL="6810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5pPr>
            <a:lvl6pPr marL="10239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6pPr>
            <a:lvl7pPr marL="13668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7pPr>
            <a:lvl8pPr marL="17097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8pPr>
            <a:lvl9pPr marL="20526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GB" sz="2000" b="0" kern="0" dirty="0" smtClean="0"/>
              <a:t>A dust particulate enters the beam tail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kern="0" dirty="0" smtClean="0"/>
              <a:t>The protons interact with the atoms, and lead to ionisation of atoms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kern="0" dirty="0" smtClean="0"/>
              <a:t>By the ionisation electrons are created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kern="0" dirty="0" smtClean="0"/>
              <a:t>In general, electrons remain in the dust particulate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kern="0" dirty="0" smtClean="0"/>
              <a:t>If the electrons have an energy of several 10 </a:t>
            </a:r>
            <a:r>
              <a:rPr lang="en-GB" sz="2000" b="0" kern="0" dirty="0" err="1" smtClean="0"/>
              <a:t>keV</a:t>
            </a:r>
            <a:r>
              <a:rPr lang="en-GB" sz="2000" b="0" kern="0" dirty="0" smtClean="0"/>
              <a:t> (for a dust particulate of 30 um diameter), the electrons can escape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kern="0" dirty="0" smtClean="0"/>
              <a:t>At the same time, energy is deposited in the dust particulate that heats it up. Depending on the material, the dust particulate might be (partially) vaporised or sublimated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kern="0" dirty="0" smtClean="0"/>
              <a:t>There is a free cloud of atoms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kern="0" dirty="0" smtClean="0"/>
              <a:t>The atoms get ionised by the beam</a:t>
            </a:r>
            <a:endParaRPr lang="en-GB" sz="2000" b="0" kern="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184693" y="371478"/>
            <a:ext cx="3073607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/>
              <a:t>Type 2 UFOS ?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885287829"/>
      </p:ext>
    </p:extLst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106588" y="1484317"/>
            <a:ext cx="5694888" cy="480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34541" indent="-134541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4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61938" indent="-126206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403622" indent="-140494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538163" indent="-129779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4pPr>
            <a:lvl5pPr marL="6810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5pPr>
            <a:lvl6pPr marL="10239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6pPr>
            <a:lvl7pPr marL="13668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7pPr>
            <a:lvl8pPr marL="17097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8pPr>
            <a:lvl9pPr marL="20526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+mj-lt"/>
              <a:buAutoNum type="arabicPeriod" startAt="9"/>
            </a:pPr>
            <a:r>
              <a:rPr lang="en-GB" sz="2000" b="0" kern="0" dirty="0" smtClean="0"/>
              <a:t>The cross section of ionisation of atoms is very high since it needs only little energy to ionise an atom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en-GB" sz="2000" b="0" kern="0" dirty="0" smtClean="0"/>
              <a:t>Electrons with a low energy (order of 10 eV) are created 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en-GB" sz="2000" b="0" kern="0" dirty="0" smtClean="0"/>
              <a:t>The electrons are captured in the beam potential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en-GB" sz="2000" b="0" kern="0" dirty="0" smtClean="0"/>
              <a:t>The electrons create an instability, similar to the well known electron cloud instability</a:t>
            </a:r>
          </a:p>
          <a:p>
            <a:pPr marL="457200" indent="-457200">
              <a:buFont typeface="+mj-lt"/>
              <a:buAutoNum type="arabicPeriod" startAt="9"/>
            </a:pPr>
            <a:endParaRPr lang="en-GB" sz="2000" kern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0643" y="381003"/>
            <a:ext cx="3073607" cy="838200"/>
          </a:xfrm>
        </p:spPr>
        <p:txBody>
          <a:bodyPr/>
          <a:lstStyle/>
          <a:p>
            <a:r>
              <a:rPr lang="en-GB" dirty="0" smtClean="0"/>
              <a:t>Regular </a:t>
            </a:r>
            <a:r>
              <a:rPr lang="en-GB" dirty="0"/>
              <a:t>UFOS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84693" y="371478"/>
            <a:ext cx="3073607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/>
              <a:t>Type 2 UFOS ?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895568138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0643" y="1506927"/>
            <a:ext cx="11521017" cy="4802188"/>
          </a:xfrm>
        </p:spPr>
        <p:txBody>
          <a:bodyPr/>
          <a:lstStyle/>
          <a:p>
            <a:r>
              <a:rPr lang="de-DE" dirty="0"/>
              <a:t>UFO events are caused by </a:t>
            </a:r>
            <a:r>
              <a:rPr lang="de-DE" u="sng" dirty="0">
                <a:solidFill>
                  <a:schemeClr val="accent2"/>
                </a:solidFill>
              </a:rPr>
              <a:t>macroparticle-beam-interactions</a:t>
            </a:r>
            <a:r>
              <a:rPr lang="de-DE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confirmed by </a:t>
            </a:r>
            <a:r>
              <a:rPr lang="de-DE" dirty="0">
                <a:solidFill>
                  <a:schemeClr val="accent2"/>
                </a:solidFill>
              </a:rPr>
              <a:t>MKI intervention </a:t>
            </a:r>
            <a:r>
              <a:rPr lang="de-DE" dirty="0"/>
              <a:t>(indications that high E-field during kicker operation lead to release of Al2O3 particles)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Confirmed by </a:t>
            </a:r>
            <a:r>
              <a:rPr lang="de-DE" dirty="0">
                <a:solidFill>
                  <a:schemeClr val="accent2"/>
                </a:solidFill>
              </a:rPr>
              <a:t>analytical model </a:t>
            </a:r>
            <a:r>
              <a:rPr lang="de-DE" dirty="0"/>
              <a:t>simulating a spherical particle falling into the LHC proton beam (proposed mechanism: ionization until repulsion)</a:t>
            </a:r>
          </a:p>
          <a:p>
            <a:pPr marL="0" indent="0"/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UFO Knowledge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041" y="4088507"/>
            <a:ext cx="2676376" cy="20179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560" y="4120499"/>
            <a:ext cx="4382915" cy="198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73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numbers </a:t>
            </a:r>
            <a:r>
              <a:rPr lang="en-GB" sz="3200" b="0" dirty="0" smtClean="0"/>
              <a:t>(…..hot of the press, not verified)</a:t>
            </a:r>
            <a:endParaRPr lang="en-GB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6" y="1484317"/>
            <a:ext cx="11521017" cy="91598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charging rate of a dust particle (</a:t>
            </a:r>
            <a:r>
              <a:rPr lang="en-GB" dirty="0" err="1" smtClean="0"/>
              <a:t>Ecut</a:t>
            </a:r>
            <a:r>
              <a:rPr lang="en-GB" dirty="0" smtClean="0"/>
              <a:t> at 38 </a:t>
            </a:r>
            <a:r>
              <a:rPr lang="en-GB" dirty="0" err="1" smtClean="0"/>
              <a:t>keV</a:t>
            </a:r>
            <a:r>
              <a:rPr lang="en-GB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charging rate of </a:t>
            </a:r>
            <a:r>
              <a:rPr lang="en-GB" dirty="0" smtClean="0"/>
              <a:t>atoms (</a:t>
            </a:r>
            <a:r>
              <a:rPr lang="en-GB" dirty="0" err="1" smtClean="0"/>
              <a:t>Ecut</a:t>
            </a:r>
            <a:r>
              <a:rPr lang="en-GB" dirty="0" smtClean="0"/>
              <a:t> at 15 eV</a:t>
            </a:r>
            <a:r>
              <a:rPr lang="en-GB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461" y="4543424"/>
            <a:ext cx="10058400" cy="2019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461" y="1942308"/>
            <a:ext cx="9925050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86720"/>
      </p:ext>
    </p:extLst>
  </p:cSld>
  <p:clrMapOvr>
    <a:masterClrMapping/>
  </p:clrMapOvr>
  <p:transition>
    <p:dissolv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rgbClr val="C00000"/>
                </a:solidFill>
              </a:rPr>
              <a:t>THANK YOU FOR YOUR ATTENTION!</a:t>
            </a:r>
            <a:endParaRPr lang="en-GB" sz="3200" dirty="0">
              <a:solidFill>
                <a:srgbClr val="C0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050" y="4342363"/>
            <a:ext cx="1313682" cy="127053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43280" y="2874649"/>
            <a:ext cx="895477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I would like to thank the </a:t>
            </a:r>
            <a:r>
              <a:rPr lang="en-GB" sz="2400" dirty="0" smtClean="0"/>
              <a:t>numerous co-workers from TE-MPE, TE-VSC and TE-MSC for </a:t>
            </a:r>
            <a:r>
              <a:rPr lang="en-GB" sz="2400" dirty="0"/>
              <a:t>their </a:t>
            </a:r>
            <a:r>
              <a:rPr lang="en-GB" sz="2400" dirty="0" smtClean="0"/>
              <a:t>continuous support and advice on </a:t>
            </a:r>
            <a:r>
              <a:rPr lang="en-GB" sz="2400" dirty="0"/>
              <a:t>that </a:t>
            </a:r>
            <a:r>
              <a:rPr lang="en-GB" sz="2400" dirty="0" smtClean="0"/>
              <a:t>project!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520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27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Sample preparation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/>
            <a:r>
              <a:rPr lang="de-DE" u="sng" dirty="0">
                <a:solidFill>
                  <a:srgbClr val="FF0000"/>
                </a:solidFill>
              </a:rPr>
              <a:t>PRE-REQUIREMENT: CLEAN ROOM ACCESS!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Extract samples from metallic mesh via small quantity of ethanol and sonicate the solution to break conglomerates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Mix the solution well and use a pipette to drop a defined quantity onto the filter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 Use ClearLine MCE gridded membranes (order @Milian #175067, d=47mm,p=0.2um)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>
                <a:solidFill>
                  <a:srgbClr val="EBEBEB"/>
                </a:solidFill>
                <a:latin typeface="Candara" panose="020E0502030303020204" pitchFamily="34" charset="0"/>
              </a:rPr>
              <a:t>30.05.2017 | Discussion on sample preparation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44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4436" y="1484316"/>
            <a:ext cx="5923489" cy="545725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From kickers: particulates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Our understanding of UFOs is very limited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The model of falling dust particle and then expelled from the top is not complete (demonstrated dramatically by the recent 16L2 event)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is our UFO modelling correct??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We do not fully understand (not all in our camp)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what material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what size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Release mechanism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Mitigation strategies?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Origin of dust particles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We do not understand the distribution around the ring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Are all UFOs the same? Roman pots, 16L2 ?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How does it scale with beam and magnet parameters (HL-LHC, HE-LHC, FCC)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What about new types of surfaces? Laser treated…..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Can we prepare vacuum components such that UFOs are minimised?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What about UFOs after a warm-up? E.g. after LS2, LS3, ….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What about UFOs after installation of new components? E.g. after LS2, LS3, ….</a:t>
            </a:r>
          </a:p>
          <a:p>
            <a:pPr marL="470297" lvl="1" indent="-34290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470297" lvl="1" indent="-3429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Open Questions: Brainstorming with Rüdiger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 dirty="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6356695" y="1400743"/>
            <a:ext cx="5835306" cy="5457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34541" indent="-134541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4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61938" indent="-126206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403622" indent="-140494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538163" indent="-129779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4pPr>
            <a:lvl5pPr marL="6810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5pPr>
            <a:lvl6pPr marL="10239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6pPr>
            <a:lvl7pPr marL="13668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7pPr>
            <a:lvl8pPr marL="17097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8pPr>
            <a:lvl9pPr marL="20526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en-GB" kern="0" dirty="0"/>
              <a:t>Activities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kern="0" dirty="0"/>
              <a:t>Dust investigation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kern="0" dirty="0"/>
              <a:t>Data analysis and interpretation (incl. improved statistical analysis)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kern="0" dirty="0"/>
              <a:t>Better diagnostics (diamonds)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kern="0" dirty="0"/>
              <a:t>Understanding of dynamics (MD planned)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kern="0" dirty="0"/>
              <a:t>Model improvement (melting and vaporisation?, adhesion, …), with input from dust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kern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87123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4AD11-9D64-40E7-9747-61B55F292FA6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377563" y="3244334"/>
            <a:ext cx="5436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https://www.americanelements.com/meltingpoint.html</a:t>
            </a:r>
          </a:p>
        </p:txBody>
      </p:sp>
    </p:spTree>
    <p:extLst>
      <p:ext uri="{BB962C8B-B14F-4D97-AF65-F5344CB8AC3E}">
        <p14:creationId xmlns:p14="http://schemas.microsoft.com/office/powerpoint/2010/main" val="15408812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4AD11-9D64-40E7-9747-61B55F292FA6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1544023" y="85108"/>
            <a:ext cx="9144000" cy="6729984"/>
            <a:chOff x="1524000" y="64008"/>
            <a:chExt cx="9144000" cy="67299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64008"/>
              <a:ext cx="9144000" cy="6729984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 bwMode="auto">
            <a:xfrm>
              <a:off x="3390900" y="4505326"/>
              <a:ext cx="7029450" cy="14763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panose="020B0604020202020204" pitchFamily="34" charset="0"/>
              </a:endParaRPr>
            </a:p>
          </p:txBody>
        </p:sp>
      </p:grpSp>
      <p:cxnSp>
        <p:nvCxnSpPr>
          <p:cNvPr id="7" name="Straight Connector 6"/>
          <p:cNvCxnSpPr/>
          <p:nvPr/>
        </p:nvCxnSpPr>
        <p:spPr bwMode="auto">
          <a:xfrm>
            <a:off x="3181350" y="5105400"/>
            <a:ext cx="723900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3267075" y="5543550"/>
            <a:ext cx="723900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3762376" y="4505326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4600576" y="4505326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5429251" y="4514851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6267451" y="4514851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7124701" y="4495801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>
            <a:off x="7962901" y="4495801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8791576" y="4505326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9629776" y="4505326"/>
            <a:ext cx="0" cy="147637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4299940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4AD11-9D64-40E7-9747-61B55F292FA6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4008"/>
            <a:ext cx="9144000" cy="672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86920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57548" y="4218581"/>
            <a:ext cx="10214112" cy="2005449"/>
          </a:xfrm>
        </p:spPr>
        <p:txBody>
          <a:bodyPr/>
          <a:lstStyle/>
          <a:p>
            <a:pPr marL="0" indent="0"/>
            <a:r>
              <a:rPr lang="de-DE" dirty="0"/>
              <a:t>There is a </a:t>
            </a:r>
            <a:r>
              <a:rPr lang="de-DE" dirty="0">
                <a:solidFill>
                  <a:schemeClr val="accent2"/>
                </a:solidFill>
              </a:rPr>
              <a:t>conditioning</a:t>
            </a:r>
            <a:r>
              <a:rPr lang="de-DE" dirty="0"/>
              <a:t> of the UFO rate over time: </a:t>
            </a:r>
            <a:r>
              <a:rPr lang="de-DE" dirty="0" smtClean="0"/>
              <a:t>still </a:t>
            </a:r>
            <a:r>
              <a:rPr lang="de-DE" dirty="0"/>
              <a:t>mysterious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Could be caused by electron bombardement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Could imply that all dust fell to the bottom and cannot be levitated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Could mean dust „disappears“ over time (evaporation or break-down</a:t>
            </a:r>
            <a:r>
              <a:rPr lang="de-DE" dirty="0" smtClean="0"/>
              <a:t>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Other ideas?</a:t>
            </a:r>
            <a:endParaRPr lang="en-GB" dirty="0"/>
          </a:p>
          <a:p>
            <a:pPr marL="0" indent="0"/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UFO Knowledge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591" y="1313008"/>
            <a:ext cx="5587144" cy="281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55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UFO events are caused by </a:t>
            </a:r>
            <a:r>
              <a:rPr lang="de-DE" u="sng" dirty="0">
                <a:solidFill>
                  <a:schemeClr val="accent2"/>
                </a:solidFill>
              </a:rPr>
              <a:t>macroparticle-beam-interactions</a:t>
            </a:r>
            <a:r>
              <a:rPr lang="de-DE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confirmed by </a:t>
            </a:r>
            <a:r>
              <a:rPr lang="de-DE" dirty="0">
                <a:solidFill>
                  <a:schemeClr val="accent2"/>
                </a:solidFill>
              </a:rPr>
              <a:t>MKI intervention </a:t>
            </a:r>
            <a:r>
              <a:rPr lang="de-DE" dirty="0"/>
              <a:t>(indications that high E-field during kicker operation lead to release of Al2O3 particles)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Confirmed by </a:t>
            </a:r>
            <a:r>
              <a:rPr lang="de-DE" dirty="0">
                <a:solidFill>
                  <a:schemeClr val="accent2"/>
                </a:solidFill>
              </a:rPr>
              <a:t>analytical model </a:t>
            </a:r>
            <a:r>
              <a:rPr lang="de-DE" dirty="0"/>
              <a:t>simulating a spherical particle falling into the LHC proton beam (proposed mechanism: ionization until repulsion)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There is a </a:t>
            </a:r>
            <a:r>
              <a:rPr lang="de-DE" dirty="0">
                <a:solidFill>
                  <a:schemeClr val="accent2"/>
                </a:solidFill>
              </a:rPr>
              <a:t>conditioning</a:t>
            </a:r>
            <a:r>
              <a:rPr lang="de-DE" dirty="0"/>
              <a:t> of the UFO rate over time: completely mysterious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Could be caused by electron bombardement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Could imply that all dust fell to the bottom and cannot be levitated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Could mean dust „disappears“ over time (evaporation or break-down?)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UFO Knowledge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28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0983" y="1417369"/>
            <a:ext cx="11521017" cy="48021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Difference between LHC UFOs </a:t>
            </a:r>
            <a:r>
              <a:rPr lang="de-DE" sz="1800" dirty="0"/>
              <a:t>(e.g. roman pots, 16L2, arc UFOs)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Distribution along LHC </a:t>
            </a:r>
            <a:r>
              <a:rPr lang="de-DE" sz="1800" dirty="0"/>
              <a:t>(Why are there hot spots? Related to cleanliness?)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Impact of warm-up </a:t>
            </a:r>
            <a:r>
              <a:rPr lang="de-DE" sz="1800" dirty="0"/>
              <a:t>(e.g. LS2, LS3)</a:t>
            </a: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Correlation to beam parameters and magnet/machine parameters </a:t>
            </a:r>
            <a:r>
              <a:rPr lang="de-DE" sz="1800" dirty="0"/>
              <a:t>(LHC, HL/HE-LHC, FCC)</a:t>
            </a:r>
            <a:endParaRPr lang="de-DE" dirty="0"/>
          </a:p>
          <a:p>
            <a:pPr marL="470297" lvl="1" indent="-342900">
              <a:buFont typeface="Wingdings" panose="05000000000000000000" pitchFamily="2" charset="2"/>
              <a:buChar char="Ø"/>
            </a:pPr>
            <a:r>
              <a:rPr lang="de-DE" u="sng" dirty="0">
                <a:solidFill>
                  <a:srgbClr val="C00000"/>
                </a:solidFill>
              </a:rPr>
              <a:t>Improved statistical data analysis of existing LHC Data </a:t>
            </a:r>
            <a:r>
              <a:rPr lang="de-DE" sz="1200" i="1" dirty="0">
                <a:solidFill>
                  <a:srgbClr val="C00000"/>
                </a:solidFill>
              </a:rPr>
              <a:t>(see Introduction of UFO-Buster analysis tool)</a:t>
            </a:r>
            <a:br>
              <a:rPr lang="de-DE" sz="1200" i="1" dirty="0">
                <a:solidFill>
                  <a:srgbClr val="C00000"/>
                </a:solidFill>
              </a:rPr>
            </a:br>
            <a:endParaRPr lang="de-DE" sz="1200" i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Initial conditions </a:t>
            </a:r>
            <a:r>
              <a:rPr lang="de-DE" sz="1800" dirty="0"/>
              <a:t>(Floating or attached? Adhesion forces?)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Release mechanism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Mitigation </a:t>
            </a:r>
            <a:r>
              <a:rPr lang="de-DE" sz="1800" dirty="0" smtClean="0"/>
              <a:t>(We need understanding </a:t>
            </a:r>
            <a:r>
              <a:rPr lang="de-DE" sz="1800" dirty="0"/>
              <a:t>of </a:t>
            </a:r>
            <a:r>
              <a:rPr lang="de-DE" sz="1800" dirty="0" smtClean="0"/>
              <a:t>conditioning &amp; more information on UFO </a:t>
            </a:r>
            <a:r>
              <a:rPr lang="de-DE" sz="1800" dirty="0"/>
              <a:t>properties and physics </a:t>
            </a:r>
            <a:r>
              <a:rPr lang="de-DE" sz="1800" dirty="0" smtClean="0"/>
              <a:t>behind)</a:t>
            </a:r>
            <a:endParaRPr lang="de-DE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Possibly particle </a:t>
            </a:r>
            <a:r>
              <a:rPr lang="de-DE" dirty="0"/>
              <a:t>control in new </a:t>
            </a:r>
            <a:r>
              <a:rPr lang="de-DE" dirty="0" smtClean="0"/>
              <a:t>components? </a:t>
            </a:r>
            <a:r>
              <a:rPr lang="de-DE" sz="1800" dirty="0"/>
              <a:t>(Reduce amount of dust in vacuum system)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Real macroparticle properties </a:t>
            </a:r>
            <a:r>
              <a:rPr lang="de-DE" sz="1800" dirty="0"/>
              <a:t>(size &amp; material, origin)</a:t>
            </a:r>
          </a:p>
          <a:p>
            <a:pPr marL="470297" lvl="1" indent="-342900">
              <a:buFont typeface="Wingdings" panose="05000000000000000000" pitchFamily="2" charset="2"/>
              <a:buChar char="Ø"/>
            </a:pPr>
            <a:r>
              <a:rPr lang="de-DE" u="sng" dirty="0">
                <a:solidFill>
                  <a:srgbClr val="C00000"/>
                </a:solidFill>
              </a:rPr>
              <a:t>UFO dust analysis + update of UFO simulations </a:t>
            </a:r>
            <a:r>
              <a:rPr lang="de-DE" sz="1200" i="1" dirty="0">
                <a:solidFill>
                  <a:srgbClr val="C00000"/>
                </a:solidFill>
              </a:rPr>
              <a:t>(see Update on UFO dust sampling campaign)</a:t>
            </a:r>
            <a:endParaRPr lang="de-DE" dirty="0"/>
          </a:p>
          <a:p>
            <a:pPr marL="0" indent="0"/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Remaining „UFO Mysteries“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61888" y="6528741"/>
            <a:ext cx="21002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Also check slide xx in appendix</a:t>
            </a:r>
            <a:endParaRPr lang="en-GB" sz="1600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177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LHC dust sampling </a:t>
            </a:r>
            <a:r>
              <a:rPr lang="de-DE" sz="1800" dirty="0"/>
              <a:t>(UFO sizes and chemical composition for enhanced simulations and model extension)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Improved analysis </a:t>
            </a:r>
            <a:r>
              <a:rPr lang="de-DE" sz="1800" dirty="0"/>
              <a:t>(UFO-Buster analysis tool for high quality data selection and analysis)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Advanced diagnostics </a:t>
            </a:r>
            <a:r>
              <a:rPr lang="de-DE" sz="1800" dirty="0"/>
              <a:t>(Diamond BLMs with &lt; 10 ns time resolution for bunch-by-bunch losses)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</a:rPr>
              <a:t>UFO MD </a:t>
            </a:r>
            <a:r>
              <a:rPr lang="de-DE" sz="1800" dirty="0">
                <a:solidFill>
                  <a:srgbClr val="000000"/>
                </a:solidFill>
              </a:rPr>
              <a:t>(Wire scanners to mimick UFO dynamics)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</a:rPr>
              <a:t>Revision of UFO Model:</a:t>
            </a:r>
          </a:p>
          <a:p>
            <a:pPr marL="0" lvl="0" indent="0"/>
            <a:r>
              <a:rPr lang="de-DE" dirty="0">
                <a:solidFill>
                  <a:srgbClr val="000000"/>
                </a:solidFill>
              </a:rPr>
              <a:t>	</a:t>
            </a:r>
            <a:r>
              <a:rPr lang="de-DE" sz="1800" dirty="0" smtClean="0">
                <a:solidFill>
                  <a:srgbClr val="000000"/>
                </a:solidFill>
              </a:rPr>
              <a:t>(16L2 </a:t>
            </a:r>
            <a:r>
              <a:rPr lang="de-DE" sz="1800" dirty="0">
                <a:solidFill>
                  <a:srgbClr val="000000"/>
                </a:solidFill>
              </a:rPr>
              <a:t>UFOs indicate missing physics, investigation of evaporation </a:t>
            </a:r>
            <a:r>
              <a:rPr lang="de-DE" sz="1800" dirty="0" smtClean="0">
                <a:solidFill>
                  <a:srgbClr val="000000"/>
                </a:solidFill>
              </a:rPr>
              <a:t>probability</a:t>
            </a:r>
            <a:endParaRPr lang="de-DE" sz="1800" dirty="0">
              <a:solidFill>
                <a:srgbClr val="000000"/>
              </a:solidFill>
            </a:endParaRPr>
          </a:p>
          <a:p>
            <a:pPr marL="0" lvl="0" indent="0"/>
            <a:r>
              <a:rPr lang="de-DE" sz="1800" dirty="0">
                <a:solidFill>
                  <a:srgbClr val="000000"/>
                </a:solidFill>
              </a:rPr>
              <a:t>	</a:t>
            </a:r>
            <a:r>
              <a:rPr lang="de-DE" sz="1800" dirty="0" smtClean="0">
                <a:solidFill>
                  <a:srgbClr val="000000"/>
                </a:solidFill>
              </a:rPr>
              <a:t>Validation </a:t>
            </a:r>
            <a:r>
              <a:rPr lang="de-DE" sz="1800" dirty="0">
                <a:solidFill>
                  <a:srgbClr val="000000"/>
                </a:solidFill>
              </a:rPr>
              <a:t>of „Falling“-</a:t>
            </a:r>
            <a:r>
              <a:rPr lang="de-DE" sz="1800" dirty="0" smtClean="0">
                <a:solidFill>
                  <a:srgbClr val="000000"/>
                </a:solidFill>
              </a:rPr>
              <a:t>Hypothesis</a:t>
            </a:r>
            <a:endParaRPr lang="de-DE" sz="1800" dirty="0">
              <a:solidFill>
                <a:srgbClr val="000000"/>
              </a:solidFill>
            </a:endParaRPr>
          </a:p>
          <a:p>
            <a:pPr marL="0" lvl="0" indent="0"/>
            <a:r>
              <a:rPr lang="de-DE" sz="1800" dirty="0">
                <a:solidFill>
                  <a:srgbClr val="000000"/>
                </a:solidFill>
              </a:rPr>
              <a:t>	</a:t>
            </a:r>
            <a:r>
              <a:rPr lang="de-DE" sz="1800" dirty="0" smtClean="0">
                <a:solidFill>
                  <a:srgbClr val="000000"/>
                </a:solidFill>
              </a:rPr>
              <a:t>Initial </a:t>
            </a:r>
            <a:r>
              <a:rPr lang="de-DE" sz="1800" dirty="0">
                <a:solidFill>
                  <a:srgbClr val="000000"/>
                </a:solidFill>
              </a:rPr>
              <a:t>conditions including adhesion, charging, location for estimation of binding force to be </a:t>
            </a:r>
            <a:r>
              <a:rPr lang="de-DE" sz="1800" dirty="0" smtClean="0">
                <a:solidFill>
                  <a:srgbClr val="000000"/>
                </a:solidFill>
              </a:rPr>
              <a:t>overcome</a:t>
            </a:r>
            <a:endParaRPr lang="de-DE" sz="1800" dirty="0">
              <a:solidFill>
                <a:srgbClr val="000000"/>
              </a:solidFill>
            </a:endParaRPr>
          </a:p>
          <a:p>
            <a:pPr marL="0" lvl="0" indent="0"/>
            <a:r>
              <a:rPr lang="de-DE" sz="1800" dirty="0">
                <a:solidFill>
                  <a:srgbClr val="000000"/>
                </a:solidFill>
              </a:rPr>
              <a:t>	</a:t>
            </a:r>
            <a:r>
              <a:rPr lang="de-DE" sz="1800" dirty="0" smtClean="0">
                <a:solidFill>
                  <a:srgbClr val="000000"/>
                </a:solidFill>
              </a:rPr>
              <a:t>Mechanism </a:t>
            </a:r>
            <a:r>
              <a:rPr lang="de-DE" sz="1800" dirty="0">
                <a:solidFill>
                  <a:srgbClr val="000000"/>
                </a:solidFill>
              </a:rPr>
              <a:t>behind multiple </a:t>
            </a:r>
            <a:r>
              <a:rPr lang="de-DE" sz="1800" dirty="0" smtClean="0">
                <a:solidFill>
                  <a:srgbClr val="000000"/>
                </a:solidFill>
              </a:rPr>
              <a:t>UFOs)</a:t>
            </a:r>
            <a:endParaRPr lang="de-DE" dirty="0">
              <a:solidFill>
                <a:srgbClr val="000000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</a:rPr>
              <a:t>Examination of new surface treatments </a:t>
            </a:r>
            <a:r>
              <a:rPr lang="de-DE" sz="1800" dirty="0">
                <a:solidFill>
                  <a:srgbClr val="000000"/>
                </a:solidFill>
              </a:rPr>
              <a:t>(Particle production in coating processes, e.g. LESS and a-C)</a:t>
            </a:r>
            <a:endParaRPr lang="de-DE" dirty="0">
              <a:solidFill>
                <a:srgbClr val="000000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de-DE" sz="18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Ongoing activities linked to UFOs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6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8970" y="3617160"/>
            <a:ext cx="1808534" cy="20480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516" y="1846055"/>
            <a:ext cx="3557123" cy="181238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Reminder: multi-directional approach to UFO problem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3252" y="1620055"/>
            <a:ext cx="1244719" cy="9385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911" y="4096478"/>
            <a:ext cx="2660970" cy="14704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-262" t="16595" r="10470"/>
          <a:stretch/>
        </p:blipFill>
        <p:spPr>
          <a:xfrm>
            <a:off x="3111592" y="5025911"/>
            <a:ext cx="1813484" cy="12495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71024" y="4302284"/>
            <a:ext cx="1730927" cy="9777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8" t="10646" r="3327" b="17490"/>
          <a:stretch/>
        </p:blipFill>
        <p:spPr>
          <a:xfrm>
            <a:off x="9348029" y="3003420"/>
            <a:ext cx="1479281" cy="7907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1" b="21205"/>
          <a:stretch/>
        </p:blipFill>
        <p:spPr>
          <a:xfrm>
            <a:off x="8595164" y="2085247"/>
            <a:ext cx="925761" cy="169700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3438522">
            <a:off x="7920670" y="2251105"/>
            <a:ext cx="1001437" cy="90010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18172" y="1995169"/>
            <a:ext cx="1321477" cy="86219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9845440">
            <a:off x="9650297" y="2173192"/>
            <a:ext cx="2366561" cy="1772636"/>
          </a:xfrm>
          <a:prstGeom prst="rect">
            <a:avLst/>
          </a:prstGeom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7162229"/>
              </p:ext>
            </p:extLst>
          </p:nvPr>
        </p:nvGraphicFramePr>
        <p:xfrm>
          <a:off x="319088" y="1620055"/>
          <a:ext cx="12003010" cy="4602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54333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Following presentations focus on: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12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12588" y="2409837"/>
            <a:ext cx="6398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“Current status of UFO dust sampling”</a:t>
            </a:r>
            <a:r>
              <a:rPr lang="en-GB" dirty="0"/>
              <a:t>	L. Grob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18212" y="4217670"/>
            <a:ext cx="7776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“Introduction of the UFO Buster Analysis Tool” </a:t>
            </a:r>
            <a:r>
              <a:rPr lang="en-GB" dirty="0"/>
              <a:t>	M. Dziadosz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450643" y="3598311"/>
            <a:ext cx="11299372" cy="1"/>
          </a:xfrm>
          <a:prstGeom prst="line">
            <a:avLst/>
          </a:prstGeom>
          <a:solidFill>
            <a:schemeClr val="accent2"/>
          </a:solidFill>
          <a:ln w="25400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5" name="Content Placeholder 3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18" y="3830688"/>
            <a:ext cx="1732011" cy="173726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9629" y="1580093"/>
            <a:ext cx="1737260" cy="173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1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/TU">
  <a:themeElements>
    <a:clrScheme name="1_H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DCA00"/>
      </a:accent1>
      <a:accent2>
        <a:srgbClr val="005AA9"/>
      </a:accent2>
      <a:accent3>
        <a:srgbClr val="FFFFFF"/>
      </a:accent3>
      <a:accent4>
        <a:srgbClr val="000000"/>
      </a:accent4>
      <a:accent5>
        <a:srgbClr val="FEE1AA"/>
      </a:accent5>
      <a:accent6>
        <a:srgbClr val="005199"/>
      </a:accent6>
      <a:hlink>
        <a:srgbClr val="005AA9"/>
      </a:hlink>
      <a:folHlink>
        <a:srgbClr val="B5B5B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H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DCA00"/>
        </a:accent1>
        <a:accent2>
          <a:srgbClr val="005AA9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005199"/>
        </a:accent6>
        <a:hlink>
          <a:srgbClr val="005AA9"/>
        </a:hlink>
        <a:folHlink>
          <a:srgbClr val="B5B5B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9" id="{8FA87F32-C007-4D08-A109-2C2694CC9382}" vid="{6C5AC345-CB4D-413E-84E8-6B3981726854}"/>
    </a:ext>
  </a:extLst>
</a:theme>
</file>

<file path=ppt/theme/theme2.xml><?xml version="1.0" encoding="utf-8"?>
<a:theme xmlns:a="http://schemas.openxmlformats.org/drawingml/2006/main" name="Standard169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H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DCA00"/>
        </a:accent1>
        <a:accent2>
          <a:srgbClr val="005AA9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005199"/>
        </a:accent6>
        <a:hlink>
          <a:srgbClr val="005AA9"/>
        </a:hlink>
        <a:folHlink>
          <a:srgbClr val="B5B5B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CERN-TU-Design-Template</Template>
  <TotalTime>73</TotalTime>
  <Words>1783</Words>
  <Application>Microsoft Office PowerPoint</Application>
  <PresentationFormat>Widescreen</PresentationFormat>
  <Paragraphs>235</Paragraphs>
  <Slides>37</Slides>
  <Notes>7</Notes>
  <HiddenSlides>2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9" baseType="lpstr">
      <vt:lpstr>ＭＳ Ｐゴシック</vt:lpstr>
      <vt:lpstr>Arial</vt:lpstr>
      <vt:lpstr>Calibri</vt:lpstr>
      <vt:lpstr>Calibri Light</vt:lpstr>
      <vt:lpstr>Cambria</vt:lpstr>
      <vt:lpstr>Cambria Math</vt:lpstr>
      <vt:lpstr>Candara</vt:lpstr>
      <vt:lpstr>Franklin Gothic Medium</vt:lpstr>
      <vt:lpstr>Helvetica</vt:lpstr>
      <vt:lpstr>Wingdings</vt:lpstr>
      <vt:lpstr>CERN/TU</vt:lpstr>
      <vt:lpstr>Standard169</vt:lpstr>
      <vt:lpstr>UFO UPDATE 2017</vt:lpstr>
      <vt:lpstr>Motivation for continued UFO studies</vt:lpstr>
      <vt:lpstr>UFO Knowledge</vt:lpstr>
      <vt:lpstr>UFO Knowledge</vt:lpstr>
      <vt:lpstr>UFO Knowledge</vt:lpstr>
      <vt:lpstr>Remaining „UFO Mysteries“</vt:lpstr>
      <vt:lpstr>Ongoing activities linked to UFOs</vt:lpstr>
      <vt:lpstr>Reminder: multi-directional approach to UFO problem</vt:lpstr>
      <vt:lpstr>Following presentations focus on:</vt:lpstr>
      <vt:lpstr>UFO News Part I:</vt:lpstr>
      <vt:lpstr>Outline</vt:lpstr>
      <vt:lpstr>I. Available parts with LHC dust</vt:lpstr>
      <vt:lpstr>II. Dust extraction from LHC components</vt:lpstr>
      <vt:lpstr>Filter unit and solvent based dust extraction</vt:lpstr>
      <vt:lpstr>III. SEM requirements: sample holder&amp; treatment</vt:lpstr>
      <vt:lpstr>Discussion of a hot topic</vt:lpstr>
      <vt:lpstr>16L2 events | Could they be UFOs?</vt:lpstr>
      <vt:lpstr>Idea to explain the 16L2 events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Regular UFOS</vt:lpstr>
      <vt:lpstr>Looking towards the beam, 2E13 protons, about 200 bunches</vt:lpstr>
      <vt:lpstr>Dust particle with offset to beam centre</vt:lpstr>
      <vt:lpstr>Regular UFOS</vt:lpstr>
      <vt:lpstr>Regular UFOS</vt:lpstr>
      <vt:lpstr>Some numbers (…..hot of the press, not verified)</vt:lpstr>
      <vt:lpstr>THANK YOU FOR YOUR ATTENTION!</vt:lpstr>
      <vt:lpstr>PowerPoint Presentation</vt:lpstr>
      <vt:lpstr>Sample preparation</vt:lpstr>
      <vt:lpstr>Open Questions: Brainstorming with Rüdiger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Katharina Grob</dc:creator>
  <cp:lastModifiedBy>Laura Katharina Grob</cp:lastModifiedBy>
  <cp:revision>58</cp:revision>
  <cp:lastPrinted>2017-07-06T11:05:56Z</cp:lastPrinted>
  <dcterms:created xsi:type="dcterms:W3CDTF">2017-07-05T07:38:51Z</dcterms:created>
  <dcterms:modified xsi:type="dcterms:W3CDTF">2017-07-12T08:21:00Z</dcterms:modified>
</cp:coreProperties>
</file>