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0"/>
  </p:notesMasterIdLst>
  <p:sldIdLst>
    <p:sldId id="256" r:id="rId2"/>
    <p:sldId id="258" r:id="rId3"/>
    <p:sldId id="272" r:id="rId4"/>
    <p:sldId id="290" r:id="rId5"/>
    <p:sldId id="307" r:id="rId6"/>
    <p:sldId id="324" r:id="rId7"/>
    <p:sldId id="313" r:id="rId8"/>
    <p:sldId id="312" r:id="rId9"/>
    <p:sldId id="310" r:id="rId10"/>
    <p:sldId id="314" r:id="rId11"/>
    <p:sldId id="315" r:id="rId12"/>
    <p:sldId id="316" r:id="rId13"/>
    <p:sldId id="317" r:id="rId14"/>
    <p:sldId id="318" r:id="rId15"/>
    <p:sldId id="320" r:id="rId16"/>
    <p:sldId id="319" r:id="rId17"/>
    <p:sldId id="321" r:id="rId18"/>
    <p:sldId id="283" r:id="rId19"/>
    <p:sldId id="268" r:id="rId20"/>
    <p:sldId id="306" r:id="rId21"/>
    <p:sldId id="304" r:id="rId22"/>
    <p:sldId id="305" r:id="rId23"/>
    <p:sldId id="327" r:id="rId24"/>
    <p:sldId id="322" r:id="rId25"/>
    <p:sldId id="308" r:id="rId26"/>
    <p:sldId id="291" r:id="rId27"/>
    <p:sldId id="292" r:id="rId28"/>
    <p:sldId id="293" r:id="rId29"/>
    <p:sldId id="294" r:id="rId30"/>
    <p:sldId id="311" r:id="rId31"/>
    <p:sldId id="295" r:id="rId32"/>
    <p:sldId id="297" r:id="rId33"/>
    <p:sldId id="298" r:id="rId34"/>
    <p:sldId id="299" r:id="rId35"/>
    <p:sldId id="300" r:id="rId36"/>
    <p:sldId id="301" r:id="rId37"/>
    <p:sldId id="302" r:id="rId38"/>
    <p:sldId id="303" r:id="rId3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99"/>
    <a:srgbClr val="0055A0"/>
    <a:srgbClr val="1965C1"/>
    <a:srgbClr val="0070C0"/>
    <a:srgbClr val="004078"/>
    <a:srgbClr val="F5F5F5"/>
    <a:srgbClr val="FEBD59"/>
    <a:srgbClr val="FCC048"/>
    <a:srgbClr val="EFC26C"/>
    <a:srgbClr val="E5C37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3" autoAdjust="0"/>
    <p:restoredTop sz="76564" autoAdjust="0"/>
  </p:normalViewPr>
  <p:slideViewPr>
    <p:cSldViewPr snapToGrid="0" snapToObjects="1">
      <p:cViewPr>
        <p:scale>
          <a:sx n="85" d="100"/>
          <a:sy n="85" d="100"/>
        </p:scale>
        <p:origin x="1294" y="-21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spPr>
            <a:solidFill>
              <a:schemeClr val="accent1"/>
            </a:solidFill>
            <a:ln>
              <a:noFill/>
            </a:ln>
            <a:effectLst/>
          </c:spPr>
          <c:invertIfNegative val="0"/>
          <c:cat>
            <c:strRef>
              <c:f>Sheet1!$A$2:$A$36</c:f>
              <c:strCache>
                <c:ptCount val="35"/>
                <c:pt idx="0">
                  <c:v>BLMEI.07L1.B2E20_XRP-RUN1</c:v>
                </c:pt>
                <c:pt idx="1">
                  <c:v>BLMQI.24L5.B1I10_MQ</c:v>
                </c:pt>
                <c:pt idx="2">
                  <c:v>BLMQI.10L2.B1E10_MQML</c:v>
                </c:pt>
                <c:pt idx="3">
                  <c:v>BLMQI.27R3.B1I10_MQ</c:v>
                </c:pt>
                <c:pt idx="4">
                  <c:v>BLMQI.10L8.B2I10_MQML</c:v>
                </c:pt>
                <c:pt idx="5">
                  <c:v>BLMEI.04L5.B2I10_X5FCB.A4L5</c:v>
                </c:pt>
                <c:pt idx="6">
                  <c:v>BLMQI.32R1.B2I10_MQ</c:v>
                </c:pt>
                <c:pt idx="7">
                  <c:v>BLMQI.18L8.B1E10_MQ</c:v>
                </c:pt>
                <c:pt idx="8">
                  <c:v>BLMQI.31L4.B1I10_MQ  </c:v>
                </c:pt>
                <c:pt idx="9">
                  <c:v>BLMEI.07L1.B2E10_XRP</c:v>
                </c:pt>
                <c:pt idx="10">
                  <c:v>BLMQI.21R2.B2E10_MQ</c:v>
                </c:pt>
                <c:pt idx="11">
                  <c:v>BLMQI.14L2.B1E10_MQ</c:v>
                </c:pt>
                <c:pt idx="12">
                  <c:v>BLMQI.33R6.B2I10_MQ</c:v>
                </c:pt>
                <c:pt idx="13">
                  <c:v>BLMQI.12R1.B2I10_MQ</c:v>
                </c:pt>
                <c:pt idx="14">
                  <c:v>BLMQI.28R7.B2I10_MQ</c:v>
                </c:pt>
                <c:pt idx="15">
                  <c:v>BLMQI.05L5.B1I30_MQML</c:v>
                </c:pt>
                <c:pt idx="16">
                  <c:v>BLMQI.04L1.B2E30_MQY</c:v>
                </c:pt>
                <c:pt idx="17">
                  <c:v>BLMQI.20R3.B1I10_MQ</c:v>
                </c:pt>
                <c:pt idx="18">
                  <c:v>BLMQI.09L2.B2I10_MQM</c:v>
                </c:pt>
                <c:pt idx="19">
                  <c:v>BLMQI.17L7.B2I10_MQ</c:v>
                </c:pt>
                <c:pt idx="20">
                  <c:v>BLMQI.16R3.B1I10_MQ</c:v>
                </c:pt>
                <c:pt idx="21">
                  <c:v>BLMQI.13L4.B2E10_MQ</c:v>
                </c:pt>
                <c:pt idx="22">
                  <c:v>BLMQI.28L8.B2I10_MQ</c:v>
                </c:pt>
                <c:pt idx="23">
                  <c:v>BLMQI.13L1.B1I10_MQ</c:v>
                </c:pt>
                <c:pt idx="24">
                  <c:v>BLMQI.04L5.B2E30_MQY</c:v>
                </c:pt>
                <c:pt idx="25">
                  <c:v>BLMQI.32L6.B2I10_MQ</c:v>
                </c:pt>
                <c:pt idx="26">
                  <c:v>BLMQI.17L8.B1E10_MQ</c:v>
                </c:pt>
                <c:pt idx="27">
                  <c:v>BLMQI.13R4.B1I10_MQ</c:v>
                </c:pt>
                <c:pt idx="28">
                  <c:v>BLMQI.11L7.B1E10_MQ</c:v>
                </c:pt>
                <c:pt idx="29">
                  <c:v>BLMQI.29R2.B2E10_MQ</c:v>
                </c:pt>
                <c:pt idx="30">
                  <c:v>BLMQI.31L1.B1I10_MQ</c:v>
                </c:pt>
                <c:pt idx="31">
                  <c:v>BLMQI.17R7.B2I10_MQ</c:v>
                </c:pt>
                <c:pt idx="32">
                  <c:v>BLMQI.23L5.B2E10_MQ</c:v>
                </c:pt>
                <c:pt idx="33">
                  <c:v>BLMQI.29L6.B2I30_MQ</c:v>
                </c:pt>
                <c:pt idx="34">
                  <c:v>BLMQI.07R1.B1E10_MQM_XRP </c:v>
                </c:pt>
              </c:strCache>
            </c:strRef>
          </c:cat>
          <c:val>
            <c:numRef>
              <c:f>Sheet1!$B$2:$B$36</c:f>
              <c:numCache>
                <c:formatCode>General</c:formatCode>
                <c:ptCount val="35"/>
                <c:pt idx="0">
                  <c:v>2.9367250000000001E-2</c:v>
                </c:pt>
                <c:pt idx="1">
                  <c:v>0.26806099999999899</c:v>
                </c:pt>
                <c:pt idx="2">
                  <c:v>3.4887750000000002E-2</c:v>
                </c:pt>
                <c:pt idx="3">
                  <c:v>2.62449999999999E-2</c:v>
                </c:pt>
                <c:pt idx="4">
                  <c:v>4.9593999999999999E-2</c:v>
                </c:pt>
                <c:pt idx="5">
                  <c:v>0.18448424999999999</c:v>
                </c:pt>
                <c:pt idx="6">
                  <c:v>3.4073249999999902E-2</c:v>
                </c:pt>
                <c:pt idx="7">
                  <c:v>0.13217524999999999</c:v>
                </c:pt>
                <c:pt idx="8">
                  <c:v>1.0588500000000001E-2</c:v>
                </c:pt>
                <c:pt idx="9">
                  <c:v>2.39825E-2</c:v>
                </c:pt>
                <c:pt idx="10">
                  <c:v>3.5657000000000001E-2</c:v>
                </c:pt>
                <c:pt idx="11">
                  <c:v>4.5928749999999997E-2</c:v>
                </c:pt>
                <c:pt idx="12">
                  <c:v>2.2308250000000002E-2</c:v>
                </c:pt>
                <c:pt idx="13">
                  <c:v>8.8916250000000002E-2</c:v>
                </c:pt>
                <c:pt idx="14">
                  <c:v>0.20109099999999999</c:v>
                </c:pt>
                <c:pt idx="15">
                  <c:v>7.2038000000000005E-2</c:v>
                </c:pt>
                <c:pt idx="16">
                  <c:v>0.20982424999999999</c:v>
                </c:pt>
                <c:pt idx="17">
                  <c:v>5.5566999999999998E-2</c:v>
                </c:pt>
                <c:pt idx="18">
                  <c:v>1.5837500000000001E-2</c:v>
                </c:pt>
                <c:pt idx="19">
                  <c:v>1.7285499999999999E-2</c:v>
                </c:pt>
                <c:pt idx="20">
                  <c:v>5.2128000000000001E-2</c:v>
                </c:pt>
                <c:pt idx="21">
                  <c:v>2.9412500000000001E-2</c:v>
                </c:pt>
                <c:pt idx="22">
                  <c:v>0.93599624999999997</c:v>
                </c:pt>
                <c:pt idx="23">
                  <c:v>1.8054750000000001E-2</c:v>
                </c:pt>
                <c:pt idx="24">
                  <c:v>4.2715999999999997E-2</c:v>
                </c:pt>
                <c:pt idx="25">
                  <c:v>3.3123E-2</c:v>
                </c:pt>
                <c:pt idx="26">
                  <c:v>0.117288</c:v>
                </c:pt>
                <c:pt idx="27">
                  <c:v>3.507056</c:v>
                </c:pt>
                <c:pt idx="28">
                  <c:v>0.11475399999999999</c:v>
                </c:pt>
                <c:pt idx="29">
                  <c:v>4.5340499999999902E-2</c:v>
                </c:pt>
                <c:pt idx="30">
                  <c:v>5.8327249999999997E-2</c:v>
                </c:pt>
                <c:pt idx="31">
                  <c:v>3.7150250000000003E-2</c:v>
                </c:pt>
                <c:pt idx="32">
                  <c:v>3.9322250000000003E-2</c:v>
                </c:pt>
                <c:pt idx="33">
                  <c:v>6.0680249999999998E-2</c:v>
                </c:pt>
                <c:pt idx="34">
                  <c:v>3.4661499999999998E-2</c:v>
                </c:pt>
              </c:numCache>
            </c:numRef>
          </c:val>
          <c:extLst>
            <c:ext xmlns:c16="http://schemas.microsoft.com/office/drawing/2014/chart" uri="{C3380CC4-5D6E-409C-BE32-E72D297353CC}">
              <c16:uniqueId val="{00000000-19B7-E14D-8006-B56AD74ADEDC}"/>
            </c:ext>
          </c:extLst>
        </c:ser>
        <c:ser>
          <c:idx val="1"/>
          <c:order val="1"/>
          <c:spPr>
            <a:solidFill>
              <a:schemeClr val="accent2"/>
            </a:solidFill>
            <a:ln>
              <a:noFill/>
            </a:ln>
            <a:effectLst/>
          </c:spPr>
          <c:invertIfNegative val="0"/>
          <c:val>
            <c:numRef>
              <c:f>Sheet1!$C$2:$C$36</c:f>
              <c:numCache>
                <c:formatCode>General</c:formatCode>
                <c:ptCount val="35"/>
                <c:pt idx="0">
                  <c:v>1.6471E-2</c:v>
                </c:pt>
                <c:pt idx="1">
                  <c:v>1.7828500000000001E-2</c:v>
                </c:pt>
                <c:pt idx="3">
                  <c:v>1.086E-2</c:v>
                </c:pt>
                <c:pt idx="6">
                  <c:v>2.4797E-2</c:v>
                </c:pt>
                <c:pt idx="9">
                  <c:v>8.9142500000000003E-3</c:v>
                </c:pt>
                <c:pt idx="29">
                  <c:v>0.39856199999999897</c:v>
                </c:pt>
              </c:numCache>
            </c:numRef>
          </c:val>
          <c:extLst>
            <c:ext xmlns:c16="http://schemas.microsoft.com/office/drawing/2014/chart" uri="{C3380CC4-5D6E-409C-BE32-E72D297353CC}">
              <c16:uniqueId val="{00000001-19B7-E14D-8006-B56AD74ADEDC}"/>
            </c:ext>
          </c:extLst>
        </c:ser>
        <c:ser>
          <c:idx val="2"/>
          <c:order val="2"/>
          <c:spPr>
            <a:solidFill>
              <a:schemeClr val="accent3"/>
            </a:solidFill>
            <a:ln>
              <a:noFill/>
            </a:ln>
            <a:effectLst/>
          </c:spPr>
          <c:invertIfNegative val="0"/>
          <c:val>
            <c:numRef>
              <c:f>Sheet1!$D$2:$D$36</c:f>
              <c:numCache>
                <c:formatCode>General</c:formatCode>
                <c:ptCount val="35"/>
                <c:pt idx="0">
                  <c:v>5.4209500000000001E-2</c:v>
                </c:pt>
                <c:pt idx="9">
                  <c:v>3.24894999999999E-2</c:v>
                </c:pt>
                <c:pt idx="29">
                  <c:v>9.5930000000000008E-3</c:v>
                </c:pt>
              </c:numCache>
            </c:numRef>
          </c:val>
          <c:extLst>
            <c:ext xmlns:c16="http://schemas.microsoft.com/office/drawing/2014/chart" uri="{C3380CC4-5D6E-409C-BE32-E72D297353CC}">
              <c16:uniqueId val="{00000002-19B7-E14D-8006-B56AD74ADEDC}"/>
            </c:ext>
          </c:extLst>
        </c:ser>
        <c:ser>
          <c:idx val="3"/>
          <c:order val="3"/>
          <c:spPr>
            <a:solidFill>
              <a:schemeClr val="accent4"/>
            </a:solidFill>
            <a:ln>
              <a:noFill/>
            </a:ln>
            <a:effectLst/>
          </c:spPr>
          <c:invertIfNegative val="0"/>
          <c:val>
            <c:numRef>
              <c:f>Sheet1!$E$2:$E$36</c:f>
              <c:numCache>
                <c:formatCode>General</c:formatCode>
                <c:ptCount val="35"/>
                <c:pt idx="0">
                  <c:v>3.6290499999999899E-2</c:v>
                </c:pt>
                <c:pt idx="9">
                  <c:v>3.7150250000000003E-2</c:v>
                </c:pt>
              </c:numCache>
            </c:numRef>
          </c:val>
          <c:extLst>
            <c:ext xmlns:c16="http://schemas.microsoft.com/office/drawing/2014/chart" uri="{C3380CC4-5D6E-409C-BE32-E72D297353CC}">
              <c16:uniqueId val="{00000003-19B7-E14D-8006-B56AD74ADEDC}"/>
            </c:ext>
          </c:extLst>
        </c:ser>
        <c:ser>
          <c:idx val="4"/>
          <c:order val="4"/>
          <c:spPr>
            <a:solidFill>
              <a:schemeClr val="accent5"/>
            </a:solidFill>
            <a:ln>
              <a:noFill/>
            </a:ln>
            <a:effectLst/>
          </c:spPr>
          <c:invertIfNegative val="0"/>
          <c:val>
            <c:numRef>
              <c:f>Sheet1!$F$2:$F$36</c:f>
              <c:numCache>
                <c:formatCode>General</c:formatCode>
                <c:ptCount val="35"/>
                <c:pt idx="9">
                  <c:v>3.7557500000000001E-2</c:v>
                </c:pt>
              </c:numCache>
            </c:numRef>
          </c:val>
          <c:extLst>
            <c:ext xmlns:c16="http://schemas.microsoft.com/office/drawing/2014/chart" uri="{C3380CC4-5D6E-409C-BE32-E72D297353CC}">
              <c16:uniqueId val="{00000004-19B7-E14D-8006-B56AD74ADEDC}"/>
            </c:ext>
          </c:extLst>
        </c:ser>
        <c:dLbls>
          <c:showLegendKey val="0"/>
          <c:showVal val="0"/>
          <c:showCatName val="0"/>
          <c:showSerName val="0"/>
          <c:showPercent val="0"/>
          <c:showBubbleSize val="0"/>
        </c:dLbls>
        <c:gapWidth val="219"/>
        <c:overlap val="100"/>
        <c:axId val="201535776"/>
        <c:axId val="201536168"/>
      </c:barChart>
      <c:catAx>
        <c:axId val="201535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201536168"/>
        <c:crosses val="autoZero"/>
        <c:auto val="1"/>
        <c:lblAlgn val="ctr"/>
        <c:lblOffset val="100"/>
        <c:noMultiLvlLbl val="0"/>
      </c:catAx>
      <c:valAx>
        <c:axId val="201536168"/>
        <c:scaling>
          <c:orientation val="minMax"/>
          <c:max val="3.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summary  losses over 2016</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201535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l-PL"/>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spPr>
            <a:solidFill>
              <a:schemeClr val="accent1"/>
            </a:solidFill>
            <a:ln>
              <a:noFill/>
            </a:ln>
            <a:effectLst/>
          </c:spPr>
          <c:invertIfNegative val="0"/>
          <c:cat>
            <c:strRef>
              <c:f>Sheet1!$A$2:$A$36</c:f>
              <c:strCache>
                <c:ptCount val="35"/>
                <c:pt idx="0">
                  <c:v>BLMEI.07L1.B2E20_XRP-RUN1</c:v>
                </c:pt>
                <c:pt idx="1">
                  <c:v>BLMQI.24L5.B1I10_MQ</c:v>
                </c:pt>
                <c:pt idx="2">
                  <c:v>BLMQI.10L2.B1E10_MQML</c:v>
                </c:pt>
                <c:pt idx="3">
                  <c:v>BLMQI.27R3.B1I10_MQ</c:v>
                </c:pt>
                <c:pt idx="4">
                  <c:v>BLMQI.10L8.B2I10_MQML</c:v>
                </c:pt>
                <c:pt idx="5">
                  <c:v>BLMEI.04L5.B2I10_X5FCB.A4L5</c:v>
                </c:pt>
                <c:pt idx="6">
                  <c:v>BLMQI.32R1.B2I10_MQ</c:v>
                </c:pt>
                <c:pt idx="7">
                  <c:v>BLMQI.18L8.B1E10_MQ</c:v>
                </c:pt>
                <c:pt idx="8">
                  <c:v>BLMQI.31L4.B1I10_MQ  </c:v>
                </c:pt>
                <c:pt idx="9">
                  <c:v>BLMEI.07L1.B2E10_XRP</c:v>
                </c:pt>
                <c:pt idx="10">
                  <c:v>BLMQI.21R2.B2E10_MQ</c:v>
                </c:pt>
                <c:pt idx="11">
                  <c:v>BLMQI.14L2.B1E10_MQ</c:v>
                </c:pt>
                <c:pt idx="12">
                  <c:v>BLMQI.33R6.B2I10_MQ</c:v>
                </c:pt>
                <c:pt idx="13">
                  <c:v>BLMQI.12R1.B2I10_MQ</c:v>
                </c:pt>
                <c:pt idx="14">
                  <c:v>BLMQI.28R7.B2I10_MQ</c:v>
                </c:pt>
                <c:pt idx="15">
                  <c:v>BLMQI.05L5.B1I30_MQML</c:v>
                </c:pt>
                <c:pt idx="16">
                  <c:v>BLMQI.04L1.B2E30_MQY</c:v>
                </c:pt>
                <c:pt idx="17">
                  <c:v>BLMQI.20R3.B1I10_MQ</c:v>
                </c:pt>
                <c:pt idx="18">
                  <c:v>BLMQI.09L2.B2I10_MQM</c:v>
                </c:pt>
                <c:pt idx="19">
                  <c:v>BLMQI.17L7.B2I10_MQ</c:v>
                </c:pt>
                <c:pt idx="20">
                  <c:v>BLMQI.16R3.B1I10_MQ</c:v>
                </c:pt>
                <c:pt idx="21">
                  <c:v>BLMQI.13L4.B2E10_MQ</c:v>
                </c:pt>
                <c:pt idx="22">
                  <c:v>BLMQI.28L8.B2I10_MQ</c:v>
                </c:pt>
                <c:pt idx="23">
                  <c:v>BLMQI.13L1.B1I10_MQ</c:v>
                </c:pt>
                <c:pt idx="24">
                  <c:v>BLMQI.04L5.B2E30_MQY</c:v>
                </c:pt>
                <c:pt idx="25">
                  <c:v>BLMQI.32L6.B2I10_MQ</c:v>
                </c:pt>
                <c:pt idx="26">
                  <c:v>BLMQI.17L8.B1E10_MQ</c:v>
                </c:pt>
                <c:pt idx="27">
                  <c:v>BLMQI.13R4.B1I10_MQ</c:v>
                </c:pt>
                <c:pt idx="28">
                  <c:v>BLMQI.11L7.B1E10_MQ</c:v>
                </c:pt>
                <c:pt idx="29">
                  <c:v>BLMQI.29R2.B2E10_MQ</c:v>
                </c:pt>
                <c:pt idx="30">
                  <c:v>BLMQI.31L1.B1I10_MQ</c:v>
                </c:pt>
                <c:pt idx="31">
                  <c:v>BLMQI.17R7.B2I10_MQ</c:v>
                </c:pt>
                <c:pt idx="32">
                  <c:v>BLMQI.23L5.B2E10_MQ</c:v>
                </c:pt>
                <c:pt idx="33">
                  <c:v>BLMQI.29L6.B2I30_MQ</c:v>
                </c:pt>
                <c:pt idx="34">
                  <c:v>BLMQI.07R1.B1E10_MQM_XRP </c:v>
                </c:pt>
              </c:strCache>
            </c:strRef>
          </c:cat>
          <c:val>
            <c:numRef>
              <c:f>Sheet1!$B$2:$B$36</c:f>
              <c:numCache>
                <c:formatCode>General</c:formatCode>
                <c:ptCount val="35"/>
                <c:pt idx="0">
                  <c:v>2.9367250000000001E-2</c:v>
                </c:pt>
                <c:pt idx="1">
                  <c:v>0.26806099999999899</c:v>
                </c:pt>
                <c:pt idx="2">
                  <c:v>3.4887750000000002E-2</c:v>
                </c:pt>
                <c:pt idx="3">
                  <c:v>2.62449999999999E-2</c:v>
                </c:pt>
                <c:pt idx="4">
                  <c:v>4.9593999999999999E-2</c:v>
                </c:pt>
                <c:pt idx="5">
                  <c:v>0.18448424999999999</c:v>
                </c:pt>
                <c:pt idx="6">
                  <c:v>3.4073249999999902E-2</c:v>
                </c:pt>
                <c:pt idx="7">
                  <c:v>0.13217524999999999</c:v>
                </c:pt>
                <c:pt idx="8">
                  <c:v>1.0588500000000001E-2</c:v>
                </c:pt>
                <c:pt idx="9">
                  <c:v>2.39825E-2</c:v>
                </c:pt>
                <c:pt idx="10">
                  <c:v>3.5657000000000001E-2</c:v>
                </c:pt>
                <c:pt idx="11">
                  <c:v>4.5928749999999997E-2</c:v>
                </c:pt>
                <c:pt idx="12">
                  <c:v>2.2308250000000002E-2</c:v>
                </c:pt>
                <c:pt idx="13">
                  <c:v>8.8916250000000002E-2</c:v>
                </c:pt>
                <c:pt idx="14">
                  <c:v>0.20109099999999999</c:v>
                </c:pt>
                <c:pt idx="15">
                  <c:v>7.2038000000000005E-2</c:v>
                </c:pt>
                <c:pt idx="16">
                  <c:v>0.20982424999999999</c:v>
                </c:pt>
                <c:pt idx="17">
                  <c:v>5.5566999999999998E-2</c:v>
                </c:pt>
                <c:pt idx="18">
                  <c:v>1.5837500000000001E-2</c:v>
                </c:pt>
                <c:pt idx="19">
                  <c:v>1.7285499999999999E-2</c:v>
                </c:pt>
                <c:pt idx="20">
                  <c:v>5.2128000000000001E-2</c:v>
                </c:pt>
                <c:pt idx="21">
                  <c:v>2.9412500000000001E-2</c:v>
                </c:pt>
                <c:pt idx="22">
                  <c:v>0.93599624999999997</c:v>
                </c:pt>
                <c:pt idx="23">
                  <c:v>1.8054750000000001E-2</c:v>
                </c:pt>
                <c:pt idx="24">
                  <c:v>4.2715999999999997E-2</c:v>
                </c:pt>
                <c:pt idx="25">
                  <c:v>3.3123E-2</c:v>
                </c:pt>
                <c:pt idx="26">
                  <c:v>0.117288</c:v>
                </c:pt>
                <c:pt idx="27">
                  <c:v>3.507056</c:v>
                </c:pt>
                <c:pt idx="28">
                  <c:v>0.11475399999999999</c:v>
                </c:pt>
                <c:pt idx="29">
                  <c:v>4.5340499999999902E-2</c:v>
                </c:pt>
                <c:pt idx="30">
                  <c:v>5.8327249999999997E-2</c:v>
                </c:pt>
                <c:pt idx="31">
                  <c:v>3.7150250000000003E-2</c:v>
                </c:pt>
                <c:pt idx="32">
                  <c:v>3.9322250000000003E-2</c:v>
                </c:pt>
                <c:pt idx="33">
                  <c:v>6.0680249999999998E-2</c:v>
                </c:pt>
                <c:pt idx="34">
                  <c:v>3.4661499999999998E-2</c:v>
                </c:pt>
              </c:numCache>
            </c:numRef>
          </c:val>
          <c:extLst>
            <c:ext xmlns:c16="http://schemas.microsoft.com/office/drawing/2014/chart" uri="{C3380CC4-5D6E-409C-BE32-E72D297353CC}">
              <c16:uniqueId val="{00000000-19B7-E14D-8006-B56AD74ADEDC}"/>
            </c:ext>
          </c:extLst>
        </c:ser>
        <c:ser>
          <c:idx val="1"/>
          <c:order val="1"/>
          <c:spPr>
            <a:solidFill>
              <a:schemeClr val="accent2"/>
            </a:solidFill>
            <a:ln>
              <a:noFill/>
            </a:ln>
            <a:effectLst/>
          </c:spPr>
          <c:invertIfNegative val="0"/>
          <c:val>
            <c:numRef>
              <c:f>Sheet1!$C$2:$C$36</c:f>
              <c:numCache>
                <c:formatCode>General</c:formatCode>
                <c:ptCount val="35"/>
                <c:pt idx="0">
                  <c:v>1.6471E-2</c:v>
                </c:pt>
                <c:pt idx="1">
                  <c:v>1.7828500000000001E-2</c:v>
                </c:pt>
                <c:pt idx="3">
                  <c:v>1.086E-2</c:v>
                </c:pt>
                <c:pt idx="6">
                  <c:v>2.4797E-2</c:v>
                </c:pt>
                <c:pt idx="9">
                  <c:v>8.9142500000000003E-3</c:v>
                </c:pt>
                <c:pt idx="29">
                  <c:v>0.39856199999999897</c:v>
                </c:pt>
              </c:numCache>
            </c:numRef>
          </c:val>
          <c:extLst>
            <c:ext xmlns:c16="http://schemas.microsoft.com/office/drawing/2014/chart" uri="{C3380CC4-5D6E-409C-BE32-E72D297353CC}">
              <c16:uniqueId val="{00000001-19B7-E14D-8006-B56AD74ADEDC}"/>
            </c:ext>
          </c:extLst>
        </c:ser>
        <c:ser>
          <c:idx val="2"/>
          <c:order val="2"/>
          <c:spPr>
            <a:solidFill>
              <a:schemeClr val="accent3"/>
            </a:solidFill>
            <a:ln>
              <a:noFill/>
            </a:ln>
            <a:effectLst/>
          </c:spPr>
          <c:invertIfNegative val="0"/>
          <c:val>
            <c:numRef>
              <c:f>Sheet1!$D$2:$D$36</c:f>
              <c:numCache>
                <c:formatCode>General</c:formatCode>
                <c:ptCount val="35"/>
                <c:pt idx="0">
                  <c:v>5.4209500000000001E-2</c:v>
                </c:pt>
                <c:pt idx="9">
                  <c:v>3.24894999999999E-2</c:v>
                </c:pt>
                <c:pt idx="29">
                  <c:v>9.5930000000000008E-3</c:v>
                </c:pt>
              </c:numCache>
            </c:numRef>
          </c:val>
          <c:extLst>
            <c:ext xmlns:c16="http://schemas.microsoft.com/office/drawing/2014/chart" uri="{C3380CC4-5D6E-409C-BE32-E72D297353CC}">
              <c16:uniqueId val="{00000002-19B7-E14D-8006-B56AD74ADEDC}"/>
            </c:ext>
          </c:extLst>
        </c:ser>
        <c:ser>
          <c:idx val="3"/>
          <c:order val="3"/>
          <c:spPr>
            <a:solidFill>
              <a:schemeClr val="accent4"/>
            </a:solidFill>
            <a:ln>
              <a:noFill/>
            </a:ln>
            <a:effectLst/>
          </c:spPr>
          <c:invertIfNegative val="0"/>
          <c:val>
            <c:numRef>
              <c:f>Sheet1!$E$2:$E$36</c:f>
              <c:numCache>
                <c:formatCode>General</c:formatCode>
                <c:ptCount val="35"/>
                <c:pt idx="0">
                  <c:v>3.6290499999999899E-2</c:v>
                </c:pt>
                <c:pt idx="9">
                  <c:v>3.7150250000000003E-2</c:v>
                </c:pt>
              </c:numCache>
            </c:numRef>
          </c:val>
          <c:extLst>
            <c:ext xmlns:c16="http://schemas.microsoft.com/office/drawing/2014/chart" uri="{C3380CC4-5D6E-409C-BE32-E72D297353CC}">
              <c16:uniqueId val="{00000003-19B7-E14D-8006-B56AD74ADEDC}"/>
            </c:ext>
          </c:extLst>
        </c:ser>
        <c:ser>
          <c:idx val="4"/>
          <c:order val="4"/>
          <c:spPr>
            <a:solidFill>
              <a:schemeClr val="accent5"/>
            </a:solidFill>
            <a:ln>
              <a:noFill/>
            </a:ln>
            <a:effectLst/>
          </c:spPr>
          <c:invertIfNegative val="0"/>
          <c:val>
            <c:numRef>
              <c:f>Sheet1!$F$2:$F$36</c:f>
              <c:numCache>
                <c:formatCode>General</c:formatCode>
                <c:ptCount val="35"/>
                <c:pt idx="9">
                  <c:v>3.7557500000000001E-2</c:v>
                </c:pt>
              </c:numCache>
            </c:numRef>
          </c:val>
          <c:extLst>
            <c:ext xmlns:c16="http://schemas.microsoft.com/office/drawing/2014/chart" uri="{C3380CC4-5D6E-409C-BE32-E72D297353CC}">
              <c16:uniqueId val="{00000004-19B7-E14D-8006-B56AD74ADEDC}"/>
            </c:ext>
          </c:extLst>
        </c:ser>
        <c:dLbls>
          <c:showLegendKey val="0"/>
          <c:showVal val="0"/>
          <c:showCatName val="0"/>
          <c:showSerName val="0"/>
          <c:showPercent val="0"/>
          <c:showBubbleSize val="0"/>
        </c:dLbls>
        <c:gapWidth val="219"/>
        <c:overlap val="100"/>
        <c:axId val="384554704"/>
        <c:axId val="384555096"/>
      </c:barChart>
      <c:catAx>
        <c:axId val="384554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84555096"/>
        <c:crosses val="autoZero"/>
        <c:auto val="1"/>
        <c:lblAlgn val="ctr"/>
        <c:lblOffset val="100"/>
        <c:noMultiLvlLbl val="0"/>
      </c:catAx>
      <c:valAx>
        <c:axId val="384555096"/>
        <c:scaling>
          <c:orientation val="minMax"/>
          <c:max val="3.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summary  losses over 2016</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pl-PL"/>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l-PL"/>
          </a:p>
        </c:txPr>
        <c:crossAx val="384554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pl-PL"/>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B50B8E-C613-4095-B7E6-2A4C021E3FF5}" type="doc">
      <dgm:prSet loTypeId="urn:microsoft.com/office/officeart/2005/8/layout/chevron2" loCatId="list" qsTypeId="urn:microsoft.com/office/officeart/2005/8/quickstyle/simple1" qsCatId="simple" csTypeId="urn:microsoft.com/office/officeart/2005/8/colors/accent2_3" csCatId="accent2" phldr="1"/>
      <dgm:spPr/>
      <dgm:t>
        <a:bodyPr/>
        <a:lstStyle/>
        <a:p>
          <a:endParaRPr lang="en-US"/>
        </a:p>
      </dgm:t>
    </dgm:pt>
    <dgm:pt modelId="{CA994B2A-7A73-4745-BFA1-61EC60C9367E}">
      <dgm:prSet phldrT="[Text]" custT="1"/>
      <dgm:spPr>
        <a:xfrm rot="5400000">
          <a:off x="-196985" y="199394"/>
          <a:ext cx="1313233" cy="919263"/>
        </a:xfr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dgm:spPr>
      <dgm:t>
        <a:bodyPr/>
        <a:lstStyle/>
        <a:p>
          <a:r>
            <a:rPr lang="en-US" sz="1600" dirty="0">
              <a:solidFill>
                <a:srgbClr val="FFFFFF"/>
              </a:solidFill>
              <a:latin typeface="Calibri" panose="020F0502020204030204"/>
              <a:ea typeface="+mn-ea"/>
              <a:cs typeface="+mn-cs"/>
            </a:rPr>
            <a:t>Data Extraction</a:t>
          </a:r>
        </a:p>
      </dgm:t>
    </dgm:pt>
    <dgm:pt modelId="{65345F33-0131-4A88-8484-CFCF7BB3183E}" type="parTrans" cxnId="{6C77F196-73BD-4BE8-AC44-F402EC713186}">
      <dgm:prSet/>
      <dgm:spPr/>
      <dgm:t>
        <a:bodyPr/>
        <a:lstStyle/>
        <a:p>
          <a:endParaRPr lang="en-US" sz="2400"/>
        </a:p>
      </dgm:t>
    </dgm:pt>
    <dgm:pt modelId="{1B2381D1-BF1C-45FA-A624-49FF90477322}" type="sibTrans" cxnId="{6C77F196-73BD-4BE8-AC44-F402EC713186}">
      <dgm:prSet/>
      <dgm:spPr/>
      <dgm:t>
        <a:bodyPr/>
        <a:lstStyle/>
        <a:p>
          <a:endParaRPr lang="en-US" sz="2400"/>
        </a:p>
      </dgm:t>
    </dgm:pt>
    <dgm:pt modelId="{F0A3A149-DF84-4BB9-85A8-C733A914ED24}">
      <dgm:prSet phldrT="[Text]" custT="1"/>
      <dgm:spPr>
        <a:xfrm rot="5400000">
          <a:off x="-196985" y="1366675"/>
          <a:ext cx="1313233" cy="919263"/>
        </a:xfrm>
        <a:solidFill>
          <a:srgbClr val="005AA9">
            <a:shade val="80000"/>
            <a:hueOff val="278087"/>
            <a:satOff val="-22751"/>
            <a:lumOff val="12820"/>
            <a:alphaOff val="0"/>
          </a:srgbClr>
        </a:solidFill>
        <a:ln w="25400" cap="flat" cmpd="sng" algn="ctr">
          <a:solidFill>
            <a:srgbClr val="005AA9">
              <a:shade val="80000"/>
              <a:hueOff val="278087"/>
              <a:satOff val="-22751"/>
              <a:lumOff val="12820"/>
              <a:alphaOff val="0"/>
            </a:srgbClr>
          </a:solidFill>
          <a:prstDash val="solid"/>
        </a:ln>
        <a:effectLst/>
      </dgm:spPr>
      <dgm:t>
        <a:bodyPr/>
        <a:lstStyle/>
        <a:p>
          <a:r>
            <a:rPr lang="en-US" sz="1600" dirty="0">
              <a:solidFill>
                <a:srgbClr val="FFFFFF"/>
              </a:solidFill>
              <a:latin typeface="Calibri" panose="020F0502020204030204"/>
              <a:ea typeface="+mn-ea"/>
              <a:cs typeface="+mn-cs"/>
            </a:rPr>
            <a:t>Raw Data Analysis</a:t>
          </a:r>
        </a:p>
      </dgm:t>
    </dgm:pt>
    <dgm:pt modelId="{674157C4-CABF-4467-AC47-19A541428192}" type="parTrans" cxnId="{B19A11AB-935D-4059-8721-85FCD9650581}">
      <dgm:prSet/>
      <dgm:spPr/>
      <dgm:t>
        <a:bodyPr/>
        <a:lstStyle/>
        <a:p>
          <a:endParaRPr lang="en-US" sz="2400"/>
        </a:p>
      </dgm:t>
    </dgm:pt>
    <dgm:pt modelId="{5CFF7566-42CC-4F6A-B9F2-DAC11B4F5751}" type="sibTrans" cxnId="{B19A11AB-935D-4059-8721-85FCD9650581}">
      <dgm:prSet/>
      <dgm:spPr/>
      <dgm:t>
        <a:bodyPr/>
        <a:lstStyle/>
        <a:p>
          <a:endParaRPr lang="en-US" sz="2400"/>
        </a:p>
      </dgm:t>
    </dgm:pt>
    <dgm:pt modelId="{BCF17E3F-F68E-4DB4-AAF1-165D58F9415A}">
      <dgm:prSet phldrT="[Text]" custT="1"/>
      <dgm:spPr>
        <a:xfrm rot="5400000">
          <a:off x="-196985" y="2533957"/>
          <a:ext cx="1313233" cy="919263"/>
        </a:xfrm>
        <a:solidFill>
          <a:srgbClr val="005AA9">
            <a:shade val="80000"/>
            <a:hueOff val="556174"/>
            <a:satOff val="-45501"/>
            <a:lumOff val="25641"/>
            <a:alphaOff val="0"/>
          </a:srgbClr>
        </a:solidFill>
        <a:ln w="25400" cap="flat" cmpd="sng" algn="ctr">
          <a:solidFill>
            <a:srgbClr val="005AA9">
              <a:shade val="80000"/>
              <a:hueOff val="556174"/>
              <a:satOff val="-45501"/>
              <a:lumOff val="25641"/>
              <a:alphaOff val="0"/>
            </a:srgbClr>
          </a:solidFill>
          <a:prstDash val="solid"/>
        </a:ln>
        <a:effectLst/>
      </dgm:spPr>
      <dgm:t>
        <a:bodyPr/>
        <a:lstStyle/>
        <a:p>
          <a:r>
            <a:rPr lang="en-US" sz="1600" dirty="0">
              <a:solidFill>
                <a:srgbClr val="FFFFFF"/>
              </a:solidFill>
              <a:latin typeface="Calibri" panose="020F0502020204030204"/>
              <a:ea typeface="+mn-ea"/>
              <a:cs typeface="+mn-cs"/>
            </a:rPr>
            <a:t>Collimator Losses</a:t>
          </a:r>
        </a:p>
      </dgm:t>
    </dgm:pt>
    <dgm:pt modelId="{E4DE2634-5406-4789-90AB-28E1640989B8}" type="parTrans" cxnId="{12C68F8A-14CB-4A48-B48A-41B0942DEFEE}">
      <dgm:prSet/>
      <dgm:spPr/>
      <dgm:t>
        <a:bodyPr/>
        <a:lstStyle/>
        <a:p>
          <a:endParaRPr lang="en-US" sz="2400"/>
        </a:p>
      </dgm:t>
    </dgm:pt>
    <dgm:pt modelId="{447304C4-AD89-4DC6-96D1-A239CFC4F953}" type="sibTrans" cxnId="{12C68F8A-14CB-4A48-B48A-41B0942DEFEE}">
      <dgm:prSet/>
      <dgm:spPr/>
      <dgm:t>
        <a:bodyPr/>
        <a:lstStyle/>
        <a:p>
          <a:endParaRPr lang="en-US" sz="2400"/>
        </a:p>
      </dgm:t>
    </dgm:pt>
    <dgm:pt modelId="{A0BE0D4B-3046-4118-B5F1-4A8E51E27209}">
      <dgm:prSet phldrT="[Text]" custT="1"/>
      <dgm:spPr>
        <a:xfrm rot="5400000">
          <a:off x="-196985" y="3701239"/>
          <a:ext cx="1313233" cy="919263"/>
        </a:xfrm>
        <a:solidFill>
          <a:srgbClr val="005AA9">
            <a:shade val="80000"/>
            <a:hueOff val="834261"/>
            <a:satOff val="-68252"/>
            <a:lumOff val="38461"/>
            <a:alphaOff val="0"/>
          </a:srgbClr>
        </a:solidFill>
        <a:ln w="25400" cap="flat" cmpd="sng" algn="ctr">
          <a:solidFill>
            <a:srgbClr val="005AA9">
              <a:shade val="80000"/>
              <a:hueOff val="834261"/>
              <a:satOff val="-68252"/>
              <a:lumOff val="38461"/>
              <a:alphaOff val="0"/>
            </a:srgbClr>
          </a:solidFill>
          <a:prstDash val="solid"/>
        </a:ln>
        <a:effectLst/>
      </dgm:spPr>
      <dgm:t>
        <a:bodyPr/>
        <a:lstStyle/>
        <a:p>
          <a:r>
            <a:rPr lang="en-US" sz="1600" dirty="0">
              <a:solidFill>
                <a:srgbClr val="FFFFFF"/>
              </a:solidFill>
              <a:latin typeface="Calibri" panose="020F0502020204030204"/>
              <a:ea typeface="+mn-ea"/>
              <a:cs typeface="+mn-cs"/>
            </a:rPr>
            <a:t>Advanced Analysis</a:t>
          </a:r>
        </a:p>
      </dgm:t>
    </dgm:pt>
    <dgm:pt modelId="{13AD12AE-6A17-474F-BADB-AEA148893F03}" type="parTrans" cxnId="{7774E9A2-5D87-4251-9A66-2520F2D15441}">
      <dgm:prSet/>
      <dgm:spPr/>
      <dgm:t>
        <a:bodyPr/>
        <a:lstStyle/>
        <a:p>
          <a:endParaRPr lang="en-US" sz="2400"/>
        </a:p>
      </dgm:t>
    </dgm:pt>
    <dgm:pt modelId="{99DE93AF-B179-4A5B-B190-737EFBC61793}" type="sibTrans" cxnId="{7774E9A2-5D87-4251-9A66-2520F2D15441}">
      <dgm:prSet/>
      <dgm:spPr/>
      <dgm:t>
        <a:bodyPr/>
        <a:lstStyle/>
        <a:p>
          <a:endParaRPr lang="en-US" sz="2400"/>
        </a:p>
      </dgm:t>
    </dgm:pt>
    <dgm:pt modelId="{41718E4E-CF9E-4734-AAF3-5C3227387375}">
      <dgm:prSet custT="1"/>
      <dgm:spPr/>
      <dgm:t>
        <a:bodyPr/>
        <a:lstStyle/>
        <a:p>
          <a:r>
            <a:rPr lang="en-US" sz="1600" dirty="0"/>
            <a:t>Select only real UFO events</a:t>
          </a:r>
        </a:p>
      </dgm:t>
    </dgm:pt>
    <dgm:pt modelId="{01B983C0-5069-4094-A874-4336627A673D}" type="parTrans" cxnId="{F7BA8822-D638-4B49-8672-134C43DA07C7}">
      <dgm:prSet/>
      <dgm:spPr/>
      <dgm:t>
        <a:bodyPr/>
        <a:lstStyle/>
        <a:p>
          <a:endParaRPr lang="en-US" sz="2400"/>
        </a:p>
      </dgm:t>
    </dgm:pt>
    <dgm:pt modelId="{1143F526-1683-494E-80FD-EAB2E1301C93}" type="sibTrans" cxnId="{F7BA8822-D638-4B49-8672-134C43DA07C7}">
      <dgm:prSet/>
      <dgm:spPr/>
      <dgm:t>
        <a:bodyPr/>
        <a:lstStyle/>
        <a:p>
          <a:endParaRPr lang="en-US" sz="2400"/>
        </a:p>
      </dgm:t>
    </dgm:pt>
    <dgm:pt modelId="{95FBDED6-4EB6-4A8D-B90A-729750727EE9}">
      <dgm:prSet custT="1"/>
      <dgm:spPr/>
      <dgm:t>
        <a:bodyPr/>
        <a:lstStyle/>
        <a:p>
          <a:r>
            <a:rPr lang="en-US" sz="1600" dirty="0"/>
            <a:t>Reduce data volume</a:t>
          </a:r>
        </a:p>
      </dgm:t>
    </dgm:pt>
    <dgm:pt modelId="{CD38E21E-7ADD-4384-B644-1F1FC35C1F0D}" type="parTrans" cxnId="{BEA2CA6B-B64C-4F30-B289-AAD449E57418}">
      <dgm:prSet/>
      <dgm:spPr/>
      <dgm:t>
        <a:bodyPr/>
        <a:lstStyle/>
        <a:p>
          <a:endParaRPr lang="en-US" sz="2400"/>
        </a:p>
      </dgm:t>
    </dgm:pt>
    <dgm:pt modelId="{54F147CA-6477-4B6D-A545-27C9BD8CC884}" type="sibTrans" cxnId="{BEA2CA6B-B64C-4F30-B289-AAD449E57418}">
      <dgm:prSet/>
      <dgm:spPr/>
      <dgm:t>
        <a:bodyPr/>
        <a:lstStyle/>
        <a:p>
          <a:endParaRPr lang="en-US" sz="2400"/>
        </a:p>
      </dgm:t>
    </dgm:pt>
    <dgm:pt modelId="{3E8D24F2-881C-436C-9161-0D257D473999}">
      <dgm:prSet custT="1"/>
      <dgm:spPr/>
      <dgm:t>
        <a:bodyPr/>
        <a:lstStyle/>
        <a:p>
          <a:r>
            <a:rPr lang="en-US" sz="1600" dirty="0"/>
            <a:t>Plot UFO event</a:t>
          </a:r>
        </a:p>
      </dgm:t>
    </dgm:pt>
    <dgm:pt modelId="{C903CE69-12F3-4C6E-88C9-BF0626FAFB52}" type="parTrans" cxnId="{21732443-AF32-4A0D-8E19-D407457A0B45}">
      <dgm:prSet/>
      <dgm:spPr/>
      <dgm:t>
        <a:bodyPr/>
        <a:lstStyle/>
        <a:p>
          <a:endParaRPr lang="en-US" sz="2400"/>
        </a:p>
      </dgm:t>
    </dgm:pt>
    <dgm:pt modelId="{6C74223E-EF75-48C8-AC5C-7A31BB860A3F}" type="sibTrans" cxnId="{21732443-AF32-4A0D-8E19-D407457A0B45}">
      <dgm:prSet/>
      <dgm:spPr/>
      <dgm:t>
        <a:bodyPr/>
        <a:lstStyle/>
        <a:p>
          <a:endParaRPr lang="en-US" sz="2400"/>
        </a:p>
      </dgm:t>
    </dgm:pt>
    <dgm:pt modelId="{C5699FC7-5F5F-4C3E-B94D-79A6DFE98741}">
      <dgm:prSet custT="1"/>
      <dgm:spPr/>
      <dgm:t>
        <a:bodyPr/>
        <a:lstStyle/>
        <a:p>
          <a:r>
            <a:rPr lang="en-US" sz="1600" dirty="0"/>
            <a:t>Analysis signal shape</a:t>
          </a:r>
        </a:p>
      </dgm:t>
    </dgm:pt>
    <dgm:pt modelId="{D59FAB5C-32A8-4784-B98F-F320BE154217}" type="parTrans" cxnId="{FFE6FFA0-704E-427F-AC87-05B3B6BEF4FC}">
      <dgm:prSet/>
      <dgm:spPr/>
      <dgm:t>
        <a:bodyPr/>
        <a:lstStyle/>
        <a:p>
          <a:endParaRPr lang="en-US" sz="2400"/>
        </a:p>
      </dgm:t>
    </dgm:pt>
    <dgm:pt modelId="{7E15F362-AC67-42E9-AA27-6805B1EA3B42}" type="sibTrans" cxnId="{FFE6FFA0-704E-427F-AC87-05B3B6BEF4FC}">
      <dgm:prSet/>
      <dgm:spPr/>
      <dgm:t>
        <a:bodyPr/>
        <a:lstStyle/>
        <a:p>
          <a:endParaRPr lang="en-US" sz="2400"/>
        </a:p>
      </dgm:t>
    </dgm:pt>
    <dgm:pt modelId="{78D9C06E-9762-404D-8817-6D9AD87F3A76}">
      <dgm:prSet custT="1"/>
      <dgm:spPr/>
      <dgm:t>
        <a:bodyPr/>
        <a:lstStyle/>
        <a:p>
          <a:r>
            <a:rPr lang="en-US" sz="1600" dirty="0"/>
            <a:t>Correlation with elastic losses (IP7/IP3/IP6)</a:t>
          </a:r>
        </a:p>
      </dgm:t>
    </dgm:pt>
    <dgm:pt modelId="{0C4E876F-2FA4-4B1A-BEF2-C7354066BCA0}" type="parTrans" cxnId="{07575CB0-E6E4-4E22-AD2C-4E5C4C6CA1D3}">
      <dgm:prSet/>
      <dgm:spPr/>
      <dgm:t>
        <a:bodyPr/>
        <a:lstStyle/>
        <a:p>
          <a:endParaRPr lang="en-US" sz="2400"/>
        </a:p>
      </dgm:t>
    </dgm:pt>
    <dgm:pt modelId="{9ED84952-A8FF-4110-B053-C6D469330BE1}" type="sibTrans" cxnId="{07575CB0-E6E4-4E22-AD2C-4E5C4C6CA1D3}">
      <dgm:prSet/>
      <dgm:spPr/>
      <dgm:t>
        <a:bodyPr/>
        <a:lstStyle/>
        <a:p>
          <a:endParaRPr lang="en-US" sz="2400"/>
        </a:p>
      </dgm:t>
    </dgm:pt>
    <dgm:pt modelId="{20BB9E86-A3B8-48D5-9ABB-1E3CE37730BE}">
      <dgm:prSet custT="1"/>
      <dgm:spPr/>
      <dgm:t>
        <a:bodyPr/>
        <a:lstStyle/>
        <a:p>
          <a:r>
            <a:rPr lang="en-US" sz="1600" dirty="0"/>
            <a:t>Statistical analysis (UFO rates etc.)</a:t>
          </a:r>
        </a:p>
      </dgm:t>
    </dgm:pt>
    <dgm:pt modelId="{0345ADA8-D6D4-470D-929F-02330FCD834D}" type="parTrans" cxnId="{51C9356D-49CA-410C-9127-B31AD80E7052}">
      <dgm:prSet/>
      <dgm:spPr/>
      <dgm:t>
        <a:bodyPr/>
        <a:lstStyle/>
        <a:p>
          <a:endParaRPr lang="en-US" sz="2400"/>
        </a:p>
      </dgm:t>
    </dgm:pt>
    <dgm:pt modelId="{3E156782-9EB0-4B68-B510-316EC43A03BD}" type="sibTrans" cxnId="{51C9356D-49CA-410C-9127-B31AD80E7052}">
      <dgm:prSet/>
      <dgm:spPr/>
      <dgm:t>
        <a:bodyPr/>
        <a:lstStyle/>
        <a:p>
          <a:endParaRPr lang="en-US" sz="2400"/>
        </a:p>
      </dgm:t>
    </dgm:pt>
    <dgm:pt modelId="{04F1D356-64DD-43A9-88FF-041AE9F54613}">
      <dgm:prSet custT="1"/>
      <dgm:spPr/>
      <dgm:t>
        <a:bodyPr/>
        <a:lstStyle/>
        <a:p>
          <a:r>
            <a:rPr lang="en-US" sz="1600" dirty="0"/>
            <a:t>Correlations to LHC parameters</a:t>
          </a:r>
        </a:p>
      </dgm:t>
    </dgm:pt>
    <dgm:pt modelId="{036CB3DC-EB5E-47E0-A6AD-3A360616B38A}" type="parTrans" cxnId="{0FAD748C-5728-4DF7-B8DF-90A4177007B7}">
      <dgm:prSet/>
      <dgm:spPr/>
      <dgm:t>
        <a:bodyPr/>
        <a:lstStyle/>
        <a:p>
          <a:endParaRPr lang="en-US" sz="2400"/>
        </a:p>
      </dgm:t>
    </dgm:pt>
    <dgm:pt modelId="{324908C6-1757-436F-80C5-50DFC507521F}" type="sibTrans" cxnId="{0FAD748C-5728-4DF7-B8DF-90A4177007B7}">
      <dgm:prSet/>
      <dgm:spPr/>
      <dgm:t>
        <a:bodyPr/>
        <a:lstStyle/>
        <a:p>
          <a:endParaRPr lang="en-US" sz="2400"/>
        </a:p>
      </dgm:t>
    </dgm:pt>
    <dgm:pt modelId="{F95C1805-A3BA-4405-B652-06FA430F1895}">
      <dgm:prSet custT="1"/>
      <dgm:spPr/>
      <dgm:t>
        <a:bodyPr/>
        <a:lstStyle/>
        <a:p>
          <a:r>
            <a:rPr lang="en-US" sz="1600" dirty="0"/>
            <a:t>Determination of UFO location</a:t>
          </a:r>
        </a:p>
      </dgm:t>
    </dgm:pt>
    <dgm:pt modelId="{B18AD4B0-8825-4D1F-9B25-AEEDCA9FABC9}" type="parTrans" cxnId="{C7BEDB66-852F-4612-966D-D48C7380ADFB}">
      <dgm:prSet/>
      <dgm:spPr/>
      <dgm:t>
        <a:bodyPr/>
        <a:lstStyle/>
        <a:p>
          <a:endParaRPr lang="en-US" sz="2400"/>
        </a:p>
      </dgm:t>
    </dgm:pt>
    <dgm:pt modelId="{DC7A592F-8624-4297-A90B-6CABFA3D9F64}" type="sibTrans" cxnId="{C7BEDB66-852F-4612-966D-D48C7380ADFB}">
      <dgm:prSet/>
      <dgm:spPr/>
      <dgm:t>
        <a:bodyPr/>
        <a:lstStyle/>
        <a:p>
          <a:endParaRPr lang="en-US" sz="2400"/>
        </a:p>
      </dgm:t>
    </dgm:pt>
    <dgm:pt modelId="{C1B04A37-F6E7-44FE-8D60-7270E81D3878}">
      <dgm:prSet custT="1"/>
      <dgm:spPr/>
      <dgm:t>
        <a:bodyPr/>
        <a:lstStyle/>
        <a:p>
          <a:r>
            <a:rPr lang="en-US" sz="1600" dirty="0"/>
            <a:t>Discard empty and fishy files</a:t>
          </a:r>
        </a:p>
      </dgm:t>
    </dgm:pt>
    <dgm:pt modelId="{D40FBD6B-5346-4824-9770-3295D17A5A0B}" type="parTrans" cxnId="{6D60332E-A573-435E-AE11-2947D20AF43D}">
      <dgm:prSet/>
      <dgm:spPr/>
      <dgm:t>
        <a:bodyPr/>
        <a:lstStyle/>
        <a:p>
          <a:endParaRPr lang="en-US" sz="2400"/>
        </a:p>
      </dgm:t>
    </dgm:pt>
    <dgm:pt modelId="{B1D33B6F-4483-405B-8FF7-99A01D95CACF}" type="sibTrans" cxnId="{6D60332E-A573-435E-AE11-2947D20AF43D}">
      <dgm:prSet/>
      <dgm:spPr/>
      <dgm:t>
        <a:bodyPr/>
        <a:lstStyle/>
        <a:p>
          <a:endParaRPr lang="en-US" sz="2400"/>
        </a:p>
      </dgm:t>
    </dgm:pt>
    <dgm:pt modelId="{868C5B2A-7B30-4469-96D8-0B87DD914A9D}">
      <dgm:prSet custT="1"/>
      <dgm:spPr/>
      <dgm:t>
        <a:bodyPr/>
        <a:lstStyle/>
        <a:p>
          <a:r>
            <a:rPr lang="en-US" sz="1600" dirty="0"/>
            <a:t>Group like events</a:t>
          </a:r>
        </a:p>
      </dgm:t>
    </dgm:pt>
    <dgm:pt modelId="{0ED7C6F9-8561-4637-90DA-D6500AC1F14D}" type="parTrans" cxnId="{5F682156-7684-4188-8C21-69690DDCFF59}">
      <dgm:prSet/>
      <dgm:spPr/>
      <dgm:t>
        <a:bodyPr/>
        <a:lstStyle/>
        <a:p>
          <a:endParaRPr lang="en-US" sz="2400"/>
        </a:p>
      </dgm:t>
    </dgm:pt>
    <dgm:pt modelId="{0064E918-F0DB-4877-A71F-FCCB8690497C}" type="sibTrans" cxnId="{5F682156-7684-4188-8C21-69690DDCFF59}">
      <dgm:prSet/>
      <dgm:spPr/>
      <dgm:t>
        <a:bodyPr/>
        <a:lstStyle/>
        <a:p>
          <a:endParaRPr lang="en-US" sz="2400"/>
        </a:p>
      </dgm:t>
    </dgm:pt>
    <dgm:pt modelId="{9CACD044-8715-40C1-8080-5B96EF6605F2}" type="pres">
      <dgm:prSet presAssocID="{ACB50B8E-C613-4095-B7E6-2A4C021E3FF5}" presName="linearFlow" presStyleCnt="0">
        <dgm:presLayoutVars>
          <dgm:dir/>
          <dgm:animLvl val="lvl"/>
          <dgm:resizeHandles val="exact"/>
        </dgm:presLayoutVars>
      </dgm:prSet>
      <dgm:spPr/>
    </dgm:pt>
    <dgm:pt modelId="{8F0840F5-E09B-46EC-8564-B2428138D2BB}" type="pres">
      <dgm:prSet presAssocID="{CA994B2A-7A73-4745-BFA1-61EC60C9367E}" presName="composite" presStyleCnt="0"/>
      <dgm:spPr/>
    </dgm:pt>
    <dgm:pt modelId="{CCD97E55-7A0F-443C-B1DC-58E240BFED82}" type="pres">
      <dgm:prSet presAssocID="{CA994B2A-7A73-4745-BFA1-61EC60C9367E}" presName="parentText" presStyleLbl="alignNode1" presStyleIdx="0" presStyleCnt="4" custLinFactNeighborY="0">
        <dgm:presLayoutVars>
          <dgm:chMax val="1"/>
          <dgm:bulletEnabled val="1"/>
        </dgm:presLayoutVars>
      </dgm:prSet>
      <dgm:spPr>
        <a:prstGeom prst="chevron">
          <a:avLst/>
        </a:prstGeom>
      </dgm:spPr>
    </dgm:pt>
    <dgm:pt modelId="{25427BA8-18AE-4C47-9912-84B54D87DD47}" type="pres">
      <dgm:prSet presAssocID="{CA994B2A-7A73-4745-BFA1-61EC60C9367E}" presName="descendantText" presStyleLbl="alignAcc1" presStyleIdx="0" presStyleCnt="4">
        <dgm:presLayoutVars>
          <dgm:bulletEnabled val="1"/>
        </dgm:presLayoutVars>
      </dgm:prSet>
      <dgm:spPr>
        <a:prstGeom prst="round2SameRect">
          <a:avLst/>
        </a:prstGeom>
      </dgm:spPr>
    </dgm:pt>
    <dgm:pt modelId="{CC875593-2AA8-4D9C-93B9-396478B9F46E}" type="pres">
      <dgm:prSet presAssocID="{1B2381D1-BF1C-45FA-A624-49FF90477322}" presName="sp" presStyleCnt="0"/>
      <dgm:spPr/>
    </dgm:pt>
    <dgm:pt modelId="{F6F2C186-94C2-4AC7-88FD-2724E18F990C}" type="pres">
      <dgm:prSet presAssocID="{F0A3A149-DF84-4BB9-85A8-C733A914ED24}" presName="composite" presStyleCnt="0"/>
      <dgm:spPr/>
    </dgm:pt>
    <dgm:pt modelId="{F8170943-648D-47B7-B22B-9BEBA8EA9E90}" type="pres">
      <dgm:prSet presAssocID="{F0A3A149-DF84-4BB9-85A8-C733A914ED24}" presName="parentText" presStyleLbl="alignNode1" presStyleIdx="1" presStyleCnt="4" custLinFactNeighborY="0">
        <dgm:presLayoutVars>
          <dgm:chMax val="1"/>
          <dgm:bulletEnabled val="1"/>
        </dgm:presLayoutVars>
      </dgm:prSet>
      <dgm:spPr>
        <a:prstGeom prst="chevron">
          <a:avLst/>
        </a:prstGeom>
      </dgm:spPr>
    </dgm:pt>
    <dgm:pt modelId="{C891DAF0-CED2-44EA-9026-A52E0126A393}" type="pres">
      <dgm:prSet presAssocID="{F0A3A149-DF84-4BB9-85A8-C733A914ED24}" presName="descendantText" presStyleLbl="alignAcc1" presStyleIdx="1" presStyleCnt="4">
        <dgm:presLayoutVars>
          <dgm:bulletEnabled val="1"/>
        </dgm:presLayoutVars>
      </dgm:prSet>
      <dgm:spPr>
        <a:prstGeom prst="round2SameRect">
          <a:avLst/>
        </a:prstGeom>
      </dgm:spPr>
    </dgm:pt>
    <dgm:pt modelId="{3AE2839B-90D9-4A5D-9ABD-F75FD72F8806}" type="pres">
      <dgm:prSet presAssocID="{5CFF7566-42CC-4F6A-B9F2-DAC11B4F5751}" presName="sp" presStyleCnt="0"/>
      <dgm:spPr/>
    </dgm:pt>
    <dgm:pt modelId="{9DD0CC53-2DC0-48B7-8E85-DD73673FB760}" type="pres">
      <dgm:prSet presAssocID="{BCF17E3F-F68E-4DB4-AAF1-165D58F9415A}" presName="composite" presStyleCnt="0"/>
      <dgm:spPr/>
    </dgm:pt>
    <dgm:pt modelId="{33263D0E-9489-490B-9FA6-7282B686174D}" type="pres">
      <dgm:prSet presAssocID="{BCF17E3F-F68E-4DB4-AAF1-165D58F9415A}" presName="parentText" presStyleLbl="alignNode1" presStyleIdx="2" presStyleCnt="4" custLinFactNeighborY="0">
        <dgm:presLayoutVars>
          <dgm:chMax val="1"/>
          <dgm:bulletEnabled val="1"/>
        </dgm:presLayoutVars>
      </dgm:prSet>
      <dgm:spPr>
        <a:prstGeom prst="chevron">
          <a:avLst/>
        </a:prstGeom>
      </dgm:spPr>
    </dgm:pt>
    <dgm:pt modelId="{0E8DC360-F709-41EA-AF74-92BA22582F0B}" type="pres">
      <dgm:prSet presAssocID="{BCF17E3F-F68E-4DB4-AAF1-165D58F9415A}" presName="descendantText" presStyleLbl="alignAcc1" presStyleIdx="2" presStyleCnt="4">
        <dgm:presLayoutVars>
          <dgm:bulletEnabled val="1"/>
        </dgm:presLayoutVars>
      </dgm:prSet>
      <dgm:spPr>
        <a:prstGeom prst="round2SameRect">
          <a:avLst/>
        </a:prstGeom>
      </dgm:spPr>
    </dgm:pt>
    <dgm:pt modelId="{11A1D348-E6BE-4E2B-A57A-6836D2AB8FCE}" type="pres">
      <dgm:prSet presAssocID="{447304C4-AD89-4DC6-96D1-A239CFC4F953}" presName="sp" presStyleCnt="0"/>
      <dgm:spPr/>
    </dgm:pt>
    <dgm:pt modelId="{C91296C6-1CEE-43DE-9164-A8051A6E055C}" type="pres">
      <dgm:prSet presAssocID="{A0BE0D4B-3046-4118-B5F1-4A8E51E27209}" presName="composite" presStyleCnt="0"/>
      <dgm:spPr/>
    </dgm:pt>
    <dgm:pt modelId="{D6322EB7-6C61-4663-B5A1-EBFE06ADD2F6}" type="pres">
      <dgm:prSet presAssocID="{A0BE0D4B-3046-4118-B5F1-4A8E51E27209}" presName="parentText" presStyleLbl="alignNode1" presStyleIdx="3" presStyleCnt="4" custLinFactNeighborY="0">
        <dgm:presLayoutVars>
          <dgm:chMax val="1"/>
          <dgm:bulletEnabled val="1"/>
        </dgm:presLayoutVars>
      </dgm:prSet>
      <dgm:spPr>
        <a:prstGeom prst="chevron">
          <a:avLst/>
        </a:prstGeom>
      </dgm:spPr>
    </dgm:pt>
    <dgm:pt modelId="{F351263C-97CF-46D9-956B-887545B23D97}" type="pres">
      <dgm:prSet presAssocID="{A0BE0D4B-3046-4118-B5F1-4A8E51E27209}" presName="descendantText" presStyleLbl="alignAcc1" presStyleIdx="3" presStyleCnt="4">
        <dgm:presLayoutVars>
          <dgm:bulletEnabled val="1"/>
        </dgm:presLayoutVars>
      </dgm:prSet>
      <dgm:spPr>
        <a:prstGeom prst="round2SameRect">
          <a:avLst/>
        </a:prstGeom>
      </dgm:spPr>
    </dgm:pt>
  </dgm:ptLst>
  <dgm:cxnLst>
    <dgm:cxn modelId="{3708A101-B409-4C43-83F4-42414521BBDA}" type="presOf" srcId="{3E8D24F2-881C-436C-9161-0D257D473999}" destId="{C891DAF0-CED2-44EA-9026-A52E0126A393}" srcOrd="0" destOrd="0" presId="urn:microsoft.com/office/officeart/2005/8/layout/chevron2"/>
    <dgm:cxn modelId="{96A5C211-18DE-4D53-89F7-69B015A8DD09}" type="presOf" srcId="{95FBDED6-4EB6-4A8D-B90A-729750727EE9}" destId="{25427BA8-18AE-4C47-9912-84B54D87DD47}" srcOrd="0" destOrd="1" presId="urn:microsoft.com/office/officeart/2005/8/layout/chevron2"/>
    <dgm:cxn modelId="{F7BA8822-D638-4B49-8672-134C43DA07C7}" srcId="{CA994B2A-7A73-4745-BFA1-61EC60C9367E}" destId="{41718E4E-CF9E-4734-AAF3-5C3227387375}" srcOrd="0" destOrd="0" parTransId="{01B983C0-5069-4094-A874-4336627A673D}" sibTransId="{1143F526-1683-494E-80FD-EAB2E1301C93}"/>
    <dgm:cxn modelId="{6D60332E-A573-435E-AE11-2947D20AF43D}" srcId="{CA994B2A-7A73-4745-BFA1-61EC60C9367E}" destId="{C1B04A37-F6E7-44FE-8D60-7270E81D3878}" srcOrd="2" destOrd="0" parTransId="{D40FBD6B-5346-4824-9770-3295D17A5A0B}" sibTransId="{B1D33B6F-4483-405B-8FF7-99A01D95CACF}"/>
    <dgm:cxn modelId="{C6BFD62E-6ABF-4DD4-BF78-344A22755743}" type="presOf" srcId="{868C5B2A-7B30-4469-96D8-0B87DD914A9D}" destId="{C891DAF0-CED2-44EA-9026-A52E0126A393}" srcOrd="0" destOrd="2" presId="urn:microsoft.com/office/officeart/2005/8/layout/chevron2"/>
    <dgm:cxn modelId="{283B0F5B-C0A1-4BFC-8102-237662A09107}" type="presOf" srcId="{BCF17E3F-F68E-4DB4-AAF1-165D58F9415A}" destId="{33263D0E-9489-490B-9FA6-7282B686174D}" srcOrd="0" destOrd="0" presId="urn:microsoft.com/office/officeart/2005/8/layout/chevron2"/>
    <dgm:cxn modelId="{9FA2A45C-9574-49A9-883D-A56BFEED2916}" type="presOf" srcId="{A0BE0D4B-3046-4118-B5F1-4A8E51E27209}" destId="{D6322EB7-6C61-4663-B5A1-EBFE06ADD2F6}" srcOrd="0" destOrd="0" presId="urn:microsoft.com/office/officeart/2005/8/layout/chevron2"/>
    <dgm:cxn modelId="{21732443-AF32-4A0D-8E19-D407457A0B45}" srcId="{F0A3A149-DF84-4BB9-85A8-C733A914ED24}" destId="{3E8D24F2-881C-436C-9161-0D257D473999}" srcOrd="0" destOrd="0" parTransId="{C903CE69-12F3-4C6E-88C9-BF0626FAFB52}" sibTransId="{6C74223E-EF75-48C8-AC5C-7A31BB860A3F}"/>
    <dgm:cxn modelId="{C7BEDB66-852F-4612-966D-D48C7380ADFB}" srcId="{A0BE0D4B-3046-4118-B5F1-4A8E51E27209}" destId="{F95C1805-A3BA-4405-B652-06FA430F1895}" srcOrd="2" destOrd="0" parTransId="{B18AD4B0-8825-4D1F-9B25-AEEDCA9FABC9}" sibTransId="{DC7A592F-8624-4297-A90B-6CABFA3D9F64}"/>
    <dgm:cxn modelId="{BEA2CA6B-B64C-4F30-B289-AAD449E57418}" srcId="{CA994B2A-7A73-4745-BFA1-61EC60C9367E}" destId="{95FBDED6-4EB6-4A8D-B90A-729750727EE9}" srcOrd="1" destOrd="0" parTransId="{CD38E21E-7ADD-4384-B644-1F1FC35C1F0D}" sibTransId="{54F147CA-6477-4B6D-A545-27C9BD8CC884}"/>
    <dgm:cxn modelId="{51C9356D-49CA-410C-9127-B31AD80E7052}" srcId="{A0BE0D4B-3046-4118-B5F1-4A8E51E27209}" destId="{20BB9E86-A3B8-48D5-9ABB-1E3CE37730BE}" srcOrd="0" destOrd="0" parTransId="{0345ADA8-D6D4-470D-929F-02330FCD834D}" sibTransId="{3E156782-9EB0-4B68-B510-316EC43A03BD}"/>
    <dgm:cxn modelId="{5F682156-7684-4188-8C21-69690DDCFF59}" srcId="{F0A3A149-DF84-4BB9-85A8-C733A914ED24}" destId="{868C5B2A-7B30-4469-96D8-0B87DD914A9D}" srcOrd="2" destOrd="0" parTransId="{0ED7C6F9-8561-4637-90DA-D6500AC1F14D}" sibTransId="{0064E918-F0DB-4877-A71F-FCCB8690497C}"/>
    <dgm:cxn modelId="{5422CE58-7A4F-4733-A5BF-8555EAD40E47}" type="presOf" srcId="{20BB9E86-A3B8-48D5-9ABB-1E3CE37730BE}" destId="{F351263C-97CF-46D9-956B-887545B23D97}" srcOrd="0" destOrd="0" presId="urn:microsoft.com/office/officeart/2005/8/layout/chevron2"/>
    <dgm:cxn modelId="{6900C283-236C-4FE4-9FBF-30A78794A7FB}" type="presOf" srcId="{CA994B2A-7A73-4745-BFA1-61EC60C9367E}" destId="{CCD97E55-7A0F-443C-B1DC-58E240BFED82}" srcOrd="0" destOrd="0" presId="urn:microsoft.com/office/officeart/2005/8/layout/chevron2"/>
    <dgm:cxn modelId="{12C68F8A-14CB-4A48-B48A-41B0942DEFEE}" srcId="{ACB50B8E-C613-4095-B7E6-2A4C021E3FF5}" destId="{BCF17E3F-F68E-4DB4-AAF1-165D58F9415A}" srcOrd="2" destOrd="0" parTransId="{E4DE2634-5406-4789-90AB-28E1640989B8}" sibTransId="{447304C4-AD89-4DC6-96D1-A239CFC4F953}"/>
    <dgm:cxn modelId="{F9A3EC8B-D051-4311-8AD9-5C7AD9D3FA07}" type="presOf" srcId="{C5699FC7-5F5F-4C3E-B94D-79A6DFE98741}" destId="{C891DAF0-CED2-44EA-9026-A52E0126A393}" srcOrd="0" destOrd="1" presId="urn:microsoft.com/office/officeart/2005/8/layout/chevron2"/>
    <dgm:cxn modelId="{0FAD748C-5728-4DF7-B8DF-90A4177007B7}" srcId="{A0BE0D4B-3046-4118-B5F1-4A8E51E27209}" destId="{04F1D356-64DD-43A9-88FF-041AE9F54613}" srcOrd="1" destOrd="0" parTransId="{036CB3DC-EB5E-47E0-A6AD-3A360616B38A}" sibTransId="{324908C6-1757-436F-80C5-50DFC507521F}"/>
    <dgm:cxn modelId="{6C77F196-73BD-4BE8-AC44-F402EC713186}" srcId="{ACB50B8E-C613-4095-B7E6-2A4C021E3FF5}" destId="{CA994B2A-7A73-4745-BFA1-61EC60C9367E}" srcOrd="0" destOrd="0" parTransId="{65345F33-0131-4A88-8484-CFCF7BB3183E}" sibTransId="{1B2381D1-BF1C-45FA-A624-49FF90477322}"/>
    <dgm:cxn modelId="{FFE6FFA0-704E-427F-AC87-05B3B6BEF4FC}" srcId="{F0A3A149-DF84-4BB9-85A8-C733A914ED24}" destId="{C5699FC7-5F5F-4C3E-B94D-79A6DFE98741}" srcOrd="1" destOrd="0" parTransId="{D59FAB5C-32A8-4784-B98F-F320BE154217}" sibTransId="{7E15F362-AC67-42E9-AA27-6805B1EA3B42}"/>
    <dgm:cxn modelId="{7774E9A2-5D87-4251-9A66-2520F2D15441}" srcId="{ACB50B8E-C613-4095-B7E6-2A4C021E3FF5}" destId="{A0BE0D4B-3046-4118-B5F1-4A8E51E27209}" srcOrd="3" destOrd="0" parTransId="{13AD12AE-6A17-474F-BADB-AEA148893F03}" sibTransId="{99DE93AF-B179-4A5B-B190-737EFBC61793}"/>
    <dgm:cxn modelId="{054BD9A6-1E9C-4AA1-9EF0-ABFAE382EF92}" type="presOf" srcId="{04F1D356-64DD-43A9-88FF-041AE9F54613}" destId="{F351263C-97CF-46D9-956B-887545B23D97}" srcOrd="0" destOrd="1" presId="urn:microsoft.com/office/officeart/2005/8/layout/chevron2"/>
    <dgm:cxn modelId="{B19A11AB-935D-4059-8721-85FCD9650581}" srcId="{ACB50B8E-C613-4095-B7E6-2A4C021E3FF5}" destId="{F0A3A149-DF84-4BB9-85A8-C733A914ED24}" srcOrd="1" destOrd="0" parTransId="{674157C4-CABF-4467-AC47-19A541428192}" sibTransId="{5CFF7566-42CC-4F6A-B9F2-DAC11B4F5751}"/>
    <dgm:cxn modelId="{07575CB0-E6E4-4E22-AD2C-4E5C4C6CA1D3}" srcId="{BCF17E3F-F68E-4DB4-AAF1-165D58F9415A}" destId="{78D9C06E-9762-404D-8817-6D9AD87F3A76}" srcOrd="0" destOrd="0" parTransId="{0C4E876F-2FA4-4B1A-BEF2-C7354066BCA0}" sibTransId="{9ED84952-A8FF-4110-B053-C6D469330BE1}"/>
    <dgm:cxn modelId="{F31E3BBF-B460-43ED-A058-3144D4E79A72}" type="presOf" srcId="{F95C1805-A3BA-4405-B652-06FA430F1895}" destId="{F351263C-97CF-46D9-956B-887545B23D97}" srcOrd="0" destOrd="2" presId="urn:microsoft.com/office/officeart/2005/8/layout/chevron2"/>
    <dgm:cxn modelId="{B6A83FD0-8ED8-46A3-8345-5E74303A1290}" type="presOf" srcId="{C1B04A37-F6E7-44FE-8D60-7270E81D3878}" destId="{25427BA8-18AE-4C47-9912-84B54D87DD47}" srcOrd="0" destOrd="2" presId="urn:microsoft.com/office/officeart/2005/8/layout/chevron2"/>
    <dgm:cxn modelId="{8EB7EAE5-B715-4280-BC20-603FDF60EC8D}" type="presOf" srcId="{F0A3A149-DF84-4BB9-85A8-C733A914ED24}" destId="{F8170943-648D-47B7-B22B-9BEBA8EA9E90}" srcOrd="0" destOrd="0" presId="urn:microsoft.com/office/officeart/2005/8/layout/chevron2"/>
    <dgm:cxn modelId="{E7726CEB-988F-49E2-8CD0-0316CCB9CF29}" type="presOf" srcId="{ACB50B8E-C613-4095-B7E6-2A4C021E3FF5}" destId="{9CACD044-8715-40C1-8080-5B96EF6605F2}" srcOrd="0" destOrd="0" presId="urn:microsoft.com/office/officeart/2005/8/layout/chevron2"/>
    <dgm:cxn modelId="{F7C437F3-ED0A-458F-937C-DD8848A5D52A}" type="presOf" srcId="{41718E4E-CF9E-4734-AAF3-5C3227387375}" destId="{25427BA8-18AE-4C47-9912-84B54D87DD47}" srcOrd="0" destOrd="0" presId="urn:microsoft.com/office/officeart/2005/8/layout/chevron2"/>
    <dgm:cxn modelId="{5AA135F9-829A-40E2-B220-0CFD8A3D0795}" type="presOf" srcId="{78D9C06E-9762-404D-8817-6D9AD87F3A76}" destId="{0E8DC360-F709-41EA-AF74-92BA22582F0B}" srcOrd="0" destOrd="0" presId="urn:microsoft.com/office/officeart/2005/8/layout/chevron2"/>
    <dgm:cxn modelId="{8334E1EF-31C9-4DE9-9819-050741A26CB9}" type="presParOf" srcId="{9CACD044-8715-40C1-8080-5B96EF6605F2}" destId="{8F0840F5-E09B-46EC-8564-B2428138D2BB}" srcOrd="0" destOrd="0" presId="urn:microsoft.com/office/officeart/2005/8/layout/chevron2"/>
    <dgm:cxn modelId="{CD219672-66B4-4FA7-9D7C-1D87D7B67A77}" type="presParOf" srcId="{8F0840F5-E09B-46EC-8564-B2428138D2BB}" destId="{CCD97E55-7A0F-443C-B1DC-58E240BFED82}" srcOrd="0" destOrd="0" presId="urn:microsoft.com/office/officeart/2005/8/layout/chevron2"/>
    <dgm:cxn modelId="{A78346BE-1FF7-4062-AAB0-8EACB8F48EAD}" type="presParOf" srcId="{8F0840F5-E09B-46EC-8564-B2428138D2BB}" destId="{25427BA8-18AE-4C47-9912-84B54D87DD47}" srcOrd="1" destOrd="0" presId="urn:microsoft.com/office/officeart/2005/8/layout/chevron2"/>
    <dgm:cxn modelId="{830018A3-C157-471D-B2A4-0C456B002E4F}" type="presParOf" srcId="{9CACD044-8715-40C1-8080-5B96EF6605F2}" destId="{CC875593-2AA8-4D9C-93B9-396478B9F46E}" srcOrd="1" destOrd="0" presId="urn:microsoft.com/office/officeart/2005/8/layout/chevron2"/>
    <dgm:cxn modelId="{A666ACC0-7205-4E27-94CD-7B5C69A5CF7A}" type="presParOf" srcId="{9CACD044-8715-40C1-8080-5B96EF6605F2}" destId="{F6F2C186-94C2-4AC7-88FD-2724E18F990C}" srcOrd="2" destOrd="0" presId="urn:microsoft.com/office/officeart/2005/8/layout/chevron2"/>
    <dgm:cxn modelId="{68E6674C-475E-4EBB-8DCD-B4AE40DBFED8}" type="presParOf" srcId="{F6F2C186-94C2-4AC7-88FD-2724E18F990C}" destId="{F8170943-648D-47B7-B22B-9BEBA8EA9E90}" srcOrd="0" destOrd="0" presId="urn:microsoft.com/office/officeart/2005/8/layout/chevron2"/>
    <dgm:cxn modelId="{5ED9F9F8-A5F5-4578-9D88-1F80F94E2140}" type="presParOf" srcId="{F6F2C186-94C2-4AC7-88FD-2724E18F990C}" destId="{C891DAF0-CED2-44EA-9026-A52E0126A393}" srcOrd="1" destOrd="0" presId="urn:microsoft.com/office/officeart/2005/8/layout/chevron2"/>
    <dgm:cxn modelId="{AF57C267-5EA3-441E-A2C4-F6EA72A2957F}" type="presParOf" srcId="{9CACD044-8715-40C1-8080-5B96EF6605F2}" destId="{3AE2839B-90D9-4A5D-9ABD-F75FD72F8806}" srcOrd="3" destOrd="0" presId="urn:microsoft.com/office/officeart/2005/8/layout/chevron2"/>
    <dgm:cxn modelId="{0F3A45BA-DE8F-4CE9-B170-63573C317FF5}" type="presParOf" srcId="{9CACD044-8715-40C1-8080-5B96EF6605F2}" destId="{9DD0CC53-2DC0-48B7-8E85-DD73673FB760}" srcOrd="4" destOrd="0" presId="urn:microsoft.com/office/officeart/2005/8/layout/chevron2"/>
    <dgm:cxn modelId="{54908CAB-9BA5-4D19-BA8C-99700573E125}" type="presParOf" srcId="{9DD0CC53-2DC0-48B7-8E85-DD73673FB760}" destId="{33263D0E-9489-490B-9FA6-7282B686174D}" srcOrd="0" destOrd="0" presId="urn:microsoft.com/office/officeart/2005/8/layout/chevron2"/>
    <dgm:cxn modelId="{6563FC4C-1D56-499C-A7D9-0A01FE162993}" type="presParOf" srcId="{9DD0CC53-2DC0-48B7-8E85-DD73673FB760}" destId="{0E8DC360-F709-41EA-AF74-92BA22582F0B}" srcOrd="1" destOrd="0" presId="urn:microsoft.com/office/officeart/2005/8/layout/chevron2"/>
    <dgm:cxn modelId="{2D2BDC9A-FD0A-45E6-A003-2BDD0FEF5B8F}" type="presParOf" srcId="{9CACD044-8715-40C1-8080-5B96EF6605F2}" destId="{11A1D348-E6BE-4E2B-A57A-6836D2AB8FCE}" srcOrd="5" destOrd="0" presId="urn:microsoft.com/office/officeart/2005/8/layout/chevron2"/>
    <dgm:cxn modelId="{35744BEC-35A5-46C9-8542-1243D5C44F69}" type="presParOf" srcId="{9CACD044-8715-40C1-8080-5B96EF6605F2}" destId="{C91296C6-1CEE-43DE-9164-A8051A6E055C}" srcOrd="6" destOrd="0" presId="urn:microsoft.com/office/officeart/2005/8/layout/chevron2"/>
    <dgm:cxn modelId="{DB2332BC-958B-4B8A-B902-1EF89C8D91FC}" type="presParOf" srcId="{C91296C6-1CEE-43DE-9164-A8051A6E055C}" destId="{D6322EB7-6C61-4663-B5A1-EBFE06ADD2F6}" srcOrd="0" destOrd="0" presId="urn:microsoft.com/office/officeart/2005/8/layout/chevron2"/>
    <dgm:cxn modelId="{D5E4A8BB-BDB1-4B14-A834-038CE7844AE0}" type="presParOf" srcId="{C91296C6-1CEE-43DE-9164-A8051A6E055C}" destId="{F351263C-97CF-46D9-956B-887545B23D9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97E55-7A0F-443C-B1DC-58E240BFED82}">
      <dsp:nvSpPr>
        <dsp:cNvPr id="0" name=""/>
        <dsp:cNvSpPr/>
      </dsp:nvSpPr>
      <dsp:spPr>
        <a:xfrm rot="5400000">
          <a:off x="-188750" y="191069"/>
          <a:ext cx="1258336" cy="880835"/>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Calibri" panose="020F0502020204030204"/>
              <a:ea typeface="+mn-ea"/>
              <a:cs typeface="+mn-cs"/>
            </a:rPr>
            <a:t>Data Extraction</a:t>
          </a:r>
        </a:p>
      </dsp:txBody>
      <dsp:txXfrm rot="-5400000">
        <a:off x="1" y="442737"/>
        <a:ext cx="880835" cy="377501"/>
      </dsp:txXfrm>
    </dsp:sp>
    <dsp:sp modelId="{25427BA8-18AE-4C47-9912-84B54D87DD47}">
      <dsp:nvSpPr>
        <dsp:cNvPr id="0" name=""/>
        <dsp:cNvSpPr/>
      </dsp:nvSpPr>
      <dsp:spPr>
        <a:xfrm rot="5400000">
          <a:off x="3068656" y="-2185502"/>
          <a:ext cx="818348" cy="5193991"/>
        </a:xfrm>
        <a:prstGeom prst="round2SameRect">
          <a:avLst/>
        </a:prstGeom>
        <a:solidFill>
          <a:schemeClr val="lt1">
            <a:alpha val="90000"/>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Select only real UFO events</a:t>
          </a:r>
        </a:p>
        <a:p>
          <a:pPr marL="171450" lvl="1" indent="-171450" algn="l" defTabSz="711200">
            <a:lnSpc>
              <a:spcPct val="90000"/>
            </a:lnSpc>
            <a:spcBef>
              <a:spcPct val="0"/>
            </a:spcBef>
            <a:spcAft>
              <a:spcPct val="15000"/>
            </a:spcAft>
            <a:buChar char="•"/>
          </a:pPr>
          <a:r>
            <a:rPr lang="en-US" sz="1600" kern="1200" dirty="0"/>
            <a:t>Reduce data volume</a:t>
          </a:r>
        </a:p>
        <a:p>
          <a:pPr marL="171450" lvl="1" indent="-171450" algn="l" defTabSz="711200">
            <a:lnSpc>
              <a:spcPct val="90000"/>
            </a:lnSpc>
            <a:spcBef>
              <a:spcPct val="0"/>
            </a:spcBef>
            <a:spcAft>
              <a:spcPct val="15000"/>
            </a:spcAft>
            <a:buChar char="•"/>
          </a:pPr>
          <a:r>
            <a:rPr lang="en-US" sz="1600" kern="1200" dirty="0"/>
            <a:t>Discard empty and fishy files</a:t>
          </a:r>
        </a:p>
      </dsp:txBody>
      <dsp:txXfrm rot="-5400000">
        <a:off x="880835" y="42267"/>
        <a:ext cx="5154043" cy="738452"/>
      </dsp:txXfrm>
    </dsp:sp>
    <dsp:sp modelId="{F8170943-648D-47B7-B22B-9BEBA8EA9E90}">
      <dsp:nvSpPr>
        <dsp:cNvPr id="0" name=""/>
        <dsp:cNvSpPr/>
      </dsp:nvSpPr>
      <dsp:spPr>
        <a:xfrm rot="5400000">
          <a:off x="-188750" y="1302812"/>
          <a:ext cx="1258336" cy="880835"/>
        </a:xfrm>
        <a:prstGeom prst="chevron">
          <a:avLst/>
        </a:prstGeom>
        <a:solidFill>
          <a:srgbClr val="005AA9">
            <a:shade val="80000"/>
            <a:hueOff val="278087"/>
            <a:satOff val="-22751"/>
            <a:lumOff val="12820"/>
            <a:alphaOff val="0"/>
          </a:srgbClr>
        </a:solidFill>
        <a:ln w="25400" cap="flat" cmpd="sng" algn="ctr">
          <a:solidFill>
            <a:srgbClr val="005AA9">
              <a:shade val="80000"/>
              <a:hueOff val="278087"/>
              <a:satOff val="-22751"/>
              <a:lumOff val="1282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Calibri" panose="020F0502020204030204"/>
              <a:ea typeface="+mn-ea"/>
              <a:cs typeface="+mn-cs"/>
            </a:rPr>
            <a:t>Raw Data Analysis</a:t>
          </a:r>
        </a:p>
      </dsp:txBody>
      <dsp:txXfrm rot="-5400000">
        <a:off x="1" y="1554480"/>
        <a:ext cx="880835" cy="377501"/>
      </dsp:txXfrm>
    </dsp:sp>
    <dsp:sp modelId="{C891DAF0-CED2-44EA-9026-A52E0126A393}">
      <dsp:nvSpPr>
        <dsp:cNvPr id="0" name=""/>
        <dsp:cNvSpPr/>
      </dsp:nvSpPr>
      <dsp:spPr>
        <a:xfrm rot="5400000">
          <a:off x="3068871" y="-1073974"/>
          <a:ext cx="817918" cy="5193991"/>
        </a:xfrm>
        <a:prstGeom prst="round2SameRect">
          <a:avLst/>
        </a:prstGeom>
        <a:solidFill>
          <a:schemeClr val="lt1">
            <a:alpha val="90000"/>
            <a:hueOff val="0"/>
            <a:satOff val="0"/>
            <a:lumOff val="0"/>
            <a:alphaOff val="0"/>
          </a:schemeClr>
        </a:solidFill>
        <a:ln w="19050" cap="flat" cmpd="sng" algn="ctr">
          <a:solidFill>
            <a:schemeClr val="accent2">
              <a:shade val="80000"/>
              <a:hueOff val="0"/>
              <a:satOff val="0"/>
              <a:lumOff val="57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Plot UFO event</a:t>
          </a:r>
        </a:p>
        <a:p>
          <a:pPr marL="171450" lvl="1" indent="-171450" algn="l" defTabSz="711200">
            <a:lnSpc>
              <a:spcPct val="90000"/>
            </a:lnSpc>
            <a:spcBef>
              <a:spcPct val="0"/>
            </a:spcBef>
            <a:spcAft>
              <a:spcPct val="15000"/>
            </a:spcAft>
            <a:buChar char="•"/>
          </a:pPr>
          <a:r>
            <a:rPr lang="en-US" sz="1600" kern="1200" dirty="0"/>
            <a:t>Analysis signal shape</a:t>
          </a:r>
        </a:p>
        <a:p>
          <a:pPr marL="171450" lvl="1" indent="-171450" algn="l" defTabSz="711200">
            <a:lnSpc>
              <a:spcPct val="90000"/>
            </a:lnSpc>
            <a:spcBef>
              <a:spcPct val="0"/>
            </a:spcBef>
            <a:spcAft>
              <a:spcPct val="15000"/>
            </a:spcAft>
            <a:buChar char="•"/>
          </a:pPr>
          <a:r>
            <a:rPr lang="en-US" sz="1600" kern="1200" dirty="0"/>
            <a:t>Group like events</a:t>
          </a:r>
        </a:p>
      </dsp:txBody>
      <dsp:txXfrm rot="-5400000">
        <a:off x="880835" y="1153989"/>
        <a:ext cx="5154064" cy="738064"/>
      </dsp:txXfrm>
    </dsp:sp>
    <dsp:sp modelId="{33263D0E-9489-490B-9FA6-7282B686174D}">
      <dsp:nvSpPr>
        <dsp:cNvPr id="0" name=""/>
        <dsp:cNvSpPr/>
      </dsp:nvSpPr>
      <dsp:spPr>
        <a:xfrm rot="5400000">
          <a:off x="-188750" y="2414555"/>
          <a:ext cx="1258336" cy="880835"/>
        </a:xfrm>
        <a:prstGeom prst="chevron">
          <a:avLst/>
        </a:prstGeom>
        <a:solidFill>
          <a:srgbClr val="005AA9">
            <a:shade val="80000"/>
            <a:hueOff val="556174"/>
            <a:satOff val="-45501"/>
            <a:lumOff val="25641"/>
            <a:alphaOff val="0"/>
          </a:srgbClr>
        </a:solidFill>
        <a:ln w="25400" cap="flat" cmpd="sng" algn="ctr">
          <a:solidFill>
            <a:srgbClr val="005AA9">
              <a:shade val="80000"/>
              <a:hueOff val="556174"/>
              <a:satOff val="-45501"/>
              <a:lumOff val="25641"/>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Calibri" panose="020F0502020204030204"/>
              <a:ea typeface="+mn-ea"/>
              <a:cs typeface="+mn-cs"/>
            </a:rPr>
            <a:t>Collimator Losses</a:t>
          </a:r>
        </a:p>
      </dsp:txBody>
      <dsp:txXfrm rot="-5400000">
        <a:off x="1" y="2666223"/>
        <a:ext cx="880835" cy="377501"/>
      </dsp:txXfrm>
    </dsp:sp>
    <dsp:sp modelId="{0E8DC360-F709-41EA-AF74-92BA22582F0B}">
      <dsp:nvSpPr>
        <dsp:cNvPr id="0" name=""/>
        <dsp:cNvSpPr/>
      </dsp:nvSpPr>
      <dsp:spPr>
        <a:xfrm rot="5400000">
          <a:off x="3068871" y="37768"/>
          <a:ext cx="817918" cy="5193991"/>
        </a:xfrm>
        <a:prstGeom prst="round2SameRect">
          <a:avLst/>
        </a:prstGeom>
        <a:solidFill>
          <a:schemeClr val="lt1">
            <a:alpha val="90000"/>
            <a:hueOff val="0"/>
            <a:satOff val="0"/>
            <a:lumOff val="0"/>
            <a:alphaOff val="0"/>
          </a:schemeClr>
        </a:solidFill>
        <a:ln w="19050" cap="flat" cmpd="sng" algn="ctr">
          <a:solidFill>
            <a:schemeClr val="accent2">
              <a:shade val="80000"/>
              <a:hueOff val="0"/>
              <a:satOff val="0"/>
              <a:lumOff val="115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Correlation with elastic losses (IP7/IP3/IP6)</a:t>
          </a:r>
        </a:p>
      </dsp:txBody>
      <dsp:txXfrm rot="-5400000">
        <a:off x="880835" y="2265732"/>
        <a:ext cx="5154064" cy="738064"/>
      </dsp:txXfrm>
    </dsp:sp>
    <dsp:sp modelId="{D6322EB7-6C61-4663-B5A1-EBFE06ADD2F6}">
      <dsp:nvSpPr>
        <dsp:cNvPr id="0" name=""/>
        <dsp:cNvSpPr/>
      </dsp:nvSpPr>
      <dsp:spPr>
        <a:xfrm rot="5400000">
          <a:off x="-188750" y="3526298"/>
          <a:ext cx="1258336" cy="880835"/>
        </a:xfrm>
        <a:prstGeom prst="chevron">
          <a:avLst/>
        </a:prstGeom>
        <a:solidFill>
          <a:srgbClr val="005AA9">
            <a:shade val="80000"/>
            <a:hueOff val="834261"/>
            <a:satOff val="-68252"/>
            <a:lumOff val="38461"/>
            <a:alphaOff val="0"/>
          </a:srgbClr>
        </a:solidFill>
        <a:ln w="25400" cap="flat" cmpd="sng" algn="ctr">
          <a:solidFill>
            <a:srgbClr val="005AA9">
              <a:shade val="80000"/>
              <a:hueOff val="834261"/>
              <a:satOff val="-68252"/>
              <a:lumOff val="38461"/>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Calibri" panose="020F0502020204030204"/>
              <a:ea typeface="+mn-ea"/>
              <a:cs typeface="+mn-cs"/>
            </a:rPr>
            <a:t>Advanced Analysis</a:t>
          </a:r>
        </a:p>
      </dsp:txBody>
      <dsp:txXfrm rot="-5400000">
        <a:off x="1" y="3777966"/>
        <a:ext cx="880835" cy="377501"/>
      </dsp:txXfrm>
    </dsp:sp>
    <dsp:sp modelId="{F351263C-97CF-46D9-956B-887545B23D97}">
      <dsp:nvSpPr>
        <dsp:cNvPr id="0" name=""/>
        <dsp:cNvSpPr/>
      </dsp:nvSpPr>
      <dsp:spPr>
        <a:xfrm rot="5400000">
          <a:off x="3068871" y="1149511"/>
          <a:ext cx="817918" cy="5193991"/>
        </a:xfrm>
        <a:prstGeom prst="round2SameRect">
          <a:avLst/>
        </a:prstGeom>
        <a:solidFill>
          <a:schemeClr val="lt1">
            <a:alpha val="90000"/>
            <a:hueOff val="0"/>
            <a:satOff val="0"/>
            <a:lumOff val="0"/>
            <a:alphaOff val="0"/>
          </a:schemeClr>
        </a:solidFill>
        <a:ln w="19050" cap="flat" cmpd="sng" algn="ctr">
          <a:solidFill>
            <a:schemeClr val="accent2">
              <a:shade val="80000"/>
              <a:hueOff val="0"/>
              <a:satOff val="0"/>
              <a:lumOff val="1734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Statistical analysis (UFO rates etc.)</a:t>
          </a:r>
        </a:p>
        <a:p>
          <a:pPr marL="171450" lvl="1" indent="-171450" algn="l" defTabSz="711200">
            <a:lnSpc>
              <a:spcPct val="90000"/>
            </a:lnSpc>
            <a:spcBef>
              <a:spcPct val="0"/>
            </a:spcBef>
            <a:spcAft>
              <a:spcPct val="15000"/>
            </a:spcAft>
            <a:buChar char="•"/>
          </a:pPr>
          <a:r>
            <a:rPr lang="en-US" sz="1600" kern="1200" dirty="0"/>
            <a:t>Correlations to LHC parameters</a:t>
          </a:r>
        </a:p>
        <a:p>
          <a:pPr marL="171450" lvl="1" indent="-171450" algn="l" defTabSz="711200">
            <a:lnSpc>
              <a:spcPct val="90000"/>
            </a:lnSpc>
            <a:spcBef>
              <a:spcPct val="0"/>
            </a:spcBef>
            <a:spcAft>
              <a:spcPct val="15000"/>
            </a:spcAft>
            <a:buChar char="•"/>
          </a:pPr>
          <a:r>
            <a:rPr lang="en-US" sz="1600" kern="1200" dirty="0"/>
            <a:t>Determination of UFO location</a:t>
          </a:r>
        </a:p>
      </dsp:txBody>
      <dsp:txXfrm rot="-5400000">
        <a:off x="880835" y="3377475"/>
        <a:ext cx="5154064" cy="73806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7925CFC8-07F7-4CD9-8FE8-CB39D4E7B1AB}" type="datetimeFigureOut">
              <a:rPr lang="en-GB" smtClean="0"/>
              <a:t>11/07/2017</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2E28ADA7-E722-4649-BE8E-AB1720BD01CA}" type="slidenum">
              <a:rPr lang="en-GB" smtClean="0"/>
              <a:t>‹#›</a:t>
            </a:fld>
            <a:endParaRPr lang="en-GB"/>
          </a:p>
        </p:txBody>
      </p:sp>
    </p:spTree>
    <p:extLst>
      <p:ext uri="{BB962C8B-B14F-4D97-AF65-F5344CB8AC3E}">
        <p14:creationId xmlns:p14="http://schemas.microsoft.com/office/powerpoint/2010/main" val="2223735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Today I would like to</a:t>
            </a:r>
            <a:r>
              <a:rPr lang="en-US" baseline="0" dirty="0"/>
              <a:t> give you a brief introduction to the project I’m working on – the UFO Buster analysis tool </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2</a:t>
            </a:fld>
            <a:endParaRPr lang="en-GB"/>
          </a:p>
        </p:txBody>
      </p:sp>
    </p:spTree>
    <p:extLst>
      <p:ext uri="{BB962C8B-B14F-4D97-AF65-F5344CB8AC3E}">
        <p14:creationId xmlns:p14="http://schemas.microsoft.com/office/powerpoint/2010/main" val="1405028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a:t>
            </a:r>
            <a:r>
              <a:rPr lang="en-US" baseline="0" dirty="0"/>
              <a:t> the ongoing step, which will includes signal shape analysis and then </a:t>
            </a:r>
            <a:r>
              <a:rPr lang="en-US" baseline="0" dirty="0" err="1"/>
              <a:t>consectively</a:t>
            </a:r>
            <a:r>
              <a:rPr lang="en-US" baseline="0" dirty="0"/>
              <a:t> storing into the group by </a:t>
            </a:r>
          </a:p>
          <a:p>
            <a:r>
              <a:rPr lang="en-US" baseline="0" dirty="0"/>
              <a:t>Certain conditions </a:t>
            </a:r>
            <a:r>
              <a:rPr lang="pl-PL" baseline="0" dirty="0"/>
              <a:t>such as </a:t>
            </a:r>
            <a:r>
              <a:rPr lang="en-US" baseline="0" dirty="0"/>
              <a:t>the  value max losses and symmetry</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12</a:t>
            </a:fld>
            <a:endParaRPr lang="en-GB"/>
          </a:p>
        </p:txBody>
      </p:sp>
    </p:spTree>
    <p:extLst>
      <p:ext uri="{BB962C8B-B14F-4D97-AF65-F5344CB8AC3E}">
        <p14:creationId xmlns:p14="http://schemas.microsoft.com/office/powerpoint/2010/main" val="1547248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The next step are statistical analysis, which are partialy made. So far on a very reduced sample size, which will be changed by the applicatin of slightly different analysis conditions.</a:t>
            </a:r>
          </a:p>
          <a:p>
            <a:r>
              <a:rPr lang="pl-PL" dirty="0"/>
              <a:t>On this slide the UFO rate vs time and location has been presented. </a:t>
            </a:r>
          </a:p>
          <a:p>
            <a:r>
              <a:rPr lang="pl-PL" dirty="0"/>
              <a:t>The location of the UFO events might tell us a little bit more about area, which are more pronounced to the UFO occurnece</a:t>
            </a:r>
          </a:p>
          <a:p>
            <a:endParaRPr lang="pl-PL" dirty="0"/>
          </a:p>
          <a:p>
            <a:endParaRPr lang="pl-PL" dirty="0"/>
          </a:p>
          <a:p>
            <a:r>
              <a:rPr lang="en-US" dirty="0"/>
              <a:t>It may give us a bit more information about the regions where UFO </a:t>
            </a:r>
            <a:r>
              <a:rPr lang="en-US" dirty="0" err="1"/>
              <a:t>evety</a:t>
            </a:r>
            <a:r>
              <a:rPr lang="en-US" dirty="0"/>
              <a:t> more often</a:t>
            </a:r>
            <a:endParaRPr lang="pl-PL" dirty="0"/>
          </a:p>
        </p:txBody>
      </p:sp>
      <p:sp>
        <p:nvSpPr>
          <p:cNvPr id="4" name="Slide Number Placeholder 3"/>
          <p:cNvSpPr>
            <a:spLocks noGrp="1"/>
          </p:cNvSpPr>
          <p:nvPr>
            <p:ph type="sldNum" sz="quarter" idx="10"/>
          </p:nvPr>
        </p:nvSpPr>
        <p:spPr/>
        <p:txBody>
          <a:bodyPr/>
          <a:lstStyle/>
          <a:p>
            <a:fld id="{2E28ADA7-E722-4649-BE8E-AB1720BD01CA}" type="slidenum">
              <a:rPr lang="en-GB" smtClean="0"/>
              <a:t>13</a:t>
            </a:fld>
            <a:endParaRPr lang="en-GB"/>
          </a:p>
        </p:txBody>
      </p:sp>
    </p:spTree>
    <p:extLst>
      <p:ext uri="{BB962C8B-B14F-4D97-AF65-F5344CB8AC3E}">
        <p14:creationId xmlns:p14="http://schemas.microsoft.com/office/powerpoint/2010/main" val="2378870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Hot spots, where more than one UFO event occured during 2016 LHC-working time</a:t>
            </a:r>
          </a:p>
          <a:p>
            <a:r>
              <a:rPr lang="pl-PL" dirty="0"/>
              <a:t>Those are mainly the roman pots area, where we can expect such an behaviour</a:t>
            </a:r>
          </a:p>
        </p:txBody>
      </p:sp>
      <p:sp>
        <p:nvSpPr>
          <p:cNvPr id="4" name="Slide Number Placeholder 3"/>
          <p:cNvSpPr>
            <a:spLocks noGrp="1"/>
          </p:cNvSpPr>
          <p:nvPr>
            <p:ph type="sldNum" sz="quarter" idx="10"/>
          </p:nvPr>
        </p:nvSpPr>
        <p:spPr/>
        <p:txBody>
          <a:bodyPr/>
          <a:lstStyle/>
          <a:p>
            <a:fld id="{2E28ADA7-E722-4649-BE8E-AB1720BD01CA}" type="slidenum">
              <a:rPr lang="en-GB" smtClean="0"/>
              <a:t>15</a:t>
            </a:fld>
            <a:endParaRPr lang="en-GB"/>
          </a:p>
        </p:txBody>
      </p:sp>
    </p:spTree>
    <p:extLst>
      <p:ext uri="{BB962C8B-B14F-4D97-AF65-F5344CB8AC3E}">
        <p14:creationId xmlns:p14="http://schemas.microsoft.com/office/powerpoint/2010/main" val="2976330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Summarizing, until know it has been reached  :</a:t>
            </a:r>
          </a:p>
          <a:p>
            <a:r>
              <a:rPr lang="pl-PL" dirty="0"/>
              <a:t>-&gt; that allow</a:t>
            </a:r>
          </a:p>
          <a:p>
            <a:endParaRPr lang="pl-PL" dirty="0"/>
          </a:p>
          <a:p>
            <a:r>
              <a:rPr lang="pl-PL" dirty="0"/>
              <a:t>Versus/in reference</a:t>
            </a:r>
          </a:p>
        </p:txBody>
      </p:sp>
      <p:sp>
        <p:nvSpPr>
          <p:cNvPr id="4" name="Slide Number Placeholder 3"/>
          <p:cNvSpPr>
            <a:spLocks noGrp="1"/>
          </p:cNvSpPr>
          <p:nvPr>
            <p:ph type="sldNum" sz="quarter" idx="10"/>
          </p:nvPr>
        </p:nvSpPr>
        <p:spPr/>
        <p:txBody>
          <a:bodyPr/>
          <a:lstStyle/>
          <a:p>
            <a:fld id="{2E28ADA7-E722-4649-BE8E-AB1720BD01CA}" type="slidenum">
              <a:rPr lang="en-GB" smtClean="0"/>
              <a:t>16</a:t>
            </a:fld>
            <a:endParaRPr lang="en-GB"/>
          </a:p>
        </p:txBody>
      </p:sp>
    </p:spTree>
    <p:extLst>
      <p:ext uri="{BB962C8B-B14F-4D97-AF65-F5344CB8AC3E}">
        <p14:creationId xmlns:p14="http://schemas.microsoft.com/office/powerpoint/2010/main" val="3308120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To conclude now we have principally working tool created within usage of Python software.</a:t>
            </a:r>
          </a:p>
          <a:p>
            <a:r>
              <a:rPr lang="pl-PL" dirty="0"/>
              <a:t>With working data extraction and visualzation. Furthermore, basic functionality was validated on the reduced sets of data. </a:t>
            </a:r>
          </a:p>
          <a:p>
            <a:r>
              <a:rPr lang="pl-PL" dirty="0"/>
              <a:t>It worth to mentioned that’s so far we are workig with the skretch/test version to get the feeling of the data in order to </a:t>
            </a:r>
          </a:p>
          <a:p>
            <a:r>
              <a:rPr lang="pl-PL" dirty="0"/>
              <a:t>Apply the precise conditions for the final software layout.</a:t>
            </a:r>
          </a:p>
          <a:p>
            <a:r>
              <a:rPr lang="pl-PL" dirty="0"/>
              <a:t>What is more, some of the modules still recquires to be applied and will be shown on one of the consective presentations</a:t>
            </a:r>
          </a:p>
        </p:txBody>
      </p:sp>
      <p:sp>
        <p:nvSpPr>
          <p:cNvPr id="4" name="Slide Number Placeholder 3"/>
          <p:cNvSpPr>
            <a:spLocks noGrp="1"/>
          </p:cNvSpPr>
          <p:nvPr>
            <p:ph type="sldNum" sz="quarter" idx="10"/>
          </p:nvPr>
        </p:nvSpPr>
        <p:spPr/>
        <p:txBody>
          <a:bodyPr/>
          <a:lstStyle/>
          <a:p>
            <a:fld id="{2E28ADA7-E722-4649-BE8E-AB1720BD01CA}" type="slidenum">
              <a:rPr lang="en-GB" smtClean="0"/>
              <a:t>17</a:t>
            </a:fld>
            <a:endParaRPr lang="en-GB"/>
          </a:p>
        </p:txBody>
      </p:sp>
    </p:spTree>
    <p:extLst>
      <p:ext uri="{BB962C8B-B14F-4D97-AF65-F5344CB8AC3E}">
        <p14:creationId xmlns:p14="http://schemas.microsoft.com/office/powerpoint/2010/main" val="143179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Initially we have 2 files </a:t>
            </a:r>
            <a:endParaRPr lang="pl-PL" baseline="0" dirty="0"/>
          </a:p>
          <a:p>
            <a:endParaRPr lang="pl-PL" baseline="0" dirty="0"/>
          </a:p>
          <a:p>
            <a:r>
              <a:rPr lang="en-US" baseline="0" dirty="0"/>
              <a:t>the 1 step is</a:t>
            </a:r>
            <a:r>
              <a:rPr lang="pl-PL" baseline="0" dirty="0"/>
              <a:t> to</a:t>
            </a:r>
            <a:r>
              <a:rPr lang="en-US" baseline="0" dirty="0"/>
              <a:t> extract data from retrieved from UFO Buster files F1 and F2</a:t>
            </a:r>
            <a:r>
              <a:rPr lang="en-GB" baseline="0" dirty="0"/>
              <a:t> and merge information of our interest in F3 (extract/ …).</a:t>
            </a:r>
          </a:p>
          <a:p>
            <a:r>
              <a:rPr lang="en-US" baseline="0" dirty="0"/>
              <a:t>To give you a bro</a:t>
            </a:r>
            <a:r>
              <a:rPr lang="pl-PL" baseline="0" dirty="0"/>
              <a:t>ader</a:t>
            </a:r>
            <a:r>
              <a:rPr lang="en-US" baseline="0" dirty="0"/>
              <a:t> impression of that step the following slide presents the diagram visualizing code structure </a:t>
            </a:r>
            <a:endParaRPr lang="en-GB" baseline="0" dirty="0"/>
          </a:p>
          <a:p>
            <a:endParaRPr lang="en-US" baseline="0" dirty="0"/>
          </a:p>
        </p:txBody>
      </p:sp>
      <p:sp>
        <p:nvSpPr>
          <p:cNvPr id="4" name="Slide Number Placeholder 3"/>
          <p:cNvSpPr>
            <a:spLocks noGrp="1"/>
          </p:cNvSpPr>
          <p:nvPr>
            <p:ph type="sldNum" sz="quarter" idx="10"/>
          </p:nvPr>
        </p:nvSpPr>
        <p:spPr/>
        <p:txBody>
          <a:bodyPr/>
          <a:lstStyle/>
          <a:p>
            <a:fld id="{2E28ADA7-E722-4649-BE8E-AB1720BD01CA}" type="slidenum">
              <a:rPr lang="en-GB" smtClean="0"/>
              <a:t>23</a:t>
            </a:fld>
            <a:endParaRPr lang="en-GB"/>
          </a:p>
        </p:txBody>
      </p:sp>
    </p:spTree>
    <p:extLst>
      <p:ext uri="{BB962C8B-B14F-4D97-AF65-F5344CB8AC3E}">
        <p14:creationId xmlns:p14="http://schemas.microsoft.com/office/powerpoint/2010/main" val="186773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a:t>
            </a:r>
            <a:r>
              <a:rPr lang="en-US" baseline="0" dirty="0"/>
              <a:t> with familiarizing you a little bit more with the project itself by presenting it’s motivations.</a:t>
            </a:r>
          </a:p>
          <a:p>
            <a:r>
              <a:rPr lang="en-US" baseline="0" dirty="0"/>
              <a:t>Hence, what are do we await from the tool ?</a:t>
            </a:r>
          </a:p>
          <a:p>
            <a:r>
              <a:rPr lang="en-US" baseline="0" dirty="0"/>
              <a:t>The aim is to develop the analysis tool for the UFO Buster data from LHC, that will allows fast and easy advanced analysis </a:t>
            </a:r>
          </a:p>
          <a:p>
            <a:r>
              <a:rPr lang="pl-PL" baseline="0" dirty="0"/>
              <a:t>focused on </a:t>
            </a:r>
            <a:r>
              <a:rPr lang="en-US" baseline="0" dirty="0"/>
              <a:t>UFO events independently from UFO Buster software. </a:t>
            </a:r>
            <a:r>
              <a:rPr lang="pl-PL" baseline="0" dirty="0"/>
              <a:t> Which</a:t>
            </a:r>
            <a:r>
              <a:rPr lang="en-US" baseline="0" dirty="0"/>
              <a:t> has to be reliable and reproducible. </a:t>
            </a:r>
          </a:p>
          <a:p>
            <a:endParaRPr lang="en-US" baseline="0" dirty="0"/>
          </a:p>
          <a:p>
            <a:r>
              <a:rPr lang="pl-PL" baseline="0" dirty="0"/>
              <a:t>Obtaining</a:t>
            </a:r>
            <a:r>
              <a:rPr lang="en-US" baseline="0" dirty="0"/>
              <a:t> </a:t>
            </a:r>
            <a:r>
              <a:rPr lang="pl-PL" baseline="0" dirty="0"/>
              <a:t>mentioned requirements throught the application of certain</a:t>
            </a:r>
            <a:r>
              <a:rPr lang="en-US" baseline="0" dirty="0"/>
              <a:t> conditions (that I’ll present on one of the consecutive slides)</a:t>
            </a:r>
            <a:r>
              <a:rPr lang="pl-PL" baseline="0" dirty="0"/>
              <a:t> the tool</a:t>
            </a:r>
            <a:r>
              <a:rPr lang="en-US" baseline="0" dirty="0"/>
              <a:t> will be focused on real UFO data</a:t>
            </a:r>
          </a:p>
          <a:p>
            <a:r>
              <a:rPr lang="en-US" baseline="0" dirty="0"/>
              <a:t>All necessary data are stored in one place</a:t>
            </a:r>
            <a:r>
              <a:rPr lang="pl-PL" baseline="0" dirty="0"/>
              <a:t> and</a:t>
            </a:r>
            <a:r>
              <a:rPr lang="en-US" baseline="0" dirty="0"/>
              <a:t> do not interfere with UFO Buster original data itself</a:t>
            </a:r>
          </a:p>
          <a:p>
            <a:r>
              <a:rPr lang="pl-PL" baseline="0" dirty="0"/>
              <a:t>The tool consist of several, </a:t>
            </a:r>
            <a:r>
              <a:rPr lang="en-US" baseline="0" dirty="0"/>
              <a:t>independent from each other </a:t>
            </a:r>
            <a:r>
              <a:rPr lang="en-US" baseline="0" dirty="0" err="1"/>
              <a:t>moduls</a:t>
            </a:r>
            <a:r>
              <a:rPr lang="en-US" baseline="0" dirty="0"/>
              <a:t>, which allow </a:t>
            </a:r>
            <a:r>
              <a:rPr lang="pl-PL" baseline="0" dirty="0"/>
              <a:t>for quick </a:t>
            </a:r>
            <a:r>
              <a:rPr lang="en-US" baseline="0" dirty="0"/>
              <a:t>analysis and provide/ensure </a:t>
            </a:r>
            <a:r>
              <a:rPr lang="pl-PL" baseline="0" dirty="0"/>
              <a:t>r</a:t>
            </a:r>
            <a:r>
              <a:rPr lang="en-US" baseline="0" dirty="0"/>
              <a:t>reproducibility</a:t>
            </a:r>
            <a:r>
              <a:rPr lang="pl-PL" baseline="0" dirty="0"/>
              <a:t>. </a:t>
            </a:r>
          </a:p>
          <a:p>
            <a:r>
              <a:rPr lang="pl-PL" baseline="0" dirty="0"/>
              <a:t>thanks mentioned moduls inependence, the tool allows for repeatablility of steps, which are of our interest</a:t>
            </a:r>
            <a:r>
              <a:rPr lang="en-US" baseline="0" dirty="0"/>
              <a:t> </a:t>
            </a:r>
            <a:r>
              <a:rPr lang="pl-PL" baseline="0" dirty="0"/>
              <a:t> without need to reapeat all if them</a:t>
            </a:r>
          </a:p>
          <a:p>
            <a:r>
              <a:rPr lang="pl-PL" baseline="0" dirty="0"/>
              <a:t>What is more it provide </a:t>
            </a:r>
            <a:r>
              <a:rPr lang="en-US" baseline="0" dirty="0"/>
              <a:t>sea</a:t>
            </a:r>
            <a:r>
              <a:rPr lang="pl-PL" baseline="0" dirty="0"/>
              <a:t>r</a:t>
            </a:r>
            <a:r>
              <a:rPr lang="en-US" baseline="0" dirty="0" err="1"/>
              <a:t>ch</a:t>
            </a:r>
            <a:r>
              <a:rPr lang="pl-PL" baseline="0" dirty="0"/>
              <a:t>ing</a:t>
            </a:r>
            <a:r>
              <a:rPr lang="en-US" baseline="0" dirty="0"/>
              <a:t> for the correlations in UFO events</a:t>
            </a:r>
          </a:p>
          <a:p>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3</a:t>
            </a:fld>
            <a:endParaRPr lang="en-GB"/>
          </a:p>
        </p:txBody>
      </p:sp>
    </p:spTree>
    <p:extLst>
      <p:ext uri="{BB962C8B-B14F-4D97-AF65-F5344CB8AC3E}">
        <p14:creationId xmlns:p14="http://schemas.microsoft.com/office/powerpoint/2010/main" val="4012292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Giving</a:t>
            </a:r>
            <a:r>
              <a:rPr lang="en-US" baseline="0" dirty="0"/>
              <a:t> the big picture of the toolkit the structure of the UFO Buster analysis tool is presented at the following slide. </a:t>
            </a:r>
          </a:p>
          <a:p>
            <a:r>
              <a:rPr lang="en-US" baseline="0" dirty="0"/>
              <a:t>As I’ve mentioned before it contains, several modules, that can be grouped as followed: data extraction, raw data analysis, collimator losses and advanced analysis.</a:t>
            </a:r>
          </a:p>
          <a:p>
            <a:r>
              <a:rPr lang="en-US" baseline="0" dirty="0"/>
              <a:t>Data extraction is aimed at selection real UFO events,  reducing data volume and discard of empty and fishy files </a:t>
            </a:r>
          </a:p>
          <a:p>
            <a:r>
              <a:rPr lang="en-US" baseline="0" dirty="0"/>
              <a:t>Next step is focused on analysis the signal shape and consequently creating the group like events </a:t>
            </a:r>
          </a:p>
          <a:p>
            <a:r>
              <a:rPr lang="pl-PL" baseline="0" dirty="0"/>
              <a:t>It is followed by</a:t>
            </a:r>
            <a:r>
              <a:rPr lang="en-US" baseline="0" dirty="0"/>
              <a:t> looking for the correlations in collimator losses and </a:t>
            </a:r>
            <a:r>
              <a:rPr lang="pl-PL" baseline="0" dirty="0"/>
              <a:t>execution</a:t>
            </a:r>
            <a:r>
              <a:rPr lang="en-US" baseline="0" dirty="0"/>
              <a:t> the advanced analysis </a:t>
            </a:r>
          </a:p>
          <a:p>
            <a:endParaRPr lang="en-US" baseline="0" dirty="0"/>
          </a:p>
        </p:txBody>
      </p:sp>
      <p:sp>
        <p:nvSpPr>
          <p:cNvPr id="4" name="Slide Number Placeholder 3"/>
          <p:cNvSpPr>
            <a:spLocks noGrp="1"/>
          </p:cNvSpPr>
          <p:nvPr>
            <p:ph type="sldNum" sz="quarter" idx="10"/>
          </p:nvPr>
        </p:nvSpPr>
        <p:spPr/>
        <p:txBody>
          <a:bodyPr/>
          <a:lstStyle/>
          <a:p>
            <a:fld id="{2E28ADA7-E722-4649-BE8E-AB1720BD01CA}" type="slidenum">
              <a:rPr lang="en-GB" smtClean="0"/>
              <a:t>4</a:t>
            </a:fld>
            <a:endParaRPr lang="en-GB"/>
          </a:p>
        </p:txBody>
      </p:sp>
    </p:spTree>
    <p:extLst>
      <p:ext uri="{BB962C8B-B14F-4D97-AF65-F5344CB8AC3E}">
        <p14:creationId xmlns:p14="http://schemas.microsoft.com/office/powerpoint/2010/main" val="3925060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step is</a:t>
            </a:r>
            <a:r>
              <a:rPr lang="pl-PL" baseline="0" dirty="0"/>
              <a:t> to</a:t>
            </a:r>
            <a:r>
              <a:rPr lang="en-US" baseline="0" dirty="0"/>
              <a:t> extract data from UFO Buster files F1 </a:t>
            </a:r>
            <a:r>
              <a:rPr lang="pl-PL" baseline="0" dirty="0"/>
              <a:t>(UFO file, which contains max losses for all BLMs for 12 RS together with important prameters, such as verification level, beam mode, UFO BLM names, fillnumber) </a:t>
            </a:r>
            <a:r>
              <a:rPr lang="en-US" baseline="0" dirty="0"/>
              <a:t>and F2</a:t>
            </a:r>
            <a:r>
              <a:rPr lang="pl-PL" baseline="0" dirty="0"/>
              <a:t> (capture buffer file with recorded losses for all BLMs registered with RS2 for 4369 points with timestamp of 80 us)</a:t>
            </a:r>
            <a:r>
              <a:rPr lang="en-GB" baseline="0" dirty="0"/>
              <a:t> and merge information </a:t>
            </a:r>
            <a:r>
              <a:rPr lang="pl-PL" baseline="0" dirty="0"/>
              <a:t>into one file - </a:t>
            </a:r>
            <a:r>
              <a:rPr lang="en-GB" baseline="0" dirty="0"/>
              <a:t>F3 (extract/ …).</a:t>
            </a:r>
          </a:p>
          <a:p>
            <a:r>
              <a:rPr lang="pl-PL" baseline="0" dirty="0"/>
              <a:t>To give you the feeling of data extraction  step </a:t>
            </a:r>
            <a:r>
              <a:rPr lang="en-US" baseline="0" dirty="0"/>
              <a:t>the following slide presents the</a:t>
            </a:r>
            <a:r>
              <a:rPr lang="pl-PL" baseline="0" dirty="0"/>
              <a:t> scheme </a:t>
            </a:r>
            <a:r>
              <a:rPr lang="en-US" baseline="0" dirty="0"/>
              <a:t>visualizing code structure </a:t>
            </a:r>
            <a:endParaRPr lang="en-GB" baseline="0" dirty="0"/>
          </a:p>
          <a:p>
            <a:endParaRPr lang="en-US" baseline="0" dirty="0"/>
          </a:p>
        </p:txBody>
      </p:sp>
      <p:sp>
        <p:nvSpPr>
          <p:cNvPr id="4" name="Slide Number Placeholder 3"/>
          <p:cNvSpPr>
            <a:spLocks noGrp="1"/>
          </p:cNvSpPr>
          <p:nvPr>
            <p:ph type="sldNum" sz="quarter" idx="10"/>
          </p:nvPr>
        </p:nvSpPr>
        <p:spPr/>
        <p:txBody>
          <a:bodyPr/>
          <a:lstStyle/>
          <a:p>
            <a:fld id="{2E28ADA7-E722-4649-BE8E-AB1720BD01CA}" type="slidenum">
              <a:rPr lang="en-GB" smtClean="0"/>
              <a:t>5</a:t>
            </a:fld>
            <a:endParaRPr lang="en-GB"/>
          </a:p>
        </p:txBody>
      </p:sp>
    </p:spTree>
    <p:extLst>
      <p:ext uri="{BB962C8B-B14F-4D97-AF65-F5344CB8AC3E}">
        <p14:creationId xmlns:p14="http://schemas.microsoft.com/office/powerpoint/2010/main" val="2869551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Presented at the previous slides consecutive steps and applied</a:t>
            </a:r>
            <a:r>
              <a:rPr lang="en-US" baseline="0" dirty="0"/>
              <a:t> conditions </a:t>
            </a:r>
            <a:r>
              <a:rPr lang="pl-PL" baseline="0" dirty="0"/>
              <a:t> for F1 and F2 </a:t>
            </a:r>
            <a:r>
              <a:rPr lang="en-US" baseline="0" dirty="0"/>
              <a:t>yield in a result to creating file F3, which </a:t>
            </a:r>
            <a:r>
              <a:rPr lang="pl-PL" baseline="0" dirty="0"/>
              <a:t>contains necessary for the further steps </a:t>
            </a:r>
          </a:p>
          <a:p>
            <a:r>
              <a:rPr lang="pl-PL" baseline="0" dirty="0"/>
              <a:t>-&gt; basic informations, such as timestamp, fill number and machine parameters</a:t>
            </a:r>
          </a:p>
          <a:p>
            <a:r>
              <a:rPr lang="pl-PL" baseline="0" dirty="0"/>
              <a:t>-&gt; registered by BLMs losses for UFO BLM + it’s neighbours and selected BLMs localized in the collimators area</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7</a:t>
            </a:fld>
            <a:endParaRPr lang="en-GB"/>
          </a:p>
        </p:txBody>
      </p:sp>
    </p:spTree>
    <p:extLst>
      <p:ext uri="{BB962C8B-B14F-4D97-AF65-F5344CB8AC3E}">
        <p14:creationId xmlns:p14="http://schemas.microsoft.com/office/powerpoint/2010/main" val="3450497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F3 is created only for event fulfilling certain conditions, </a:t>
            </a:r>
          </a:p>
          <a:p>
            <a:r>
              <a:rPr lang="en-US" baseline="0" dirty="0"/>
              <a:t>Data volume has been reduced, what allows for quick analysis</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8</a:t>
            </a:fld>
            <a:endParaRPr lang="en-GB"/>
          </a:p>
        </p:txBody>
      </p:sp>
    </p:spTree>
    <p:extLst>
      <p:ext uri="{BB962C8B-B14F-4D97-AF65-F5344CB8AC3E}">
        <p14:creationId xmlns:p14="http://schemas.microsoft.com/office/powerpoint/2010/main" val="1199475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a:t>
            </a:r>
            <a:r>
              <a:rPr lang="en-US" baseline="0" dirty="0"/>
              <a:t> extracting the interesting data we can move to the next step – analysis of the raw data</a:t>
            </a:r>
          </a:p>
          <a:p>
            <a:r>
              <a:rPr lang="en-US" baseline="0" dirty="0"/>
              <a:t>Initially our </a:t>
            </a:r>
            <a:r>
              <a:rPr lang="pl-PL" baseline="0" dirty="0"/>
              <a:t>attention was </a:t>
            </a:r>
            <a:r>
              <a:rPr lang="en-US" baseline="0" dirty="0"/>
              <a:t>focus </a:t>
            </a:r>
            <a:r>
              <a:rPr lang="pl-PL" baseline="0" dirty="0"/>
              <a:t>on creating the </a:t>
            </a:r>
            <a:r>
              <a:rPr lang="en-US" baseline="0" dirty="0"/>
              <a:t>plot </a:t>
            </a:r>
            <a:r>
              <a:rPr lang="pl-PL" baseline="0" dirty="0"/>
              <a:t>of</a:t>
            </a:r>
            <a:r>
              <a:rPr lang="en-US" baseline="0" dirty="0"/>
              <a:t> losses [</a:t>
            </a:r>
            <a:r>
              <a:rPr lang="en-US" baseline="0" dirty="0" err="1"/>
              <a:t>Gy</a:t>
            </a:r>
            <a:r>
              <a:rPr lang="en-US" baseline="0" dirty="0"/>
              <a:t>/s] of/for the UFO event in a timescale (</a:t>
            </a:r>
            <a:r>
              <a:rPr lang="pl-PL" baseline="0" dirty="0"/>
              <a:t>which at</a:t>
            </a:r>
            <a:r>
              <a:rPr lang="en-US" baseline="0" dirty="0"/>
              <a:t> the presented photo is given in bits – 80us)</a:t>
            </a:r>
          </a:p>
          <a:p>
            <a:r>
              <a:rPr lang="en-US" baseline="0" dirty="0"/>
              <a:t>And them compare achieved results with the UFO Buster output in order to confirm</a:t>
            </a:r>
            <a:r>
              <a:rPr lang="pl-PL" baseline="0" dirty="0"/>
              <a:t> the corectness</a:t>
            </a:r>
            <a:r>
              <a:rPr lang="en-US" baseline="0" dirty="0"/>
              <a:t> of </a:t>
            </a:r>
            <a:r>
              <a:rPr lang="pl-PL" baseline="0" dirty="0"/>
              <a:t>conducted</a:t>
            </a:r>
            <a:r>
              <a:rPr lang="en-US" baseline="0" dirty="0"/>
              <a:t> analysis</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9</a:t>
            </a:fld>
            <a:endParaRPr lang="en-GB"/>
          </a:p>
        </p:txBody>
      </p:sp>
    </p:spTree>
    <p:extLst>
      <p:ext uri="{BB962C8B-B14F-4D97-AF65-F5344CB8AC3E}">
        <p14:creationId xmlns:p14="http://schemas.microsoft.com/office/powerpoint/2010/main" val="284936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present results achieved using the develop tool and the corresponding plot from UFO Buster software </a:t>
            </a:r>
          </a:p>
          <a:p>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10</a:t>
            </a:fld>
            <a:endParaRPr lang="en-GB"/>
          </a:p>
        </p:txBody>
      </p:sp>
    </p:spTree>
    <p:extLst>
      <p:ext uri="{BB962C8B-B14F-4D97-AF65-F5344CB8AC3E}">
        <p14:creationId xmlns:p14="http://schemas.microsoft.com/office/powerpoint/2010/main" val="4111696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subsequently</a:t>
            </a:r>
            <a:r>
              <a:rPr lang="en-US" dirty="0"/>
              <a:t> we’re going </a:t>
            </a:r>
            <a:r>
              <a:rPr lang="en-US" baseline="0" dirty="0"/>
              <a:t>to make the analysis of the UFO events in terms of signal changes</a:t>
            </a:r>
            <a:endParaRPr lang="en-GB" dirty="0"/>
          </a:p>
        </p:txBody>
      </p:sp>
      <p:sp>
        <p:nvSpPr>
          <p:cNvPr id="4" name="Slide Number Placeholder 3"/>
          <p:cNvSpPr>
            <a:spLocks noGrp="1"/>
          </p:cNvSpPr>
          <p:nvPr>
            <p:ph type="sldNum" sz="quarter" idx="10"/>
          </p:nvPr>
        </p:nvSpPr>
        <p:spPr/>
        <p:txBody>
          <a:bodyPr/>
          <a:lstStyle/>
          <a:p>
            <a:fld id="{2E28ADA7-E722-4649-BE8E-AB1720BD01CA}" type="slidenum">
              <a:rPr lang="en-GB" smtClean="0"/>
              <a:t>11</a:t>
            </a:fld>
            <a:endParaRPr lang="en-GB"/>
          </a:p>
        </p:txBody>
      </p:sp>
    </p:spTree>
    <p:extLst>
      <p:ext uri="{BB962C8B-B14F-4D97-AF65-F5344CB8AC3E}">
        <p14:creationId xmlns:p14="http://schemas.microsoft.com/office/powerpoint/2010/main" val="3740961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7/11/2017</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2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10</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2</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RAW DATA  ANALYSIS</a:t>
              </a:r>
              <a:endParaRPr lang="en-US" sz="1300" kern="1200" dirty="0"/>
            </a:p>
          </p:txBody>
        </p:sp>
      </p:grpSp>
      <p:grpSp>
        <p:nvGrpSpPr>
          <p:cNvPr id="10" name="Group 9"/>
          <p:cNvGrpSpPr/>
          <p:nvPr/>
        </p:nvGrpSpPr>
        <p:grpSpPr>
          <a:xfrm>
            <a:off x="241897" y="2244453"/>
            <a:ext cx="3872443" cy="2752550"/>
            <a:chOff x="267393" y="2681455"/>
            <a:chExt cx="4163930" cy="3163138"/>
          </a:xfrm>
        </p:grpSpPr>
        <p:sp>
          <p:nvSpPr>
            <p:cNvPr id="15" name="TextBox 14"/>
            <p:cNvSpPr txBox="1"/>
            <p:nvPr/>
          </p:nvSpPr>
          <p:spPr>
            <a:xfrm>
              <a:off x="2949142" y="4851060"/>
              <a:ext cx="184731" cy="369332"/>
            </a:xfrm>
            <a:prstGeom prst="rect">
              <a:avLst/>
            </a:prstGeom>
            <a:noFill/>
          </p:spPr>
          <p:txBody>
            <a:bodyPr wrap="none" rtlCol="0">
              <a:spAutoFit/>
            </a:bodyPr>
            <a:lstStyle/>
            <a:p>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1308" y="2681455"/>
              <a:ext cx="4080015" cy="2988260"/>
            </a:xfrm>
            <a:prstGeom prst="rect">
              <a:avLst/>
            </a:prstGeom>
          </p:spPr>
        </p:pic>
        <p:sp>
          <p:nvSpPr>
            <p:cNvPr id="9" name="TextBox 8"/>
            <p:cNvSpPr txBox="1"/>
            <p:nvPr/>
          </p:nvSpPr>
          <p:spPr>
            <a:xfrm rot="16200000">
              <a:off x="-155800" y="4166257"/>
              <a:ext cx="1107996" cy="261610"/>
            </a:xfrm>
            <a:prstGeom prst="rect">
              <a:avLst/>
            </a:prstGeom>
            <a:solidFill>
              <a:schemeClr val="bg1"/>
            </a:solidFill>
          </p:spPr>
          <p:txBody>
            <a:bodyPr wrap="none" rtlCol="0">
              <a:spAutoFit/>
            </a:bodyPr>
            <a:lstStyle/>
            <a:p>
              <a:r>
                <a:rPr lang="de-DE" sz="1100" dirty="0">
                  <a:solidFill>
                    <a:schemeClr val="accent6">
                      <a:lumMod val="50000"/>
                    </a:schemeClr>
                  </a:solidFill>
                </a:rPr>
                <a:t>Losses in Gy/s</a:t>
              </a:r>
              <a:endParaRPr lang="en-GB" sz="1100" dirty="0">
                <a:solidFill>
                  <a:schemeClr val="accent6">
                    <a:lumMod val="50000"/>
                  </a:schemeClr>
                </a:solidFill>
              </a:endParaRPr>
            </a:p>
          </p:txBody>
        </p:sp>
        <p:sp>
          <p:nvSpPr>
            <p:cNvPr id="32" name="TextBox 31"/>
            <p:cNvSpPr txBox="1"/>
            <p:nvPr/>
          </p:nvSpPr>
          <p:spPr>
            <a:xfrm>
              <a:off x="1839690" y="5582983"/>
              <a:ext cx="1596912" cy="261610"/>
            </a:xfrm>
            <a:prstGeom prst="rect">
              <a:avLst/>
            </a:prstGeom>
            <a:solidFill>
              <a:schemeClr val="bg1"/>
            </a:solidFill>
          </p:spPr>
          <p:txBody>
            <a:bodyPr wrap="none" rtlCol="0">
              <a:spAutoFit/>
            </a:bodyPr>
            <a:lstStyle/>
            <a:p>
              <a:r>
                <a:rPr lang="de-DE" sz="1100" dirty="0">
                  <a:solidFill>
                    <a:schemeClr val="accent6">
                      <a:lumMod val="50000"/>
                    </a:schemeClr>
                  </a:solidFill>
                </a:rPr>
                <a:t>Time </a:t>
              </a:r>
              <a:r>
                <a:rPr lang="de-DE" sz="1000" dirty="0">
                  <a:solidFill>
                    <a:schemeClr val="accent6">
                      <a:lumMod val="50000"/>
                    </a:schemeClr>
                  </a:solidFill>
                </a:rPr>
                <a:t>(here in 80 µs bits)</a:t>
              </a:r>
              <a:endParaRPr lang="en-GB" sz="1100" dirty="0">
                <a:solidFill>
                  <a:schemeClr val="accent6">
                    <a:lumMod val="50000"/>
                  </a:schemeClr>
                </a:solidFill>
              </a:endParaRPr>
            </a:p>
          </p:txBody>
        </p:sp>
      </p:grpSp>
      <p:pic>
        <p:nvPicPr>
          <p:cNvPr id="12" name="Picture 11"/>
          <p:cNvPicPr>
            <a:picLocks noChangeAspect="1"/>
          </p:cNvPicPr>
          <p:nvPr/>
        </p:nvPicPr>
        <p:blipFill rotWithShape="1">
          <a:blip r:embed="rId4"/>
          <a:srcRect t="2883" r="12093"/>
          <a:stretch/>
        </p:blipFill>
        <p:spPr>
          <a:xfrm>
            <a:off x="4653090" y="2257083"/>
            <a:ext cx="3679717" cy="2601904"/>
          </a:xfrm>
          <a:prstGeom prst="rect">
            <a:avLst/>
          </a:prstGeom>
        </p:spPr>
      </p:pic>
      <p:sp>
        <p:nvSpPr>
          <p:cNvPr id="22" name="TextBox 21"/>
          <p:cNvSpPr txBox="1"/>
          <p:nvPr/>
        </p:nvSpPr>
        <p:spPr>
          <a:xfrm>
            <a:off x="5160027" y="3044211"/>
            <a:ext cx="1467783" cy="553998"/>
          </a:xfrm>
          <a:prstGeom prst="rect">
            <a:avLst/>
          </a:prstGeom>
          <a:solidFill>
            <a:schemeClr val="bg1"/>
          </a:solidFill>
        </p:spPr>
        <p:txBody>
          <a:bodyPr wrap="square" rtlCol="0">
            <a:spAutoFit/>
          </a:bodyPr>
          <a:lstStyle/>
          <a:p>
            <a:r>
              <a:rPr lang="de-DE" dirty="0"/>
              <a:t>UFO Buster </a:t>
            </a:r>
            <a:r>
              <a:rPr lang="de-DE" sz="1200" dirty="0"/>
              <a:t>from capture buffer</a:t>
            </a:r>
            <a:endParaRPr lang="de-DE" dirty="0"/>
          </a:p>
        </p:txBody>
      </p:sp>
      <p:sp>
        <p:nvSpPr>
          <p:cNvPr id="38" name="TextBox 37"/>
          <p:cNvSpPr txBox="1"/>
          <p:nvPr/>
        </p:nvSpPr>
        <p:spPr>
          <a:xfrm>
            <a:off x="3421677" y="5060771"/>
            <a:ext cx="3644980" cy="954107"/>
          </a:xfrm>
          <a:prstGeom prst="rect">
            <a:avLst/>
          </a:prstGeom>
          <a:noFill/>
        </p:spPr>
        <p:txBody>
          <a:bodyPr wrap="square" rtlCol="0">
            <a:spAutoFit/>
          </a:bodyPr>
          <a:lstStyle/>
          <a:p>
            <a:r>
              <a:rPr lang="de-DE" sz="2800" dirty="0"/>
              <a:t>Plot time-resolved UFO event</a:t>
            </a:r>
            <a:endParaRPr lang="en-GB" sz="2800" dirty="0"/>
          </a:p>
        </p:txBody>
      </p:sp>
      <p:sp>
        <p:nvSpPr>
          <p:cNvPr id="39" name="TextBox 38"/>
          <p:cNvSpPr txBox="1"/>
          <p:nvPr/>
        </p:nvSpPr>
        <p:spPr>
          <a:xfrm>
            <a:off x="2517916" y="5120103"/>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Tree>
    <p:extLst>
      <p:ext uri="{BB962C8B-B14F-4D97-AF65-F5344CB8AC3E}">
        <p14:creationId xmlns:p14="http://schemas.microsoft.com/office/powerpoint/2010/main" val="993963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11</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2</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RAW DATA  ANALYSIS</a:t>
              </a:r>
              <a:endParaRPr lang="en-US" sz="1300" kern="1200" dirty="0"/>
            </a:p>
          </p:txBody>
        </p:sp>
      </p:grpSp>
      <p:grpSp>
        <p:nvGrpSpPr>
          <p:cNvPr id="10" name="Group 9"/>
          <p:cNvGrpSpPr/>
          <p:nvPr/>
        </p:nvGrpSpPr>
        <p:grpSpPr>
          <a:xfrm>
            <a:off x="241897" y="2244453"/>
            <a:ext cx="3872443" cy="2752550"/>
            <a:chOff x="267393" y="2681455"/>
            <a:chExt cx="4163930" cy="3163138"/>
          </a:xfrm>
        </p:grpSpPr>
        <p:sp>
          <p:nvSpPr>
            <p:cNvPr id="15" name="TextBox 14"/>
            <p:cNvSpPr txBox="1"/>
            <p:nvPr/>
          </p:nvSpPr>
          <p:spPr>
            <a:xfrm>
              <a:off x="2949142" y="4851060"/>
              <a:ext cx="184731" cy="369332"/>
            </a:xfrm>
            <a:prstGeom prst="rect">
              <a:avLst/>
            </a:prstGeom>
            <a:noFill/>
          </p:spPr>
          <p:txBody>
            <a:bodyPr wrap="none" rtlCol="0">
              <a:spAutoFit/>
            </a:bodyPr>
            <a:lstStyle/>
            <a:p>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1308" y="2681455"/>
              <a:ext cx="4080015" cy="2988260"/>
            </a:xfrm>
            <a:prstGeom prst="rect">
              <a:avLst/>
            </a:prstGeom>
          </p:spPr>
        </p:pic>
        <p:sp>
          <p:nvSpPr>
            <p:cNvPr id="9" name="TextBox 8"/>
            <p:cNvSpPr txBox="1"/>
            <p:nvPr/>
          </p:nvSpPr>
          <p:spPr>
            <a:xfrm rot="16200000">
              <a:off x="-155800" y="4166257"/>
              <a:ext cx="1107996" cy="261610"/>
            </a:xfrm>
            <a:prstGeom prst="rect">
              <a:avLst/>
            </a:prstGeom>
            <a:solidFill>
              <a:schemeClr val="bg1"/>
            </a:solidFill>
          </p:spPr>
          <p:txBody>
            <a:bodyPr wrap="none" rtlCol="0">
              <a:spAutoFit/>
            </a:bodyPr>
            <a:lstStyle/>
            <a:p>
              <a:r>
                <a:rPr lang="de-DE" sz="1100" dirty="0">
                  <a:solidFill>
                    <a:schemeClr val="accent6">
                      <a:lumMod val="50000"/>
                    </a:schemeClr>
                  </a:solidFill>
                </a:rPr>
                <a:t>Losses in Gy/s</a:t>
              </a:r>
              <a:endParaRPr lang="en-GB" sz="1100" dirty="0">
                <a:solidFill>
                  <a:schemeClr val="accent6">
                    <a:lumMod val="50000"/>
                  </a:schemeClr>
                </a:solidFill>
              </a:endParaRPr>
            </a:p>
          </p:txBody>
        </p:sp>
        <p:sp>
          <p:nvSpPr>
            <p:cNvPr id="32" name="TextBox 31"/>
            <p:cNvSpPr txBox="1"/>
            <p:nvPr/>
          </p:nvSpPr>
          <p:spPr>
            <a:xfrm>
              <a:off x="1839690" y="5582983"/>
              <a:ext cx="1596912" cy="261610"/>
            </a:xfrm>
            <a:prstGeom prst="rect">
              <a:avLst/>
            </a:prstGeom>
            <a:solidFill>
              <a:schemeClr val="bg1"/>
            </a:solidFill>
          </p:spPr>
          <p:txBody>
            <a:bodyPr wrap="none" rtlCol="0">
              <a:spAutoFit/>
            </a:bodyPr>
            <a:lstStyle/>
            <a:p>
              <a:r>
                <a:rPr lang="de-DE" sz="1100" dirty="0">
                  <a:solidFill>
                    <a:schemeClr val="accent6">
                      <a:lumMod val="50000"/>
                    </a:schemeClr>
                  </a:solidFill>
                </a:rPr>
                <a:t>Time </a:t>
              </a:r>
              <a:r>
                <a:rPr lang="de-DE" sz="1000" dirty="0">
                  <a:solidFill>
                    <a:schemeClr val="accent6">
                      <a:lumMod val="50000"/>
                    </a:schemeClr>
                  </a:solidFill>
                </a:rPr>
                <a:t>(here in 80 µs bits)</a:t>
              </a:r>
              <a:endParaRPr lang="en-GB" sz="1100" dirty="0">
                <a:solidFill>
                  <a:schemeClr val="accent6">
                    <a:lumMod val="50000"/>
                  </a:schemeClr>
                </a:solidFill>
              </a:endParaRPr>
            </a:p>
          </p:txBody>
        </p:sp>
      </p:grpSp>
      <p:pic>
        <p:nvPicPr>
          <p:cNvPr id="2" name="Picture 1"/>
          <p:cNvPicPr>
            <a:picLocks noChangeAspect="1"/>
          </p:cNvPicPr>
          <p:nvPr/>
        </p:nvPicPr>
        <p:blipFill rotWithShape="1">
          <a:blip r:embed="rId4"/>
          <a:srcRect l="15638" t="8390" r="2887" b="11937"/>
          <a:stretch/>
        </p:blipFill>
        <p:spPr>
          <a:xfrm>
            <a:off x="4997028" y="2150471"/>
            <a:ext cx="3581422" cy="2599089"/>
          </a:xfrm>
          <a:prstGeom prst="rect">
            <a:avLst/>
          </a:prstGeom>
        </p:spPr>
      </p:pic>
      <p:sp>
        <p:nvSpPr>
          <p:cNvPr id="23" name="TextBox 22"/>
          <p:cNvSpPr txBox="1"/>
          <p:nvPr/>
        </p:nvSpPr>
        <p:spPr>
          <a:xfrm>
            <a:off x="1926841" y="1533155"/>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Analyse and group UFO events</a:t>
            </a:r>
          </a:p>
        </p:txBody>
      </p:sp>
      <p:sp>
        <p:nvSpPr>
          <p:cNvPr id="24" name="Right Arrow 23"/>
          <p:cNvSpPr/>
          <p:nvPr/>
        </p:nvSpPr>
        <p:spPr>
          <a:xfrm>
            <a:off x="4250884" y="3168260"/>
            <a:ext cx="609600" cy="62908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5256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12</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2</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RAW DATA ANALYSIS</a:t>
              </a:r>
              <a:endParaRPr lang="en-US" sz="1300" kern="1200" dirty="0"/>
            </a:p>
          </p:txBody>
        </p:sp>
      </p:grpSp>
      <p:grpSp>
        <p:nvGrpSpPr>
          <p:cNvPr id="10" name="Group 9"/>
          <p:cNvGrpSpPr/>
          <p:nvPr/>
        </p:nvGrpSpPr>
        <p:grpSpPr>
          <a:xfrm>
            <a:off x="241897" y="2244453"/>
            <a:ext cx="3872443" cy="2752550"/>
            <a:chOff x="267393" y="2681455"/>
            <a:chExt cx="4163930" cy="3163138"/>
          </a:xfrm>
        </p:grpSpPr>
        <p:sp>
          <p:nvSpPr>
            <p:cNvPr id="15" name="TextBox 14"/>
            <p:cNvSpPr txBox="1"/>
            <p:nvPr/>
          </p:nvSpPr>
          <p:spPr>
            <a:xfrm>
              <a:off x="2949142" y="4851060"/>
              <a:ext cx="184731" cy="369332"/>
            </a:xfrm>
            <a:prstGeom prst="rect">
              <a:avLst/>
            </a:prstGeom>
            <a:noFill/>
          </p:spPr>
          <p:txBody>
            <a:bodyPr wrap="none" rtlCol="0">
              <a:spAutoFit/>
            </a:bodyPr>
            <a:lstStyle/>
            <a:p>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1308" y="2681455"/>
              <a:ext cx="4080015" cy="2988260"/>
            </a:xfrm>
            <a:prstGeom prst="rect">
              <a:avLst/>
            </a:prstGeom>
          </p:spPr>
        </p:pic>
        <p:sp>
          <p:nvSpPr>
            <p:cNvPr id="9" name="TextBox 8"/>
            <p:cNvSpPr txBox="1"/>
            <p:nvPr/>
          </p:nvSpPr>
          <p:spPr>
            <a:xfrm rot="16200000">
              <a:off x="-155800" y="4166257"/>
              <a:ext cx="1107996" cy="261610"/>
            </a:xfrm>
            <a:prstGeom prst="rect">
              <a:avLst/>
            </a:prstGeom>
            <a:solidFill>
              <a:schemeClr val="bg1"/>
            </a:solidFill>
          </p:spPr>
          <p:txBody>
            <a:bodyPr wrap="none" rtlCol="0">
              <a:spAutoFit/>
            </a:bodyPr>
            <a:lstStyle/>
            <a:p>
              <a:r>
                <a:rPr lang="de-DE" sz="1100" dirty="0">
                  <a:solidFill>
                    <a:schemeClr val="accent6">
                      <a:lumMod val="50000"/>
                    </a:schemeClr>
                  </a:solidFill>
                </a:rPr>
                <a:t>Losses in Gy/s</a:t>
              </a:r>
              <a:endParaRPr lang="en-GB" sz="1100" dirty="0">
                <a:solidFill>
                  <a:schemeClr val="accent6">
                    <a:lumMod val="50000"/>
                  </a:schemeClr>
                </a:solidFill>
              </a:endParaRPr>
            </a:p>
          </p:txBody>
        </p:sp>
        <p:sp>
          <p:nvSpPr>
            <p:cNvPr id="32" name="TextBox 31"/>
            <p:cNvSpPr txBox="1"/>
            <p:nvPr/>
          </p:nvSpPr>
          <p:spPr>
            <a:xfrm>
              <a:off x="1839690" y="5582983"/>
              <a:ext cx="1596912" cy="261610"/>
            </a:xfrm>
            <a:prstGeom prst="rect">
              <a:avLst/>
            </a:prstGeom>
            <a:solidFill>
              <a:schemeClr val="bg1"/>
            </a:solidFill>
          </p:spPr>
          <p:txBody>
            <a:bodyPr wrap="none" rtlCol="0">
              <a:spAutoFit/>
            </a:bodyPr>
            <a:lstStyle/>
            <a:p>
              <a:r>
                <a:rPr lang="de-DE" sz="1100" dirty="0">
                  <a:solidFill>
                    <a:schemeClr val="accent6">
                      <a:lumMod val="50000"/>
                    </a:schemeClr>
                  </a:solidFill>
                </a:rPr>
                <a:t>Time </a:t>
              </a:r>
              <a:r>
                <a:rPr lang="de-DE" sz="1000" dirty="0">
                  <a:solidFill>
                    <a:schemeClr val="accent6">
                      <a:lumMod val="50000"/>
                    </a:schemeClr>
                  </a:solidFill>
                </a:rPr>
                <a:t>(here in 80 µs bits)</a:t>
              </a:r>
              <a:endParaRPr lang="en-GB" sz="1100" dirty="0">
                <a:solidFill>
                  <a:schemeClr val="accent6">
                    <a:lumMod val="50000"/>
                  </a:schemeClr>
                </a:solidFill>
              </a:endParaRPr>
            </a:p>
          </p:txBody>
        </p:sp>
      </p:grpSp>
      <p:sp>
        <p:nvSpPr>
          <p:cNvPr id="38" name="TextBox 37"/>
          <p:cNvSpPr txBox="1"/>
          <p:nvPr/>
        </p:nvSpPr>
        <p:spPr>
          <a:xfrm>
            <a:off x="3421676" y="5060771"/>
            <a:ext cx="5262378" cy="954107"/>
          </a:xfrm>
          <a:prstGeom prst="rect">
            <a:avLst/>
          </a:prstGeom>
          <a:noFill/>
        </p:spPr>
        <p:txBody>
          <a:bodyPr wrap="square" rtlCol="0">
            <a:spAutoFit/>
          </a:bodyPr>
          <a:lstStyle/>
          <a:p>
            <a:r>
              <a:rPr lang="de-DE" sz="2800" dirty="0"/>
              <a:t>Analyse signal shape</a:t>
            </a:r>
            <a:r>
              <a:rPr lang="en-GB" sz="2800" dirty="0"/>
              <a:t> &amp; group (FWHM, max, symmetry)</a:t>
            </a:r>
            <a:endParaRPr lang="de-DE" sz="2800" dirty="0"/>
          </a:p>
        </p:txBody>
      </p:sp>
      <p:sp>
        <p:nvSpPr>
          <p:cNvPr id="39" name="TextBox 38"/>
          <p:cNvSpPr txBox="1"/>
          <p:nvPr/>
        </p:nvSpPr>
        <p:spPr>
          <a:xfrm>
            <a:off x="2517916" y="5036085"/>
            <a:ext cx="839604" cy="1107996"/>
          </a:xfrm>
          <a:prstGeom prst="rect">
            <a:avLst/>
          </a:prstGeom>
          <a:noFill/>
        </p:spPr>
        <p:txBody>
          <a:bodyPr wrap="square" rtlCol="0">
            <a:spAutoFit/>
          </a:bodyPr>
          <a:lstStyle/>
          <a:p>
            <a:r>
              <a:rPr lang="de-DE" sz="6600" dirty="0">
                <a:solidFill>
                  <a:srgbClr val="0070C0"/>
                </a:solidFill>
                <a:latin typeface="Wingdings" panose="05000000000000000000" pitchFamily="2" charset="2"/>
                <a:sym typeface="Wingdings" panose="05000000000000000000" pitchFamily="2" charset="2"/>
              </a:rPr>
              <a:t></a:t>
            </a:r>
            <a:endParaRPr lang="en-GB" sz="6600" dirty="0">
              <a:solidFill>
                <a:srgbClr val="0070C0"/>
              </a:solidFill>
              <a:latin typeface="Wingdings" panose="05000000000000000000" pitchFamily="2" charset="2"/>
            </a:endParaRPr>
          </a:p>
        </p:txBody>
      </p:sp>
      <p:pic>
        <p:nvPicPr>
          <p:cNvPr id="2" name="Picture 1"/>
          <p:cNvPicPr>
            <a:picLocks noChangeAspect="1"/>
          </p:cNvPicPr>
          <p:nvPr/>
        </p:nvPicPr>
        <p:blipFill rotWithShape="1">
          <a:blip r:embed="rId4"/>
          <a:srcRect l="15638" t="8390" r="2887" b="11937"/>
          <a:stretch/>
        </p:blipFill>
        <p:spPr>
          <a:xfrm>
            <a:off x="4997028" y="2150471"/>
            <a:ext cx="3581422" cy="2599089"/>
          </a:xfrm>
          <a:prstGeom prst="rect">
            <a:avLst/>
          </a:prstGeom>
        </p:spPr>
      </p:pic>
      <p:sp>
        <p:nvSpPr>
          <p:cNvPr id="20" name="TextBox 19"/>
          <p:cNvSpPr txBox="1"/>
          <p:nvPr/>
        </p:nvSpPr>
        <p:spPr>
          <a:xfrm rot="19894782">
            <a:off x="1811730" y="2693871"/>
            <a:ext cx="5332276" cy="1107996"/>
          </a:xfrm>
          <a:prstGeom prst="rect">
            <a:avLst/>
          </a:prstGeom>
          <a:solidFill>
            <a:schemeClr val="bg1">
              <a:alpha val="76000"/>
            </a:schemeClr>
          </a:solidFill>
          <a:ln w="50800" cap="flat">
            <a:solidFill>
              <a:schemeClr val="tx1"/>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de-DE" sz="6600" spc="1000" dirty="0">
                <a:solidFill>
                  <a:srgbClr val="C00000"/>
                </a:solidFill>
                <a:latin typeface="+mj-lt"/>
              </a:rPr>
              <a:t>ONGOING</a:t>
            </a:r>
            <a:endParaRPr lang="en-GB" sz="6600" spc="1000" dirty="0">
              <a:solidFill>
                <a:srgbClr val="C00000"/>
              </a:solidFill>
              <a:latin typeface="+mj-lt"/>
            </a:endParaRPr>
          </a:p>
        </p:txBody>
      </p:sp>
    </p:spTree>
    <p:extLst>
      <p:ext uri="{BB962C8B-B14F-4D97-AF65-F5344CB8AC3E}">
        <p14:creationId xmlns:p14="http://schemas.microsoft.com/office/powerpoint/2010/main" val="3005323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13</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3</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STATISTICAL  ANALYSIS</a:t>
              </a:r>
              <a:endParaRPr lang="en-US" sz="1300" kern="1200" dirty="0"/>
            </a:p>
          </p:txBody>
        </p:sp>
      </p:grpSp>
      <p:sp>
        <p:nvSpPr>
          <p:cNvPr id="20" name="TextBox 19"/>
          <p:cNvSpPr txBox="1"/>
          <p:nvPr/>
        </p:nvSpPr>
        <p:spPr>
          <a:xfrm>
            <a:off x="1926841" y="1533155"/>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UFO rate vs. time or location</a:t>
            </a:r>
          </a:p>
        </p:txBody>
      </p:sp>
      <p:grpSp>
        <p:nvGrpSpPr>
          <p:cNvPr id="3" name="Group 2"/>
          <p:cNvGrpSpPr/>
          <p:nvPr/>
        </p:nvGrpSpPr>
        <p:grpSpPr>
          <a:xfrm>
            <a:off x="4711701" y="2114724"/>
            <a:ext cx="4186702" cy="2740783"/>
            <a:chOff x="369198" y="2286000"/>
            <a:chExt cx="3992788" cy="2559797"/>
          </a:xfrm>
        </p:grpSpPr>
        <p:pic>
          <p:nvPicPr>
            <p:cNvPr id="2" name="Picture 1"/>
            <p:cNvPicPr>
              <a:picLocks noChangeAspect="1"/>
            </p:cNvPicPr>
            <p:nvPr/>
          </p:nvPicPr>
          <p:blipFill rotWithShape="1">
            <a:blip r:embed="rId3"/>
            <a:srcRect t="2599"/>
            <a:stretch/>
          </p:blipFill>
          <p:spPr>
            <a:xfrm>
              <a:off x="429796" y="2286000"/>
              <a:ext cx="3932190" cy="2400968"/>
            </a:xfrm>
            <a:prstGeom prst="rect">
              <a:avLst/>
            </a:prstGeom>
          </p:spPr>
        </p:pic>
        <p:sp>
          <p:nvSpPr>
            <p:cNvPr id="23" name="TextBox 22"/>
            <p:cNvSpPr txBox="1"/>
            <p:nvPr/>
          </p:nvSpPr>
          <p:spPr>
            <a:xfrm rot="16200000">
              <a:off x="-78116" y="3343764"/>
              <a:ext cx="1144122" cy="249493"/>
            </a:xfrm>
            <a:prstGeom prst="rect">
              <a:avLst/>
            </a:prstGeom>
            <a:solidFill>
              <a:schemeClr val="bg1"/>
            </a:solidFill>
          </p:spPr>
          <p:txBody>
            <a:bodyPr wrap="none" rtlCol="0">
              <a:spAutoFit/>
            </a:bodyPr>
            <a:lstStyle/>
            <a:p>
              <a:r>
                <a:rPr lang="pl-PL" sz="1100" dirty="0">
                  <a:solidFill>
                    <a:schemeClr val="accent6">
                      <a:lumMod val="50000"/>
                    </a:schemeClr>
                  </a:solidFill>
                </a:rPr>
                <a:t>number </a:t>
              </a:r>
              <a:r>
                <a:rPr lang="de-DE" sz="1100" dirty="0" err="1">
                  <a:solidFill>
                    <a:schemeClr val="accent6">
                      <a:lumMod val="50000"/>
                    </a:schemeClr>
                  </a:solidFill>
                </a:rPr>
                <a:t>of</a:t>
              </a:r>
              <a:r>
                <a:rPr lang="de-DE" sz="1100" dirty="0">
                  <a:solidFill>
                    <a:schemeClr val="accent6">
                      <a:lumMod val="50000"/>
                    </a:schemeClr>
                  </a:solidFill>
                </a:rPr>
                <a:t> UFOs</a:t>
              </a:r>
              <a:endParaRPr lang="en-GB" sz="1100" dirty="0">
                <a:solidFill>
                  <a:schemeClr val="accent6">
                    <a:lumMod val="50000"/>
                  </a:schemeClr>
                </a:solidFill>
              </a:endParaRPr>
            </a:p>
          </p:txBody>
        </p:sp>
        <p:sp>
          <p:nvSpPr>
            <p:cNvPr id="24" name="TextBox 23"/>
            <p:cNvSpPr txBox="1"/>
            <p:nvPr/>
          </p:nvSpPr>
          <p:spPr>
            <a:xfrm>
              <a:off x="2041597" y="4601462"/>
              <a:ext cx="1356313" cy="244335"/>
            </a:xfrm>
            <a:prstGeom prst="rect">
              <a:avLst/>
            </a:prstGeom>
            <a:solidFill>
              <a:schemeClr val="bg1"/>
            </a:solidFill>
          </p:spPr>
          <p:txBody>
            <a:bodyPr wrap="none" rtlCol="0">
              <a:spAutoFit/>
            </a:bodyPr>
            <a:lstStyle/>
            <a:p>
              <a:r>
                <a:rPr lang="de-DE" sz="1100" dirty="0">
                  <a:solidFill>
                    <a:schemeClr val="accent6">
                      <a:lumMod val="50000"/>
                    </a:schemeClr>
                  </a:solidFill>
                </a:rPr>
                <a:t>Location in </a:t>
              </a:r>
              <a:r>
                <a:rPr lang="pl-PL" sz="1100" dirty="0">
                  <a:solidFill>
                    <a:schemeClr val="accent6">
                      <a:lumMod val="50000"/>
                    </a:schemeClr>
                  </a:solidFill>
                </a:rPr>
                <a:t>LHC [</a:t>
              </a:r>
              <a:r>
                <a:rPr lang="de-DE" sz="1100" dirty="0">
                  <a:solidFill>
                    <a:schemeClr val="accent6">
                      <a:lumMod val="50000"/>
                    </a:schemeClr>
                  </a:solidFill>
                </a:rPr>
                <a:t>m</a:t>
              </a:r>
              <a:r>
                <a:rPr lang="pl-PL" sz="1100" dirty="0">
                  <a:solidFill>
                    <a:schemeClr val="accent6">
                      <a:lumMod val="50000"/>
                    </a:schemeClr>
                  </a:solidFill>
                </a:rPr>
                <a:t>]</a:t>
              </a:r>
              <a:endParaRPr lang="en-GB" sz="1100" dirty="0">
                <a:solidFill>
                  <a:schemeClr val="accent6">
                    <a:lumMod val="50000"/>
                  </a:schemeClr>
                </a:solidFill>
              </a:endParaRPr>
            </a:p>
          </p:txBody>
        </p:sp>
      </p:grpSp>
      <p:sp>
        <p:nvSpPr>
          <p:cNvPr id="7" name="TextBox 6"/>
          <p:cNvSpPr txBox="1"/>
          <p:nvPr/>
        </p:nvSpPr>
        <p:spPr>
          <a:xfrm>
            <a:off x="6910717" y="448315"/>
            <a:ext cx="1562100" cy="646331"/>
          </a:xfrm>
          <a:prstGeom prst="rect">
            <a:avLst/>
          </a:prstGeom>
          <a:noFill/>
        </p:spPr>
        <p:txBody>
          <a:bodyPr wrap="square" rtlCol="0">
            <a:spAutoFit/>
          </a:bodyPr>
          <a:lstStyle/>
          <a:p>
            <a:pPr algn="r"/>
            <a:r>
              <a:rPr lang="de-DE" dirty="0">
                <a:solidFill>
                  <a:srgbClr val="1965C1"/>
                </a:solidFill>
              </a:rPr>
              <a:t>on reduced sample size</a:t>
            </a:r>
            <a:endParaRPr lang="en-GB" dirty="0">
              <a:solidFill>
                <a:srgbClr val="1965C1"/>
              </a:solidFill>
            </a:endParaRPr>
          </a:p>
        </p:txBody>
      </p:sp>
      <p:pic>
        <p:nvPicPr>
          <p:cNvPr id="11" name="Picture 10"/>
          <p:cNvPicPr>
            <a:picLocks noChangeAspect="1"/>
          </p:cNvPicPr>
          <p:nvPr/>
        </p:nvPicPr>
        <p:blipFill rotWithShape="1">
          <a:blip r:embed="rId4"/>
          <a:srcRect t="7632"/>
          <a:stretch/>
        </p:blipFill>
        <p:spPr>
          <a:xfrm>
            <a:off x="481419" y="2149271"/>
            <a:ext cx="4072993" cy="2645180"/>
          </a:xfrm>
          <a:prstGeom prst="rect">
            <a:avLst/>
          </a:prstGeom>
        </p:spPr>
      </p:pic>
      <p:sp>
        <p:nvSpPr>
          <p:cNvPr id="27" name="TextBox 26"/>
          <p:cNvSpPr txBox="1"/>
          <p:nvPr/>
        </p:nvSpPr>
        <p:spPr>
          <a:xfrm rot="16200000">
            <a:off x="-46345" y="3118427"/>
            <a:ext cx="1225015" cy="261610"/>
          </a:xfrm>
          <a:prstGeom prst="rect">
            <a:avLst/>
          </a:prstGeom>
          <a:solidFill>
            <a:schemeClr val="bg1"/>
          </a:solidFill>
        </p:spPr>
        <p:txBody>
          <a:bodyPr wrap="none" rtlCol="0">
            <a:spAutoFit/>
          </a:bodyPr>
          <a:lstStyle/>
          <a:p>
            <a:r>
              <a:rPr lang="pl-PL" sz="1100" dirty="0">
                <a:solidFill>
                  <a:schemeClr val="accent6">
                    <a:lumMod val="50000"/>
                  </a:schemeClr>
                </a:solidFill>
              </a:rPr>
              <a:t>number</a:t>
            </a:r>
            <a:r>
              <a:rPr lang="de-DE" sz="1100" dirty="0">
                <a:solidFill>
                  <a:schemeClr val="accent6">
                    <a:lumMod val="50000"/>
                  </a:schemeClr>
                </a:solidFill>
              </a:rPr>
              <a:t> of UFOs</a:t>
            </a:r>
            <a:endParaRPr lang="en-GB" sz="1100" dirty="0">
              <a:solidFill>
                <a:schemeClr val="accent6">
                  <a:lumMod val="50000"/>
                </a:schemeClr>
              </a:solidFill>
            </a:endParaRPr>
          </a:p>
        </p:txBody>
      </p:sp>
    </p:spTree>
    <p:extLst>
      <p:ext uri="{BB962C8B-B14F-4D97-AF65-F5344CB8AC3E}">
        <p14:creationId xmlns:p14="http://schemas.microsoft.com/office/powerpoint/2010/main" val="1008543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14</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3</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STATISTICAL  ANALYSIS</a:t>
              </a:r>
              <a:endParaRPr lang="en-US" sz="1300" kern="1200" dirty="0"/>
            </a:p>
          </p:txBody>
        </p:sp>
      </p:grpSp>
      <p:sp>
        <p:nvSpPr>
          <p:cNvPr id="39" name="TextBox 38"/>
          <p:cNvSpPr txBox="1"/>
          <p:nvPr/>
        </p:nvSpPr>
        <p:spPr>
          <a:xfrm>
            <a:off x="2517916" y="5120103"/>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
        <p:nvSpPr>
          <p:cNvPr id="20" name="TextBox 19"/>
          <p:cNvSpPr txBox="1"/>
          <p:nvPr/>
        </p:nvSpPr>
        <p:spPr>
          <a:xfrm>
            <a:off x="1926841" y="1533155"/>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Total UFO losses vs. Location (2016)</a:t>
            </a:r>
          </a:p>
        </p:txBody>
      </p:sp>
      <p:sp>
        <p:nvSpPr>
          <p:cNvPr id="7" name="TextBox 6"/>
          <p:cNvSpPr txBox="1"/>
          <p:nvPr/>
        </p:nvSpPr>
        <p:spPr>
          <a:xfrm>
            <a:off x="6910717" y="448315"/>
            <a:ext cx="1562100" cy="646331"/>
          </a:xfrm>
          <a:prstGeom prst="rect">
            <a:avLst/>
          </a:prstGeom>
          <a:noFill/>
        </p:spPr>
        <p:txBody>
          <a:bodyPr wrap="square" rtlCol="0">
            <a:spAutoFit/>
          </a:bodyPr>
          <a:lstStyle/>
          <a:p>
            <a:pPr algn="r"/>
            <a:r>
              <a:rPr lang="de-DE" dirty="0">
                <a:solidFill>
                  <a:srgbClr val="1965C1"/>
                </a:solidFill>
              </a:rPr>
              <a:t>on reduced sample size</a:t>
            </a:r>
            <a:endParaRPr lang="en-GB" dirty="0">
              <a:solidFill>
                <a:srgbClr val="1965C1"/>
              </a:solidFill>
            </a:endParaRPr>
          </a:p>
        </p:txBody>
      </p:sp>
      <p:pic>
        <p:nvPicPr>
          <p:cNvPr id="8" name="Picture 7"/>
          <p:cNvPicPr>
            <a:picLocks noChangeAspect="1"/>
          </p:cNvPicPr>
          <p:nvPr/>
        </p:nvPicPr>
        <p:blipFill rotWithShape="1">
          <a:blip r:embed="rId2"/>
          <a:srcRect t="2620"/>
          <a:stretch/>
        </p:blipFill>
        <p:spPr>
          <a:xfrm>
            <a:off x="2489447" y="2042936"/>
            <a:ext cx="3953259" cy="2888194"/>
          </a:xfrm>
          <a:prstGeom prst="rect">
            <a:avLst/>
          </a:prstGeom>
        </p:spPr>
      </p:pic>
      <p:sp>
        <p:nvSpPr>
          <p:cNvPr id="27" name="TextBox 26"/>
          <p:cNvSpPr txBox="1"/>
          <p:nvPr/>
        </p:nvSpPr>
        <p:spPr>
          <a:xfrm rot="16200000">
            <a:off x="1678168" y="3255891"/>
            <a:ext cx="1622560" cy="261610"/>
          </a:xfrm>
          <a:prstGeom prst="rect">
            <a:avLst/>
          </a:prstGeom>
          <a:solidFill>
            <a:schemeClr val="bg1"/>
          </a:solidFill>
        </p:spPr>
        <p:txBody>
          <a:bodyPr wrap="none" rtlCol="0">
            <a:spAutoFit/>
          </a:bodyPr>
          <a:lstStyle/>
          <a:p>
            <a:r>
              <a:rPr lang="de-DE" sz="1100" dirty="0">
                <a:solidFill>
                  <a:schemeClr val="accent6">
                    <a:lumMod val="50000"/>
                  </a:schemeClr>
                </a:solidFill>
              </a:rPr>
              <a:t>Integrated </a:t>
            </a:r>
            <a:r>
              <a:rPr lang="de-DE" sz="1100" dirty="0" err="1">
                <a:solidFill>
                  <a:schemeClr val="accent6">
                    <a:lumMod val="50000"/>
                  </a:schemeClr>
                </a:solidFill>
              </a:rPr>
              <a:t>losses</a:t>
            </a:r>
            <a:r>
              <a:rPr lang="pl-PL" sz="1100" dirty="0">
                <a:solidFill>
                  <a:schemeClr val="accent6">
                    <a:lumMod val="50000"/>
                  </a:schemeClr>
                </a:solidFill>
              </a:rPr>
              <a:t>[Gy/s]</a:t>
            </a:r>
            <a:endParaRPr lang="en-GB" sz="1100" dirty="0">
              <a:solidFill>
                <a:schemeClr val="accent6">
                  <a:lumMod val="50000"/>
                </a:schemeClr>
              </a:solidFill>
            </a:endParaRPr>
          </a:p>
        </p:txBody>
      </p:sp>
      <p:sp>
        <p:nvSpPr>
          <p:cNvPr id="25" name="TextBox 24"/>
          <p:cNvSpPr txBox="1"/>
          <p:nvPr/>
        </p:nvSpPr>
        <p:spPr>
          <a:xfrm>
            <a:off x="4055112" y="4839995"/>
            <a:ext cx="1422184" cy="261610"/>
          </a:xfrm>
          <a:prstGeom prst="rect">
            <a:avLst/>
          </a:prstGeom>
          <a:solidFill>
            <a:schemeClr val="bg1"/>
          </a:solidFill>
        </p:spPr>
        <p:txBody>
          <a:bodyPr wrap="none" rtlCol="0">
            <a:spAutoFit/>
          </a:bodyPr>
          <a:lstStyle/>
          <a:p>
            <a:r>
              <a:rPr lang="de-DE" sz="1100" dirty="0">
                <a:solidFill>
                  <a:schemeClr val="accent6">
                    <a:lumMod val="50000"/>
                  </a:schemeClr>
                </a:solidFill>
              </a:rPr>
              <a:t>Location in </a:t>
            </a:r>
            <a:r>
              <a:rPr lang="pl-PL" sz="1100" dirty="0">
                <a:solidFill>
                  <a:schemeClr val="accent6">
                    <a:lumMod val="50000"/>
                  </a:schemeClr>
                </a:solidFill>
              </a:rPr>
              <a:t>LHC [</a:t>
            </a:r>
            <a:r>
              <a:rPr lang="de-DE" sz="1100" dirty="0">
                <a:solidFill>
                  <a:schemeClr val="accent6">
                    <a:lumMod val="50000"/>
                  </a:schemeClr>
                </a:solidFill>
              </a:rPr>
              <a:t>m</a:t>
            </a:r>
            <a:r>
              <a:rPr lang="pl-PL" sz="1100" dirty="0">
                <a:solidFill>
                  <a:schemeClr val="accent6">
                    <a:lumMod val="50000"/>
                  </a:schemeClr>
                </a:solidFill>
              </a:rPr>
              <a:t>]</a:t>
            </a:r>
            <a:endParaRPr lang="en-GB" sz="1100" dirty="0">
              <a:solidFill>
                <a:schemeClr val="accent6">
                  <a:lumMod val="50000"/>
                </a:schemeClr>
              </a:solidFill>
            </a:endParaRPr>
          </a:p>
        </p:txBody>
      </p:sp>
      <p:sp>
        <p:nvSpPr>
          <p:cNvPr id="9" name="TextBox 8"/>
          <p:cNvSpPr txBox="1"/>
          <p:nvPr/>
        </p:nvSpPr>
        <p:spPr>
          <a:xfrm>
            <a:off x="5623134" y="2075753"/>
            <a:ext cx="582211" cy="307777"/>
          </a:xfrm>
          <a:prstGeom prst="rect">
            <a:avLst/>
          </a:prstGeom>
          <a:noFill/>
        </p:spPr>
        <p:txBody>
          <a:bodyPr wrap="none" rtlCol="0">
            <a:spAutoFit/>
          </a:bodyPr>
          <a:lstStyle/>
          <a:p>
            <a:r>
              <a:rPr lang="de-DE" sz="1400" dirty="0"/>
              <a:t>2016</a:t>
            </a:r>
            <a:endParaRPr lang="en-GB" sz="1400" dirty="0"/>
          </a:p>
        </p:txBody>
      </p:sp>
      <p:sp>
        <p:nvSpPr>
          <p:cNvPr id="28" name="TextBox 27"/>
          <p:cNvSpPr txBox="1"/>
          <p:nvPr/>
        </p:nvSpPr>
        <p:spPr>
          <a:xfrm>
            <a:off x="3421676" y="5060771"/>
            <a:ext cx="3830024" cy="954107"/>
          </a:xfrm>
          <a:prstGeom prst="rect">
            <a:avLst/>
          </a:prstGeom>
          <a:noFill/>
        </p:spPr>
        <p:txBody>
          <a:bodyPr wrap="square" rtlCol="0">
            <a:spAutoFit/>
          </a:bodyPr>
          <a:lstStyle/>
          <a:p>
            <a:r>
              <a:rPr lang="de-DE" sz="2800" dirty="0"/>
              <a:t>Plot of loss distribution along LHC</a:t>
            </a:r>
            <a:endParaRPr lang="en-GB" sz="2800" dirty="0"/>
          </a:p>
        </p:txBody>
      </p:sp>
    </p:spTree>
    <p:extLst>
      <p:ext uri="{BB962C8B-B14F-4D97-AF65-F5344CB8AC3E}">
        <p14:creationId xmlns:p14="http://schemas.microsoft.com/office/powerpoint/2010/main" val="77074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2" name="TextBox 1"/>
          <p:cNvSpPr txBox="1"/>
          <p:nvPr/>
        </p:nvSpPr>
        <p:spPr>
          <a:xfrm>
            <a:off x="1552021" y="3955266"/>
            <a:ext cx="2063932" cy="338554"/>
          </a:xfrm>
          <a:prstGeom prst="rect">
            <a:avLst/>
          </a:prstGeom>
          <a:noFill/>
        </p:spPr>
        <p:txBody>
          <a:bodyPr wrap="square" rtlCol="0">
            <a:spAutoFit/>
          </a:bodyPr>
          <a:lstStyle/>
          <a:p>
            <a:r>
              <a:rPr lang="en-US" sz="1600" b="1" dirty="0">
                <a:solidFill>
                  <a:srgbClr val="FF0000"/>
                </a:solidFill>
                <a:effectLst>
                  <a:outerShdw blurRad="38100" dist="38100" dir="2700000" algn="tl">
                    <a:srgbClr val="000000">
                      <a:alpha val="43137"/>
                    </a:srgbClr>
                  </a:outerShdw>
                </a:effectLst>
              </a:rPr>
              <a:t>ROMAN POT AREA </a:t>
            </a:r>
            <a:endParaRPr lang="en-GB" sz="1600" b="1" dirty="0">
              <a:solidFill>
                <a:srgbClr val="FF0000"/>
              </a:solidFill>
              <a:effectLst>
                <a:outerShdw blurRad="38100" dist="38100" dir="2700000" algn="tl">
                  <a:srgbClr val="000000">
                    <a:alpha val="43137"/>
                  </a:srgbClr>
                </a:outerShdw>
              </a:effectLst>
            </a:endParaRPr>
          </a:p>
        </p:txBody>
      </p:sp>
      <p:graphicFrame>
        <p:nvGraphicFramePr>
          <p:cNvPr id="17" name="Chart 16"/>
          <p:cNvGraphicFramePr>
            <a:graphicFrameLocks/>
          </p:cNvGraphicFramePr>
          <p:nvPr>
            <p:extLst/>
          </p:nvPr>
        </p:nvGraphicFramePr>
        <p:xfrm>
          <a:off x="-31228" y="860652"/>
          <a:ext cx="9175228" cy="5409789"/>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Straight Arrow Connector 17"/>
          <p:cNvCxnSpPr/>
          <p:nvPr/>
        </p:nvCxnSpPr>
        <p:spPr>
          <a:xfrm flipH="1">
            <a:off x="1153886" y="4293820"/>
            <a:ext cx="283028" cy="35075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3005647" y="4293820"/>
            <a:ext cx="129437" cy="37372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7" name="Rectangle 6"/>
          <p:cNvSpPr/>
          <p:nvPr/>
        </p:nvSpPr>
        <p:spPr>
          <a:xfrm>
            <a:off x="1748466" y="256092"/>
            <a:ext cx="6996893" cy="461665"/>
          </a:xfrm>
          <a:prstGeom prst="rect">
            <a:avLst/>
          </a:prstGeom>
          <a:solidFill>
            <a:schemeClr val="bg1"/>
          </a:solidFill>
        </p:spPr>
        <p:txBody>
          <a:bodyPr wrap="square">
            <a:spAutoFit/>
          </a:bodyPr>
          <a:lstStyle/>
          <a:p>
            <a:r>
              <a:rPr lang="de-DE" sz="2400" b="1" dirty="0"/>
              <a:t>Integrated losses </a:t>
            </a:r>
            <a:r>
              <a:rPr lang="de-DE" sz="2400" dirty="0"/>
              <a:t>of all UFOs per </a:t>
            </a:r>
            <a:r>
              <a:rPr lang="de-DE" sz="2400" b="1" dirty="0"/>
              <a:t>BLM</a:t>
            </a:r>
            <a:endParaRPr lang="en-GB" sz="2400" b="1" dirty="0"/>
          </a:p>
        </p:txBody>
      </p:sp>
    </p:spTree>
    <p:extLst>
      <p:ext uri="{BB962C8B-B14F-4D97-AF65-F5344CB8AC3E}">
        <p14:creationId xmlns:p14="http://schemas.microsoft.com/office/powerpoint/2010/main" val="1149982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Summary of Achievements</a:t>
            </a:r>
            <a:endParaRPr lang="en-GB" dirty="0"/>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39" name="TextBox 38"/>
          <p:cNvSpPr txBox="1"/>
          <p:nvPr/>
        </p:nvSpPr>
        <p:spPr>
          <a:xfrm>
            <a:off x="2517916" y="5120103"/>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
        <p:nvSpPr>
          <p:cNvPr id="28" name="TextBox 27"/>
          <p:cNvSpPr txBox="1"/>
          <p:nvPr/>
        </p:nvSpPr>
        <p:spPr>
          <a:xfrm>
            <a:off x="3421676" y="5060771"/>
            <a:ext cx="3830024" cy="954107"/>
          </a:xfrm>
          <a:prstGeom prst="rect">
            <a:avLst/>
          </a:prstGeom>
          <a:noFill/>
        </p:spPr>
        <p:txBody>
          <a:bodyPr wrap="square" rtlCol="0">
            <a:spAutoFit/>
          </a:bodyPr>
          <a:lstStyle/>
          <a:p>
            <a:r>
              <a:rPr lang="de-DE" sz="2800" dirty="0"/>
              <a:t>Plot of loss distribution along LHC</a:t>
            </a:r>
            <a:endParaRPr lang="en-GB" sz="2800" dirty="0"/>
          </a:p>
        </p:txBody>
      </p:sp>
      <p:sp>
        <p:nvSpPr>
          <p:cNvPr id="21" name="TextBox 20"/>
          <p:cNvSpPr txBox="1"/>
          <p:nvPr/>
        </p:nvSpPr>
        <p:spPr>
          <a:xfrm>
            <a:off x="3421676" y="3826304"/>
            <a:ext cx="4656679" cy="954107"/>
          </a:xfrm>
          <a:prstGeom prst="rect">
            <a:avLst/>
          </a:prstGeom>
          <a:noFill/>
        </p:spPr>
        <p:txBody>
          <a:bodyPr wrap="square" rtlCol="0">
            <a:spAutoFit/>
          </a:bodyPr>
          <a:lstStyle/>
          <a:p>
            <a:r>
              <a:rPr lang="de-DE" sz="2800" dirty="0"/>
              <a:t>UFO rate </a:t>
            </a:r>
            <a:r>
              <a:rPr lang="de-DE" sz="2800" dirty="0" err="1"/>
              <a:t>plots</a:t>
            </a:r>
            <a:r>
              <a:rPr lang="de-DE" sz="2800" dirty="0"/>
              <a:t> (</a:t>
            </a:r>
            <a:r>
              <a:rPr lang="de-DE" sz="2800" dirty="0" err="1"/>
              <a:t>vs</a:t>
            </a:r>
            <a:r>
              <a:rPr lang="de-DE" sz="2800" dirty="0"/>
              <a:t> time, </a:t>
            </a:r>
            <a:r>
              <a:rPr lang="de-DE" sz="2800" dirty="0" err="1"/>
              <a:t>location</a:t>
            </a:r>
            <a:r>
              <a:rPr lang="de-DE" sz="2800" dirty="0"/>
              <a:t> </a:t>
            </a:r>
            <a:r>
              <a:rPr lang="de-DE" sz="2800" dirty="0" err="1"/>
              <a:t>or</a:t>
            </a:r>
            <a:r>
              <a:rPr lang="de-DE" sz="2800" dirty="0"/>
              <a:t> BLM </a:t>
            </a:r>
            <a:r>
              <a:rPr lang="de-DE" sz="2800" dirty="0" err="1"/>
              <a:t>name</a:t>
            </a:r>
            <a:r>
              <a:rPr lang="de-DE" sz="2800" dirty="0"/>
              <a:t>) </a:t>
            </a:r>
            <a:endParaRPr lang="en-GB" sz="2800" dirty="0"/>
          </a:p>
        </p:txBody>
      </p:sp>
      <p:sp>
        <p:nvSpPr>
          <p:cNvPr id="22" name="TextBox 21"/>
          <p:cNvSpPr txBox="1"/>
          <p:nvPr/>
        </p:nvSpPr>
        <p:spPr>
          <a:xfrm>
            <a:off x="2517916" y="3885636"/>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
        <p:nvSpPr>
          <p:cNvPr id="23" name="TextBox 22"/>
          <p:cNvSpPr txBox="1"/>
          <p:nvPr/>
        </p:nvSpPr>
        <p:spPr>
          <a:xfrm>
            <a:off x="3421676" y="2724479"/>
            <a:ext cx="4763700" cy="954107"/>
          </a:xfrm>
          <a:prstGeom prst="rect">
            <a:avLst/>
          </a:prstGeom>
          <a:noFill/>
        </p:spPr>
        <p:txBody>
          <a:bodyPr wrap="square" rtlCol="0">
            <a:spAutoFit/>
          </a:bodyPr>
          <a:lstStyle/>
          <a:p>
            <a:r>
              <a:rPr lang="de-DE" sz="2800" dirty="0"/>
              <a:t>BLM losses vs time</a:t>
            </a:r>
          </a:p>
          <a:p>
            <a:r>
              <a:rPr lang="de-DE" sz="2800" dirty="0"/>
              <a:t>→  UFO event  visualization</a:t>
            </a:r>
            <a:endParaRPr lang="en-GB" sz="2800" dirty="0"/>
          </a:p>
        </p:txBody>
      </p:sp>
      <p:sp>
        <p:nvSpPr>
          <p:cNvPr id="24" name="TextBox 23"/>
          <p:cNvSpPr txBox="1"/>
          <p:nvPr/>
        </p:nvSpPr>
        <p:spPr>
          <a:xfrm>
            <a:off x="2517916" y="2783811"/>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
        <p:nvSpPr>
          <p:cNvPr id="26" name="TextBox 25"/>
          <p:cNvSpPr txBox="1"/>
          <p:nvPr/>
        </p:nvSpPr>
        <p:spPr>
          <a:xfrm>
            <a:off x="3421676" y="1622654"/>
            <a:ext cx="4033223" cy="954107"/>
          </a:xfrm>
          <a:prstGeom prst="rect">
            <a:avLst/>
          </a:prstGeom>
          <a:noFill/>
        </p:spPr>
        <p:txBody>
          <a:bodyPr wrap="square" rtlCol="0">
            <a:spAutoFit/>
          </a:bodyPr>
          <a:lstStyle/>
          <a:p>
            <a:r>
              <a:rPr lang="de-DE" sz="2800" dirty="0"/>
              <a:t>Reduced data volume →  faster analysis</a:t>
            </a:r>
            <a:endParaRPr lang="en-GB" sz="2800" dirty="0"/>
          </a:p>
        </p:txBody>
      </p:sp>
      <p:sp>
        <p:nvSpPr>
          <p:cNvPr id="29" name="TextBox 28"/>
          <p:cNvSpPr txBox="1"/>
          <p:nvPr/>
        </p:nvSpPr>
        <p:spPr>
          <a:xfrm>
            <a:off x="2517916" y="1681986"/>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
        <p:nvSpPr>
          <p:cNvPr id="14" name="Date Placeholder 3"/>
          <p:cNvSpPr txBox="1">
            <a:spLocks/>
          </p:cNvSpPr>
          <p:nvPr/>
        </p:nvSpPr>
        <p:spPr>
          <a:xfrm>
            <a:off x="834570" y="6356349"/>
            <a:ext cx="4412343"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07/12/2017 | Schematic overview of UFO Buster analysis tool</a:t>
            </a:r>
            <a:endParaRPr lang="en-US" dirty="0"/>
          </a:p>
        </p:txBody>
      </p:sp>
    </p:spTree>
    <p:extLst>
      <p:ext uri="{BB962C8B-B14F-4D97-AF65-F5344CB8AC3E}">
        <p14:creationId xmlns:p14="http://schemas.microsoft.com/office/powerpoint/2010/main" val="287236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8" grpId="0"/>
      <p:bldP spid="21" grpId="0"/>
      <p:bldP spid="22" grpId="0"/>
      <p:bldP spid="23" grpId="0"/>
      <p:bldP spid="24" grpId="0"/>
      <p:bldP spid="26"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p>
        </p:txBody>
      </p:sp>
      <p:sp>
        <p:nvSpPr>
          <p:cNvPr id="3" name="Content Placeholder 2"/>
          <p:cNvSpPr>
            <a:spLocks noGrp="1"/>
          </p:cNvSpPr>
          <p:nvPr>
            <p:ph idx="1"/>
          </p:nvPr>
        </p:nvSpPr>
        <p:spPr/>
        <p:txBody>
          <a:bodyPr/>
          <a:lstStyle/>
          <a:p>
            <a:r>
              <a:rPr lang="en-GB" dirty="0"/>
              <a:t>Data extraction and visualization working</a:t>
            </a:r>
          </a:p>
          <a:p>
            <a:r>
              <a:rPr lang="en-GB" dirty="0"/>
              <a:t>Basic functionality validated with reduced data set</a:t>
            </a:r>
          </a:p>
          <a:p>
            <a:r>
              <a:rPr lang="en-GB" dirty="0"/>
              <a:t>Extension for big data needed</a:t>
            </a:r>
          </a:p>
          <a:p>
            <a:r>
              <a:rPr lang="en-GB" dirty="0"/>
              <a:t>Statistical analysis available</a:t>
            </a:r>
          </a:p>
          <a:p>
            <a:r>
              <a:rPr lang="en-GB" dirty="0"/>
              <a:t>UFO shape analysis still to be implemented</a:t>
            </a:r>
          </a:p>
          <a:p>
            <a:endParaRPr lang="en-GB" dirty="0"/>
          </a:p>
          <a:p>
            <a:pPr marL="36576" indent="0">
              <a:buNone/>
            </a:pPr>
            <a:r>
              <a:rPr lang="en-GB" dirty="0"/>
              <a:t>		… to be continued!</a:t>
            </a:r>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8"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Tree>
    <p:extLst>
      <p:ext uri="{BB962C8B-B14F-4D97-AF65-F5344CB8AC3E}">
        <p14:creationId xmlns:p14="http://schemas.microsoft.com/office/powerpoint/2010/main" val="1157073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marL="36576" indent="0">
              <a:buNone/>
            </a:pPr>
            <a:endParaRPr lang="pl-PL" dirty="0"/>
          </a:p>
          <a:p>
            <a:pPr marL="36576" indent="0">
              <a:buNone/>
            </a:pPr>
            <a:endParaRPr lang="pl-PL" dirty="0"/>
          </a:p>
          <a:p>
            <a:pPr marL="36576" indent="0">
              <a:buNone/>
            </a:pPr>
            <a:endParaRPr lang="pl-PL" dirty="0"/>
          </a:p>
          <a:p>
            <a:pPr marL="36576" indent="0" algn="ctr">
              <a:buNone/>
            </a:pPr>
            <a:r>
              <a:rPr lang="pl-PL" sz="4000" dirty="0" err="1"/>
              <a:t>Thank</a:t>
            </a:r>
            <a:r>
              <a:rPr lang="pl-PL" sz="4000" dirty="0"/>
              <a:t> </a:t>
            </a:r>
            <a:r>
              <a:rPr lang="pl-PL" sz="4000" dirty="0" err="1"/>
              <a:t>you</a:t>
            </a:r>
            <a:r>
              <a:rPr lang="pl-PL" sz="4000" dirty="0"/>
              <a:t> for </a:t>
            </a:r>
            <a:r>
              <a:rPr lang="pl-PL" sz="4000" dirty="0" err="1"/>
              <a:t>your</a:t>
            </a:r>
            <a:r>
              <a:rPr lang="pl-PL" sz="4000" dirty="0"/>
              <a:t> </a:t>
            </a:r>
            <a:r>
              <a:rPr lang="pl-PL" sz="4000" dirty="0" err="1"/>
              <a:t>attention</a:t>
            </a:r>
            <a:r>
              <a:rPr lang="pl-PL" sz="4000" dirty="0"/>
              <a:t>. </a:t>
            </a:r>
            <a:r>
              <a:rPr lang="pl-PL" sz="4000" dirty="0">
                <a:sym typeface="Wingdings" panose="05000000000000000000" pitchFamily="2" charset="2"/>
              </a:rPr>
              <a:t></a:t>
            </a:r>
            <a:endParaRPr lang="pl-PL" dirty="0"/>
          </a:p>
        </p:txBody>
      </p:sp>
      <p:sp>
        <p:nvSpPr>
          <p:cNvPr id="4" name="Symbol zastępczy daty 3"/>
          <p:cNvSpPr>
            <a:spLocks noGrp="1"/>
          </p:cNvSpPr>
          <p:nvPr>
            <p:ph type="dt" sz="half" idx="2"/>
          </p:nvPr>
        </p:nvSpPr>
        <p:spPr>
          <a:xfrm>
            <a:off x="769938" y="6362378"/>
            <a:ext cx="4332997" cy="359098"/>
          </a:xfrm>
        </p:spPr>
        <p:txBody>
          <a:bodyPr/>
          <a:lstStyle/>
          <a:p>
            <a:r>
              <a:rPr lang="en-US" dirty="0"/>
              <a:t>07/12/2017 | Schematic overview of UFO Buster analysis tool</a:t>
            </a:r>
          </a:p>
        </p:txBody>
      </p:sp>
      <p:sp>
        <p:nvSpPr>
          <p:cNvPr id="5" name="Symbol zastępczy stopki 4"/>
          <p:cNvSpPr>
            <a:spLocks noGrp="1"/>
          </p:cNvSpPr>
          <p:nvPr>
            <p:ph type="ftr" sz="quarter" idx="3"/>
          </p:nvPr>
        </p:nvSpPr>
        <p:spPr>
          <a:xfrm>
            <a:off x="5540488" y="6356349"/>
            <a:ext cx="2895600" cy="365125"/>
          </a:xfrm>
        </p:spPr>
        <p:txBody>
          <a:bodyPr/>
          <a:lstStyle/>
          <a:p>
            <a:r>
              <a:rPr lang="en-GB"/>
              <a:t>Martyna Dziadosz</a:t>
            </a:r>
            <a:endParaRPr lang="en-US" dirty="0"/>
          </a:p>
        </p:txBody>
      </p:sp>
      <p:sp>
        <p:nvSpPr>
          <p:cNvPr id="6" name="Symbol zastępczy numeru slajdu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40838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 y="4485879"/>
            <a:ext cx="8226854" cy="226402"/>
          </a:xfrm>
        </p:spPr>
        <p:txBody>
          <a:bodyPr/>
          <a:lstStyle/>
          <a:p>
            <a:r>
              <a:rPr lang="en-US" dirty="0"/>
              <a:t>www.cern.ch</a:t>
            </a:r>
            <a:endParaRPr lang="en-GB" dirty="0"/>
          </a:p>
        </p:txBody>
      </p:sp>
    </p:spTree>
    <p:extLst>
      <p:ext uri="{BB962C8B-B14F-4D97-AF65-F5344CB8AC3E}">
        <p14:creationId xmlns:p14="http://schemas.microsoft.com/office/powerpoint/2010/main" val="1119556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5734"/>
            <a:ext cx="8226854" cy="940443"/>
          </a:xfrm>
        </p:spPr>
        <p:txBody>
          <a:bodyPr>
            <a:normAutofit fontScale="90000"/>
          </a:bodyPr>
          <a:lstStyle/>
          <a:p>
            <a:pPr algn="ctr">
              <a:lnSpc>
                <a:spcPct val="200000"/>
              </a:lnSpc>
            </a:pPr>
            <a:r>
              <a:rPr lang="en-US" sz="4800" dirty="0"/>
              <a:t>UFO Buster analysis tool</a:t>
            </a:r>
            <a:br>
              <a:rPr lang="en-US" dirty="0"/>
            </a:br>
            <a:r>
              <a:rPr lang="en-US" sz="2700" dirty="0"/>
              <a:t>A brief introduction</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1981948" y="4902866"/>
            <a:ext cx="6454140" cy="1273594"/>
          </a:xfrm>
        </p:spPr>
        <p:txBody>
          <a:bodyPr>
            <a:normAutofit/>
          </a:bodyPr>
          <a:lstStyle/>
          <a:p>
            <a:pPr algn="ctr">
              <a:lnSpc>
                <a:spcPct val="150000"/>
              </a:lnSpc>
            </a:pPr>
            <a:r>
              <a:rPr lang="pl-PL" sz="2000" b="1" dirty="0"/>
              <a:t>	</a:t>
            </a:r>
            <a:r>
              <a:rPr lang="en-US" sz="2000" b="1" dirty="0"/>
              <a:t>    Martyna Dziadosz</a:t>
            </a:r>
            <a:endParaRPr lang="pl-PL" sz="2000" b="1" dirty="0"/>
          </a:p>
          <a:p>
            <a:pPr algn="ctr">
              <a:lnSpc>
                <a:spcPct val="150000"/>
              </a:lnSpc>
            </a:pPr>
            <a:r>
              <a:rPr lang="pl-PL" sz="2000" b="1" dirty="0"/>
              <a:t>     		        </a:t>
            </a:r>
            <a:r>
              <a:rPr lang="en-US" b="1" dirty="0"/>
              <a:t>TE-MPE-PE | martyna.dziadosz@cern.ch</a:t>
            </a:r>
          </a:p>
          <a:p>
            <a:pPr algn="ctr">
              <a:lnSpc>
                <a:spcPct val="150000"/>
              </a:lnSpc>
            </a:pPr>
            <a:endParaRPr lang="en-GB" sz="2000" b="1" dirty="0"/>
          </a:p>
        </p:txBody>
      </p:sp>
    </p:spTree>
    <p:extLst>
      <p:ext uri="{BB962C8B-B14F-4D97-AF65-F5344CB8AC3E}">
        <p14:creationId xmlns:p14="http://schemas.microsoft.com/office/powerpoint/2010/main" val="437632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3" name="Title 2">
            <a:extLst>
              <a:ext uri="{FF2B5EF4-FFF2-40B4-BE49-F238E27FC236}">
                <a16:creationId xmlns:a16="http://schemas.microsoft.com/office/drawing/2014/main" id="{7D130376-256E-6D4D-96C0-BDE5EF2DE48D}"/>
              </a:ext>
            </a:extLst>
          </p:cNvPr>
          <p:cNvSpPr>
            <a:spLocks noGrp="1"/>
          </p:cNvSpPr>
          <p:nvPr>
            <p:ph type="title"/>
          </p:nvPr>
        </p:nvSpPr>
        <p:spPr>
          <a:xfrm>
            <a:off x="457200" y="2160896"/>
            <a:ext cx="8226854" cy="940443"/>
          </a:xfrm>
        </p:spPr>
        <p:txBody>
          <a:bodyPr/>
          <a:lstStyle/>
          <a:p>
            <a:pPr algn="ctr"/>
            <a:r>
              <a:rPr lang="en-GB"/>
              <a:t>APPENDIX</a:t>
            </a:r>
            <a:endParaRPr lang="en-US"/>
          </a:p>
        </p:txBody>
      </p:sp>
      <p:sp>
        <p:nvSpPr>
          <p:cNvPr id="10" name="Content Placeholder 9">
            <a:extLst>
              <a:ext uri="{FF2B5EF4-FFF2-40B4-BE49-F238E27FC236}">
                <a16:creationId xmlns:a16="http://schemas.microsoft.com/office/drawing/2014/main" id="{57A06706-8980-CE4A-8A46-0DDE0FDAB0F9}"/>
              </a:ext>
            </a:extLst>
          </p:cNvPr>
          <p:cNvSpPr>
            <a:spLocks noGrp="1"/>
          </p:cNvSpPr>
          <p:nvPr>
            <p:ph idx="1"/>
          </p:nvPr>
        </p:nvSpPr>
        <p:spPr>
          <a:xfrm>
            <a:off x="457200" y="4930140"/>
            <a:ext cx="7728176" cy="1222907"/>
          </a:xfrm>
        </p:spPr>
        <p:txBody>
          <a:bodyPr/>
          <a:lstStyle/>
          <a:p>
            <a:endParaRPr lang="en-US"/>
          </a:p>
        </p:txBody>
      </p:sp>
    </p:spTree>
    <p:extLst>
      <p:ext uri="{BB962C8B-B14F-4D97-AF65-F5344CB8AC3E}">
        <p14:creationId xmlns:p14="http://schemas.microsoft.com/office/powerpoint/2010/main" val="1805768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10" name="Title 1"/>
          <p:cNvSpPr>
            <a:spLocks noGrp="1"/>
          </p:cNvSpPr>
          <p:nvPr>
            <p:ph type="title"/>
          </p:nvPr>
        </p:nvSpPr>
        <p:spPr>
          <a:xfrm>
            <a:off x="457200" y="233492"/>
            <a:ext cx="8226854" cy="940443"/>
          </a:xfrm>
        </p:spPr>
        <p:txBody>
          <a:bodyPr>
            <a:normAutofit/>
          </a:bodyPr>
          <a:lstStyle/>
          <a:p>
            <a:r>
              <a:rPr lang="en-US" sz="3200" dirty="0">
                <a:effectLst>
                  <a:outerShdw blurRad="38100" dist="38100" dir="2700000" algn="tl">
                    <a:srgbClr val="000000">
                      <a:alpha val="43137"/>
                    </a:srgbClr>
                  </a:outerShdw>
                </a:effectLst>
              </a:rPr>
              <a:t>Appendix – F1 structure</a:t>
            </a:r>
            <a:endParaRPr lang="en-GB" sz="3200" dirty="0">
              <a:effectLst>
                <a:outerShdw blurRad="38100" dist="38100" dir="2700000" algn="tl">
                  <a:srgbClr val="000000">
                    <a:alpha val="43137"/>
                  </a:srgbClr>
                </a:outerShdw>
              </a:effectLst>
            </a:endParaRPr>
          </a:p>
        </p:txBody>
      </p:sp>
      <p:pic>
        <p:nvPicPr>
          <p:cNvPr id="11" name="Picture 10"/>
          <p:cNvPicPr>
            <a:picLocks noChangeAspect="1"/>
          </p:cNvPicPr>
          <p:nvPr/>
        </p:nvPicPr>
        <p:blipFill>
          <a:blip r:embed="rId2"/>
          <a:stretch>
            <a:fillRect/>
          </a:stretch>
        </p:blipFill>
        <p:spPr>
          <a:xfrm>
            <a:off x="235694" y="1173934"/>
            <a:ext cx="5374234" cy="4155711"/>
          </a:xfrm>
          <a:prstGeom prst="rect">
            <a:avLst/>
          </a:prstGeom>
        </p:spPr>
      </p:pic>
      <p:pic>
        <p:nvPicPr>
          <p:cNvPr id="12" name="Picture 11"/>
          <p:cNvPicPr>
            <a:picLocks noChangeAspect="1"/>
          </p:cNvPicPr>
          <p:nvPr/>
        </p:nvPicPr>
        <p:blipFill>
          <a:blip r:embed="rId3"/>
          <a:stretch>
            <a:fillRect/>
          </a:stretch>
        </p:blipFill>
        <p:spPr>
          <a:xfrm>
            <a:off x="3855245" y="2424690"/>
            <a:ext cx="5288755" cy="3444887"/>
          </a:xfrm>
          <a:prstGeom prst="rect">
            <a:avLst/>
          </a:prstGeom>
        </p:spPr>
      </p:pic>
      <p:pic>
        <p:nvPicPr>
          <p:cNvPr id="13" name="Picture 12"/>
          <p:cNvPicPr>
            <a:picLocks noChangeAspect="1"/>
          </p:cNvPicPr>
          <p:nvPr/>
        </p:nvPicPr>
        <p:blipFill>
          <a:blip r:embed="rId4"/>
          <a:stretch>
            <a:fillRect/>
          </a:stretch>
        </p:blipFill>
        <p:spPr>
          <a:xfrm>
            <a:off x="2500705" y="1144236"/>
            <a:ext cx="6661458" cy="495444"/>
          </a:xfrm>
          <a:prstGeom prst="rect">
            <a:avLst/>
          </a:prstGeom>
        </p:spPr>
      </p:pic>
    </p:spTree>
    <p:extLst>
      <p:ext uri="{BB962C8B-B14F-4D97-AF65-F5344CB8AC3E}">
        <p14:creationId xmlns:p14="http://schemas.microsoft.com/office/powerpoint/2010/main" val="3727635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6166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2756" y="6356350"/>
            <a:ext cx="2895600" cy="365125"/>
          </a:xfrm>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10" name="Title 1"/>
          <p:cNvSpPr>
            <a:spLocks noGrp="1"/>
          </p:cNvSpPr>
          <p:nvPr>
            <p:ph type="title"/>
          </p:nvPr>
        </p:nvSpPr>
        <p:spPr>
          <a:xfrm>
            <a:off x="457200" y="233492"/>
            <a:ext cx="8226854" cy="940443"/>
          </a:xfrm>
        </p:spPr>
        <p:txBody>
          <a:bodyPr>
            <a:normAutofit/>
          </a:bodyPr>
          <a:lstStyle/>
          <a:p>
            <a:r>
              <a:rPr lang="en-US" sz="3200" dirty="0">
                <a:effectLst>
                  <a:outerShdw blurRad="38100" dist="38100" dir="2700000" algn="tl">
                    <a:srgbClr val="000000">
                      <a:alpha val="43137"/>
                    </a:srgbClr>
                  </a:outerShdw>
                </a:effectLst>
              </a:rPr>
              <a:t>Appendix – F2 structure</a:t>
            </a:r>
            <a:endParaRPr lang="en-GB" sz="3200" dirty="0">
              <a:effectLst>
                <a:outerShdw blurRad="38100" dist="38100" dir="2700000" algn="tl">
                  <a:srgbClr val="000000">
                    <a:alpha val="43137"/>
                  </a:srgbClr>
                </a:outerShdw>
              </a:effectLst>
            </a:endParaRPr>
          </a:p>
        </p:txBody>
      </p:sp>
      <p:pic>
        <p:nvPicPr>
          <p:cNvPr id="11" name="Content Placeholder 4"/>
          <p:cNvPicPr>
            <a:picLocks noGrp="1" noChangeAspect="1"/>
          </p:cNvPicPr>
          <p:nvPr>
            <p:ph idx="1"/>
          </p:nvPr>
        </p:nvPicPr>
        <p:blipFill>
          <a:blip r:embed="rId2"/>
          <a:stretch>
            <a:fillRect/>
          </a:stretch>
        </p:blipFill>
        <p:spPr>
          <a:xfrm>
            <a:off x="215095" y="1802651"/>
            <a:ext cx="5705475" cy="3867150"/>
          </a:xfrm>
          <a:prstGeom prst="rect">
            <a:avLst/>
          </a:prstGeom>
        </p:spPr>
      </p:pic>
      <p:pic>
        <p:nvPicPr>
          <p:cNvPr id="12" name="Picture 11"/>
          <p:cNvPicPr>
            <a:picLocks noChangeAspect="1"/>
          </p:cNvPicPr>
          <p:nvPr/>
        </p:nvPicPr>
        <p:blipFill>
          <a:blip r:embed="rId3"/>
          <a:stretch>
            <a:fillRect/>
          </a:stretch>
        </p:blipFill>
        <p:spPr>
          <a:xfrm>
            <a:off x="3067832" y="1173935"/>
            <a:ext cx="6914111" cy="760345"/>
          </a:xfrm>
          <a:prstGeom prst="rect">
            <a:avLst/>
          </a:prstGeom>
        </p:spPr>
      </p:pic>
      <p:pic>
        <p:nvPicPr>
          <p:cNvPr id="13" name="Picture 12"/>
          <p:cNvPicPr>
            <a:picLocks noChangeAspect="1"/>
          </p:cNvPicPr>
          <p:nvPr/>
        </p:nvPicPr>
        <p:blipFill>
          <a:blip r:embed="rId4"/>
          <a:stretch>
            <a:fillRect/>
          </a:stretch>
        </p:blipFill>
        <p:spPr>
          <a:xfrm>
            <a:off x="5076961" y="3866741"/>
            <a:ext cx="4067039" cy="2029631"/>
          </a:xfrm>
          <a:prstGeom prst="rect">
            <a:avLst/>
          </a:prstGeom>
        </p:spPr>
      </p:pic>
    </p:spTree>
    <p:extLst>
      <p:ext uri="{BB962C8B-B14F-4D97-AF65-F5344CB8AC3E}">
        <p14:creationId xmlns:p14="http://schemas.microsoft.com/office/powerpoint/2010/main" val="3609988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23</a:t>
            </a:fld>
            <a:endParaRPr lang="en-US" dirty="0"/>
          </a:p>
        </p:txBody>
      </p:sp>
      <p:grpSp>
        <p:nvGrpSpPr>
          <p:cNvPr id="61" name="Group 60"/>
          <p:cNvGrpSpPr/>
          <p:nvPr/>
        </p:nvGrpSpPr>
        <p:grpSpPr>
          <a:xfrm>
            <a:off x="686910" y="362447"/>
            <a:ext cx="881000" cy="1258570"/>
            <a:chOff x="0" y="2851"/>
            <a:chExt cx="881000" cy="1258570"/>
          </a:xfrm>
        </p:grpSpPr>
        <p:sp>
          <p:nvSpPr>
            <p:cNvPr id="65" name="Chevron 64"/>
            <p:cNvSpPr/>
            <p:nvPr/>
          </p:nvSpPr>
          <p:spPr>
            <a:xfrm rot="5400000">
              <a:off x="-188785" y="191636"/>
              <a:ext cx="1258570" cy="880999"/>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1</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DATA EXTRACTION</a:t>
              </a:r>
              <a:endParaRPr lang="en-US" sz="1300" kern="1200" dirty="0"/>
            </a:p>
          </p:txBody>
        </p:sp>
      </p:grpSp>
      <p:sp>
        <p:nvSpPr>
          <p:cNvPr id="67" name="TextBox 66"/>
          <p:cNvSpPr txBox="1"/>
          <p:nvPr/>
        </p:nvSpPr>
        <p:spPr>
          <a:xfrm>
            <a:off x="993775" y="5563935"/>
            <a:ext cx="7475219" cy="369332"/>
          </a:xfrm>
          <a:prstGeom prst="rect">
            <a:avLst/>
          </a:prstGeom>
          <a:noFill/>
        </p:spPr>
        <p:txBody>
          <a:bodyPr wrap="square" rtlCol="0">
            <a:spAutoFit/>
          </a:bodyPr>
          <a:lstStyle/>
          <a:p>
            <a:pPr marL="285750" indent="-285750" algn="ctr">
              <a:buFont typeface="Wingdings" panose="05000000000000000000" pitchFamily="2" charset="2"/>
              <a:buChar char="Ø"/>
            </a:pPr>
            <a:r>
              <a:rPr lang="en-US" kern="0" dirty="0">
                <a:solidFill>
                  <a:srgbClr val="0055A0"/>
                </a:solidFill>
              </a:rPr>
              <a:t>List of files type F1 for which the exist the corresponding file type F2</a:t>
            </a:r>
            <a:endParaRPr lang="en-GB" kern="0" dirty="0">
              <a:solidFill>
                <a:srgbClr val="0055A0"/>
              </a:solidFill>
            </a:endParaRPr>
          </a:p>
        </p:txBody>
      </p:sp>
      <p:grpSp>
        <p:nvGrpSpPr>
          <p:cNvPr id="14" name="Group 13">
            <a:extLst>
              <a:ext uri="{FF2B5EF4-FFF2-40B4-BE49-F238E27FC236}">
                <a16:creationId xmlns:a16="http://schemas.microsoft.com/office/drawing/2014/main" id="{7B214055-FD7E-48D7-A375-575D5EDD6568}"/>
              </a:ext>
            </a:extLst>
          </p:cNvPr>
          <p:cNvGrpSpPr/>
          <p:nvPr/>
        </p:nvGrpSpPr>
        <p:grpSpPr>
          <a:xfrm>
            <a:off x="1090409" y="1386128"/>
            <a:ext cx="1440000" cy="1440000"/>
            <a:chOff x="571607" y="191080"/>
            <a:chExt cx="1440000" cy="1440000"/>
          </a:xfrm>
        </p:grpSpPr>
        <p:sp>
          <p:nvSpPr>
            <p:cNvPr id="15" name="Oval 14">
              <a:extLst>
                <a:ext uri="{FF2B5EF4-FFF2-40B4-BE49-F238E27FC236}">
                  <a16:creationId xmlns:a16="http://schemas.microsoft.com/office/drawing/2014/main" id="{A7B76910-E816-4C7C-AA5C-E06FDAE95811}"/>
                </a:ext>
              </a:extLst>
            </p:cNvPr>
            <p:cNvSpPr/>
            <p:nvPr/>
          </p:nvSpPr>
          <p:spPr>
            <a:xfrm>
              <a:off x="571607" y="191080"/>
              <a:ext cx="1440000" cy="1440000"/>
            </a:xfrm>
            <a:prstGeom prst="ellipse">
              <a:avLst/>
            </a:prstGeom>
            <a:solidFill>
              <a:srgbClr val="0070C0"/>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16" name="Oval 4">
              <a:extLst>
                <a:ext uri="{FF2B5EF4-FFF2-40B4-BE49-F238E27FC236}">
                  <a16:creationId xmlns:a16="http://schemas.microsoft.com/office/drawing/2014/main" id="{AD3BA65F-E545-4EDF-A5C9-D53021ED721A}"/>
                </a:ext>
              </a:extLst>
            </p:cNvPr>
            <p:cNvSpPr/>
            <p:nvPr/>
          </p:nvSpPr>
          <p:spPr>
            <a:xfrm>
              <a:off x="647453" y="266926"/>
              <a:ext cx="1288308" cy="12883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5400" kern="1200" dirty="0">
                  <a:solidFill>
                    <a:srgbClr val="FFFFFF"/>
                  </a:solidFill>
                  <a:latin typeface="Calibri" panose="020F0502020204030204"/>
                  <a:ea typeface="+mn-ea"/>
                  <a:cs typeface="+mn-cs"/>
                </a:rPr>
                <a:t>F1</a:t>
              </a:r>
              <a:endParaRPr lang="en-GB" sz="5400" kern="1200" dirty="0">
                <a:solidFill>
                  <a:srgbClr val="FFFFFF"/>
                </a:solidFill>
                <a:latin typeface="Calibri" panose="020F0502020204030204"/>
                <a:ea typeface="+mn-ea"/>
                <a:cs typeface="+mn-cs"/>
              </a:endParaRPr>
            </a:p>
          </p:txBody>
        </p:sp>
      </p:grpSp>
      <p:grpSp>
        <p:nvGrpSpPr>
          <p:cNvPr id="17" name="Group 16">
            <a:extLst>
              <a:ext uri="{FF2B5EF4-FFF2-40B4-BE49-F238E27FC236}">
                <a16:creationId xmlns:a16="http://schemas.microsoft.com/office/drawing/2014/main" id="{D704D8B4-5F6B-4CEF-ABF9-913BE3DDFBAF}"/>
              </a:ext>
            </a:extLst>
          </p:cNvPr>
          <p:cNvGrpSpPr/>
          <p:nvPr/>
        </p:nvGrpSpPr>
        <p:grpSpPr>
          <a:xfrm>
            <a:off x="6742630" y="1386128"/>
            <a:ext cx="1440000" cy="1440000"/>
            <a:chOff x="4935496" y="108"/>
            <a:chExt cx="1821944" cy="1821944"/>
          </a:xfrm>
        </p:grpSpPr>
        <p:sp>
          <p:nvSpPr>
            <p:cNvPr id="18" name="Oval 17">
              <a:extLst>
                <a:ext uri="{FF2B5EF4-FFF2-40B4-BE49-F238E27FC236}">
                  <a16:creationId xmlns:a16="http://schemas.microsoft.com/office/drawing/2014/main" id="{A606682B-6578-47E4-B795-BDE7B8EF8EA1}"/>
                </a:ext>
              </a:extLst>
            </p:cNvPr>
            <p:cNvSpPr/>
            <p:nvPr/>
          </p:nvSpPr>
          <p:spPr>
            <a:xfrm>
              <a:off x="4935496" y="108"/>
              <a:ext cx="1821944" cy="1821944"/>
            </a:xfrm>
            <a:prstGeom prst="ellipse">
              <a:avLst/>
            </a:prstGeom>
            <a:solidFill>
              <a:schemeClr val="tx1">
                <a:lumMod val="75000"/>
              </a:schemeClr>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19" name="Oval 6">
              <a:extLst>
                <a:ext uri="{FF2B5EF4-FFF2-40B4-BE49-F238E27FC236}">
                  <a16:creationId xmlns:a16="http://schemas.microsoft.com/office/drawing/2014/main" id="{08D927BD-AF15-4650-B416-C0CC80C60E4A}"/>
                </a:ext>
              </a:extLst>
            </p:cNvPr>
            <p:cNvSpPr/>
            <p:nvPr/>
          </p:nvSpPr>
          <p:spPr>
            <a:xfrm>
              <a:off x="5202314" y="266926"/>
              <a:ext cx="1288308" cy="12883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5400" kern="1200" dirty="0">
                  <a:solidFill>
                    <a:srgbClr val="FFFFFF"/>
                  </a:solidFill>
                  <a:latin typeface="Calibri" panose="020F0502020204030204"/>
                  <a:ea typeface="+mn-ea"/>
                  <a:cs typeface="+mn-cs"/>
                </a:rPr>
                <a:t>F2</a:t>
              </a:r>
              <a:endParaRPr lang="en-GB" sz="5400" kern="1200" dirty="0">
                <a:solidFill>
                  <a:srgbClr val="FFFFFF"/>
                </a:solidFill>
                <a:latin typeface="Calibri" panose="020F0502020204030204"/>
                <a:ea typeface="+mn-ea"/>
                <a:cs typeface="+mn-cs"/>
              </a:endParaRPr>
            </a:p>
          </p:txBody>
        </p:sp>
      </p:grpSp>
      <p:cxnSp>
        <p:nvCxnSpPr>
          <p:cNvPr id="20" name="Straight Arrow Connector 19">
            <a:extLst>
              <a:ext uri="{FF2B5EF4-FFF2-40B4-BE49-F238E27FC236}">
                <a16:creationId xmlns:a16="http://schemas.microsoft.com/office/drawing/2014/main" id="{9FE0A1DA-1939-4613-A39C-BF66A0213449}"/>
              </a:ext>
            </a:extLst>
          </p:cNvPr>
          <p:cNvCxnSpPr/>
          <p:nvPr/>
        </p:nvCxnSpPr>
        <p:spPr bwMode="auto">
          <a:xfrm>
            <a:off x="2604929" y="2146157"/>
            <a:ext cx="4063181" cy="0"/>
          </a:xfrm>
          <a:prstGeom prst="straightConnector1">
            <a:avLst/>
          </a:prstGeom>
          <a:ln w="31750">
            <a:solidFill>
              <a:srgbClr val="004078"/>
            </a:solidFill>
            <a:headEnd type="triangle"/>
            <a:tailEnd type="triangle"/>
          </a:ln>
          <a:extLst/>
        </p:spPr>
        <p:style>
          <a:lnRef idx="1">
            <a:schemeClr val="dk1"/>
          </a:lnRef>
          <a:fillRef idx="0">
            <a:schemeClr val="dk1"/>
          </a:fillRef>
          <a:effectRef idx="0">
            <a:schemeClr val="dk1"/>
          </a:effectRef>
          <a:fontRef idx="minor">
            <a:schemeClr val="tx1"/>
          </a:fontRef>
        </p:style>
      </p:cxnSp>
      <p:sp>
        <p:nvSpPr>
          <p:cNvPr id="21" name="Content Placeholder 1">
            <a:extLst>
              <a:ext uri="{FF2B5EF4-FFF2-40B4-BE49-F238E27FC236}">
                <a16:creationId xmlns:a16="http://schemas.microsoft.com/office/drawing/2014/main" id="{1200C6FB-8857-4BA3-AA6C-6D6BB56E7159}"/>
              </a:ext>
            </a:extLst>
          </p:cNvPr>
          <p:cNvSpPr>
            <a:spLocks noGrp="1"/>
          </p:cNvSpPr>
          <p:nvPr>
            <p:ph idx="1"/>
          </p:nvPr>
        </p:nvSpPr>
        <p:spPr>
          <a:xfrm>
            <a:off x="2926929" y="1594791"/>
            <a:ext cx="3608913" cy="466726"/>
          </a:xfrm>
        </p:spPr>
        <p:txBody>
          <a:bodyPr>
            <a:normAutofit fontScale="85000" lnSpcReduction="10000"/>
          </a:bodyPr>
          <a:lstStyle/>
          <a:p>
            <a:pPr marL="36576" indent="0">
              <a:buNone/>
            </a:pPr>
            <a:r>
              <a:rPr lang="en-US" sz="2000" dirty="0">
                <a:effectLst>
                  <a:outerShdw blurRad="38100" dist="38100" dir="2700000" algn="tl">
                    <a:srgbClr val="000000">
                      <a:alpha val="43137"/>
                    </a:srgbClr>
                  </a:outerShdw>
                </a:effectLst>
              </a:rPr>
              <a:t>find the corresponding file type 2</a:t>
            </a:r>
            <a:endParaRPr lang="en-GB" sz="2000" dirty="0">
              <a:effectLst>
                <a:outerShdw blurRad="38100" dist="38100" dir="2700000" algn="tl">
                  <a:srgbClr val="000000">
                    <a:alpha val="43137"/>
                  </a:srgbClr>
                </a:outerShdw>
              </a:effectLst>
            </a:endParaRPr>
          </a:p>
        </p:txBody>
      </p:sp>
      <p:sp>
        <p:nvSpPr>
          <p:cNvPr id="22" name="Content Placeholder 1">
            <a:extLst>
              <a:ext uri="{FF2B5EF4-FFF2-40B4-BE49-F238E27FC236}">
                <a16:creationId xmlns:a16="http://schemas.microsoft.com/office/drawing/2014/main" id="{6E30F7C7-633A-46EB-ACD6-8BD0FAB856DF}"/>
              </a:ext>
            </a:extLst>
          </p:cNvPr>
          <p:cNvSpPr txBox="1">
            <a:spLocks/>
          </p:cNvSpPr>
          <p:nvPr/>
        </p:nvSpPr>
        <p:spPr bwMode="auto">
          <a:xfrm>
            <a:off x="755741" y="3166376"/>
            <a:ext cx="1025875" cy="54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1400" b="0" kern="0" dirty="0">
                <a:solidFill>
                  <a:srgbClr val="C00000"/>
                </a:solidFill>
              </a:rPr>
              <a:t>EXTRACT</a:t>
            </a:r>
            <a:endParaRPr lang="en-GB" sz="1400" b="0" kern="0" dirty="0">
              <a:solidFill>
                <a:srgbClr val="C00000"/>
              </a:solidFill>
            </a:endParaRPr>
          </a:p>
        </p:txBody>
      </p:sp>
      <p:cxnSp>
        <p:nvCxnSpPr>
          <p:cNvPr id="23" name="Straight Arrow Connector 22">
            <a:extLst>
              <a:ext uri="{FF2B5EF4-FFF2-40B4-BE49-F238E27FC236}">
                <a16:creationId xmlns:a16="http://schemas.microsoft.com/office/drawing/2014/main" id="{883BE55C-97AC-437D-BD05-C55328E260FC}"/>
              </a:ext>
            </a:extLst>
          </p:cNvPr>
          <p:cNvCxnSpPr/>
          <p:nvPr/>
        </p:nvCxnSpPr>
        <p:spPr bwMode="auto">
          <a:xfrm>
            <a:off x="1781616" y="2957787"/>
            <a:ext cx="0" cy="826596"/>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24" name="Content Placeholder 1">
            <a:extLst>
              <a:ext uri="{FF2B5EF4-FFF2-40B4-BE49-F238E27FC236}">
                <a16:creationId xmlns:a16="http://schemas.microsoft.com/office/drawing/2014/main" id="{070BF07D-FC15-4F21-B3A4-51F70196277F}"/>
              </a:ext>
            </a:extLst>
          </p:cNvPr>
          <p:cNvSpPr txBox="1">
            <a:spLocks/>
          </p:cNvSpPr>
          <p:nvPr/>
        </p:nvSpPr>
        <p:spPr bwMode="auto">
          <a:xfrm>
            <a:off x="7522615" y="3169282"/>
            <a:ext cx="1651865" cy="54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pl-PL" sz="1400" b="0" kern="0" dirty="0">
                <a:solidFill>
                  <a:srgbClr val="C00000"/>
                </a:solidFill>
              </a:rPr>
              <a:t>DECONVERSION </a:t>
            </a:r>
            <a:r>
              <a:rPr lang="pl-PL" sz="1400" b="0" kern="0" dirty="0">
                <a:solidFill>
                  <a:srgbClr val="C00000"/>
                </a:solidFill>
                <a:effectLst>
                  <a:outerShdw blurRad="38100" dist="38100" dir="2700000" algn="tl">
                    <a:srgbClr val="000000">
                      <a:alpha val="43137"/>
                    </a:srgbClr>
                  </a:outerShdw>
                </a:effectLst>
              </a:rPr>
              <a:t>-&gt; JAVA</a:t>
            </a:r>
            <a:endParaRPr lang="en-GB" sz="1400" b="0" kern="0" dirty="0">
              <a:solidFill>
                <a:srgbClr val="C00000"/>
              </a:solidFill>
              <a:effectLst>
                <a:outerShdw blurRad="38100" dist="38100" dir="2700000" algn="tl">
                  <a:srgbClr val="000000">
                    <a:alpha val="43137"/>
                  </a:srgbClr>
                </a:outerShdw>
              </a:effectLst>
            </a:endParaRPr>
          </a:p>
        </p:txBody>
      </p:sp>
      <p:cxnSp>
        <p:nvCxnSpPr>
          <p:cNvPr id="25" name="Straight Arrow Connector 24">
            <a:extLst>
              <a:ext uri="{FF2B5EF4-FFF2-40B4-BE49-F238E27FC236}">
                <a16:creationId xmlns:a16="http://schemas.microsoft.com/office/drawing/2014/main" id="{5EEB8E75-7258-4090-90CF-B8A92F2390E0}"/>
              </a:ext>
            </a:extLst>
          </p:cNvPr>
          <p:cNvCxnSpPr/>
          <p:nvPr/>
        </p:nvCxnSpPr>
        <p:spPr bwMode="auto">
          <a:xfrm>
            <a:off x="7466450" y="2952718"/>
            <a:ext cx="0" cy="826596"/>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2" name="Rectangle 1">
            <a:extLst>
              <a:ext uri="{FF2B5EF4-FFF2-40B4-BE49-F238E27FC236}">
                <a16:creationId xmlns:a16="http://schemas.microsoft.com/office/drawing/2014/main" id="{CF549BAA-EDAB-4D77-869F-38B732E10431}"/>
              </a:ext>
            </a:extLst>
          </p:cNvPr>
          <p:cNvSpPr/>
          <p:nvPr/>
        </p:nvSpPr>
        <p:spPr>
          <a:xfrm>
            <a:off x="3111156" y="2239075"/>
            <a:ext cx="3050726" cy="553998"/>
          </a:xfrm>
          <a:prstGeom prst="rect">
            <a:avLst/>
          </a:prstGeom>
        </p:spPr>
        <p:txBody>
          <a:bodyPr wrap="square">
            <a:spAutoFit/>
          </a:bodyPr>
          <a:lstStyle/>
          <a:p>
            <a:pPr marL="285750" indent="-285750">
              <a:buFont typeface="Wingdings" panose="05000000000000000000" pitchFamily="2" charset="2"/>
              <a:buChar char="Ø"/>
            </a:pPr>
            <a:r>
              <a:rPr lang="en-US" sz="1500" kern="0" dirty="0">
                <a:solidFill>
                  <a:srgbClr val="0055A0"/>
                </a:solidFill>
              </a:rPr>
              <a:t>look for F2 with the same </a:t>
            </a:r>
            <a:r>
              <a:rPr lang="en-US" sz="1500" u="sng" kern="0" dirty="0">
                <a:solidFill>
                  <a:schemeClr val="tx1">
                    <a:lumMod val="60000"/>
                    <a:lumOff val="40000"/>
                  </a:schemeClr>
                </a:solidFill>
              </a:rPr>
              <a:t>timestamp</a:t>
            </a:r>
            <a:r>
              <a:rPr lang="en-US" sz="1500" kern="0" dirty="0">
                <a:solidFill>
                  <a:srgbClr val="0055A0"/>
                </a:solidFill>
              </a:rPr>
              <a:t> and </a:t>
            </a:r>
            <a:r>
              <a:rPr lang="en-US" sz="1500" u="sng" kern="0" dirty="0" err="1">
                <a:solidFill>
                  <a:schemeClr val="tx1">
                    <a:lumMod val="60000"/>
                    <a:lumOff val="40000"/>
                  </a:schemeClr>
                </a:solidFill>
              </a:rPr>
              <a:t>fillnumber</a:t>
            </a:r>
            <a:endParaRPr lang="pl-PL" sz="1500" dirty="0">
              <a:solidFill>
                <a:schemeClr val="tx1">
                  <a:lumMod val="60000"/>
                  <a:lumOff val="40000"/>
                </a:schemeClr>
              </a:solidFill>
            </a:endParaRPr>
          </a:p>
        </p:txBody>
      </p:sp>
      <p:grpSp>
        <p:nvGrpSpPr>
          <p:cNvPr id="27" name="Group 26">
            <a:extLst>
              <a:ext uri="{FF2B5EF4-FFF2-40B4-BE49-F238E27FC236}">
                <a16:creationId xmlns:a16="http://schemas.microsoft.com/office/drawing/2014/main" id="{46FC9F77-8B9A-451C-9A68-32966F293F25}"/>
              </a:ext>
            </a:extLst>
          </p:cNvPr>
          <p:cNvGrpSpPr/>
          <p:nvPr/>
        </p:nvGrpSpPr>
        <p:grpSpPr>
          <a:xfrm>
            <a:off x="499111" y="3892168"/>
            <a:ext cx="2637093" cy="1398142"/>
            <a:chOff x="1845792" y="1190830"/>
            <a:chExt cx="3499753" cy="1398142"/>
          </a:xfrm>
        </p:grpSpPr>
        <p:sp>
          <p:nvSpPr>
            <p:cNvPr id="28" name="Rectangle 27">
              <a:extLst>
                <a:ext uri="{FF2B5EF4-FFF2-40B4-BE49-F238E27FC236}">
                  <a16:creationId xmlns:a16="http://schemas.microsoft.com/office/drawing/2014/main" id="{5B796BF4-E04B-4DD1-808C-1F993A33AD32}"/>
                </a:ext>
              </a:extLst>
            </p:cNvPr>
            <p:cNvSpPr/>
            <p:nvPr/>
          </p:nvSpPr>
          <p:spPr>
            <a:xfrm>
              <a:off x="1921581" y="1190830"/>
              <a:ext cx="3344357" cy="1125794"/>
            </a:xfrm>
            <a:prstGeom prst="rect">
              <a:avLst/>
            </a:prstGeom>
            <a:solidFill>
              <a:srgbClr val="EFC26C">
                <a:alpha val="89804"/>
              </a:srgbClr>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a:lstStyle/>
            <a:p>
              <a:endParaRPr lang="pl-PL"/>
            </a:p>
          </p:txBody>
        </p:sp>
        <p:sp>
          <p:nvSpPr>
            <p:cNvPr id="29" name="Rectangle 28">
              <a:extLst>
                <a:ext uri="{FF2B5EF4-FFF2-40B4-BE49-F238E27FC236}">
                  <a16:creationId xmlns:a16="http://schemas.microsoft.com/office/drawing/2014/main" id="{E28DE870-6914-4628-8A3C-0875B6AADC25}"/>
                </a:ext>
              </a:extLst>
            </p:cNvPr>
            <p:cNvSpPr/>
            <p:nvPr/>
          </p:nvSpPr>
          <p:spPr>
            <a:xfrm>
              <a:off x="1845792" y="1463178"/>
              <a:ext cx="3499753" cy="11257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algn="ctr">
                <a:lnSpc>
                  <a:spcPct val="150000"/>
                </a:lnSpc>
              </a:pPr>
              <a:r>
                <a:rPr lang="en-US" sz="1200" kern="0" dirty="0" err="1">
                  <a:solidFill>
                    <a:srgbClr val="0055A0"/>
                  </a:solidFill>
                </a:rPr>
                <a:t>Fillnumber</a:t>
              </a:r>
              <a:r>
                <a:rPr lang="pl-PL" sz="1200" kern="0" dirty="0">
                  <a:solidFill>
                    <a:srgbClr val="0055A0"/>
                  </a:solidFill>
                </a:rPr>
                <a:t>, </a:t>
              </a:r>
              <a:r>
                <a:rPr lang="en-US" sz="1200" kern="0" dirty="0">
                  <a:solidFill>
                    <a:srgbClr val="0055A0"/>
                  </a:solidFill>
                </a:rPr>
                <a:t>Timestamp</a:t>
              </a:r>
              <a:r>
                <a:rPr lang="pl-PL" sz="1200" kern="0" dirty="0">
                  <a:solidFill>
                    <a:srgbClr val="0055A0"/>
                  </a:solidFill>
                </a:rPr>
                <a:t>, </a:t>
              </a:r>
              <a:r>
                <a:rPr lang="en-US" sz="1200" kern="0" dirty="0" err="1">
                  <a:solidFill>
                    <a:srgbClr val="0055A0"/>
                  </a:solidFill>
                </a:rPr>
                <a:t>UFO_BLM_Expert_name</a:t>
              </a:r>
              <a:r>
                <a:rPr lang="pl-PL" sz="1200" kern="0" dirty="0">
                  <a:solidFill>
                    <a:srgbClr val="0055A0"/>
                  </a:solidFill>
                </a:rPr>
                <a:t>, </a:t>
              </a:r>
              <a:r>
                <a:rPr lang="en-US" sz="1200" kern="0" dirty="0" err="1">
                  <a:solidFill>
                    <a:srgbClr val="0055A0"/>
                  </a:solidFill>
                </a:rPr>
                <a:t>Dcum</a:t>
              </a:r>
              <a:r>
                <a:rPr lang="pl-PL" sz="1200" kern="0" dirty="0">
                  <a:solidFill>
                    <a:srgbClr val="0055A0"/>
                  </a:solidFill>
                </a:rPr>
                <a:t>, </a:t>
              </a:r>
              <a:r>
                <a:rPr lang="en-US" sz="1200" kern="0" dirty="0" err="1">
                  <a:solidFill>
                    <a:srgbClr val="0055A0"/>
                  </a:solidFill>
                </a:rPr>
                <a:t>VerificationLevel</a:t>
              </a:r>
              <a:r>
                <a:rPr lang="pl-PL" sz="1200" kern="0" dirty="0">
                  <a:solidFill>
                    <a:srgbClr val="0055A0"/>
                  </a:solidFill>
                </a:rPr>
                <a:t>, </a:t>
              </a:r>
              <a:r>
                <a:rPr lang="en-US" sz="1200" kern="0" dirty="0" err="1">
                  <a:solidFill>
                    <a:srgbClr val="0055A0"/>
                  </a:solidFill>
                </a:rPr>
                <a:t>beam_mode</a:t>
              </a:r>
              <a:r>
                <a:rPr lang="pl-PL" sz="1200" kern="0" dirty="0">
                  <a:solidFill>
                    <a:srgbClr val="0055A0"/>
                  </a:solidFill>
                </a:rPr>
                <a:t>, </a:t>
              </a:r>
              <a:r>
                <a:rPr lang="en-US" sz="1200" kern="0" dirty="0">
                  <a:solidFill>
                    <a:srgbClr val="0055A0"/>
                  </a:solidFill>
                </a:rPr>
                <a:t>Expert Name</a:t>
              </a:r>
            </a:p>
            <a:p>
              <a:pPr algn="ctr">
                <a:lnSpc>
                  <a:spcPct val="150000"/>
                </a:lnSpc>
              </a:pPr>
              <a:endParaRPr lang="en-US" sz="1200" kern="0" dirty="0">
                <a:solidFill>
                  <a:srgbClr val="0055A0"/>
                </a:solidFill>
              </a:endParaRPr>
            </a:p>
            <a:p>
              <a:pPr marL="285750" indent="-285750" algn="ctr">
                <a:lnSpc>
                  <a:spcPct val="150000"/>
                </a:lnSpc>
                <a:buFontTx/>
                <a:buChar char="-"/>
              </a:pPr>
              <a:endParaRPr lang="en-GB" sz="1200" kern="0" dirty="0">
                <a:solidFill>
                  <a:srgbClr val="0055A0"/>
                </a:solidFill>
              </a:endParaRPr>
            </a:p>
          </p:txBody>
        </p:sp>
      </p:grpSp>
      <p:grpSp>
        <p:nvGrpSpPr>
          <p:cNvPr id="30" name="Group 29">
            <a:extLst>
              <a:ext uri="{FF2B5EF4-FFF2-40B4-BE49-F238E27FC236}">
                <a16:creationId xmlns:a16="http://schemas.microsoft.com/office/drawing/2014/main" id="{B812BA1E-41A2-401C-8C9B-2E29EEB20C10}"/>
              </a:ext>
            </a:extLst>
          </p:cNvPr>
          <p:cNvGrpSpPr/>
          <p:nvPr/>
        </p:nvGrpSpPr>
        <p:grpSpPr>
          <a:xfrm>
            <a:off x="6068143" y="3801864"/>
            <a:ext cx="2848957" cy="1474794"/>
            <a:chOff x="1921581" y="1090546"/>
            <a:chExt cx="3560841" cy="1474794"/>
          </a:xfrm>
        </p:grpSpPr>
        <p:sp>
          <p:nvSpPr>
            <p:cNvPr id="31" name="Rectangle 30">
              <a:extLst>
                <a:ext uri="{FF2B5EF4-FFF2-40B4-BE49-F238E27FC236}">
                  <a16:creationId xmlns:a16="http://schemas.microsoft.com/office/drawing/2014/main" id="{55D18DD2-3B8A-4D56-80F2-D31B8A58700B}"/>
                </a:ext>
              </a:extLst>
            </p:cNvPr>
            <p:cNvSpPr/>
            <p:nvPr/>
          </p:nvSpPr>
          <p:spPr>
            <a:xfrm>
              <a:off x="1921581" y="1190830"/>
              <a:ext cx="3485866" cy="1374510"/>
            </a:xfrm>
            <a:prstGeom prst="rect">
              <a:avLst/>
            </a:prstGeom>
            <a:solidFill>
              <a:srgbClr val="EFC26C">
                <a:alpha val="89804"/>
              </a:srgbClr>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a:lstStyle/>
            <a:p>
              <a:endParaRPr lang="pl-PL" dirty="0"/>
            </a:p>
          </p:txBody>
        </p:sp>
        <p:sp>
          <p:nvSpPr>
            <p:cNvPr id="32" name="Rectangle 31">
              <a:extLst>
                <a:ext uri="{FF2B5EF4-FFF2-40B4-BE49-F238E27FC236}">
                  <a16:creationId xmlns:a16="http://schemas.microsoft.com/office/drawing/2014/main" id="{2023DEEF-37A3-4A2F-8D97-C60B22B3CFC7}"/>
                </a:ext>
              </a:extLst>
            </p:cNvPr>
            <p:cNvSpPr/>
            <p:nvPr/>
          </p:nvSpPr>
          <p:spPr>
            <a:xfrm>
              <a:off x="1996556" y="1090546"/>
              <a:ext cx="3485866" cy="13389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defPPr>
                <a:defRPr lang="en-US"/>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algn="ctr">
                <a:lnSpc>
                  <a:spcPct val="150000"/>
                </a:lnSpc>
              </a:pPr>
              <a:r>
                <a:rPr lang="en-US" sz="1400" u="sng" kern="0" dirty="0">
                  <a:solidFill>
                    <a:srgbClr val="0055A0"/>
                  </a:solidFill>
                </a:rPr>
                <a:t>Java objects:</a:t>
              </a:r>
            </a:p>
            <a:p>
              <a:pPr marL="285750" indent="-285750">
                <a:buFontTx/>
                <a:buChar char="-"/>
              </a:pPr>
              <a:r>
                <a:rPr lang="en-US" sz="1400" kern="0" dirty="0">
                  <a:solidFill>
                    <a:schemeClr val="accent6"/>
                  </a:solidFill>
                  <a:effectLst>
                    <a:outerShdw blurRad="38100" dist="38100" dir="2700000" algn="tl">
                      <a:srgbClr val="000000">
                        <a:alpha val="43137"/>
                      </a:srgbClr>
                    </a:outerShdw>
                  </a:effectLst>
                </a:rPr>
                <a:t>String[] header</a:t>
              </a:r>
              <a:r>
                <a:rPr lang="pl-PL" sz="1400" kern="0" dirty="0">
                  <a:solidFill>
                    <a:srgbClr val="0055A0"/>
                  </a:solidFill>
                  <a:effectLst>
                    <a:outerShdw blurRad="38100" dist="38100" dir="2700000" algn="tl">
                      <a:srgbClr val="000000">
                        <a:alpha val="43137"/>
                      </a:srgbClr>
                    </a:outerShdw>
                  </a:effectLst>
                </a:rPr>
                <a:t> </a:t>
              </a:r>
            </a:p>
            <a:p>
              <a:r>
                <a:rPr lang="pl-PL" sz="1200" kern="0" dirty="0">
                  <a:solidFill>
                    <a:srgbClr val="0055A0"/>
                  </a:solidFill>
                </a:rPr>
                <a:t>      </a:t>
              </a:r>
              <a:r>
                <a:rPr lang="en-US" sz="1200" kern="0" dirty="0">
                  <a:solidFill>
                    <a:srgbClr val="0055A0"/>
                  </a:solidFill>
                </a:rPr>
                <a:t>(1D matrix with BLMs names)</a:t>
              </a:r>
              <a:endParaRPr lang="pl-PL" sz="1200" kern="0" dirty="0">
                <a:solidFill>
                  <a:srgbClr val="0055A0"/>
                </a:solidFill>
              </a:endParaRPr>
            </a:p>
            <a:p>
              <a:endParaRPr lang="en-US" sz="1200" kern="0" dirty="0">
                <a:solidFill>
                  <a:srgbClr val="0055A0"/>
                </a:solidFill>
              </a:endParaRPr>
            </a:p>
            <a:p>
              <a:pPr marL="285750" indent="-285750">
                <a:buFontTx/>
                <a:buChar char="-"/>
              </a:pPr>
              <a:r>
                <a:rPr lang="en-US" sz="1400" kern="0" dirty="0" err="1">
                  <a:solidFill>
                    <a:schemeClr val="accent6"/>
                  </a:solidFill>
                  <a:effectLst>
                    <a:outerShdw blurRad="38100" dist="38100" dir="2700000" algn="tl">
                      <a:srgbClr val="000000">
                        <a:alpha val="43137"/>
                      </a:srgbClr>
                    </a:outerShdw>
                  </a:effectLst>
                </a:rPr>
                <a:t>Int</a:t>
              </a:r>
              <a:r>
                <a:rPr lang="en-US" sz="1400" kern="0" dirty="0">
                  <a:solidFill>
                    <a:schemeClr val="accent6"/>
                  </a:solidFill>
                  <a:effectLst>
                    <a:outerShdw blurRad="38100" dist="38100" dir="2700000" algn="tl">
                      <a:srgbClr val="000000">
                        <a:alpha val="43137"/>
                      </a:srgbClr>
                    </a:outerShdw>
                  </a:effectLst>
                </a:rPr>
                <a:t>[][] value </a:t>
              </a:r>
              <a:endParaRPr lang="pl-PL" sz="1400" kern="0" dirty="0">
                <a:solidFill>
                  <a:schemeClr val="accent6"/>
                </a:solidFill>
                <a:effectLst>
                  <a:outerShdw blurRad="38100" dist="38100" dir="2700000" algn="tl">
                    <a:srgbClr val="000000">
                      <a:alpha val="43137"/>
                    </a:srgbClr>
                  </a:outerShdw>
                </a:effectLst>
              </a:endParaRPr>
            </a:p>
            <a:p>
              <a:pPr algn="r"/>
              <a:r>
                <a:rPr lang="pl-PL" sz="1200" kern="0" dirty="0">
                  <a:solidFill>
                    <a:srgbClr val="0055A0"/>
                  </a:solidFill>
                </a:rPr>
                <a:t> </a:t>
              </a:r>
              <a:r>
                <a:rPr lang="en-US" sz="1200" kern="0" dirty="0">
                  <a:solidFill>
                    <a:srgbClr val="0055A0"/>
                  </a:solidFill>
                </a:rPr>
                <a:t>(2D matrix with BLMs signal losses)</a:t>
              </a:r>
              <a:endParaRPr lang="en-GB" sz="1400" kern="0" dirty="0">
                <a:solidFill>
                  <a:srgbClr val="0055A0"/>
                </a:solidFill>
              </a:endParaRPr>
            </a:p>
          </p:txBody>
        </p:sp>
      </p:grpSp>
      <p:sp>
        <p:nvSpPr>
          <p:cNvPr id="33" name="Down Arrow 49">
            <a:extLst>
              <a:ext uri="{FF2B5EF4-FFF2-40B4-BE49-F238E27FC236}">
                <a16:creationId xmlns:a16="http://schemas.microsoft.com/office/drawing/2014/main" id="{AE4AFF7A-7D68-4CB9-827E-740CA46E251F}"/>
              </a:ext>
            </a:extLst>
          </p:cNvPr>
          <p:cNvSpPr/>
          <p:nvPr/>
        </p:nvSpPr>
        <p:spPr bwMode="auto">
          <a:xfrm>
            <a:off x="4404994" y="4746959"/>
            <a:ext cx="538983" cy="763225"/>
          </a:xfrm>
          <a:prstGeom prst="downArrow">
            <a:avLst/>
          </a:prstGeom>
          <a:solidFill>
            <a:srgbClr val="005199"/>
          </a:solidFill>
          <a:ln w="9525" cap="flat" cmpd="sng" algn="ctr">
            <a:solidFill>
              <a:srgbClr val="0070C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Arial" charset="0"/>
              <a:buNone/>
              <a:tabLst/>
            </a:pPr>
            <a:endParaRPr kumimoji="0" lang="en-GB" sz="1800" b="0" i="0" u="none" strike="noStrike" cap="none" normalizeH="0" baseline="0" dirty="0">
              <a:ln>
                <a:noFill/>
              </a:ln>
              <a:solidFill>
                <a:schemeClr val="bg1"/>
              </a:solidFill>
              <a:effectLst/>
              <a:latin typeface="Arial" charset="0"/>
            </a:endParaRPr>
          </a:p>
        </p:txBody>
      </p:sp>
    </p:spTree>
    <p:extLst>
      <p:ext uri="{BB962C8B-B14F-4D97-AF65-F5344CB8AC3E}">
        <p14:creationId xmlns:p14="http://schemas.microsoft.com/office/powerpoint/2010/main" val="1968111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Effect transition="in" filter="fade">
                                      <p:cBhvr>
                                        <p:cTn id="17" dur="500"/>
                                        <p:tgtEl>
                                          <p:spTgt spid="2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21" grpId="0" build="p"/>
      <p:bldP spid="22" grpId="0"/>
      <p:bldP spid="24" grpId="0"/>
      <p:bldP spid="2" grpId="0"/>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Tree>
    <p:extLst>
      <p:ext uri="{BB962C8B-B14F-4D97-AF65-F5344CB8AC3E}">
        <p14:creationId xmlns:p14="http://schemas.microsoft.com/office/powerpoint/2010/main" val="878307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25</a:t>
            </a:fld>
            <a:endParaRPr lang="en-US" dirty="0"/>
          </a:p>
        </p:txBody>
      </p:sp>
      <p:pic>
        <p:nvPicPr>
          <p:cNvPr id="55" name="Picture 54"/>
          <p:cNvPicPr>
            <a:picLocks noChangeAspect="1"/>
          </p:cNvPicPr>
          <p:nvPr/>
        </p:nvPicPr>
        <p:blipFill>
          <a:blip r:embed="rId2"/>
          <a:stretch>
            <a:fillRect/>
          </a:stretch>
        </p:blipFill>
        <p:spPr>
          <a:xfrm>
            <a:off x="1127410" y="2327082"/>
            <a:ext cx="7077154" cy="1563883"/>
          </a:xfrm>
          <a:prstGeom prst="rect">
            <a:avLst/>
          </a:prstGeom>
        </p:spPr>
      </p:pic>
      <p:grpSp>
        <p:nvGrpSpPr>
          <p:cNvPr id="61" name="Group 60"/>
          <p:cNvGrpSpPr/>
          <p:nvPr/>
        </p:nvGrpSpPr>
        <p:grpSpPr>
          <a:xfrm>
            <a:off x="686910" y="362447"/>
            <a:ext cx="881000" cy="1258570"/>
            <a:chOff x="0" y="2851"/>
            <a:chExt cx="881000" cy="1258570"/>
          </a:xfrm>
        </p:grpSpPr>
        <p:sp>
          <p:nvSpPr>
            <p:cNvPr id="65" name="Chevron 64"/>
            <p:cNvSpPr/>
            <p:nvPr/>
          </p:nvSpPr>
          <p:spPr>
            <a:xfrm rot="5400000">
              <a:off x="-188785" y="191636"/>
              <a:ext cx="1258570" cy="880999"/>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1</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DATA EXTRACTION</a:t>
              </a:r>
              <a:endParaRPr lang="en-US" sz="1300" kern="1200" dirty="0"/>
            </a:p>
          </p:txBody>
        </p:sp>
      </p:grpSp>
      <p:sp>
        <p:nvSpPr>
          <p:cNvPr id="8" name="TextBox 7"/>
          <p:cNvSpPr txBox="1"/>
          <p:nvPr/>
        </p:nvSpPr>
        <p:spPr>
          <a:xfrm>
            <a:off x="1926841" y="1533155"/>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Retrieve original UFO Buster data</a:t>
            </a:r>
          </a:p>
        </p:txBody>
      </p:sp>
      <p:sp>
        <p:nvSpPr>
          <p:cNvPr id="67" name="TextBox 66"/>
          <p:cNvSpPr txBox="1"/>
          <p:nvPr/>
        </p:nvSpPr>
        <p:spPr>
          <a:xfrm>
            <a:off x="1926840" y="4115212"/>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Merge only relevant info into one file F3</a:t>
            </a:r>
          </a:p>
        </p:txBody>
      </p:sp>
      <p:pic>
        <p:nvPicPr>
          <p:cNvPr id="11" name="Picture 10"/>
          <p:cNvPicPr>
            <a:picLocks noChangeAspect="1"/>
          </p:cNvPicPr>
          <p:nvPr/>
        </p:nvPicPr>
        <p:blipFill>
          <a:blip r:embed="rId3"/>
          <a:stretch>
            <a:fillRect/>
          </a:stretch>
        </p:blipFill>
        <p:spPr>
          <a:xfrm>
            <a:off x="1647872" y="4745407"/>
            <a:ext cx="1209354" cy="1217336"/>
          </a:xfrm>
          <a:prstGeom prst="rect">
            <a:avLst/>
          </a:prstGeom>
        </p:spPr>
      </p:pic>
      <p:sp>
        <p:nvSpPr>
          <p:cNvPr id="12" name="TextBox 11"/>
          <p:cNvSpPr txBox="1"/>
          <p:nvPr/>
        </p:nvSpPr>
        <p:spPr>
          <a:xfrm>
            <a:off x="2949142" y="4851060"/>
            <a:ext cx="5126468" cy="1231106"/>
          </a:xfrm>
          <a:prstGeom prst="rect">
            <a:avLst/>
          </a:prstGeom>
          <a:noFill/>
        </p:spPr>
        <p:txBody>
          <a:bodyPr wrap="none" rtlCol="0">
            <a:spAutoFit/>
          </a:bodyPr>
          <a:lstStyle/>
          <a:p>
            <a:pPr marL="285750" indent="-285750">
              <a:buFont typeface="Arial" panose="020B0604020202020204" pitchFamily="34" charset="0"/>
              <a:buChar char="•"/>
            </a:pPr>
            <a:r>
              <a:rPr lang="de-DE" dirty="0"/>
              <a:t>Basic info </a:t>
            </a:r>
            <a:r>
              <a:rPr lang="de-DE" sz="1400" dirty="0">
                <a:solidFill>
                  <a:srgbClr val="0070C0"/>
                </a:solidFill>
              </a:rPr>
              <a:t>(timestamp, fill number, machine parameters)</a:t>
            </a:r>
          </a:p>
          <a:p>
            <a:pPr marL="285750" indent="-285750">
              <a:buFont typeface="Arial" panose="020B0604020202020204" pitchFamily="34" charset="0"/>
              <a:buChar char="•"/>
            </a:pPr>
            <a:r>
              <a:rPr lang="de-DE" dirty="0"/>
              <a:t>UFO BLM + neighbours </a:t>
            </a:r>
            <a:r>
              <a:rPr lang="de-DE" sz="1400" dirty="0">
                <a:solidFill>
                  <a:srgbClr val="0070C0"/>
                </a:solidFill>
              </a:rPr>
              <a:t>(losses + DCUM)</a:t>
            </a:r>
          </a:p>
          <a:p>
            <a:pPr marL="285750" indent="-285750">
              <a:buFont typeface="Arial" panose="020B0604020202020204" pitchFamily="34" charset="0"/>
              <a:buChar char="•"/>
            </a:pPr>
            <a:r>
              <a:rPr lang="de-DE" dirty="0"/>
              <a:t>Time-resolved data </a:t>
            </a:r>
            <a:r>
              <a:rPr lang="de-DE" sz="1400" dirty="0">
                <a:solidFill>
                  <a:srgbClr val="0070C0"/>
                </a:solidFill>
              </a:rPr>
              <a:t>(capture buffer)</a:t>
            </a:r>
          </a:p>
          <a:p>
            <a:endParaRPr lang="en-GB" dirty="0"/>
          </a:p>
        </p:txBody>
      </p:sp>
      <p:sp>
        <p:nvSpPr>
          <p:cNvPr id="16" name="TextBox 15"/>
          <p:cNvSpPr txBox="1"/>
          <p:nvPr/>
        </p:nvSpPr>
        <p:spPr>
          <a:xfrm rot="20253573">
            <a:off x="1911426" y="3094777"/>
            <a:ext cx="5523364" cy="1200329"/>
          </a:xfrm>
          <a:prstGeom prst="rect">
            <a:avLst/>
          </a:prstGeom>
          <a:solidFill>
            <a:schemeClr val="bg1">
              <a:alpha val="76000"/>
            </a:schemeClr>
          </a:solidFill>
          <a:ln w="50800" cap="flat">
            <a:solidFill>
              <a:schemeClr val="tx1"/>
            </a:solidFill>
          </a:ln>
        </p:spPr>
        <p:style>
          <a:lnRef idx="0">
            <a:scrgbClr r="0" g="0" b="0"/>
          </a:lnRef>
          <a:fillRef idx="0">
            <a:scrgbClr r="0" g="0" b="0"/>
          </a:fillRef>
          <a:effectRef idx="0">
            <a:scrgbClr r="0" g="0" b="0"/>
          </a:effectRef>
          <a:fontRef idx="minor">
            <a:schemeClr val="lt1"/>
          </a:fontRef>
        </p:style>
        <p:txBody>
          <a:bodyPr wrap="square" rtlCol="0">
            <a:spAutoFit/>
          </a:bodyPr>
          <a:lstStyle/>
          <a:p>
            <a:r>
              <a:rPr lang="de-DE" sz="7200" b="1" spc="1000" dirty="0">
                <a:solidFill>
                  <a:srgbClr val="C00000"/>
                </a:solidFill>
                <a:latin typeface="+mj-lt"/>
              </a:rPr>
              <a:t>ONGOING</a:t>
            </a:r>
            <a:endParaRPr lang="en-GB" sz="7200" b="1" spc="1000" dirty="0">
              <a:solidFill>
                <a:srgbClr val="C00000"/>
              </a:solidFill>
              <a:latin typeface="+mj-lt"/>
            </a:endParaRPr>
          </a:p>
        </p:txBody>
      </p:sp>
    </p:spTree>
    <p:extLst>
      <p:ext uri="{BB962C8B-B14F-4D97-AF65-F5344CB8AC3E}">
        <p14:creationId xmlns:p14="http://schemas.microsoft.com/office/powerpoint/2010/main" val="3562977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
        <p:nvSpPr>
          <p:cNvPr id="9" name="Title 1"/>
          <p:cNvSpPr>
            <a:spLocks noGrp="1"/>
          </p:cNvSpPr>
          <p:nvPr>
            <p:ph type="title"/>
          </p:nvPr>
        </p:nvSpPr>
        <p:spPr>
          <a:xfrm>
            <a:off x="49376" y="11915"/>
            <a:ext cx="8136000" cy="940443"/>
          </a:xfrm>
        </p:spPr>
        <p:txBody>
          <a:bodyPr>
            <a:normAutofit/>
          </a:bodyPr>
          <a:lstStyle/>
          <a:p>
            <a:pPr algn="ctr"/>
            <a:r>
              <a:rPr lang="en-US" sz="3600" dirty="0">
                <a:effectLst>
                  <a:outerShdw blurRad="38100" dist="38100" dir="2700000" algn="tl">
                    <a:srgbClr val="000000">
                      <a:alpha val="43137"/>
                    </a:srgbClr>
                  </a:outerShdw>
                </a:effectLst>
              </a:rPr>
              <a:t>	</a:t>
            </a:r>
            <a:r>
              <a:rPr lang="en-US" sz="3600" u="sng" dirty="0">
                <a:effectLst>
                  <a:outerShdw blurRad="38100" dist="38100" dir="2700000" algn="tl">
                    <a:srgbClr val="000000">
                      <a:alpha val="43137"/>
                    </a:srgbClr>
                  </a:outerShdw>
                </a:effectLst>
              </a:rPr>
              <a:t>INPUT FILES </a:t>
            </a:r>
            <a:endParaRPr lang="en-GB" sz="3600" u="sng" dirty="0">
              <a:effectLst>
                <a:outerShdw blurRad="38100" dist="38100" dir="2700000" algn="tl">
                  <a:srgbClr val="000000">
                    <a:alpha val="43137"/>
                  </a:srgbClr>
                </a:outerShdw>
              </a:effectLst>
            </a:endParaRPr>
          </a:p>
        </p:txBody>
      </p:sp>
      <p:grpSp>
        <p:nvGrpSpPr>
          <p:cNvPr id="17" name="Group 16"/>
          <p:cNvGrpSpPr/>
          <p:nvPr/>
        </p:nvGrpSpPr>
        <p:grpSpPr>
          <a:xfrm>
            <a:off x="834570" y="1754521"/>
            <a:ext cx="3923475" cy="1138085"/>
            <a:chOff x="1921581" y="1178539"/>
            <a:chExt cx="3923475" cy="1138085"/>
          </a:xfrm>
        </p:grpSpPr>
        <p:sp>
          <p:nvSpPr>
            <p:cNvPr id="18" name="Rectangle 17"/>
            <p:cNvSpPr/>
            <p:nvPr/>
          </p:nvSpPr>
          <p:spPr>
            <a:xfrm>
              <a:off x="1921581" y="1190830"/>
              <a:ext cx="3344357" cy="1125794"/>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9" name="Rectangle 18"/>
            <p:cNvSpPr/>
            <p:nvPr/>
          </p:nvSpPr>
          <p:spPr>
            <a:xfrm>
              <a:off x="2822110" y="1178539"/>
              <a:ext cx="3022946" cy="11257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UFO file (.</a:t>
              </a:r>
              <a:r>
                <a:rPr lang="en-US" sz="1800" kern="1200" dirty="0" err="1"/>
                <a:t>sdds</a:t>
              </a:r>
              <a:r>
                <a:rPr lang="en-US" sz="1800" kern="1200" dirty="0"/>
                <a:t> ASCII)</a:t>
              </a:r>
              <a:endParaRPr lang="en-GB" sz="1800" kern="1200" dirty="0"/>
            </a:p>
          </p:txBody>
        </p:sp>
      </p:grpSp>
      <p:grpSp>
        <p:nvGrpSpPr>
          <p:cNvPr id="20" name="Group 19"/>
          <p:cNvGrpSpPr/>
          <p:nvPr/>
        </p:nvGrpSpPr>
        <p:grpSpPr>
          <a:xfrm>
            <a:off x="834570" y="2973581"/>
            <a:ext cx="3354800" cy="1083659"/>
            <a:chOff x="1932782" y="2360915"/>
            <a:chExt cx="3598745" cy="1083659"/>
          </a:xfrm>
        </p:grpSpPr>
        <p:sp>
          <p:nvSpPr>
            <p:cNvPr id="21" name="Rectangle 20"/>
            <p:cNvSpPr/>
            <p:nvPr/>
          </p:nvSpPr>
          <p:spPr>
            <a:xfrm>
              <a:off x="1932782" y="2360915"/>
              <a:ext cx="3598745" cy="1083659"/>
            </a:xfrm>
            <a:prstGeom prst="rect">
              <a:avLst/>
            </a:prstGeom>
          </p:spPr>
          <p:style>
            <a:lnRef idx="2">
              <a:schemeClr val="accent4">
                <a:tint val="40000"/>
                <a:alpha val="90000"/>
                <a:hueOff val="737289"/>
                <a:satOff val="32426"/>
                <a:lumOff val="4823"/>
                <a:alphaOff val="0"/>
              </a:schemeClr>
            </a:lnRef>
            <a:fillRef idx="1">
              <a:schemeClr val="accent4">
                <a:tint val="40000"/>
                <a:alpha val="90000"/>
                <a:hueOff val="737289"/>
                <a:satOff val="32426"/>
                <a:lumOff val="4823"/>
                <a:alphaOff val="0"/>
              </a:schemeClr>
            </a:fillRef>
            <a:effectRef idx="0">
              <a:schemeClr val="accent4">
                <a:tint val="40000"/>
                <a:alpha val="90000"/>
                <a:hueOff val="737289"/>
                <a:satOff val="32426"/>
                <a:lumOff val="4823"/>
                <a:alphaOff val="0"/>
              </a:schemeClr>
            </a:effectRef>
            <a:fontRef idx="minor">
              <a:schemeClr val="dk1">
                <a:hueOff val="0"/>
                <a:satOff val="0"/>
                <a:lumOff val="0"/>
                <a:alphaOff val="0"/>
              </a:schemeClr>
            </a:fontRef>
          </p:style>
        </p:sp>
        <p:sp>
          <p:nvSpPr>
            <p:cNvPr id="22" name="Rectangle 21"/>
            <p:cNvSpPr/>
            <p:nvPr/>
          </p:nvSpPr>
          <p:spPr>
            <a:xfrm>
              <a:off x="2307038" y="2370584"/>
              <a:ext cx="3022946" cy="10220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dirty="0"/>
                <a:t>m</a:t>
              </a:r>
              <a:r>
                <a:rPr lang="en-US" sz="1800" kern="1200" dirty="0"/>
                <a:t>ax losses [</a:t>
              </a:r>
              <a:r>
                <a:rPr lang="en-US" sz="1800" kern="1200" dirty="0" err="1"/>
                <a:t>Gy</a:t>
              </a:r>
              <a:r>
                <a:rPr lang="en-US" sz="1800" kern="1200" dirty="0"/>
                <a:t>/s] for </a:t>
              </a:r>
            </a:p>
            <a:p>
              <a:pPr lvl="0" algn="l" defTabSz="800100">
                <a:lnSpc>
                  <a:spcPct val="150000"/>
                </a:lnSpc>
                <a:spcBef>
                  <a:spcPct val="0"/>
                </a:spcBef>
                <a:spcAft>
                  <a:spcPct val="35000"/>
                </a:spcAft>
              </a:pPr>
              <a:r>
                <a:rPr lang="en-US" sz="1800" kern="1200" dirty="0"/>
                <a:t>12 RS for 3929 BLMs</a:t>
              </a:r>
              <a:endParaRPr lang="en-GB" sz="1600" kern="1200" dirty="0"/>
            </a:p>
          </p:txBody>
        </p:sp>
      </p:grpSp>
      <p:sp>
        <p:nvSpPr>
          <p:cNvPr id="23" name="Rectangle 22"/>
          <p:cNvSpPr/>
          <p:nvPr/>
        </p:nvSpPr>
        <p:spPr>
          <a:xfrm>
            <a:off x="845013" y="4150505"/>
            <a:ext cx="3344357" cy="1929287"/>
          </a:xfrm>
          <a:prstGeom prst="rect">
            <a:avLst/>
          </a:prstGeom>
          <a:solidFill>
            <a:srgbClr val="E5C37F">
              <a:alpha val="89804"/>
            </a:srgbClr>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1108176" y="4568493"/>
            <a:ext cx="2818032" cy="10220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u="sng" dirty="0"/>
              <a:t>important parameters:</a:t>
            </a:r>
          </a:p>
          <a:p>
            <a:pPr marL="285750" lvl="0" indent="-285750" algn="l" defTabSz="800100">
              <a:spcBef>
                <a:spcPct val="0"/>
              </a:spcBef>
              <a:spcAft>
                <a:spcPct val="35000"/>
              </a:spcAft>
              <a:buFontTx/>
              <a:buChar char="-"/>
            </a:pPr>
            <a:r>
              <a:rPr lang="en-US" sz="1600" i="1" dirty="0"/>
              <a:t>VERIFICATION LEVEL</a:t>
            </a:r>
          </a:p>
          <a:p>
            <a:pPr marL="285750" lvl="0" indent="-285750" algn="l" defTabSz="800100">
              <a:spcBef>
                <a:spcPct val="0"/>
              </a:spcBef>
              <a:spcAft>
                <a:spcPct val="35000"/>
              </a:spcAft>
              <a:buFontTx/>
              <a:buChar char="-"/>
            </a:pPr>
            <a:r>
              <a:rPr lang="en-US" sz="1600" i="1" dirty="0"/>
              <a:t>BEAM MODE</a:t>
            </a:r>
          </a:p>
          <a:p>
            <a:pPr marL="285750" lvl="0" indent="-285750" algn="l" defTabSz="800100">
              <a:spcBef>
                <a:spcPct val="0"/>
              </a:spcBef>
              <a:spcAft>
                <a:spcPct val="35000"/>
              </a:spcAft>
              <a:buFontTx/>
              <a:buChar char="-"/>
            </a:pPr>
            <a:r>
              <a:rPr lang="en-US" sz="1600" i="1" dirty="0"/>
              <a:t>UFO BLM name</a:t>
            </a:r>
          </a:p>
          <a:p>
            <a:pPr marL="285750" lvl="0" indent="-285750" algn="l" defTabSz="800100">
              <a:spcBef>
                <a:spcPct val="0"/>
              </a:spcBef>
              <a:spcAft>
                <a:spcPct val="35000"/>
              </a:spcAft>
              <a:buFontTx/>
              <a:buChar char="-"/>
            </a:pPr>
            <a:r>
              <a:rPr lang="en-US" sz="1600" i="1" dirty="0"/>
              <a:t>FILLNUMBER</a:t>
            </a:r>
          </a:p>
        </p:txBody>
      </p:sp>
      <p:grpSp>
        <p:nvGrpSpPr>
          <p:cNvPr id="25" name="Group 24"/>
          <p:cNvGrpSpPr/>
          <p:nvPr/>
        </p:nvGrpSpPr>
        <p:grpSpPr>
          <a:xfrm>
            <a:off x="-31865" y="875080"/>
            <a:ext cx="1821944" cy="1821944"/>
            <a:chOff x="380635" y="108"/>
            <a:chExt cx="1821944" cy="1821944"/>
          </a:xfrm>
          <a:solidFill>
            <a:srgbClr val="FFBE5A"/>
          </a:solidFill>
        </p:grpSpPr>
        <p:sp>
          <p:nvSpPr>
            <p:cNvPr id="26" name="Oval 25"/>
            <p:cNvSpPr/>
            <p:nvPr/>
          </p:nvSpPr>
          <p:spPr>
            <a:xfrm>
              <a:off x="380635" y="108"/>
              <a:ext cx="1821944" cy="1821944"/>
            </a:xfrm>
            <a:prstGeom prst="ellipse">
              <a:avLst/>
            </a:prstGeom>
            <a:solidFill>
              <a:srgbClr val="0070C0"/>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27" name="Oval 4"/>
            <p:cNvSpPr/>
            <p:nvPr/>
          </p:nvSpPr>
          <p:spPr>
            <a:xfrm>
              <a:off x="647453" y="266926"/>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chemeClr val="bg1"/>
                  </a:solidFill>
                  <a:latin typeface="Calibri" panose="020F0502020204030204"/>
                  <a:ea typeface="+mn-ea"/>
                  <a:cs typeface="+mn-cs"/>
                </a:rPr>
                <a:t>F1</a:t>
              </a:r>
              <a:endParaRPr lang="en-GB" sz="6500" kern="1200" dirty="0">
                <a:solidFill>
                  <a:schemeClr val="bg1"/>
                </a:solidFill>
                <a:latin typeface="Calibri" panose="020F0502020204030204"/>
                <a:ea typeface="+mn-ea"/>
                <a:cs typeface="+mn-cs"/>
              </a:endParaRPr>
            </a:p>
          </p:txBody>
        </p:sp>
      </p:grpSp>
      <p:grpSp>
        <p:nvGrpSpPr>
          <p:cNvPr id="28" name="Group 27"/>
          <p:cNvGrpSpPr/>
          <p:nvPr/>
        </p:nvGrpSpPr>
        <p:grpSpPr>
          <a:xfrm>
            <a:off x="4271784" y="894208"/>
            <a:ext cx="1821944" cy="1821944"/>
            <a:chOff x="380635" y="108"/>
            <a:chExt cx="1821944" cy="1821944"/>
          </a:xfrm>
          <a:solidFill>
            <a:srgbClr val="FFBE5A"/>
          </a:solidFill>
        </p:grpSpPr>
        <p:sp>
          <p:nvSpPr>
            <p:cNvPr id="29" name="Oval 28"/>
            <p:cNvSpPr/>
            <p:nvPr/>
          </p:nvSpPr>
          <p:spPr>
            <a:xfrm>
              <a:off x="380635" y="108"/>
              <a:ext cx="1821944" cy="1821944"/>
            </a:xfrm>
            <a:prstGeom prst="ellipse">
              <a:avLst/>
            </a:prstGeom>
            <a:solidFill>
              <a:srgbClr val="004078"/>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30" name="Oval 4"/>
            <p:cNvSpPr/>
            <p:nvPr/>
          </p:nvSpPr>
          <p:spPr>
            <a:xfrm>
              <a:off x="647453" y="266926"/>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chemeClr val="bg1"/>
                  </a:solidFill>
                  <a:latin typeface="Calibri" panose="020F0502020204030204"/>
                  <a:ea typeface="+mn-ea"/>
                  <a:cs typeface="+mn-cs"/>
                </a:rPr>
                <a:t>F2</a:t>
              </a:r>
              <a:endParaRPr lang="en-GB" sz="6500" kern="1200" dirty="0">
                <a:solidFill>
                  <a:schemeClr val="bg1"/>
                </a:solidFill>
                <a:latin typeface="Calibri" panose="020F0502020204030204"/>
                <a:ea typeface="+mn-ea"/>
                <a:cs typeface="+mn-cs"/>
              </a:endParaRPr>
            </a:p>
          </p:txBody>
        </p:sp>
      </p:grpSp>
      <p:grpSp>
        <p:nvGrpSpPr>
          <p:cNvPr id="31" name="Group 30"/>
          <p:cNvGrpSpPr/>
          <p:nvPr/>
        </p:nvGrpSpPr>
        <p:grpSpPr>
          <a:xfrm>
            <a:off x="5278012" y="1742230"/>
            <a:ext cx="3923475" cy="1138085"/>
            <a:chOff x="1921581" y="1178539"/>
            <a:chExt cx="3923475" cy="1138085"/>
          </a:xfrm>
        </p:grpSpPr>
        <p:sp>
          <p:nvSpPr>
            <p:cNvPr id="32" name="Rectangle 31"/>
            <p:cNvSpPr/>
            <p:nvPr/>
          </p:nvSpPr>
          <p:spPr>
            <a:xfrm>
              <a:off x="1921581" y="1190830"/>
              <a:ext cx="3344357" cy="1125794"/>
            </a:xfrm>
            <a:prstGeom prst="rect">
              <a:avLst/>
            </a:prstGeom>
            <a:solidFill>
              <a:srgbClr val="EFC26C">
                <a:alpha val="89804"/>
              </a:srgbClr>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33" name="Rectangle 32"/>
            <p:cNvSpPr/>
            <p:nvPr/>
          </p:nvSpPr>
          <p:spPr>
            <a:xfrm>
              <a:off x="2822110" y="1178539"/>
              <a:ext cx="3022946" cy="11257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Capture Buffer (.</a:t>
              </a:r>
              <a:r>
                <a:rPr lang="en-US" sz="1800" kern="1200" dirty="0" err="1"/>
                <a:t>sdds</a:t>
              </a:r>
              <a:r>
                <a:rPr lang="en-US" sz="1800" kern="1200" dirty="0"/>
                <a:t> binary)</a:t>
              </a:r>
              <a:endParaRPr lang="en-GB" sz="1800" kern="1200" dirty="0"/>
            </a:p>
          </p:txBody>
        </p:sp>
      </p:grpSp>
      <p:sp>
        <p:nvSpPr>
          <p:cNvPr id="34" name="Oval 33"/>
          <p:cNvSpPr/>
          <p:nvPr/>
        </p:nvSpPr>
        <p:spPr>
          <a:xfrm>
            <a:off x="4271784" y="881917"/>
            <a:ext cx="1821944" cy="1821944"/>
          </a:xfrm>
          <a:prstGeom prst="ellipse">
            <a:avLst/>
          </a:prstGeom>
          <a:solidFill>
            <a:srgbClr val="004078"/>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35" name="Oval 4"/>
          <p:cNvSpPr/>
          <p:nvPr/>
        </p:nvSpPr>
        <p:spPr>
          <a:xfrm>
            <a:off x="4538602" y="1148735"/>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chemeClr val="bg1"/>
                </a:solidFill>
                <a:latin typeface="Calibri" panose="020F0502020204030204"/>
                <a:ea typeface="+mn-ea"/>
                <a:cs typeface="+mn-cs"/>
              </a:rPr>
              <a:t>F2</a:t>
            </a:r>
            <a:endParaRPr lang="en-GB" sz="6500" kern="1200" dirty="0">
              <a:solidFill>
                <a:schemeClr val="bg1"/>
              </a:solidFill>
              <a:latin typeface="Calibri" panose="020F0502020204030204"/>
              <a:ea typeface="+mn-ea"/>
              <a:cs typeface="+mn-cs"/>
            </a:endParaRPr>
          </a:p>
        </p:txBody>
      </p:sp>
      <p:grpSp>
        <p:nvGrpSpPr>
          <p:cNvPr id="36" name="Group 35"/>
          <p:cNvGrpSpPr/>
          <p:nvPr/>
        </p:nvGrpSpPr>
        <p:grpSpPr>
          <a:xfrm>
            <a:off x="5278012" y="2988249"/>
            <a:ext cx="3354800" cy="1083659"/>
            <a:chOff x="1932782" y="2360915"/>
            <a:chExt cx="3598745" cy="1083659"/>
          </a:xfrm>
        </p:grpSpPr>
        <p:sp>
          <p:nvSpPr>
            <p:cNvPr id="37" name="Rectangle 36"/>
            <p:cNvSpPr/>
            <p:nvPr/>
          </p:nvSpPr>
          <p:spPr>
            <a:xfrm>
              <a:off x="1932782" y="2360915"/>
              <a:ext cx="3598745" cy="1083659"/>
            </a:xfrm>
            <a:prstGeom prst="rect">
              <a:avLst/>
            </a:prstGeom>
            <a:solidFill>
              <a:srgbClr val="FCC048">
                <a:alpha val="78039"/>
              </a:srgbClr>
            </a:solidFill>
          </p:spPr>
          <p:style>
            <a:lnRef idx="2">
              <a:schemeClr val="accent4">
                <a:tint val="40000"/>
                <a:alpha val="90000"/>
                <a:hueOff val="737289"/>
                <a:satOff val="32426"/>
                <a:lumOff val="4823"/>
                <a:alphaOff val="0"/>
              </a:schemeClr>
            </a:lnRef>
            <a:fillRef idx="1">
              <a:schemeClr val="accent4">
                <a:tint val="40000"/>
                <a:alpha val="90000"/>
                <a:hueOff val="737289"/>
                <a:satOff val="32426"/>
                <a:lumOff val="4823"/>
                <a:alphaOff val="0"/>
              </a:schemeClr>
            </a:fillRef>
            <a:effectRef idx="0">
              <a:schemeClr val="accent4">
                <a:tint val="40000"/>
                <a:alpha val="90000"/>
                <a:hueOff val="737289"/>
                <a:satOff val="32426"/>
                <a:lumOff val="4823"/>
                <a:alphaOff val="0"/>
              </a:schemeClr>
            </a:effectRef>
            <a:fontRef idx="minor">
              <a:schemeClr val="dk1">
                <a:hueOff val="0"/>
                <a:satOff val="0"/>
                <a:lumOff val="0"/>
                <a:alphaOff val="0"/>
              </a:schemeClr>
            </a:fontRef>
          </p:style>
        </p:sp>
        <p:sp>
          <p:nvSpPr>
            <p:cNvPr id="38" name="Rectangle 37"/>
            <p:cNvSpPr/>
            <p:nvPr/>
          </p:nvSpPr>
          <p:spPr>
            <a:xfrm>
              <a:off x="2307038" y="2370584"/>
              <a:ext cx="3022946" cy="10220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dirty="0"/>
                <a:t>losses [bits] recorded for every 6912 BLM</a:t>
              </a:r>
              <a:endParaRPr lang="en-GB" sz="1600" kern="1200" dirty="0"/>
            </a:p>
          </p:txBody>
        </p:sp>
      </p:grpSp>
      <p:sp>
        <p:nvSpPr>
          <p:cNvPr id="39" name="Rectangle 38"/>
          <p:cNvSpPr/>
          <p:nvPr/>
        </p:nvSpPr>
        <p:spPr>
          <a:xfrm>
            <a:off x="5297157" y="4192133"/>
            <a:ext cx="3344357" cy="1929287"/>
          </a:xfrm>
          <a:prstGeom prst="rect">
            <a:avLst/>
          </a:prstGeom>
          <a:solidFill>
            <a:srgbClr val="FEBD59">
              <a:alpha val="80000"/>
            </a:srgbClr>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40" name="Rectangle 39"/>
          <p:cNvSpPr/>
          <p:nvPr/>
        </p:nvSpPr>
        <p:spPr>
          <a:xfrm>
            <a:off x="5626899" y="4528020"/>
            <a:ext cx="2818032" cy="10220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dirty="0"/>
              <a:t>data registered with RS2 time resolution for 4369 timestamps</a:t>
            </a:r>
            <a:endParaRPr lang="en-US" sz="1600" i="1" dirty="0"/>
          </a:p>
        </p:txBody>
      </p:sp>
    </p:spTree>
    <p:extLst>
      <p:ext uri="{BB962C8B-B14F-4D97-AF65-F5344CB8AC3E}">
        <p14:creationId xmlns:p14="http://schemas.microsoft.com/office/powerpoint/2010/main" val="4096365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9" name="Title 1"/>
          <p:cNvSpPr>
            <a:spLocks noGrp="1"/>
          </p:cNvSpPr>
          <p:nvPr>
            <p:ph type="title"/>
          </p:nvPr>
        </p:nvSpPr>
        <p:spPr>
          <a:xfrm>
            <a:off x="457200" y="2340966"/>
            <a:ext cx="8226854" cy="940443"/>
          </a:xfrm>
        </p:spPr>
        <p:txBody>
          <a:bodyPr>
            <a:normAutofit fontScale="90000"/>
          </a:bodyPr>
          <a:lstStyle/>
          <a:p>
            <a:r>
              <a:rPr lang="en-GB" dirty="0">
                <a:effectLst>
                  <a:outerShdw blurRad="38100" dist="38100" dir="2700000" algn="tl">
                    <a:srgbClr val="000000">
                      <a:alpha val="43137"/>
                    </a:srgbClr>
                  </a:outerShdw>
                </a:effectLst>
              </a:rPr>
              <a:t> Diagram visualizing code structure </a:t>
            </a:r>
          </a:p>
        </p:txBody>
      </p:sp>
    </p:spTree>
    <p:extLst>
      <p:ext uri="{BB962C8B-B14F-4D97-AF65-F5344CB8AC3E}">
        <p14:creationId xmlns:p14="http://schemas.microsoft.com/office/powerpoint/2010/main" val="95331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grpSp>
        <p:nvGrpSpPr>
          <p:cNvPr id="8" name="Group 7"/>
          <p:cNvGrpSpPr/>
          <p:nvPr/>
        </p:nvGrpSpPr>
        <p:grpSpPr>
          <a:xfrm>
            <a:off x="658653" y="367011"/>
            <a:ext cx="1821944" cy="1821944"/>
            <a:chOff x="380635" y="108"/>
            <a:chExt cx="1821944" cy="1821944"/>
          </a:xfrm>
        </p:grpSpPr>
        <p:sp>
          <p:nvSpPr>
            <p:cNvPr id="9" name="Oval 8"/>
            <p:cNvSpPr/>
            <p:nvPr/>
          </p:nvSpPr>
          <p:spPr>
            <a:xfrm>
              <a:off x="380635" y="108"/>
              <a:ext cx="1821944" cy="1821944"/>
            </a:xfrm>
            <a:prstGeom prst="ellipse">
              <a:avLst/>
            </a:prstGeom>
            <a:solidFill>
              <a:srgbClr val="0070C0"/>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10" name="Oval 4"/>
            <p:cNvSpPr/>
            <p:nvPr/>
          </p:nvSpPr>
          <p:spPr>
            <a:xfrm>
              <a:off x="647453" y="266926"/>
              <a:ext cx="1288308" cy="12883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FFFFFF"/>
                  </a:solidFill>
                  <a:latin typeface="Calibri" panose="020F0502020204030204"/>
                  <a:ea typeface="+mn-ea"/>
                  <a:cs typeface="+mn-cs"/>
                </a:rPr>
                <a:t>F1</a:t>
              </a:r>
              <a:endParaRPr lang="en-GB" sz="6500" kern="1200" dirty="0">
                <a:solidFill>
                  <a:srgbClr val="FFFFFF"/>
                </a:solidFill>
                <a:latin typeface="Calibri" panose="020F0502020204030204"/>
                <a:ea typeface="+mn-ea"/>
                <a:cs typeface="+mn-cs"/>
              </a:endParaRPr>
            </a:p>
          </p:txBody>
        </p:sp>
      </p:grpSp>
      <p:grpSp>
        <p:nvGrpSpPr>
          <p:cNvPr id="11" name="Group 10"/>
          <p:cNvGrpSpPr/>
          <p:nvPr/>
        </p:nvGrpSpPr>
        <p:grpSpPr>
          <a:xfrm>
            <a:off x="6785036" y="395034"/>
            <a:ext cx="1821944" cy="1821944"/>
            <a:chOff x="4935496" y="108"/>
            <a:chExt cx="1821944" cy="1821944"/>
          </a:xfrm>
        </p:grpSpPr>
        <p:sp>
          <p:nvSpPr>
            <p:cNvPr id="12" name="Oval 11"/>
            <p:cNvSpPr/>
            <p:nvPr/>
          </p:nvSpPr>
          <p:spPr>
            <a:xfrm>
              <a:off x="4935496" y="108"/>
              <a:ext cx="1821944" cy="1821944"/>
            </a:xfrm>
            <a:prstGeom prst="ellipse">
              <a:avLst/>
            </a:prstGeom>
            <a:solidFill>
              <a:schemeClr val="tx1">
                <a:lumMod val="75000"/>
              </a:schemeClr>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13" name="Oval 6"/>
            <p:cNvSpPr/>
            <p:nvPr/>
          </p:nvSpPr>
          <p:spPr>
            <a:xfrm>
              <a:off x="5202314" y="266926"/>
              <a:ext cx="1288308" cy="12883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FFFFFF"/>
                  </a:solidFill>
                  <a:latin typeface="Calibri" panose="020F0502020204030204"/>
                  <a:ea typeface="+mn-ea"/>
                  <a:cs typeface="+mn-cs"/>
                </a:rPr>
                <a:t>F2</a:t>
              </a:r>
              <a:endParaRPr lang="en-GB" sz="6500" kern="1200" dirty="0">
                <a:solidFill>
                  <a:srgbClr val="FFFFFF"/>
                </a:solidFill>
                <a:latin typeface="Calibri" panose="020F0502020204030204"/>
                <a:ea typeface="+mn-ea"/>
                <a:cs typeface="+mn-cs"/>
              </a:endParaRPr>
            </a:p>
          </p:txBody>
        </p:sp>
      </p:grpSp>
      <p:cxnSp>
        <p:nvCxnSpPr>
          <p:cNvPr id="14" name="Straight Arrow Connector 13"/>
          <p:cNvCxnSpPr/>
          <p:nvPr/>
        </p:nvCxnSpPr>
        <p:spPr bwMode="auto">
          <a:xfrm>
            <a:off x="2647335" y="1294979"/>
            <a:ext cx="4063181" cy="0"/>
          </a:xfrm>
          <a:prstGeom prst="straightConnector1">
            <a:avLst/>
          </a:prstGeom>
          <a:ln w="31750">
            <a:solidFill>
              <a:srgbClr val="004078"/>
            </a:solidFill>
            <a:headEnd type="triangle"/>
            <a:tailEnd type="triangle"/>
          </a:ln>
          <a:extLst/>
        </p:spPr>
        <p:style>
          <a:lnRef idx="1">
            <a:schemeClr val="dk1"/>
          </a:lnRef>
          <a:fillRef idx="0">
            <a:schemeClr val="dk1"/>
          </a:fillRef>
          <a:effectRef idx="0">
            <a:schemeClr val="dk1"/>
          </a:effectRef>
          <a:fontRef idx="minor">
            <a:schemeClr val="tx1"/>
          </a:fontRef>
        </p:style>
      </p:cxnSp>
      <p:sp>
        <p:nvSpPr>
          <p:cNvPr id="15" name="Content Placeholder 1"/>
          <p:cNvSpPr>
            <a:spLocks noGrp="1"/>
          </p:cNvSpPr>
          <p:nvPr>
            <p:ph idx="1"/>
          </p:nvPr>
        </p:nvSpPr>
        <p:spPr>
          <a:xfrm>
            <a:off x="2969335" y="743613"/>
            <a:ext cx="3608913" cy="466726"/>
          </a:xfrm>
        </p:spPr>
        <p:txBody>
          <a:bodyPr>
            <a:normAutofit fontScale="85000" lnSpcReduction="10000"/>
          </a:bodyPr>
          <a:lstStyle/>
          <a:p>
            <a:pPr marL="36576" indent="0">
              <a:buNone/>
            </a:pPr>
            <a:r>
              <a:rPr lang="en-US" sz="2000" dirty="0"/>
              <a:t>find the corresponding file type 2</a:t>
            </a:r>
            <a:endParaRPr lang="en-GB" sz="2000" dirty="0"/>
          </a:p>
        </p:txBody>
      </p:sp>
      <p:cxnSp>
        <p:nvCxnSpPr>
          <p:cNvPr id="16" name="Straight Arrow Connector 15"/>
          <p:cNvCxnSpPr/>
          <p:nvPr/>
        </p:nvCxnSpPr>
        <p:spPr bwMode="auto">
          <a:xfrm flipH="1">
            <a:off x="3680350" y="1922137"/>
            <a:ext cx="786364" cy="786364"/>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bwMode="auto">
          <a:xfrm>
            <a:off x="4919585" y="1922137"/>
            <a:ext cx="745518" cy="786364"/>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18" name="Content Placeholder 1"/>
          <p:cNvSpPr txBox="1">
            <a:spLocks/>
          </p:cNvSpPr>
          <p:nvPr/>
        </p:nvSpPr>
        <p:spPr bwMode="auto">
          <a:xfrm>
            <a:off x="4175559" y="1455411"/>
            <a:ext cx="1039744" cy="46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2000" i="1" kern="0" dirty="0">
                <a:solidFill>
                  <a:srgbClr val="C00000"/>
                </a:solidFill>
                <a:latin typeface="Calibri Light" panose="020F0302020204030204"/>
              </a:rPr>
              <a:t>2 WAYS</a:t>
            </a:r>
            <a:endParaRPr lang="en-GB" sz="2000" i="1" kern="0" dirty="0">
              <a:solidFill>
                <a:srgbClr val="C00000"/>
              </a:solidFill>
              <a:latin typeface="Calibri Light" panose="020F0302020204030204"/>
            </a:endParaRPr>
          </a:p>
        </p:txBody>
      </p:sp>
      <p:sp>
        <p:nvSpPr>
          <p:cNvPr id="19" name="Content Placeholder 1"/>
          <p:cNvSpPr txBox="1">
            <a:spLocks/>
          </p:cNvSpPr>
          <p:nvPr/>
        </p:nvSpPr>
        <p:spPr bwMode="auto">
          <a:xfrm>
            <a:off x="2359649" y="2853380"/>
            <a:ext cx="2252974" cy="521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1400" b="0" kern="0" dirty="0">
                <a:latin typeface="Calibri" panose="020F0502020204030204"/>
              </a:rPr>
              <a:t>1) looking for F2 with the same </a:t>
            </a:r>
            <a:r>
              <a:rPr lang="en-US" sz="1400" b="0" u="sng" kern="0" dirty="0">
                <a:solidFill>
                  <a:schemeClr val="bg2">
                    <a:lumMod val="25000"/>
                  </a:schemeClr>
                </a:solidFill>
                <a:latin typeface="Calibri" panose="020F0502020204030204"/>
              </a:rPr>
              <a:t>timestamp</a:t>
            </a:r>
            <a:r>
              <a:rPr lang="en-US" sz="1400" b="0" kern="0" dirty="0">
                <a:latin typeface="Calibri" panose="020F0502020204030204"/>
              </a:rPr>
              <a:t> and </a:t>
            </a:r>
            <a:r>
              <a:rPr lang="en-US" sz="1400" b="0" u="sng" kern="0" dirty="0" err="1">
                <a:solidFill>
                  <a:schemeClr val="bg2">
                    <a:lumMod val="25000"/>
                  </a:schemeClr>
                </a:solidFill>
                <a:latin typeface="Calibri" panose="020F0502020204030204"/>
              </a:rPr>
              <a:t>fillnumber</a:t>
            </a:r>
            <a:endParaRPr lang="en-GB" sz="1400" b="0" u="sng" kern="0" dirty="0">
              <a:solidFill>
                <a:schemeClr val="bg2">
                  <a:lumMod val="25000"/>
                </a:schemeClr>
              </a:solidFill>
              <a:latin typeface="Calibri" panose="020F0502020204030204"/>
            </a:endParaRPr>
          </a:p>
        </p:txBody>
      </p:sp>
      <p:sp>
        <p:nvSpPr>
          <p:cNvPr id="20" name="Rectangle 19"/>
          <p:cNvSpPr/>
          <p:nvPr/>
        </p:nvSpPr>
        <p:spPr>
          <a:xfrm>
            <a:off x="4998227" y="2853380"/>
            <a:ext cx="2133447" cy="1169551"/>
          </a:xfrm>
          <a:prstGeom prst="rect">
            <a:avLst/>
          </a:prstGeom>
        </p:spPr>
        <p:txBody>
          <a:bodyPr wrap="square">
            <a:spAutoFit/>
          </a:bodyPr>
          <a:lstStyle/>
          <a:p>
            <a:r>
              <a:rPr lang="en-US" sz="1400" kern="0" dirty="0">
                <a:latin typeface="Calibri" panose="020F0502020204030204"/>
              </a:rPr>
              <a:t>2) go to an appropriate path using </a:t>
            </a:r>
            <a:r>
              <a:rPr lang="en-US" sz="1400" u="sng" kern="0" dirty="0" err="1">
                <a:solidFill>
                  <a:schemeClr val="bg2">
                    <a:lumMod val="25000"/>
                  </a:schemeClr>
                </a:solidFill>
                <a:latin typeface="Calibri" panose="020F0502020204030204"/>
              </a:rPr>
              <a:t>fillnumber</a:t>
            </a:r>
            <a:r>
              <a:rPr lang="en-US" sz="1400" kern="0" dirty="0">
                <a:latin typeface="Calibri" panose="020F0502020204030204"/>
              </a:rPr>
              <a:t>. Then look for the corresponding F2 using </a:t>
            </a:r>
            <a:r>
              <a:rPr lang="en-US" sz="1400" u="sng" kern="0" dirty="0">
                <a:solidFill>
                  <a:schemeClr val="bg2">
                    <a:lumMod val="25000"/>
                  </a:schemeClr>
                </a:solidFill>
                <a:latin typeface="Calibri" panose="020F0502020204030204"/>
              </a:rPr>
              <a:t>naming convention </a:t>
            </a:r>
            <a:endParaRPr lang="en-GB" sz="1400" u="sng" kern="0" dirty="0">
              <a:solidFill>
                <a:schemeClr val="bg2">
                  <a:lumMod val="25000"/>
                </a:schemeClr>
              </a:solidFill>
              <a:latin typeface="Calibri" panose="020F0502020204030204"/>
            </a:endParaRPr>
          </a:p>
        </p:txBody>
      </p:sp>
      <p:sp>
        <p:nvSpPr>
          <p:cNvPr id="21" name="Rectangle 20"/>
          <p:cNvSpPr/>
          <p:nvPr/>
        </p:nvSpPr>
        <p:spPr>
          <a:xfrm>
            <a:off x="864143" y="2192723"/>
            <a:ext cx="1410964" cy="307777"/>
          </a:xfrm>
          <a:prstGeom prst="rect">
            <a:avLst/>
          </a:prstGeom>
        </p:spPr>
        <p:txBody>
          <a:bodyPr wrap="none">
            <a:spAutoFit/>
          </a:bodyPr>
          <a:lstStyle/>
          <a:p>
            <a:r>
              <a:rPr lang="en-US" sz="1400" i="1" kern="0" dirty="0">
                <a:solidFill>
                  <a:srgbClr val="004078"/>
                </a:solidFill>
              </a:rPr>
              <a:t>.</a:t>
            </a:r>
            <a:r>
              <a:rPr lang="en-US" sz="1400" i="1" kern="0" dirty="0" err="1">
                <a:solidFill>
                  <a:srgbClr val="004078"/>
                </a:solidFill>
              </a:rPr>
              <a:t>sdds</a:t>
            </a:r>
            <a:r>
              <a:rPr lang="en-US" sz="1400" i="1" kern="0" dirty="0">
                <a:solidFill>
                  <a:srgbClr val="004078"/>
                </a:solidFill>
              </a:rPr>
              <a:t> ASCII file</a:t>
            </a:r>
            <a:endParaRPr lang="en-GB" sz="1400" i="1" kern="0" dirty="0">
              <a:solidFill>
                <a:srgbClr val="004078"/>
              </a:solidFill>
            </a:endParaRPr>
          </a:p>
        </p:txBody>
      </p:sp>
      <p:sp>
        <p:nvSpPr>
          <p:cNvPr id="22" name="Rectangle 21"/>
          <p:cNvSpPr/>
          <p:nvPr/>
        </p:nvSpPr>
        <p:spPr>
          <a:xfrm>
            <a:off x="7061530" y="2219794"/>
            <a:ext cx="1428596" cy="307777"/>
          </a:xfrm>
          <a:prstGeom prst="rect">
            <a:avLst/>
          </a:prstGeom>
        </p:spPr>
        <p:txBody>
          <a:bodyPr wrap="none">
            <a:spAutoFit/>
          </a:bodyPr>
          <a:lstStyle/>
          <a:p>
            <a:r>
              <a:rPr lang="en-US" sz="1400" i="1" kern="0" dirty="0">
                <a:solidFill>
                  <a:srgbClr val="004078"/>
                </a:solidFill>
              </a:rPr>
              <a:t>.</a:t>
            </a:r>
            <a:r>
              <a:rPr lang="en-US" sz="1400" i="1" kern="0" dirty="0" err="1">
                <a:solidFill>
                  <a:srgbClr val="004078"/>
                </a:solidFill>
              </a:rPr>
              <a:t>sdds</a:t>
            </a:r>
            <a:r>
              <a:rPr lang="en-US" sz="1400" i="1" kern="0" dirty="0">
                <a:solidFill>
                  <a:srgbClr val="004078"/>
                </a:solidFill>
              </a:rPr>
              <a:t> binary file</a:t>
            </a:r>
            <a:endParaRPr lang="en-GB" sz="1400" i="1" kern="0" dirty="0">
              <a:solidFill>
                <a:srgbClr val="004078"/>
              </a:solidFill>
            </a:endParaRPr>
          </a:p>
        </p:txBody>
      </p:sp>
      <p:sp>
        <p:nvSpPr>
          <p:cNvPr id="23" name="Content Placeholder 1"/>
          <p:cNvSpPr txBox="1">
            <a:spLocks/>
          </p:cNvSpPr>
          <p:nvPr/>
        </p:nvSpPr>
        <p:spPr bwMode="auto">
          <a:xfrm>
            <a:off x="755741" y="2654919"/>
            <a:ext cx="1025875" cy="54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1800" i="1" kern="0" dirty="0">
                <a:solidFill>
                  <a:srgbClr val="C00000"/>
                </a:solidFill>
                <a:latin typeface="Calibri Light" panose="020F0302020204030204"/>
              </a:rPr>
              <a:t>EXTRACT</a:t>
            </a:r>
            <a:endParaRPr lang="en-GB" sz="1800" i="1" kern="0" dirty="0">
              <a:solidFill>
                <a:srgbClr val="C00000"/>
              </a:solidFill>
              <a:latin typeface="Calibri Light" panose="020F0302020204030204"/>
            </a:endParaRPr>
          </a:p>
        </p:txBody>
      </p:sp>
      <p:cxnSp>
        <p:nvCxnSpPr>
          <p:cNvPr id="26" name="Straight Arrow Connector 25"/>
          <p:cNvCxnSpPr/>
          <p:nvPr/>
        </p:nvCxnSpPr>
        <p:spPr bwMode="auto">
          <a:xfrm>
            <a:off x="1781616" y="2580968"/>
            <a:ext cx="0" cy="826596"/>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cxnSp>
        <p:nvCxnSpPr>
          <p:cNvPr id="29" name="Straight Arrow Connector 28"/>
          <p:cNvCxnSpPr/>
          <p:nvPr/>
        </p:nvCxnSpPr>
        <p:spPr bwMode="auto">
          <a:xfrm>
            <a:off x="7449912" y="2611559"/>
            <a:ext cx="0" cy="826596"/>
          </a:xfrm>
          <a:prstGeom prst="straightConnector1">
            <a:avLst/>
          </a:prstGeom>
          <a:ln w="31750">
            <a:solidFill>
              <a:srgbClr val="004078"/>
            </a:solidFill>
            <a:headEnd type="none" w="med" len="med"/>
            <a:tailEnd type="triangle"/>
          </a:ln>
          <a:extLst/>
        </p:spPr>
        <p:style>
          <a:lnRef idx="1">
            <a:schemeClr val="dk1"/>
          </a:lnRef>
          <a:fillRef idx="0">
            <a:schemeClr val="dk1"/>
          </a:fillRef>
          <a:effectRef idx="0">
            <a:schemeClr val="dk1"/>
          </a:effectRef>
          <a:fontRef idx="minor">
            <a:schemeClr val="tx1"/>
          </a:fontRef>
        </p:style>
      </p:cxnSp>
      <p:sp>
        <p:nvSpPr>
          <p:cNvPr id="31" name="Content Placeholder 1"/>
          <p:cNvSpPr txBox="1">
            <a:spLocks/>
          </p:cNvSpPr>
          <p:nvPr/>
        </p:nvSpPr>
        <p:spPr bwMode="auto">
          <a:xfrm>
            <a:off x="7455126" y="2693962"/>
            <a:ext cx="2105375" cy="54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1600" i="1" kern="0" dirty="0">
                <a:solidFill>
                  <a:srgbClr val="C00000"/>
                </a:solidFill>
                <a:latin typeface="Calibri Light" panose="020F0302020204030204"/>
              </a:rPr>
              <a:t>DECONVERSION !!!</a:t>
            </a:r>
          </a:p>
          <a:p>
            <a:r>
              <a:rPr lang="en-US" sz="1600" i="1" kern="0" dirty="0">
                <a:solidFill>
                  <a:srgbClr val="C00000"/>
                </a:solidFill>
                <a:latin typeface="Calibri Light" panose="020F0302020204030204"/>
              </a:rPr>
              <a:t>	          JAVA </a:t>
            </a:r>
            <a:endParaRPr lang="en-GB" sz="1600" i="1" kern="0" dirty="0">
              <a:solidFill>
                <a:srgbClr val="C00000"/>
              </a:solidFill>
              <a:latin typeface="Calibri Light" panose="020F0302020204030204"/>
            </a:endParaRPr>
          </a:p>
        </p:txBody>
      </p:sp>
      <p:sp>
        <p:nvSpPr>
          <p:cNvPr id="33" name="Oval 32"/>
          <p:cNvSpPr/>
          <p:nvPr/>
        </p:nvSpPr>
        <p:spPr>
          <a:xfrm>
            <a:off x="164982" y="3444116"/>
            <a:ext cx="2989487" cy="2146700"/>
          </a:xfrm>
          <a:prstGeom prst="ellipse">
            <a:avLst/>
          </a:prstGeom>
          <a:solidFill>
            <a:srgbClr val="F0C36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Content Placeholder 1"/>
          <p:cNvSpPr txBox="1">
            <a:spLocks/>
          </p:cNvSpPr>
          <p:nvPr/>
        </p:nvSpPr>
        <p:spPr bwMode="auto">
          <a:xfrm>
            <a:off x="711722" y="3561099"/>
            <a:ext cx="2546889" cy="2218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pPr marL="285750" indent="-285750">
              <a:buFontTx/>
              <a:buChar char="-"/>
            </a:pPr>
            <a:r>
              <a:rPr lang="en-US" sz="1400" b="0" kern="0" dirty="0" err="1">
                <a:solidFill>
                  <a:schemeClr val="bg2">
                    <a:lumMod val="25000"/>
                  </a:schemeClr>
                </a:solidFill>
                <a:latin typeface="Calibri Light" panose="020F0302020204030204" pitchFamily="34" charset="0"/>
              </a:rPr>
              <a:t>Fillnumber</a:t>
            </a:r>
            <a:endParaRPr lang="en-US" sz="1400" b="0" kern="0" dirty="0">
              <a:solidFill>
                <a:schemeClr val="bg2">
                  <a:lumMod val="25000"/>
                </a:schemeClr>
              </a:solidFill>
              <a:latin typeface="Calibri Light" panose="020F0302020204030204" pitchFamily="34" charset="0"/>
            </a:endParaRPr>
          </a:p>
          <a:p>
            <a:pPr marL="285750" indent="-285750">
              <a:buFontTx/>
              <a:buChar char="-"/>
            </a:pPr>
            <a:r>
              <a:rPr lang="en-US" sz="1400" b="0" kern="0" dirty="0">
                <a:solidFill>
                  <a:schemeClr val="bg2">
                    <a:lumMod val="25000"/>
                  </a:schemeClr>
                </a:solidFill>
                <a:latin typeface="Calibri Light" panose="020F0302020204030204" pitchFamily="34" charset="0"/>
              </a:rPr>
              <a:t>Timestamp</a:t>
            </a:r>
          </a:p>
          <a:p>
            <a:pPr marL="285750" indent="-285750">
              <a:buFontTx/>
              <a:buChar char="-"/>
            </a:pPr>
            <a:r>
              <a:rPr lang="en-US" sz="1400" b="0" kern="0" dirty="0" err="1">
                <a:solidFill>
                  <a:schemeClr val="bg2">
                    <a:lumMod val="25000"/>
                  </a:schemeClr>
                </a:solidFill>
                <a:latin typeface="Calibri Light" panose="020F0302020204030204" pitchFamily="34" charset="0"/>
              </a:rPr>
              <a:t>UFO_BLM_Expert_name</a:t>
            </a:r>
            <a:endParaRPr lang="en-US" sz="1400" b="0" kern="0" dirty="0">
              <a:solidFill>
                <a:schemeClr val="bg2">
                  <a:lumMod val="25000"/>
                </a:schemeClr>
              </a:solidFill>
              <a:latin typeface="Calibri Light" panose="020F0302020204030204" pitchFamily="34" charset="0"/>
            </a:endParaRPr>
          </a:p>
          <a:p>
            <a:pPr marL="285750" indent="-285750">
              <a:buFontTx/>
              <a:buChar char="-"/>
            </a:pPr>
            <a:r>
              <a:rPr lang="en-US" sz="1400" b="0" kern="0" dirty="0" err="1">
                <a:solidFill>
                  <a:schemeClr val="bg2">
                    <a:lumMod val="25000"/>
                  </a:schemeClr>
                </a:solidFill>
                <a:latin typeface="Calibri Light" panose="020F0302020204030204" pitchFamily="34" charset="0"/>
              </a:rPr>
              <a:t>Dcum</a:t>
            </a:r>
            <a:r>
              <a:rPr lang="en-US" sz="1400" b="0" kern="0" dirty="0">
                <a:solidFill>
                  <a:schemeClr val="bg2">
                    <a:lumMod val="25000"/>
                  </a:schemeClr>
                </a:solidFill>
                <a:latin typeface="Calibri Light" panose="020F0302020204030204" pitchFamily="34" charset="0"/>
              </a:rPr>
              <a:t> []</a:t>
            </a:r>
          </a:p>
          <a:p>
            <a:pPr marL="285750" indent="-285750">
              <a:buFontTx/>
              <a:buChar char="-"/>
            </a:pPr>
            <a:r>
              <a:rPr lang="en-US" sz="1400" b="0" kern="0" dirty="0" err="1">
                <a:solidFill>
                  <a:schemeClr val="bg2">
                    <a:lumMod val="25000"/>
                  </a:schemeClr>
                </a:solidFill>
                <a:latin typeface="Calibri Light" panose="020F0302020204030204" pitchFamily="34" charset="0"/>
              </a:rPr>
              <a:t>VerificationLevel</a:t>
            </a:r>
            <a:endParaRPr lang="en-US" sz="1400" b="0" kern="0" dirty="0">
              <a:solidFill>
                <a:schemeClr val="bg2">
                  <a:lumMod val="25000"/>
                </a:schemeClr>
              </a:solidFill>
              <a:latin typeface="Calibri Light" panose="020F0302020204030204" pitchFamily="34" charset="0"/>
            </a:endParaRPr>
          </a:p>
          <a:p>
            <a:pPr marL="285750" indent="-285750">
              <a:buFontTx/>
              <a:buChar char="-"/>
            </a:pPr>
            <a:r>
              <a:rPr lang="en-US" sz="1400" b="0" kern="0" dirty="0" err="1">
                <a:solidFill>
                  <a:schemeClr val="bg2">
                    <a:lumMod val="25000"/>
                  </a:schemeClr>
                </a:solidFill>
                <a:latin typeface="Calibri Light" panose="020F0302020204030204" pitchFamily="34" charset="0"/>
              </a:rPr>
              <a:t>beam_mode</a:t>
            </a:r>
            <a:endParaRPr lang="en-US" sz="1400" b="0" kern="0" dirty="0">
              <a:solidFill>
                <a:schemeClr val="bg2">
                  <a:lumMod val="25000"/>
                </a:schemeClr>
              </a:solidFill>
              <a:latin typeface="Calibri Light" panose="020F0302020204030204" pitchFamily="34" charset="0"/>
            </a:endParaRPr>
          </a:p>
          <a:p>
            <a:pPr marL="285750" indent="-285750">
              <a:buFontTx/>
              <a:buChar char="-"/>
            </a:pPr>
            <a:r>
              <a:rPr lang="en-US" sz="1400" b="0" kern="0" dirty="0">
                <a:solidFill>
                  <a:schemeClr val="bg2">
                    <a:lumMod val="25000"/>
                  </a:schemeClr>
                </a:solidFill>
                <a:latin typeface="Calibri Light" panose="020F0302020204030204" pitchFamily="34" charset="0"/>
              </a:rPr>
              <a:t>Expert Name</a:t>
            </a:r>
          </a:p>
          <a:p>
            <a:pPr marL="0" indent="0"/>
            <a:endParaRPr lang="en-US" sz="1400" b="0" kern="0" dirty="0">
              <a:solidFill>
                <a:schemeClr val="bg2">
                  <a:lumMod val="25000"/>
                </a:schemeClr>
              </a:solidFill>
              <a:latin typeface="Calibri Light" panose="020F0302020204030204" pitchFamily="34" charset="0"/>
            </a:endParaRPr>
          </a:p>
          <a:p>
            <a:pPr marL="285750" indent="-285750">
              <a:buFontTx/>
              <a:buChar char="-"/>
            </a:pPr>
            <a:endParaRPr lang="en-GB" sz="1400" b="0" kern="0" dirty="0">
              <a:solidFill>
                <a:schemeClr val="bg2">
                  <a:lumMod val="25000"/>
                </a:schemeClr>
              </a:solidFill>
              <a:latin typeface="Calibri Light" panose="020F0302020204030204" pitchFamily="34" charset="0"/>
            </a:endParaRPr>
          </a:p>
        </p:txBody>
      </p:sp>
      <p:sp>
        <p:nvSpPr>
          <p:cNvPr id="38" name="Oval 37"/>
          <p:cNvSpPr/>
          <p:nvPr/>
        </p:nvSpPr>
        <p:spPr>
          <a:xfrm>
            <a:off x="6304936" y="3610979"/>
            <a:ext cx="2788675" cy="1993400"/>
          </a:xfrm>
          <a:prstGeom prst="ellipse">
            <a:avLst/>
          </a:prstGeom>
          <a:solidFill>
            <a:srgbClr val="F0C36D"/>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Rectangle 38"/>
          <p:cNvSpPr/>
          <p:nvPr/>
        </p:nvSpPr>
        <p:spPr>
          <a:xfrm>
            <a:off x="6298645" y="3844454"/>
            <a:ext cx="2879186" cy="1354217"/>
          </a:xfrm>
          <a:prstGeom prst="rect">
            <a:avLst/>
          </a:prstGeom>
        </p:spPr>
        <p:txBody>
          <a:bodyPr wrap="square">
            <a:spAutoFit/>
          </a:bodyPr>
          <a:lstStyle/>
          <a:p>
            <a:pPr algn="ctr"/>
            <a:r>
              <a:rPr lang="en-US" sz="1600" b="1" u="sng" kern="0" dirty="0">
                <a:solidFill>
                  <a:schemeClr val="bg2">
                    <a:lumMod val="25000"/>
                  </a:schemeClr>
                </a:solidFill>
                <a:latin typeface="Calibri Light" panose="020F0302020204030204"/>
              </a:rPr>
              <a:t>Java objects:</a:t>
            </a:r>
          </a:p>
          <a:p>
            <a:pPr algn="ctr"/>
            <a:endParaRPr lang="en-US" sz="1600" b="1" u="sng" kern="0" dirty="0">
              <a:solidFill>
                <a:schemeClr val="bg2">
                  <a:lumMod val="25000"/>
                </a:schemeClr>
              </a:solidFill>
              <a:latin typeface="Calibri Light" panose="020F0302020204030204"/>
            </a:endParaRPr>
          </a:p>
          <a:p>
            <a:pPr marL="285750" indent="-285750">
              <a:buFontTx/>
              <a:buChar char="-"/>
            </a:pPr>
            <a:r>
              <a:rPr lang="en-US" sz="1400" b="1" kern="0" dirty="0">
                <a:solidFill>
                  <a:schemeClr val="bg2">
                    <a:lumMod val="25000"/>
                  </a:schemeClr>
                </a:solidFill>
                <a:latin typeface="Calibri Light" panose="020F0302020204030204"/>
              </a:rPr>
              <a:t>String[] header </a:t>
            </a:r>
            <a:r>
              <a:rPr lang="en-US" sz="1100" kern="0" dirty="0">
                <a:solidFill>
                  <a:schemeClr val="bg2">
                    <a:lumMod val="25000"/>
                  </a:schemeClr>
                </a:solidFill>
                <a:latin typeface="Calibri Light" panose="020F0302020204030204"/>
              </a:rPr>
              <a:t>(1D matrix with BLMs names)</a:t>
            </a:r>
          </a:p>
          <a:p>
            <a:pPr marL="285750" indent="-285750">
              <a:buFontTx/>
              <a:buChar char="-"/>
            </a:pPr>
            <a:r>
              <a:rPr lang="en-US" sz="1400" b="1" kern="0" dirty="0" err="1">
                <a:solidFill>
                  <a:schemeClr val="bg2">
                    <a:lumMod val="25000"/>
                  </a:schemeClr>
                </a:solidFill>
                <a:latin typeface="Calibri Light" panose="020F0302020204030204"/>
              </a:rPr>
              <a:t>Int</a:t>
            </a:r>
            <a:r>
              <a:rPr lang="en-US" sz="1400" b="1" kern="0" dirty="0">
                <a:solidFill>
                  <a:schemeClr val="bg2">
                    <a:lumMod val="25000"/>
                  </a:schemeClr>
                </a:solidFill>
                <a:latin typeface="Calibri Light" panose="020F0302020204030204"/>
              </a:rPr>
              <a:t>[][] value </a:t>
            </a:r>
            <a:r>
              <a:rPr lang="en-US" sz="1100" kern="0" dirty="0">
                <a:solidFill>
                  <a:schemeClr val="bg2">
                    <a:lumMod val="25000"/>
                  </a:schemeClr>
                </a:solidFill>
                <a:latin typeface="Calibri Light" panose="020F0302020204030204"/>
              </a:rPr>
              <a:t>(2D matrix with all BLMs signal losses)</a:t>
            </a:r>
            <a:endParaRPr lang="en-GB" sz="1100" kern="0" dirty="0">
              <a:solidFill>
                <a:schemeClr val="bg2">
                  <a:lumMod val="25000"/>
                </a:schemeClr>
              </a:solidFill>
              <a:latin typeface="Calibri Light" panose="020F0302020204030204"/>
            </a:endParaRPr>
          </a:p>
        </p:txBody>
      </p:sp>
      <p:sp>
        <p:nvSpPr>
          <p:cNvPr id="47" name="Rectangle 46"/>
          <p:cNvSpPr/>
          <p:nvPr/>
        </p:nvSpPr>
        <p:spPr>
          <a:xfrm>
            <a:off x="3304055" y="5509449"/>
            <a:ext cx="2879187" cy="646562"/>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sp>
        <p:nvSpPr>
          <p:cNvPr id="48" name="Rectangle 47"/>
          <p:cNvSpPr/>
          <p:nvPr/>
        </p:nvSpPr>
        <p:spPr>
          <a:xfrm>
            <a:off x="3304056" y="5570305"/>
            <a:ext cx="2879186" cy="523220"/>
          </a:xfrm>
          <a:prstGeom prst="rect">
            <a:avLst/>
          </a:prstGeom>
        </p:spPr>
        <p:txBody>
          <a:bodyPr wrap="square">
            <a:spAutoFit/>
          </a:bodyPr>
          <a:lstStyle/>
          <a:p>
            <a:pPr algn="ctr"/>
            <a:r>
              <a:rPr lang="en-US" sz="1400" u="sng" kern="0" dirty="0">
                <a:solidFill>
                  <a:srgbClr val="000000"/>
                </a:solidFill>
                <a:latin typeface="Calibri Light" panose="020F0302020204030204"/>
              </a:rPr>
              <a:t>List of files type F1 for which the exist the corresponding file type F2</a:t>
            </a:r>
            <a:endParaRPr lang="en-GB" sz="1400" u="sng" kern="0" dirty="0">
              <a:solidFill>
                <a:srgbClr val="000000"/>
              </a:solidFill>
              <a:latin typeface="Calibri Light" panose="020F0302020204030204"/>
            </a:endParaRPr>
          </a:p>
        </p:txBody>
      </p:sp>
      <p:sp>
        <p:nvSpPr>
          <p:cNvPr id="49" name="Content Placeholder 1"/>
          <p:cNvSpPr txBox="1">
            <a:spLocks/>
          </p:cNvSpPr>
          <p:nvPr/>
        </p:nvSpPr>
        <p:spPr bwMode="auto">
          <a:xfrm>
            <a:off x="2166011" y="5604379"/>
            <a:ext cx="1179956" cy="46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134541" indent="-134541" algn="l" rtl="0" eaLnBrk="1" fontAlgn="base" hangingPunct="1">
              <a:spcBef>
                <a:spcPct val="20000"/>
              </a:spcBef>
              <a:spcAft>
                <a:spcPct val="0"/>
              </a:spcAft>
              <a:buFont typeface="Wingdings" pitchFamily="2" charset="2"/>
              <a:defRPr sz="2400" b="1">
                <a:solidFill>
                  <a:schemeClr val="tx1"/>
                </a:solidFill>
                <a:latin typeface="+mj-lt"/>
                <a:ea typeface="+mn-ea"/>
                <a:cs typeface="+mn-cs"/>
              </a:defRPr>
            </a:lvl1pPr>
            <a:lvl2pPr marL="261938" indent="-126206" algn="l" rtl="0" eaLnBrk="1" fontAlgn="base" hangingPunct="1">
              <a:spcBef>
                <a:spcPct val="20000"/>
              </a:spcBef>
              <a:spcAft>
                <a:spcPct val="0"/>
              </a:spcAft>
              <a:buFont typeface="Wingdings" pitchFamily="2" charset="2"/>
              <a:buChar char="§"/>
              <a:defRPr>
                <a:solidFill>
                  <a:schemeClr val="tx1"/>
                </a:solidFill>
                <a:latin typeface="+mn-lt"/>
              </a:defRPr>
            </a:lvl2pPr>
            <a:lvl3pPr marL="403622" indent="-140494" algn="l" rtl="0" eaLnBrk="1" fontAlgn="base" hangingPunct="1">
              <a:spcBef>
                <a:spcPct val="20000"/>
              </a:spcBef>
              <a:spcAft>
                <a:spcPct val="0"/>
              </a:spcAft>
              <a:buFont typeface="Wingdings" pitchFamily="2" charset="2"/>
              <a:buChar char="§"/>
              <a:defRPr sz="1600">
                <a:solidFill>
                  <a:schemeClr val="tx1"/>
                </a:solidFill>
                <a:latin typeface="+mn-lt"/>
              </a:defRPr>
            </a:lvl3pPr>
            <a:lvl4pPr marL="538163" indent="-129779" algn="l" rtl="0" eaLnBrk="1" fontAlgn="base" hangingPunct="1">
              <a:spcBef>
                <a:spcPct val="20000"/>
              </a:spcBef>
              <a:spcAft>
                <a:spcPct val="0"/>
              </a:spcAft>
              <a:buFont typeface="Wingdings" pitchFamily="2" charset="2"/>
              <a:buChar char="§"/>
              <a:defRPr sz="1200">
                <a:solidFill>
                  <a:schemeClr val="tx1"/>
                </a:solidFill>
                <a:latin typeface="+mn-lt"/>
              </a:defRPr>
            </a:lvl4pPr>
            <a:lvl5pPr marL="681038" indent="-141685" algn="l" rtl="0" eaLnBrk="1" fontAlgn="base" hangingPunct="1">
              <a:spcBef>
                <a:spcPct val="20000"/>
              </a:spcBef>
              <a:spcAft>
                <a:spcPct val="0"/>
              </a:spcAft>
              <a:buFont typeface="Wingdings" pitchFamily="2" charset="2"/>
              <a:buChar char="§"/>
              <a:defRPr sz="1200">
                <a:solidFill>
                  <a:schemeClr val="tx1"/>
                </a:solidFill>
                <a:latin typeface="+mn-lt"/>
              </a:defRPr>
            </a:lvl5pPr>
            <a:lvl6pPr marL="1023938" indent="-141685" algn="l" rtl="0" eaLnBrk="1" fontAlgn="base" hangingPunct="1">
              <a:spcBef>
                <a:spcPct val="20000"/>
              </a:spcBef>
              <a:spcAft>
                <a:spcPct val="0"/>
              </a:spcAft>
              <a:buFont typeface="Wingdings" pitchFamily="2" charset="2"/>
              <a:buChar char="§"/>
              <a:defRPr sz="1200">
                <a:solidFill>
                  <a:schemeClr val="tx1"/>
                </a:solidFill>
                <a:latin typeface="+mn-lt"/>
              </a:defRPr>
            </a:lvl6pPr>
            <a:lvl7pPr marL="1366838" indent="-141685" algn="l" rtl="0" eaLnBrk="1" fontAlgn="base" hangingPunct="1">
              <a:spcBef>
                <a:spcPct val="20000"/>
              </a:spcBef>
              <a:spcAft>
                <a:spcPct val="0"/>
              </a:spcAft>
              <a:buFont typeface="Wingdings" pitchFamily="2" charset="2"/>
              <a:buChar char="§"/>
              <a:defRPr sz="1200">
                <a:solidFill>
                  <a:schemeClr val="tx1"/>
                </a:solidFill>
                <a:latin typeface="+mn-lt"/>
              </a:defRPr>
            </a:lvl7pPr>
            <a:lvl8pPr marL="1709738" indent="-141685" algn="l" rtl="0" eaLnBrk="1" fontAlgn="base" hangingPunct="1">
              <a:spcBef>
                <a:spcPct val="20000"/>
              </a:spcBef>
              <a:spcAft>
                <a:spcPct val="0"/>
              </a:spcAft>
              <a:buFont typeface="Wingdings" pitchFamily="2" charset="2"/>
              <a:buChar char="§"/>
              <a:defRPr sz="1200">
                <a:solidFill>
                  <a:schemeClr val="tx1"/>
                </a:solidFill>
                <a:latin typeface="+mn-lt"/>
              </a:defRPr>
            </a:lvl8pPr>
            <a:lvl9pPr marL="2052638" indent="-141685" algn="l" rtl="0" eaLnBrk="1" fontAlgn="base" hangingPunct="1">
              <a:spcBef>
                <a:spcPct val="20000"/>
              </a:spcBef>
              <a:spcAft>
                <a:spcPct val="0"/>
              </a:spcAft>
              <a:buFont typeface="Wingdings" pitchFamily="2" charset="2"/>
              <a:buChar char="§"/>
              <a:defRPr sz="1200">
                <a:solidFill>
                  <a:schemeClr val="tx1"/>
                </a:solidFill>
                <a:latin typeface="+mn-lt"/>
              </a:defRPr>
            </a:lvl9pPr>
          </a:lstStyle>
          <a:p>
            <a:r>
              <a:rPr lang="en-US" sz="2000" u="sng" kern="0" dirty="0">
                <a:solidFill>
                  <a:srgbClr val="004078"/>
                </a:solidFill>
                <a:latin typeface="Calibri" panose="020F0502020204030204"/>
              </a:rPr>
              <a:t>OUTPUT:</a:t>
            </a:r>
            <a:endParaRPr lang="en-GB" sz="2000" u="sng" kern="0" dirty="0">
              <a:solidFill>
                <a:srgbClr val="004078"/>
              </a:solidFill>
              <a:latin typeface="Calibri" panose="020F0502020204030204"/>
            </a:endParaRPr>
          </a:p>
        </p:txBody>
      </p:sp>
      <p:sp>
        <p:nvSpPr>
          <p:cNvPr id="50" name="Down Arrow 49"/>
          <p:cNvSpPr/>
          <p:nvPr/>
        </p:nvSpPr>
        <p:spPr bwMode="auto">
          <a:xfrm>
            <a:off x="4404994" y="4861783"/>
            <a:ext cx="538983" cy="763225"/>
          </a:xfrm>
          <a:prstGeom prst="downArrow">
            <a:avLst/>
          </a:prstGeom>
          <a:solidFill>
            <a:srgbClr val="004078"/>
          </a:solidFill>
          <a:ln w="9525" cap="flat" cmpd="sng" algn="ctr">
            <a:solidFill>
              <a:srgbClr val="0070C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Arial" charset="0"/>
              <a:buNone/>
              <a:tabLst/>
            </a:pPr>
            <a:endParaRPr kumimoji="0" lang="en-GB"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3573354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9" name="Rectangle 8"/>
          <p:cNvSpPr/>
          <p:nvPr/>
        </p:nvSpPr>
        <p:spPr>
          <a:xfrm>
            <a:off x="1824380" y="492359"/>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sp>
        <p:nvSpPr>
          <p:cNvPr id="10" name="Rectangle 9"/>
          <p:cNvSpPr/>
          <p:nvPr/>
        </p:nvSpPr>
        <p:spPr>
          <a:xfrm>
            <a:off x="1989386" y="663001"/>
            <a:ext cx="3116036" cy="338554"/>
          </a:xfrm>
          <a:prstGeom prst="rect">
            <a:avLst/>
          </a:prstGeom>
        </p:spPr>
        <p:txBody>
          <a:bodyPr wrap="square">
            <a:spAutoFit/>
          </a:bodyPr>
          <a:lstStyle/>
          <a:p>
            <a:pPr algn="ctr"/>
            <a:r>
              <a:rPr lang="en-US" sz="1600" kern="0" dirty="0">
                <a:solidFill>
                  <a:srgbClr val="000000"/>
                </a:solidFill>
                <a:latin typeface="Calibri" panose="020F0502020204030204"/>
              </a:rPr>
              <a:t>F1 with the corresponding F2</a:t>
            </a:r>
            <a:endParaRPr lang="en-GB" sz="1600" kern="0" dirty="0">
              <a:solidFill>
                <a:srgbClr val="000000"/>
              </a:solidFill>
              <a:latin typeface="Calibri" panose="020F0502020204030204"/>
            </a:endParaRPr>
          </a:p>
        </p:txBody>
      </p:sp>
      <p:sp>
        <p:nvSpPr>
          <p:cNvPr id="11" name="Rectangle 10"/>
          <p:cNvSpPr/>
          <p:nvPr/>
        </p:nvSpPr>
        <p:spPr>
          <a:xfrm>
            <a:off x="2697187" y="1603512"/>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12" name="Group 11"/>
          <p:cNvGrpSpPr/>
          <p:nvPr/>
        </p:nvGrpSpPr>
        <p:grpSpPr>
          <a:xfrm>
            <a:off x="1062193" y="1366944"/>
            <a:ext cx="1800000" cy="1150769"/>
            <a:chOff x="596275" y="2500"/>
            <a:chExt cx="2151653" cy="2151653"/>
          </a:xfrm>
        </p:grpSpPr>
        <p:sp>
          <p:nvSpPr>
            <p:cNvPr id="13" name="Oval 12"/>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14"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1:</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15" name="Rectangle 14"/>
          <p:cNvSpPr/>
          <p:nvPr/>
        </p:nvSpPr>
        <p:spPr>
          <a:xfrm>
            <a:off x="3459373" y="2730993"/>
            <a:ext cx="3552237"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16" name="Group 15"/>
          <p:cNvGrpSpPr/>
          <p:nvPr/>
        </p:nvGrpSpPr>
        <p:grpSpPr>
          <a:xfrm>
            <a:off x="1824380" y="2494425"/>
            <a:ext cx="1800000" cy="1150769"/>
            <a:chOff x="596275" y="2500"/>
            <a:chExt cx="2151653" cy="2151653"/>
          </a:xfrm>
        </p:grpSpPr>
        <p:sp>
          <p:nvSpPr>
            <p:cNvPr id="17" name="Oval 16"/>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18"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2:</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19" name="Rectangle 18"/>
          <p:cNvSpPr/>
          <p:nvPr/>
        </p:nvSpPr>
        <p:spPr>
          <a:xfrm>
            <a:off x="2862193" y="1603512"/>
            <a:ext cx="3116036"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a:t>
            </a:r>
            <a:r>
              <a:rPr kumimoji="0" lang="en-US" sz="1600" b="0" i="1" u="none" strike="noStrike" kern="0" cap="none" spc="0" normalizeH="0" baseline="0" noProof="0" dirty="0" err="1">
                <a:ln>
                  <a:noFill/>
                </a:ln>
                <a:solidFill>
                  <a:srgbClr val="005AA9">
                    <a:lumMod val="75000"/>
                  </a:srgbClr>
                </a:solidFill>
                <a:effectLst/>
                <a:uLnTx/>
                <a:uFillTx/>
                <a:latin typeface="Calibri" panose="020F0502020204030204"/>
                <a:ea typeface="+mn-ea"/>
                <a:cs typeface="+mn-cs"/>
              </a:rPr>
              <a:t>Beam_mode</a:t>
            </a:r>
            <a:r>
              <a:rPr kumimoji="0" lang="en-US" sz="16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 </a:t>
            </a:r>
            <a:r>
              <a:rPr kumimoji="0" lang="en-US"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STABLE</a:t>
            </a:r>
          </a:p>
          <a:p>
            <a:pPr marL="0" marR="0" lvl="0" indent="0" defTabSz="800100" eaLnBrk="1" fontAlgn="auto" latinLnBrk="0" hangingPunct="1">
              <a:lnSpc>
                <a:spcPct val="100000"/>
              </a:lnSpc>
              <a:spcBef>
                <a:spcPct val="0"/>
              </a:spcBef>
              <a:spcAft>
                <a:spcPct val="35000"/>
              </a:spcAft>
              <a:buClrTx/>
              <a:buSzTx/>
              <a:buFontTx/>
              <a:buNone/>
              <a:tabLst/>
              <a:defRPr/>
            </a:pPr>
            <a:r>
              <a:rPr kumimoji="0" lang="en-US" sz="1600" b="1"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a:t>
            </a:r>
            <a:r>
              <a:rPr kumimoji="0" lang="en-US" sz="1600" b="0" i="1" u="none" strike="noStrike" kern="0" cap="none" spc="0" normalizeH="0" baseline="0" noProof="0" dirty="0" err="1">
                <a:ln>
                  <a:noFill/>
                </a:ln>
                <a:solidFill>
                  <a:srgbClr val="005AA9">
                    <a:lumMod val="75000"/>
                  </a:srgbClr>
                </a:solidFill>
                <a:effectLst/>
                <a:uLnTx/>
                <a:uFillTx/>
                <a:latin typeface="Calibri" panose="020F0502020204030204"/>
                <a:ea typeface="+mn-ea"/>
                <a:cs typeface="+mn-cs"/>
              </a:rPr>
              <a:t>VerificationLevel</a:t>
            </a:r>
            <a:r>
              <a:rPr kumimoji="0" lang="en-US" sz="16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 </a:t>
            </a:r>
            <a:r>
              <a:rPr kumimoji="0" lang="en-US" sz="1600" b="0" i="0" u="none" strike="noStrike" kern="0" cap="none" spc="0" normalizeH="0" baseline="0" noProof="0" dirty="0" err="1">
                <a:ln>
                  <a:noFill/>
                </a:ln>
                <a:solidFill>
                  <a:srgbClr val="000000">
                    <a:hueOff val="0"/>
                    <a:satOff val="0"/>
                    <a:lumOff val="0"/>
                    <a:alphaOff val="0"/>
                  </a:srgbClr>
                </a:solidFill>
                <a:effectLst/>
                <a:uLnTx/>
                <a:uFillTx/>
                <a:latin typeface="Calibri" panose="020F0502020204030204"/>
                <a:ea typeface="+mn-ea"/>
                <a:cs typeface="+mn-cs"/>
              </a:rPr>
              <a:t>UFO_verified</a:t>
            </a:r>
            <a:endParaRPr kumimoji="0" lang="en-GB"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endParaRPr>
          </a:p>
        </p:txBody>
      </p:sp>
      <p:sp>
        <p:nvSpPr>
          <p:cNvPr id="20" name="Rectangle 19"/>
          <p:cNvSpPr/>
          <p:nvPr/>
        </p:nvSpPr>
        <p:spPr>
          <a:xfrm>
            <a:off x="4332181" y="3881762"/>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21" name="Group 20"/>
          <p:cNvGrpSpPr/>
          <p:nvPr/>
        </p:nvGrpSpPr>
        <p:grpSpPr>
          <a:xfrm>
            <a:off x="2697187" y="3645194"/>
            <a:ext cx="1800000" cy="1150769"/>
            <a:chOff x="596275" y="2500"/>
            <a:chExt cx="2151653" cy="2151653"/>
          </a:xfrm>
        </p:grpSpPr>
        <p:sp>
          <p:nvSpPr>
            <p:cNvPr id="22" name="Oval 21"/>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23"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3:</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24" name="Rectangle 23"/>
          <p:cNvSpPr/>
          <p:nvPr/>
        </p:nvSpPr>
        <p:spPr>
          <a:xfrm>
            <a:off x="3691489" y="2708615"/>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F2 for which max loss for UFO BLM match the value for RS2 in the corresponding F1</a:t>
            </a:r>
            <a:endParaRPr kumimoji="0" lang="en-GB"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endParaRPr>
          </a:p>
        </p:txBody>
      </p:sp>
      <p:sp>
        <p:nvSpPr>
          <p:cNvPr id="25" name="Rectangle 24"/>
          <p:cNvSpPr/>
          <p:nvPr/>
        </p:nvSpPr>
        <p:spPr>
          <a:xfrm>
            <a:off x="4534591" y="3837010"/>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losses &gt; </a:t>
            </a:r>
            <a:r>
              <a:rPr kumimoji="0" lang="en-US"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threshold (5 * 10</a:t>
            </a:r>
            <a:r>
              <a:rPr kumimoji="0" lang="en-US" sz="1500" b="0" i="1" u="none" strike="noStrike" kern="0" cap="none" spc="0" normalizeH="0" baseline="30000" noProof="0" dirty="0">
                <a:ln>
                  <a:noFill/>
                </a:ln>
                <a:solidFill>
                  <a:srgbClr val="005AA9">
                    <a:lumMod val="75000"/>
                  </a:srgbClr>
                </a:solidFill>
                <a:effectLst/>
                <a:uLnTx/>
                <a:uFillTx/>
                <a:latin typeface="Calibri" panose="020F0502020204030204"/>
                <a:ea typeface="+mn-ea"/>
                <a:cs typeface="+mn-cs"/>
              </a:rPr>
              <a:t>-3</a:t>
            </a:r>
            <a:r>
              <a:rPr kumimoji="0" lang="en-US"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a:t>
            </a:r>
            <a:endParaRPr kumimoji="0" lang="en-GB"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endParaRPr>
          </a:p>
        </p:txBody>
      </p:sp>
      <p:sp>
        <p:nvSpPr>
          <p:cNvPr id="26" name="Rectangle 25"/>
          <p:cNvSpPr/>
          <p:nvPr/>
        </p:nvSpPr>
        <p:spPr>
          <a:xfrm>
            <a:off x="5326483" y="5032531"/>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27" name="Group 26"/>
          <p:cNvGrpSpPr/>
          <p:nvPr/>
        </p:nvGrpSpPr>
        <p:grpSpPr>
          <a:xfrm>
            <a:off x="3691489" y="4795963"/>
            <a:ext cx="1800000" cy="1150769"/>
            <a:chOff x="596275" y="2500"/>
            <a:chExt cx="2151653" cy="2151653"/>
          </a:xfrm>
        </p:grpSpPr>
        <p:sp>
          <p:nvSpPr>
            <p:cNvPr id="28" name="Oval 27"/>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29"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4:</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30" name="Rectangle 29"/>
          <p:cNvSpPr/>
          <p:nvPr/>
        </p:nvSpPr>
        <p:spPr>
          <a:xfrm>
            <a:off x="5548639" y="5010153"/>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At least 2 point nearby each other for which condition 3 is fulfilled </a:t>
            </a:r>
            <a:endParaRPr kumimoji="0" lang="en-GB"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endParaRPr>
          </a:p>
        </p:txBody>
      </p:sp>
      <p:grpSp>
        <p:nvGrpSpPr>
          <p:cNvPr id="31" name="Group 30"/>
          <p:cNvGrpSpPr/>
          <p:nvPr/>
        </p:nvGrpSpPr>
        <p:grpSpPr>
          <a:xfrm>
            <a:off x="299753" y="286226"/>
            <a:ext cx="1800000" cy="1150769"/>
            <a:chOff x="546030" y="-225544"/>
            <a:chExt cx="2151653" cy="2151653"/>
          </a:xfrm>
        </p:grpSpPr>
        <p:sp>
          <p:nvSpPr>
            <p:cNvPr id="32" name="Oval 31"/>
            <p:cNvSpPr/>
            <p:nvPr/>
          </p:nvSpPr>
          <p:spPr>
            <a:xfrm>
              <a:off x="546030" y="-225544"/>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33" name="Oval 4"/>
            <p:cNvSpPr/>
            <p:nvPr/>
          </p:nvSpPr>
          <p:spPr>
            <a:xfrm>
              <a:off x="861133" y="89558"/>
              <a:ext cx="1521449"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3600" b="0" i="0" u="none" strike="noStrike" kern="0" cap="none" spc="0" normalizeH="0" baseline="0" noProof="0" dirty="0">
                  <a:ln>
                    <a:noFill/>
                  </a:ln>
                  <a:solidFill>
                    <a:srgbClr val="FFFFFF"/>
                  </a:solidFill>
                  <a:effectLst/>
                  <a:uLnTx/>
                  <a:uFillTx/>
                  <a:latin typeface="Calibri" panose="020F0502020204030204"/>
                  <a:ea typeface="+mn-ea"/>
                  <a:cs typeface="+mn-cs"/>
                </a:rPr>
                <a:t>INPUT</a:t>
              </a:r>
              <a:endParaRPr kumimoji="0" lang="en-GB" sz="36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34" name="Down Arrow 33"/>
          <p:cNvSpPr/>
          <p:nvPr/>
        </p:nvSpPr>
        <p:spPr bwMode="auto">
          <a:xfrm rot="16200000">
            <a:off x="7862524" y="2568738"/>
            <a:ext cx="1236992" cy="987752"/>
          </a:xfrm>
          <a:prstGeom prst="downArrow">
            <a:avLst/>
          </a:prstGeom>
          <a:solidFill>
            <a:srgbClr val="004078"/>
          </a:solidFill>
          <a:ln w="9525" cap="flat" cmpd="sng" algn="ctr">
            <a:solidFill>
              <a:srgbClr val="0070C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Arial" charset="0"/>
              <a:buNone/>
              <a:tabLst/>
            </a:pPr>
            <a:endParaRPr kumimoji="0" lang="en-GB" sz="1800" b="0" i="0" u="none" strike="noStrike" cap="none" normalizeH="0" baseline="0">
              <a:ln>
                <a:noFill/>
              </a:ln>
              <a:solidFill>
                <a:schemeClr val="bg1"/>
              </a:solidFill>
              <a:effectLst/>
              <a:latin typeface="Arial" charset="0"/>
            </a:endParaRPr>
          </a:p>
        </p:txBody>
      </p:sp>
    </p:spTree>
    <p:extLst>
      <p:ext uri="{BB962C8B-B14F-4D97-AF65-F5344CB8AC3E}">
        <p14:creationId xmlns:p14="http://schemas.microsoft.com/office/powerpoint/2010/main" val="3651322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Motivation</a:t>
            </a:r>
            <a:endParaRPr lang="en-GB" sz="3600" dirty="0"/>
          </a:p>
        </p:txBody>
      </p:sp>
      <p:sp>
        <p:nvSpPr>
          <p:cNvPr id="3" name="Content Placeholder 2"/>
          <p:cNvSpPr>
            <a:spLocks noGrp="1"/>
          </p:cNvSpPr>
          <p:nvPr>
            <p:ph idx="1"/>
          </p:nvPr>
        </p:nvSpPr>
        <p:spPr>
          <a:xfrm>
            <a:off x="457200" y="1564146"/>
            <a:ext cx="8226854" cy="1348917"/>
          </a:xfrm>
        </p:spPr>
        <p:txBody>
          <a:bodyPr>
            <a:normAutofit fontScale="47500" lnSpcReduction="20000"/>
          </a:bodyPr>
          <a:lstStyle/>
          <a:p>
            <a:pPr marL="36576" indent="0" algn="ctr">
              <a:lnSpc>
                <a:spcPct val="150000"/>
              </a:lnSpc>
              <a:buNone/>
            </a:pPr>
            <a:r>
              <a:rPr lang="de-DE" sz="8000" dirty="0">
                <a:solidFill>
                  <a:srgbClr val="004078"/>
                </a:solidFill>
              </a:rPr>
              <a:t>We want an analysis tool which is:</a:t>
            </a:r>
          </a:p>
          <a:p>
            <a:pPr marL="36576" indent="0" algn="ctr">
              <a:lnSpc>
                <a:spcPct val="150000"/>
              </a:lnSpc>
              <a:buNone/>
            </a:pPr>
            <a:endParaRPr lang="en-US" sz="2400" u="sng" dirty="0"/>
          </a:p>
          <a:p>
            <a:pPr marL="36576" indent="0" algn="just">
              <a:buNone/>
            </a:pPr>
            <a:r>
              <a:rPr lang="en-US" sz="2400" dirty="0"/>
              <a:t>	</a:t>
            </a:r>
            <a:endParaRPr lang="en-US" dirty="0"/>
          </a:p>
          <a:p>
            <a:pPr marL="36576" indent="0">
              <a:buNone/>
            </a:pPr>
            <a:endParaRPr lang="en-GB" dirty="0"/>
          </a:p>
        </p:txBody>
      </p:sp>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TextBox 6">
            <a:extLst>
              <a:ext uri="{FF2B5EF4-FFF2-40B4-BE49-F238E27FC236}">
                <a16:creationId xmlns:a16="http://schemas.microsoft.com/office/drawing/2014/main" id="{14002392-0840-6D43-A2F7-F9B130EC016E}"/>
              </a:ext>
            </a:extLst>
          </p:cNvPr>
          <p:cNvSpPr txBox="1"/>
          <p:nvPr/>
        </p:nvSpPr>
        <p:spPr>
          <a:xfrm>
            <a:off x="330478" y="3317450"/>
            <a:ext cx="3995393" cy="1200329"/>
          </a:xfrm>
          <a:prstGeom prst="rect">
            <a:avLst/>
          </a:prstGeom>
          <a:noFill/>
        </p:spPr>
        <p:txBody>
          <a:bodyPr wrap="square" rtlCol="0">
            <a:spAutoFit/>
          </a:bodyPr>
          <a:lstStyle/>
          <a:p>
            <a:pPr marL="285750" indent="-285750" algn="l">
              <a:buFont typeface="Arial" panose="020B0604020202020204" pitchFamily="34" charset="0"/>
              <a:buChar char="•"/>
            </a:pPr>
            <a:r>
              <a:rPr lang="en-US" dirty="0"/>
              <a:t>Fast</a:t>
            </a:r>
          </a:p>
          <a:p>
            <a:pPr marL="285750" indent="-285750" algn="l">
              <a:buFont typeface="Arial" panose="020B0604020202020204" pitchFamily="34" charset="0"/>
              <a:buChar char="•"/>
            </a:pPr>
            <a:r>
              <a:rPr lang="en-US" dirty="0"/>
              <a:t>Easy</a:t>
            </a:r>
          </a:p>
          <a:p>
            <a:pPr marL="285750" indent="-285750" algn="l">
              <a:buFont typeface="Arial" panose="020B0604020202020204" pitchFamily="34" charset="0"/>
              <a:buChar char="•"/>
            </a:pPr>
            <a:r>
              <a:rPr lang="en-US" dirty="0"/>
              <a:t>Reliable &amp; reproducible</a:t>
            </a:r>
          </a:p>
          <a:p>
            <a:pPr marL="285750" indent="-285750" algn="l">
              <a:buFont typeface="Arial" panose="020B0604020202020204" pitchFamily="34" charset="0"/>
              <a:buChar char="•"/>
            </a:pPr>
            <a:r>
              <a:rPr lang="en-US" dirty="0"/>
              <a:t>Enables advanced analysis</a:t>
            </a:r>
          </a:p>
        </p:txBody>
      </p:sp>
      <p:sp>
        <p:nvSpPr>
          <p:cNvPr id="8" name="TextBox 7">
            <a:extLst>
              <a:ext uri="{FF2B5EF4-FFF2-40B4-BE49-F238E27FC236}">
                <a16:creationId xmlns:a16="http://schemas.microsoft.com/office/drawing/2014/main" id="{14002392-0840-6D43-A2F7-F9B130EC016E}"/>
              </a:ext>
            </a:extLst>
          </p:cNvPr>
          <p:cNvSpPr txBox="1"/>
          <p:nvPr/>
        </p:nvSpPr>
        <p:spPr>
          <a:xfrm>
            <a:off x="4325871" y="3317268"/>
            <a:ext cx="4121940" cy="1200329"/>
          </a:xfrm>
          <a:prstGeom prst="rect">
            <a:avLst/>
          </a:prstGeom>
          <a:noFill/>
        </p:spPr>
        <p:txBody>
          <a:bodyPr wrap="square" rtlCol="0">
            <a:spAutoFit/>
          </a:bodyPr>
          <a:lstStyle/>
          <a:p>
            <a:pPr algn="r"/>
            <a:r>
              <a:rPr lang="en-US" dirty="0"/>
              <a:t>Focus on </a:t>
            </a:r>
            <a:r>
              <a:rPr lang="en-US" b="1" dirty="0"/>
              <a:t>real UFO data</a:t>
            </a:r>
          </a:p>
          <a:p>
            <a:pPr algn="r"/>
            <a:r>
              <a:rPr lang="en-US" dirty="0"/>
              <a:t>All in </a:t>
            </a:r>
            <a:r>
              <a:rPr lang="en-US" b="1" dirty="0"/>
              <a:t>one place </a:t>
            </a:r>
            <a:r>
              <a:rPr lang="en-US" dirty="0"/>
              <a:t>+ </a:t>
            </a:r>
            <a:r>
              <a:rPr lang="en-US" b="1" dirty="0"/>
              <a:t>manual</a:t>
            </a:r>
            <a:r>
              <a:rPr lang="en-US" dirty="0"/>
              <a:t>/readme</a:t>
            </a:r>
          </a:p>
          <a:p>
            <a:pPr algn="r"/>
            <a:r>
              <a:rPr lang="en-US" b="1" dirty="0"/>
              <a:t>One module </a:t>
            </a:r>
            <a:r>
              <a:rPr lang="en-US" dirty="0"/>
              <a:t>for frequent analyses</a:t>
            </a:r>
          </a:p>
          <a:p>
            <a:pPr algn="r"/>
            <a:r>
              <a:rPr lang="en-US" dirty="0"/>
              <a:t>Search for </a:t>
            </a:r>
            <a:r>
              <a:rPr lang="en-US" b="1" dirty="0"/>
              <a:t>correlations</a:t>
            </a:r>
          </a:p>
        </p:txBody>
      </p:sp>
      <p:sp>
        <p:nvSpPr>
          <p:cNvPr id="9" name="TextBox 8">
            <a:extLst>
              <a:ext uri="{FF2B5EF4-FFF2-40B4-BE49-F238E27FC236}">
                <a16:creationId xmlns:a16="http://schemas.microsoft.com/office/drawing/2014/main" id="{14002392-0840-6D43-A2F7-F9B130EC016E}"/>
              </a:ext>
            </a:extLst>
          </p:cNvPr>
          <p:cNvSpPr txBox="1"/>
          <p:nvPr/>
        </p:nvSpPr>
        <p:spPr>
          <a:xfrm>
            <a:off x="8198650" y="3319695"/>
            <a:ext cx="706362" cy="1200329"/>
          </a:xfrm>
          <a:prstGeom prst="rect">
            <a:avLst/>
          </a:prstGeom>
          <a:noFill/>
        </p:spPr>
        <p:txBody>
          <a:bodyPr wrap="square" rtlCol="0">
            <a:spAutoFit/>
          </a:bodyPr>
          <a:lstStyle/>
          <a:p>
            <a:pPr marL="285750" indent="-285750" algn="r">
              <a:buFont typeface="Arial" panose="020B0604020202020204" pitchFamily="34" charset="0"/>
              <a:buChar char="•"/>
            </a:pPr>
            <a:r>
              <a:rPr lang="en-US" dirty="0"/>
              <a:t> </a:t>
            </a:r>
          </a:p>
          <a:p>
            <a:pPr marL="285750" indent="-285750" algn="r">
              <a:buFont typeface="Arial" panose="020B0604020202020204" pitchFamily="34" charset="0"/>
              <a:buChar char="•"/>
            </a:pPr>
            <a:r>
              <a:rPr lang="en-US" dirty="0"/>
              <a:t> </a:t>
            </a:r>
          </a:p>
          <a:p>
            <a:pPr marL="285750" indent="-285750" algn="r">
              <a:buFont typeface="Arial" panose="020B0604020202020204" pitchFamily="34" charset="0"/>
              <a:buChar char="•"/>
            </a:pPr>
            <a:r>
              <a:rPr lang="en-US" dirty="0"/>
              <a:t> </a:t>
            </a:r>
          </a:p>
          <a:p>
            <a:pPr marL="285750" indent="-285750" algn="r">
              <a:buFont typeface="Arial" panose="020B0604020202020204" pitchFamily="34" charset="0"/>
              <a:buChar char="•"/>
            </a:pPr>
            <a:r>
              <a:rPr lang="en-US" dirty="0"/>
              <a:t> </a:t>
            </a:r>
          </a:p>
        </p:txBody>
      </p:sp>
      <p:sp>
        <p:nvSpPr>
          <p:cNvPr id="10" name="Right Arrow 9"/>
          <p:cNvSpPr/>
          <p:nvPr/>
        </p:nvSpPr>
        <p:spPr>
          <a:xfrm>
            <a:off x="3868670" y="3604847"/>
            <a:ext cx="609600" cy="62908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3978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grpSp>
        <p:nvGrpSpPr>
          <p:cNvPr id="14" name="Group 13"/>
          <p:cNvGrpSpPr/>
          <p:nvPr/>
        </p:nvGrpSpPr>
        <p:grpSpPr>
          <a:xfrm>
            <a:off x="3253152" y="2252199"/>
            <a:ext cx="3100755" cy="2467708"/>
            <a:chOff x="1909545" y="1178538"/>
            <a:chExt cx="3344357" cy="2056338"/>
          </a:xfrm>
        </p:grpSpPr>
        <p:sp>
          <p:nvSpPr>
            <p:cNvPr id="15" name="Rectangle 14"/>
            <p:cNvSpPr/>
            <p:nvPr/>
          </p:nvSpPr>
          <p:spPr>
            <a:xfrm>
              <a:off x="1909545" y="1190829"/>
              <a:ext cx="3344357" cy="2044047"/>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6" name="Rectangle 15"/>
            <p:cNvSpPr/>
            <p:nvPr/>
          </p:nvSpPr>
          <p:spPr>
            <a:xfrm>
              <a:off x="2575007" y="1178538"/>
              <a:ext cx="2678894" cy="4272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	excel file (.csv)</a:t>
              </a:r>
            </a:p>
          </p:txBody>
        </p:sp>
      </p:grpSp>
      <p:grpSp>
        <p:nvGrpSpPr>
          <p:cNvPr id="17" name="Group 16"/>
          <p:cNvGrpSpPr/>
          <p:nvPr/>
        </p:nvGrpSpPr>
        <p:grpSpPr>
          <a:xfrm>
            <a:off x="2146793" y="1537258"/>
            <a:ext cx="1821944" cy="1821944"/>
            <a:chOff x="380635" y="108"/>
            <a:chExt cx="1821944" cy="1821944"/>
          </a:xfrm>
          <a:solidFill>
            <a:srgbClr val="FFBE5A"/>
          </a:solidFill>
        </p:grpSpPr>
        <p:sp>
          <p:nvSpPr>
            <p:cNvPr id="18" name="Oval 17"/>
            <p:cNvSpPr/>
            <p:nvPr/>
          </p:nvSpPr>
          <p:spPr>
            <a:xfrm>
              <a:off x="380635" y="108"/>
              <a:ext cx="1821944" cy="1821944"/>
            </a:xfrm>
            <a:prstGeom prst="ellipse">
              <a:avLst/>
            </a:prstGeom>
            <a:solidFill>
              <a:srgbClr val="F0C36D"/>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19" name="Oval 4"/>
            <p:cNvSpPr/>
            <p:nvPr/>
          </p:nvSpPr>
          <p:spPr>
            <a:xfrm>
              <a:off x="647453" y="266926"/>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004078"/>
                  </a:solidFill>
                  <a:latin typeface="Calibri" panose="020F0502020204030204"/>
                  <a:ea typeface="+mn-ea"/>
                  <a:cs typeface="+mn-cs"/>
                </a:rPr>
                <a:t>F3</a:t>
              </a:r>
              <a:endParaRPr lang="en-GB" sz="6500" kern="1200" dirty="0">
                <a:solidFill>
                  <a:srgbClr val="004078"/>
                </a:solidFill>
                <a:latin typeface="Calibri" panose="020F0502020204030204"/>
                <a:ea typeface="+mn-ea"/>
                <a:cs typeface="+mn-cs"/>
              </a:endParaRPr>
            </a:p>
          </p:txBody>
        </p:sp>
      </p:grpSp>
      <p:sp>
        <p:nvSpPr>
          <p:cNvPr id="20" name="Rectangle 19"/>
          <p:cNvSpPr/>
          <p:nvPr/>
        </p:nvSpPr>
        <p:spPr>
          <a:xfrm>
            <a:off x="3757400" y="2777504"/>
            <a:ext cx="2635392" cy="1938992"/>
          </a:xfrm>
          <a:prstGeom prst="rect">
            <a:avLst/>
          </a:prstGeom>
        </p:spPr>
        <p:txBody>
          <a:bodyPr wrap="square">
            <a:spAutoFit/>
          </a:bodyPr>
          <a:lstStyle/>
          <a:p>
            <a:pPr marL="285750" lvl="0" indent="-285750">
              <a:buFont typeface="Arial" panose="020B0604020202020204" pitchFamily="34" charset="0"/>
              <a:buChar char="•"/>
            </a:pPr>
            <a:r>
              <a:rPr lang="de-DE" sz="1600" dirty="0">
                <a:solidFill>
                  <a:srgbClr val="0055A0"/>
                </a:solidFill>
              </a:rPr>
              <a:t>Basic info</a:t>
            </a:r>
            <a:br>
              <a:rPr lang="de-DE" sz="1600" dirty="0">
                <a:solidFill>
                  <a:srgbClr val="0055A0"/>
                </a:solidFill>
              </a:rPr>
            </a:br>
            <a:r>
              <a:rPr lang="de-DE" sz="1200" dirty="0">
                <a:solidFill>
                  <a:srgbClr val="0070C0"/>
                </a:solidFill>
              </a:rPr>
              <a:t>(timestamp, fill number, machine parameters)</a:t>
            </a:r>
          </a:p>
          <a:p>
            <a:pPr marL="285750" lvl="0" indent="-285750">
              <a:buFont typeface="Arial" panose="020B0604020202020204" pitchFamily="34" charset="0"/>
              <a:buChar char="•"/>
            </a:pPr>
            <a:endParaRPr lang="de-DE" sz="1200" dirty="0">
              <a:solidFill>
                <a:srgbClr val="0070C0"/>
              </a:solidFill>
            </a:endParaRPr>
          </a:p>
          <a:p>
            <a:pPr marL="285750" lvl="0" indent="-285750">
              <a:buFont typeface="Arial" panose="020B0604020202020204" pitchFamily="34" charset="0"/>
              <a:buChar char="•"/>
            </a:pPr>
            <a:r>
              <a:rPr lang="de-DE" sz="1600" dirty="0">
                <a:solidFill>
                  <a:srgbClr val="0055A0"/>
                </a:solidFill>
              </a:rPr>
              <a:t>UFO BLM + neighbours </a:t>
            </a:r>
            <a:r>
              <a:rPr lang="de-DE" sz="1200" dirty="0">
                <a:solidFill>
                  <a:srgbClr val="0070C0"/>
                </a:solidFill>
              </a:rPr>
              <a:t>(losses + DCUM)</a:t>
            </a:r>
          </a:p>
          <a:p>
            <a:pPr marL="285750" lvl="0" indent="-285750">
              <a:buFont typeface="Arial" panose="020B0604020202020204" pitchFamily="34" charset="0"/>
              <a:buChar char="•"/>
            </a:pPr>
            <a:endParaRPr lang="de-DE" sz="1200" dirty="0">
              <a:solidFill>
                <a:srgbClr val="0070C0"/>
              </a:solidFill>
            </a:endParaRPr>
          </a:p>
          <a:p>
            <a:pPr marL="285750" lvl="0" indent="-285750">
              <a:buFont typeface="Arial" panose="020B0604020202020204" pitchFamily="34" charset="0"/>
              <a:buChar char="•"/>
            </a:pPr>
            <a:r>
              <a:rPr lang="de-DE" sz="1600" dirty="0">
                <a:solidFill>
                  <a:srgbClr val="0055A0"/>
                </a:solidFill>
              </a:rPr>
              <a:t>Time-resolved data </a:t>
            </a:r>
            <a:r>
              <a:rPr lang="de-DE" sz="1200" dirty="0">
                <a:solidFill>
                  <a:srgbClr val="0070C0"/>
                </a:solidFill>
              </a:rPr>
              <a:t>(capture buffer)</a:t>
            </a:r>
            <a:endParaRPr lang="en-US" sz="1600" dirty="0"/>
          </a:p>
        </p:txBody>
      </p:sp>
      <p:grpSp>
        <p:nvGrpSpPr>
          <p:cNvPr id="21" name="Group 20"/>
          <p:cNvGrpSpPr/>
          <p:nvPr/>
        </p:nvGrpSpPr>
        <p:grpSpPr>
          <a:xfrm>
            <a:off x="5658330" y="555556"/>
            <a:ext cx="2836596" cy="1138085"/>
            <a:chOff x="1921581" y="1178539"/>
            <a:chExt cx="2716119" cy="1138085"/>
          </a:xfrm>
        </p:grpSpPr>
        <p:sp>
          <p:nvSpPr>
            <p:cNvPr id="22" name="Rectangle 21"/>
            <p:cNvSpPr/>
            <p:nvPr/>
          </p:nvSpPr>
          <p:spPr>
            <a:xfrm>
              <a:off x="1921581" y="1190830"/>
              <a:ext cx="2716119" cy="1125794"/>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23" name="Rectangle 22"/>
            <p:cNvSpPr/>
            <p:nvPr/>
          </p:nvSpPr>
          <p:spPr>
            <a:xfrm>
              <a:off x="3028065" y="1178539"/>
              <a:ext cx="1609633" cy="113808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excel file (.csv) </a:t>
              </a:r>
              <a:endParaRPr lang="en-GB" sz="1800" kern="1200" dirty="0"/>
            </a:p>
          </p:txBody>
        </p:sp>
      </p:grpSp>
      <p:grpSp>
        <p:nvGrpSpPr>
          <p:cNvPr id="24" name="Group 23"/>
          <p:cNvGrpSpPr/>
          <p:nvPr/>
        </p:nvGrpSpPr>
        <p:grpSpPr>
          <a:xfrm>
            <a:off x="4828487" y="213627"/>
            <a:ext cx="1821944" cy="1821944"/>
            <a:chOff x="380635" y="108"/>
            <a:chExt cx="1821944" cy="1821944"/>
          </a:xfrm>
          <a:solidFill>
            <a:srgbClr val="FFBE5A"/>
          </a:solidFill>
        </p:grpSpPr>
        <p:sp>
          <p:nvSpPr>
            <p:cNvPr id="25" name="Oval 24"/>
            <p:cNvSpPr/>
            <p:nvPr/>
          </p:nvSpPr>
          <p:spPr>
            <a:xfrm>
              <a:off x="380635" y="108"/>
              <a:ext cx="1821944" cy="1821944"/>
            </a:xfrm>
            <a:prstGeom prst="ellipse">
              <a:avLst/>
            </a:prstGeom>
            <a:solidFill>
              <a:srgbClr val="F0C36D"/>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26" name="Oval 4"/>
            <p:cNvSpPr/>
            <p:nvPr/>
          </p:nvSpPr>
          <p:spPr>
            <a:xfrm>
              <a:off x="647453" y="266926"/>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004078"/>
                  </a:solidFill>
                  <a:latin typeface="Calibri" panose="020F0502020204030204"/>
                  <a:ea typeface="+mn-ea"/>
                  <a:cs typeface="+mn-cs"/>
                </a:rPr>
                <a:t>F3</a:t>
              </a:r>
              <a:endParaRPr lang="en-GB" sz="6500" kern="1200" dirty="0">
                <a:solidFill>
                  <a:srgbClr val="004078"/>
                </a:solidFill>
                <a:latin typeface="Calibri" panose="020F0502020204030204"/>
                <a:ea typeface="+mn-ea"/>
                <a:cs typeface="+mn-cs"/>
              </a:endParaRPr>
            </a:p>
          </p:txBody>
        </p:sp>
      </p:grpSp>
      <p:sp>
        <p:nvSpPr>
          <p:cNvPr id="27"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Tree>
    <p:extLst>
      <p:ext uri="{BB962C8B-B14F-4D97-AF65-F5344CB8AC3E}">
        <p14:creationId xmlns:p14="http://schemas.microsoft.com/office/powerpoint/2010/main" val="3983160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
        <p:nvSpPr>
          <p:cNvPr id="45" name="Oval 6"/>
          <p:cNvSpPr/>
          <p:nvPr/>
        </p:nvSpPr>
        <p:spPr>
          <a:xfrm>
            <a:off x="-1131461" y="0"/>
            <a:ext cx="1131461" cy="11001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4400" dirty="0">
                <a:solidFill>
                  <a:schemeClr val="accent2">
                    <a:lumMod val="75000"/>
                  </a:schemeClr>
                </a:solidFill>
              </a:rPr>
              <a:t>+</a:t>
            </a:r>
            <a:endParaRPr lang="en-GB" sz="4400" kern="1200" dirty="0">
              <a:solidFill>
                <a:schemeClr val="accent2">
                  <a:lumMod val="75000"/>
                </a:schemeClr>
              </a:solidFill>
            </a:endParaRPr>
          </a:p>
        </p:txBody>
      </p:sp>
      <p:sp>
        <p:nvSpPr>
          <p:cNvPr id="3" name="Title 2"/>
          <p:cNvSpPr>
            <a:spLocks noGrp="1"/>
          </p:cNvSpPr>
          <p:nvPr>
            <p:ph type="title"/>
          </p:nvPr>
        </p:nvSpPr>
        <p:spPr>
          <a:xfrm>
            <a:off x="185055" y="233492"/>
            <a:ext cx="8226854" cy="940443"/>
          </a:xfrm>
        </p:spPr>
        <p:txBody>
          <a:bodyPr/>
          <a:lstStyle/>
          <a:p>
            <a:pPr algn="ctr"/>
            <a:r>
              <a:rPr lang="en-US" dirty="0">
                <a:effectLst>
                  <a:outerShdw blurRad="38100" dist="38100" dir="2700000" algn="tl">
                    <a:srgbClr val="000000">
                      <a:alpha val="43137"/>
                    </a:srgbClr>
                  </a:outerShdw>
                </a:effectLst>
              </a:rPr>
              <a:t>	OUTPUT FILES</a:t>
            </a:r>
            <a:endParaRPr lang="en-GB" dirty="0">
              <a:effectLst>
                <a:outerShdw blurRad="38100" dist="38100" dir="2700000" algn="tl">
                  <a:srgbClr val="000000">
                    <a:alpha val="43137"/>
                  </a:srgbClr>
                </a:outerShdw>
              </a:effectLst>
            </a:endParaRPr>
          </a:p>
        </p:txBody>
      </p:sp>
      <p:grpSp>
        <p:nvGrpSpPr>
          <p:cNvPr id="51" name="Group 50"/>
          <p:cNvGrpSpPr/>
          <p:nvPr/>
        </p:nvGrpSpPr>
        <p:grpSpPr>
          <a:xfrm>
            <a:off x="4841202" y="1277983"/>
            <a:ext cx="1821944" cy="1821944"/>
            <a:chOff x="4935496" y="108"/>
            <a:chExt cx="1821944" cy="1821944"/>
          </a:xfrm>
          <a:solidFill>
            <a:schemeClr val="accent3">
              <a:lumMod val="60000"/>
              <a:lumOff val="40000"/>
            </a:schemeClr>
          </a:solidFill>
        </p:grpSpPr>
        <p:sp>
          <p:nvSpPr>
            <p:cNvPr id="52" name="Oval 51"/>
            <p:cNvSpPr/>
            <p:nvPr/>
          </p:nvSpPr>
          <p:spPr>
            <a:xfrm>
              <a:off x="4935496" y="108"/>
              <a:ext cx="1821944" cy="1821944"/>
            </a:xfrm>
            <a:prstGeom prst="ellipse">
              <a:avLst/>
            </a:prstGeom>
            <a:grp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53" name="Oval 6"/>
            <p:cNvSpPr/>
            <p:nvPr/>
          </p:nvSpPr>
          <p:spPr>
            <a:xfrm>
              <a:off x="5202314" y="266926"/>
              <a:ext cx="1288308" cy="12883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004078"/>
                  </a:solidFill>
                  <a:latin typeface="Calibri" panose="020F0502020204030204"/>
                  <a:ea typeface="+mn-ea"/>
                  <a:cs typeface="+mn-cs"/>
                </a:rPr>
                <a:t>F4</a:t>
              </a:r>
              <a:endParaRPr lang="en-GB" sz="6500" kern="1200" dirty="0">
                <a:solidFill>
                  <a:srgbClr val="004078"/>
                </a:solidFill>
                <a:latin typeface="Calibri" panose="020F0502020204030204"/>
                <a:ea typeface="+mn-ea"/>
                <a:cs typeface="+mn-cs"/>
              </a:endParaRPr>
            </a:p>
          </p:txBody>
        </p:sp>
      </p:grpSp>
      <p:grpSp>
        <p:nvGrpSpPr>
          <p:cNvPr id="54" name="Group 53"/>
          <p:cNvGrpSpPr/>
          <p:nvPr/>
        </p:nvGrpSpPr>
        <p:grpSpPr>
          <a:xfrm>
            <a:off x="975639" y="2404293"/>
            <a:ext cx="3923475" cy="1138085"/>
            <a:chOff x="1921581" y="1178539"/>
            <a:chExt cx="3923475" cy="1138085"/>
          </a:xfrm>
        </p:grpSpPr>
        <p:sp>
          <p:nvSpPr>
            <p:cNvPr id="55" name="Rectangle 54"/>
            <p:cNvSpPr/>
            <p:nvPr/>
          </p:nvSpPr>
          <p:spPr>
            <a:xfrm>
              <a:off x="1921581" y="1190830"/>
              <a:ext cx="3344357" cy="1125794"/>
            </a:xfrm>
            <a:prstGeom prst="rect">
              <a:avLst/>
            </a:pr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56" name="Rectangle 55"/>
            <p:cNvSpPr/>
            <p:nvPr/>
          </p:nvSpPr>
          <p:spPr>
            <a:xfrm>
              <a:off x="2822110" y="1178539"/>
              <a:ext cx="3022946" cy="11257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excel file (.csv) </a:t>
              </a:r>
              <a:endParaRPr lang="en-GB" sz="1800" kern="1200" dirty="0"/>
            </a:p>
          </p:txBody>
        </p:sp>
      </p:grpSp>
      <p:grpSp>
        <p:nvGrpSpPr>
          <p:cNvPr id="57" name="Group 56"/>
          <p:cNvGrpSpPr/>
          <p:nvPr/>
        </p:nvGrpSpPr>
        <p:grpSpPr>
          <a:xfrm>
            <a:off x="54224" y="1277982"/>
            <a:ext cx="1821944" cy="1821944"/>
            <a:chOff x="380635" y="108"/>
            <a:chExt cx="1821944" cy="1821944"/>
          </a:xfrm>
          <a:solidFill>
            <a:srgbClr val="FFBE5A"/>
          </a:solidFill>
        </p:grpSpPr>
        <p:sp>
          <p:nvSpPr>
            <p:cNvPr id="58" name="Oval 57"/>
            <p:cNvSpPr/>
            <p:nvPr/>
          </p:nvSpPr>
          <p:spPr>
            <a:xfrm>
              <a:off x="380635" y="108"/>
              <a:ext cx="1821944" cy="1821944"/>
            </a:xfrm>
            <a:prstGeom prst="ellipse">
              <a:avLst/>
            </a:prstGeom>
            <a:solidFill>
              <a:srgbClr val="F0C36D"/>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59" name="Oval 4"/>
            <p:cNvSpPr/>
            <p:nvPr/>
          </p:nvSpPr>
          <p:spPr>
            <a:xfrm>
              <a:off x="647453" y="266926"/>
              <a:ext cx="1288308" cy="1288308"/>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004078"/>
                  </a:solidFill>
                  <a:latin typeface="Calibri" panose="020F0502020204030204"/>
                  <a:ea typeface="+mn-ea"/>
                  <a:cs typeface="+mn-cs"/>
                </a:rPr>
                <a:t>F3</a:t>
              </a:r>
              <a:endParaRPr lang="en-GB" sz="6500" kern="1200" dirty="0">
                <a:solidFill>
                  <a:srgbClr val="004078"/>
                </a:solidFill>
                <a:latin typeface="Calibri" panose="020F0502020204030204"/>
                <a:ea typeface="+mn-ea"/>
                <a:cs typeface="+mn-cs"/>
              </a:endParaRPr>
            </a:p>
          </p:txBody>
        </p:sp>
      </p:grpSp>
      <p:sp>
        <p:nvSpPr>
          <p:cNvPr id="60" name="Rectangle 59"/>
          <p:cNvSpPr/>
          <p:nvPr/>
        </p:nvSpPr>
        <p:spPr>
          <a:xfrm>
            <a:off x="5799643" y="2404293"/>
            <a:ext cx="3344357" cy="1125794"/>
          </a:xfrm>
          <a:prstGeom prst="rect">
            <a:avLst/>
          </a:prstGeom>
          <a:solidFill>
            <a:srgbClr val="FED072"/>
          </a:solidFill>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grpSp>
        <p:nvGrpSpPr>
          <p:cNvPr id="63" name="Group 62"/>
          <p:cNvGrpSpPr/>
          <p:nvPr/>
        </p:nvGrpSpPr>
        <p:grpSpPr>
          <a:xfrm>
            <a:off x="4841202" y="1265692"/>
            <a:ext cx="1821944" cy="1821944"/>
            <a:chOff x="4935496" y="108"/>
            <a:chExt cx="1821944" cy="1821944"/>
          </a:xfrm>
          <a:solidFill>
            <a:schemeClr val="accent3">
              <a:lumMod val="60000"/>
              <a:lumOff val="40000"/>
            </a:schemeClr>
          </a:solidFill>
        </p:grpSpPr>
        <p:sp>
          <p:nvSpPr>
            <p:cNvPr id="64" name="Oval 63"/>
            <p:cNvSpPr/>
            <p:nvPr/>
          </p:nvSpPr>
          <p:spPr>
            <a:xfrm>
              <a:off x="4935496" y="108"/>
              <a:ext cx="1821944" cy="1821944"/>
            </a:xfrm>
            <a:prstGeom prst="ellipse">
              <a:avLst/>
            </a:prstGeom>
            <a:grp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5" name="Oval 6"/>
            <p:cNvSpPr/>
            <p:nvPr/>
          </p:nvSpPr>
          <p:spPr>
            <a:xfrm>
              <a:off x="5202314" y="266926"/>
              <a:ext cx="1288308" cy="12883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6500" kern="1200" dirty="0">
                  <a:solidFill>
                    <a:srgbClr val="004078"/>
                  </a:solidFill>
                  <a:latin typeface="Calibri" panose="020F0502020204030204"/>
                  <a:ea typeface="+mn-ea"/>
                  <a:cs typeface="+mn-cs"/>
                </a:rPr>
                <a:t>F4</a:t>
              </a:r>
              <a:endParaRPr lang="en-GB" sz="6500" kern="1200" dirty="0">
                <a:solidFill>
                  <a:srgbClr val="004078"/>
                </a:solidFill>
                <a:latin typeface="Calibri" panose="020F0502020204030204"/>
                <a:ea typeface="+mn-ea"/>
                <a:cs typeface="+mn-cs"/>
              </a:endParaRPr>
            </a:p>
          </p:txBody>
        </p:sp>
      </p:grpSp>
      <p:grpSp>
        <p:nvGrpSpPr>
          <p:cNvPr id="75" name="Group 74"/>
          <p:cNvGrpSpPr/>
          <p:nvPr/>
        </p:nvGrpSpPr>
        <p:grpSpPr>
          <a:xfrm>
            <a:off x="975639" y="3593282"/>
            <a:ext cx="3354800" cy="2096159"/>
            <a:chOff x="1932782" y="2330844"/>
            <a:chExt cx="3598745" cy="2096159"/>
          </a:xfrm>
        </p:grpSpPr>
        <p:sp>
          <p:nvSpPr>
            <p:cNvPr id="76" name="Rectangle 75"/>
            <p:cNvSpPr/>
            <p:nvPr/>
          </p:nvSpPr>
          <p:spPr>
            <a:xfrm>
              <a:off x="1932782" y="2360915"/>
              <a:ext cx="3598745" cy="2066088"/>
            </a:xfrm>
            <a:prstGeom prst="rect">
              <a:avLst/>
            </a:prstGeom>
          </p:spPr>
          <p:style>
            <a:lnRef idx="2">
              <a:schemeClr val="accent4">
                <a:tint val="40000"/>
                <a:alpha val="90000"/>
                <a:hueOff val="737289"/>
                <a:satOff val="32426"/>
                <a:lumOff val="4823"/>
                <a:alphaOff val="0"/>
              </a:schemeClr>
            </a:lnRef>
            <a:fillRef idx="1">
              <a:schemeClr val="accent4">
                <a:tint val="40000"/>
                <a:alpha val="90000"/>
                <a:hueOff val="737289"/>
                <a:satOff val="32426"/>
                <a:lumOff val="4823"/>
                <a:alphaOff val="0"/>
              </a:schemeClr>
            </a:fillRef>
            <a:effectRef idx="0">
              <a:schemeClr val="accent4">
                <a:tint val="40000"/>
                <a:alpha val="90000"/>
                <a:hueOff val="737289"/>
                <a:satOff val="32426"/>
                <a:lumOff val="4823"/>
                <a:alphaOff val="0"/>
              </a:schemeClr>
            </a:effectRef>
            <a:fontRef idx="minor">
              <a:schemeClr val="dk1">
                <a:hueOff val="0"/>
                <a:satOff val="0"/>
                <a:lumOff val="0"/>
                <a:alphaOff val="0"/>
              </a:schemeClr>
            </a:fontRef>
          </p:style>
        </p:sp>
        <p:sp>
          <p:nvSpPr>
            <p:cNvPr id="77" name="Rectangle 76"/>
            <p:cNvSpPr/>
            <p:nvPr/>
          </p:nvSpPr>
          <p:spPr>
            <a:xfrm>
              <a:off x="2215080" y="2330844"/>
              <a:ext cx="3022946" cy="20660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sz="1800" kern="1200" dirty="0"/>
                <a:t>losses over time for:</a:t>
              </a:r>
            </a:p>
            <a:p>
              <a:pPr marL="285750" lvl="0" indent="-285750" algn="l" defTabSz="800100">
                <a:spcBef>
                  <a:spcPct val="0"/>
                </a:spcBef>
                <a:spcAft>
                  <a:spcPct val="35000"/>
                </a:spcAft>
                <a:buFontTx/>
                <a:buChar char="-"/>
              </a:pPr>
              <a:r>
                <a:rPr lang="en-US" sz="1600" kern="1200" dirty="0"/>
                <a:t>UFO BLM </a:t>
              </a:r>
            </a:p>
            <a:p>
              <a:pPr marL="285750" lvl="0" indent="-285750" algn="l" defTabSz="800100">
                <a:spcBef>
                  <a:spcPct val="0"/>
                </a:spcBef>
                <a:spcAft>
                  <a:spcPct val="35000"/>
                </a:spcAft>
                <a:buFontTx/>
                <a:buChar char="-"/>
              </a:pPr>
              <a:r>
                <a:rPr lang="en-US" sz="1600" dirty="0"/>
                <a:t>20 </a:t>
              </a:r>
              <a:r>
                <a:rPr lang="en-US" sz="1600" kern="1200" dirty="0"/>
                <a:t>neighboring BLMs</a:t>
              </a:r>
            </a:p>
            <a:p>
              <a:pPr marL="285750" lvl="0" indent="-285750" algn="l" defTabSz="800100">
                <a:spcBef>
                  <a:spcPct val="0"/>
                </a:spcBef>
                <a:spcAft>
                  <a:spcPct val="35000"/>
                </a:spcAft>
                <a:buFontTx/>
                <a:buChar char="-"/>
              </a:pPr>
              <a:r>
                <a:rPr lang="en-US" sz="1600" dirty="0"/>
                <a:t>s</a:t>
              </a:r>
              <a:r>
                <a:rPr lang="en-US" sz="1600" kern="1200" dirty="0"/>
                <a:t>elected </a:t>
              </a:r>
              <a:r>
                <a:rPr lang="en-US" sz="1600" dirty="0"/>
                <a:t>list of BLMs in </a:t>
              </a:r>
              <a:r>
                <a:rPr lang="en-US" sz="1600" kern="1200" dirty="0"/>
                <a:t>collimator’s area</a:t>
              </a:r>
              <a:endParaRPr lang="en-GB" sz="1600" kern="1200" dirty="0"/>
            </a:p>
          </p:txBody>
        </p:sp>
      </p:grpSp>
      <p:grpSp>
        <p:nvGrpSpPr>
          <p:cNvPr id="78" name="Group 77"/>
          <p:cNvGrpSpPr/>
          <p:nvPr/>
        </p:nvGrpSpPr>
        <p:grpSpPr>
          <a:xfrm>
            <a:off x="5799643" y="3530087"/>
            <a:ext cx="3354800" cy="2159354"/>
            <a:chOff x="1932782" y="2267649"/>
            <a:chExt cx="3598745" cy="2159354"/>
          </a:xfrm>
        </p:grpSpPr>
        <p:sp>
          <p:nvSpPr>
            <p:cNvPr id="79" name="Rectangle 78"/>
            <p:cNvSpPr/>
            <p:nvPr/>
          </p:nvSpPr>
          <p:spPr>
            <a:xfrm>
              <a:off x="1932782" y="2360915"/>
              <a:ext cx="3598745" cy="2066088"/>
            </a:xfrm>
            <a:prstGeom prst="rect">
              <a:avLst/>
            </a:prstGeom>
            <a:solidFill>
              <a:srgbClr val="FFBE5A"/>
            </a:solidFill>
          </p:spPr>
          <p:style>
            <a:lnRef idx="2">
              <a:schemeClr val="accent4">
                <a:tint val="40000"/>
                <a:alpha val="90000"/>
                <a:hueOff val="737289"/>
                <a:satOff val="32426"/>
                <a:lumOff val="4823"/>
                <a:alphaOff val="0"/>
              </a:schemeClr>
            </a:lnRef>
            <a:fillRef idx="1">
              <a:schemeClr val="accent4">
                <a:tint val="40000"/>
                <a:alpha val="90000"/>
                <a:hueOff val="737289"/>
                <a:satOff val="32426"/>
                <a:lumOff val="4823"/>
                <a:alphaOff val="0"/>
              </a:schemeClr>
            </a:fillRef>
            <a:effectRef idx="0">
              <a:schemeClr val="accent4">
                <a:tint val="40000"/>
                <a:alpha val="90000"/>
                <a:hueOff val="737289"/>
                <a:satOff val="32426"/>
                <a:lumOff val="4823"/>
                <a:alphaOff val="0"/>
              </a:schemeClr>
            </a:effectRef>
            <a:fontRef idx="minor">
              <a:schemeClr val="dk1">
                <a:hueOff val="0"/>
                <a:satOff val="0"/>
                <a:lumOff val="0"/>
                <a:alphaOff val="0"/>
              </a:schemeClr>
            </a:fontRef>
          </p:style>
        </p:sp>
        <p:sp>
          <p:nvSpPr>
            <p:cNvPr id="80" name="Rectangle 79"/>
            <p:cNvSpPr/>
            <p:nvPr/>
          </p:nvSpPr>
          <p:spPr>
            <a:xfrm>
              <a:off x="2138295" y="2267649"/>
              <a:ext cx="3382030" cy="20660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150000"/>
                </a:lnSpc>
                <a:spcBef>
                  <a:spcPct val="0"/>
                </a:spcBef>
                <a:spcAft>
                  <a:spcPct val="35000"/>
                </a:spcAft>
              </a:pPr>
              <a:r>
                <a:rPr lang="en-US" sz="1700" dirty="0"/>
                <a:t>p</a:t>
              </a:r>
              <a:r>
                <a:rPr lang="en-US" sz="1700" kern="1200" dirty="0"/>
                <a:t>arameters for filtered in UFO BLMs:</a:t>
              </a:r>
            </a:p>
            <a:p>
              <a:pPr marL="742950" lvl="1" indent="-285750" defTabSz="800100">
                <a:spcBef>
                  <a:spcPct val="0"/>
                </a:spcBef>
                <a:spcAft>
                  <a:spcPct val="35000"/>
                </a:spcAft>
                <a:buFontTx/>
                <a:buChar char="-"/>
              </a:pPr>
              <a:r>
                <a:rPr lang="en-US" sz="1600" kern="1200" dirty="0"/>
                <a:t>UFO BLM </a:t>
              </a:r>
            </a:p>
            <a:p>
              <a:pPr marL="742950" lvl="1" indent="-285750" defTabSz="800100">
                <a:spcBef>
                  <a:spcPct val="0"/>
                </a:spcBef>
                <a:spcAft>
                  <a:spcPct val="35000"/>
                </a:spcAft>
                <a:buFontTx/>
                <a:buChar char="-"/>
              </a:pPr>
              <a:r>
                <a:rPr lang="en-US" sz="1600" kern="1200" dirty="0" err="1"/>
                <a:t>fillnumber</a:t>
              </a:r>
              <a:endParaRPr lang="en-GB" sz="1600" kern="1200" dirty="0"/>
            </a:p>
          </p:txBody>
        </p:sp>
      </p:grpSp>
      <p:sp>
        <p:nvSpPr>
          <p:cNvPr id="81" name="Rectangle 80"/>
          <p:cNvSpPr/>
          <p:nvPr/>
        </p:nvSpPr>
        <p:spPr>
          <a:xfrm>
            <a:off x="6663146" y="2404293"/>
            <a:ext cx="3022946" cy="11257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n-US" sz="1800" kern="1200" dirty="0"/>
              <a:t>excel file (.csv) </a:t>
            </a:r>
            <a:endParaRPr lang="en-GB" sz="1800" kern="1200" dirty="0"/>
          </a:p>
        </p:txBody>
      </p:sp>
    </p:spTree>
    <p:extLst>
      <p:ext uri="{BB962C8B-B14F-4D97-AF65-F5344CB8AC3E}">
        <p14:creationId xmlns:p14="http://schemas.microsoft.com/office/powerpoint/2010/main" val="26289433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9" name="Title 1"/>
          <p:cNvSpPr>
            <a:spLocks noGrp="1"/>
          </p:cNvSpPr>
          <p:nvPr>
            <p:ph type="title"/>
          </p:nvPr>
        </p:nvSpPr>
        <p:spPr>
          <a:xfrm>
            <a:off x="457200" y="2340966"/>
            <a:ext cx="8226854" cy="940443"/>
          </a:xfrm>
        </p:spPr>
        <p:txBody>
          <a:bodyPr>
            <a:normAutofit/>
          </a:bodyPr>
          <a:lstStyle/>
          <a:p>
            <a:pPr algn="ctr"/>
            <a:r>
              <a:rPr lang="en-US" sz="4400" dirty="0">
                <a:effectLst>
                  <a:outerShdw blurRad="38100" dist="38100" dir="2700000" algn="tl">
                    <a:srgbClr val="000000">
                      <a:alpha val="43137"/>
                    </a:srgbClr>
                  </a:outerShdw>
                </a:effectLst>
              </a:rPr>
              <a:t>Analysis results</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89668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sp>
        <p:nvSpPr>
          <p:cNvPr id="9" name="Title 1"/>
          <p:cNvSpPr>
            <a:spLocks noGrp="1"/>
          </p:cNvSpPr>
          <p:nvPr>
            <p:ph type="title"/>
          </p:nvPr>
        </p:nvSpPr>
        <p:spPr>
          <a:xfrm>
            <a:off x="113211" y="300016"/>
            <a:ext cx="8934995" cy="940443"/>
          </a:xfrm>
        </p:spPr>
        <p:txBody>
          <a:bodyPr>
            <a:noAutofit/>
          </a:bodyPr>
          <a:lstStyle/>
          <a:p>
            <a:pPr algn="ctr"/>
            <a:r>
              <a:rPr lang="en-US" sz="2600" b="1" dirty="0">
                <a:effectLst>
                  <a:outerShdw blurRad="38100" dist="38100" dir="2700000" algn="tl">
                    <a:srgbClr val="000000">
                      <a:alpha val="43137"/>
                    </a:srgbClr>
                  </a:outerShdw>
                </a:effectLst>
              </a:rPr>
              <a:t>STEP 2 </a:t>
            </a:r>
            <a:r>
              <a:rPr lang="en-US" sz="2600" dirty="0">
                <a:effectLst>
                  <a:outerShdw blurRad="38100" dist="38100" dir="2700000" algn="tl">
                    <a:srgbClr val="000000">
                      <a:alpha val="43137"/>
                    </a:srgbClr>
                  </a:outerShdw>
                </a:effectLst>
              </a:rPr>
              <a:t>– plot comparison (UFO Buster vs achieved plots)</a:t>
            </a:r>
            <a:endParaRPr lang="en-GB" sz="2600" dirty="0">
              <a:effectLst>
                <a:outerShdw blurRad="38100" dist="38100" dir="2700000" algn="tl">
                  <a:srgbClr val="000000">
                    <a:alpha val="43137"/>
                  </a:srgbClr>
                </a:outerShdw>
              </a:effectLst>
            </a:endParaRPr>
          </a:p>
        </p:txBody>
      </p:sp>
      <p:pic>
        <p:nvPicPr>
          <p:cNvPr id="14" name="Content Placeholder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bwMode="auto">
          <a:xfrm>
            <a:off x="381031" y="1849237"/>
            <a:ext cx="4412601" cy="2653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289153" y="1479905"/>
            <a:ext cx="5205207" cy="369332"/>
          </a:xfrm>
          <a:prstGeom prst="rect">
            <a:avLst/>
          </a:prstGeom>
        </p:spPr>
        <p:txBody>
          <a:bodyPr wrap="none">
            <a:spAutoFit/>
          </a:bodyPr>
          <a:lstStyle/>
          <a:p>
            <a:r>
              <a:rPr lang="en-GB" i="1" dirty="0">
                <a:solidFill>
                  <a:srgbClr val="004078"/>
                </a:solidFill>
                <a:latin typeface="Calibri" panose="020F0502020204030204"/>
              </a:rPr>
              <a:t>Ufo_2016_05-09_01-49-42.0_BLMQI.28L8.B2I10_MQ</a:t>
            </a:r>
          </a:p>
        </p:txBody>
      </p:sp>
      <p:pic>
        <p:nvPicPr>
          <p:cNvPr id="16" name="Picture 15"/>
          <p:cNvPicPr>
            <a:picLocks noChangeAspect="1"/>
          </p:cNvPicPr>
          <p:nvPr/>
        </p:nvPicPr>
        <p:blipFill>
          <a:blip r:embed="rId3"/>
          <a:stretch>
            <a:fillRect/>
          </a:stretch>
        </p:blipFill>
        <p:spPr>
          <a:xfrm>
            <a:off x="4885509" y="1849237"/>
            <a:ext cx="4293750" cy="3147251"/>
          </a:xfrm>
          <a:prstGeom prst="rect">
            <a:avLst/>
          </a:prstGeom>
        </p:spPr>
      </p:pic>
    </p:spTree>
    <p:extLst>
      <p:ext uri="{BB962C8B-B14F-4D97-AF65-F5344CB8AC3E}">
        <p14:creationId xmlns:p14="http://schemas.microsoft.com/office/powerpoint/2010/main" val="30702693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
        <p:nvSpPr>
          <p:cNvPr id="9" name="Title 1"/>
          <p:cNvSpPr>
            <a:spLocks noGrp="1"/>
          </p:cNvSpPr>
          <p:nvPr>
            <p:ph type="title"/>
          </p:nvPr>
        </p:nvSpPr>
        <p:spPr>
          <a:xfrm>
            <a:off x="113211" y="300016"/>
            <a:ext cx="8934995" cy="940443"/>
          </a:xfrm>
        </p:spPr>
        <p:txBody>
          <a:bodyPr>
            <a:noAutofit/>
          </a:bodyPr>
          <a:lstStyle/>
          <a:p>
            <a:pPr algn="ctr"/>
            <a:r>
              <a:rPr lang="en-US" sz="2800" dirty="0">
                <a:effectLst>
                  <a:outerShdw blurRad="38100" dist="38100" dir="2700000" algn="tl">
                    <a:srgbClr val="000000">
                      <a:alpha val="43137"/>
                    </a:srgbClr>
                  </a:outerShdw>
                </a:effectLst>
              </a:rPr>
              <a:t>LHC location vs number of UFO events</a:t>
            </a:r>
            <a:endParaRPr lang="en-GB" sz="2600" dirty="0">
              <a:effectLst>
                <a:outerShdw blurRad="38100" dist="38100" dir="2700000" algn="tl">
                  <a:srgbClr val="000000">
                    <a:alpha val="43137"/>
                  </a:srgbClr>
                </a:outerShdw>
              </a:effectLst>
            </a:endParaRPr>
          </a:p>
        </p:txBody>
      </p:sp>
      <p:pic>
        <p:nvPicPr>
          <p:cNvPr id="10" name="Content Placeholder 4"/>
          <p:cNvPicPr>
            <a:picLocks noChangeAspect="1"/>
          </p:cNvPicPr>
          <p:nvPr/>
        </p:nvPicPr>
        <p:blipFill>
          <a:blip r:embed="rId2"/>
          <a:stretch>
            <a:fillRect/>
          </a:stretch>
        </p:blipFill>
        <p:spPr bwMode="auto">
          <a:xfrm>
            <a:off x="748579" y="1170804"/>
            <a:ext cx="7664258" cy="4802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89708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
        <p:nvSpPr>
          <p:cNvPr id="9" name="Title 1"/>
          <p:cNvSpPr>
            <a:spLocks noGrp="1"/>
          </p:cNvSpPr>
          <p:nvPr>
            <p:ph type="title"/>
          </p:nvPr>
        </p:nvSpPr>
        <p:spPr>
          <a:xfrm>
            <a:off x="88888" y="104083"/>
            <a:ext cx="8934995" cy="940443"/>
          </a:xfrm>
        </p:spPr>
        <p:txBody>
          <a:bodyPr>
            <a:noAutofit/>
          </a:bodyPr>
          <a:lstStyle/>
          <a:p>
            <a:pPr algn="ctr"/>
            <a:r>
              <a:rPr lang="en-US" sz="2600" dirty="0">
                <a:effectLst>
                  <a:outerShdw blurRad="38100" dist="38100" dir="2700000" algn="tl">
                    <a:srgbClr val="000000">
                      <a:alpha val="43137"/>
                    </a:srgbClr>
                  </a:outerShdw>
                </a:effectLst>
              </a:rPr>
              <a:t>LHC location (in terms of BLMs names) </a:t>
            </a:r>
            <a:br>
              <a:rPr lang="en-US" sz="2600" dirty="0">
                <a:effectLst>
                  <a:outerShdw blurRad="38100" dist="38100" dir="2700000" algn="tl">
                    <a:srgbClr val="000000">
                      <a:alpha val="43137"/>
                    </a:srgbClr>
                  </a:outerShdw>
                </a:effectLst>
              </a:rPr>
            </a:br>
            <a:r>
              <a:rPr lang="en-US" sz="2600" dirty="0">
                <a:effectLst>
                  <a:outerShdw blurRad="38100" dist="38100" dir="2700000" algn="tl">
                    <a:srgbClr val="000000">
                      <a:alpha val="43137"/>
                    </a:srgbClr>
                  </a:outerShdw>
                </a:effectLst>
              </a:rPr>
              <a:t>vs (integrated) losses in 2016</a:t>
            </a:r>
            <a:endParaRPr lang="en-GB" sz="2600" dirty="0">
              <a:effectLst>
                <a:outerShdw blurRad="38100" dist="38100" dir="2700000" algn="tl">
                  <a:srgbClr val="000000">
                    <a:alpha val="43137"/>
                  </a:srgbClr>
                </a:outerShdw>
              </a:effectLst>
            </a:endParaRPr>
          </a:p>
        </p:txBody>
      </p:sp>
      <p:sp>
        <p:nvSpPr>
          <p:cNvPr id="2" name="TextBox 1"/>
          <p:cNvSpPr txBox="1"/>
          <p:nvPr/>
        </p:nvSpPr>
        <p:spPr>
          <a:xfrm>
            <a:off x="1552021" y="3955266"/>
            <a:ext cx="2063932" cy="338554"/>
          </a:xfrm>
          <a:prstGeom prst="rect">
            <a:avLst/>
          </a:prstGeom>
          <a:noFill/>
        </p:spPr>
        <p:txBody>
          <a:bodyPr wrap="square" rtlCol="0">
            <a:spAutoFit/>
          </a:bodyPr>
          <a:lstStyle/>
          <a:p>
            <a:r>
              <a:rPr lang="en-US" sz="1600" b="1" dirty="0">
                <a:solidFill>
                  <a:srgbClr val="FF0000"/>
                </a:solidFill>
                <a:effectLst>
                  <a:outerShdw blurRad="38100" dist="38100" dir="2700000" algn="tl">
                    <a:srgbClr val="000000">
                      <a:alpha val="43137"/>
                    </a:srgbClr>
                  </a:outerShdw>
                </a:effectLst>
              </a:rPr>
              <a:t>ROMAN POT AREA </a:t>
            </a:r>
            <a:endParaRPr lang="en-GB" sz="1600" b="1" dirty="0">
              <a:solidFill>
                <a:srgbClr val="FF0000"/>
              </a:solidFill>
              <a:effectLst>
                <a:outerShdw blurRad="38100" dist="38100" dir="2700000" algn="tl">
                  <a:srgbClr val="000000">
                    <a:alpha val="43137"/>
                  </a:srgbClr>
                </a:outerShdw>
              </a:effectLst>
            </a:endParaRPr>
          </a:p>
        </p:txBody>
      </p:sp>
      <p:graphicFrame>
        <p:nvGraphicFramePr>
          <p:cNvPr id="17" name="Chart 16"/>
          <p:cNvGraphicFramePr>
            <a:graphicFrameLocks/>
          </p:cNvGraphicFramePr>
          <p:nvPr>
            <p:extLst>
              <p:ext uri="{D42A27DB-BD31-4B8C-83A1-F6EECF244321}">
                <p14:modId xmlns:p14="http://schemas.microsoft.com/office/powerpoint/2010/main" val="2007992806"/>
              </p:ext>
            </p:extLst>
          </p:nvPr>
        </p:nvGraphicFramePr>
        <p:xfrm>
          <a:off x="-31228" y="860652"/>
          <a:ext cx="9175228" cy="5409789"/>
        </p:xfrm>
        <a:graphic>
          <a:graphicData uri="http://schemas.openxmlformats.org/drawingml/2006/chart">
            <c:chart xmlns:c="http://schemas.openxmlformats.org/drawingml/2006/chart" xmlns:r="http://schemas.openxmlformats.org/officeDocument/2006/relationships" r:id="rId2"/>
          </a:graphicData>
        </a:graphic>
      </p:graphicFrame>
      <p:cxnSp>
        <p:nvCxnSpPr>
          <p:cNvPr id="18" name="Straight Arrow Connector 17"/>
          <p:cNvCxnSpPr/>
          <p:nvPr/>
        </p:nvCxnSpPr>
        <p:spPr>
          <a:xfrm flipH="1">
            <a:off x="1153886" y="4293820"/>
            <a:ext cx="283028" cy="35075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3005647" y="4293820"/>
            <a:ext cx="129437" cy="37372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593105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
        <p:nvSpPr>
          <p:cNvPr id="9" name="Title 1"/>
          <p:cNvSpPr>
            <a:spLocks noGrp="1"/>
          </p:cNvSpPr>
          <p:nvPr>
            <p:ph type="title"/>
          </p:nvPr>
        </p:nvSpPr>
        <p:spPr>
          <a:xfrm>
            <a:off x="113211" y="300016"/>
            <a:ext cx="8934995" cy="940443"/>
          </a:xfrm>
        </p:spPr>
        <p:txBody>
          <a:bodyPr>
            <a:noAutofit/>
          </a:bodyPr>
          <a:lstStyle/>
          <a:p>
            <a:pPr algn="ctr"/>
            <a:r>
              <a:rPr lang="en-US" sz="2800" dirty="0">
                <a:effectLst>
                  <a:outerShdw blurRad="38100" dist="38100" dir="2700000" algn="tl">
                    <a:srgbClr val="000000">
                      <a:alpha val="43137"/>
                    </a:srgbClr>
                  </a:outerShdw>
                </a:effectLst>
              </a:rPr>
              <a:t>LHC location vs total losses in 2016</a:t>
            </a:r>
            <a:endParaRPr lang="en-GB" sz="2600" dirty="0">
              <a:effectLst>
                <a:outerShdw blurRad="38100" dist="38100" dir="2700000" algn="tl">
                  <a:srgbClr val="000000">
                    <a:alpha val="43137"/>
                  </a:srgbClr>
                </a:outerShdw>
              </a:effectLst>
            </a:endParaRPr>
          </a:p>
        </p:txBody>
      </p:sp>
      <p:pic>
        <p:nvPicPr>
          <p:cNvPr id="7" name="Content Placeholder 4"/>
          <p:cNvPicPr>
            <a:picLocks noGrp="1" noChangeAspect="1"/>
          </p:cNvPicPr>
          <p:nvPr>
            <p:ph idx="1"/>
          </p:nvPr>
        </p:nvPicPr>
        <p:blipFill>
          <a:blip r:embed="rId2"/>
          <a:stretch>
            <a:fillRect/>
          </a:stretch>
        </p:blipFill>
        <p:spPr>
          <a:xfrm>
            <a:off x="1383709" y="1156595"/>
            <a:ext cx="6393998" cy="4802187"/>
          </a:xfrm>
          <a:prstGeom prst="rect">
            <a:avLst/>
          </a:prstGeom>
        </p:spPr>
      </p:pic>
    </p:spTree>
    <p:extLst>
      <p:ext uri="{BB962C8B-B14F-4D97-AF65-F5344CB8AC3E}">
        <p14:creationId xmlns:p14="http://schemas.microsoft.com/office/powerpoint/2010/main" val="32387352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
        <p:nvSpPr>
          <p:cNvPr id="9" name="Title 1"/>
          <p:cNvSpPr>
            <a:spLocks noGrp="1"/>
          </p:cNvSpPr>
          <p:nvPr>
            <p:ph type="title"/>
          </p:nvPr>
        </p:nvSpPr>
        <p:spPr>
          <a:xfrm>
            <a:off x="113211" y="300016"/>
            <a:ext cx="8934995" cy="940443"/>
          </a:xfrm>
        </p:spPr>
        <p:txBody>
          <a:bodyPr>
            <a:noAutofit/>
          </a:bodyPr>
          <a:lstStyle/>
          <a:p>
            <a:pPr algn="ctr"/>
            <a:r>
              <a:rPr lang="en-US" sz="2800" dirty="0">
                <a:effectLst>
                  <a:outerShdw blurRad="38100" dist="38100" dir="2700000" algn="tl">
                    <a:srgbClr val="000000">
                      <a:alpha val="43137"/>
                    </a:srgbClr>
                  </a:outerShdw>
                </a:effectLst>
              </a:rPr>
              <a:t>Fill number vs number of UFO events</a:t>
            </a:r>
            <a:endParaRPr lang="en-GB" sz="2600" dirty="0">
              <a:effectLst>
                <a:outerShdw blurRad="38100" dist="38100" dir="2700000" algn="tl">
                  <a:srgbClr val="000000">
                    <a:alpha val="43137"/>
                  </a:srgbClr>
                </a:outerShdw>
              </a:effectLst>
            </a:endParaRPr>
          </a:p>
        </p:txBody>
      </p:sp>
      <p:pic>
        <p:nvPicPr>
          <p:cNvPr id="7" name="Content Placeholder 4"/>
          <p:cNvPicPr>
            <a:picLocks noGrp="1" noChangeAspect="1"/>
          </p:cNvPicPr>
          <p:nvPr>
            <p:ph idx="1"/>
          </p:nvPr>
        </p:nvPicPr>
        <p:blipFill>
          <a:blip r:embed="rId2"/>
          <a:stretch>
            <a:fillRect/>
          </a:stretch>
        </p:blipFill>
        <p:spPr>
          <a:xfrm>
            <a:off x="2126387" y="1661340"/>
            <a:ext cx="4908641" cy="3453315"/>
          </a:xfrm>
          <a:prstGeom prst="rect">
            <a:avLst/>
          </a:prstGeom>
        </p:spPr>
      </p:pic>
    </p:spTree>
    <p:extLst>
      <p:ext uri="{BB962C8B-B14F-4D97-AF65-F5344CB8AC3E}">
        <p14:creationId xmlns:p14="http://schemas.microsoft.com/office/powerpoint/2010/main" val="27343743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sp>
        <p:nvSpPr>
          <p:cNvPr id="9" name="Title 1"/>
          <p:cNvSpPr>
            <a:spLocks noGrp="1"/>
          </p:cNvSpPr>
          <p:nvPr>
            <p:ph type="title"/>
          </p:nvPr>
        </p:nvSpPr>
        <p:spPr>
          <a:xfrm>
            <a:off x="457200" y="496263"/>
            <a:ext cx="8226854" cy="940443"/>
          </a:xfrm>
        </p:spPr>
        <p:txBody>
          <a:bodyPr>
            <a:normAutofit/>
          </a:bodyPr>
          <a:lstStyle/>
          <a:p>
            <a:pPr algn="ctr"/>
            <a:r>
              <a:rPr lang="en-US" sz="4400" dirty="0">
                <a:effectLst>
                  <a:outerShdw blurRad="38100" dist="38100" dir="2700000" algn="tl">
                    <a:srgbClr val="000000">
                      <a:alpha val="43137"/>
                    </a:srgbClr>
                  </a:outerShdw>
                </a:effectLst>
              </a:rPr>
              <a:t>Conclusions &amp; </a:t>
            </a:r>
            <a:r>
              <a:rPr lang="en-US" sz="4400" dirty="0" err="1">
                <a:effectLst>
                  <a:outerShdw blurRad="38100" dist="38100" dir="2700000" algn="tl">
                    <a:srgbClr val="000000">
                      <a:alpha val="43137"/>
                    </a:srgbClr>
                  </a:outerShdw>
                </a:effectLst>
              </a:rPr>
              <a:t>outlock</a:t>
            </a:r>
            <a:endParaRPr lang="en-GB" dirty="0">
              <a:effectLst>
                <a:outerShdw blurRad="38100" dist="38100" dir="2700000" algn="tl">
                  <a:srgbClr val="000000">
                    <a:alpha val="43137"/>
                  </a:srgbClr>
                </a:outerShdw>
              </a:effectLst>
            </a:endParaRPr>
          </a:p>
        </p:txBody>
      </p:sp>
      <p:sp>
        <p:nvSpPr>
          <p:cNvPr id="2" name="TextBox 1">
            <a:extLst>
              <a:ext uri="{FF2B5EF4-FFF2-40B4-BE49-F238E27FC236}">
                <a16:creationId xmlns:a16="http://schemas.microsoft.com/office/drawing/2014/main" id="{BF8C1DB3-9B96-1B40-8A52-22F004B6FD1D}"/>
              </a:ext>
            </a:extLst>
          </p:cNvPr>
          <p:cNvSpPr txBox="1"/>
          <p:nvPr/>
        </p:nvSpPr>
        <p:spPr>
          <a:xfrm>
            <a:off x="634114" y="1436706"/>
            <a:ext cx="7444242" cy="3139321"/>
          </a:xfrm>
          <a:prstGeom prst="rect">
            <a:avLst/>
          </a:prstGeom>
          <a:noFill/>
        </p:spPr>
        <p:txBody>
          <a:bodyPr wrap="square" rtlCol="0">
            <a:spAutoFit/>
          </a:bodyPr>
          <a:lstStyle/>
          <a:p>
            <a:pPr algn="just"/>
            <a:r>
              <a:rPr lang="en-GB">
                <a:solidFill>
                  <a:srgbClr val="FF0000"/>
                </a:solidFill>
              </a:rPr>
              <a:t>Now we have principally working tool created mainly in Python (plus Java in order to decode F2). Currently we are working with an initial version (sketch) which gives us the first feeling of the data being still under development.</a:t>
            </a:r>
          </a:p>
          <a:p>
            <a:pPr algn="just"/>
            <a:endParaRPr lang="en-GB">
              <a:solidFill>
                <a:srgbClr val="FF0000"/>
              </a:solidFill>
            </a:endParaRPr>
          </a:p>
          <a:p>
            <a:pPr algn="just"/>
            <a:r>
              <a:rPr lang="en-GB"/>
              <a:t>Future steps:</a:t>
            </a:r>
          </a:p>
          <a:p>
            <a:pPr marL="285750" indent="-285750" algn="just">
              <a:buFont typeface="Arial" panose="020B0604020202020204" pitchFamily="34" charset="0"/>
              <a:buChar char="•"/>
            </a:pPr>
            <a:r>
              <a:rPr lang="en-GB"/>
              <a:t>playing around with data making further analysis with changed parameters &amp; conditions</a:t>
            </a:r>
          </a:p>
          <a:p>
            <a:pPr marL="285750" indent="-285750" algn="just">
              <a:buFont typeface="Arial" panose="020B0604020202020204" pitchFamily="34" charset="0"/>
              <a:buChar char="•"/>
            </a:pPr>
            <a:r>
              <a:rPr lang="en-GB"/>
              <a:t>precise the conditions for the final software layout</a:t>
            </a:r>
          </a:p>
          <a:p>
            <a:pPr algn="just"/>
            <a:endParaRPr lang="en-GB"/>
          </a:p>
          <a:p>
            <a:pPr marL="285750" indent="-285750" algn="just">
              <a:buFont typeface="Arial" panose="020B0604020202020204" pitchFamily="34" charset="0"/>
              <a:buChar char="•"/>
            </a:pPr>
            <a:endParaRPr lang="en-US"/>
          </a:p>
        </p:txBody>
      </p:sp>
    </p:spTree>
    <p:extLst>
      <p:ext uri="{BB962C8B-B14F-4D97-AF65-F5344CB8AC3E}">
        <p14:creationId xmlns:p14="http://schemas.microsoft.com/office/powerpoint/2010/main" val="2051743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16" name="Title 1"/>
          <p:cNvSpPr>
            <a:spLocks noGrp="1"/>
          </p:cNvSpPr>
          <p:nvPr>
            <p:ph type="title"/>
          </p:nvPr>
        </p:nvSpPr>
        <p:spPr>
          <a:xfrm>
            <a:off x="457200" y="233492"/>
            <a:ext cx="8226854" cy="940443"/>
          </a:xfrm>
        </p:spPr>
        <p:txBody>
          <a:bodyPr>
            <a:noAutofit/>
          </a:bodyPr>
          <a:lstStyle/>
          <a:p>
            <a:r>
              <a:rPr lang="de-DE" sz="3200" dirty="0"/>
              <a:t>Structure of the UFO Buster analysis tool</a:t>
            </a:r>
            <a:endParaRPr lang="en-GB" sz="3200" dirty="0"/>
          </a:p>
        </p:txBody>
      </p:sp>
      <p:graphicFrame>
        <p:nvGraphicFramePr>
          <p:cNvPr id="17" name="Content Placeholder 4"/>
          <p:cNvGraphicFramePr>
            <a:graphicFrameLocks/>
          </p:cNvGraphicFramePr>
          <p:nvPr>
            <p:extLst>
              <p:ext uri="{D42A27DB-BD31-4B8C-83A1-F6EECF244321}">
                <p14:modId xmlns:p14="http://schemas.microsoft.com/office/powerpoint/2010/main" val="1838167364"/>
              </p:ext>
            </p:extLst>
          </p:nvPr>
        </p:nvGraphicFramePr>
        <p:xfrm>
          <a:off x="1917380" y="1173935"/>
          <a:ext cx="6074827" cy="459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341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5</a:t>
            </a:fld>
            <a:endParaRPr lang="en-US" dirty="0"/>
          </a:p>
        </p:txBody>
      </p:sp>
      <p:pic>
        <p:nvPicPr>
          <p:cNvPr id="55" name="Picture 54"/>
          <p:cNvPicPr>
            <a:picLocks noChangeAspect="1"/>
          </p:cNvPicPr>
          <p:nvPr/>
        </p:nvPicPr>
        <p:blipFill>
          <a:blip r:embed="rId3"/>
          <a:stretch>
            <a:fillRect/>
          </a:stretch>
        </p:blipFill>
        <p:spPr>
          <a:xfrm>
            <a:off x="1149250" y="2102615"/>
            <a:ext cx="7077154" cy="1563883"/>
          </a:xfrm>
          <a:prstGeom prst="rect">
            <a:avLst/>
          </a:prstGeom>
        </p:spPr>
      </p:pic>
      <p:grpSp>
        <p:nvGrpSpPr>
          <p:cNvPr id="61" name="Group 60"/>
          <p:cNvGrpSpPr/>
          <p:nvPr/>
        </p:nvGrpSpPr>
        <p:grpSpPr>
          <a:xfrm>
            <a:off x="686910" y="362447"/>
            <a:ext cx="881000" cy="1258570"/>
            <a:chOff x="0" y="2851"/>
            <a:chExt cx="881000" cy="1258570"/>
          </a:xfrm>
        </p:grpSpPr>
        <p:sp>
          <p:nvSpPr>
            <p:cNvPr id="65" name="Chevron 64"/>
            <p:cNvSpPr/>
            <p:nvPr/>
          </p:nvSpPr>
          <p:spPr>
            <a:xfrm rot="5400000">
              <a:off x="-188785" y="191636"/>
              <a:ext cx="1258570" cy="880999"/>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1</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DATA EXTRACTION</a:t>
              </a:r>
              <a:endParaRPr lang="en-US" sz="1300" kern="1200" dirty="0"/>
            </a:p>
          </p:txBody>
        </p:sp>
      </p:grpSp>
      <p:sp>
        <p:nvSpPr>
          <p:cNvPr id="8" name="TextBox 7"/>
          <p:cNvSpPr txBox="1"/>
          <p:nvPr/>
        </p:nvSpPr>
        <p:spPr>
          <a:xfrm>
            <a:off x="1926841" y="1533155"/>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Retrieve original UFO Buster data</a:t>
            </a:r>
          </a:p>
        </p:txBody>
      </p:sp>
      <p:sp>
        <p:nvSpPr>
          <p:cNvPr id="67" name="TextBox 66"/>
          <p:cNvSpPr txBox="1"/>
          <p:nvPr/>
        </p:nvSpPr>
        <p:spPr>
          <a:xfrm>
            <a:off x="1926840" y="3917263"/>
            <a:ext cx="604703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Merge only relevant info into one file F3</a:t>
            </a:r>
          </a:p>
        </p:txBody>
      </p:sp>
    </p:spTree>
    <p:extLst>
      <p:ext uri="{BB962C8B-B14F-4D97-AF65-F5344CB8AC3E}">
        <p14:creationId xmlns:p14="http://schemas.microsoft.com/office/powerpoint/2010/main" val="659940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4570" y="6356349"/>
            <a:ext cx="4412343" cy="365125"/>
          </a:xfrm>
        </p:spPr>
        <p:txBody>
          <a:bodyPr/>
          <a:lstStyle/>
          <a:p>
            <a:r>
              <a:rPr lang="en-US" dirty="0"/>
              <a:t>07/11/2017 | Schematic overview of UFO Buster analysis tool</a:t>
            </a:r>
          </a:p>
        </p:txBody>
      </p:sp>
      <p:sp>
        <p:nvSpPr>
          <p:cNvPr id="5" name="Footer Placeholder 4"/>
          <p:cNvSpPr>
            <a:spLocks noGrp="1"/>
          </p:cNvSpPr>
          <p:nvPr>
            <p:ph type="ftr" sz="quarter" idx="3"/>
          </p:nvPr>
        </p:nvSpPr>
        <p:spPr/>
        <p:txBody>
          <a:bodyPr/>
          <a:lstStyle/>
          <a:p>
            <a:r>
              <a:rPr lang="en-US" dirty="0"/>
              <a:t>Martyna Dziadosz</a:t>
            </a:r>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9" name="Rectangle 8"/>
          <p:cNvSpPr/>
          <p:nvPr/>
        </p:nvSpPr>
        <p:spPr>
          <a:xfrm>
            <a:off x="1824380" y="492359"/>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sp>
        <p:nvSpPr>
          <p:cNvPr id="10" name="Rectangle 9"/>
          <p:cNvSpPr/>
          <p:nvPr/>
        </p:nvSpPr>
        <p:spPr>
          <a:xfrm>
            <a:off x="1989386" y="663001"/>
            <a:ext cx="3116036" cy="338554"/>
          </a:xfrm>
          <a:prstGeom prst="rect">
            <a:avLst/>
          </a:prstGeom>
        </p:spPr>
        <p:txBody>
          <a:bodyPr wrap="square">
            <a:spAutoFit/>
          </a:bodyPr>
          <a:lstStyle/>
          <a:p>
            <a:pPr algn="ctr"/>
            <a:r>
              <a:rPr lang="en-US" sz="1600" kern="0" dirty="0">
                <a:solidFill>
                  <a:srgbClr val="000000"/>
                </a:solidFill>
                <a:latin typeface="Calibri" panose="020F0502020204030204"/>
              </a:rPr>
              <a:t>F1 with the corresponding F2</a:t>
            </a:r>
            <a:endParaRPr lang="en-GB" sz="1600" kern="0" dirty="0">
              <a:solidFill>
                <a:srgbClr val="000000"/>
              </a:solidFill>
              <a:latin typeface="Calibri" panose="020F0502020204030204"/>
            </a:endParaRPr>
          </a:p>
        </p:txBody>
      </p:sp>
      <p:sp>
        <p:nvSpPr>
          <p:cNvPr id="11" name="Rectangle 10"/>
          <p:cNvSpPr/>
          <p:nvPr/>
        </p:nvSpPr>
        <p:spPr>
          <a:xfrm>
            <a:off x="2697187" y="1603512"/>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12" name="Group 11"/>
          <p:cNvGrpSpPr/>
          <p:nvPr/>
        </p:nvGrpSpPr>
        <p:grpSpPr>
          <a:xfrm>
            <a:off x="1062193" y="1366944"/>
            <a:ext cx="1800000" cy="1150769"/>
            <a:chOff x="596275" y="2500"/>
            <a:chExt cx="2151653" cy="2151653"/>
          </a:xfrm>
        </p:grpSpPr>
        <p:sp>
          <p:nvSpPr>
            <p:cNvPr id="13" name="Oval 12"/>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14"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1:</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15" name="Rectangle 14"/>
          <p:cNvSpPr/>
          <p:nvPr/>
        </p:nvSpPr>
        <p:spPr>
          <a:xfrm>
            <a:off x="3459373" y="2730993"/>
            <a:ext cx="3552237"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16" name="Group 15"/>
          <p:cNvGrpSpPr/>
          <p:nvPr/>
        </p:nvGrpSpPr>
        <p:grpSpPr>
          <a:xfrm>
            <a:off x="1824380" y="2494425"/>
            <a:ext cx="1800000" cy="1150769"/>
            <a:chOff x="596275" y="2500"/>
            <a:chExt cx="2151653" cy="2151653"/>
          </a:xfrm>
        </p:grpSpPr>
        <p:sp>
          <p:nvSpPr>
            <p:cNvPr id="17" name="Oval 16"/>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18"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2:</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19" name="Rectangle 18"/>
          <p:cNvSpPr/>
          <p:nvPr/>
        </p:nvSpPr>
        <p:spPr>
          <a:xfrm>
            <a:off x="2862193" y="1603512"/>
            <a:ext cx="3116036"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a:t>
            </a:r>
            <a:r>
              <a:rPr kumimoji="0" lang="en-US" sz="1600" b="0" i="1" u="none" strike="noStrike" kern="0" cap="none" spc="0" normalizeH="0" baseline="0" noProof="0" dirty="0" err="1">
                <a:ln>
                  <a:noFill/>
                </a:ln>
                <a:solidFill>
                  <a:srgbClr val="005AA9">
                    <a:lumMod val="75000"/>
                  </a:srgbClr>
                </a:solidFill>
                <a:effectLst/>
                <a:uLnTx/>
                <a:uFillTx/>
                <a:latin typeface="Calibri" panose="020F0502020204030204"/>
                <a:ea typeface="+mn-ea"/>
                <a:cs typeface="+mn-cs"/>
              </a:rPr>
              <a:t>Beam_mode</a:t>
            </a:r>
            <a:r>
              <a:rPr kumimoji="0" lang="en-US" sz="16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 </a:t>
            </a:r>
            <a:r>
              <a:rPr kumimoji="0" lang="en-US"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STABLE</a:t>
            </a:r>
          </a:p>
          <a:p>
            <a:pPr marL="0" marR="0" lvl="0" indent="0" defTabSz="800100" eaLnBrk="1" fontAlgn="auto" latinLnBrk="0" hangingPunct="1">
              <a:lnSpc>
                <a:spcPct val="100000"/>
              </a:lnSpc>
              <a:spcBef>
                <a:spcPct val="0"/>
              </a:spcBef>
              <a:spcAft>
                <a:spcPct val="35000"/>
              </a:spcAft>
              <a:buClrTx/>
              <a:buSzTx/>
              <a:buFontTx/>
              <a:buNone/>
              <a:tabLst/>
              <a:defRPr/>
            </a:pPr>
            <a:r>
              <a:rPr kumimoji="0" lang="pl-PL" sz="1600" b="1" i="1"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a:t>
            </a:r>
            <a:r>
              <a:rPr kumimoji="0" lang="en-US" sz="1600" b="0" i="1" u="none" strike="noStrike" kern="0" cap="none" spc="0" normalizeH="0" baseline="0" noProof="0" dirty="0" err="1">
                <a:ln>
                  <a:noFill/>
                </a:ln>
                <a:solidFill>
                  <a:srgbClr val="005AA9">
                    <a:lumMod val="75000"/>
                  </a:srgbClr>
                </a:solidFill>
                <a:effectLst/>
                <a:uLnTx/>
                <a:uFillTx/>
                <a:latin typeface="Calibri" panose="020F0502020204030204"/>
                <a:ea typeface="+mn-ea"/>
                <a:cs typeface="+mn-cs"/>
              </a:rPr>
              <a:t>VerificationLevel</a:t>
            </a:r>
            <a:r>
              <a:rPr kumimoji="0" lang="en-US" sz="16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 </a:t>
            </a:r>
            <a:r>
              <a:rPr kumimoji="0" lang="en-US" sz="1600" b="0" i="0" u="none" strike="noStrike" kern="0" cap="none" spc="0" normalizeH="0" baseline="0" noProof="0" dirty="0" err="1">
                <a:ln>
                  <a:noFill/>
                </a:ln>
                <a:solidFill>
                  <a:srgbClr val="000000">
                    <a:hueOff val="0"/>
                    <a:satOff val="0"/>
                    <a:lumOff val="0"/>
                    <a:alphaOff val="0"/>
                  </a:srgbClr>
                </a:solidFill>
                <a:effectLst/>
                <a:uLnTx/>
                <a:uFillTx/>
                <a:latin typeface="Calibri" panose="020F0502020204030204"/>
                <a:ea typeface="+mn-ea"/>
                <a:cs typeface="+mn-cs"/>
              </a:rPr>
              <a:t>UFO_verified</a:t>
            </a:r>
            <a:endParaRPr kumimoji="0" lang="en-GB" sz="16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endParaRPr>
          </a:p>
        </p:txBody>
      </p:sp>
      <p:sp>
        <p:nvSpPr>
          <p:cNvPr id="20" name="Rectangle 19"/>
          <p:cNvSpPr/>
          <p:nvPr/>
        </p:nvSpPr>
        <p:spPr>
          <a:xfrm>
            <a:off x="4332181" y="3881762"/>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21" name="Group 20"/>
          <p:cNvGrpSpPr/>
          <p:nvPr/>
        </p:nvGrpSpPr>
        <p:grpSpPr>
          <a:xfrm>
            <a:off x="2697187" y="3645194"/>
            <a:ext cx="1800000" cy="1150769"/>
            <a:chOff x="596275" y="2500"/>
            <a:chExt cx="2151653" cy="2151653"/>
          </a:xfrm>
        </p:grpSpPr>
        <p:sp>
          <p:nvSpPr>
            <p:cNvPr id="22" name="Oval 21"/>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23"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3:</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24" name="Rectangle 23"/>
          <p:cNvSpPr/>
          <p:nvPr/>
        </p:nvSpPr>
        <p:spPr>
          <a:xfrm>
            <a:off x="3691489" y="2708615"/>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rPr>
              <a:t>F2 for which max loss for UFO BLM match the value for RS2 in the corresponding F1</a:t>
            </a:r>
            <a:endParaRPr kumimoji="0" lang="en-GB"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ndParaRPr>
          </a:p>
        </p:txBody>
      </p:sp>
      <p:sp>
        <p:nvSpPr>
          <p:cNvPr id="25" name="Rectangle 24"/>
          <p:cNvSpPr/>
          <p:nvPr/>
        </p:nvSpPr>
        <p:spPr>
          <a:xfrm>
            <a:off x="4534591" y="3837010"/>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 losses &gt; </a:t>
            </a:r>
            <a:r>
              <a:rPr kumimoji="0" lang="en-US"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threshold (5 * 10</a:t>
            </a:r>
            <a:r>
              <a:rPr kumimoji="0" lang="en-US" sz="1500" b="0" i="1" u="none" strike="noStrike" kern="0" cap="none" spc="0" normalizeH="0" baseline="30000" noProof="0" dirty="0">
                <a:ln>
                  <a:noFill/>
                </a:ln>
                <a:solidFill>
                  <a:srgbClr val="005AA9">
                    <a:lumMod val="75000"/>
                  </a:srgbClr>
                </a:solidFill>
                <a:effectLst/>
                <a:uLnTx/>
                <a:uFillTx/>
                <a:latin typeface="Calibri" panose="020F0502020204030204"/>
                <a:ea typeface="+mn-ea"/>
                <a:cs typeface="+mn-cs"/>
              </a:rPr>
              <a:t>-3</a:t>
            </a:r>
            <a:r>
              <a:rPr kumimoji="0" lang="en-US"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rPr>
              <a:t>)</a:t>
            </a:r>
            <a:endParaRPr kumimoji="0" lang="en-GB"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endParaRPr>
          </a:p>
        </p:txBody>
      </p:sp>
      <p:sp>
        <p:nvSpPr>
          <p:cNvPr id="26" name="Rectangle 25"/>
          <p:cNvSpPr/>
          <p:nvPr/>
        </p:nvSpPr>
        <p:spPr>
          <a:xfrm>
            <a:off x="5326483" y="5032531"/>
            <a:ext cx="3281042" cy="677635"/>
          </a:xfrm>
          <a:prstGeom prst="rect">
            <a:avLst/>
          </a:prstGeom>
          <a:solidFill>
            <a:srgbClr val="000000">
              <a:tint val="40000"/>
              <a:alpha val="90000"/>
              <a:hueOff val="1327120"/>
              <a:satOff val="58367"/>
              <a:lumOff val="8681"/>
              <a:alphaOff val="0"/>
            </a:srgbClr>
          </a:solidFill>
          <a:ln w="25400" cap="flat" cmpd="sng" algn="ctr">
            <a:solidFill>
              <a:srgbClr val="000000">
                <a:tint val="40000"/>
                <a:alpha val="90000"/>
                <a:hueOff val="1327120"/>
                <a:satOff val="58367"/>
                <a:lumOff val="8681"/>
                <a:alphaOff val="0"/>
              </a:srgbClr>
            </a:solidFill>
            <a:prstDash val="solid"/>
          </a:ln>
          <a:effectLst/>
        </p:spPr>
      </p:sp>
      <p:grpSp>
        <p:nvGrpSpPr>
          <p:cNvPr id="27" name="Group 26"/>
          <p:cNvGrpSpPr/>
          <p:nvPr/>
        </p:nvGrpSpPr>
        <p:grpSpPr>
          <a:xfrm>
            <a:off x="3691489" y="4795963"/>
            <a:ext cx="1800000" cy="1150769"/>
            <a:chOff x="596275" y="2500"/>
            <a:chExt cx="2151653" cy="2151653"/>
          </a:xfrm>
        </p:grpSpPr>
        <p:sp>
          <p:nvSpPr>
            <p:cNvPr id="28" name="Oval 27"/>
            <p:cNvSpPr/>
            <p:nvPr/>
          </p:nvSpPr>
          <p:spPr>
            <a:xfrm>
              <a:off x="596275" y="2500"/>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29" name="Oval 4"/>
            <p:cNvSpPr/>
            <p:nvPr/>
          </p:nvSpPr>
          <p:spPr>
            <a:xfrm>
              <a:off x="596275" y="317602"/>
              <a:ext cx="2151653"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2200" b="0" i="0" u="none" strike="noStrike" kern="0" cap="none" spc="0" normalizeH="0" baseline="0" noProof="0" dirty="0">
                  <a:ln>
                    <a:noFill/>
                  </a:ln>
                  <a:solidFill>
                    <a:srgbClr val="FFFFFF"/>
                  </a:solidFill>
                  <a:effectLst/>
                  <a:uLnTx/>
                  <a:uFillTx/>
                  <a:latin typeface="Calibri" panose="020F0502020204030204"/>
                  <a:ea typeface="+mn-ea"/>
                  <a:cs typeface="+mn-cs"/>
                </a:rPr>
                <a:t>CONDITION 4:</a:t>
              </a:r>
              <a:endParaRPr kumimoji="0" lang="en-GB" sz="22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30" name="Rectangle 29"/>
          <p:cNvSpPr/>
          <p:nvPr/>
        </p:nvSpPr>
        <p:spPr>
          <a:xfrm>
            <a:off x="5548639" y="5010153"/>
            <a:ext cx="3426257" cy="722387"/>
          </a:xfrm>
          <a:prstGeom prst="rect">
            <a:avLst/>
          </a:prstGeom>
          <a:noFill/>
          <a:ln>
            <a:noFill/>
          </a:ln>
          <a:effectLst/>
        </p:spPr>
        <p:txBody>
          <a:bodyPr spcFirstLastPara="0" vert="horz" wrap="square" lIns="0" tIns="128016" rIns="128016" bIns="128016" numCol="1" spcCol="1270" anchor="ctr" anchorCtr="0">
            <a:noAutofit/>
          </a:bodyPr>
          <a:lstStyle/>
          <a:p>
            <a:pPr marL="0" marR="0" lvl="0" indent="0" defTabSz="800100" eaLnBrk="1" fontAlgn="auto" latinLnBrk="0" hangingPunct="1">
              <a:lnSpc>
                <a:spcPct val="100000"/>
              </a:lnSpc>
              <a:spcBef>
                <a:spcPct val="0"/>
              </a:spcBef>
              <a:spcAft>
                <a:spcPct val="35000"/>
              </a:spcAft>
              <a:buClrTx/>
              <a:buSzTx/>
              <a:buFontTx/>
              <a:buNone/>
              <a:tabLst/>
              <a:defRPr/>
            </a:pPr>
            <a:r>
              <a:rPr kumimoji="0" lang="en-US" sz="1500" b="0" i="0" u="none" strike="noStrike" kern="0" cap="none" spc="0" normalizeH="0" baseline="0" noProof="0" dirty="0">
                <a:ln>
                  <a:noFill/>
                </a:ln>
                <a:solidFill>
                  <a:srgbClr val="000000">
                    <a:hueOff val="0"/>
                    <a:satOff val="0"/>
                    <a:lumOff val="0"/>
                    <a:alphaOff val="0"/>
                  </a:srgbClr>
                </a:solidFill>
                <a:effectLst/>
                <a:uLnTx/>
                <a:uFillTx/>
                <a:latin typeface="Calibri" panose="020F0502020204030204"/>
                <a:ea typeface="+mn-ea"/>
                <a:cs typeface="+mn-cs"/>
              </a:rPr>
              <a:t>At least 2 point nearby each other for which condition 3 is fulfilled </a:t>
            </a:r>
            <a:endParaRPr kumimoji="0" lang="en-GB" sz="1500" b="0" i="1" u="none" strike="noStrike" kern="0" cap="none" spc="0" normalizeH="0" baseline="0" noProof="0" dirty="0">
              <a:ln>
                <a:noFill/>
              </a:ln>
              <a:solidFill>
                <a:srgbClr val="005AA9">
                  <a:lumMod val="75000"/>
                </a:srgbClr>
              </a:solidFill>
              <a:effectLst/>
              <a:uLnTx/>
              <a:uFillTx/>
              <a:latin typeface="Calibri" panose="020F0502020204030204"/>
              <a:ea typeface="+mn-ea"/>
              <a:cs typeface="+mn-cs"/>
            </a:endParaRPr>
          </a:p>
        </p:txBody>
      </p:sp>
      <p:grpSp>
        <p:nvGrpSpPr>
          <p:cNvPr id="31" name="Group 30"/>
          <p:cNvGrpSpPr/>
          <p:nvPr/>
        </p:nvGrpSpPr>
        <p:grpSpPr>
          <a:xfrm>
            <a:off x="299753" y="286226"/>
            <a:ext cx="1800000" cy="1150769"/>
            <a:chOff x="546030" y="-225544"/>
            <a:chExt cx="2151653" cy="2151653"/>
          </a:xfrm>
        </p:grpSpPr>
        <p:sp>
          <p:nvSpPr>
            <p:cNvPr id="32" name="Oval 31"/>
            <p:cNvSpPr/>
            <p:nvPr/>
          </p:nvSpPr>
          <p:spPr>
            <a:xfrm>
              <a:off x="546030" y="-225544"/>
              <a:ext cx="2151653" cy="2151653"/>
            </a:xfrm>
            <a:prstGeom prst="ellipse">
              <a:avLst/>
            </a:prstGeom>
            <a:solidFill>
              <a:srgbClr val="005AA9">
                <a:lumMod val="75000"/>
              </a:srgbClr>
            </a:solidFill>
            <a:ln w="25400" cap="flat" cmpd="sng" algn="ctr">
              <a:solidFill>
                <a:srgbClr val="005AA9">
                  <a:lumMod val="75000"/>
                </a:srgbClr>
              </a:solidFill>
              <a:prstDash val="solid"/>
            </a:ln>
            <a:effectLst/>
          </p:spPr>
        </p:sp>
        <p:sp>
          <p:nvSpPr>
            <p:cNvPr id="33" name="Oval 4"/>
            <p:cNvSpPr/>
            <p:nvPr/>
          </p:nvSpPr>
          <p:spPr>
            <a:xfrm>
              <a:off x="861133" y="89558"/>
              <a:ext cx="1521449" cy="1521449"/>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2889250" eaLnBrk="1" fontAlgn="auto" latinLnBrk="0" hangingPunct="1">
                <a:lnSpc>
                  <a:spcPct val="90000"/>
                </a:lnSpc>
                <a:spcBef>
                  <a:spcPct val="0"/>
                </a:spcBef>
                <a:spcAft>
                  <a:spcPct val="35000"/>
                </a:spcAft>
                <a:buClrTx/>
                <a:buSzTx/>
                <a:buFontTx/>
                <a:buNone/>
                <a:tabLst/>
                <a:defRPr/>
              </a:pPr>
              <a:r>
                <a:rPr kumimoji="0" lang="en-US" sz="3600" b="0" i="0" u="none" strike="noStrike" kern="0" cap="none" spc="0" normalizeH="0" baseline="0" noProof="0" dirty="0">
                  <a:ln>
                    <a:noFill/>
                  </a:ln>
                  <a:solidFill>
                    <a:srgbClr val="FFFFFF"/>
                  </a:solidFill>
                  <a:effectLst/>
                  <a:uLnTx/>
                  <a:uFillTx/>
                  <a:latin typeface="Calibri" panose="020F0502020204030204"/>
                  <a:ea typeface="+mn-ea"/>
                  <a:cs typeface="+mn-cs"/>
                </a:rPr>
                <a:t>INPUT</a:t>
              </a:r>
              <a:endParaRPr kumimoji="0" lang="en-GB" sz="36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grpSp>
      <p:sp>
        <p:nvSpPr>
          <p:cNvPr id="34" name="Down Arrow 33"/>
          <p:cNvSpPr/>
          <p:nvPr/>
        </p:nvSpPr>
        <p:spPr bwMode="auto">
          <a:xfrm rot="16200000">
            <a:off x="7862524" y="2568738"/>
            <a:ext cx="1236992" cy="987752"/>
          </a:xfrm>
          <a:prstGeom prst="downArrow">
            <a:avLst/>
          </a:prstGeom>
          <a:solidFill>
            <a:srgbClr val="004078"/>
          </a:solidFill>
          <a:ln w="9525" cap="flat" cmpd="sng" algn="ctr">
            <a:solidFill>
              <a:srgbClr val="0070C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449263" rtl="0" eaLnBrk="1" fontAlgn="base" latinLnBrk="0" hangingPunct="1">
              <a:lnSpc>
                <a:spcPct val="93000"/>
              </a:lnSpc>
              <a:spcBef>
                <a:spcPct val="0"/>
              </a:spcBef>
              <a:spcAft>
                <a:spcPct val="0"/>
              </a:spcAft>
              <a:buClr>
                <a:srgbClr val="000000"/>
              </a:buClr>
              <a:buSzPct val="100000"/>
              <a:buFont typeface="Arial" charset="0"/>
              <a:buNone/>
              <a:tabLst/>
            </a:pPr>
            <a:endParaRPr kumimoji="0" lang="en-GB" sz="1800" b="0" i="0" u="none" strike="noStrike" cap="none" normalizeH="0" baseline="0">
              <a:ln>
                <a:noFill/>
              </a:ln>
              <a:solidFill>
                <a:schemeClr val="bg1"/>
              </a:solidFill>
              <a:effectLst/>
              <a:latin typeface="Arial" charset="0"/>
            </a:endParaRPr>
          </a:p>
        </p:txBody>
      </p:sp>
      <p:sp>
        <p:nvSpPr>
          <p:cNvPr id="2" name="Rectangle: Rounded Corners 1">
            <a:extLst>
              <a:ext uri="{FF2B5EF4-FFF2-40B4-BE49-F238E27FC236}">
                <a16:creationId xmlns:a16="http://schemas.microsoft.com/office/drawing/2014/main" id="{C5CE94FA-2BE2-4D6C-8ED2-7677661B9F6F}"/>
              </a:ext>
            </a:extLst>
          </p:cNvPr>
          <p:cNvSpPr/>
          <p:nvPr/>
        </p:nvSpPr>
        <p:spPr>
          <a:xfrm>
            <a:off x="5450540" y="609212"/>
            <a:ext cx="671763" cy="387473"/>
          </a:xfrm>
          <a:prstGeom prst="round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sp>
        <p:nvSpPr>
          <p:cNvPr id="3" name="TextBox 2">
            <a:extLst>
              <a:ext uri="{FF2B5EF4-FFF2-40B4-BE49-F238E27FC236}">
                <a16:creationId xmlns:a16="http://schemas.microsoft.com/office/drawing/2014/main" id="{F5AC2C64-8F7C-478E-9666-B9284A024F2F}"/>
              </a:ext>
            </a:extLst>
          </p:cNvPr>
          <p:cNvSpPr txBox="1"/>
          <p:nvPr/>
        </p:nvSpPr>
        <p:spPr>
          <a:xfrm>
            <a:off x="5471014" y="649551"/>
            <a:ext cx="630814" cy="276999"/>
          </a:xfrm>
          <a:prstGeom prst="rect">
            <a:avLst/>
          </a:prstGeom>
          <a:noFill/>
        </p:spPr>
        <p:txBody>
          <a:bodyPr wrap="square" rtlCol="0">
            <a:spAutoFit/>
          </a:bodyPr>
          <a:lstStyle/>
          <a:p>
            <a:pPr algn="ctr"/>
            <a:r>
              <a:rPr lang="pl-PL" sz="1200" dirty="0">
                <a:solidFill>
                  <a:schemeClr val="bg1"/>
                </a:solidFill>
              </a:rPr>
              <a:t>~2000</a:t>
            </a:r>
          </a:p>
        </p:txBody>
      </p:sp>
      <p:sp>
        <p:nvSpPr>
          <p:cNvPr id="35" name="Rectangle: Rounded Corners 34">
            <a:extLst>
              <a:ext uri="{FF2B5EF4-FFF2-40B4-BE49-F238E27FC236}">
                <a16:creationId xmlns:a16="http://schemas.microsoft.com/office/drawing/2014/main" id="{9E79E461-EA4C-4A20-94EE-06AD5807E183}"/>
              </a:ext>
            </a:extLst>
          </p:cNvPr>
          <p:cNvSpPr/>
          <p:nvPr/>
        </p:nvSpPr>
        <p:spPr>
          <a:xfrm>
            <a:off x="8696164" y="5010153"/>
            <a:ext cx="671763" cy="387473"/>
          </a:xfrm>
          <a:prstGeom prst="round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l-PL"/>
          </a:p>
        </p:txBody>
      </p:sp>
      <p:sp>
        <p:nvSpPr>
          <p:cNvPr id="36" name="TextBox 35">
            <a:extLst>
              <a:ext uri="{FF2B5EF4-FFF2-40B4-BE49-F238E27FC236}">
                <a16:creationId xmlns:a16="http://schemas.microsoft.com/office/drawing/2014/main" id="{47C7F274-E64F-4265-AC3D-A0B7E1AAE996}"/>
              </a:ext>
            </a:extLst>
          </p:cNvPr>
          <p:cNvSpPr txBox="1"/>
          <p:nvPr/>
        </p:nvSpPr>
        <p:spPr>
          <a:xfrm>
            <a:off x="8716638" y="5065389"/>
            <a:ext cx="630814" cy="276999"/>
          </a:xfrm>
          <a:prstGeom prst="rect">
            <a:avLst/>
          </a:prstGeom>
          <a:noFill/>
        </p:spPr>
        <p:txBody>
          <a:bodyPr wrap="square" rtlCol="0">
            <a:spAutoFit/>
          </a:bodyPr>
          <a:lstStyle/>
          <a:p>
            <a:pPr algn="ctr"/>
            <a:r>
              <a:rPr lang="pl-PL" sz="1200" dirty="0">
                <a:solidFill>
                  <a:schemeClr val="bg1"/>
                </a:solidFill>
              </a:rPr>
              <a:t>~60</a:t>
            </a:r>
          </a:p>
        </p:txBody>
      </p:sp>
    </p:spTree>
    <p:extLst>
      <p:ext uri="{BB962C8B-B14F-4D97-AF65-F5344CB8AC3E}">
        <p14:creationId xmlns:p14="http://schemas.microsoft.com/office/powerpoint/2010/main" val="26257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9" grpId="0"/>
      <p:bldP spid="24" grpId="0"/>
      <p:bldP spid="25" grpId="0"/>
      <p:bldP spid="30" grpId="0"/>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7</a:t>
            </a:fld>
            <a:endParaRPr lang="en-US" dirty="0"/>
          </a:p>
        </p:txBody>
      </p:sp>
      <p:pic>
        <p:nvPicPr>
          <p:cNvPr id="55" name="Picture 54"/>
          <p:cNvPicPr>
            <a:picLocks noChangeAspect="1"/>
          </p:cNvPicPr>
          <p:nvPr/>
        </p:nvPicPr>
        <p:blipFill>
          <a:blip r:embed="rId3"/>
          <a:stretch>
            <a:fillRect/>
          </a:stretch>
        </p:blipFill>
        <p:spPr>
          <a:xfrm>
            <a:off x="1149250" y="1571438"/>
            <a:ext cx="7077154" cy="1563883"/>
          </a:xfrm>
          <a:prstGeom prst="rect">
            <a:avLst/>
          </a:prstGeom>
        </p:spPr>
      </p:pic>
      <p:grpSp>
        <p:nvGrpSpPr>
          <p:cNvPr id="61" name="Group 60"/>
          <p:cNvGrpSpPr/>
          <p:nvPr/>
        </p:nvGrpSpPr>
        <p:grpSpPr>
          <a:xfrm>
            <a:off x="686910" y="362447"/>
            <a:ext cx="881000" cy="1258570"/>
            <a:chOff x="0" y="2851"/>
            <a:chExt cx="881000" cy="1258570"/>
          </a:xfrm>
        </p:grpSpPr>
        <p:sp>
          <p:nvSpPr>
            <p:cNvPr id="65" name="Chevron 64"/>
            <p:cNvSpPr/>
            <p:nvPr/>
          </p:nvSpPr>
          <p:spPr>
            <a:xfrm rot="5400000">
              <a:off x="-188785" y="191636"/>
              <a:ext cx="1258570" cy="880999"/>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1</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DATA EXTRACTION</a:t>
              </a:r>
              <a:endParaRPr lang="en-US" sz="1300" kern="1200" dirty="0"/>
            </a:p>
          </p:txBody>
        </p:sp>
      </p:grpSp>
      <p:pic>
        <p:nvPicPr>
          <p:cNvPr id="14" name="Picture 13"/>
          <p:cNvPicPr>
            <a:picLocks noChangeAspect="1"/>
          </p:cNvPicPr>
          <p:nvPr/>
        </p:nvPicPr>
        <p:blipFill>
          <a:blip r:embed="rId4"/>
          <a:stretch>
            <a:fillRect/>
          </a:stretch>
        </p:blipFill>
        <p:spPr>
          <a:xfrm rot="5400000">
            <a:off x="4457713" y="3427459"/>
            <a:ext cx="768163" cy="804742"/>
          </a:xfrm>
          <a:prstGeom prst="rect">
            <a:avLst/>
          </a:prstGeom>
        </p:spPr>
      </p:pic>
      <p:sp>
        <p:nvSpPr>
          <p:cNvPr id="15" name="TextBox 14"/>
          <p:cNvSpPr txBox="1"/>
          <p:nvPr/>
        </p:nvSpPr>
        <p:spPr>
          <a:xfrm>
            <a:off x="3789084" y="4509691"/>
            <a:ext cx="5126468" cy="1231106"/>
          </a:xfrm>
          <a:prstGeom prst="rect">
            <a:avLst/>
          </a:prstGeom>
          <a:noFill/>
        </p:spPr>
        <p:txBody>
          <a:bodyPr wrap="none" rtlCol="0">
            <a:spAutoFit/>
          </a:bodyPr>
          <a:lstStyle/>
          <a:p>
            <a:pPr marL="285750" indent="-285750">
              <a:buFont typeface="Arial" panose="020B0604020202020204" pitchFamily="34" charset="0"/>
              <a:buChar char="•"/>
            </a:pPr>
            <a:r>
              <a:rPr lang="de-DE" dirty="0"/>
              <a:t>Basic info </a:t>
            </a:r>
            <a:r>
              <a:rPr lang="de-DE" sz="1400" dirty="0">
                <a:solidFill>
                  <a:srgbClr val="0070C0"/>
                </a:solidFill>
              </a:rPr>
              <a:t>(timestamp, fill number, machine parameters)</a:t>
            </a:r>
          </a:p>
          <a:p>
            <a:pPr marL="285750" indent="-285750">
              <a:buFont typeface="Arial" panose="020B0604020202020204" pitchFamily="34" charset="0"/>
              <a:buChar char="•"/>
            </a:pPr>
            <a:r>
              <a:rPr lang="de-DE" dirty="0"/>
              <a:t>UFO BLM + neighbours </a:t>
            </a:r>
            <a:r>
              <a:rPr lang="de-DE" sz="1400" dirty="0">
                <a:solidFill>
                  <a:srgbClr val="0070C0"/>
                </a:solidFill>
              </a:rPr>
              <a:t>(losses + DCUM)</a:t>
            </a:r>
          </a:p>
          <a:p>
            <a:pPr marL="285750" indent="-285750">
              <a:buFont typeface="Arial" panose="020B0604020202020204" pitchFamily="34" charset="0"/>
              <a:buChar char="•"/>
            </a:pPr>
            <a:r>
              <a:rPr lang="de-DE" dirty="0"/>
              <a:t>Time-resolved data </a:t>
            </a:r>
            <a:r>
              <a:rPr lang="de-DE" sz="1400" dirty="0">
                <a:solidFill>
                  <a:srgbClr val="0070C0"/>
                </a:solidFill>
              </a:rPr>
              <a:t>(capture buffer)</a:t>
            </a:r>
          </a:p>
          <a:p>
            <a:endParaRPr lang="en-GB" dirty="0"/>
          </a:p>
        </p:txBody>
      </p:sp>
      <p:pic>
        <p:nvPicPr>
          <p:cNvPr id="16" name="Picture 15"/>
          <p:cNvPicPr>
            <a:picLocks noChangeAspect="1"/>
          </p:cNvPicPr>
          <p:nvPr/>
        </p:nvPicPr>
        <p:blipFill>
          <a:blip r:embed="rId5"/>
          <a:stretch>
            <a:fillRect/>
          </a:stretch>
        </p:blipFill>
        <p:spPr>
          <a:xfrm>
            <a:off x="552699" y="4282051"/>
            <a:ext cx="2805962" cy="1409892"/>
          </a:xfrm>
          <a:prstGeom prst="rect">
            <a:avLst/>
          </a:prstGeom>
        </p:spPr>
      </p:pic>
    </p:spTree>
    <p:extLst>
      <p:ext uri="{BB962C8B-B14F-4D97-AF65-F5344CB8AC3E}">
        <p14:creationId xmlns:p14="http://schemas.microsoft.com/office/powerpoint/2010/main" val="32156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8</a:t>
            </a:fld>
            <a:endParaRPr lang="en-US" dirty="0"/>
          </a:p>
        </p:txBody>
      </p:sp>
      <p:pic>
        <p:nvPicPr>
          <p:cNvPr id="55" name="Picture 54"/>
          <p:cNvPicPr>
            <a:picLocks noChangeAspect="1"/>
          </p:cNvPicPr>
          <p:nvPr/>
        </p:nvPicPr>
        <p:blipFill>
          <a:blip r:embed="rId3"/>
          <a:stretch>
            <a:fillRect/>
          </a:stretch>
        </p:blipFill>
        <p:spPr>
          <a:xfrm>
            <a:off x="1149250" y="1571438"/>
            <a:ext cx="7077154" cy="1563883"/>
          </a:xfrm>
          <a:prstGeom prst="rect">
            <a:avLst/>
          </a:prstGeom>
        </p:spPr>
      </p:pic>
      <p:grpSp>
        <p:nvGrpSpPr>
          <p:cNvPr id="61" name="Group 60"/>
          <p:cNvGrpSpPr/>
          <p:nvPr/>
        </p:nvGrpSpPr>
        <p:grpSpPr>
          <a:xfrm>
            <a:off x="686910" y="362447"/>
            <a:ext cx="881000" cy="1258570"/>
            <a:chOff x="0" y="2851"/>
            <a:chExt cx="881000" cy="1258570"/>
          </a:xfrm>
        </p:grpSpPr>
        <p:sp>
          <p:nvSpPr>
            <p:cNvPr id="65" name="Chevron 64"/>
            <p:cNvSpPr/>
            <p:nvPr/>
          </p:nvSpPr>
          <p:spPr>
            <a:xfrm rot="5400000">
              <a:off x="-188785" y="191636"/>
              <a:ext cx="1258570" cy="880999"/>
            </a:xfrm>
            <a:prstGeom prst="chevron">
              <a:avLst/>
            </a:prstGeom>
            <a:solidFill>
              <a:srgbClr val="005AA9">
                <a:shade val="80000"/>
                <a:hueOff val="0"/>
                <a:satOff val="0"/>
                <a:lumOff val="0"/>
                <a:alphaOff val="0"/>
              </a:srgbClr>
            </a:solidFill>
            <a:ln w="25400" cap="flat" cmpd="sng" algn="ctr">
              <a:solidFill>
                <a:srgbClr val="005AA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1</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DATA EXTRACTION</a:t>
              </a:r>
              <a:endParaRPr lang="en-US" sz="1300" kern="1200" dirty="0"/>
            </a:p>
          </p:txBody>
        </p:sp>
      </p:grpSp>
      <p:pic>
        <p:nvPicPr>
          <p:cNvPr id="14" name="Picture 13"/>
          <p:cNvPicPr>
            <a:picLocks noChangeAspect="1"/>
          </p:cNvPicPr>
          <p:nvPr/>
        </p:nvPicPr>
        <p:blipFill>
          <a:blip r:embed="rId4"/>
          <a:stretch>
            <a:fillRect/>
          </a:stretch>
        </p:blipFill>
        <p:spPr>
          <a:xfrm rot="5400000">
            <a:off x="4457713" y="3427459"/>
            <a:ext cx="768163" cy="804742"/>
          </a:xfrm>
          <a:prstGeom prst="rect">
            <a:avLst/>
          </a:prstGeom>
        </p:spPr>
      </p:pic>
      <p:sp>
        <p:nvSpPr>
          <p:cNvPr id="15" name="TextBox 14"/>
          <p:cNvSpPr txBox="1"/>
          <p:nvPr/>
        </p:nvSpPr>
        <p:spPr>
          <a:xfrm>
            <a:off x="5244167" y="4524615"/>
            <a:ext cx="3644980" cy="954107"/>
          </a:xfrm>
          <a:prstGeom prst="rect">
            <a:avLst/>
          </a:prstGeom>
          <a:noFill/>
        </p:spPr>
        <p:txBody>
          <a:bodyPr wrap="square" rtlCol="0">
            <a:spAutoFit/>
          </a:bodyPr>
          <a:lstStyle/>
          <a:p>
            <a:r>
              <a:rPr lang="de-DE" sz="2800" dirty="0"/>
              <a:t>Reduces data volume for quick analysis</a:t>
            </a:r>
            <a:endParaRPr lang="en-GB" sz="2800" dirty="0"/>
          </a:p>
        </p:txBody>
      </p:sp>
      <p:pic>
        <p:nvPicPr>
          <p:cNvPr id="16" name="Picture 15"/>
          <p:cNvPicPr>
            <a:picLocks noChangeAspect="1"/>
          </p:cNvPicPr>
          <p:nvPr/>
        </p:nvPicPr>
        <p:blipFill>
          <a:blip r:embed="rId5"/>
          <a:stretch>
            <a:fillRect/>
          </a:stretch>
        </p:blipFill>
        <p:spPr>
          <a:xfrm>
            <a:off x="552699" y="4282051"/>
            <a:ext cx="2805962" cy="1409892"/>
          </a:xfrm>
          <a:prstGeom prst="rect">
            <a:avLst/>
          </a:prstGeom>
        </p:spPr>
      </p:pic>
      <p:sp>
        <p:nvSpPr>
          <p:cNvPr id="18" name="Rectangle 17"/>
          <p:cNvSpPr/>
          <p:nvPr/>
        </p:nvSpPr>
        <p:spPr>
          <a:xfrm>
            <a:off x="433754" y="4091355"/>
            <a:ext cx="3259015" cy="1817076"/>
          </a:xfrm>
          <a:prstGeom prst="rect">
            <a:avLst/>
          </a:prstGeom>
          <a:noFill/>
          <a:ln w="38100">
            <a:solidFill>
              <a:srgbClr val="FF0000"/>
            </a:solidFill>
          </a:ln>
          <a:effectLst>
            <a:glow rad="101600">
              <a:schemeClr val="accent4">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rgbClr val="FF0000"/>
                </a:solidFill>
              </a:ln>
            </a:endParaRPr>
          </a:p>
        </p:txBody>
      </p:sp>
      <p:sp>
        <p:nvSpPr>
          <p:cNvPr id="3" name="TextBox 2"/>
          <p:cNvSpPr txBox="1"/>
          <p:nvPr/>
        </p:nvSpPr>
        <p:spPr>
          <a:xfrm>
            <a:off x="4340406" y="4583947"/>
            <a:ext cx="839604" cy="1107996"/>
          </a:xfrm>
          <a:prstGeom prst="rect">
            <a:avLst/>
          </a:prstGeom>
          <a:noFill/>
        </p:spPr>
        <p:txBody>
          <a:bodyPr wrap="square" rtlCol="0">
            <a:spAutoFit/>
          </a:bodyPr>
          <a:lstStyle/>
          <a:p>
            <a:r>
              <a:rPr lang="de-DE" sz="6600" dirty="0">
                <a:solidFill>
                  <a:srgbClr val="00B050"/>
                </a:solidFill>
                <a:latin typeface="Wingdings" panose="05000000000000000000" pitchFamily="2" charset="2"/>
              </a:rPr>
              <a:t>ü</a:t>
            </a:r>
            <a:endParaRPr lang="en-GB" sz="6600" dirty="0">
              <a:solidFill>
                <a:srgbClr val="00B050"/>
              </a:solidFill>
              <a:latin typeface="Wingdings" panose="05000000000000000000" pitchFamily="2" charset="2"/>
            </a:endParaRPr>
          </a:p>
        </p:txBody>
      </p:sp>
    </p:spTree>
    <p:extLst>
      <p:ext uri="{BB962C8B-B14F-4D97-AF65-F5344CB8AC3E}">
        <p14:creationId xmlns:p14="http://schemas.microsoft.com/office/powerpoint/2010/main" val="3997376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31824" y="6356350"/>
            <a:ext cx="4412343" cy="365125"/>
          </a:xfrm>
        </p:spPr>
        <p:txBody>
          <a:bodyPr/>
          <a:lstStyle/>
          <a:p>
            <a:r>
              <a:rPr lang="en-US" dirty="0"/>
              <a:t>07/12/2017 | Schematic overview of UFO Buster analysis tool</a:t>
            </a:r>
          </a:p>
        </p:txBody>
      </p:sp>
      <p:sp>
        <p:nvSpPr>
          <p:cNvPr id="5" name="Footer Placeholder 4"/>
          <p:cNvSpPr>
            <a:spLocks noGrp="1"/>
          </p:cNvSpPr>
          <p:nvPr>
            <p:ph type="ftr" sz="quarter" idx="3"/>
          </p:nvPr>
        </p:nvSpPr>
        <p:spPr>
          <a:xfrm>
            <a:off x="5180010" y="6356351"/>
            <a:ext cx="2895600" cy="365125"/>
          </a:xfrm>
        </p:spPr>
        <p:txBody>
          <a:bodyPr/>
          <a:lstStyle/>
          <a:p>
            <a:r>
              <a:rPr lang="en-US" dirty="0"/>
              <a:t>Martyna Dziadosz</a:t>
            </a:r>
          </a:p>
        </p:txBody>
      </p:sp>
      <p:sp>
        <p:nvSpPr>
          <p:cNvPr id="6" name="Slide Number Placeholder 5"/>
          <p:cNvSpPr>
            <a:spLocks noGrp="1"/>
          </p:cNvSpPr>
          <p:nvPr>
            <p:ph type="sldNum" sz="quarter" idx="4"/>
          </p:nvPr>
        </p:nvSpPr>
        <p:spPr>
          <a:xfrm>
            <a:off x="8182630" y="6356351"/>
            <a:ext cx="501424" cy="365125"/>
          </a:xfrm>
        </p:spPr>
        <p:txBody>
          <a:bodyPr/>
          <a:lstStyle/>
          <a:p>
            <a:fld id="{17918391-D411-FE40-AAD7-861AE5233E0E}" type="slidenum">
              <a:rPr lang="en-US" smtClean="0"/>
              <a:pPr/>
              <a:t>9</a:t>
            </a:fld>
            <a:endParaRPr lang="en-US" dirty="0"/>
          </a:p>
        </p:txBody>
      </p:sp>
      <p:grpSp>
        <p:nvGrpSpPr>
          <p:cNvPr id="61" name="Group 60"/>
          <p:cNvGrpSpPr/>
          <p:nvPr/>
        </p:nvGrpSpPr>
        <p:grpSpPr>
          <a:xfrm>
            <a:off x="686910" y="362447"/>
            <a:ext cx="881000" cy="1258570"/>
            <a:chOff x="0" y="2851"/>
            <a:chExt cx="881000" cy="1258570"/>
          </a:xfrm>
          <a:solidFill>
            <a:srgbClr val="1965C1"/>
          </a:solidFill>
        </p:grpSpPr>
        <p:sp>
          <p:nvSpPr>
            <p:cNvPr id="65" name="Chevron 64"/>
            <p:cNvSpPr/>
            <p:nvPr/>
          </p:nvSpPr>
          <p:spPr>
            <a:xfrm rot="5400000">
              <a:off x="-188785" y="191636"/>
              <a:ext cx="1258570" cy="880999"/>
            </a:xfrm>
            <a:prstGeom prst="chevron">
              <a:avLst/>
            </a:prstGeom>
            <a:grpFill/>
            <a:ln w="25400" cap="flat" cmpd="sng" algn="ctr">
              <a:noFill/>
              <a:prstDash val="solid"/>
            </a:ln>
            <a:effectLst/>
          </p:spPr>
          <p:style>
            <a:lnRef idx="2">
              <a:scrgbClr r="0" g="0" b="0"/>
            </a:lnRef>
            <a:fillRef idx="1">
              <a:scrgbClr r="0" g="0" b="0"/>
            </a:fillRef>
            <a:effectRef idx="0">
              <a:scrgbClr r="0" g="0" b="0"/>
            </a:effectRef>
            <a:fontRef idx="minor">
              <a:schemeClr val="lt1"/>
            </a:fontRef>
          </p:style>
        </p:sp>
        <p:sp>
          <p:nvSpPr>
            <p:cNvPr id="66" name="Chevron 4"/>
            <p:cNvSpPr txBox="1"/>
            <p:nvPr/>
          </p:nvSpPr>
          <p:spPr>
            <a:xfrm>
              <a:off x="1" y="443351"/>
              <a:ext cx="880999" cy="3775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600" kern="1200" dirty="0">
                  <a:solidFill>
                    <a:srgbClr val="FFFFFF"/>
                  </a:solidFill>
                  <a:latin typeface="Calibri" panose="020F0502020204030204"/>
                  <a:ea typeface="+mn-ea"/>
                  <a:cs typeface="+mn-cs"/>
                </a:rPr>
                <a:t>Step 2</a:t>
              </a:r>
            </a:p>
          </p:txBody>
        </p:sp>
      </p:grpSp>
      <p:grpSp>
        <p:nvGrpSpPr>
          <p:cNvPr id="62" name="Group 61"/>
          <p:cNvGrpSpPr/>
          <p:nvPr/>
        </p:nvGrpSpPr>
        <p:grpSpPr>
          <a:xfrm>
            <a:off x="1567909" y="362447"/>
            <a:ext cx="6858238" cy="818070"/>
            <a:chOff x="880999" y="2851"/>
            <a:chExt cx="2934204" cy="818070"/>
          </a:xfrm>
        </p:grpSpPr>
        <p:sp>
          <p:nvSpPr>
            <p:cNvPr id="63" name="Round Same Side Corner Rectangle 62"/>
            <p:cNvSpPr/>
            <p:nvPr/>
          </p:nvSpPr>
          <p:spPr>
            <a:xfrm rot="5400000">
              <a:off x="1939066" y="-1055216"/>
              <a:ext cx="818070" cy="2934204"/>
            </a:xfrm>
            <a:prstGeom prst="round2SameRect">
              <a:avLst/>
            </a:pr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ound Same Side Corner Rectangle 6"/>
            <p:cNvSpPr txBox="1"/>
            <p:nvPr/>
          </p:nvSpPr>
          <p:spPr>
            <a:xfrm>
              <a:off x="881000" y="42785"/>
              <a:ext cx="2894269" cy="7382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456" tIns="8255" rIns="8255" bIns="8255" numCol="1" spcCol="1270" anchor="ctr" anchorCtr="0">
              <a:noAutofit/>
            </a:bodyPr>
            <a:lstStyle/>
            <a:p>
              <a:pPr marL="0" lvl="1" algn="l" defTabSz="577850">
                <a:lnSpc>
                  <a:spcPct val="90000"/>
                </a:lnSpc>
                <a:spcBef>
                  <a:spcPct val="0"/>
                </a:spcBef>
                <a:spcAft>
                  <a:spcPct val="15000"/>
                </a:spcAft>
              </a:pPr>
              <a:r>
                <a:rPr lang="en-US" sz="3200" kern="1200" dirty="0"/>
                <a:t>	RAW DATA  ANALYSIS</a:t>
              </a:r>
              <a:endParaRPr lang="en-US" sz="1300" kern="1200" dirty="0"/>
            </a:p>
          </p:txBody>
        </p:sp>
      </p:grpSp>
      <p:sp>
        <p:nvSpPr>
          <p:cNvPr id="29" name="TextBox 28"/>
          <p:cNvSpPr txBox="1"/>
          <p:nvPr/>
        </p:nvSpPr>
        <p:spPr>
          <a:xfrm>
            <a:off x="1926841" y="1533155"/>
            <a:ext cx="6856345" cy="461665"/>
          </a:xfrm>
          <a:prstGeom prst="rect">
            <a:avLst/>
          </a:prstGeom>
          <a:noFill/>
        </p:spPr>
        <p:txBody>
          <a:bodyPr wrap="square" rtlCol="0">
            <a:spAutoFit/>
          </a:bodyPr>
          <a:lstStyle/>
          <a:p>
            <a:pPr marL="342900" indent="-342900">
              <a:buFont typeface="Wingdings" panose="05000000000000000000" pitchFamily="2" charset="2"/>
              <a:buChar char="Ø"/>
            </a:pPr>
            <a:r>
              <a:rPr lang="de-DE" sz="2400" dirty="0"/>
              <a:t>Plot UFO event from F3</a:t>
            </a:r>
            <a:endParaRPr lang="de-DE" dirty="0"/>
          </a:p>
        </p:txBody>
      </p:sp>
      <p:grpSp>
        <p:nvGrpSpPr>
          <p:cNvPr id="10" name="Group 9"/>
          <p:cNvGrpSpPr/>
          <p:nvPr/>
        </p:nvGrpSpPr>
        <p:grpSpPr>
          <a:xfrm>
            <a:off x="241897" y="2244453"/>
            <a:ext cx="3872443" cy="2752550"/>
            <a:chOff x="267393" y="2681455"/>
            <a:chExt cx="4163930" cy="3163138"/>
          </a:xfrm>
        </p:grpSpPr>
        <p:sp>
          <p:nvSpPr>
            <p:cNvPr id="15" name="TextBox 14"/>
            <p:cNvSpPr txBox="1"/>
            <p:nvPr/>
          </p:nvSpPr>
          <p:spPr>
            <a:xfrm>
              <a:off x="2949142" y="4851060"/>
              <a:ext cx="184731" cy="369332"/>
            </a:xfrm>
            <a:prstGeom prst="rect">
              <a:avLst/>
            </a:prstGeom>
            <a:noFill/>
          </p:spPr>
          <p:txBody>
            <a:bodyPr wrap="none" rtlCol="0">
              <a:spAutoFit/>
            </a:bodyPr>
            <a:lstStyle/>
            <a:p>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1308" y="2681455"/>
              <a:ext cx="4080015" cy="2988260"/>
            </a:xfrm>
            <a:prstGeom prst="rect">
              <a:avLst/>
            </a:prstGeom>
          </p:spPr>
        </p:pic>
        <p:sp>
          <p:nvSpPr>
            <p:cNvPr id="9" name="TextBox 8"/>
            <p:cNvSpPr txBox="1"/>
            <p:nvPr/>
          </p:nvSpPr>
          <p:spPr>
            <a:xfrm rot="16200000">
              <a:off x="-155800" y="4166257"/>
              <a:ext cx="1107996" cy="261610"/>
            </a:xfrm>
            <a:prstGeom prst="rect">
              <a:avLst/>
            </a:prstGeom>
            <a:solidFill>
              <a:schemeClr val="bg1"/>
            </a:solidFill>
          </p:spPr>
          <p:txBody>
            <a:bodyPr wrap="none" rtlCol="0">
              <a:spAutoFit/>
            </a:bodyPr>
            <a:lstStyle/>
            <a:p>
              <a:r>
                <a:rPr lang="de-DE" sz="1100" dirty="0">
                  <a:solidFill>
                    <a:schemeClr val="accent6">
                      <a:lumMod val="50000"/>
                    </a:schemeClr>
                  </a:solidFill>
                </a:rPr>
                <a:t>Losses in Gy/s</a:t>
              </a:r>
              <a:endParaRPr lang="en-GB" sz="1100" dirty="0">
                <a:solidFill>
                  <a:schemeClr val="accent6">
                    <a:lumMod val="50000"/>
                  </a:schemeClr>
                </a:solidFill>
              </a:endParaRPr>
            </a:p>
          </p:txBody>
        </p:sp>
        <p:sp>
          <p:nvSpPr>
            <p:cNvPr id="32" name="TextBox 31"/>
            <p:cNvSpPr txBox="1"/>
            <p:nvPr/>
          </p:nvSpPr>
          <p:spPr>
            <a:xfrm>
              <a:off x="1839690" y="5582983"/>
              <a:ext cx="1596912" cy="261610"/>
            </a:xfrm>
            <a:prstGeom prst="rect">
              <a:avLst/>
            </a:prstGeom>
            <a:solidFill>
              <a:schemeClr val="bg1"/>
            </a:solidFill>
          </p:spPr>
          <p:txBody>
            <a:bodyPr wrap="none" rtlCol="0">
              <a:spAutoFit/>
            </a:bodyPr>
            <a:lstStyle/>
            <a:p>
              <a:r>
                <a:rPr lang="de-DE" sz="1100" dirty="0">
                  <a:solidFill>
                    <a:schemeClr val="accent6">
                      <a:lumMod val="50000"/>
                    </a:schemeClr>
                  </a:solidFill>
                </a:rPr>
                <a:t>Time </a:t>
              </a:r>
              <a:r>
                <a:rPr lang="de-DE" sz="1000" dirty="0">
                  <a:solidFill>
                    <a:schemeClr val="accent6">
                      <a:lumMod val="50000"/>
                    </a:schemeClr>
                  </a:solidFill>
                </a:rPr>
                <a:t>(here in 80 µs bits)</a:t>
              </a:r>
              <a:endParaRPr lang="en-GB" sz="1100" dirty="0">
                <a:solidFill>
                  <a:schemeClr val="accent6">
                    <a:lumMod val="50000"/>
                  </a:schemeClr>
                </a:solidFill>
              </a:endParaRPr>
            </a:p>
          </p:txBody>
        </p:sp>
      </p:grpSp>
      <p:sp>
        <p:nvSpPr>
          <p:cNvPr id="31" name="TextBox 30"/>
          <p:cNvSpPr txBox="1"/>
          <p:nvPr/>
        </p:nvSpPr>
        <p:spPr>
          <a:xfrm>
            <a:off x="4520271" y="3064045"/>
            <a:ext cx="3662359" cy="646331"/>
          </a:xfrm>
          <a:prstGeom prst="rect">
            <a:avLst/>
          </a:prstGeom>
          <a:noFill/>
        </p:spPr>
        <p:txBody>
          <a:bodyPr wrap="square" rtlCol="0">
            <a:spAutoFit/>
          </a:bodyPr>
          <a:lstStyle/>
          <a:p>
            <a:r>
              <a:rPr lang="de-DE" dirty="0"/>
              <a:t>Compare with UFO Buster output for confirmation</a:t>
            </a:r>
            <a:endParaRPr lang="en-GB" dirty="0"/>
          </a:p>
        </p:txBody>
      </p:sp>
    </p:spTree>
    <p:extLst>
      <p:ext uri="{BB962C8B-B14F-4D97-AF65-F5344CB8AC3E}">
        <p14:creationId xmlns:p14="http://schemas.microsoft.com/office/powerpoint/2010/main" val="609447710"/>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CERNCorporate4-3.potx</Template>
  <TotalTime>0</TotalTime>
  <Words>2393</Words>
  <Application>Microsoft Office PowerPoint</Application>
  <PresentationFormat>On-screen Show (4:3)</PresentationFormat>
  <Paragraphs>415</Paragraphs>
  <Slides>38</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Calibri Light</vt:lpstr>
      <vt:lpstr>Optima</vt:lpstr>
      <vt:lpstr>Wingdings</vt:lpstr>
      <vt:lpstr>CERNCorporate4-3</vt:lpstr>
      <vt:lpstr>PowerPoint Presentation</vt:lpstr>
      <vt:lpstr>UFO Buster analysis tool A brief introduction</vt:lpstr>
      <vt:lpstr>Motivation</vt:lpstr>
      <vt:lpstr>Structure of the UFO Buster analysis tool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Achievements</vt:lpstr>
      <vt:lpstr>Conclusion</vt:lpstr>
      <vt:lpstr>PowerPoint Presentation</vt:lpstr>
      <vt:lpstr>www.cern.ch</vt:lpstr>
      <vt:lpstr>APPENDIX</vt:lpstr>
      <vt:lpstr>Appendix – F1 structure</vt:lpstr>
      <vt:lpstr>Appendix – F2 structure</vt:lpstr>
      <vt:lpstr>PowerPoint Presentation</vt:lpstr>
      <vt:lpstr>PowerPoint Presentation</vt:lpstr>
      <vt:lpstr>PowerPoint Presentation</vt:lpstr>
      <vt:lpstr> INPUT FILES </vt:lpstr>
      <vt:lpstr> Diagram visualizing code structure </vt:lpstr>
      <vt:lpstr>PowerPoint Presentation</vt:lpstr>
      <vt:lpstr>PowerPoint Presentation</vt:lpstr>
      <vt:lpstr>PowerPoint Presentation</vt:lpstr>
      <vt:lpstr> OUTPUT FILES</vt:lpstr>
      <vt:lpstr>Analysis results</vt:lpstr>
      <vt:lpstr>STEP 2 – plot comparison (UFO Buster vs achieved plots)</vt:lpstr>
      <vt:lpstr>LHC location vs number of UFO events</vt:lpstr>
      <vt:lpstr>LHC location (in terms of BLMs names)  vs (integrated) losses in 2016</vt:lpstr>
      <vt:lpstr>LHC location vs total losses in 2016</vt:lpstr>
      <vt:lpstr>Fill number vs number of UFO events</vt:lpstr>
      <vt:lpstr>Conclusions &amp; outlock</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Martyna Dziadosz</cp:lastModifiedBy>
  <cp:revision>665</cp:revision>
  <cp:lastPrinted>2017-07-11T17:21:34Z</cp:lastPrinted>
  <dcterms:created xsi:type="dcterms:W3CDTF">2012-11-30T11:04:26Z</dcterms:created>
  <dcterms:modified xsi:type="dcterms:W3CDTF">2017-07-12T09:42:46Z</dcterms:modified>
</cp:coreProperties>
</file>