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4" r:id="rId3"/>
    <p:sldId id="261" r:id="rId4"/>
    <p:sldId id="269" r:id="rId5"/>
    <p:sldId id="280" r:id="rId6"/>
    <p:sldId id="270" r:id="rId7"/>
    <p:sldId id="276" r:id="rId8"/>
    <p:sldId id="277" r:id="rId9"/>
    <p:sldId id="279" r:id="rId10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3470-88A7-4A6E-9660-569BE87A404F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</dgm:pt>
    <dgm:pt modelId="{6857192C-D761-4F00-947E-F740B7605738}">
      <dgm:prSet phldrT="[Text]"/>
      <dgm:spPr/>
      <dgm:t>
        <a:bodyPr/>
        <a:lstStyle/>
        <a:p>
          <a:r>
            <a:rPr lang="en-GB" dirty="0"/>
            <a:t>Pre-stress</a:t>
          </a:r>
        </a:p>
      </dgm:t>
    </dgm:pt>
    <dgm:pt modelId="{099E1F92-0C18-4205-97F5-4FF525E8695D}" type="parTrans" cxnId="{D0FE09FA-4688-47A3-A8DF-D436BD4E3F61}">
      <dgm:prSet/>
      <dgm:spPr/>
      <dgm:t>
        <a:bodyPr/>
        <a:lstStyle/>
        <a:p>
          <a:endParaRPr lang="en-GB"/>
        </a:p>
      </dgm:t>
    </dgm:pt>
    <dgm:pt modelId="{7091031B-F845-4EE8-94BE-47EAAA1150AC}" type="sibTrans" cxnId="{D0FE09FA-4688-47A3-A8DF-D436BD4E3F61}">
      <dgm:prSet/>
      <dgm:spPr/>
      <dgm:t>
        <a:bodyPr/>
        <a:lstStyle/>
        <a:p>
          <a:endParaRPr lang="en-GB"/>
        </a:p>
      </dgm:t>
    </dgm:pt>
    <dgm:pt modelId="{092F3B63-D38B-494E-900C-6AA0BF25C541}">
      <dgm:prSet phldrT="[Text]"/>
      <dgm:spPr/>
      <dgm:t>
        <a:bodyPr/>
        <a:lstStyle/>
        <a:p>
          <a:r>
            <a:rPr lang="en-GB" dirty="0"/>
            <a:t>Cool-down, T=1.9 K</a:t>
          </a:r>
        </a:p>
      </dgm:t>
    </dgm:pt>
    <dgm:pt modelId="{DC51C180-6A75-47E3-A8BF-8799204B605D}" type="parTrans" cxnId="{0F608669-CDAA-4E3A-AF9A-02C4C20C2768}">
      <dgm:prSet/>
      <dgm:spPr/>
      <dgm:t>
        <a:bodyPr/>
        <a:lstStyle/>
        <a:p>
          <a:endParaRPr lang="en-GB"/>
        </a:p>
      </dgm:t>
    </dgm:pt>
    <dgm:pt modelId="{B51E2D04-6F3C-4A19-9EB5-9F7DBA0073C0}" type="sibTrans" cxnId="{0F608669-CDAA-4E3A-AF9A-02C4C20C2768}">
      <dgm:prSet/>
      <dgm:spPr/>
      <dgm:t>
        <a:bodyPr/>
        <a:lstStyle/>
        <a:p>
          <a:endParaRPr lang="en-GB"/>
        </a:p>
      </dgm:t>
    </dgm:pt>
    <dgm:pt modelId="{53C05D07-5A8C-45EE-B105-0DEC9A96565B}">
      <dgm:prSet phldrT="[Text]"/>
      <dgm:spPr/>
      <dgm:t>
        <a:bodyPr/>
        <a:lstStyle/>
        <a:p>
          <a:r>
            <a:rPr lang="en-GB" dirty="0"/>
            <a:t>Coil heat-up </a:t>
          </a:r>
        </a:p>
      </dgm:t>
    </dgm:pt>
    <dgm:pt modelId="{5340C752-CE43-440D-AB36-7FCF41B7F135}" type="parTrans" cxnId="{86F18856-0ADF-49A1-81E6-E692F638895E}">
      <dgm:prSet/>
      <dgm:spPr/>
      <dgm:t>
        <a:bodyPr/>
        <a:lstStyle/>
        <a:p>
          <a:endParaRPr lang="en-GB"/>
        </a:p>
      </dgm:t>
    </dgm:pt>
    <dgm:pt modelId="{E0DACAC8-36B6-4FB3-BE9B-ED404F300C85}" type="sibTrans" cxnId="{86F18856-0ADF-49A1-81E6-E692F638895E}">
      <dgm:prSet/>
      <dgm:spPr/>
      <dgm:t>
        <a:bodyPr/>
        <a:lstStyle/>
        <a:p>
          <a:endParaRPr lang="en-GB"/>
        </a:p>
      </dgm:t>
    </dgm:pt>
    <dgm:pt modelId="{E057CB22-B157-42F2-8607-0F46B25B2BFE}">
      <dgm:prSet phldrT="[Text]"/>
      <dgm:spPr/>
      <dgm:t>
        <a:bodyPr/>
        <a:lstStyle/>
        <a:p>
          <a:r>
            <a:rPr lang="en-GB" dirty="0"/>
            <a:t>Lorentz forces </a:t>
          </a:r>
        </a:p>
      </dgm:t>
    </dgm:pt>
    <dgm:pt modelId="{4B04079A-AEBA-4C9A-B585-27D0074C190E}" type="parTrans" cxnId="{5320A3FA-2CAE-46C6-9748-5A5393A05133}">
      <dgm:prSet/>
      <dgm:spPr/>
      <dgm:t>
        <a:bodyPr/>
        <a:lstStyle/>
        <a:p>
          <a:endParaRPr lang="en-GB"/>
        </a:p>
      </dgm:t>
    </dgm:pt>
    <dgm:pt modelId="{57D70399-1B4A-4127-ACC1-B44D644320B8}" type="sibTrans" cxnId="{5320A3FA-2CAE-46C6-9748-5A5393A05133}">
      <dgm:prSet/>
      <dgm:spPr/>
      <dgm:t>
        <a:bodyPr/>
        <a:lstStyle/>
        <a:p>
          <a:endParaRPr lang="en-GB"/>
        </a:p>
      </dgm:t>
    </dgm:pt>
    <dgm:pt modelId="{4597A1E0-8DF8-49F1-B9AF-56EC4CE7E920}" type="pres">
      <dgm:prSet presAssocID="{EFDB3470-88A7-4A6E-9660-569BE87A404F}" presName="Name0" presStyleCnt="0">
        <dgm:presLayoutVars>
          <dgm:dir/>
          <dgm:animLvl val="lvl"/>
          <dgm:resizeHandles val="exact"/>
        </dgm:presLayoutVars>
      </dgm:prSet>
      <dgm:spPr/>
    </dgm:pt>
    <dgm:pt modelId="{582B524B-56B9-4025-9769-17E7765E7C3E}" type="pres">
      <dgm:prSet presAssocID="{6857192C-D761-4F00-947E-F740B7605738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415914-4A00-4DAF-9ADB-9F3D06144C39}" type="pres">
      <dgm:prSet presAssocID="{7091031B-F845-4EE8-94BE-47EAAA1150AC}" presName="parTxOnlySpace" presStyleCnt="0"/>
      <dgm:spPr/>
    </dgm:pt>
    <dgm:pt modelId="{C1ED3E97-2EF6-4B3C-AF7F-7B3F4DB40624}" type="pres">
      <dgm:prSet presAssocID="{092F3B63-D38B-494E-900C-6AA0BF25C541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70D07A-E8DE-4111-9C7E-1D10D3E386FC}" type="pres">
      <dgm:prSet presAssocID="{B51E2D04-6F3C-4A19-9EB5-9F7DBA0073C0}" presName="parTxOnlySpace" presStyleCnt="0"/>
      <dgm:spPr/>
    </dgm:pt>
    <dgm:pt modelId="{E30813B0-D661-4E01-8120-0A5A89C4FBDB}" type="pres">
      <dgm:prSet presAssocID="{53C05D07-5A8C-45EE-B105-0DEC9A96565B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1B814C-5634-4903-B306-204F45F40FC5}" type="pres">
      <dgm:prSet presAssocID="{E0DACAC8-36B6-4FB3-BE9B-ED404F300C85}" presName="parTxOnlySpace" presStyleCnt="0"/>
      <dgm:spPr/>
    </dgm:pt>
    <dgm:pt modelId="{2A79DD68-E495-4443-A9A1-F4B3A5A73D4F}" type="pres">
      <dgm:prSet presAssocID="{E057CB22-B157-42F2-8607-0F46B25B2BFE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ADB975-98EB-4BC2-9AF7-27824C49D06D}" type="presOf" srcId="{E057CB22-B157-42F2-8607-0F46B25B2BFE}" destId="{2A79DD68-E495-4443-A9A1-F4B3A5A73D4F}" srcOrd="0" destOrd="0" presId="urn:microsoft.com/office/officeart/2005/8/layout/chevron1"/>
    <dgm:cxn modelId="{5320A3FA-2CAE-46C6-9748-5A5393A05133}" srcId="{EFDB3470-88A7-4A6E-9660-569BE87A404F}" destId="{E057CB22-B157-42F2-8607-0F46B25B2BFE}" srcOrd="3" destOrd="0" parTransId="{4B04079A-AEBA-4C9A-B585-27D0074C190E}" sibTransId="{57D70399-1B4A-4127-ACC1-B44D644320B8}"/>
    <dgm:cxn modelId="{D0FE09FA-4688-47A3-A8DF-D436BD4E3F61}" srcId="{EFDB3470-88A7-4A6E-9660-569BE87A404F}" destId="{6857192C-D761-4F00-947E-F740B7605738}" srcOrd="0" destOrd="0" parTransId="{099E1F92-0C18-4205-97F5-4FF525E8695D}" sibTransId="{7091031B-F845-4EE8-94BE-47EAAA1150AC}"/>
    <dgm:cxn modelId="{0F608669-CDAA-4E3A-AF9A-02C4C20C2768}" srcId="{EFDB3470-88A7-4A6E-9660-569BE87A404F}" destId="{092F3B63-D38B-494E-900C-6AA0BF25C541}" srcOrd="1" destOrd="0" parTransId="{DC51C180-6A75-47E3-A8BF-8799204B605D}" sibTransId="{B51E2D04-6F3C-4A19-9EB5-9F7DBA0073C0}"/>
    <dgm:cxn modelId="{8ACBB653-66A5-47A2-AF9C-B57273CAD98A}" type="presOf" srcId="{092F3B63-D38B-494E-900C-6AA0BF25C541}" destId="{C1ED3E97-2EF6-4B3C-AF7F-7B3F4DB40624}" srcOrd="0" destOrd="0" presId="urn:microsoft.com/office/officeart/2005/8/layout/chevron1"/>
    <dgm:cxn modelId="{86F18856-0ADF-49A1-81E6-E692F638895E}" srcId="{EFDB3470-88A7-4A6E-9660-569BE87A404F}" destId="{53C05D07-5A8C-45EE-B105-0DEC9A96565B}" srcOrd="2" destOrd="0" parTransId="{5340C752-CE43-440D-AB36-7FCF41B7F135}" sibTransId="{E0DACAC8-36B6-4FB3-BE9B-ED404F300C85}"/>
    <dgm:cxn modelId="{3001FFA5-2126-4C46-87A2-F9EBC913E0A3}" type="presOf" srcId="{EFDB3470-88A7-4A6E-9660-569BE87A404F}" destId="{4597A1E0-8DF8-49F1-B9AF-56EC4CE7E920}" srcOrd="0" destOrd="0" presId="urn:microsoft.com/office/officeart/2005/8/layout/chevron1"/>
    <dgm:cxn modelId="{C0B1AA00-9988-4B0D-AF2B-183C03DA77C7}" type="presOf" srcId="{53C05D07-5A8C-45EE-B105-0DEC9A96565B}" destId="{E30813B0-D661-4E01-8120-0A5A89C4FBDB}" srcOrd="0" destOrd="0" presId="urn:microsoft.com/office/officeart/2005/8/layout/chevron1"/>
    <dgm:cxn modelId="{5B5E4881-5FB3-4A1F-88DF-8C1ED5B9DA2F}" type="presOf" srcId="{6857192C-D761-4F00-947E-F740B7605738}" destId="{582B524B-56B9-4025-9769-17E7765E7C3E}" srcOrd="0" destOrd="0" presId="urn:microsoft.com/office/officeart/2005/8/layout/chevron1"/>
    <dgm:cxn modelId="{5B4F14E4-D71A-4EE4-832C-3E3E23546CAC}" type="presParOf" srcId="{4597A1E0-8DF8-49F1-B9AF-56EC4CE7E920}" destId="{582B524B-56B9-4025-9769-17E7765E7C3E}" srcOrd="0" destOrd="0" presId="urn:microsoft.com/office/officeart/2005/8/layout/chevron1"/>
    <dgm:cxn modelId="{DD87EBD9-4B0D-4457-B538-49BF8A0B13BB}" type="presParOf" srcId="{4597A1E0-8DF8-49F1-B9AF-56EC4CE7E920}" destId="{7E415914-4A00-4DAF-9ADB-9F3D06144C39}" srcOrd="1" destOrd="0" presId="urn:microsoft.com/office/officeart/2005/8/layout/chevron1"/>
    <dgm:cxn modelId="{66D24874-59D7-46D8-8B69-4A78983DF223}" type="presParOf" srcId="{4597A1E0-8DF8-49F1-B9AF-56EC4CE7E920}" destId="{C1ED3E97-2EF6-4B3C-AF7F-7B3F4DB40624}" srcOrd="2" destOrd="0" presId="urn:microsoft.com/office/officeart/2005/8/layout/chevron1"/>
    <dgm:cxn modelId="{D63170BE-D6F8-4992-9938-7002AC86129B}" type="presParOf" srcId="{4597A1E0-8DF8-49F1-B9AF-56EC4CE7E920}" destId="{C770D07A-E8DE-4111-9C7E-1D10D3E386FC}" srcOrd="3" destOrd="0" presId="urn:microsoft.com/office/officeart/2005/8/layout/chevron1"/>
    <dgm:cxn modelId="{DA8242DA-B060-4D71-A800-4FA79E7BB4C1}" type="presParOf" srcId="{4597A1E0-8DF8-49F1-B9AF-56EC4CE7E920}" destId="{E30813B0-D661-4E01-8120-0A5A89C4FBDB}" srcOrd="4" destOrd="0" presId="urn:microsoft.com/office/officeart/2005/8/layout/chevron1"/>
    <dgm:cxn modelId="{A4C089D9-16C1-4606-A1B0-6EB5FD07EC24}" type="presParOf" srcId="{4597A1E0-8DF8-49F1-B9AF-56EC4CE7E920}" destId="{591B814C-5634-4903-B306-204F45F40FC5}" srcOrd="5" destOrd="0" presId="urn:microsoft.com/office/officeart/2005/8/layout/chevron1"/>
    <dgm:cxn modelId="{CF310363-E02B-4302-96B9-9A3536AB4A37}" type="presParOf" srcId="{4597A1E0-8DF8-49F1-B9AF-56EC4CE7E920}" destId="{2A79DD68-E495-4443-A9A1-F4B3A5A73D4F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DB3470-88A7-4A6E-9660-569BE87A404F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</dgm:pt>
    <dgm:pt modelId="{6857192C-D761-4F00-947E-F740B7605738}">
      <dgm:prSet phldrT="[Text]"/>
      <dgm:spPr/>
      <dgm:t>
        <a:bodyPr/>
        <a:lstStyle/>
        <a:p>
          <a:r>
            <a:rPr lang="en-GB" dirty="0"/>
            <a:t>Pre-stress</a:t>
          </a:r>
        </a:p>
      </dgm:t>
    </dgm:pt>
    <dgm:pt modelId="{099E1F92-0C18-4205-97F5-4FF525E8695D}" type="parTrans" cxnId="{D0FE09FA-4688-47A3-A8DF-D436BD4E3F61}">
      <dgm:prSet/>
      <dgm:spPr/>
      <dgm:t>
        <a:bodyPr/>
        <a:lstStyle/>
        <a:p>
          <a:endParaRPr lang="en-GB"/>
        </a:p>
      </dgm:t>
    </dgm:pt>
    <dgm:pt modelId="{7091031B-F845-4EE8-94BE-47EAAA1150AC}" type="sibTrans" cxnId="{D0FE09FA-4688-47A3-A8DF-D436BD4E3F61}">
      <dgm:prSet/>
      <dgm:spPr/>
      <dgm:t>
        <a:bodyPr/>
        <a:lstStyle/>
        <a:p>
          <a:endParaRPr lang="en-GB"/>
        </a:p>
      </dgm:t>
    </dgm:pt>
    <dgm:pt modelId="{092F3B63-D38B-494E-900C-6AA0BF25C541}">
      <dgm:prSet phldrT="[Text]"/>
      <dgm:spPr/>
      <dgm:t>
        <a:bodyPr/>
        <a:lstStyle/>
        <a:p>
          <a:r>
            <a:rPr lang="en-GB" dirty="0"/>
            <a:t>Cool-down, T=1.9 K</a:t>
          </a:r>
        </a:p>
      </dgm:t>
    </dgm:pt>
    <dgm:pt modelId="{DC51C180-6A75-47E3-A8BF-8799204B605D}" type="parTrans" cxnId="{0F608669-CDAA-4E3A-AF9A-02C4C20C2768}">
      <dgm:prSet/>
      <dgm:spPr/>
      <dgm:t>
        <a:bodyPr/>
        <a:lstStyle/>
        <a:p>
          <a:endParaRPr lang="en-GB"/>
        </a:p>
      </dgm:t>
    </dgm:pt>
    <dgm:pt modelId="{B51E2D04-6F3C-4A19-9EB5-9F7DBA0073C0}" type="sibTrans" cxnId="{0F608669-CDAA-4E3A-AF9A-02C4C20C2768}">
      <dgm:prSet/>
      <dgm:spPr/>
      <dgm:t>
        <a:bodyPr/>
        <a:lstStyle/>
        <a:p>
          <a:endParaRPr lang="en-GB"/>
        </a:p>
      </dgm:t>
    </dgm:pt>
    <dgm:pt modelId="{53C05D07-5A8C-45EE-B105-0DEC9A96565B}">
      <dgm:prSet phldrT="[Text]"/>
      <dgm:spPr/>
      <dgm:t>
        <a:bodyPr/>
        <a:lstStyle/>
        <a:p>
          <a:r>
            <a:rPr lang="en-GB" dirty="0"/>
            <a:t>Coil heat-up </a:t>
          </a:r>
        </a:p>
      </dgm:t>
    </dgm:pt>
    <dgm:pt modelId="{5340C752-CE43-440D-AB36-7FCF41B7F135}" type="parTrans" cxnId="{86F18856-0ADF-49A1-81E6-E692F638895E}">
      <dgm:prSet/>
      <dgm:spPr/>
      <dgm:t>
        <a:bodyPr/>
        <a:lstStyle/>
        <a:p>
          <a:endParaRPr lang="en-GB"/>
        </a:p>
      </dgm:t>
    </dgm:pt>
    <dgm:pt modelId="{E0DACAC8-36B6-4FB3-BE9B-ED404F300C85}" type="sibTrans" cxnId="{86F18856-0ADF-49A1-81E6-E692F638895E}">
      <dgm:prSet/>
      <dgm:spPr/>
      <dgm:t>
        <a:bodyPr/>
        <a:lstStyle/>
        <a:p>
          <a:endParaRPr lang="en-GB"/>
        </a:p>
      </dgm:t>
    </dgm:pt>
    <dgm:pt modelId="{E057CB22-B157-42F2-8607-0F46B25B2BFE}">
      <dgm:prSet phldrT="[Text]"/>
      <dgm:spPr/>
      <dgm:t>
        <a:bodyPr/>
        <a:lstStyle/>
        <a:p>
          <a:r>
            <a:rPr lang="en-GB" dirty="0"/>
            <a:t>Lorentz forces </a:t>
          </a:r>
        </a:p>
      </dgm:t>
    </dgm:pt>
    <dgm:pt modelId="{4B04079A-AEBA-4C9A-B585-27D0074C190E}" type="parTrans" cxnId="{5320A3FA-2CAE-46C6-9748-5A5393A05133}">
      <dgm:prSet/>
      <dgm:spPr/>
      <dgm:t>
        <a:bodyPr/>
        <a:lstStyle/>
        <a:p>
          <a:endParaRPr lang="en-GB"/>
        </a:p>
      </dgm:t>
    </dgm:pt>
    <dgm:pt modelId="{57D70399-1B4A-4127-ACC1-B44D644320B8}" type="sibTrans" cxnId="{5320A3FA-2CAE-46C6-9748-5A5393A05133}">
      <dgm:prSet/>
      <dgm:spPr/>
      <dgm:t>
        <a:bodyPr/>
        <a:lstStyle/>
        <a:p>
          <a:endParaRPr lang="en-GB"/>
        </a:p>
      </dgm:t>
    </dgm:pt>
    <dgm:pt modelId="{4597A1E0-8DF8-49F1-B9AF-56EC4CE7E920}" type="pres">
      <dgm:prSet presAssocID="{EFDB3470-88A7-4A6E-9660-569BE87A404F}" presName="Name0" presStyleCnt="0">
        <dgm:presLayoutVars>
          <dgm:dir/>
          <dgm:animLvl val="lvl"/>
          <dgm:resizeHandles val="exact"/>
        </dgm:presLayoutVars>
      </dgm:prSet>
      <dgm:spPr/>
    </dgm:pt>
    <dgm:pt modelId="{582B524B-56B9-4025-9769-17E7765E7C3E}" type="pres">
      <dgm:prSet presAssocID="{6857192C-D761-4F00-947E-F740B7605738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415914-4A00-4DAF-9ADB-9F3D06144C39}" type="pres">
      <dgm:prSet presAssocID="{7091031B-F845-4EE8-94BE-47EAAA1150AC}" presName="parTxOnlySpace" presStyleCnt="0"/>
      <dgm:spPr/>
    </dgm:pt>
    <dgm:pt modelId="{C1ED3E97-2EF6-4B3C-AF7F-7B3F4DB40624}" type="pres">
      <dgm:prSet presAssocID="{092F3B63-D38B-494E-900C-6AA0BF25C541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70D07A-E8DE-4111-9C7E-1D10D3E386FC}" type="pres">
      <dgm:prSet presAssocID="{B51E2D04-6F3C-4A19-9EB5-9F7DBA0073C0}" presName="parTxOnlySpace" presStyleCnt="0"/>
      <dgm:spPr/>
    </dgm:pt>
    <dgm:pt modelId="{E30813B0-D661-4E01-8120-0A5A89C4FBDB}" type="pres">
      <dgm:prSet presAssocID="{53C05D07-5A8C-45EE-B105-0DEC9A96565B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1B814C-5634-4903-B306-204F45F40FC5}" type="pres">
      <dgm:prSet presAssocID="{E0DACAC8-36B6-4FB3-BE9B-ED404F300C85}" presName="parTxOnlySpace" presStyleCnt="0"/>
      <dgm:spPr/>
    </dgm:pt>
    <dgm:pt modelId="{2A79DD68-E495-4443-A9A1-F4B3A5A73D4F}" type="pres">
      <dgm:prSet presAssocID="{E057CB22-B157-42F2-8607-0F46B25B2BFE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6F18856-0ADF-49A1-81E6-E692F638895E}" srcId="{EFDB3470-88A7-4A6E-9660-569BE87A404F}" destId="{53C05D07-5A8C-45EE-B105-0DEC9A96565B}" srcOrd="2" destOrd="0" parTransId="{5340C752-CE43-440D-AB36-7FCF41B7F135}" sibTransId="{E0DACAC8-36B6-4FB3-BE9B-ED404F300C85}"/>
    <dgm:cxn modelId="{82FB6B86-3478-4EC6-9607-896495E00414}" type="presOf" srcId="{53C05D07-5A8C-45EE-B105-0DEC9A96565B}" destId="{E30813B0-D661-4E01-8120-0A5A89C4FBDB}" srcOrd="0" destOrd="0" presId="urn:microsoft.com/office/officeart/2005/8/layout/chevron1"/>
    <dgm:cxn modelId="{0ECADB63-D609-483E-87C6-5D8E42C4D958}" type="presOf" srcId="{EFDB3470-88A7-4A6E-9660-569BE87A404F}" destId="{4597A1E0-8DF8-49F1-B9AF-56EC4CE7E920}" srcOrd="0" destOrd="0" presId="urn:microsoft.com/office/officeart/2005/8/layout/chevron1"/>
    <dgm:cxn modelId="{D0FE09FA-4688-47A3-A8DF-D436BD4E3F61}" srcId="{EFDB3470-88A7-4A6E-9660-569BE87A404F}" destId="{6857192C-D761-4F00-947E-F740B7605738}" srcOrd="0" destOrd="0" parTransId="{099E1F92-0C18-4205-97F5-4FF525E8695D}" sibTransId="{7091031B-F845-4EE8-94BE-47EAAA1150AC}"/>
    <dgm:cxn modelId="{0F608669-CDAA-4E3A-AF9A-02C4C20C2768}" srcId="{EFDB3470-88A7-4A6E-9660-569BE87A404F}" destId="{092F3B63-D38B-494E-900C-6AA0BF25C541}" srcOrd="1" destOrd="0" parTransId="{DC51C180-6A75-47E3-A8BF-8799204B605D}" sibTransId="{B51E2D04-6F3C-4A19-9EB5-9F7DBA0073C0}"/>
    <dgm:cxn modelId="{1F09265B-0FED-4087-9C99-3954CAEF26EB}" type="presOf" srcId="{E057CB22-B157-42F2-8607-0F46B25B2BFE}" destId="{2A79DD68-E495-4443-A9A1-F4B3A5A73D4F}" srcOrd="0" destOrd="0" presId="urn:microsoft.com/office/officeart/2005/8/layout/chevron1"/>
    <dgm:cxn modelId="{410D3C5C-2FE9-4F80-8A29-571964DC5239}" type="presOf" srcId="{092F3B63-D38B-494E-900C-6AA0BF25C541}" destId="{C1ED3E97-2EF6-4B3C-AF7F-7B3F4DB40624}" srcOrd="0" destOrd="0" presId="urn:microsoft.com/office/officeart/2005/8/layout/chevron1"/>
    <dgm:cxn modelId="{5320A3FA-2CAE-46C6-9748-5A5393A05133}" srcId="{EFDB3470-88A7-4A6E-9660-569BE87A404F}" destId="{E057CB22-B157-42F2-8607-0F46B25B2BFE}" srcOrd="3" destOrd="0" parTransId="{4B04079A-AEBA-4C9A-B585-27D0074C190E}" sibTransId="{57D70399-1B4A-4127-ACC1-B44D644320B8}"/>
    <dgm:cxn modelId="{45CD0E60-FB33-4F4F-99B1-1BB7A8003BD3}" type="presOf" srcId="{6857192C-D761-4F00-947E-F740B7605738}" destId="{582B524B-56B9-4025-9769-17E7765E7C3E}" srcOrd="0" destOrd="0" presId="urn:microsoft.com/office/officeart/2005/8/layout/chevron1"/>
    <dgm:cxn modelId="{0E4434B5-F563-4344-BB94-FA285C00C999}" type="presParOf" srcId="{4597A1E0-8DF8-49F1-B9AF-56EC4CE7E920}" destId="{582B524B-56B9-4025-9769-17E7765E7C3E}" srcOrd="0" destOrd="0" presId="urn:microsoft.com/office/officeart/2005/8/layout/chevron1"/>
    <dgm:cxn modelId="{CF02D2E4-BA40-4D93-B482-1709CD30B61F}" type="presParOf" srcId="{4597A1E0-8DF8-49F1-B9AF-56EC4CE7E920}" destId="{7E415914-4A00-4DAF-9ADB-9F3D06144C39}" srcOrd="1" destOrd="0" presId="urn:microsoft.com/office/officeart/2005/8/layout/chevron1"/>
    <dgm:cxn modelId="{0BB98A0A-E185-4865-AA8A-34D3FA818FFA}" type="presParOf" srcId="{4597A1E0-8DF8-49F1-B9AF-56EC4CE7E920}" destId="{C1ED3E97-2EF6-4B3C-AF7F-7B3F4DB40624}" srcOrd="2" destOrd="0" presId="urn:microsoft.com/office/officeart/2005/8/layout/chevron1"/>
    <dgm:cxn modelId="{F62A9B66-4FDA-4773-A230-A26126A38464}" type="presParOf" srcId="{4597A1E0-8DF8-49F1-B9AF-56EC4CE7E920}" destId="{C770D07A-E8DE-4111-9C7E-1D10D3E386FC}" srcOrd="3" destOrd="0" presId="urn:microsoft.com/office/officeart/2005/8/layout/chevron1"/>
    <dgm:cxn modelId="{BE7839BC-308B-4F4D-94B7-95E02B7C8F7E}" type="presParOf" srcId="{4597A1E0-8DF8-49F1-B9AF-56EC4CE7E920}" destId="{E30813B0-D661-4E01-8120-0A5A89C4FBDB}" srcOrd="4" destOrd="0" presId="urn:microsoft.com/office/officeart/2005/8/layout/chevron1"/>
    <dgm:cxn modelId="{89AF132E-30C1-4835-85E4-88FB4FFA4F40}" type="presParOf" srcId="{4597A1E0-8DF8-49F1-B9AF-56EC4CE7E920}" destId="{591B814C-5634-4903-B306-204F45F40FC5}" srcOrd="5" destOrd="0" presId="urn:microsoft.com/office/officeart/2005/8/layout/chevron1"/>
    <dgm:cxn modelId="{278F39BF-268B-41EB-ADC3-30831047FC17}" type="presParOf" srcId="{4597A1E0-8DF8-49F1-B9AF-56EC4CE7E920}" destId="{2A79DD68-E495-4443-A9A1-F4B3A5A73D4F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2B524B-56B9-4025-9769-17E7765E7C3E}">
      <dsp:nvSpPr>
        <dsp:cNvPr id="0" name=""/>
        <dsp:cNvSpPr/>
      </dsp:nvSpPr>
      <dsp:spPr>
        <a:xfrm>
          <a:off x="3492" y="1866683"/>
          <a:ext cx="2033080" cy="81323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Pre-stress</a:t>
          </a:r>
        </a:p>
      </dsp:txBody>
      <dsp:txXfrm>
        <a:off x="410108" y="1866683"/>
        <a:ext cx="1219848" cy="813232"/>
      </dsp:txXfrm>
    </dsp:sp>
    <dsp:sp modelId="{C1ED3E97-2EF6-4B3C-AF7F-7B3F4DB40624}">
      <dsp:nvSpPr>
        <dsp:cNvPr id="0" name=""/>
        <dsp:cNvSpPr/>
      </dsp:nvSpPr>
      <dsp:spPr>
        <a:xfrm>
          <a:off x="1833265" y="1866683"/>
          <a:ext cx="2033080" cy="813232"/>
        </a:xfrm>
        <a:prstGeom prst="chevron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Cool-down, T=1.9 K</a:t>
          </a:r>
        </a:p>
      </dsp:txBody>
      <dsp:txXfrm>
        <a:off x="2239881" y="1866683"/>
        <a:ext cx="1219848" cy="813232"/>
      </dsp:txXfrm>
    </dsp:sp>
    <dsp:sp modelId="{E30813B0-D661-4E01-8120-0A5A89C4FBDB}">
      <dsp:nvSpPr>
        <dsp:cNvPr id="0" name=""/>
        <dsp:cNvSpPr/>
      </dsp:nvSpPr>
      <dsp:spPr>
        <a:xfrm>
          <a:off x="3663037" y="1866683"/>
          <a:ext cx="2033080" cy="813232"/>
        </a:xfrm>
        <a:prstGeom prst="chevron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Coil heat-up </a:t>
          </a:r>
        </a:p>
      </dsp:txBody>
      <dsp:txXfrm>
        <a:off x="4069653" y="1866683"/>
        <a:ext cx="1219848" cy="813232"/>
      </dsp:txXfrm>
    </dsp:sp>
    <dsp:sp modelId="{2A79DD68-E495-4443-A9A1-F4B3A5A73D4F}">
      <dsp:nvSpPr>
        <dsp:cNvPr id="0" name=""/>
        <dsp:cNvSpPr/>
      </dsp:nvSpPr>
      <dsp:spPr>
        <a:xfrm>
          <a:off x="5492810" y="1866683"/>
          <a:ext cx="2033080" cy="813232"/>
        </a:xfrm>
        <a:prstGeom prst="chevron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Lorentz forces </a:t>
          </a:r>
        </a:p>
      </dsp:txBody>
      <dsp:txXfrm>
        <a:off x="5899426" y="1866683"/>
        <a:ext cx="1219848" cy="813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2B524B-56B9-4025-9769-17E7765E7C3E}">
      <dsp:nvSpPr>
        <dsp:cNvPr id="0" name=""/>
        <dsp:cNvSpPr/>
      </dsp:nvSpPr>
      <dsp:spPr>
        <a:xfrm>
          <a:off x="3492" y="1866683"/>
          <a:ext cx="2033080" cy="81323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Pre-stress</a:t>
          </a:r>
        </a:p>
      </dsp:txBody>
      <dsp:txXfrm>
        <a:off x="410108" y="1866683"/>
        <a:ext cx="1219848" cy="813232"/>
      </dsp:txXfrm>
    </dsp:sp>
    <dsp:sp modelId="{C1ED3E97-2EF6-4B3C-AF7F-7B3F4DB40624}">
      <dsp:nvSpPr>
        <dsp:cNvPr id="0" name=""/>
        <dsp:cNvSpPr/>
      </dsp:nvSpPr>
      <dsp:spPr>
        <a:xfrm>
          <a:off x="1833265" y="1866683"/>
          <a:ext cx="2033080" cy="813232"/>
        </a:xfrm>
        <a:prstGeom prst="chevron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Cool-down, T=1.9 K</a:t>
          </a:r>
        </a:p>
      </dsp:txBody>
      <dsp:txXfrm>
        <a:off x="2239881" y="1866683"/>
        <a:ext cx="1219848" cy="813232"/>
      </dsp:txXfrm>
    </dsp:sp>
    <dsp:sp modelId="{E30813B0-D661-4E01-8120-0A5A89C4FBDB}">
      <dsp:nvSpPr>
        <dsp:cNvPr id="0" name=""/>
        <dsp:cNvSpPr/>
      </dsp:nvSpPr>
      <dsp:spPr>
        <a:xfrm>
          <a:off x="3663037" y="1866683"/>
          <a:ext cx="2033080" cy="813232"/>
        </a:xfrm>
        <a:prstGeom prst="chevron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Coil heat-up </a:t>
          </a:r>
        </a:p>
      </dsp:txBody>
      <dsp:txXfrm>
        <a:off x="4069653" y="1866683"/>
        <a:ext cx="1219848" cy="813232"/>
      </dsp:txXfrm>
    </dsp:sp>
    <dsp:sp modelId="{2A79DD68-E495-4443-A9A1-F4B3A5A73D4F}">
      <dsp:nvSpPr>
        <dsp:cNvPr id="0" name=""/>
        <dsp:cNvSpPr/>
      </dsp:nvSpPr>
      <dsp:spPr>
        <a:xfrm>
          <a:off x="5492810" y="1866683"/>
          <a:ext cx="2033080" cy="813232"/>
        </a:xfrm>
        <a:prstGeom prst="chevron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Lorentz forces </a:t>
          </a:r>
        </a:p>
      </dsp:txBody>
      <dsp:txXfrm>
        <a:off x="5899426" y="1866683"/>
        <a:ext cx="1219848" cy="8132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/>
          </p:cNvPr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Freeform 9">
            <a:extLst/>
          </p:cNvPr>
          <p:cNvSpPr/>
          <p:nvPr/>
        </p:nvSpPr>
        <p:spPr>
          <a:xfrm>
            <a:off x="4763" y="0"/>
            <a:ext cx="9139237" cy="4572000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7">
            <a:extLst/>
          </p:cNvPr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7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4D4842F-1AF8-40E3-9D5B-223D6BE73184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8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36E82-AD2B-45DB-A1EF-EE0E61A941B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9988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AF7E5-ECCE-4E89-805F-855A802DE48A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6EE53-5146-4975-BE7C-A2E0F08DBE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46908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>
            <a:extLst/>
          </p:cNvPr>
          <p:cNvCxnSpPr/>
          <p:nvPr/>
        </p:nvCxnSpPr>
        <p:spPr>
          <a:xfrm rot="5400000" flipV="1">
            <a:off x="7543800" y="173038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2AAD7-C231-4BE1-8E7E-C8BFDDE00017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6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DE324-679E-4AD1-A995-7CA1EF3C55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923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55D41-F305-4E39-80E1-3BD7495A77F5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3FF45-27C4-4D57-AC46-50527282E5D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4919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/>
          </p:cNvPr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Freeform 10">
            <a:extLst/>
          </p:cNvPr>
          <p:cNvSpPr/>
          <p:nvPr/>
        </p:nvSpPr>
        <p:spPr>
          <a:xfrm>
            <a:off x="4763" y="0"/>
            <a:ext cx="9139237" cy="4572000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7">
            <a:extLst/>
          </p:cNvPr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b="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7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9B29A-A278-42AA-9064-83ECAE719AFE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8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79A78-367D-43B7-8495-14AAFDFB02B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83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BAB87-3E28-4CBD-B650-3EACBF9B39DA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6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8C90E-4CAE-49AA-B7C4-1393C7A251E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599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60598-5361-421D-8F27-3DCD4D7BD762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8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DAA33-31ED-464C-B7C6-2842A26B78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294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E991C-3608-4642-9529-26C7D672F4B5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4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322A9-3535-4537-A4DE-EFDA89924B4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8404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A3722-A617-4BF6-9B58-97C56C704D59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3" name="Footer Placeholder 2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E9F5-DAA8-4FB0-8EDA-6A97448B07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0718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41F14-D8C5-43EF-9BC8-052D61229EDF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6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E2326-1152-448F-816F-A8D11F2DA84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619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/>
          </p:cNvPr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Date Placeholder 4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365F7-00A0-4E7C-B086-F1B3DB176690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7" name="Footer Placeholder 5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6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EC31F-E463-415E-ACEC-F2A08A1DB3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7037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768350" y="0"/>
            <a:ext cx="7289800" cy="149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8350" y="2286000"/>
            <a:ext cx="7289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en-US"/>
              <a:t>Edytuj style wzorca tekstu</a:t>
            </a:r>
          </a:p>
          <a:p>
            <a:pPr lvl="1"/>
            <a:r>
              <a:rPr lang="pl-PL" altLang="en-US"/>
              <a:t>Drugi poziom</a:t>
            </a:r>
          </a:p>
          <a:p>
            <a:pPr lvl="2"/>
            <a:r>
              <a:rPr lang="pl-PL" altLang="en-US"/>
              <a:t>Trzeci poziom</a:t>
            </a:r>
          </a:p>
          <a:p>
            <a:pPr lvl="3"/>
            <a:r>
              <a:rPr lang="pl-PL" altLang="en-US"/>
              <a:t>Czwarty poziom</a:t>
            </a:r>
          </a:p>
          <a:p>
            <a:pPr lvl="4"/>
            <a:r>
              <a:rPr lang="pl-PL" altLang="en-US"/>
              <a:t>Piąty poziom</a:t>
            </a:r>
            <a:endParaRPr lang="en-US" altLang="en-US"/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768350" y="6470650"/>
            <a:ext cx="1616075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DEB0BA12-353E-4FBD-B277-6652AC61C589}" type="datetimeFigureOut">
              <a:rPr lang="en-GB"/>
              <a:pPr>
                <a:defRPr/>
              </a:pPr>
              <a:t>12/07/2017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3632200" y="6470650"/>
            <a:ext cx="44259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8128000" y="6470650"/>
            <a:ext cx="73025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D0D0D"/>
                </a:solidFill>
                <a:latin typeface="Tw Cen MT Condensed" panose="020B0606020104020203" pitchFamily="34" charset="-18"/>
              </a:defRPr>
            </a:lvl1pPr>
          </a:lstStyle>
          <a:p>
            <a:pPr>
              <a:defRPr/>
            </a:pPr>
            <a:fld id="{BA3DEA64-64BB-4B69-976C-67FB83D012A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cxnSp>
        <p:nvCxnSpPr>
          <p:cNvPr id="7" name="Straight Connector 6">
            <a:extLst/>
          </p:cNvPr>
          <p:cNvCxnSpPr/>
          <p:nvPr/>
        </p:nvCxnSpPr>
        <p:spPr>
          <a:xfrm flipV="1">
            <a:off x="563478" y="273887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1" r:id="rId2"/>
    <p:sldLayoutId id="2147483808" r:id="rId3"/>
    <p:sldLayoutId id="2147483802" r:id="rId4"/>
    <p:sldLayoutId id="2147483803" r:id="rId5"/>
    <p:sldLayoutId id="2147483804" r:id="rId6"/>
    <p:sldLayoutId id="2147483809" r:id="rId7"/>
    <p:sldLayoutId id="2147483805" r:id="rId8"/>
    <p:sldLayoutId id="2147483810" r:id="rId9"/>
    <p:sldLayoutId id="2147483806" r:id="rId10"/>
    <p:sldLayoutId id="2147483811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 kern="1200" cap="all" spc="100">
          <a:solidFill>
            <a:srgbClr val="0D0D0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itchFamily="34" charset="-1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itchFamily="34" charset="-1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itchFamily="34" charset="-1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itchFamily="34" charset="-18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itchFamily="34" charset="-18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itchFamily="34" charset="-18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itchFamily="34" charset="-18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itchFamily="34" charset="-18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372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6288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60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png"/><Relationship Id="rId12" Type="http://schemas.openxmlformats.org/officeDocument/2006/relationships/image" Target="../media/image15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40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7.png"/><Relationship Id="rId14" Type="http://schemas.openxmlformats.org/officeDocument/2006/relationships/image" Target="../media/image17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220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22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1.png"/><Relationship Id="rId1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http://cvstedu.org/images/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80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342900" y="4959350"/>
            <a:ext cx="5829300" cy="14636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Summer Student programme</a:t>
            </a:r>
          </a:p>
        </p:txBody>
      </p:sp>
      <p:sp>
        <p:nvSpPr>
          <p:cNvPr id="3" name="Podtytuł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6457950" y="4959350"/>
            <a:ext cx="2400300" cy="1463675"/>
          </a:xfrm>
        </p:spPr>
        <p:txBody>
          <a:bodyPr rtlCol="0"/>
          <a:lstStyle/>
          <a:p>
            <a:pPr eaLnBrk="1" fontAlgn="auto" hangingPunct="1">
              <a:defRPr/>
            </a:pPr>
            <a:r>
              <a:rPr lang="pl-PL" dirty="0"/>
              <a:t>Michał Wilczek</a:t>
            </a:r>
            <a:endParaRPr lang="en-GB" dirty="0"/>
          </a:p>
        </p:txBody>
      </p:sp>
      <p:pic>
        <p:nvPicPr>
          <p:cNvPr id="7" name="Picture 2" descr="Znalezione obrazy dla zapytania 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52" y="153087"/>
            <a:ext cx="1189038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91704" y="6067594"/>
            <a:ext cx="1845377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buFont typeface="Tw Cen MT" panose="020B0602020104020603" pitchFamily="34" charset="0"/>
              <a:buNone/>
            </a:pPr>
            <a:r>
              <a:rPr lang="en-US" altLang="en-US" dirty="0"/>
              <a:t>June-August 2017</a:t>
            </a:r>
          </a:p>
        </p:txBody>
      </p:sp>
      <p:pic>
        <p:nvPicPr>
          <p:cNvPr id="8" name="Picture 6" descr="Simulation of Transient Effects in Accelerator Magnet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52" y="5244136"/>
            <a:ext cx="2346855" cy="82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My studies</a:t>
            </a:r>
          </a:p>
        </p:txBody>
      </p:sp>
      <p:sp>
        <p:nvSpPr>
          <p:cNvPr id="8195" name="Symbol zastępczy zawartości 4"/>
          <p:cNvSpPr>
            <a:spLocks noGrp="1"/>
          </p:cNvSpPr>
          <p:nvPr>
            <p:ph idx="1"/>
          </p:nvPr>
        </p:nvSpPr>
        <p:spPr>
          <a:xfrm>
            <a:off x="768350" y="1867693"/>
            <a:ext cx="6002338" cy="2144134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Tw Cen MT" panose="020B0602020104020603" pitchFamily="34" charset="0"/>
              <a:buNone/>
            </a:pPr>
            <a:r>
              <a:rPr lang="pl-PL" altLang="en-US" dirty="0"/>
              <a:t> </a:t>
            </a:r>
            <a:r>
              <a:rPr lang="en-US" altLang="en-US" dirty="0"/>
              <a:t>Lodz University of Technology, (2013-15,2016-17)</a:t>
            </a:r>
          </a:p>
          <a:p>
            <a:pPr eaLnBrk="1" hangingPunct="1">
              <a:lnSpc>
                <a:spcPct val="150000"/>
              </a:lnSpc>
              <a:buFont typeface="Tw Cen MT" panose="020B0602020104020603" pitchFamily="34" charset="0"/>
              <a:buNone/>
            </a:pPr>
            <a:r>
              <a:rPr lang="en-US" altLang="en-US" dirty="0"/>
              <a:t>specialisation : 	Mechanical Engineering and Applied 		Computer Science </a:t>
            </a:r>
          </a:p>
        </p:txBody>
      </p:sp>
      <p:pic>
        <p:nvPicPr>
          <p:cNvPr id="8196" name="Picture 6" descr="https://mlodziwlodzi.pl/wp-content/uploads/2014/11/logo-P%C5%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88" y="1292225"/>
            <a:ext cx="1633537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330700"/>
            <a:ext cx="4821238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Symbol zastępczy zawartości 4"/>
          <p:cNvSpPr txBox="1">
            <a:spLocks/>
          </p:cNvSpPr>
          <p:nvPr/>
        </p:nvSpPr>
        <p:spPr bwMode="auto">
          <a:xfrm>
            <a:off x="5329238" y="4011827"/>
            <a:ext cx="278130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/>
          <a:lstStyle>
            <a:lvl1pPr marL="90488" indent="-9048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265113" indent="-136525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447675" indent="-136525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593725" indent="-136525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776288" indent="-136525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1233488" indent="-136525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1690688" indent="-136525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2147888" indent="-136525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2605088" indent="-136525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defTabSz="914400" eaLnBrk="1" hangingPunct="1">
              <a:lnSpc>
                <a:spcPct val="150000"/>
              </a:lnSpc>
              <a:buFont typeface="Tw Cen MT" panose="020B0602020104020603" pitchFamily="34" charset="0"/>
              <a:buNone/>
            </a:pPr>
            <a:r>
              <a:rPr lang="pl-PL" altLang="en-US" dirty="0"/>
              <a:t> </a:t>
            </a:r>
            <a:r>
              <a:rPr lang="en-GB" altLang="en-US" dirty="0"/>
              <a:t>General Engineering,</a:t>
            </a:r>
            <a:r>
              <a:rPr lang="pl-PL" altLang="en-US" dirty="0"/>
              <a:t> </a:t>
            </a:r>
            <a:r>
              <a:rPr lang="en-GB" altLang="en-US" dirty="0"/>
              <a:t>(2015-16)   specialisation : Mechanical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Academic projects</a:t>
            </a:r>
          </a:p>
        </p:txBody>
      </p:sp>
      <p:pic>
        <p:nvPicPr>
          <p:cNvPr id="4" name="Symbol zastępczy zawartości 3">
            <a:extLst/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68874" y="3820855"/>
            <a:ext cx="3983038" cy="26447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9" name="Picture 9" descr="http://s.tvp.pl/images/4/b/5/uid_4b5ca051e45c8bf0a6fc222f09eeb9e61433159733716_width_800_play_0_pos_0_gs_0.jpg">
            <a:extLst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437" y="3820855"/>
            <a:ext cx="4702175" cy="264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1" name="Symbol zastępczy zawartości 10"/>
          <p:cNvSpPr txBox="1">
            <a:spLocks/>
          </p:cNvSpPr>
          <p:nvPr/>
        </p:nvSpPr>
        <p:spPr bwMode="auto">
          <a:xfrm>
            <a:off x="605631" y="1668205"/>
            <a:ext cx="8589962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/>
          <a:lstStyle>
            <a:lvl1pPr marL="90488" indent="-9048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265113" indent="-136525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447675" indent="-136525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593725" indent="-136525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776288" indent="-136525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1233488" indent="-136525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1690688" indent="-136525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2147888" indent="-136525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2605088" indent="-136525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marL="457200" indent="-457200" defTabSz="9144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altLang="en-US" b="1" dirty="0"/>
              <a:t>Bachelor thesis </a:t>
            </a:r>
            <a:r>
              <a:rPr lang="fr-FR" altLang="en-US" dirty="0"/>
              <a:t>: </a:t>
            </a:r>
            <a:r>
              <a:rPr lang="pl-PL" altLang="en-US" dirty="0"/>
              <a:t>Design of a </a:t>
            </a:r>
            <a:r>
              <a:rPr lang="en-US" altLang="en-US" dirty="0"/>
              <a:t>modular apparatus</a:t>
            </a:r>
            <a:r>
              <a:rPr lang="pl-PL" altLang="en-US" dirty="0"/>
              <a:t> for </a:t>
            </a:r>
            <a:r>
              <a:rPr lang="en-US" altLang="en-US" dirty="0"/>
              <a:t>the production of nitric acid in electric discharge phenomena</a:t>
            </a:r>
          </a:p>
          <a:p>
            <a:pPr marL="457200" indent="-457200" defTabSz="9144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altLang="en-US" b="1" dirty="0"/>
              <a:t>Research student </a:t>
            </a:r>
            <a:r>
              <a:rPr lang="en-US" altLang="en-US" dirty="0"/>
              <a:t>at Institute of Materials Science and Engineering, Lodz Univ. of Technology </a:t>
            </a:r>
          </a:p>
          <a:p>
            <a:pPr defTabSz="914400" eaLnBrk="1" hangingPunct="1">
              <a:lnSpc>
                <a:spcPct val="150000"/>
              </a:lnSpc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Project </a:t>
            </a:r>
            <a:r>
              <a:rPr lang="pl-PL" dirty="0" err="1"/>
              <a:t>at</a:t>
            </a:r>
            <a:r>
              <a:rPr lang="pl-PL" dirty="0"/>
              <a:t> </a:t>
            </a:r>
            <a:r>
              <a:rPr lang="pl-PL" dirty="0" err="1"/>
              <a:t>Cern</a:t>
            </a:r>
            <a:endParaRPr lang="en-GB" dirty="0"/>
          </a:p>
        </p:txBody>
      </p:sp>
      <p:sp>
        <p:nvSpPr>
          <p:cNvPr id="3" name="Symbol zastępczy zawartości 2">
            <a:extLst/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Tw Cen MT" panose="020B0602020104020603" pitchFamily="34" charset="-18"/>
              <a:buChar char=" "/>
              <a:defRPr/>
            </a:pPr>
            <a:r>
              <a:rPr lang="pl-PL" b="1" dirty="0"/>
              <a:t>Simulation of a mechanical </a:t>
            </a:r>
            <a:r>
              <a:rPr lang="en-GB" b="1" dirty="0"/>
              <a:t>response to</a:t>
            </a:r>
            <a:r>
              <a:rPr lang="pl-PL" b="1" dirty="0"/>
              <a:t> unbalanced currents in the 11T magnet </a:t>
            </a:r>
            <a:r>
              <a:rPr lang="en-GB" b="1" dirty="0"/>
              <a:t>protected by the CLIQ system</a:t>
            </a:r>
            <a:r>
              <a:rPr lang="pl-PL" b="1" dirty="0"/>
              <a:t>.</a:t>
            </a:r>
            <a:endParaRPr lang="en-GB" b="1" dirty="0"/>
          </a:p>
          <a:p>
            <a:pPr algn="just">
              <a:buFont typeface="Tw Cen MT" panose="020B0602020104020603" pitchFamily="34" charset="-18"/>
              <a:buChar char=" "/>
              <a:defRPr/>
            </a:pPr>
            <a:r>
              <a:rPr lang="pl-PL" dirty="0"/>
              <a:t>The project consists of: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pl-PL" dirty="0" err="1"/>
              <a:t>Preparation</a:t>
            </a:r>
            <a:r>
              <a:rPr lang="pl-PL" dirty="0"/>
              <a:t> of a </a:t>
            </a:r>
            <a:r>
              <a:rPr lang="pl-PL" dirty="0" err="1"/>
              <a:t>mechanical</a:t>
            </a:r>
            <a:r>
              <a:rPr lang="pl-PL" dirty="0"/>
              <a:t> model of 11T magnet in </a:t>
            </a:r>
            <a:r>
              <a:rPr lang="pl-PL" dirty="0" err="1"/>
              <a:t>Ansys</a:t>
            </a:r>
            <a:endParaRPr lang="pl-PL" dirty="0"/>
          </a:p>
          <a:p>
            <a:pPr marL="814387" lvl="2" indent="-457200" algn="just">
              <a:buFont typeface="+mj-lt"/>
              <a:buAutoNum type="alphaLcPeriod"/>
              <a:defRPr/>
            </a:pPr>
            <a:r>
              <a:rPr lang="pl-PL" sz="1800" dirty="0" err="1"/>
              <a:t>Pre-stress</a:t>
            </a:r>
            <a:r>
              <a:rPr lang="pl-PL" sz="1800" dirty="0"/>
              <a:t> </a:t>
            </a:r>
            <a:r>
              <a:rPr lang="pl-PL" sz="1800" dirty="0" err="1"/>
              <a:t>analysis</a:t>
            </a:r>
            <a:endParaRPr lang="pl-PL" sz="1800" dirty="0"/>
          </a:p>
          <a:p>
            <a:pPr marL="814387" lvl="2" indent="-457200" algn="just">
              <a:buFont typeface="+mj-lt"/>
              <a:buAutoNum type="alphaLcPeriod"/>
              <a:defRPr/>
            </a:pPr>
            <a:r>
              <a:rPr lang="pl-PL" sz="1800" dirty="0" err="1"/>
              <a:t>Cooling</a:t>
            </a:r>
            <a:r>
              <a:rPr lang="pl-PL" sz="1800" dirty="0"/>
              <a:t>-down (</a:t>
            </a:r>
            <a:r>
              <a:rPr lang="pl-PL" sz="1800" dirty="0" err="1"/>
              <a:t>shrinking</a:t>
            </a:r>
            <a:r>
              <a:rPr lang="pl-PL" sz="1800" dirty="0"/>
              <a:t> </a:t>
            </a:r>
            <a:r>
              <a:rPr lang="pl-PL" sz="1800" dirty="0" err="1"/>
              <a:t>phenomena</a:t>
            </a:r>
            <a:r>
              <a:rPr lang="pl-PL" sz="1800" dirty="0"/>
              <a:t>)</a:t>
            </a:r>
          </a:p>
          <a:p>
            <a:pPr marL="814387" lvl="2" indent="-457200" algn="just">
              <a:buFont typeface="+mj-lt"/>
              <a:buAutoNum type="alphaLcPeriod"/>
              <a:defRPr/>
            </a:pPr>
            <a:r>
              <a:rPr lang="pl-PL" sz="1800" dirty="0"/>
              <a:t>Application of Lorentz force</a:t>
            </a:r>
            <a:r>
              <a:rPr lang="en-GB" sz="1800" dirty="0"/>
              <a:t>s</a:t>
            </a:r>
            <a:endParaRPr lang="pl-PL" sz="1800" dirty="0"/>
          </a:p>
          <a:p>
            <a:pPr marL="814387" lvl="2" indent="-457200" algn="just">
              <a:buFont typeface="+mj-lt"/>
              <a:buAutoNum type="alphaLcPeriod"/>
              <a:defRPr/>
            </a:pPr>
            <a:r>
              <a:rPr lang="pl-PL" sz="1800" dirty="0" err="1"/>
              <a:t>Change</a:t>
            </a:r>
            <a:r>
              <a:rPr lang="pl-PL" sz="1800" dirty="0"/>
              <a:t> of </a:t>
            </a:r>
            <a:r>
              <a:rPr lang="pl-PL" sz="1800" dirty="0" err="1"/>
              <a:t>temperature</a:t>
            </a:r>
            <a:r>
              <a:rPr lang="pl-PL" sz="1800" dirty="0"/>
              <a:t> of the magnet </a:t>
            </a:r>
            <a:r>
              <a:rPr lang="pl-PL" sz="1800" dirty="0" err="1"/>
              <a:t>due</a:t>
            </a:r>
            <a:r>
              <a:rPr lang="pl-PL" sz="1800" dirty="0"/>
              <a:t> to </a:t>
            </a:r>
            <a:r>
              <a:rPr lang="pl-PL" sz="1800" dirty="0" err="1"/>
              <a:t>quench</a:t>
            </a:r>
            <a:endParaRPr lang="pl-PL" sz="1800" dirty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GB" dirty="0"/>
              <a:t>Mesh-based interpolation and one-way c</a:t>
            </a:r>
            <a:r>
              <a:rPr lang="pl-PL" dirty="0"/>
              <a:t>oupling the Ansys model together with the Comsol models via M</a:t>
            </a:r>
            <a:r>
              <a:rPr lang="en-GB" dirty="0"/>
              <a:t>p</a:t>
            </a:r>
            <a:r>
              <a:rPr lang="pl-PL" dirty="0"/>
              <a:t>CCI software</a:t>
            </a:r>
            <a:endParaRPr lang="en-GB" dirty="0"/>
          </a:p>
          <a:p>
            <a:pPr marL="0" indent="0" algn="just">
              <a:buNone/>
              <a:defRPr/>
            </a:pPr>
            <a:r>
              <a:rPr lang="en-GB" dirty="0"/>
              <a:t>       </a:t>
            </a:r>
            <a:r>
              <a:rPr lang="en-GB" u="sng" dirty="0"/>
              <a:t>Continuation of the Tina </a:t>
            </a:r>
            <a:r>
              <a:rPr lang="en-GB" u="sng" dirty="0" err="1"/>
              <a:t>Griesemer’s</a:t>
            </a:r>
            <a:r>
              <a:rPr lang="en-GB" u="sng" dirty="0"/>
              <a:t> work (proof of concept)</a:t>
            </a:r>
            <a:endParaRPr lang="pl-PL" u="sng" dirty="0"/>
          </a:p>
          <a:p>
            <a:pPr marL="0" indent="0" algn="just">
              <a:buNone/>
              <a:defRPr/>
            </a:pPr>
            <a:endParaRPr lang="pl-PL" dirty="0"/>
          </a:p>
        </p:txBody>
      </p:sp>
      <p:pic>
        <p:nvPicPr>
          <p:cNvPr id="4" name="Picture 2" descr="Znalezione obrazy dla zapytania c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406400"/>
            <a:ext cx="1473200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 rot="5400000">
            <a:off x="3819734" y="3003295"/>
            <a:ext cx="940117" cy="1370671"/>
          </a:xfrm>
          <a:prstGeom prst="homePlate">
            <a:avLst>
              <a:gd name="adj" fmla="val 29314"/>
            </a:avLst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Coupling-Losses</a:t>
            </a:r>
          </a:p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(Heat)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" name="Pentagon 3"/>
          <p:cNvSpPr/>
          <p:nvPr/>
        </p:nvSpPr>
        <p:spPr>
          <a:xfrm rot="5400000">
            <a:off x="3799129" y="1045668"/>
            <a:ext cx="969857" cy="1382139"/>
          </a:xfrm>
          <a:prstGeom prst="homePlate">
            <a:avLst>
              <a:gd name="adj" fmla="val 19717"/>
            </a:avLst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Current</a:t>
            </a:r>
          </a:p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Change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" name="Pentagon 4"/>
          <p:cNvSpPr/>
          <p:nvPr/>
        </p:nvSpPr>
        <p:spPr>
          <a:xfrm rot="5400000">
            <a:off x="3857744" y="2053134"/>
            <a:ext cx="864096" cy="1370672"/>
          </a:xfrm>
          <a:prstGeom prst="homePlate">
            <a:avLst>
              <a:gd name="adj" fmla="val 24457"/>
            </a:avLst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Magnetic Field</a:t>
            </a:r>
          </a:p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Change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604456" y="5090852"/>
            <a:ext cx="1398193" cy="859809"/>
          </a:xfrm>
          <a:prstGeom prst="roundRect">
            <a:avLst/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QUENCH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3887042" y="3931079"/>
            <a:ext cx="810089" cy="1398194"/>
          </a:xfrm>
          <a:prstGeom prst="homePlate">
            <a:avLst>
              <a:gd name="adj" fmla="val 18629"/>
            </a:avLst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Temperature</a:t>
            </a:r>
          </a:p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Rise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-224555" y="1096820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805" y="3775963"/>
            <a:ext cx="4463570" cy="3053360"/>
          </a:xfrm>
          <a:prstGeom prst="rect">
            <a:avLst/>
          </a:prstGeom>
        </p:spPr>
      </p:pic>
      <p:grpSp>
        <p:nvGrpSpPr>
          <p:cNvPr id="18" name="Grupa 17">
            <a:extLst>
              <a:ext uri="{FF2B5EF4-FFF2-40B4-BE49-F238E27FC236}">
                <a16:creationId xmlns="" xmlns:a16="http://schemas.microsoft.com/office/drawing/2014/main" id="{6FDD19C2-FBAD-4B80-893E-FDBF2227C113}"/>
              </a:ext>
            </a:extLst>
          </p:cNvPr>
          <p:cNvGrpSpPr/>
          <p:nvPr/>
        </p:nvGrpSpPr>
        <p:grpSpPr>
          <a:xfrm>
            <a:off x="-12699" y="2342056"/>
            <a:ext cx="3494801" cy="2895300"/>
            <a:chOff x="-47834" y="2080034"/>
            <a:chExt cx="3494801" cy="2895300"/>
          </a:xfrm>
        </p:grpSpPr>
        <p:grpSp>
          <p:nvGrpSpPr>
            <p:cNvPr id="17" name="Grupa 16">
              <a:extLst>
                <a:ext uri="{FF2B5EF4-FFF2-40B4-BE49-F238E27FC236}">
                  <a16:creationId xmlns="" xmlns:a16="http://schemas.microsoft.com/office/drawing/2014/main" id="{77C15D8C-FFE9-4518-874E-AFF202F7F468}"/>
                </a:ext>
              </a:extLst>
            </p:cNvPr>
            <p:cNvGrpSpPr/>
            <p:nvPr/>
          </p:nvGrpSpPr>
          <p:grpSpPr>
            <a:xfrm>
              <a:off x="-47834" y="2080034"/>
              <a:ext cx="3494801" cy="2895300"/>
              <a:chOff x="-47834" y="2080034"/>
              <a:chExt cx="3494801" cy="2895300"/>
            </a:xfrm>
          </p:grpSpPr>
          <p:grpSp>
            <p:nvGrpSpPr>
              <p:cNvPr id="2" name="Grupa 1">
                <a:extLst>
                  <a:ext uri="{FF2B5EF4-FFF2-40B4-BE49-F238E27FC236}">
                    <a16:creationId xmlns="" xmlns:a16="http://schemas.microsoft.com/office/drawing/2014/main" id="{37DD30B5-64BB-4D21-BC2D-473BA011342F}"/>
                  </a:ext>
                </a:extLst>
              </p:cNvPr>
              <p:cNvGrpSpPr/>
              <p:nvPr/>
            </p:nvGrpSpPr>
            <p:grpSpPr>
              <a:xfrm>
                <a:off x="-47834" y="2080034"/>
                <a:ext cx="3494801" cy="2895300"/>
                <a:chOff x="-47834" y="2080034"/>
                <a:chExt cx="3494801" cy="2895300"/>
              </a:xfrm>
            </p:grpSpPr>
            <p:pic>
              <p:nvPicPr>
                <p:cNvPr id="3" name="Obraz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34" y="2080034"/>
                  <a:ext cx="3494801" cy="2694199"/>
                </a:xfrm>
                <a:prstGeom prst="rect">
                  <a:avLst/>
                </a:prstGeom>
              </p:spPr>
            </p:pic>
            <p:cxnSp>
              <p:nvCxnSpPr>
                <p:cNvPr id="9" name="Straight Connector 8"/>
                <p:cNvCxnSpPr/>
                <p:nvPr/>
              </p:nvCxnSpPr>
              <p:spPr>
                <a:xfrm>
                  <a:off x="1699567" y="4860590"/>
                  <a:ext cx="1570358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flipH="1" flipV="1">
                  <a:off x="325191" y="4880605"/>
                  <a:ext cx="1180170" cy="1284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Lightning Bolt 10"/>
                <p:cNvSpPr/>
                <p:nvPr/>
              </p:nvSpPr>
              <p:spPr>
                <a:xfrm flipH="1">
                  <a:off x="881355" y="4140758"/>
                  <a:ext cx="328220" cy="335789"/>
                </a:xfrm>
                <a:prstGeom prst="lightningBolt">
                  <a:avLst/>
                </a:prstGeom>
                <a:solidFill>
                  <a:srgbClr val="FFFF00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Lightning Bolt 11"/>
                <p:cNvSpPr/>
                <p:nvPr/>
              </p:nvSpPr>
              <p:spPr>
                <a:xfrm flipH="1">
                  <a:off x="2455399" y="4140757"/>
                  <a:ext cx="328220" cy="335789"/>
                </a:xfrm>
                <a:prstGeom prst="lightningBolt">
                  <a:avLst/>
                </a:prstGeom>
                <a:solidFill>
                  <a:srgbClr val="FFFF00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3" name="Picture 1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29007" y="4746780"/>
                  <a:ext cx="576354" cy="22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" name="Picture 1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41564" y="4746313"/>
                  <a:ext cx="576354" cy="22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15" name="Straight Connector 14"/>
              <p:cNvCxnSpPr/>
              <p:nvPr/>
            </p:nvCxnSpPr>
            <p:spPr>
              <a:xfrm>
                <a:off x="1760306" y="3382136"/>
                <a:ext cx="0" cy="1251608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1760306" y="2587216"/>
                <a:ext cx="3289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I</a:t>
                </a:r>
                <a:r>
                  <a:rPr lang="en-GB" baseline="-25000" dirty="0"/>
                  <a:t>C</a:t>
                </a: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1298152" y="4331393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I</a:t>
              </a:r>
              <a:r>
                <a:rPr lang="en-GB" baseline="-25000" dirty="0"/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841564" y="4316723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I</a:t>
              </a:r>
              <a:r>
                <a:rPr lang="en-GB" baseline="-25000" dirty="0"/>
                <a:t>2</a:t>
              </a: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84" y="103684"/>
            <a:ext cx="4166812" cy="3672279"/>
          </a:xfrm>
          <a:prstGeom prst="rect">
            <a:avLst/>
          </a:prstGeom>
        </p:spPr>
      </p:pic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768350" y="0"/>
            <a:ext cx="7289800" cy="1498600"/>
          </a:xfrm>
        </p:spPr>
        <p:txBody>
          <a:bodyPr/>
          <a:lstStyle/>
          <a:p>
            <a:r>
              <a:rPr lang="en-GB" dirty="0"/>
              <a:t>CLIQ in a NUTSHELL</a:t>
            </a:r>
          </a:p>
        </p:txBody>
      </p:sp>
    </p:spTree>
    <p:extLst>
      <p:ext uri="{BB962C8B-B14F-4D97-AF65-F5344CB8AC3E}">
        <p14:creationId xmlns:p14="http://schemas.microsoft.com/office/powerpoint/2010/main" val="34830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Preparation of 11T magnet model</a:t>
            </a:r>
          </a:p>
        </p:txBody>
      </p:sp>
      <p:pic>
        <p:nvPicPr>
          <p:cNvPr id="1126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0324" y="1517037"/>
            <a:ext cx="6245225" cy="4697412"/>
          </a:xfrm>
        </p:spPr>
      </p:pic>
      <p:grpSp>
        <p:nvGrpSpPr>
          <p:cNvPr id="3" name="Grupa 2">
            <a:extLst>
              <a:ext uri="{FF2B5EF4-FFF2-40B4-BE49-F238E27FC236}">
                <a16:creationId xmlns="" xmlns:a16="http://schemas.microsoft.com/office/drawing/2014/main" id="{931AB255-BC30-469C-B82D-684703414823}"/>
              </a:ext>
            </a:extLst>
          </p:cNvPr>
          <p:cNvGrpSpPr/>
          <p:nvPr/>
        </p:nvGrpSpPr>
        <p:grpSpPr>
          <a:xfrm>
            <a:off x="2241549" y="1709005"/>
            <a:ext cx="4343400" cy="2873375"/>
            <a:chOff x="2178050" y="2271713"/>
            <a:chExt cx="4343400" cy="2873375"/>
          </a:xfrm>
        </p:grpSpPr>
        <p:grpSp>
          <p:nvGrpSpPr>
            <p:cNvPr id="11268" name="Group 9"/>
            <p:cNvGrpSpPr>
              <a:grpSpLocks/>
            </p:cNvGrpSpPr>
            <p:nvPr/>
          </p:nvGrpSpPr>
          <p:grpSpPr bwMode="auto">
            <a:xfrm>
              <a:off x="2178050" y="2271713"/>
              <a:ext cx="2211388" cy="2163762"/>
              <a:chOff x="2178051" y="2271754"/>
              <a:chExt cx="1917699" cy="1846637"/>
            </a:xfrm>
          </p:grpSpPr>
          <p:sp>
            <p:nvSpPr>
              <p:cNvPr id="11278" name="TextBox 4"/>
              <p:cNvSpPr txBox="1">
                <a:spLocks noChangeArrowheads="1"/>
              </p:cNvSpPr>
              <p:nvPr/>
            </p:nvSpPr>
            <p:spPr bwMode="auto">
              <a:xfrm>
                <a:off x="2178051" y="2682874"/>
                <a:ext cx="84455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9pPr>
              </a:lstStyle>
              <a:p>
                <a:r>
                  <a:rPr lang="en-GB" altLang="en-US"/>
                  <a:t>Yoke</a:t>
                </a:r>
              </a:p>
            </p:txBody>
          </p:sp>
          <p:sp>
            <p:nvSpPr>
              <p:cNvPr id="11279" name="TextBox 6"/>
              <p:cNvSpPr txBox="1">
                <a:spLocks noChangeArrowheads="1"/>
              </p:cNvSpPr>
              <p:nvPr/>
            </p:nvSpPr>
            <p:spPr bwMode="auto">
              <a:xfrm>
                <a:off x="2178051" y="2271754"/>
                <a:ext cx="84455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9pPr>
              </a:lstStyle>
              <a:p>
                <a:r>
                  <a:rPr lang="en-GB" altLang="en-US"/>
                  <a:t>Shell</a:t>
                </a:r>
              </a:p>
            </p:txBody>
          </p:sp>
          <p:sp>
            <p:nvSpPr>
              <p:cNvPr id="11280" name="Rectangle 5"/>
              <p:cNvSpPr>
                <a:spLocks noChangeArrowheads="1"/>
              </p:cNvSpPr>
              <p:nvPr/>
            </p:nvSpPr>
            <p:spPr bwMode="auto">
              <a:xfrm>
                <a:off x="2178051" y="3292703"/>
                <a:ext cx="74571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9pPr>
              </a:lstStyle>
              <a:p>
                <a:r>
                  <a:rPr lang="en-GB" altLang="en-US"/>
                  <a:t>Collar</a:t>
                </a:r>
              </a:p>
            </p:txBody>
          </p:sp>
          <p:sp>
            <p:nvSpPr>
              <p:cNvPr id="11281" name="Rectangle 8"/>
              <p:cNvSpPr>
                <a:spLocks noChangeArrowheads="1"/>
              </p:cNvSpPr>
              <p:nvPr/>
            </p:nvSpPr>
            <p:spPr bwMode="auto">
              <a:xfrm>
                <a:off x="2178051" y="3743064"/>
                <a:ext cx="54213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w Cen MT" panose="020B0602020104020603" pitchFamily="34" charset="0"/>
                  </a:defRPr>
                </a:lvl9pPr>
              </a:lstStyle>
              <a:p>
                <a:r>
                  <a:rPr lang="en-GB" altLang="en-US"/>
                  <a:t>Coil</a:t>
                </a:r>
              </a:p>
            </p:txBody>
          </p:sp>
          <p:sp>
            <p:nvSpPr>
              <p:cNvPr id="8" name="Right Arrow 7"/>
              <p:cNvSpPr/>
              <p:nvPr/>
            </p:nvSpPr>
            <p:spPr>
              <a:xfrm>
                <a:off x="2381798" y="2556269"/>
                <a:ext cx="1713952" cy="136838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1" name="Right Arrow 10"/>
              <p:cNvSpPr/>
              <p:nvPr/>
            </p:nvSpPr>
            <p:spPr>
              <a:xfrm>
                <a:off x="2381798" y="2965429"/>
                <a:ext cx="1281678" cy="135483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2" name="Right Arrow 11"/>
              <p:cNvSpPr/>
              <p:nvPr/>
            </p:nvSpPr>
            <p:spPr>
              <a:xfrm>
                <a:off x="2381798" y="3595425"/>
                <a:ext cx="856288" cy="119225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3" name="Right Arrow 12"/>
              <p:cNvSpPr/>
              <p:nvPr/>
            </p:nvSpPr>
            <p:spPr>
              <a:xfrm>
                <a:off x="2381798" y="4018133"/>
                <a:ext cx="984318" cy="100258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11269" name="Group 30"/>
            <p:cNvGrpSpPr>
              <a:grpSpLocks/>
            </p:cNvGrpSpPr>
            <p:nvPr/>
          </p:nvGrpSpPr>
          <p:grpSpPr bwMode="auto">
            <a:xfrm>
              <a:off x="2733675" y="3511550"/>
              <a:ext cx="2776538" cy="1633538"/>
              <a:chOff x="2733675" y="3512343"/>
              <a:chExt cx="2776538" cy="1633537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V="1">
                <a:off x="3513138" y="4029868"/>
                <a:ext cx="76200" cy="8255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3400425" y="4098131"/>
                <a:ext cx="26988" cy="9842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 flipV="1">
                <a:off x="3513138" y="4741067"/>
                <a:ext cx="95250" cy="93663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3400425" y="4658517"/>
                <a:ext cx="49213" cy="131763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Arc 23"/>
              <p:cNvSpPr/>
              <p:nvPr/>
            </p:nvSpPr>
            <p:spPr>
              <a:xfrm>
                <a:off x="2733675" y="3726656"/>
                <a:ext cx="1330325" cy="1419224"/>
              </a:xfrm>
              <a:prstGeom prst="arc">
                <a:avLst>
                  <a:gd name="adj1" fmla="val 17443326"/>
                  <a:gd name="adj2" fmla="val 4046013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 flipH="1">
                <a:off x="4064000" y="3596481"/>
                <a:ext cx="1446213" cy="51593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3605213" y="3512343"/>
                <a:ext cx="1889125" cy="5588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70" name="Rectangle 31"/>
            <p:cNvSpPr>
              <a:spLocks noChangeArrowheads="1"/>
            </p:cNvSpPr>
            <p:nvPr/>
          </p:nvSpPr>
          <p:spPr bwMode="auto">
            <a:xfrm>
              <a:off x="5445125" y="3208338"/>
              <a:ext cx="107632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w Cen MT" panose="020B06020201040206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w Cen MT" panose="020B06020201040206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w Cen MT" panose="020B06020201040206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w Cen MT" panose="020B06020201040206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w Cen MT" panose="020B0602020104020603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anose="020B0602020104020603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anose="020B0602020104020603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anose="020B0602020104020603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w Cen MT" panose="020B0602020104020603" pitchFamily="34" charset="0"/>
                </a:defRPr>
              </a:lvl9pPr>
            </a:lstStyle>
            <a:p>
              <a:r>
                <a:rPr lang="en-GB" altLang="en-US" dirty="0"/>
                <a:t>Shims for </a:t>
              </a:r>
            </a:p>
            <a:p>
              <a:r>
                <a:rPr lang="en-GB" altLang="en-US" dirty="0"/>
                <a:t>Pre-stress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42277234"/>
              </p:ext>
            </p:extLst>
          </p:nvPr>
        </p:nvGraphicFramePr>
        <p:xfrm>
          <a:off x="768350" y="-590383"/>
          <a:ext cx="7529384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1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2286000"/>
            <a:ext cx="2932113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Content Placeholder 4"/>
          <p:cNvPicPr>
            <a:picLocks noGrp="1" noChangeAspect="1"/>
          </p:cNvPicPr>
          <p:nvPr>
            <p:ph idx="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26038" y="2286000"/>
            <a:ext cx="2932112" cy="2205038"/>
          </a:xfrm>
        </p:spPr>
      </p:pic>
      <p:pic>
        <p:nvPicPr>
          <p:cNvPr id="12293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63" y="4497989"/>
            <a:ext cx="294322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4497989"/>
            <a:ext cx="294322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Box 11"/>
          <p:cNvSpPr txBox="1">
            <a:spLocks noChangeArrowheads="1"/>
          </p:cNvSpPr>
          <p:nvPr/>
        </p:nvSpPr>
        <p:spPr bwMode="auto">
          <a:xfrm>
            <a:off x="768350" y="2322513"/>
            <a:ext cx="466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r>
              <a:rPr lang="en-GB" altLang="en-US" sz="2400" b="1" u="sng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12300" name="TextBox 12"/>
          <p:cNvSpPr txBox="1">
            <a:spLocks noChangeArrowheads="1"/>
          </p:cNvSpPr>
          <p:nvPr/>
        </p:nvSpPr>
        <p:spPr bwMode="auto">
          <a:xfrm>
            <a:off x="5158467" y="4567238"/>
            <a:ext cx="466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r>
              <a:rPr lang="en-GB" altLang="en-US" sz="2400" b="1" u="sng" dirty="0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12301" name="TextBox 13"/>
          <p:cNvSpPr txBox="1">
            <a:spLocks noChangeArrowheads="1"/>
          </p:cNvSpPr>
          <p:nvPr/>
        </p:nvSpPr>
        <p:spPr bwMode="auto">
          <a:xfrm>
            <a:off x="5126038" y="2322513"/>
            <a:ext cx="465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r>
              <a:rPr lang="en-GB" altLang="en-US" sz="2400" b="1" u="sng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2302" name="TextBox 14"/>
          <p:cNvSpPr txBox="1">
            <a:spLocks noChangeArrowheads="1"/>
          </p:cNvSpPr>
          <p:nvPr/>
        </p:nvSpPr>
        <p:spPr bwMode="auto">
          <a:xfrm>
            <a:off x="768349" y="4567238"/>
            <a:ext cx="466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r>
              <a:rPr lang="en-GB" altLang="en-US" sz="2400" b="1" u="sng" dirty="0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3700463" y="3048000"/>
            <a:ext cx="1350962" cy="47307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Curved Left Arrow 3"/>
          <p:cNvSpPr/>
          <p:nvPr/>
        </p:nvSpPr>
        <p:spPr>
          <a:xfrm>
            <a:off x="8154079" y="3223503"/>
            <a:ext cx="885914" cy="2000250"/>
          </a:xfrm>
          <a:prstGeom prst="curvedLeftArrow">
            <a:avLst>
              <a:gd name="adj1" fmla="val 33856"/>
              <a:gd name="adj2" fmla="val 50000"/>
              <a:gd name="adj3" fmla="val 25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310226" y="3673231"/>
                <a:ext cx="222567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Pre-stress</a:t>
                </a:r>
                <a:r>
                  <a:rPr lang="en-GB" dirty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772 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MPa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226" y="3673231"/>
                <a:ext cx="2225674" cy="646331"/>
              </a:xfrm>
              <a:prstGeom prst="rect">
                <a:avLst/>
              </a:prstGeom>
              <a:blipFill rotWithShape="0">
                <a:blip r:embed="rId11"/>
                <a:stretch>
                  <a:fillRect l="-2466" t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672809" y="3673231"/>
                <a:ext cx="222567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Cool-down</a:t>
                </a:r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290 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MPa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809" y="3673231"/>
                <a:ext cx="2225674" cy="646331"/>
              </a:xfrm>
              <a:prstGeom prst="rect">
                <a:avLst/>
              </a:prstGeom>
              <a:blipFill rotWithShape="0">
                <a:blip r:embed="rId12"/>
                <a:stretch>
                  <a:fillRect l="-2466" t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672809" y="5883930"/>
                <a:ext cx="222567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Coil heat-up</a:t>
                </a:r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335 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MPa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809" y="5883930"/>
                <a:ext cx="2225674" cy="646331"/>
              </a:xfrm>
              <a:prstGeom prst="rect">
                <a:avLst/>
              </a:prstGeom>
              <a:blipFill rotWithShape="0">
                <a:blip r:embed="rId13"/>
                <a:stretch>
                  <a:fillRect l="-2466" t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310226" y="5883930"/>
                <a:ext cx="222567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Lorentz forces</a:t>
                </a:r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368 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MPa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226" y="5883930"/>
                <a:ext cx="2225674" cy="646331"/>
              </a:xfrm>
              <a:prstGeom prst="rect">
                <a:avLst/>
              </a:prstGeom>
              <a:blipFill rotWithShape="0">
                <a:blip r:embed="rId14"/>
                <a:stretch>
                  <a:fillRect l="-2466" t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itle 1"/>
          <p:cNvSpPr txBox="1">
            <a:spLocks/>
          </p:cNvSpPr>
          <p:nvPr/>
        </p:nvSpPr>
        <p:spPr>
          <a:xfrm>
            <a:off x="809625" y="120871"/>
            <a:ext cx="7289800" cy="149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 kern="1200" cap="all" spc="100">
                <a:solidFill>
                  <a:srgbClr val="0D0D0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itchFamily="34" charset="-18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itchFamily="34" charset="-18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itchFamily="34" charset="-18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itchFamily="34" charset="-18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itchFamily="34" charset="-1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itchFamily="34" charset="-1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itchFamily="34" charset="-1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itchFamily="34" charset="-18"/>
              </a:defRPr>
            </a:lvl9pPr>
          </a:lstStyle>
          <a:p>
            <a:pPr defTabSz="914400">
              <a:defRPr/>
            </a:pPr>
            <a:r>
              <a:rPr lang="en-GB" dirty="0"/>
              <a:t>11T magnet - </a:t>
            </a:r>
            <a:r>
              <a:rPr lang="en-GB" dirty="0" err="1"/>
              <a:t>Eqv</a:t>
            </a:r>
            <a:r>
              <a:rPr lang="en-GB" dirty="0"/>
              <a:t> Stress Analysis</a:t>
            </a:r>
          </a:p>
        </p:txBody>
      </p:sp>
      <p:sp>
        <p:nvSpPr>
          <p:cNvPr id="6" name="Left Arrow 5"/>
          <p:cNvSpPr/>
          <p:nvPr/>
        </p:nvSpPr>
        <p:spPr>
          <a:xfrm>
            <a:off x="3700463" y="4871086"/>
            <a:ext cx="1339850" cy="461319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  <p:bldP spid="12301" grpId="0"/>
      <p:bldP spid="12302" grpId="0"/>
      <p:bldP spid="16" grpId="0" animBg="1"/>
      <p:bldP spid="4" grpId="0" animBg="1"/>
      <p:bldP spid="5" grpId="0"/>
      <p:bldP spid="20" grpId="0"/>
      <p:bldP spid="21" grpId="0"/>
      <p:bldP spid="22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2796622909"/>
              </p:ext>
            </p:extLst>
          </p:nvPr>
        </p:nvGraphicFramePr>
        <p:xfrm>
          <a:off x="768350" y="-590383"/>
          <a:ext cx="7529384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625" y="120871"/>
            <a:ext cx="7289800" cy="1498600"/>
          </a:xfrm>
        </p:spPr>
        <p:txBody>
          <a:bodyPr/>
          <a:lstStyle/>
          <a:p>
            <a:pPr>
              <a:defRPr/>
            </a:pPr>
            <a:r>
              <a:rPr lang="en-GB" dirty="0"/>
              <a:t>Coil - </a:t>
            </a:r>
            <a:r>
              <a:rPr lang="en-GB" dirty="0" err="1"/>
              <a:t>Eqv</a:t>
            </a:r>
            <a:r>
              <a:rPr lang="en-GB" dirty="0"/>
              <a:t> Stress Analysis</a:t>
            </a:r>
          </a:p>
        </p:txBody>
      </p:sp>
      <p:pic>
        <p:nvPicPr>
          <p:cNvPr id="13315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2286000"/>
            <a:ext cx="2932113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38" y="2286000"/>
            <a:ext cx="2932112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37" y="4491038"/>
            <a:ext cx="2932113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1" y="4503738"/>
            <a:ext cx="2932112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TextBox 15"/>
          <p:cNvSpPr txBox="1">
            <a:spLocks noChangeArrowheads="1"/>
          </p:cNvSpPr>
          <p:nvPr/>
        </p:nvSpPr>
        <p:spPr bwMode="auto">
          <a:xfrm>
            <a:off x="768350" y="2322513"/>
            <a:ext cx="466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r>
              <a:rPr lang="en-GB" altLang="en-US" sz="2400" b="1" u="sng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13324" name="TextBox 16"/>
          <p:cNvSpPr txBox="1">
            <a:spLocks noChangeArrowheads="1"/>
          </p:cNvSpPr>
          <p:nvPr/>
        </p:nvSpPr>
        <p:spPr bwMode="auto">
          <a:xfrm>
            <a:off x="5126036" y="4491038"/>
            <a:ext cx="466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r>
              <a:rPr lang="en-GB" altLang="en-US" sz="2400" b="1" u="sng" dirty="0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13325" name="TextBox 17"/>
          <p:cNvSpPr txBox="1">
            <a:spLocks noChangeArrowheads="1"/>
          </p:cNvSpPr>
          <p:nvPr/>
        </p:nvSpPr>
        <p:spPr bwMode="auto">
          <a:xfrm>
            <a:off x="5126038" y="2322513"/>
            <a:ext cx="465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r>
              <a:rPr lang="en-GB" altLang="en-US" sz="2400" b="1" u="sng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3326" name="TextBox 18"/>
          <p:cNvSpPr txBox="1">
            <a:spLocks noChangeArrowheads="1"/>
          </p:cNvSpPr>
          <p:nvPr/>
        </p:nvSpPr>
        <p:spPr bwMode="auto">
          <a:xfrm>
            <a:off x="809625" y="4491038"/>
            <a:ext cx="466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r>
              <a:rPr lang="en-GB" altLang="en-US" sz="2400" b="1" u="sng" dirty="0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3700463" y="3048000"/>
            <a:ext cx="1350962" cy="47307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Curved Left Arrow 17"/>
          <p:cNvSpPr/>
          <p:nvPr/>
        </p:nvSpPr>
        <p:spPr>
          <a:xfrm>
            <a:off x="8154079" y="3223503"/>
            <a:ext cx="885914" cy="2000250"/>
          </a:xfrm>
          <a:prstGeom prst="curvedLeftArrow">
            <a:avLst>
              <a:gd name="adj1" fmla="val 33856"/>
              <a:gd name="adj2" fmla="val 50000"/>
              <a:gd name="adj3" fmla="val 25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310226" y="3673231"/>
                <a:ext cx="222567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Pre-stress</a:t>
                </a:r>
                <a:r>
                  <a:rPr lang="en-GB" dirty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263 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MPa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226" y="3673231"/>
                <a:ext cx="2225674" cy="646331"/>
              </a:xfrm>
              <a:prstGeom prst="rect">
                <a:avLst/>
              </a:prstGeom>
              <a:blipFill rotWithShape="0">
                <a:blip r:embed="rId11"/>
                <a:stretch>
                  <a:fillRect l="-2466" t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672809" y="3673231"/>
                <a:ext cx="222567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Cool-down</a:t>
                </a:r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162 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MPa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809" y="3673231"/>
                <a:ext cx="2225674" cy="646331"/>
              </a:xfrm>
              <a:prstGeom prst="rect">
                <a:avLst/>
              </a:prstGeom>
              <a:blipFill rotWithShape="0">
                <a:blip r:embed="rId12"/>
                <a:stretch>
                  <a:fillRect l="-2466" t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310226" y="5883930"/>
                <a:ext cx="222567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u="sng" dirty="0">
                    <a:solidFill>
                      <a:srgbClr val="FF0000"/>
                    </a:solidFill>
                  </a:rPr>
                  <a:t>Lorentz forces</a:t>
                </a:r>
                <a:endParaRPr lang="en-GB" u="sng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173 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MPa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226" y="5883930"/>
                <a:ext cx="2225674" cy="646331"/>
              </a:xfrm>
              <a:prstGeom prst="rect">
                <a:avLst/>
              </a:prstGeom>
              <a:blipFill rotWithShape="0">
                <a:blip r:embed="rId13"/>
                <a:stretch>
                  <a:fillRect l="-2466" t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672809" y="5883930"/>
                <a:ext cx="222567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u="sng" dirty="0">
                    <a:solidFill>
                      <a:srgbClr val="FF0000"/>
                    </a:solidFill>
                  </a:rPr>
                  <a:t>Coil heat-up</a:t>
                </a:r>
                <a:endParaRPr lang="en-GB" u="sng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172 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MPa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809" y="5883930"/>
                <a:ext cx="2225674" cy="646331"/>
              </a:xfrm>
              <a:prstGeom prst="rect">
                <a:avLst/>
              </a:prstGeom>
              <a:blipFill rotWithShape="0">
                <a:blip r:embed="rId14"/>
                <a:stretch>
                  <a:fillRect l="-2466" t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Left Arrow 18"/>
          <p:cNvSpPr/>
          <p:nvPr/>
        </p:nvSpPr>
        <p:spPr>
          <a:xfrm>
            <a:off x="3700463" y="4871086"/>
            <a:ext cx="1339850" cy="461319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Next steps of the project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9256" y="4908773"/>
            <a:ext cx="831027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dirty="0"/>
              <a:t>The coupling method performed by the </a:t>
            </a:r>
            <a:r>
              <a:rPr lang="en-GB" dirty="0" err="1"/>
              <a:t>MpCCI</a:t>
            </a:r>
            <a:r>
              <a:rPr lang="en-GB" dirty="0"/>
              <a:t> software (change of mesh between </a:t>
            </a:r>
            <a:r>
              <a:rPr lang="en-GB" dirty="0" err="1"/>
              <a:t>Comsol</a:t>
            </a:r>
            <a:r>
              <a:rPr lang="en-GB" dirty="0"/>
              <a:t> and </a:t>
            </a:r>
            <a:r>
              <a:rPr lang="en-GB" dirty="0" err="1"/>
              <a:t>Ansys</a:t>
            </a:r>
            <a:r>
              <a:rPr lang="en-GB" dirty="0"/>
              <a:t>)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GB" dirty="0"/>
              <a:t>Verification whether the coupled </a:t>
            </a:r>
            <a:r>
              <a:rPr lang="en-GB" dirty="0" err="1"/>
              <a:t>Ansys</a:t>
            </a:r>
            <a:r>
              <a:rPr lang="en-GB" dirty="0"/>
              <a:t> – </a:t>
            </a:r>
            <a:r>
              <a:rPr lang="en-GB" dirty="0" err="1"/>
              <a:t>Comsol</a:t>
            </a:r>
            <a:r>
              <a:rPr lang="en-GB" dirty="0"/>
              <a:t> analysis</a:t>
            </a:r>
            <a:r>
              <a:rPr lang="en-GB" b="1" dirty="0"/>
              <a:t> </a:t>
            </a:r>
            <a:r>
              <a:rPr lang="en-GB" dirty="0"/>
              <a:t>with the data received from the </a:t>
            </a:r>
            <a:r>
              <a:rPr lang="en-GB" dirty="0" err="1"/>
              <a:t>MpCCI</a:t>
            </a:r>
            <a:r>
              <a:rPr lang="en-GB" dirty="0"/>
              <a:t> gives the same results like in a </a:t>
            </a:r>
            <a:r>
              <a:rPr lang="en-GB" dirty="0" err="1"/>
              <a:t>monolythic</a:t>
            </a:r>
            <a:r>
              <a:rPr lang="en-GB" dirty="0"/>
              <a:t> </a:t>
            </a:r>
            <a:r>
              <a:rPr lang="en-GB" dirty="0" err="1"/>
              <a:t>Ansys</a:t>
            </a:r>
            <a:r>
              <a:rPr lang="en-GB" dirty="0"/>
              <a:t> simulation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en-GB" dirty="0"/>
              <a:t>Strength analysis of the obtained results (possible mesh refinement, more accurate simulation of heat exchange phenomena in </a:t>
            </a:r>
            <a:r>
              <a:rPr lang="en-GB" dirty="0" err="1"/>
              <a:t>Ansys</a:t>
            </a:r>
            <a:r>
              <a:rPr lang="en-GB" dirty="0"/>
              <a:t> software)</a:t>
            </a:r>
          </a:p>
          <a:p>
            <a:pPr algn="just">
              <a:defRPr/>
            </a:pP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574" y="1562096"/>
            <a:ext cx="809678" cy="871295"/>
          </a:xfrm>
          <a:prstGeom prst="rect">
            <a:avLst/>
          </a:prstGeom>
        </p:spPr>
      </p:pic>
      <p:pic>
        <p:nvPicPr>
          <p:cNvPr id="17" name="Picture 4" descr="Znalezione obrazy dla zapytania jav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t="17001" r="22937" b="16733"/>
          <a:stretch/>
        </p:blipFill>
        <p:spPr bwMode="auto">
          <a:xfrm>
            <a:off x="4231593" y="2627132"/>
            <a:ext cx="411638" cy="56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902" y="1393187"/>
            <a:ext cx="2921493" cy="271382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3479575" y="3996249"/>
            <a:ext cx="192590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797207" y="3589733"/>
                <a:ext cx="339437" cy="2219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7207" y="3589733"/>
                <a:ext cx="339437" cy="221967"/>
              </a:xfrm>
              <a:prstGeom prst="rect">
                <a:avLst/>
              </a:prstGeom>
              <a:blipFill rotWithShape="0">
                <a:blip r:embed="rId6"/>
                <a:stretch>
                  <a:fillRect l="-25000" t="-63889" r="-116071" b="-63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675061" y="3589733"/>
                <a:ext cx="339437" cy="254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061" y="3589733"/>
                <a:ext cx="339437" cy="254319"/>
              </a:xfrm>
              <a:prstGeom prst="rect">
                <a:avLst/>
              </a:prstGeom>
              <a:blipFill rotWithShape="0">
                <a:blip r:embed="rId7"/>
                <a:stretch>
                  <a:fillRect l="-25000" t="-38095" r="-116071" b="-5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3966926" y="3924661"/>
            <a:ext cx="940974" cy="461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Mesh-based</a:t>
            </a:r>
          </a:p>
          <a:p>
            <a:pPr algn="ctr"/>
            <a:r>
              <a:rPr lang="en-GB" dirty="0"/>
              <a:t>interpolation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40812" y="3183382"/>
            <a:ext cx="1198824" cy="2199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/>
              <a:t>COMSOLCodeAdapter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317" y="1393187"/>
            <a:ext cx="3610952" cy="271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87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ny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</TotalTime>
  <Words>316</Words>
  <Application>Microsoft Office PowerPoint</Application>
  <PresentationFormat>On-screen Show (4:3)</PresentationFormat>
  <Paragraphs>83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Cambria Math</vt:lpstr>
      <vt:lpstr>Times New Roman</vt:lpstr>
      <vt:lpstr>Tw Cen MT</vt:lpstr>
      <vt:lpstr>Tw Cen MT Condensed</vt:lpstr>
      <vt:lpstr>Wingdings 3</vt:lpstr>
      <vt:lpstr>Integralny</vt:lpstr>
      <vt:lpstr>Summer Student programme</vt:lpstr>
      <vt:lpstr>My studies</vt:lpstr>
      <vt:lpstr>Academic projects</vt:lpstr>
      <vt:lpstr>Project at Cern</vt:lpstr>
      <vt:lpstr>CLIQ in a NUTSHELL</vt:lpstr>
      <vt:lpstr>Preparation of 11T magnet model</vt:lpstr>
      <vt:lpstr>PowerPoint Presentation</vt:lpstr>
      <vt:lpstr>Coil - Eqv Stress Analysis</vt:lpstr>
      <vt:lpstr>Next steps of the project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Michał Wilczek</dc:creator>
  <cp:lastModifiedBy>Michal Wilczek</cp:lastModifiedBy>
  <cp:revision>54</cp:revision>
  <dcterms:created xsi:type="dcterms:W3CDTF">2017-03-28T19:44:32Z</dcterms:created>
  <dcterms:modified xsi:type="dcterms:W3CDTF">2017-07-12T08:21:50Z</dcterms:modified>
</cp:coreProperties>
</file>