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sldIdLst>
    <p:sldId id="256" r:id="rId2"/>
    <p:sldId id="477" r:id="rId3"/>
    <p:sldId id="547" r:id="rId4"/>
    <p:sldId id="551" r:id="rId5"/>
    <p:sldId id="386" r:id="rId6"/>
    <p:sldId id="549" r:id="rId7"/>
    <p:sldId id="550" r:id="rId8"/>
    <p:sldId id="552" r:id="rId9"/>
    <p:sldId id="460" r:id="rId10"/>
    <p:sldId id="478" r:id="rId11"/>
    <p:sldId id="504" r:id="rId12"/>
    <p:sldId id="553" r:id="rId13"/>
    <p:sldId id="513" r:id="rId14"/>
    <p:sldId id="554" r:id="rId15"/>
    <p:sldId id="555" r:id="rId16"/>
    <p:sldId id="556" r:id="rId17"/>
    <p:sldId id="557" r:id="rId18"/>
    <p:sldId id="514" r:id="rId19"/>
    <p:sldId id="501" r:id="rId20"/>
    <p:sldId id="517" r:id="rId21"/>
    <p:sldId id="523" r:id="rId22"/>
    <p:sldId id="558" r:id="rId23"/>
    <p:sldId id="559" r:id="rId24"/>
    <p:sldId id="570" r:id="rId25"/>
    <p:sldId id="573" r:id="rId26"/>
    <p:sldId id="568" r:id="rId27"/>
    <p:sldId id="541" r:id="rId28"/>
    <p:sldId id="560" r:id="rId29"/>
    <p:sldId id="544" r:id="rId30"/>
    <p:sldId id="561" r:id="rId31"/>
    <p:sldId id="571" r:id="rId32"/>
    <p:sldId id="564" r:id="rId33"/>
    <p:sldId id="572" r:id="rId34"/>
    <p:sldId id="567" r:id="rId35"/>
    <p:sldId id="569" r:id="rId36"/>
    <p:sldId id="57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705F1"/>
    <a:srgbClr val="0055A0"/>
    <a:srgbClr val="0C377B"/>
    <a:srgbClr val="104282"/>
    <a:srgbClr val="EBF6F9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4" autoAdjust="0"/>
    <p:restoredTop sz="95987" autoAdjust="0"/>
  </p:normalViewPr>
  <p:slideViewPr>
    <p:cSldViewPr snapToGrid="0" snapToObjects="1">
      <p:cViewPr varScale="1">
        <p:scale>
          <a:sx n="98" d="100"/>
          <a:sy n="98" d="100"/>
        </p:scale>
        <p:origin x="989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247125962495704"/>
                  <c:y val="-0.1951540799846145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000000"/>
                        </a:solidFill>
                      </a:rPr>
                      <a:t>UP</a:t>
                    </a:r>
                    <a:endParaRPr lang="en-US" b="1" dirty="0">
                      <a:solidFill>
                        <a:srgbClr val="000000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>
                        <a:solidFill>
                          <a:srgbClr val="000000"/>
                        </a:solidFill>
                      </a:rPr>
                      <a:t>DOWN</a:t>
                    </a:r>
                    <a:endParaRPr lang="en-US" b="1" dirty="0">
                      <a:solidFill>
                        <a:srgbClr val="000000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1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247125962495704"/>
                  <c:y val="-0.1951540799846145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000000"/>
                        </a:solidFill>
                      </a:rPr>
                      <a:t>UP</a:t>
                    </a:r>
                    <a:endParaRPr lang="en-US" b="1" dirty="0">
                      <a:solidFill>
                        <a:srgbClr val="000000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170708861350128"/>
                  <c:y val="0.14099157529931924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>
                        <a:solidFill>
                          <a:srgbClr val="000000"/>
                        </a:solidFill>
                      </a:rPr>
                      <a:t>DOWN</a:t>
                    </a:r>
                    <a:endParaRPr lang="en-US" b="1" dirty="0">
                      <a:solidFill>
                        <a:srgbClr val="000000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1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27/07/2017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EBD1-284E-43AD-9D84-CA432E09316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2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EBD1-284E-43AD-9D84-CA432E09316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830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27/07/2017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27/07/2017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7/27/2017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27/07/2017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package" Target="../embeddings/Microsoft_Excel_Worksheet5.xlsx"/><Relationship Id="rId7" Type="http://schemas.openxmlformats.org/officeDocument/2006/relationships/package" Target="../embeddings/Microsoft_Excel_Worksheet7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Excel_Worksheet6.xlsx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emf"/><Relationship Id="rId5" Type="http://schemas.openxmlformats.org/officeDocument/2006/relationships/package" Target="../embeddings/Microsoft_Excel_Worksheet9.xlsx"/><Relationship Id="rId4" Type="http://schemas.openxmlformats.org/officeDocument/2006/relationships/image" Target="../media/image1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63854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66145"/>
              </p:ext>
            </p:extLst>
          </p:nvPr>
        </p:nvGraphicFramePr>
        <p:xfrm>
          <a:off x="1141591" y="802168"/>
          <a:ext cx="7545209" cy="5848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8796"/>
                <a:gridCol w="2816505"/>
                <a:gridCol w="3559908"/>
              </a:tblGrid>
              <a:tr h="7747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Factor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Scoring </a:t>
                      </a:r>
                      <a:r>
                        <a:rPr lang="en-GB" sz="16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687809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 time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 from 1 to 10</a:t>
                      </a:r>
                      <a:b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highest repair time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lowest repair time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1162438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Criticality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Logarithmic scale:  </a:t>
                      </a:r>
                    </a:p>
                    <a:p>
                      <a:pPr lvl="2" algn="l" fontAlgn="ctr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(1)</a:t>
                      </a:r>
                    </a:p>
                    <a:p>
                      <a:pPr lvl="2" algn="l" fontAlgn="ctr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(4) </a:t>
                      </a:r>
                    </a:p>
                    <a:p>
                      <a:pPr lvl="2" algn="l" fontAlgn="ctr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(7)</a:t>
                      </a:r>
                    </a:p>
                    <a:p>
                      <a:pPr lvl="2" algn="l" fontAlgn="ctr"/>
                      <a:r>
                        <a:rPr lang="en-GB" sz="14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 (10)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843528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Intricacy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 from 1 to 10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 highly intricate system 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less intricate </a:t>
                      </a:r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760682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of art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Innovative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0.67: existing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0.33: </a:t>
                      </a:r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established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760682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time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whole mission time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0.67: </a:t>
                      </a:r>
                      <a:r>
                        <a:rPr lang="en-GB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Continuous </a:t>
                      </a: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long times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0.33: instantaneous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858837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 highly radioactive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0.67: average radioactive</a:t>
                      </a:r>
                      <a:b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0.33: low radioactive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548298" y="294821"/>
                <a:ext cx="3784947" cy="3956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GB" b="1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𝒊</m:t>
                          </m:r>
                          <m:r>
                            <a:rPr lang="en-GB" b="1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sub>
                      </m:sSub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≔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rating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of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factor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j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system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a:rPr lang="en-GB" b="0" i="0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298" y="294821"/>
                <a:ext cx="3784947" cy="395621"/>
              </a:xfrm>
              <a:prstGeom prst="rect">
                <a:avLst/>
              </a:prstGeom>
              <a:blipFill rotWithShape="0"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9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 methods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4036" y="1032224"/>
            <a:ext cx="8367636" cy="5196342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 technique – </a:t>
            </a:r>
            <a:r>
              <a:rPr lang="en-GB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ISPE factors – Factors product </a:t>
            </a:r>
          </a:p>
          <a:p>
            <a:pPr marL="448056" lvl="1" indent="0">
              <a:buNone/>
            </a:pP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ntricacy, 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tate of Art, 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erformance Time, 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nvironment</a:t>
            </a: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GB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weighting allocation method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product (</a:t>
            </a:r>
            <a:r>
              <a:rPr lang="en-GB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Karmiol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method, Geometric)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sum (</a:t>
            </a:r>
            <a:r>
              <a:rPr lang="en-GB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Karmiol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method, Arithmetic)</a:t>
            </a:r>
          </a:p>
          <a:p>
            <a:pPr lvl="1"/>
            <a:r>
              <a:rPr lang="en-GB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Bracha</a:t>
            </a: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 (State of Art higher importance)</a:t>
            </a:r>
          </a:p>
          <a:p>
            <a:pPr marL="448056" lvl="1" indent="0">
              <a:buNone/>
            </a:pPr>
            <a:endParaRPr lang="en-GB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None/>
            </a:pPr>
            <a:r>
              <a:rPr lang="en-GB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+ + DEMATEL procedure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expert evaluates the relationship between subsystems of paired alternatives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pair wise comparison scale is designated into 10 levels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indirect relationship, higher complexity weight allocation</a:t>
            </a:r>
          </a:p>
          <a:p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28365"/>
            <a:ext cx="84093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</a:p>
          <a:p>
            <a:pPr marL="514350" indent="-514350" algn="r"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availability based on complexity</a:t>
            </a:r>
          </a:p>
          <a:p>
            <a:pPr marL="514350" indent="-514350" algn="r">
              <a:buAutoNum type="arabicPeriod"/>
            </a:pP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case: LHC 2016</a:t>
            </a:r>
            <a:endParaRPr lang="en-GB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2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671" y="1016142"/>
            <a:ext cx="8355989" cy="54433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LHC Root Cause Fault time 2016</a:t>
            </a:r>
            <a:endParaRPr lang="en-GB" sz="4000" dirty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1: List the LHC systems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653880" y="988215"/>
          <a:ext cx="5073549" cy="52825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851"/>
                <a:gridCol w="3396698"/>
              </a:tblGrid>
              <a:tr h="2962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18697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Accelerator controls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18697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Access System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209370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Exciters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202543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Instrumentation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18697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Collimation</a:t>
                      </a:r>
                    </a:p>
                  </a:txBody>
                  <a:tcPr marL="5630" marR="5630" marT="563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Ventilation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Cryogenics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Network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Experiments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Systems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Injector Complex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Services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LBDS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Machine Interlocks System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circuits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Converters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QPS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Frequency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Transverse Damper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Vacuum</a:t>
                      </a:r>
                    </a:p>
                  </a:txBody>
                  <a:tcPr marL="7620" marR="7620" marT="7620" marB="0" anchor="ctr"/>
                </a:tc>
              </a:tr>
              <a:tr h="250841"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1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GB" sz="11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Ventilation Doors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3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Determine scales 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06709" y="1454046"/>
          <a:ext cx="8678339" cy="369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Worksheet" r:id="rId3" imgW="10980364" imgH="4671006" progId="Excel.Sheet.12">
                  <p:embed/>
                </p:oleObj>
              </mc:Choice>
              <mc:Fallback>
                <p:oleObj name="Worksheet" r:id="rId3" imgW="10980364" imgH="467100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709" y="1454046"/>
                        <a:ext cx="8678339" cy="3695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44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DEMATEL procedure 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925744" y="1101777"/>
          <a:ext cx="6664041" cy="5200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Worksheet" r:id="rId3" imgW="7322764" imgH="5715108" progId="Excel.Sheet.12">
                  <p:embed/>
                </p:oleObj>
              </mc:Choice>
              <mc:Fallback>
                <p:oleObj name="Worksheet" r:id="rId3" imgW="7322764" imgH="571510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5744" y="1101777"/>
                        <a:ext cx="6664041" cy="5200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552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1202" y="2576667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</a:t>
            </a:r>
            <a:r>
              <a:rPr lang="en-GB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 </a:t>
            </a:r>
          </a:p>
          <a:p>
            <a:pPr marL="36576" indent="0">
              <a:buNone/>
            </a:pPr>
            <a:r>
              <a:rPr lang="en-GB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</a:t>
            </a:r>
            <a:r>
              <a:rPr lang="en-GB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complexity </a:t>
            </a: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</a:p>
          <a:p>
            <a:pPr marL="36576" indent="0">
              <a:buNone/>
            </a:pP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 different methods + DEMATEL 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2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528" y="138774"/>
            <a:ext cx="9294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Application: Computation of expected unavailability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4528" y="882420"/>
                <a:ext cx="8757966" cy="5573088"/>
              </a:xfrm>
            </p:spPr>
            <p:txBody>
              <a:bodyPr>
                <a:noAutofit/>
              </a:bodyPr>
              <a:lstStyle/>
              <a:p>
                <a:pPr marL="36576" indent="0">
                  <a:buNone/>
                </a:pP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each system </a:t>
                </a:r>
                <a:r>
                  <a:rPr lang="en-GB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allocated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GB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GB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36576" indent="0">
                  <a:buNone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 </a:t>
                </a:r>
                <a:r>
                  <a:rPr lang="en-GB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unavailability according to system </a:t>
                </a:r>
                <a:r>
                  <a:rPr lang="en-GB" sz="1800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complexity</a:t>
                </a:r>
                <a:r>
                  <a:rPr lang="en-GB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e>
                    </m:acc>
                    <m:r>
                      <a:rPr lang="en-GB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GB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Sup>
                      <m:sSubSupPr>
                        <m:ctrlP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sub>
                      <m:sup>
                        <m:sSub>
                          <m:sSubPr>
                            <m:ctrlP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sup>
                    </m:sSubSup>
                  </m:oMath>
                </a14:m>
                <a:endParaRPr lang="en-GB" sz="16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48056" lvl="1" indent="0" algn="ctr">
                  <a:buNone/>
                </a:pPr>
                <a:r>
                  <a:rPr lang="en-GB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Compare the expected  unavailability with the real unavailability:</a:t>
                </a:r>
              </a:p>
              <a:p>
                <a:pPr lvl="3">
                  <a:buFontTx/>
                  <a:buChar char="-"/>
                </a:pP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0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20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GB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 </m:t>
                    </m:r>
                  </m:oMath>
                </a14:m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system </a:t>
                </a:r>
                <a:r>
                  <a:rPr lang="en-GB" sz="20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performed worse than expected</a:t>
                </a:r>
              </a:p>
              <a:p>
                <a:pPr lvl="3">
                  <a:buFontTx/>
                  <a:buChar char="-"/>
                </a:pP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0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20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GB" sz="2000" b="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system </a:t>
                </a:r>
                <a:r>
                  <a:rPr lang="en-GB" sz="20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performed 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expected</a:t>
                </a:r>
              </a:p>
              <a:p>
                <a:pPr lvl="3">
                  <a:buFontTx/>
                  <a:buChar char="-"/>
                </a:pP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sz="20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20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acc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GB" sz="2000" b="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system </a:t>
                </a:r>
                <a:r>
                  <a:rPr lang="en-GB" sz="20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performed 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better </a:t>
                </a: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than </a:t>
                </a:r>
                <a:r>
                  <a:rPr lang="en-GB" sz="20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</a:t>
                </a: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528" y="882420"/>
                <a:ext cx="8757966" cy="5573088"/>
              </a:xfrm>
              <a:blipFill rotWithShape="0">
                <a:blip r:embed="rId2"/>
                <a:stretch>
                  <a:fillRect t="-8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664328" y="3391478"/>
                <a:ext cx="3363228" cy="408766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 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subHide m:val="on"/>
                        <m:supHide m:val="on"/>
                        <m:ctrlPr>
                          <a:rPr lang="en-GB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GB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  <m:r>
                      <a:rPr lang="en-GB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lang="en-GB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GB" sz="2000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𝑨</m:t>
                                </m:r>
                              </m:e>
                            </m:acc>
                          </m:e>
                          <m:sub>
                            <m:r>
                              <a:rPr lang="en-GB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GB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328" y="3391478"/>
                <a:ext cx="3363228" cy="408766"/>
              </a:xfrm>
              <a:prstGeom prst="rect">
                <a:avLst/>
              </a:prstGeom>
              <a:blipFill rotWithShape="0">
                <a:blip r:embed="rId3"/>
                <a:stretch>
                  <a:fillRect l="-1812" t="-116418" r="-17210" b="-1820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596576" y="1462104"/>
                <a:ext cx="4315918" cy="1747594"/>
              </a:xfrm>
              <a:prstGeom prst="rect">
                <a:avLst/>
              </a:prstGeom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 performance: </a:t>
                </a: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 total </a:t>
                </a: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downtime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TDT</m:t>
                    </m:r>
                    <m:r>
                      <a:rPr lang="en-GB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𝐷𝑇</m:t>
                            </m:r>
                          </m:e>
                          <m:sub>
                            <m: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machine unavailability  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endParaRPr lang="en-GB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GB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𝑇𝐷𝑇</m:t>
                        </m:r>
                      </m:num>
                      <m:den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𝑡𝑖𝑚𝑒</m:t>
                        </m:r>
                      </m:den>
                    </m:f>
                    <m:r>
                      <a:rPr lang="en-GB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GB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GB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GB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=1−</m:t>
                    </m:r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576" y="1462104"/>
                <a:ext cx="4315918" cy="1747594"/>
              </a:xfrm>
              <a:prstGeom prst="rect">
                <a:avLst/>
              </a:prstGeom>
              <a:blipFill rotWithShape="0">
                <a:blip r:embed="rId4"/>
                <a:stretch>
                  <a:fillRect t="-10727" r="-2676"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47785" y="1462104"/>
                <a:ext cx="3786553" cy="1747594"/>
              </a:xfrm>
              <a:prstGeom prst="rect">
                <a:avLst/>
              </a:prstGeom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marL="36576" lvl="0">
                  <a:spcBef>
                    <a:spcPct val="20000"/>
                  </a:spcBef>
                  <a:buClr>
                    <a:srgbClr val="0055A0"/>
                  </a:buClr>
                  <a:buSzPct val="80000"/>
                </a:pPr>
                <a:r>
                  <a:rPr lang="en-GB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</a:t>
                </a:r>
                <a:r>
                  <a:rPr lang="en-GB" sz="16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1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performance: </a:t>
                </a: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AFT → Downtime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𝐷𝑇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Unavailability  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𝐷𝑇</m:t>
                            </m:r>
                          </m:e>
                          <m:sub>
                            <m: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𝑡𝑖𝑚𝑒</m:t>
                        </m:r>
                      </m:den>
                    </m:f>
                    <m:r>
                      <a:rPr lang="en-GB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;</m:t>
                    </m:r>
                    <m:r>
                      <a:rPr lang="en-GB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=1−</m:t>
                    </m:r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85" y="1462104"/>
                <a:ext cx="3786553" cy="1747594"/>
              </a:xfrm>
              <a:prstGeom prst="rect">
                <a:avLst/>
              </a:prstGeom>
              <a:blipFill rotWithShape="0">
                <a:blip r:embed="rId5"/>
                <a:stretch>
                  <a:fillRect t="-692"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6119446" y="3730950"/>
            <a:ext cx="2133600" cy="77372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6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0845" y="783700"/>
            <a:ext cx="10863742" cy="599769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vs Expected Unavailability 2016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16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207728" y="1215407"/>
            <a:ext cx="9144000" cy="4667421"/>
          </a:xfrm>
        </p:spPr>
        <p:txBody>
          <a:bodyPr>
            <a:normAutofit/>
          </a:bodyPr>
          <a:lstStyle/>
          <a:p>
            <a:pPr marL="36576" indent="0" algn="r">
              <a:buNone/>
            </a:pPr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</a:t>
            </a:r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methods </a:t>
            </a:r>
            <a:endParaRPr lang="en-GB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</a:t>
            </a:r>
            <a:r>
              <a:rPr lang="en-GB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GB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 complexity</a:t>
            </a:r>
          </a:p>
          <a:p>
            <a:pPr marL="36576" indent="0" algn="r">
              <a:buNone/>
            </a:pPr>
            <a:endParaRPr lang="en-GB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Odei Rey Orozco</a:t>
            </a:r>
          </a:p>
          <a:p>
            <a:pPr marL="36576" indent="0" algn="r"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 2017, MPE-PE Section meeting </a:t>
            </a:r>
          </a:p>
          <a:p>
            <a:pPr marL="36576" indent="0" algn="r"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lvl="0" indent="0" algn="r">
              <a:buClr>
                <a:srgbClr val="0055A0"/>
              </a:buClr>
              <a:buNone/>
            </a:pPr>
            <a:r>
              <a:rPr lang="en-GB" sz="18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Acknowledgments: Andrea Apollonio, Jan Uythoven</a:t>
            </a:r>
            <a:endParaRPr lang="en-GB" sz="1800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r">
              <a:buNone/>
            </a:pPr>
            <a:endParaRPr lang="en-GB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1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412" y="674116"/>
            <a:ext cx="10929935" cy="60342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036" y="202581"/>
            <a:ext cx="8532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Unavailability Difference Real –Expected 2016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8905" y="1416606"/>
            <a:ext cx="3857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performance than expected</a:t>
            </a:r>
            <a:endParaRPr lang="en-GB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905" y="5179130"/>
            <a:ext cx="3857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Worse performance than expected</a:t>
            </a:r>
            <a:endParaRPr lang="en-GB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9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9805" y="209725"/>
            <a:ext cx="10332702" cy="57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28365"/>
            <a:ext cx="84093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</a:p>
          <a:p>
            <a:pPr marL="514350" indent="-514350" algn="r">
              <a:buFont typeface="+mj-lt"/>
              <a:buAutoNum type="arabicPeriod" startAt="2"/>
            </a:pP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Allocate availability based on complexity</a:t>
            </a:r>
          </a:p>
          <a:p>
            <a:pPr algn="r"/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case: Linac4</a:t>
            </a:r>
            <a:endParaRPr lang="en-GB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9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124427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allocation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323827"/>
              </p:ext>
            </p:extLst>
          </p:nvPr>
        </p:nvGraphicFramePr>
        <p:xfrm>
          <a:off x="1157217" y="1294187"/>
          <a:ext cx="6142057" cy="185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name="Worksheet" r:id="rId3" imgW="11597563" imgH="3497634" progId="Excel.Sheet.12">
                  <p:embed/>
                </p:oleObj>
              </mc:Choice>
              <mc:Fallback>
                <p:oleObj name="Worksheet" r:id="rId3" imgW="11597563" imgH="349763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7217" y="1294187"/>
                        <a:ext cx="6142057" cy="1855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675128"/>
              </p:ext>
            </p:extLst>
          </p:nvPr>
        </p:nvGraphicFramePr>
        <p:xfrm>
          <a:off x="5918870" y="2493109"/>
          <a:ext cx="3127693" cy="2483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name="Worksheet" r:id="rId5" imgW="5707369" imgH="4533954" progId="Excel.Sheet.12">
                  <p:embed/>
                </p:oleObj>
              </mc:Choice>
              <mc:Fallback>
                <p:oleObj name="Worksheet" r:id="rId5" imgW="5707369" imgH="45339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8870" y="2493109"/>
                        <a:ext cx="3127693" cy="2483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-1718217" y="1331484"/>
            <a:ext cx="4467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</a:t>
            </a: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List the </a:t>
            </a:r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Linac4 </a:t>
            </a: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6135" y="896787"/>
            <a:ext cx="4485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2. </a:t>
            </a:r>
            <a:r>
              <a:rPr lang="en-GB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</a:t>
            </a:r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 and DEMATEL procedure </a:t>
            </a:r>
            <a:endParaRPr lang="en-GB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025357"/>
              </p:ext>
            </p:extLst>
          </p:nvPr>
        </p:nvGraphicFramePr>
        <p:xfrm>
          <a:off x="191160" y="4294266"/>
          <a:ext cx="6113190" cy="1985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" name="Worksheet" r:id="rId7" imgW="9776435" imgH="3169920" progId="Excel.Sheet.12">
                  <p:embed/>
                </p:oleObj>
              </mc:Choice>
              <mc:Fallback>
                <p:oleObj name="Worksheet" r:id="rId7" imgW="9776435" imgH="31699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1160" y="4294266"/>
                        <a:ext cx="6113190" cy="198535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98258" y="3942887"/>
            <a:ext cx="4485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3. Computation of complexity index</a:t>
            </a:r>
            <a:endParaRPr lang="en-GB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rc 22"/>
          <p:cNvSpPr/>
          <p:nvPr/>
        </p:nvSpPr>
        <p:spPr>
          <a:xfrm rot="19741597">
            <a:off x="7025515" y="1788996"/>
            <a:ext cx="914400" cy="914400"/>
          </a:xfrm>
          <a:prstGeom prst="arc">
            <a:avLst>
              <a:gd name="adj1" fmla="val 18099848"/>
              <a:gd name="adj2" fmla="val 2308462"/>
            </a:avLst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/>
          <p:cNvSpPr/>
          <p:nvPr/>
        </p:nvSpPr>
        <p:spPr>
          <a:xfrm rot="4519521">
            <a:off x="6379988" y="4612679"/>
            <a:ext cx="914400" cy="914400"/>
          </a:xfrm>
          <a:prstGeom prst="arc">
            <a:avLst>
              <a:gd name="adj1" fmla="val 18099848"/>
              <a:gd name="adj2" fmla="val 2308462"/>
            </a:avLst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85031" y="2383692"/>
            <a:ext cx="377861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05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728" y="116607"/>
            <a:ext cx="9294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Application: Availability allocation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89881" y="1248396"/>
                <a:ext cx="8757966" cy="5222804"/>
              </a:xfrm>
            </p:spPr>
            <p:txBody>
              <a:bodyPr>
                <a:noAutofit/>
              </a:bodyPr>
              <a:lstStyle/>
              <a:p>
                <a:pPr marL="36576" indent="0">
                  <a:buNone/>
                </a:pPr>
                <a:r>
                  <a:rPr lang="en-GB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each system </a:t>
                </a:r>
                <a:r>
                  <a:rPr lang="en-GB" sz="24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allocated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sz="28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sz="28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GB" sz="28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GB" sz="2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</a:t>
                </a:r>
              </a:p>
              <a:p>
                <a:pPr marL="36576" indent="0">
                  <a:buNone/>
                </a:pPr>
                <a:endParaRPr lang="en-GB" sz="24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Target availability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GB" sz="2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GB" sz="24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GB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Allocated availability for system </a:t>
                </a:r>
                <a:r>
                  <a:rPr lang="en-GB" sz="24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36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36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en-GB" sz="36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36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36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36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sub>
                      <m:sup>
                        <m:sSub>
                          <m:sSubPr>
                            <m:ctrlPr>
                              <a:rPr lang="en-GB" sz="36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36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GB" sz="36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sup>
                    </m:sSubSup>
                  </m:oMath>
                </a14:m>
                <a:endParaRPr lang="en-GB" sz="28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GB" sz="1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GB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GB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Tx/>
                  <a:buChar char="-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9881" y="1248396"/>
                <a:ext cx="8757966" cy="5222804"/>
              </a:xfrm>
              <a:blipFill rotWithShape="0">
                <a:blip r:embed="rId2"/>
                <a:stretch>
                  <a:fillRect l="-626" t="-1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76965" y="4777270"/>
                <a:ext cx="3434338" cy="523220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GB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 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subHide m:val="on"/>
                        <m:supHide m:val="on"/>
                        <m:ctrlPr>
                          <a:rPr lang="en-GB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GB" sz="2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  <m:r>
                      <a:rPr lang="en-GB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lang="en-GB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965" y="4777270"/>
                <a:ext cx="3434338" cy="523220"/>
              </a:xfrm>
              <a:prstGeom prst="rect">
                <a:avLst/>
              </a:prstGeom>
              <a:blipFill rotWithShape="0">
                <a:blip r:embed="rId3"/>
                <a:stretch>
                  <a:fillRect l="-3546" t="-12791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446811" y="2879868"/>
            <a:ext cx="2016369" cy="89876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23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927" y="686455"/>
            <a:ext cx="10468240" cy="6041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036" y="0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Allocated availability I – Target: 95%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10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589" y="20437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LINAC4 Availability model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8" b="51924"/>
          <a:stretch/>
        </p:blipFill>
        <p:spPr>
          <a:xfrm>
            <a:off x="6303164" y="2392608"/>
            <a:ext cx="2180080" cy="129089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5459468" y="3933056"/>
            <a:ext cx="3867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66"/>
                </a:solidFill>
                <a:cs typeface="Arial" panose="020B0604020202020204" pitchFamily="34" charset="0"/>
              </a:rPr>
              <a:t>Linac4 failure behaviour modelled by Reliability Block diagrams in </a:t>
            </a:r>
            <a:r>
              <a:rPr lang="en-GB" sz="1400" b="1" dirty="0" smtClean="0">
                <a:solidFill>
                  <a:srgbClr val="000066"/>
                </a:solidFill>
                <a:cs typeface="Arial" panose="020B0604020202020204" pitchFamily="34" charset="0"/>
              </a:rPr>
              <a:t>Isograph®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84868"/>
            <a:ext cx="8784976" cy="152218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8" y="2674224"/>
            <a:ext cx="1665629" cy="339011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459468" y="4591764"/>
            <a:ext cx="3388648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66"/>
                </a:solidFill>
              </a:rPr>
              <a:t>Each block can be assigned a failure mode…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>
                <a:solidFill>
                  <a:srgbClr val="008000"/>
                </a:solidFill>
              </a:rPr>
              <a:t>Failure distribution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>
                <a:solidFill>
                  <a:srgbClr val="008000"/>
                </a:solidFill>
              </a:rPr>
              <a:t>MTTF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 smtClean="0">
                <a:solidFill>
                  <a:srgbClr val="008000"/>
                </a:solidFill>
              </a:rPr>
              <a:t>Consequences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59468" y="6064338"/>
            <a:ext cx="29177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66"/>
                </a:solidFill>
              </a:rPr>
              <a:t>…and a maintenance strategy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721" y="2415522"/>
            <a:ext cx="3371861" cy="253595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347" y="3683500"/>
            <a:ext cx="3446379" cy="258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51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91064" y="771788"/>
            <a:ext cx="10787706" cy="59557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Allocated availability I – Target: 95%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743700" y="910467"/>
            <a:ext cx="1907381" cy="261610"/>
            <a:chOff x="6743700" y="910467"/>
            <a:chExt cx="1907381" cy="26161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6743700" y="1050131"/>
              <a:ext cx="392906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136606" y="910467"/>
              <a:ext cx="15144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rgbClr val="FF0000"/>
                  </a:solidFill>
                </a:rPr>
                <a:t>From simulations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4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28365"/>
            <a:ext cx="84093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</a:p>
          <a:p>
            <a:pPr marL="514350" indent="-514350" algn="r">
              <a:buFont typeface="+mj-lt"/>
              <a:buAutoNum type="arabicPeriod" startAt="3"/>
            </a:pP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estimation based on complexity</a:t>
            </a:r>
          </a:p>
          <a:p>
            <a:pPr algn="r"/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case: Linac4</a:t>
            </a:r>
            <a:endParaRPr lang="en-GB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27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1841242"/>
            <a:ext cx="91439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Predict Linac4 availability </a:t>
            </a:r>
          </a:p>
          <a:p>
            <a:pPr algn="ctr"/>
            <a:r>
              <a:rPr lang="en-GB" sz="40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from Linac2 performance data</a:t>
            </a:r>
          </a:p>
          <a:p>
            <a:pPr algn="ctr"/>
            <a:r>
              <a:rPr lang="en-GB" sz="40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based on complexity</a:t>
            </a:r>
          </a:p>
          <a:p>
            <a:pPr algn="ctr"/>
            <a:endParaRPr lang="en-GB" sz="4000" dirty="0" smtClean="0">
              <a:solidFill>
                <a:srgbClr val="0070C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26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1373" y="1422297"/>
            <a:ext cx="8608480" cy="466742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allocate Complexity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Outlook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2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88322"/>
            <a:ext cx="853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allocation Linac2 and Linac</a:t>
            </a:r>
            <a:r>
              <a:rPr lang="en-GB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246842"/>
              </p:ext>
            </p:extLst>
          </p:nvPr>
        </p:nvGraphicFramePr>
        <p:xfrm>
          <a:off x="572334" y="1253977"/>
          <a:ext cx="6397209" cy="2077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Worksheet" r:id="rId3" imgW="9776435" imgH="3169920" progId="Excel.Sheet.12">
                  <p:embed/>
                </p:oleObj>
              </mc:Choice>
              <mc:Fallback>
                <p:oleObj name="Worksheet" r:id="rId3" imgW="9776435" imgH="31699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2334" y="1253977"/>
                        <a:ext cx="6397209" cy="20775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1486" y="915423"/>
            <a:ext cx="4485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LINAC4 complexity index</a:t>
            </a:r>
            <a:endParaRPr lang="en-GB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844878"/>
              </p:ext>
            </p:extLst>
          </p:nvPr>
        </p:nvGraphicFramePr>
        <p:xfrm>
          <a:off x="2616554" y="3834414"/>
          <a:ext cx="6070246" cy="2374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Worksheet" r:id="rId5" imgW="8397245" imgH="3284274" progId="Excel.Sheet.12">
                  <p:embed/>
                </p:oleObj>
              </mc:Choice>
              <mc:Fallback>
                <p:oleObj name="Worksheet" r:id="rId5" imgW="8397245" imgH="328427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16554" y="3834414"/>
                        <a:ext cx="6070246" cy="2374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616554" y="3512345"/>
            <a:ext cx="4485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LINAC2 complexity index</a:t>
            </a:r>
            <a:endParaRPr lang="en-GB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1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728" y="116607"/>
            <a:ext cx="9294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Application: Availability estimation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3971" y="3847616"/>
                <a:ext cx="8945717" cy="2071138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availability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theoretical machine total availability</a:t>
                </a:r>
                <a:r>
                  <a:rPr lang="en-GB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GB" b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f>
                          <m:fPr>
                            <m:ctrlPr>
                              <a:rPr lang="en-GB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GB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sup>
                    </m:sSubSup>
                  </m:oMath>
                </a14:m>
                <a:endParaRPr lang="en-GB" sz="1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GB" sz="1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</m:acc>
                      </m:e>
                      <m:sub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considering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1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estimated availability: </a:t>
                </a:r>
              </a:p>
              <a:p>
                <a:pPr marL="36576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e>
                        </m:acc>
                      </m:e>
                      <m:sub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  <m:r>
                      <a:rPr lang="en-GB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sub>
                      <m:sup>
                        <m:sSub>
                          <m:sSubPr>
                            <m:ctrlP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𝑪</m:t>
                                </m:r>
                              </m:e>
                            </m:acc>
                          </m:e>
                          <m:sub>
                            <m: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sup>
                    </m:sSubSup>
                    <m:r>
                      <a:rPr lang="en-GB" sz="24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4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  <m:sup>
                        <m:f>
                          <m:fPr>
                            <m:ctrlPr>
                              <a:rPr lang="en-GB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400" b="1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400" b="1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𝑪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GB" sz="24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</m:sup>
                    </m:sSubSup>
                  </m:oMath>
                </a14:m>
                <a:endParaRPr lang="en-GB" sz="18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18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971" y="3847616"/>
                <a:ext cx="8945717" cy="2071138"/>
              </a:xfrm>
              <a:blipFill rotWithShape="0">
                <a:blip r:embed="rId2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438769" y="5210973"/>
            <a:ext cx="2196123" cy="94939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21728" y="1075767"/>
                <a:ext cx="4007393" cy="2771849"/>
              </a:xfrm>
              <a:prstGeom prst="rect">
                <a:avLst/>
              </a:prstGeom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marL="36576" lvl="0">
                  <a:spcBef>
                    <a:spcPct val="20000"/>
                  </a:spcBef>
                  <a:buClr>
                    <a:srgbClr val="0055A0"/>
                  </a:buClr>
                  <a:buSzPct val="80000"/>
                </a:pPr>
                <a:r>
                  <a:rPr lang="en-GB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Known System/ technology </a:t>
                </a:r>
                <a:r>
                  <a:rPr lang="en-GB" sz="16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1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performance: </a:t>
                </a: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AFT → Downtime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𝐷𝑇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3776" lvl="0" indent="-45720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Unavailability  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endParaRPr lang="en-GB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sz="1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𝐷𝑇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𝑡𝑖𝑚𝑒</m:t>
                        </m:r>
                      </m:den>
                    </m:f>
                    <m:r>
                      <a:rPr lang="en-GB" sz="16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;</m:t>
                    </m:r>
                    <m:r>
                      <a:rPr lang="en-GB" sz="1600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=1−</m:t>
                    </m:r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lvl="0">
                  <a:buClr>
                    <a:srgbClr val="0055A0"/>
                  </a:buClr>
                  <a:buSzPct val="80000"/>
                </a:pPr>
                <a:endPara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22326" lvl="0" indent="-28575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Allocated complexity weight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:</m:t>
                    </m:r>
                    <m:sSub>
                      <m:sSub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GB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28" y="1075767"/>
                <a:ext cx="4007393" cy="2771849"/>
              </a:xfrm>
              <a:prstGeom prst="rect">
                <a:avLst/>
              </a:prstGeom>
              <a:blipFill rotWithShape="0">
                <a:blip r:embed="rId3"/>
                <a:stretch>
                  <a:fillRect t="-438" b="-13786"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460035" y="1083127"/>
                <a:ext cx="4226766" cy="1354410"/>
              </a:xfrm>
              <a:prstGeom prst="rect">
                <a:avLst/>
              </a:prstGeom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marL="36576" lvl="0">
                  <a:spcBef>
                    <a:spcPct val="20000"/>
                  </a:spcBef>
                  <a:buClr>
                    <a:srgbClr val="0055A0"/>
                  </a:buClr>
                  <a:buSzPct val="80000"/>
                </a:pPr>
                <a:r>
                  <a:rPr lang="en-GB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technology </a:t>
                </a:r>
                <a:r>
                  <a:rPr lang="en-GB" sz="16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GB" sz="1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322326" lvl="0" indent="-285750"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Allocated complexity weight </a:t>
                </a:r>
              </a:p>
              <a:p>
                <a:pPr marL="36576" lvl="0">
                  <a:buClr>
                    <a:srgbClr val="0055A0"/>
                  </a:buClr>
                  <a:buSzPct val="80000"/>
                </a:pPr>
                <a:endParaRPr lang="en-GB" sz="16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" lvl="0">
                  <a:buClr>
                    <a:srgbClr val="0055A0"/>
                  </a:buClr>
                  <a:buSzPct val="8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1600" i="1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600" b="0" i="1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</m:acc>
                        </m:e>
                        <m:sub>
                          <m:r>
                            <a:rPr lang="en-GB" sz="16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:</m:t>
                      </m:r>
                      <m:sSub>
                        <m:sSubPr>
                          <m:ctrlPr>
                            <a:rPr lang="en-GB" sz="16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160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600" b="0" i="1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GB" sz="16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160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1600" i="1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1600" i="1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1600" i="1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𝑤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160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035" y="1083127"/>
                <a:ext cx="4226766" cy="1354410"/>
              </a:xfrm>
              <a:prstGeom prst="rect">
                <a:avLst/>
              </a:prstGeom>
              <a:blipFill rotWithShape="0">
                <a:blip r:embed="rId4"/>
                <a:stretch>
                  <a:fillRect t="-893"/>
                </a:stretch>
              </a:blip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667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09" y="1531815"/>
            <a:ext cx="4565768" cy="44846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509" y="173423"/>
            <a:ext cx="77657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Availability based on complexity </a:t>
            </a:r>
          </a:p>
          <a:p>
            <a:endParaRPr lang="en-GB" sz="2000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941820" y="1836526"/>
            <a:ext cx="348265" cy="1395134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SIMULATIONS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384178" y="-14146"/>
            <a:ext cx="348265" cy="1969329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LINAC2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2402927" y="1478648"/>
            <a:ext cx="2458241" cy="406245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vert="horz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ESTIMATIONS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1828978" y="986149"/>
            <a:ext cx="3197899" cy="4576733"/>
          </a:xfrm>
          <a:prstGeom prst="rect">
            <a:avLst/>
          </a:prstGeom>
          <a:ln>
            <a:solidFill>
              <a:srgbClr val="0070C0"/>
            </a:solidFill>
            <a:prstDash val="dashDot"/>
          </a:ln>
        </p:spPr>
        <p:txBody>
          <a:bodyPr vert="horz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70C0"/>
                </a:solidFill>
              </a:rPr>
              <a:t>LINAC4</a:t>
            </a:r>
            <a:endParaRPr lang="en-GB" sz="1100" b="1" dirty="0">
              <a:solidFill>
                <a:srgbClr val="0070C0"/>
              </a:solidFill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544448"/>
              </p:ext>
            </p:extLst>
          </p:nvPr>
        </p:nvGraphicFramePr>
        <p:xfrm>
          <a:off x="5435117" y="2611967"/>
          <a:ext cx="3333063" cy="1795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8232"/>
                <a:gridCol w="1234831"/>
              </a:tblGrid>
              <a:tr h="353109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SOURCE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Availability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611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LINAC2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LINAC4 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Simulations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019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LINAC4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Estimations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min = 0.978 </a:t>
                      </a:r>
                    </a:p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= 0.995</a:t>
                      </a:r>
                    </a:p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= 0.985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6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323" y="1206566"/>
            <a:ext cx="4883219" cy="479651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509" y="173423"/>
            <a:ext cx="77657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Estimated Availability based on complexity </a:t>
            </a:r>
          </a:p>
          <a:p>
            <a:endParaRPr lang="en-GB" sz="2000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5484586" y="1829720"/>
            <a:ext cx="303621" cy="1719592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SIMULATIONS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4905495" y="111699"/>
            <a:ext cx="303621" cy="1719592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LINAC2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5988516" y="1648994"/>
            <a:ext cx="2522438" cy="3782698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vert="horz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0000"/>
                </a:solidFill>
              </a:rPr>
              <a:t>ESTIMATIONS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5345724" y="1419248"/>
            <a:ext cx="3282462" cy="4098413"/>
          </a:xfrm>
          <a:prstGeom prst="rect">
            <a:avLst/>
          </a:prstGeom>
          <a:ln>
            <a:solidFill>
              <a:srgbClr val="0070C0"/>
            </a:solidFill>
            <a:prstDash val="dashDot"/>
          </a:ln>
        </p:spPr>
        <p:txBody>
          <a:bodyPr vert="horz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0070C0"/>
                </a:solidFill>
              </a:rPr>
              <a:t>LINAC4</a:t>
            </a:r>
            <a:endParaRPr lang="en-GB" sz="1100" b="1" dirty="0">
              <a:solidFill>
                <a:srgbClr val="0070C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272171"/>
              </p:ext>
            </p:extLst>
          </p:nvPr>
        </p:nvGraphicFramePr>
        <p:xfrm>
          <a:off x="280133" y="2534613"/>
          <a:ext cx="3333063" cy="1795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8232"/>
                <a:gridCol w="1234831"/>
              </a:tblGrid>
              <a:tr h="353109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 FREQUENCY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Availability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611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LINAC2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LINAC4 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Simulations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019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LINAC4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Estimations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 = 0.979</a:t>
                      </a:r>
                    </a:p>
                    <a:p>
                      <a:pPr lvl="0"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= 0.993</a:t>
                      </a:r>
                    </a:p>
                    <a:p>
                      <a:pPr lvl="0"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= 0.984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0" marR="5630" marT="563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55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102974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81" y="910467"/>
            <a:ext cx="9042219" cy="525269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allocate complexity</a:t>
            </a:r>
          </a:p>
          <a:p>
            <a:pPr marL="36576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general, factors product and </a:t>
            </a:r>
            <a:r>
              <a:rPr lang="en-GB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Bracha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methods give the most intuitive results</a:t>
            </a:r>
          </a:p>
          <a:p>
            <a:pPr marL="36576" indent="0">
              <a:buNone/>
            </a:pP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More than one expert should evaluate the factors to avoid “subjective” results</a:t>
            </a: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based on complexity: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 expected availability and compare, good performance?</a:t>
            </a:r>
          </a:p>
          <a:p>
            <a:pPr marL="448056" lvl="1" indent="0">
              <a:buNone/>
            </a:pPr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 match expectations</a:t>
            </a:r>
          </a:p>
          <a:p>
            <a:pPr marL="448056" lvl="1" indent="0">
              <a:buNone/>
            </a:pPr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Good method to evaluate systems performance </a:t>
            </a:r>
          </a:p>
          <a:p>
            <a:pPr marL="448056" lvl="1" indent="0">
              <a:buNone/>
            </a:pPr>
            <a:endParaRPr lang="en-GB" sz="20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Allocate availability requirements </a:t>
            </a:r>
          </a:p>
          <a:p>
            <a:pPr marL="448056" lvl="1" indent="0">
              <a:buNone/>
            </a:pPr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LINAC4 simulation results suggest </a:t>
            </a:r>
            <a:r>
              <a:rPr lang="en-GB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the system will operate above 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en-GB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GB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availability from existing fault data </a:t>
            </a:r>
          </a:p>
          <a:p>
            <a:pPr marL="448056" lvl="1" indent="0">
              <a:buNone/>
            </a:pP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Estimated availability results go inline with results from </a:t>
            </a:r>
            <a:r>
              <a:rPr lang="en-GB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simulations</a:t>
            </a:r>
            <a:endParaRPr lang="en-GB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7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4036" y="1109682"/>
            <a:ext cx="8608480" cy="4667421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one expert will evaluate complexity factors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the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factors on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results</a:t>
            </a: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LINAC4 – Estimate availability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Validate proposed procedure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model with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Run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– Performance evaluation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Validate complexity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rating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 with system experts</a:t>
            </a:r>
          </a:p>
          <a:p>
            <a:pPr marL="36576" indent="0">
              <a:buNone/>
            </a:pP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CLIC 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Allocate availability requirements to CLIC systems </a:t>
            </a:r>
          </a:p>
          <a:p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future machine performance from similar operating technologies (e.g. Linac4, LHC)</a:t>
            </a: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2866" y="2547196"/>
            <a:ext cx="85325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</a:t>
            </a:r>
          </a:p>
          <a:p>
            <a:r>
              <a:rPr lang="en-GB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  <a:p>
            <a:r>
              <a:rPr lang="en-GB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GB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Remarks?</a:t>
            </a:r>
            <a:endParaRPr lang="en-GB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1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34" y="2531564"/>
            <a:ext cx="840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GB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83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037" y="37969"/>
            <a:ext cx="5068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GB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9" y="1161353"/>
            <a:ext cx="8951053" cy="5831026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682991" y="874522"/>
            <a:ext cx="804763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Root Cause Fault time by system 2016</a:t>
            </a:r>
          </a:p>
          <a:p>
            <a:pPr algn="ctr"/>
            <a:r>
              <a:rPr lang="en-GB" sz="2000" dirty="0" smtClean="0">
                <a:solidFill>
                  <a:srgbClr val="0C37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-Chamonix Workshop-</a:t>
            </a:r>
            <a:endParaRPr lang="en-GB" sz="2000" dirty="0">
              <a:solidFill>
                <a:srgbClr val="0C377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976731">
            <a:off x="3372122" y="3013791"/>
            <a:ext cx="4349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How to make fault time data comparable? </a:t>
            </a:r>
            <a:endParaRPr lang="en-GB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117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037" y="37969"/>
            <a:ext cx="5068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GB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01336" y="907238"/>
            <a:ext cx="9286613" cy="107555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review: Reliability/ Availability allocation methods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combine several criteria for obtaining an allocation weight </a:t>
            </a:r>
          </a:p>
          <a:p>
            <a:pPr marL="36576" indent="0">
              <a:buNone/>
            </a:pPr>
            <a:endParaRPr lang="en-GB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36091585"/>
              </p:ext>
            </p:extLst>
          </p:nvPr>
        </p:nvGraphicFramePr>
        <p:xfrm>
          <a:off x="4531842" y="4037435"/>
          <a:ext cx="2871831" cy="203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850309331"/>
              </p:ext>
            </p:extLst>
          </p:nvPr>
        </p:nvGraphicFramePr>
        <p:xfrm>
          <a:off x="959519" y="4124026"/>
          <a:ext cx="2871831" cy="203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4933436" y="5844894"/>
            <a:ext cx="2068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</a:p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complexity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21764" y="6075726"/>
            <a:ext cx="13473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fault time of subsystem </a:t>
            </a:r>
            <a:r>
              <a:rPr lang="en-GB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07927" y="5143172"/>
            <a:ext cx="1293738" cy="0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54326" y="5299407"/>
            <a:ext cx="13473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complexity allocated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1336" y="2213465"/>
            <a:ext cx="87178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Idea: 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the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 “complexity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each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“expected fault time”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complexity weight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“expected”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achieved/real fault time for each system </a:t>
            </a:r>
          </a:p>
        </p:txBody>
      </p:sp>
      <p:sp>
        <p:nvSpPr>
          <p:cNvPr id="14" name="TextBox 13"/>
          <p:cNvSpPr txBox="1"/>
          <p:nvPr/>
        </p:nvSpPr>
        <p:spPr>
          <a:xfrm rot="976731">
            <a:off x="3159948" y="5559150"/>
            <a:ext cx="1989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Performed better</a:t>
            </a:r>
            <a:endParaRPr lang="en-GB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91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1" grpId="0">
        <p:bldAsOne/>
      </p:bldGraphic>
      <p:bldP spid="8" grpId="0"/>
      <p:bldP spid="13" grpId="0"/>
      <p:bldP spid="16" grpId="0"/>
      <p:bldP spid="12" grpId="0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037" y="37969"/>
            <a:ext cx="5068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GB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15501" y="859462"/>
            <a:ext cx="9286613" cy="3749351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applications: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under design </a:t>
            </a:r>
          </a:p>
          <a:p>
            <a:pPr marL="36576" indent="0">
              <a:buNone/>
            </a:pP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availability -&gt; Allocate 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requirements </a:t>
            </a:r>
            <a:r>
              <a:rPr lang="en-GB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subsystem</a:t>
            </a:r>
          </a:p>
          <a:p>
            <a:pPr marL="36576" indent="0">
              <a:buNone/>
            </a:pP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139768" y="2715578"/>
            <a:ext cx="1836237" cy="649188"/>
          </a:xfrm>
          <a:prstGeom prst="ellips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AVAILABILITY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976005" y="2563936"/>
            <a:ext cx="1685936" cy="476235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650334" y="2369180"/>
            <a:ext cx="4511810" cy="389513"/>
          </a:xfrm>
          <a:prstGeom prst="ellipse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availability requirements 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76005" y="3040172"/>
            <a:ext cx="1746354" cy="324593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130044" y="2411141"/>
            <a:ext cx="13473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complexity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30043" y="3288801"/>
            <a:ext cx="13473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complexity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650334" y="3136708"/>
            <a:ext cx="4511810" cy="389513"/>
          </a:xfrm>
          <a:prstGeom prst="ellipse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availability requirements 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653638" y="5096169"/>
                <a:ext cx="2441624" cy="1169551"/>
              </a:xfrm>
              <a:prstGeom prst="rect">
                <a:avLst/>
              </a:pr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GB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GB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A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Allocated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GB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Know availability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638" y="5096169"/>
                <a:ext cx="2441624" cy="11695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477382" y="5078537"/>
                <a:ext cx="2441624" cy="1169551"/>
              </a:xfrm>
              <a:prstGeom prst="rect">
                <a:avLst/>
              </a:pr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GB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GB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B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Allocated complexity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GB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Availability??</a:t>
                </a:r>
              </a:p>
              <a:p>
                <a:pPr marL="171450" indent="-171450" algn="ctr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382" y="5078537"/>
                <a:ext cx="2441624" cy="11695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>
            <a:off x="3632140" y="5424526"/>
            <a:ext cx="1293738" cy="0"/>
          </a:xfrm>
          <a:prstGeom prst="straightConnector1">
            <a:avLst/>
          </a:prstGeom>
          <a:ln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2571" y="4183223"/>
            <a:ext cx="92866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3776" lvl="0" indent="-457200">
              <a:spcBef>
                <a:spcPct val="200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future machine performance from similar operating technologies</a:t>
            </a: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762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36180"/>
            <a:ext cx="84093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allocate complexity</a:t>
            </a:r>
            <a:endParaRPr lang="en-GB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2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27/07/2017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36" y="202581"/>
            <a:ext cx="853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allocate complexity</a:t>
            </a:r>
            <a:endParaRPr lang="en-GB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5908" y="1530833"/>
            <a:ext cx="8826321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1:  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the structure of system and </a:t>
            </a:r>
            <a:r>
              <a:rPr lang="en-GB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subsystems</a:t>
            </a:r>
          </a:p>
          <a:p>
            <a:pPr>
              <a:buAutoNum type="arabicPeriod"/>
            </a:pPr>
            <a:endParaRPr lang="en-GB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sz="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  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scales for the selected </a:t>
            </a:r>
            <a:r>
              <a:rPr lang="en-GB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</a:p>
          <a:p>
            <a:pPr marL="36576" indent="0">
              <a:buNone/>
            </a:pPr>
            <a:r>
              <a:rPr lang="en-GB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 the DEMATEL procedure</a:t>
            </a: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sz="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3:  </a:t>
            </a:r>
            <a:r>
              <a:rPr lang="en-GB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complexity index </a:t>
            </a:r>
          </a:p>
          <a:p>
            <a:pPr marL="36576" indent="0">
              <a:buNone/>
            </a:pPr>
            <a:endParaRPr lang="en-GB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GB" sz="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Next: </a:t>
            </a:r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Applications) </a:t>
            </a:r>
          </a:p>
          <a:p>
            <a:pPr marL="36576" indent="0">
              <a:buNone/>
            </a:pPr>
            <a:endParaRPr lang="en-GB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2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71408</TotalTime>
  <Words>931</Words>
  <Application>Microsoft Office PowerPoint</Application>
  <PresentationFormat>On-screen Show (4:3)</PresentationFormat>
  <Paragraphs>389</Paragraphs>
  <Slides>36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 Math</vt:lpstr>
      <vt:lpstr>Courier New</vt:lpstr>
      <vt:lpstr>Times New Roman</vt:lpstr>
      <vt:lpstr>Wingdings</vt:lpstr>
      <vt:lpstr>CERN_Cobranding_AMMW2015_4_3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Odei Rey Orozco</cp:lastModifiedBy>
  <cp:revision>833</cp:revision>
  <cp:lastPrinted>2016-08-29T15:06:54Z</cp:lastPrinted>
  <dcterms:created xsi:type="dcterms:W3CDTF">2015-10-05T14:29:31Z</dcterms:created>
  <dcterms:modified xsi:type="dcterms:W3CDTF">2017-07-27T07:36:11Z</dcterms:modified>
</cp:coreProperties>
</file>