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41"/>
  </p:notesMasterIdLst>
  <p:handoutMasterIdLst>
    <p:handoutMasterId r:id="rId42"/>
  </p:handoutMasterIdLst>
  <p:sldIdLst>
    <p:sldId id="256" r:id="rId2"/>
    <p:sldId id="300" r:id="rId3"/>
    <p:sldId id="382" r:id="rId4"/>
    <p:sldId id="383" r:id="rId5"/>
    <p:sldId id="440" r:id="rId6"/>
    <p:sldId id="413" r:id="rId7"/>
    <p:sldId id="389" r:id="rId8"/>
    <p:sldId id="391" r:id="rId9"/>
    <p:sldId id="392" r:id="rId10"/>
    <p:sldId id="438" r:id="rId11"/>
    <p:sldId id="385" r:id="rId12"/>
    <p:sldId id="387" r:id="rId13"/>
    <p:sldId id="394" r:id="rId14"/>
    <p:sldId id="399" r:id="rId15"/>
    <p:sldId id="404" r:id="rId16"/>
    <p:sldId id="405" r:id="rId17"/>
    <p:sldId id="380" r:id="rId18"/>
    <p:sldId id="414" r:id="rId19"/>
    <p:sldId id="415" r:id="rId20"/>
    <p:sldId id="416" r:id="rId21"/>
    <p:sldId id="417" r:id="rId22"/>
    <p:sldId id="422" r:id="rId23"/>
    <p:sldId id="425" r:id="rId24"/>
    <p:sldId id="428" r:id="rId25"/>
    <p:sldId id="429" r:id="rId26"/>
    <p:sldId id="434" r:id="rId27"/>
    <p:sldId id="423" r:id="rId28"/>
    <p:sldId id="426" r:id="rId29"/>
    <p:sldId id="430" r:id="rId30"/>
    <p:sldId id="431" r:id="rId31"/>
    <p:sldId id="436" r:id="rId32"/>
    <p:sldId id="424" r:id="rId33"/>
    <p:sldId id="427" r:id="rId34"/>
    <p:sldId id="432" r:id="rId35"/>
    <p:sldId id="433" r:id="rId36"/>
    <p:sldId id="435" r:id="rId37"/>
    <p:sldId id="437" r:id="rId38"/>
    <p:sldId id="384" r:id="rId39"/>
    <p:sldId id="301" r:id="rId40"/>
  </p:sldIdLst>
  <p:sldSz cx="9144000" cy="6858000" type="screen4x3"/>
  <p:notesSz cx="6811963" cy="99425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6600"/>
    <a:srgbClr val="FFFFFF"/>
    <a:srgbClr val="0B3DA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36" autoAdjust="0"/>
    <p:restoredTop sz="94660"/>
  </p:normalViewPr>
  <p:slideViewPr>
    <p:cSldViewPr snapToGrid="0" snapToObjects="1">
      <p:cViewPr varScale="1">
        <p:scale>
          <a:sx n="165" d="100"/>
          <a:sy n="165" d="100"/>
        </p:scale>
        <p:origin x="1728" y="13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9.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34.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3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5.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2593" cy="497603"/>
          </a:xfrm>
          <a:prstGeom prst="rect">
            <a:avLst/>
          </a:prstGeom>
        </p:spPr>
        <p:txBody>
          <a:bodyPr vert="horz" lIns="91595" tIns="45798" rIns="91595" bIns="45798" rtlCol="0"/>
          <a:lstStyle>
            <a:lvl1pPr algn="l">
              <a:defRPr sz="1200"/>
            </a:lvl1pPr>
          </a:lstStyle>
          <a:p>
            <a:endParaRPr lang="en-US"/>
          </a:p>
        </p:txBody>
      </p:sp>
      <p:sp>
        <p:nvSpPr>
          <p:cNvPr id="3" name="Date Placeholder 2"/>
          <p:cNvSpPr>
            <a:spLocks noGrp="1"/>
          </p:cNvSpPr>
          <p:nvPr>
            <p:ph type="dt" sz="quarter" idx="1"/>
          </p:nvPr>
        </p:nvSpPr>
        <p:spPr>
          <a:xfrm>
            <a:off x="3857780" y="0"/>
            <a:ext cx="2952593" cy="497603"/>
          </a:xfrm>
          <a:prstGeom prst="rect">
            <a:avLst/>
          </a:prstGeom>
        </p:spPr>
        <p:txBody>
          <a:bodyPr vert="horz" lIns="91595" tIns="45798" rIns="91595" bIns="45798" rtlCol="0"/>
          <a:lstStyle>
            <a:lvl1pPr algn="r">
              <a:defRPr sz="1200"/>
            </a:lvl1pPr>
          </a:lstStyle>
          <a:p>
            <a:fld id="{0A2FE699-7992-3B43-82F5-80F63DD62A0E}" type="datetimeFigureOut">
              <a:rPr lang="en-US" smtClean="0"/>
              <a:pPr/>
              <a:t>8/10/2017</a:t>
            </a:fld>
            <a:endParaRPr lang="en-US"/>
          </a:p>
        </p:txBody>
      </p:sp>
      <p:sp>
        <p:nvSpPr>
          <p:cNvPr id="4" name="Footer Placeholder 3"/>
          <p:cNvSpPr>
            <a:spLocks noGrp="1"/>
          </p:cNvSpPr>
          <p:nvPr>
            <p:ph type="ftr" sz="quarter" idx="2"/>
          </p:nvPr>
        </p:nvSpPr>
        <p:spPr>
          <a:xfrm>
            <a:off x="0" y="9443321"/>
            <a:ext cx="2952593" cy="497603"/>
          </a:xfrm>
          <a:prstGeom prst="rect">
            <a:avLst/>
          </a:prstGeom>
        </p:spPr>
        <p:txBody>
          <a:bodyPr vert="horz" lIns="91595" tIns="45798" rIns="91595" bIns="45798" rtlCol="0" anchor="b"/>
          <a:lstStyle>
            <a:lvl1pPr algn="l">
              <a:defRPr sz="1200"/>
            </a:lvl1pPr>
          </a:lstStyle>
          <a:p>
            <a:endParaRPr lang="en-US"/>
          </a:p>
        </p:txBody>
      </p:sp>
      <p:sp>
        <p:nvSpPr>
          <p:cNvPr id="5" name="Slide Number Placeholder 4"/>
          <p:cNvSpPr>
            <a:spLocks noGrp="1"/>
          </p:cNvSpPr>
          <p:nvPr>
            <p:ph type="sldNum" sz="quarter" idx="3"/>
          </p:nvPr>
        </p:nvSpPr>
        <p:spPr>
          <a:xfrm>
            <a:off x="3857780" y="9443321"/>
            <a:ext cx="2952593" cy="497603"/>
          </a:xfrm>
          <a:prstGeom prst="rect">
            <a:avLst/>
          </a:prstGeom>
        </p:spPr>
        <p:txBody>
          <a:bodyPr vert="horz" lIns="91595" tIns="45798" rIns="91595" bIns="45798" rtlCol="0" anchor="b"/>
          <a:lstStyle>
            <a:lvl1pPr algn="r">
              <a:defRPr sz="1200"/>
            </a:lvl1pPr>
          </a:lstStyle>
          <a:p>
            <a:fld id="{9C24E45C-11D1-AF42-89D0-7A39DF9C2895}" type="slidenum">
              <a:rPr lang="en-US" smtClean="0"/>
              <a:pPr/>
              <a:t>‹#›</a:t>
            </a:fld>
            <a:endParaRPr lang="en-US"/>
          </a:p>
        </p:txBody>
      </p:sp>
    </p:spTree>
    <p:extLst>
      <p:ext uri="{BB962C8B-B14F-4D97-AF65-F5344CB8AC3E}">
        <p14:creationId xmlns:p14="http://schemas.microsoft.com/office/powerpoint/2010/main" val="114771564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2593" cy="497603"/>
          </a:xfrm>
          <a:prstGeom prst="rect">
            <a:avLst/>
          </a:prstGeom>
        </p:spPr>
        <p:txBody>
          <a:bodyPr vert="horz" lIns="91595" tIns="45798" rIns="91595" bIns="45798" rtlCol="0"/>
          <a:lstStyle>
            <a:lvl1pPr algn="l">
              <a:defRPr sz="1200"/>
            </a:lvl1pPr>
          </a:lstStyle>
          <a:p>
            <a:endParaRPr lang="en-GB"/>
          </a:p>
        </p:txBody>
      </p:sp>
      <p:sp>
        <p:nvSpPr>
          <p:cNvPr id="3" name="Date Placeholder 2"/>
          <p:cNvSpPr>
            <a:spLocks noGrp="1"/>
          </p:cNvSpPr>
          <p:nvPr>
            <p:ph type="dt" idx="1"/>
          </p:nvPr>
        </p:nvSpPr>
        <p:spPr>
          <a:xfrm>
            <a:off x="3857780" y="0"/>
            <a:ext cx="2952593" cy="497603"/>
          </a:xfrm>
          <a:prstGeom prst="rect">
            <a:avLst/>
          </a:prstGeom>
        </p:spPr>
        <p:txBody>
          <a:bodyPr vert="horz" lIns="91595" tIns="45798" rIns="91595" bIns="45798" rtlCol="0"/>
          <a:lstStyle>
            <a:lvl1pPr algn="r">
              <a:defRPr sz="1200"/>
            </a:lvl1pPr>
          </a:lstStyle>
          <a:p>
            <a:fld id="{48E77B6D-0DB2-40D5-909E-255647E893C4}" type="datetimeFigureOut">
              <a:rPr lang="en-GB" smtClean="0"/>
              <a:pPr/>
              <a:t>10/08/2017</a:t>
            </a:fld>
            <a:endParaRPr lang="en-GB"/>
          </a:p>
        </p:txBody>
      </p:sp>
      <p:sp>
        <p:nvSpPr>
          <p:cNvPr id="4" name="Slide Image Placeholder 3"/>
          <p:cNvSpPr>
            <a:spLocks noGrp="1" noRot="1" noChangeAspect="1"/>
          </p:cNvSpPr>
          <p:nvPr>
            <p:ph type="sldImg" idx="2"/>
          </p:nvPr>
        </p:nvSpPr>
        <p:spPr>
          <a:xfrm>
            <a:off x="920750" y="746125"/>
            <a:ext cx="4970463" cy="3727450"/>
          </a:xfrm>
          <a:prstGeom prst="rect">
            <a:avLst/>
          </a:prstGeom>
          <a:noFill/>
          <a:ln w="12700">
            <a:solidFill>
              <a:prstClr val="black"/>
            </a:solidFill>
          </a:ln>
        </p:spPr>
        <p:txBody>
          <a:bodyPr vert="horz" lIns="91595" tIns="45798" rIns="91595" bIns="45798" rtlCol="0" anchor="ctr"/>
          <a:lstStyle/>
          <a:p>
            <a:endParaRPr lang="en-GB"/>
          </a:p>
        </p:txBody>
      </p:sp>
      <p:sp>
        <p:nvSpPr>
          <p:cNvPr id="5" name="Notes Placeholder 4"/>
          <p:cNvSpPr>
            <a:spLocks noGrp="1"/>
          </p:cNvSpPr>
          <p:nvPr>
            <p:ph type="body" sz="quarter" idx="3"/>
          </p:nvPr>
        </p:nvSpPr>
        <p:spPr>
          <a:xfrm>
            <a:off x="680880" y="4723252"/>
            <a:ext cx="5450207" cy="4473654"/>
          </a:xfrm>
          <a:prstGeom prst="rect">
            <a:avLst/>
          </a:prstGeom>
        </p:spPr>
        <p:txBody>
          <a:bodyPr vert="horz" lIns="91595" tIns="45798" rIns="91595" bIns="4579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43321"/>
            <a:ext cx="2952593" cy="497603"/>
          </a:xfrm>
          <a:prstGeom prst="rect">
            <a:avLst/>
          </a:prstGeom>
        </p:spPr>
        <p:txBody>
          <a:bodyPr vert="horz" lIns="91595" tIns="45798" rIns="91595" bIns="45798" rtlCol="0" anchor="b"/>
          <a:lstStyle>
            <a:lvl1pPr algn="l">
              <a:defRPr sz="1200"/>
            </a:lvl1pPr>
          </a:lstStyle>
          <a:p>
            <a:endParaRPr lang="en-GB"/>
          </a:p>
        </p:txBody>
      </p:sp>
      <p:sp>
        <p:nvSpPr>
          <p:cNvPr id="7" name="Slide Number Placeholder 6"/>
          <p:cNvSpPr>
            <a:spLocks noGrp="1"/>
          </p:cNvSpPr>
          <p:nvPr>
            <p:ph type="sldNum" sz="quarter" idx="5"/>
          </p:nvPr>
        </p:nvSpPr>
        <p:spPr>
          <a:xfrm>
            <a:off x="3857780" y="9443321"/>
            <a:ext cx="2952593" cy="497603"/>
          </a:xfrm>
          <a:prstGeom prst="rect">
            <a:avLst/>
          </a:prstGeom>
        </p:spPr>
        <p:txBody>
          <a:bodyPr vert="horz" lIns="91595" tIns="45798" rIns="91595" bIns="45798" rtlCol="0" anchor="b"/>
          <a:lstStyle>
            <a:lvl1pPr algn="r">
              <a:defRPr sz="1200"/>
            </a:lvl1pPr>
          </a:lstStyle>
          <a:p>
            <a:fld id="{C477B0DA-F4B5-4A1F-BD2D-9FBBF29E4763}" type="slidenum">
              <a:rPr lang="en-GB" smtClean="0"/>
              <a:pPr/>
              <a:t>‹#›</a:t>
            </a:fld>
            <a:endParaRPr lang="en-GB"/>
          </a:p>
        </p:txBody>
      </p:sp>
    </p:spTree>
    <p:extLst>
      <p:ext uri="{BB962C8B-B14F-4D97-AF65-F5344CB8AC3E}">
        <p14:creationId xmlns:p14="http://schemas.microsoft.com/office/powerpoint/2010/main" val="344780855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1</a:t>
            </a:fld>
            <a:endParaRPr lang="en-GB"/>
          </a:p>
        </p:txBody>
      </p:sp>
    </p:spTree>
    <p:extLst>
      <p:ext uri="{BB962C8B-B14F-4D97-AF65-F5344CB8AC3E}">
        <p14:creationId xmlns:p14="http://schemas.microsoft.com/office/powerpoint/2010/main" val="9512725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10</a:t>
            </a:fld>
            <a:endParaRPr lang="en-GB"/>
          </a:p>
        </p:txBody>
      </p:sp>
    </p:spTree>
    <p:extLst>
      <p:ext uri="{BB962C8B-B14F-4D97-AF65-F5344CB8AC3E}">
        <p14:creationId xmlns:p14="http://schemas.microsoft.com/office/powerpoint/2010/main" val="5118289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11</a:t>
            </a:fld>
            <a:endParaRPr lang="en-GB"/>
          </a:p>
        </p:txBody>
      </p:sp>
    </p:spTree>
    <p:extLst>
      <p:ext uri="{BB962C8B-B14F-4D97-AF65-F5344CB8AC3E}">
        <p14:creationId xmlns:p14="http://schemas.microsoft.com/office/powerpoint/2010/main" val="29468879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12</a:t>
            </a:fld>
            <a:endParaRPr lang="en-GB"/>
          </a:p>
        </p:txBody>
      </p:sp>
    </p:spTree>
    <p:extLst>
      <p:ext uri="{BB962C8B-B14F-4D97-AF65-F5344CB8AC3E}">
        <p14:creationId xmlns:p14="http://schemas.microsoft.com/office/powerpoint/2010/main" val="3298906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13</a:t>
            </a:fld>
            <a:endParaRPr lang="en-GB"/>
          </a:p>
        </p:txBody>
      </p:sp>
    </p:spTree>
    <p:extLst>
      <p:ext uri="{BB962C8B-B14F-4D97-AF65-F5344CB8AC3E}">
        <p14:creationId xmlns:p14="http://schemas.microsoft.com/office/powerpoint/2010/main" val="33827921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14</a:t>
            </a:fld>
            <a:endParaRPr lang="en-GB"/>
          </a:p>
        </p:txBody>
      </p:sp>
    </p:spTree>
    <p:extLst>
      <p:ext uri="{BB962C8B-B14F-4D97-AF65-F5344CB8AC3E}">
        <p14:creationId xmlns:p14="http://schemas.microsoft.com/office/powerpoint/2010/main" val="17475545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15</a:t>
            </a:fld>
            <a:endParaRPr lang="en-GB"/>
          </a:p>
        </p:txBody>
      </p:sp>
    </p:spTree>
    <p:extLst>
      <p:ext uri="{BB962C8B-B14F-4D97-AF65-F5344CB8AC3E}">
        <p14:creationId xmlns:p14="http://schemas.microsoft.com/office/powerpoint/2010/main" val="1849642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16</a:t>
            </a:fld>
            <a:endParaRPr lang="en-GB"/>
          </a:p>
        </p:txBody>
      </p:sp>
    </p:spTree>
    <p:extLst>
      <p:ext uri="{BB962C8B-B14F-4D97-AF65-F5344CB8AC3E}">
        <p14:creationId xmlns:p14="http://schemas.microsoft.com/office/powerpoint/2010/main" val="14857437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17</a:t>
            </a:fld>
            <a:endParaRPr lang="en-GB"/>
          </a:p>
        </p:txBody>
      </p:sp>
    </p:spTree>
    <p:extLst>
      <p:ext uri="{BB962C8B-B14F-4D97-AF65-F5344CB8AC3E}">
        <p14:creationId xmlns:p14="http://schemas.microsoft.com/office/powerpoint/2010/main" val="42442955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18</a:t>
            </a:fld>
            <a:endParaRPr lang="en-GB"/>
          </a:p>
        </p:txBody>
      </p:sp>
    </p:spTree>
    <p:extLst>
      <p:ext uri="{BB962C8B-B14F-4D97-AF65-F5344CB8AC3E}">
        <p14:creationId xmlns:p14="http://schemas.microsoft.com/office/powerpoint/2010/main" val="42195206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19</a:t>
            </a:fld>
            <a:endParaRPr lang="en-GB"/>
          </a:p>
        </p:txBody>
      </p:sp>
    </p:spTree>
    <p:extLst>
      <p:ext uri="{BB962C8B-B14F-4D97-AF65-F5344CB8AC3E}">
        <p14:creationId xmlns:p14="http://schemas.microsoft.com/office/powerpoint/2010/main" val="390831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2</a:t>
            </a:fld>
            <a:endParaRPr lang="en-GB"/>
          </a:p>
        </p:txBody>
      </p:sp>
    </p:spTree>
    <p:extLst>
      <p:ext uri="{BB962C8B-B14F-4D97-AF65-F5344CB8AC3E}">
        <p14:creationId xmlns:p14="http://schemas.microsoft.com/office/powerpoint/2010/main" val="11206728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20</a:t>
            </a:fld>
            <a:endParaRPr lang="en-GB"/>
          </a:p>
        </p:txBody>
      </p:sp>
    </p:spTree>
    <p:extLst>
      <p:ext uri="{BB962C8B-B14F-4D97-AF65-F5344CB8AC3E}">
        <p14:creationId xmlns:p14="http://schemas.microsoft.com/office/powerpoint/2010/main" val="41648406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21</a:t>
            </a:fld>
            <a:endParaRPr lang="en-GB"/>
          </a:p>
        </p:txBody>
      </p:sp>
    </p:spTree>
    <p:extLst>
      <p:ext uri="{BB962C8B-B14F-4D97-AF65-F5344CB8AC3E}">
        <p14:creationId xmlns:p14="http://schemas.microsoft.com/office/powerpoint/2010/main" val="35091243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22</a:t>
            </a:fld>
            <a:endParaRPr lang="en-GB"/>
          </a:p>
        </p:txBody>
      </p:sp>
    </p:spTree>
    <p:extLst>
      <p:ext uri="{BB962C8B-B14F-4D97-AF65-F5344CB8AC3E}">
        <p14:creationId xmlns:p14="http://schemas.microsoft.com/office/powerpoint/2010/main" val="5019553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23</a:t>
            </a:fld>
            <a:endParaRPr lang="en-GB"/>
          </a:p>
        </p:txBody>
      </p:sp>
    </p:spTree>
    <p:extLst>
      <p:ext uri="{BB962C8B-B14F-4D97-AF65-F5344CB8AC3E}">
        <p14:creationId xmlns:p14="http://schemas.microsoft.com/office/powerpoint/2010/main" val="1584366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24</a:t>
            </a:fld>
            <a:endParaRPr lang="en-GB"/>
          </a:p>
        </p:txBody>
      </p:sp>
    </p:spTree>
    <p:extLst>
      <p:ext uri="{BB962C8B-B14F-4D97-AF65-F5344CB8AC3E}">
        <p14:creationId xmlns:p14="http://schemas.microsoft.com/office/powerpoint/2010/main" val="28111595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25</a:t>
            </a:fld>
            <a:endParaRPr lang="en-GB"/>
          </a:p>
        </p:txBody>
      </p:sp>
    </p:spTree>
    <p:extLst>
      <p:ext uri="{BB962C8B-B14F-4D97-AF65-F5344CB8AC3E}">
        <p14:creationId xmlns:p14="http://schemas.microsoft.com/office/powerpoint/2010/main" val="35606224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26</a:t>
            </a:fld>
            <a:endParaRPr lang="en-GB"/>
          </a:p>
        </p:txBody>
      </p:sp>
    </p:spTree>
    <p:extLst>
      <p:ext uri="{BB962C8B-B14F-4D97-AF65-F5344CB8AC3E}">
        <p14:creationId xmlns:p14="http://schemas.microsoft.com/office/powerpoint/2010/main" val="11387616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27</a:t>
            </a:fld>
            <a:endParaRPr lang="en-GB"/>
          </a:p>
        </p:txBody>
      </p:sp>
    </p:spTree>
    <p:extLst>
      <p:ext uri="{BB962C8B-B14F-4D97-AF65-F5344CB8AC3E}">
        <p14:creationId xmlns:p14="http://schemas.microsoft.com/office/powerpoint/2010/main" val="6053316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28</a:t>
            </a:fld>
            <a:endParaRPr lang="en-GB"/>
          </a:p>
        </p:txBody>
      </p:sp>
    </p:spTree>
    <p:extLst>
      <p:ext uri="{BB962C8B-B14F-4D97-AF65-F5344CB8AC3E}">
        <p14:creationId xmlns:p14="http://schemas.microsoft.com/office/powerpoint/2010/main" val="19805680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29</a:t>
            </a:fld>
            <a:endParaRPr lang="en-GB"/>
          </a:p>
        </p:txBody>
      </p:sp>
    </p:spTree>
    <p:extLst>
      <p:ext uri="{BB962C8B-B14F-4D97-AF65-F5344CB8AC3E}">
        <p14:creationId xmlns:p14="http://schemas.microsoft.com/office/powerpoint/2010/main" val="17086512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3</a:t>
            </a:fld>
            <a:endParaRPr lang="en-GB"/>
          </a:p>
        </p:txBody>
      </p:sp>
    </p:spTree>
    <p:extLst>
      <p:ext uri="{BB962C8B-B14F-4D97-AF65-F5344CB8AC3E}">
        <p14:creationId xmlns:p14="http://schemas.microsoft.com/office/powerpoint/2010/main" val="13060673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30</a:t>
            </a:fld>
            <a:endParaRPr lang="en-GB"/>
          </a:p>
        </p:txBody>
      </p:sp>
    </p:spTree>
    <p:extLst>
      <p:ext uri="{BB962C8B-B14F-4D97-AF65-F5344CB8AC3E}">
        <p14:creationId xmlns:p14="http://schemas.microsoft.com/office/powerpoint/2010/main" val="3832263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31</a:t>
            </a:fld>
            <a:endParaRPr lang="en-GB"/>
          </a:p>
        </p:txBody>
      </p:sp>
    </p:spTree>
    <p:extLst>
      <p:ext uri="{BB962C8B-B14F-4D97-AF65-F5344CB8AC3E}">
        <p14:creationId xmlns:p14="http://schemas.microsoft.com/office/powerpoint/2010/main" val="770651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32</a:t>
            </a:fld>
            <a:endParaRPr lang="en-GB"/>
          </a:p>
        </p:txBody>
      </p:sp>
    </p:spTree>
    <p:extLst>
      <p:ext uri="{BB962C8B-B14F-4D97-AF65-F5344CB8AC3E}">
        <p14:creationId xmlns:p14="http://schemas.microsoft.com/office/powerpoint/2010/main" val="390566006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33</a:t>
            </a:fld>
            <a:endParaRPr lang="en-GB"/>
          </a:p>
        </p:txBody>
      </p:sp>
    </p:spTree>
    <p:extLst>
      <p:ext uri="{BB962C8B-B14F-4D97-AF65-F5344CB8AC3E}">
        <p14:creationId xmlns:p14="http://schemas.microsoft.com/office/powerpoint/2010/main" val="41690845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34</a:t>
            </a:fld>
            <a:endParaRPr lang="en-GB"/>
          </a:p>
        </p:txBody>
      </p:sp>
    </p:spTree>
    <p:extLst>
      <p:ext uri="{BB962C8B-B14F-4D97-AF65-F5344CB8AC3E}">
        <p14:creationId xmlns:p14="http://schemas.microsoft.com/office/powerpoint/2010/main" val="2173037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35</a:t>
            </a:fld>
            <a:endParaRPr lang="en-GB"/>
          </a:p>
        </p:txBody>
      </p:sp>
    </p:spTree>
    <p:extLst>
      <p:ext uri="{BB962C8B-B14F-4D97-AF65-F5344CB8AC3E}">
        <p14:creationId xmlns:p14="http://schemas.microsoft.com/office/powerpoint/2010/main" val="307444712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36</a:t>
            </a:fld>
            <a:endParaRPr lang="en-GB"/>
          </a:p>
        </p:txBody>
      </p:sp>
    </p:spTree>
    <p:extLst>
      <p:ext uri="{BB962C8B-B14F-4D97-AF65-F5344CB8AC3E}">
        <p14:creationId xmlns:p14="http://schemas.microsoft.com/office/powerpoint/2010/main" val="11378996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37</a:t>
            </a:fld>
            <a:endParaRPr lang="en-GB"/>
          </a:p>
        </p:txBody>
      </p:sp>
    </p:spTree>
    <p:extLst>
      <p:ext uri="{BB962C8B-B14F-4D97-AF65-F5344CB8AC3E}">
        <p14:creationId xmlns:p14="http://schemas.microsoft.com/office/powerpoint/2010/main" val="366469252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38</a:t>
            </a:fld>
            <a:endParaRPr lang="en-GB"/>
          </a:p>
        </p:txBody>
      </p:sp>
    </p:spTree>
    <p:extLst>
      <p:ext uri="{BB962C8B-B14F-4D97-AF65-F5344CB8AC3E}">
        <p14:creationId xmlns:p14="http://schemas.microsoft.com/office/powerpoint/2010/main" val="72788393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39</a:t>
            </a:fld>
            <a:endParaRPr lang="en-GB"/>
          </a:p>
        </p:txBody>
      </p:sp>
    </p:spTree>
    <p:extLst>
      <p:ext uri="{BB962C8B-B14F-4D97-AF65-F5344CB8AC3E}">
        <p14:creationId xmlns:p14="http://schemas.microsoft.com/office/powerpoint/2010/main" val="30835631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4</a:t>
            </a:fld>
            <a:endParaRPr lang="en-GB"/>
          </a:p>
        </p:txBody>
      </p:sp>
    </p:spTree>
    <p:extLst>
      <p:ext uri="{BB962C8B-B14F-4D97-AF65-F5344CB8AC3E}">
        <p14:creationId xmlns:p14="http://schemas.microsoft.com/office/powerpoint/2010/main" val="9188603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5</a:t>
            </a:fld>
            <a:endParaRPr lang="en-GB"/>
          </a:p>
        </p:txBody>
      </p:sp>
    </p:spTree>
    <p:extLst>
      <p:ext uri="{BB962C8B-B14F-4D97-AF65-F5344CB8AC3E}">
        <p14:creationId xmlns:p14="http://schemas.microsoft.com/office/powerpoint/2010/main" val="10412461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6</a:t>
            </a:fld>
            <a:endParaRPr lang="en-GB"/>
          </a:p>
        </p:txBody>
      </p:sp>
    </p:spTree>
    <p:extLst>
      <p:ext uri="{BB962C8B-B14F-4D97-AF65-F5344CB8AC3E}">
        <p14:creationId xmlns:p14="http://schemas.microsoft.com/office/powerpoint/2010/main" val="36240138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7</a:t>
            </a:fld>
            <a:endParaRPr lang="en-GB"/>
          </a:p>
        </p:txBody>
      </p:sp>
    </p:spTree>
    <p:extLst>
      <p:ext uri="{BB962C8B-B14F-4D97-AF65-F5344CB8AC3E}">
        <p14:creationId xmlns:p14="http://schemas.microsoft.com/office/powerpoint/2010/main" val="5306253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8</a:t>
            </a:fld>
            <a:endParaRPr lang="en-GB"/>
          </a:p>
        </p:txBody>
      </p:sp>
    </p:spTree>
    <p:extLst>
      <p:ext uri="{BB962C8B-B14F-4D97-AF65-F5344CB8AC3E}">
        <p14:creationId xmlns:p14="http://schemas.microsoft.com/office/powerpoint/2010/main" val="25488099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C477B0DA-F4B5-4A1F-BD2D-9FBBF29E4763}" type="slidenum">
              <a:rPr lang="en-GB" smtClean="0"/>
              <a:pPr/>
              <a:t>9</a:t>
            </a:fld>
            <a:endParaRPr lang="en-GB"/>
          </a:p>
        </p:txBody>
      </p:sp>
    </p:spTree>
    <p:extLst>
      <p:ext uri="{BB962C8B-B14F-4D97-AF65-F5344CB8AC3E}">
        <p14:creationId xmlns:p14="http://schemas.microsoft.com/office/powerpoint/2010/main" val="30667778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ltLang="zh-CN" smtClean="0"/>
              <a:t>Thursday, August 10, 2017</a:t>
            </a:r>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fr-FR" smtClean="0"/>
              <a:t>Yuancun NIE  TE-MPE-PE Section Meeting</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ltLang="zh-CN" smtClean="0"/>
              <a:t>Thursday, August 10, 2017</a:t>
            </a:r>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fr-FR" smtClean="0"/>
              <a:t>Yuancun NIE  TE-MPE-PE Section Meeting</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ltLang="zh-CN" smtClean="0"/>
              <a:t>Thursday, August 10, 2017</a:t>
            </a:r>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fr-FR" smtClean="0"/>
              <a:t>Yuancun NIE  TE-MPE-PE Section Meeting</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ltLang="zh-CN" smtClean="0"/>
              <a:t>Thursday, August 10, 2017</a:t>
            </a:r>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fr-FR" smtClean="0"/>
              <a:t>Yuancun NIE  TE-MPE-PE Section Meeting</a:t>
            </a:r>
            <a:endParaRPr lang="en-US" dirty="0"/>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fr-CH"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ltLang="zh-CN" smtClean="0"/>
              <a:t>Thursday, August 10, 2017</a:t>
            </a:r>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fr-FR" smtClean="0"/>
              <a:t>Yuancun NIE  TE-MPE-PE Section Meeting</a:t>
            </a:r>
            <a:endParaRPr lang="en-US" dirty="0"/>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ltLang="zh-CN" smtClean="0"/>
              <a:t>Thursday, August 10, 2017</a:t>
            </a:r>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fr-FR" smtClean="0"/>
              <a:t>Yuancun NIE  TE-MPE-PE Section Meeting</a:t>
            </a:r>
            <a:endParaRPr lang="en-US" dirty="0"/>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smtClean="0"/>
              <a:t>Click to edit Master text styles</a:t>
            </a:r>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ltLang="zh-CN" smtClean="0"/>
              <a:t>Thursday, August 10, 2017</a:t>
            </a:r>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fr-FR" smtClean="0"/>
              <a:t>Yuancun NIE  TE-MPE-PE Section Meeting</a:t>
            </a:r>
            <a:endParaRPr lang="en-US" dirty="0"/>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ltLang="zh-CN" smtClean="0"/>
              <a:t>Thursday, August 10, 2017</a:t>
            </a:r>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fr-FR" smtClean="0"/>
              <a:t>Yuancun NIE  TE-MPE-PE Section Meeting</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7"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ltLang="zh-CN" smtClean="0"/>
              <a:t>Thursday, August 10, 2017</a:t>
            </a:r>
            <a:endParaRPr lang="en-US" dirty="0"/>
          </a:p>
        </p:txBody>
      </p:sp>
      <p:sp>
        <p:nvSpPr>
          <p:cNvPr id="8"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fr-FR" smtClean="0"/>
              <a:t>Yuancun NIE  TE-MPE-PE Section Meeting</a:t>
            </a:r>
            <a:endParaRPr lang="en-US" dirty="0"/>
          </a:p>
        </p:txBody>
      </p:sp>
      <p:sp>
        <p:nvSpPr>
          <p:cNvPr id="9"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fr-CH" smtClean="0"/>
              <a:t>Click to edit Master title style</a:t>
            </a:r>
            <a:endParaRPr kumimoji="0" lang="en-US"/>
          </a:p>
        </p:txBody>
      </p:sp>
      <p:sp>
        <p:nvSpPr>
          <p:cNvPr id="3"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smtClean="0"/>
              <a:t>Thursday, August 10, 2017</a:t>
            </a:r>
            <a:endParaRPr lang="en-US" dirty="0"/>
          </a:p>
        </p:txBody>
      </p:sp>
      <p:sp>
        <p:nvSpPr>
          <p:cNvPr id="4"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fr-FR" smtClean="0"/>
              <a:t>Yuancun NIE  TE-MPE-PE Section Meeting</a:t>
            </a:r>
            <a:endParaRPr lang="en-US" dirty="0"/>
          </a:p>
        </p:txBody>
      </p:sp>
      <p:sp>
        <p:nvSpPr>
          <p:cNvPr id="5"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7"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ltLang="zh-CN" smtClean="0"/>
              <a:t>Thursday, August 10, 2017</a:t>
            </a:r>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fr-FR" smtClean="0"/>
              <a:t>Yuancun NIE  TE-MPE-PE Section Meeting</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4" r:id="rId15"/>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5.xml"/><Relationship Id="rId1" Type="http://schemas.openxmlformats.org/officeDocument/2006/relationships/vmlDrawing" Target="../drawings/vmlDrawing1.vml"/><Relationship Id="rId5" Type="http://schemas.openxmlformats.org/officeDocument/2006/relationships/image" Target="../media/image15.wmf"/><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5.xml"/><Relationship Id="rId5" Type="http://schemas.openxmlformats.org/officeDocument/2006/relationships/image" Target="../media/image18.jp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5.xml"/><Relationship Id="rId1" Type="http://schemas.openxmlformats.org/officeDocument/2006/relationships/vmlDrawing" Target="../drawings/vmlDrawing2.vml"/><Relationship Id="rId5" Type="http://schemas.openxmlformats.org/officeDocument/2006/relationships/image" Target="../media/image19.wmf"/><Relationship Id="rId4" Type="http://schemas.openxmlformats.org/officeDocument/2006/relationships/oleObject" Target="../embeddings/oleObject2.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5.xml"/><Relationship Id="rId1" Type="http://schemas.openxmlformats.org/officeDocument/2006/relationships/vmlDrawing" Target="../drawings/vmlDrawing3.vml"/><Relationship Id="rId5" Type="http://schemas.openxmlformats.org/officeDocument/2006/relationships/image" Target="../media/image20.wmf"/><Relationship Id="rId4" Type="http://schemas.openxmlformats.org/officeDocument/2006/relationships/oleObject" Target="../embeddings/oleObject3.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5.xml"/><Relationship Id="rId1" Type="http://schemas.openxmlformats.org/officeDocument/2006/relationships/vmlDrawing" Target="../drawings/vmlDrawing4.vml"/><Relationship Id="rId5" Type="http://schemas.openxmlformats.org/officeDocument/2006/relationships/image" Target="../media/image21.wmf"/><Relationship Id="rId4" Type="http://schemas.openxmlformats.org/officeDocument/2006/relationships/oleObject" Target="../embeddings/oleObject4.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5.xml"/><Relationship Id="rId1" Type="http://schemas.openxmlformats.org/officeDocument/2006/relationships/vmlDrawing" Target="../drawings/vmlDrawing5.vml"/><Relationship Id="rId5" Type="http://schemas.openxmlformats.org/officeDocument/2006/relationships/image" Target="../media/image22.wmf"/><Relationship Id="rId4" Type="http://schemas.openxmlformats.org/officeDocument/2006/relationships/oleObject" Target="../embeddings/oleObject5.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5.xml"/><Relationship Id="rId1" Type="http://schemas.openxmlformats.org/officeDocument/2006/relationships/vmlDrawing" Target="../drawings/vmlDrawing6.vml"/><Relationship Id="rId5" Type="http://schemas.openxmlformats.org/officeDocument/2006/relationships/image" Target="../media/image23.wmf"/><Relationship Id="rId4" Type="http://schemas.openxmlformats.org/officeDocument/2006/relationships/oleObject" Target="../embeddings/oleObject6.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5.xml"/><Relationship Id="rId1" Type="http://schemas.openxmlformats.org/officeDocument/2006/relationships/vmlDrawing" Target="../drawings/vmlDrawing7.vml"/><Relationship Id="rId5" Type="http://schemas.openxmlformats.org/officeDocument/2006/relationships/image" Target="../media/image24.wmf"/><Relationship Id="rId4" Type="http://schemas.openxmlformats.org/officeDocument/2006/relationships/oleObject" Target="../embeddings/oleObject7.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5.xml"/><Relationship Id="rId1" Type="http://schemas.openxmlformats.org/officeDocument/2006/relationships/vmlDrawing" Target="../drawings/vmlDrawing8.vml"/><Relationship Id="rId5" Type="http://schemas.openxmlformats.org/officeDocument/2006/relationships/image" Target="../media/image25.wmf"/><Relationship Id="rId4" Type="http://schemas.openxmlformats.org/officeDocument/2006/relationships/oleObject" Target="../embeddings/oleObject8.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5.xml"/><Relationship Id="rId1" Type="http://schemas.openxmlformats.org/officeDocument/2006/relationships/vmlDrawing" Target="../drawings/vmlDrawing9.vml"/><Relationship Id="rId5" Type="http://schemas.openxmlformats.org/officeDocument/2006/relationships/image" Target="../media/image26.wmf"/><Relationship Id="rId4" Type="http://schemas.openxmlformats.org/officeDocument/2006/relationships/oleObject" Target="../embeddings/oleObject9.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5.xml"/><Relationship Id="rId1" Type="http://schemas.openxmlformats.org/officeDocument/2006/relationships/vmlDrawing" Target="../drawings/vmlDrawing10.vml"/><Relationship Id="rId5" Type="http://schemas.openxmlformats.org/officeDocument/2006/relationships/image" Target="../media/image27.wmf"/><Relationship Id="rId4" Type="http://schemas.openxmlformats.org/officeDocument/2006/relationships/oleObject" Target="../embeddings/oleObject10.bin"/></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5.xml"/><Relationship Id="rId1" Type="http://schemas.openxmlformats.org/officeDocument/2006/relationships/vmlDrawing" Target="../drawings/vmlDrawing11.vml"/><Relationship Id="rId5" Type="http://schemas.openxmlformats.org/officeDocument/2006/relationships/image" Target="../media/image28.wmf"/><Relationship Id="rId4" Type="http://schemas.openxmlformats.org/officeDocument/2006/relationships/oleObject" Target="../embeddings/oleObject11.bin"/></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5.xml"/><Relationship Id="rId1" Type="http://schemas.openxmlformats.org/officeDocument/2006/relationships/vmlDrawing" Target="../drawings/vmlDrawing12.vml"/><Relationship Id="rId5" Type="http://schemas.openxmlformats.org/officeDocument/2006/relationships/image" Target="../media/image29.wmf"/><Relationship Id="rId4" Type="http://schemas.openxmlformats.org/officeDocument/2006/relationships/oleObject" Target="../embeddings/oleObject12.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5.xml"/><Relationship Id="rId1" Type="http://schemas.openxmlformats.org/officeDocument/2006/relationships/vmlDrawing" Target="../drawings/vmlDrawing13.vml"/><Relationship Id="rId5" Type="http://schemas.openxmlformats.org/officeDocument/2006/relationships/image" Target="../media/image30.wmf"/><Relationship Id="rId4" Type="http://schemas.openxmlformats.org/officeDocument/2006/relationships/oleObject" Target="../embeddings/oleObject13.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5.xml"/><Relationship Id="rId1" Type="http://schemas.openxmlformats.org/officeDocument/2006/relationships/vmlDrawing" Target="../drawings/vmlDrawing14.vml"/><Relationship Id="rId5" Type="http://schemas.openxmlformats.org/officeDocument/2006/relationships/image" Target="../media/image31.wmf"/><Relationship Id="rId4" Type="http://schemas.openxmlformats.org/officeDocument/2006/relationships/oleObject" Target="../embeddings/oleObject14.bin"/></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5.xml"/><Relationship Id="rId1" Type="http://schemas.openxmlformats.org/officeDocument/2006/relationships/vmlDrawing" Target="../drawings/vmlDrawing15.vml"/><Relationship Id="rId5" Type="http://schemas.openxmlformats.org/officeDocument/2006/relationships/image" Target="../media/image32.wmf"/><Relationship Id="rId4" Type="http://schemas.openxmlformats.org/officeDocument/2006/relationships/oleObject" Target="../embeddings/oleObject15.bin"/></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5.xml"/><Relationship Id="rId1" Type="http://schemas.openxmlformats.org/officeDocument/2006/relationships/vmlDrawing" Target="../drawings/vmlDrawing16.vml"/><Relationship Id="rId5" Type="http://schemas.openxmlformats.org/officeDocument/2006/relationships/image" Target="../media/image33.wmf"/><Relationship Id="rId4" Type="http://schemas.openxmlformats.org/officeDocument/2006/relationships/oleObject" Target="../embeddings/oleObject16.bin"/></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5.xml"/><Relationship Id="rId1" Type="http://schemas.openxmlformats.org/officeDocument/2006/relationships/vmlDrawing" Target="../drawings/vmlDrawing17.vml"/><Relationship Id="rId5" Type="http://schemas.openxmlformats.org/officeDocument/2006/relationships/image" Target="../media/image34.wmf"/><Relationship Id="rId4" Type="http://schemas.openxmlformats.org/officeDocument/2006/relationships/oleObject" Target="../embeddings/oleObject17.bin"/></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5.xml"/><Relationship Id="rId1" Type="http://schemas.openxmlformats.org/officeDocument/2006/relationships/vmlDrawing" Target="../drawings/vmlDrawing18.vml"/><Relationship Id="rId5" Type="http://schemas.openxmlformats.org/officeDocument/2006/relationships/image" Target="../media/image35.wmf"/><Relationship Id="rId4" Type="http://schemas.openxmlformats.org/officeDocument/2006/relationships/oleObject" Target="../embeddings/oleObject18.bin"/></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5.xml"/><Relationship Id="rId1" Type="http://schemas.openxmlformats.org/officeDocument/2006/relationships/vmlDrawing" Target="../drawings/vmlDrawing19.vml"/><Relationship Id="rId5" Type="http://schemas.openxmlformats.org/officeDocument/2006/relationships/image" Target="../media/image36.wmf"/><Relationship Id="rId4" Type="http://schemas.openxmlformats.org/officeDocument/2006/relationships/oleObject" Target="../embeddings/oleObject19.bin"/></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5.xml"/><Relationship Id="rId1" Type="http://schemas.openxmlformats.org/officeDocument/2006/relationships/vmlDrawing" Target="../drawings/vmlDrawing20.vml"/><Relationship Id="rId5" Type="http://schemas.openxmlformats.org/officeDocument/2006/relationships/image" Target="../media/image37.wmf"/><Relationship Id="rId4" Type="http://schemas.openxmlformats.org/officeDocument/2006/relationships/oleObject" Target="../embeddings/oleObject20.bin"/></Relationships>
</file>

<file path=ppt/slides/_rels/slide3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7.xml"/><Relationship Id="rId1" Type="http://schemas.openxmlformats.org/officeDocument/2006/relationships/slideLayout" Target="../slideLayouts/slideLayout5.xml"/><Relationship Id="rId5" Type="http://schemas.openxmlformats.org/officeDocument/2006/relationships/image" Target="../media/image40.png"/><Relationship Id="rId4" Type="http://schemas.openxmlformats.org/officeDocument/2006/relationships/image" Target="../media/image39.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8" Type="http://schemas.openxmlformats.org/officeDocument/2006/relationships/hyperlink" Target="http://dx.doi.org/10.1063/1.4927721" TargetMode="External"/><Relationship Id="rId3" Type="http://schemas.openxmlformats.org/officeDocument/2006/relationships/image" Target="../media/image9.jpg"/><Relationship Id="rId7" Type="http://schemas.openxmlformats.org/officeDocument/2006/relationships/hyperlink" Target="https://doi.org/10.1103/PhysRevE.90.063112" TargetMode="External"/><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hyperlink" Target="http://dx.doi.org/10.1063/1.4892960" TargetMode="External"/><Relationship Id="rId5" Type="http://schemas.openxmlformats.org/officeDocument/2006/relationships/image" Target="../media/image11.jpg"/><Relationship Id="rId4" Type="http://schemas.openxmlformats.org/officeDocument/2006/relationships/image" Target="../media/image10.jp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14.emf"/><Relationship Id="rId4" Type="http://schemas.openxmlformats.org/officeDocument/2006/relationships/image" Target="../media/image1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Thursday, August 10, 2017</a:t>
            </a:r>
            <a:endParaRPr lang="en-US" dirty="0"/>
          </a:p>
        </p:txBody>
      </p:sp>
      <p:sp>
        <p:nvSpPr>
          <p:cNvPr id="10" name="Title 1"/>
          <p:cNvSpPr>
            <a:spLocks noGrp="1"/>
          </p:cNvSpPr>
          <p:nvPr>
            <p:ph type="title"/>
          </p:nvPr>
        </p:nvSpPr>
        <p:spPr>
          <a:xfrm>
            <a:off x="217714" y="17700"/>
            <a:ext cx="8715974" cy="1143000"/>
          </a:xfrm>
        </p:spPr>
        <p:txBody>
          <a:bodyPr>
            <a:normAutofit/>
          </a:bodyPr>
          <a:lstStyle/>
          <a:p>
            <a:pPr marL="310932" algn="ctr"/>
            <a:r>
              <a:rPr lang="en-US" sz="2000" dirty="0" smtClean="0"/>
              <a:t>I. Introduction: existing hydrodynamic tunneling studies</a:t>
            </a:r>
            <a:endParaRPr lang="en-US" sz="2000" dirty="0"/>
          </a:p>
        </p:txBody>
      </p:sp>
      <p:sp>
        <p:nvSpPr>
          <p:cNvPr id="41" name="Footer Placeholder 40"/>
          <p:cNvSpPr>
            <a:spLocks noGrp="1"/>
          </p:cNvSpPr>
          <p:nvPr>
            <p:ph type="ftr" sz="quarter" idx="3"/>
          </p:nvPr>
        </p:nvSpPr>
        <p:spPr/>
        <p:txBody>
          <a:bodyPr/>
          <a:lstStyle/>
          <a:p>
            <a:r>
              <a:rPr lang="fr-FR" smtClean="0"/>
              <a:t>Yuancun NIE  TE-MPE-PE Section Meeting</a:t>
            </a:r>
            <a:endParaRPr lang="en-US" dirty="0"/>
          </a:p>
        </p:txBody>
      </p:sp>
      <p:sp>
        <p:nvSpPr>
          <p:cNvPr id="42" name="Slide Number Placeholder 41"/>
          <p:cNvSpPr>
            <a:spLocks noGrp="1"/>
          </p:cNvSpPr>
          <p:nvPr>
            <p:ph type="sldNum" sz="quarter" idx="4"/>
          </p:nvPr>
        </p:nvSpPr>
        <p:spPr/>
        <p:txBody>
          <a:bodyPr/>
          <a:lstStyle/>
          <a:p>
            <a:fld id="{17918391-D411-FE40-AAD7-861AE5233E0E}" type="slidenum">
              <a:rPr lang="en-US" smtClean="0"/>
              <a:pPr/>
              <a:t>10</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4003107557"/>
              </p:ext>
            </p:extLst>
          </p:nvPr>
        </p:nvGraphicFramePr>
        <p:xfrm>
          <a:off x="370394" y="1085469"/>
          <a:ext cx="8356914" cy="3726207"/>
        </p:xfrm>
        <a:graphic>
          <a:graphicData uri="http://schemas.openxmlformats.org/drawingml/2006/table">
            <a:tbl>
              <a:tblPr firstRow="1" firstCol="1" bandRow="1">
                <a:tableStyleId>{5202B0CA-FC54-4496-8BCA-5EF66A818D29}</a:tableStyleId>
              </a:tblPr>
              <a:tblGrid>
                <a:gridCol w="1003966"/>
                <a:gridCol w="787204"/>
                <a:gridCol w="747274"/>
                <a:gridCol w="861361"/>
                <a:gridCol w="935518"/>
                <a:gridCol w="936939"/>
                <a:gridCol w="821802"/>
                <a:gridCol w="891251"/>
                <a:gridCol w="1371599"/>
              </a:tblGrid>
              <a:tr h="460635">
                <a:tc>
                  <a:txBody>
                    <a:bodyPr/>
                    <a:lstStyle/>
                    <a:p>
                      <a:pPr marL="0" algn="l" rtl="0" eaLnBrk="1" latinLnBrk="0" hangingPunct="1">
                        <a:spcAft>
                          <a:spcPts val="0"/>
                        </a:spcAft>
                      </a:pPr>
                      <a:r>
                        <a:rPr kumimoji="0" lang="en-GB" sz="1200" kern="1200" dirty="0"/>
                        <a:t>Accelerator</a:t>
                      </a:r>
                      <a:endParaRPr kumimoji="0" lang="en-GB" sz="1200" b="1" kern="1200" dirty="0">
                        <a:solidFill>
                          <a:schemeClr val="dk1"/>
                        </a:solidFill>
                        <a:latin typeface="Times New Roman" panose="02020603050405020304" pitchFamily="18" charset="0"/>
                        <a:ea typeface="+mn-ea"/>
                        <a:cs typeface="Times New Roman" panose="02020603050405020304" pitchFamily="18" charset="0"/>
                      </a:endParaRPr>
                    </a:p>
                  </a:txBody>
                  <a:tcPr marL="68580" marR="68580" marT="0" marB="0" anchor="ctr"/>
                </a:tc>
                <a:tc>
                  <a:txBody>
                    <a:bodyPr/>
                    <a:lstStyle/>
                    <a:p>
                      <a:pPr algn="ctr">
                        <a:spcAft>
                          <a:spcPts val="0"/>
                        </a:spcAft>
                      </a:pPr>
                      <a:r>
                        <a:rPr lang="en-GB" sz="1200" kern="1200" dirty="0">
                          <a:effectLst/>
                        </a:rPr>
                        <a:t>Proton energy</a:t>
                      </a:r>
                      <a:endParaRPr lang="en-GB" sz="1200" b="1"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kern="1200" dirty="0">
                          <a:effectLst/>
                        </a:rPr>
                        <a:t>Bunch number</a:t>
                      </a:r>
                      <a:endParaRPr lang="en-GB" sz="1200" b="1"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kern="1200" dirty="0">
                          <a:effectLst/>
                        </a:rPr>
                        <a:t>Bunch intensity</a:t>
                      </a:r>
                      <a:endParaRPr lang="en-GB" sz="1200" b="1"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dirty="0">
                          <a:effectLst/>
                        </a:rPr>
                        <a:t>Bunch separation</a:t>
                      </a:r>
                      <a:endParaRPr lang="en-GB" sz="1200" b="1"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dirty="0">
                          <a:effectLst/>
                        </a:rPr>
                        <a:t>RMS beam size</a:t>
                      </a:r>
                      <a:endParaRPr lang="en-GB" sz="1200" b="1"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dirty="0">
                          <a:effectLst/>
                        </a:rPr>
                        <a:t>Target material</a:t>
                      </a:r>
                      <a:endParaRPr lang="en-GB" sz="1200" b="1"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dirty="0">
                          <a:effectLst/>
                        </a:rPr>
                        <a:t>Tunneling range</a:t>
                      </a:r>
                      <a:endParaRPr lang="en-GB" sz="1200" b="1"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dirty="0">
                          <a:effectLst/>
                        </a:rPr>
                        <a:t>Source</a:t>
                      </a:r>
                      <a:endParaRPr lang="en-GB" sz="1200" b="1"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r>
              <a:tr h="272131">
                <a:tc>
                  <a:txBody>
                    <a:bodyPr/>
                    <a:lstStyle/>
                    <a:p>
                      <a:pPr algn="l">
                        <a:spcAft>
                          <a:spcPts val="0"/>
                        </a:spcAft>
                      </a:pPr>
                      <a:r>
                        <a:rPr lang="en-GB" sz="1200" dirty="0">
                          <a:solidFill>
                            <a:schemeClr val="tx1">
                              <a:lumMod val="60000"/>
                              <a:lumOff val="40000"/>
                            </a:schemeClr>
                          </a:solidFill>
                          <a:effectLst/>
                        </a:rPr>
                        <a:t>SPS</a:t>
                      </a:r>
                      <a:endParaRPr lang="en-GB" sz="1200" b="1"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solidFill>
                            <a:schemeClr val="tx1">
                              <a:lumMod val="60000"/>
                              <a:lumOff val="40000"/>
                            </a:schemeClr>
                          </a:solidFill>
                          <a:effectLst/>
                        </a:rPr>
                        <a:t>440 GeV</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solidFill>
                            <a:schemeClr val="tx1">
                              <a:lumMod val="60000"/>
                              <a:lumOff val="40000"/>
                            </a:schemeClr>
                          </a:solidFill>
                          <a:effectLst/>
                        </a:rPr>
                        <a:t>108</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solidFill>
                            <a:schemeClr val="tx1">
                              <a:lumMod val="60000"/>
                              <a:lumOff val="40000"/>
                            </a:schemeClr>
                          </a:solidFill>
                          <a:effectLst/>
                        </a:rPr>
                        <a:t>1.5×10</a:t>
                      </a:r>
                      <a:r>
                        <a:rPr lang="en-GB" sz="1200" baseline="30000" dirty="0">
                          <a:solidFill>
                            <a:schemeClr val="tx1">
                              <a:lumMod val="60000"/>
                              <a:lumOff val="40000"/>
                            </a:schemeClr>
                          </a:solidFill>
                          <a:effectLst/>
                        </a:rPr>
                        <a:t>11</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dirty="0">
                          <a:solidFill>
                            <a:schemeClr val="tx1">
                              <a:lumMod val="60000"/>
                              <a:lumOff val="40000"/>
                            </a:schemeClr>
                          </a:solidFill>
                          <a:effectLst/>
                        </a:rPr>
                        <a:t>50 ns</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kern="1200" dirty="0">
                          <a:solidFill>
                            <a:schemeClr val="tx1">
                              <a:lumMod val="60000"/>
                              <a:lumOff val="40000"/>
                            </a:schemeClr>
                          </a:solidFill>
                          <a:effectLst/>
                        </a:rPr>
                        <a:t>0.2 mm</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kern="1200" dirty="0">
                          <a:solidFill>
                            <a:schemeClr val="tx1">
                              <a:lumMod val="60000"/>
                              <a:lumOff val="40000"/>
                            </a:schemeClr>
                          </a:solidFill>
                          <a:effectLst/>
                        </a:rPr>
                        <a:t>copper</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kern="1200">
                          <a:solidFill>
                            <a:schemeClr val="tx1">
                              <a:lumMod val="60000"/>
                              <a:lumOff val="40000"/>
                            </a:schemeClr>
                          </a:solidFill>
                          <a:effectLst/>
                        </a:rPr>
                        <a:t>0.8 m</a:t>
                      </a:r>
                      <a:endParaRPr lang="en-GB" sz="1200" b="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kern="1200" dirty="0">
                          <a:solidFill>
                            <a:schemeClr val="tx1">
                              <a:lumMod val="60000"/>
                              <a:lumOff val="40000"/>
                            </a:schemeClr>
                          </a:solidFill>
                          <a:effectLst/>
                        </a:rPr>
                        <a:t>Simulation </a:t>
                      </a:r>
                      <a:r>
                        <a:rPr lang="en-GB" sz="1200" kern="1200" dirty="0" smtClean="0">
                          <a:solidFill>
                            <a:schemeClr val="tx1">
                              <a:lumMod val="60000"/>
                              <a:lumOff val="40000"/>
                            </a:schemeClr>
                          </a:solidFill>
                          <a:effectLst/>
                        </a:rPr>
                        <a:t>[1]</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r>
              <a:tr h="272131">
                <a:tc>
                  <a:txBody>
                    <a:bodyPr/>
                    <a:lstStyle/>
                    <a:p>
                      <a:pPr algn="l">
                        <a:spcAft>
                          <a:spcPts val="0"/>
                        </a:spcAft>
                      </a:pPr>
                      <a:r>
                        <a:rPr lang="en-GB" sz="1200" dirty="0">
                          <a:solidFill>
                            <a:schemeClr val="tx1">
                              <a:lumMod val="60000"/>
                              <a:lumOff val="40000"/>
                            </a:schemeClr>
                          </a:solidFill>
                          <a:effectLst/>
                        </a:rPr>
                        <a:t>SPS</a:t>
                      </a:r>
                      <a:endParaRPr lang="en-GB" sz="1200" b="1"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solidFill>
                            <a:schemeClr val="tx1">
                              <a:lumMod val="60000"/>
                              <a:lumOff val="40000"/>
                            </a:schemeClr>
                          </a:solidFill>
                          <a:effectLst/>
                        </a:rPr>
                        <a:t>440 GeV</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solidFill>
                            <a:schemeClr val="tx1">
                              <a:lumMod val="60000"/>
                              <a:lumOff val="40000"/>
                            </a:schemeClr>
                          </a:solidFill>
                          <a:effectLst/>
                        </a:rPr>
                        <a:t>108</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solidFill>
                            <a:schemeClr val="tx1">
                              <a:lumMod val="60000"/>
                              <a:lumOff val="40000"/>
                            </a:schemeClr>
                          </a:solidFill>
                          <a:effectLst/>
                        </a:rPr>
                        <a:t>1.5×10</a:t>
                      </a:r>
                      <a:r>
                        <a:rPr lang="en-GB" sz="1200" baseline="30000" dirty="0">
                          <a:solidFill>
                            <a:schemeClr val="tx1">
                              <a:lumMod val="60000"/>
                              <a:lumOff val="40000"/>
                            </a:schemeClr>
                          </a:solidFill>
                          <a:effectLst/>
                        </a:rPr>
                        <a:t>11</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dirty="0">
                          <a:solidFill>
                            <a:schemeClr val="tx1">
                              <a:lumMod val="60000"/>
                              <a:lumOff val="40000"/>
                            </a:schemeClr>
                          </a:solidFill>
                          <a:effectLst/>
                        </a:rPr>
                        <a:t>50 ns</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kern="1200" dirty="0">
                          <a:solidFill>
                            <a:schemeClr val="tx1">
                              <a:lumMod val="60000"/>
                              <a:lumOff val="40000"/>
                            </a:schemeClr>
                          </a:solidFill>
                          <a:effectLst/>
                        </a:rPr>
                        <a:t>0.2 mm</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kern="1200" dirty="0">
                          <a:solidFill>
                            <a:schemeClr val="tx1">
                              <a:lumMod val="60000"/>
                              <a:lumOff val="40000"/>
                            </a:schemeClr>
                          </a:solidFill>
                          <a:effectLst/>
                        </a:rPr>
                        <a:t>copper</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kern="1200">
                          <a:solidFill>
                            <a:schemeClr val="tx1">
                              <a:lumMod val="60000"/>
                              <a:lumOff val="40000"/>
                            </a:schemeClr>
                          </a:solidFill>
                          <a:effectLst/>
                        </a:rPr>
                        <a:t>0.795 m</a:t>
                      </a:r>
                      <a:endParaRPr lang="en-GB" sz="1200" b="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kern="1200" dirty="0">
                          <a:solidFill>
                            <a:schemeClr val="tx1">
                              <a:lumMod val="60000"/>
                              <a:lumOff val="40000"/>
                            </a:schemeClr>
                          </a:solidFill>
                          <a:effectLst/>
                        </a:rPr>
                        <a:t>Experiment [</a:t>
                      </a:r>
                      <a:r>
                        <a:rPr lang="en-GB" sz="1200" kern="1200" dirty="0" smtClean="0">
                          <a:solidFill>
                            <a:schemeClr val="tx1">
                              <a:lumMod val="60000"/>
                              <a:lumOff val="40000"/>
                            </a:schemeClr>
                          </a:solidFill>
                          <a:effectLst/>
                        </a:rPr>
                        <a:t>2,3]</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r>
              <a:tr h="272131">
                <a:tc>
                  <a:txBody>
                    <a:bodyPr/>
                    <a:lstStyle/>
                    <a:p>
                      <a:pPr algn="l">
                        <a:spcAft>
                          <a:spcPts val="0"/>
                        </a:spcAft>
                      </a:pPr>
                      <a:r>
                        <a:rPr lang="en-GB" sz="1200" dirty="0">
                          <a:solidFill>
                            <a:schemeClr val="tx1">
                              <a:lumMod val="60000"/>
                              <a:lumOff val="40000"/>
                            </a:schemeClr>
                          </a:solidFill>
                          <a:effectLst/>
                        </a:rPr>
                        <a:t>SPS</a:t>
                      </a:r>
                      <a:endParaRPr lang="en-GB" sz="1200" b="1"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solidFill>
                            <a:schemeClr val="tx1">
                              <a:lumMod val="60000"/>
                              <a:lumOff val="40000"/>
                            </a:schemeClr>
                          </a:solidFill>
                          <a:effectLst/>
                        </a:rPr>
                        <a:t>440 GeV</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solidFill>
                            <a:schemeClr val="tx1">
                              <a:lumMod val="60000"/>
                              <a:lumOff val="40000"/>
                            </a:schemeClr>
                          </a:solidFill>
                          <a:effectLst/>
                        </a:rPr>
                        <a:t>144</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solidFill>
                            <a:schemeClr val="tx1">
                              <a:lumMod val="60000"/>
                              <a:lumOff val="40000"/>
                            </a:schemeClr>
                          </a:solidFill>
                          <a:effectLst/>
                        </a:rPr>
                        <a:t>1.5×10</a:t>
                      </a:r>
                      <a:r>
                        <a:rPr lang="en-GB" sz="1200" baseline="30000" dirty="0">
                          <a:solidFill>
                            <a:schemeClr val="tx1">
                              <a:lumMod val="60000"/>
                              <a:lumOff val="40000"/>
                            </a:schemeClr>
                          </a:solidFill>
                          <a:effectLst/>
                        </a:rPr>
                        <a:t>11</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a:solidFill>
                            <a:schemeClr val="tx1">
                              <a:lumMod val="60000"/>
                              <a:lumOff val="40000"/>
                            </a:schemeClr>
                          </a:solidFill>
                          <a:effectLst/>
                        </a:rPr>
                        <a:t>50 ns</a:t>
                      </a:r>
                      <a:endParaRPr lang="en-GB" sz="1200" b="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kern="1200" dirty="0">
                          <a:solidFill>
                            <a:schemeClr val="tx1">
                              <a:lumMod val="60000"/>
                              <a:lumOff val="40000"/>
                            </a:schemeClr>
                          </a:solidFill>
                          <a:effectLst/>
                        </a:rPr>
                        <a:t>0.2 mm</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kern="1200" dirty="0">
                          <a:solidFill>
                            <a:schemeClr val="tx1">
                              <a:lumMod val="60000"/>
                              <a:lumOff val="40000"/>
                            </a:schemeClr>
                          </a:solidFill>
                          <a:effectLst/>
                        </a:rPr>
                        <a:t>copper</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kern="1200">
                          <a:solidFill>
                            <a:schemeClr val="tx1">
                              <a:lumMod val="60000"/>
                              <a:lumOff val="40000"/>
                            </a:schemeClr>
                          </a:solidFill>
                          <a:effectLst/>
                        </a:rPr>
                        <a:t>0.9 m</a:t>
                      </a:r>
                      <a:endParaRPr lang="en-GB" sz="1200" b="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kern="1200" dirty="0">
                          <a:solidFill>
                            <a:schemeClr val="tx1">
                              <a:lumMod val="60000"/>
                              <a:lumOff val="40000"/>
                            </a:schemeClr>
                          </a:solidFill>
                          <a:effectLst/>
                        </a:rPr>
                        <a:t>Simulation </a:t>
                      </a:r>
                      <a:r>
                        <a:rPr lang="en-GB" sz="1200" kern="1200" dirty="0" smtClean="0">
                          <a:solidFill>
                            <a:schemeClr val="tx1">
                              <a:lumMod val="60000"/>
                              <a:lumOff val="40000"/>
                            </a:schemeClr>
                          </a:solidFill>
                          <a:effectLst/>
                        </a:rPr>
                        <a:t>[1]</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r>
              <a:tr h="272131">
                <a:tc>
                  <a:txBody>
                    <a:bodyPr/>
                    <a:lstStyle/>
                    <a:p>
                      <a:pPr algn="l">
                        <a:spcAft>
                          <a:spcPts val="0"/>
                        </a:spcAft>
                      </a:pPr>
                      <a:r>
                        <a:rPr lang="en-GB" sz="1200" dirty="0">
                          <a:solidFill>
                            <a:schemeClr val="tx1">
                              <a:lumMod val="60000"/>
                              <a:lumOff val="40000"/>
                            </a:schemeClr>
                          </a:solidFill>
                          <a:effectLst/>
                        </a:rPr>
                        <a:t>SPS</a:t>
                      </a:r>
                      <a:endParaRPr lang="en-GB" sz="1200" b="1"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solidFill>
                            <a:schemeClr val="tx1">
                              <a:lumMod val="60000"/>
                              <a:lumOff val="40000"/>
                            </a:schemeClr>
                          </a:solidFill>
                          <a:effectLst/>
                        </a:rPr>
                        <a:t>440 GeV</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solidFill>
                            <a:schemeClr val="tx1">
                              <a:lumMod val="60000"/>
                              <a:lumOff val="40000"/>
                            </a:schemeClr>
                          </a:solidFill>
                          <a:effectLst/>
                        </a:rPr>
                        <a:t>144</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solidFill>
                            <a:schemeClr val="tx1">
                              <a:lumMod val="60000"/>
                              <a:lumOff val="40000"/>
                            </a:schemeClr>
                          </a:solidFill>
                          <a:effectLst/>
                        </a:rPr>
                        <a:t>1.5×10</a:t>
                      </a:r>
                      <a:r>
                        <a:rPr lang="en-GB" sz="1200" baseline="30000" dirty="0">
                          <a:solidFill>
                            <a:schemeClr val="tx1">
                              <a:lumMod val="60000"/>
                              <a:lumOff val="40000"/>
                            </a:schemeClr>
                          </a:solidFill>
                          <a:effectLst/>
                        </a:rPr>
                        <a:t>11</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dirty="0">
                          <a:solidFill>
                            <a:schemeClr val="tx1">
                              <a:lumMod val="60000"/>
                              <a:lumOff val="40000"/>
                            </a:schemeClr>
                          </a:solidFill>
                          <a:effectLst/>
                        </a:rPr>
                        <a:t>50 ns</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kern="1200" dirty="0">
                          <a:solidFill>
                            <a:schemeClr val="tx1">
                              <a:lumMod val="60000"/>
                              <a:lumOff val="40000"/>
                            </a:schemeClr>
                          </a:solidFill>
                          <a:effectLst/>
                        </a:rPr>
                        <a:t>0.2 mm</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kern="1200" dirty="0">
                          <a:solidFill>
                            <a:schemeClr val="tx1">
                              <a:lumMod val="60000"/>
                              <a:lumOff val="40000"/>
                            </a:schemeClr>
                          </a:solidFill>
                          <a:effectLst/>
                        </a:rPr>
                        <a:t>copper</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kern="1200">
                          <a:solidFill>
                            <a:schemeClr val="tx1">
                              <a:lumMod val="60000"/>
                              <a:lumOff val="40000"/>
                            </a:schemeClr>
                          </a:solidFill>
                          <a:effectLst/>
                        </a:rPr>
                        <a:t>0.85 m</a:t>
                      </a:r>
                      <a:endParaRPr lang="en-GB" sz="1200" b="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kern="1200" dirty="0">
                          <a:solidFill>
                            <a:schemeClr val="tx1">
                              <a:lumMod val="60000"/>
                              <a:lumOff val="40000"/>
                            </a:schemeClr>
                          </a:solidFill>
                          <a:effectLst/>
                        </a:rPr>
                        <a:t>Experiment [</a:t>
                      </a:r>
                      <a:r>
                        <a:rPr lang="en-GB" sz="1200" kern="1200" dirty="0" smtClean="0">
                          <a:solidFill>
                            <a:schemeClr val="tx1">
                              <a:lumMod val="60000"/>
                              <a:lumOff val="40000"/>
                            </a:schemeClr>
                          </a:solidFill>
                          <a:effectLst/>
                        </a:rPr>
                        <a:t>2,3]</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r>
              <a:tr h="272131">
                <a:tc>
                  <a:txBody>
                    <a:bodyPr/>
                    <a:lstStyle/>
                    <a:p>
                      <a:pPr algn="l">
                        <a:spcAft>
                          <a:spcPts val="0"/>
                        </a:spcAft>
                      </a:pPr>
                      <a:r>
                        <a:rPr lang="en-GB" sz="1200" dirty="0">
                          <a:solidFill>
                            <a:schemeClr val="tx1">
                              <a:lumMod val="60000"/>
                              <a:lumOff val="40000"/>
                            </a:schemeClr>
                          </a:solidFill>
                          <a:effectLst/>
                        </a:rPr>
                        <a:t>SPS</a:t>
                      </a:r>
                      <a:endParaRPr lang="en-GB" sz="1200" b="1"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solidFill>
                            <a:schemeClr val="tx1">
                              <a:lumMod val="60000"/>
                              <a:lumOff val="40000"/>
                            </a:schemeClr>
                          </a:solidFill>
                          <a:effectLst/>
                        </a:rPr>
                        <a:t>450 GeV</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solidFill>
                            <a:schemeClr val="tx1">
                              <a:lumMod val="60000"/>
                              <a:lumOff val="40000"/>
                            </a:schemeClr>
                          </a:solidFill>
                          <a:effectLst/>
                        </a:rPr>
                        <a:t>288</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solidFill>
                            <a:schemeClr val="tx1">
                              <a:lumMod val="60000"/>
                              <a:lumOff val="40000"/>
                            </a:schemeClr>
                          </a:solidFill>
                          <a:effectLst/>
                        </a:rPr>
                        <a:t>1.1×10</a:t>
                      </a:r>
                      <a:r>
                        <a:rPr lang="en-GB" sz="1200" baseline="30000" dirty="0">
                          <a:solidFill>
                            <a:schemeClr val="tx1">
                              <a:lumMod val="60000"/>
                              <a:lumOff val="40000"/>
                            </a:schemeClr>
                          </a:solidFill>
                          <a:effectLst/>
                        </a:rPr>
                        <a:t>11</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dirty="0">
                          <a:solidFill>
                            <a:schemeClr val="tx1">
                              <a:lumMod val="60000"/>
                              <a:lumOff val="40000"/>
                            </a:schemeClr>
                          </a:solidFill>
                          <a:effectLst/>
                        </a:rPr>
                        <a:t>25 ns</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kern="1200" dirty="0">
                          <a:solidFill>
                            <a:schemeClr val="tx1">
                              <a:lumMod val="60000"/>
                              <a:lumOff val="40000"/>
                            </a:schemeClr>
                          </a:solidFill>
                          <a:effectLst/>
                        </a:rPr>
                        <a:t>0.088 mm</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kern="1200" dirty="0">
                          <a:solidFill>
                            <a:schemeClr val="tx1">
                              <a:lumMod val="60000"/>
                              <a:lumOff val="40000"/>
                            </a:schemeClr>
                          </a:solidFill>
                          <a:effectLst/>
                        </a:rPr>
                        <a:t>copper</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kern="1200" dirty="0">
                          <a:solidFill>
                            <a:schemeClr val="tx1">
                              <a:lumMod val="60000"/>
                              <a:lumOff val="40000"/>
                            </a:schemeClr>
                          </a:solidFill>
                          <a:effectLst/>
                        </a:rPr>
                        <a:t>1.3 m</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kern="1200" dirty="0">
                          <a:solidFill>
                            <a:schemeClr val="tx1">
                              <a:lumMod val="60000"/>
                              <a:lumOff val="40000"/>
                            </a:schemeClr>
                          </a:solidFill>
                          <a:effectLst/>
                        </a:rPr>
                        <a:t>Simulation </a:t>
                      </a:r>
                      <a:r>
                        <a:rPr lang="en-GB" sz="1200" kern="1200" dirty="0" smtClean="0">
                          <a:solidFill>
                            <a:schemeClr val="tx1">
                              <a:lumMod val="60000"/>
                              <a:lumOff val="40000"/>
                            </a:schemeClr>
                          </a:solidFill>
                          <a:effectLst/>
                        </a:rPr>
                        <a:t>[4]</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r>
              <a:tr h="272131">
                <a:tc>
                  <a:txBody>
                    <a:bodyPr/>
                    <a:lstStyle/>
                    <a:p>
                      <a:pPr algn="l">
                        <a:spcAft>
                          <a:spcPts val="0"/>
                        </a:spcAft>
                      </a:pPr>
                      <a:r>
                        <a:rPr lang="en-GB" sz="1200" dirty="0">
                          <a:solidFill>
                            <a:schemeClr val="tx1">
                              <a:lumMod val="60000"/>
                              <a:lumOff val="40000"/>
                            </a:schemeClr>
                          </a:solidFill>
                          <a:effectLst/>
                        </a:rPr>
                        <a:t>SPS</a:t>
                      </a:r>
                      <a:endParaRPr lang="en-GB" sz="1200" b="1"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solidFill>
                            <a:schemeClr val="tx1">
                              <a:lumMod val="60000"/>
                              <a:lumOff val="40000"/>
                            </a:schemeClr>
                          </a:solidFill>
                          <a:effectLst/>
                        </a:rPr>
                        <a:t>440 GeV</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solidFill>
                            <a:schemeClr val="tx1">
                              <a:lumMod val="60000"/>
                              <a:lumOff val="40000"/>
                            </a:schemeClr>
                          </a:solidFill>
                          <a:effectLst/>
                        </a:rPr>
                        <a:t>288</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solidFill>
                            <a:schemeClr val="tx1">
                              <a:lumMod val="60000"/>
                              <a:lumOff val="40000"/>
                            </a:schemeClr>
                          </a:solidFill>
                          <a:effectLst/>
                        </a:rPr>
                        <a:t>1.15×10</a:t>
                      </a:r>
                      <a:r>
                        <a:rPr lang="en-GB" sz="1200" baseline="30000" dirty="0">
                          <a:solidFill>
                            <a:schemeClr val="tx1">
                              <a:lumMod val="60000"/>
                              <a:lumOff val="40000"/>
                            </a:schemeClr>
                          </a:solidFill>
                          <a:effectLst/>
                        </a:rPr>
                        <a:t>11</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dirty="0">
                          <a:solidFill>
                            <a:schemeClr val="tx1">
                              <a:lumMod val="60000"/>
                              <a:lumOff val="40000"/>
                            </a:schemeClr>
                          </a:solidFill>
                          <a:effectLst/>
                        </a:rPr>
                        <a:t>25 ns</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kern="1200" dirty="0">
                          <a:solidFill>
                            <a:schemeClr val="tx1">
                              <a:lumMod val="60000"/>
                              <a:lumOff val="40000"/>
                            </a:schemeClr>
                          </a:solidFill>
                          <a:effectLst/>
                        </a:rPr>
                        <a:t>0.2 mm</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kern="1200" dirty="0">
                          <a:solidFill>
                            <a:schemeClr val="tx1">
                              <a:lumMod val="60000"/>
                              <a:lumOff val="40000"/>
                            </a:schemeClr>
                          </a:solidFill>
                          <a:effectLst/>
                        </a:rPr>
                        <a:t>copper</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kern="1200">
                          <a:solidFill>
                            <a:schemeClr val="tx1">
                              <a:lumMod val="60000"/>
                              <a:lumOff val="40000"/>
                            </a:schemeClr>
                          </a:solidFill>
                          <a:effectLst/>
                        </a:rPr>
                        <a:t>1.1 m</a:t>
                      </a:r>
                      <a:endParaRPr lang="en-GB" sz="1200" b="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kern="1200" dirty="0">
                          <a:solidFill>
                            <a:schemeClr val="tx1">
                              <a:lumMod val="60000"/>
                              <a:lumOff val="40000"/>
                            </a:schemeClr>
                          </a:solidFill>
                          <a:effectLst/>
                        </a:rPr>
                        <a:t>Simulation </a:t>
                      </a:r>
                      <a:r>
                        <a:rPr lang="en-GB" sz="1200" kern="1200" dirty="0" smtClean="0">
                          <a:solidFill>
                            <a:schemeClr val="tx1">
                              <a:lumMod val="60000"/>
                              <a:lumOff val="40000"/>
                            </a:schemeClr>
                          </a:solidFill>
                          <a:effectLst/>
                        </a:rPr>
                        <a:t>[5]</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r>
              <a:tr h="272131">
                <a:tc>
                  <a:txBody>
                    <a:bodyPr/>
                    <a:lstStyle/>
                    <a:p>
                      <a:pPr algn="l">
                        <a:spcAft>
                          <a:spcPts val="0"/>
                        </a:spcAft>
                      </a:pPr>
                      <a:r>
                        <a:rPr lang="en-GB" sz="1200" dirty="0">
                          <a:solidFill>
                            <a:schemeClr val="tx1">
                              <a:lumMod val="60000"/>
                              <a:lumOff val="40000"/>
                            </a:schemeClr>
                          </a:solidFill>
                          <a:effectLst/>
                        </a:rPr>
                        <a:t>SPS</a:t>
                      </a:r>
                      <a:endParaRPr lang="en-GB" sz="1200" b="1"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solidFill>
                            <a:schemeClr val="tx1">
                              <a:lumMod val="60000"/>
                              <a:lumOff val="40000"/>
                            </a:schemeClr>
                          </a:solidFill>
                          <a:effectLst/>
                        </a:rPr>
                        <a:t>440 GeV</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solidFill>
                            <a:schemeClr val="tx1">
                              <a:lumMod val="60000"/>
                              <a:lumOff val="40000"/>
                            </a:schemeClr>
                          </a:solidFill>
                          <a:effectLst/>
                        </a:rPr>
                        <a:t>288</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solidFill>
                            <a:schemeClr val="tx1">
                              <a:lumMod val="60000"/>
                              <a:lumOff val="40000"/>
                            </a:schemeClr>
                          </a:solidFill>
                          <a:effectLst/>
                        </a:rPr>
                        <a:t>1.15×10</a:t>
                      </a:r>
                      <a:r>
                        <a:rPr lang="en-GB" sz="1200" baseline="30000" dirty="0">
                          <a:solidFill>
                            <a:schemeClr val="tx1">
                              <a:lumMod val="60000"/>
                              <a:lumOff val="40000"/>
                            </a:schemeClr>
                          </a:solidFill>
                          <a:effectLst/>
                        </a:rPr>
                        <a:t>11</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dirty="0">
                          <a:solidFill>
                            <a:schemeClr val="tx1">
                              <a:lumMod val="60000"/>
                              <a:lumOff val="40000"/>
                            </a:schemeClr>
                          </a:solidFill>
                          <a:effectLst/>
                        </a:rPr>
                        <a:t>25 ns</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kern="1200" dirty="0">
                          <a:solidFill>
                            <a:schemeClr val="tx1">
                              <a:lumMod val="60000"/>
                              <a:lumOff val="40000"/>
                            </a:schemeClr>
                          </a:solidFill>
                          <a:effectLst/>
                        </a:rPr>
                        <a:t>0.5 mm</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kern="1200" dirty="0">
                          <a:solidFill>
                            <a:schemeClr val="tx1">
                              <a:lumMod val="60000"/>
                              <a:lumOff val="40000"/>
                            </a:schemeClr>
                          </a:solidFill>
                          <a:effectLst/>
                        </a:rPr>
                        <a:t>copper</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kern="1200" dirty="0">
                          <a:solidFill>
                            <a:schemeClr val="tx1">
                              <a:lumMod val="60000"/>
                              <a:lumOff val="40000"/>
                            </a:schemeClr>
                          </a:solidFill>
                          <a:effectLst/>
                        </a:rPr>
                        <a:t>0.85 m</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kern="1200" dirty="0">
                          <a:solidFill>
                            <a:schemeClr val="tx1">
                              <a:lumMod val="60000"/>
                              <a:lumOff val="40000"/>
                            </a:schemeClr>
                          </a:solidFill>
                          <a:effectLst/>
                        </a:rPr>
                        <a:t>Simulation </a:t>
                      </a:r>
                      <a:r>
                        <a:rPr lang="en-GB" sz="1200" kern="1200" dirty="0" smtClean="0">
                          <a:solidFill>
                            <a:schemeClr val="tx1">
                              <a:lumMod val="60000"/>
                              <a:lumOff val="40000"/>
                            </a:schemeClr>
                          </a:solidFill>
                          <a:effectLst/>
                        </a:rPr>
                        <a:t>[5,6]</a:t>
                      </a:r>
                      <a:endParaRPr lang="en-GB" sz="1200" b="0" dirty="0">
                        <a:solidFill>
                          <a:schemeClr val="tx1">
                            <a:lumMod val="60000"/>
                            <a:lumOff val="40000"/>
                          </a:schemeClr>
                        </a:solidFill>
                        <a:effectLst/>
                        <a:latin typeface="Calibri" panose="020F0502020204030204" pitchFamily="34" charset="0"/>
                        <a:ea typeface="Times New Roman" panose="02020603050405020304" pitchFamily="18" charset="0"/>
                      </a:endParaRPr>
                    </a:p>
                  </a:txBody>
                  <a:tcPr marL="68580" marR="68580" marT="0" marB="0" anchor="ctr"/>
                </a:tc>
              </a:tr>
              <a:tr h="272131">
                <a:tc>
                  <a:txBody>
                    <a:bodyPr/>
                    <a:lstStyle/>
                    <a:p>
                      <a:pPr algn="l">
                        <a:spcAft>
                          <a:spcPts val="0"/>
                        </a:spcAft>
                      </a:pPr>
                      <a:r>
                        <a:rPr lang="en-GB" sz="1200" dirty="0">
                          <a:effectLst/>
                        </a:rPr>
                        <a:t>LHC</a:t>
                      </a:r>
                      <a:endParaRPr lang="en-GB" sz="1200" b="1"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effectLst/>
                        </a:rPr>
                        <a:t>7 TeV</a:t>
                      </a:r>
                      <a:endParaRPr lang="en-GB" sz="12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effectLst/>
                        </a:rPr>
                        <a:t>2808</a:t>
                      </a:r>
                      <a:endParaRPr lang="en-GB" sz="12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effectLst/>
                        </a:rPr>
                        <a:t>1.15×10</a:t>
                      </a:r>
                      <a:r>
                        <a:rPr lang="en-GB" sz="1200" baseline="30000" dirty="0">
                          <a:effectLst/>
                        </a:rPr>
                        <a:t>11</a:t>
                      </a:r>
                      <a:endParaRPr lang="en-GB" sz="12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dirty="0">
                          <a:effectLst/>
                        </a:rPr>
                        <a:t>25 ns</a:t>
                      </a:r>
                      <a:endParaRPr lang="en-GB" sz="12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kern="1200" dirty="0">
                          <a:effectLst/>
                        </a:rPr>
                        <a:t>0.2 mm</a:t>
                      </a:r>
                      <a:endParaRPr lang="en-GB" sz="12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kern="1200" dirty="0">
                          <a:effectLst/>
                        </a:rPr>
                        <a:t>copper</a:t>
                      </a:r>
                      <a:endParaRPr lang="en-GB" sz="12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kern="1200" dirty="0">
                          <a:effectLst/>
                        </a:rPr>
                        <a:t>35 m</a:t>
                      </a:r>
                      <a:endParaRPr lang="en-GB" sz="12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kern="1200" dirty="0">
                          <a:effectLst/>
                        </a:rPr>
                        <a:t>Simulation </a:t>
                      </a:r>
                      <a:r>
                        <a:rPr lang="en-GB" sz="1200" kern="1200" dirty="0" smtClean="0">
                          <a:effectLst/>
                        </a:rPr>
                        <a:t>[7,8]</a:t>
                      </a:r>
                      <a:endParaRPr lang="en-GB" sz="12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r>
              <a:tr h="272131">
                <a:tc>
                  <a:txBody>
                    <a:bodyPr/>
                    <a:lstStyle/>
                    <a:p>
                      <a:pPr algn="l">
                        <a:spcAft>
                          <a:spcPts val="0"/>
                        </a:spcAft>
                      </a:pPr>
                      <a:r>
                        <a:rPr lang="en-GB" sz="1200" dirty="0">
                          <a:effectLst/>
                        </a:rPr>
                        <a:t>LHC</a:t>
                      </a:r>
                      <a:endParaRPr lang="en-GB" sz="1200" b="1"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effectLst/>
                        </a:rPr>
                        <a:t>7 TeV</a:t>
                      </a:r>
                      <a:endParaRPr lang="en-GB" sz="12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effectLst/>
                        </a:rPr>
                        <a:t>2808</a:t>
                      </a:r>
                      <a:endParaRPr lang="en-GB" sz="12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effectLst/>
                        </a:rPr>
                        <a:t>1.15×10</a:t>
                      </a:r>
                      <a:r>
                        <a:rPr lang="en-GB" sz="1200" baseline="30000" dirty="0">
                          <a:effectLst/>
                        </a:rPr>
                        <a:t>11</a:t>
                      </a:r>
                      <a:endParaRPr lang="en-GB" sz="12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dirty="0">
                          <a:effectLst/>
                        </a:rPr>
                        <a:t>25 ns</a:t>
                      </a:r>
                      <a:endParaRPr lang="en-GB" sz="12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effectLst/>
                        </a:rPr>
                        <a:t>0.5 mm</a:t>
                      </a:r>
                      <a:endParaRPr lang="en-GB" sz="12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dirty="0">
                          <a:effectLst/>
                        </a:rPr>
                        <a:t>graphite</a:t>
                      </a:r>
                      <a:endParaRPr lang="en-GB" sz="12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dirty="0">
                          <a:effectLst/>
                        </a:rPr>
                        <a:t>25 m</a:t>
                      </a:r>
                      <a:endParaRPr lang="en-GB" sz="12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kern="1200" dirty="0">
                          <a:effectLst/>
                        </a:rPr>
                        <a:t>Simulation</a:t>
                      </a:r>
                      <a:r>
                        <a:rPr lang="en-GB" sz="1200" dirty="0">
                          <a:effectLst/>
                        </a:rPr>
                        <a:t> </a:t>
                      </a:r>
                      <a:r>
                        <a:rPr lang="en-GB" sz="1200" dirty="0" smtClean="0">
                          <a:effectLst/>
                        </a:rPr>
                        <a:t>[6]</a:t>
                      </a:r>
                      <a:endParaRPr lang="en-GB" sz="1200" b="0" dirty="0">
                        <a:solidFill>
                          <a:srgbClr val="000000"/>
                        </a:solidFill>
                        <a:effectLst/>
                        <a:latin typeface="Calibri" panose="020F0502020204030204" pitchFamily="34" charset="0"/>
                        <a:ea typeface="Times New Roman" panose="02020603050405020304" pitchFamily="18" charset="0"/>
                      </a:endParaRPr>
                    </a:p>
                  </a:txBody>
                  <a:tcPr marL="68580" marR="68580" marT="0" marB="0" anchor="ctr"/>
                </a:tc>
              </a:tr>
              <a:tr h="272131">
                <a:tc>
                  <a:txBody>
                    <a:bodyPr/>
                    <a:lstStyle/>
                    <a:p>
                      <a:pPr algn="l">
                        <a:spcAft>
                          <a:spcPts val="0"/>
                        </a:spcAft>
                      </a:pPr>
                      <a:r>
                        <a:rPr lang="en-GB" sz="1200" b="1" dirty="0">
                          <a:solidFill>
                            <a:schemeClr val="tx1">
                              <a:lumMod val="50000"/>
                            </a:schemeClr>
                          </a:solidFill>
                          <a:effectLst/>
                        </a:rPr>
                        <a:t>FCC</a:t>
                      </a:r>
                      <a:endParaRPr lang="en-GB" sz="1200" b="1" dirty="0">
                        <a:solidFill>
                          <a:schemeClr val="tx1">
                            <a:lumMod val="5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b="0" dirty="0">
                          <a:solidFill>
                            <a:schemeClr val="tx1">
                              <a:lumMod val="50000"/>
                            </a:schemeClr>
                          </a:solidFill>
                          <a:effectLst/>
                        </a:rPr>
                        <a:t>40 TeV</a:t>
                      </a:r>
                      <a:endParaRPr lang="en-GB" sz="1200" b="0" dirty="0">
                        <a:solidFill>
                          <a:schemeClr val="tx1">
                            <a:lumMod val="5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b="0" dirty="0">
                          <a:solidFill>
                            <a:schemeClr val="tx1">
                              <a:lumMod val="50000"/>
                            </a:schemeClr>
                          </a:solidFill>
                          <a:effectLst/>
                        </a:rPr>
                        <a:t>10600</a:t>
                      </a:r>
                      <a:endParaRPr lang="en-GB" sz="1200" b="0" dirty="0">
                        <a:solidFill>
                          <a:schemeClr val="tx1">
                            <a:lumMod val="5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b="0" dirty="0">
                          <a:solidFill>
                            <a:schemeClr val="tx1">
                              <a:lumMod val="50000"/>
                            </a:schemeClr>
                          </a:solidFill>
                          <a:effectLst/>
                        </a:rPr>
                        <a:t>1.0×10</a:t>
                      </a:r>
                      <a:r>
                        <a:rPr lang="en-GB" sz="1200" b="0" baseline="30000" dirty="0">
                          <a:solidFill>
                            <a:schemeClr val="tx1">
                              <a:lumMod val="50000"/>
                            </a:schemeClr>
                          </a:solidFill>
                          <a:effectLst/>
                        </a:rPr>
                        <a:t>11</a:t>
                      </a:r>
                      <a:endParaRPr lang="en-GB" sz="1200" b="0" dirty="0">
                        <a:solidFill>
                          <a:schemeClr val="tx1">
                            <a:lumMod val="5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b="0" dirty="0">
                          <a:solidFill>
                            <a:schemeClr val="tx1">
                              <a:lumMod val="50000"/>
                            </a:schemeClr>
                          </a:solidFill>
                          <a:effectLst/>
                        </a:rPr>
                        <a:t>25 ns</a:t>
                      </a:r>
                      <a:endParaRPr lang="en-GB" sz="1200" b="0" dirty="0">
                        <a:solidFill>
                          <a:schemeClr val="tx1">
                            <a:lumMod val="5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b="0" dirty="0">
                          <a:solidFill>
                            <a:schemeClr val="tx1">
                              <a:lumMod val="50000"/>
                            </a:schemeClr>
                          </a:solidFill>
                          <a:effectLst/>
                        </a:rPr>
                        <a:t>0.2 mm</a:t>
                      </a:r>
                      <a:endParaRPr lang="en-GB" sz="1200" b="0" dirty="0">
                        <a:solidFill>
                          <a:schemeClr val="tx1">
                            <a:lumMod val="5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b="0" dirty="0">
                          <a:solidFill>
                            <a:schemeClr val="tx1">
                              <a:lumMod val="50000"/>
                            </a:schemeClr>
                          </a:solidFill>
                          <a:effectLst/>
                        </a:rPr>
                        <a:t>copper</a:t>
                      </a:r>
                      <a:endParaRPr lang="en-GB" sz="1200" b="0" dirty="0">
                        <a:solidFill>
                          <a:schemeClr val="tx1">
                            <a:lumMod val="5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b="0" dirty="0">
                          <a:solidFill>
                            <a:schemeClr val="tx1">
                              <a:lumMod val="50000"/>
                            </a:schemeClr>
                          </a:solidFill>
                          <a:effectLst/>
                        </a:rPr>
                        <a:t>290 m</a:t>
                      </a:r>
                      <a:endParaRPr lang="en-GB" sz="1200" b="0" dirty="0">
                        <a:solidFill>
                          <a:schemeClr val="tx1">
                            <a:lumMod val="5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b="0" kern="1200" dirty="0">
                          <a:solidFill>
                            <a:schemeClr val="tx1">
                              <a:lumMod val="50000"/>
                            </a:schemeClr>
                          </a:solidFill>
                          <a:effectLst/>
                        </a:rPr>
                        <a:t>Simulation</a:t>
                      </a:r>
                      <a:r>
                        <a:rPr lang="en-GB" sz="1200" b="0" dirty="0">
                          <a:solidFill>
                            <a:schemeClr val="tx1">
                              <a:lumMod val="50000"/>
                            </a:schemeClr>
                          </a:solidFill>
                          <a:effectLst/>
                        </a:rPr>
                        <a:t> </a:t>
                      </a:r>
                      <a:r>
                        <a:rPr lang="en-GB" sz="1200" b="0" dirty="0" smtClean="0">
                          <a:solidFill>
                            <a:schemeClr val="tx1">
                              <a:lumMod val="50000"/>
                            </a:schemeClr>
                          </a:solidFill>
                          <a:effectLst/>
                        </a:rPr>
                        <a:t>[9]</a:t>
                      </a:r>
                      <a:endParaRPr lang="en-GB" sz="1200" b="0" dirty="0">
                        <a:solidFill>
                          <a:schemeClr val="tx1">
                            <a:lumMod val="50000"/>
                          </a:schemeClr>
                        </a:solidFill>
                        <a:effectLst/>
                        <a:latin typeface="Calibri" panose="020F0502020204030204" pitchFamily="34" charset="0"/>
                        <a:ea typeface="Times New Roman" panose="02020603050405020304" pitchFamily="18" charset="0"/>
                      </a:endParaRPr>
                    </a:p>
                  </a:txBody>
                  <a:tcPr marL="68580" marR="68580" marT="0" marB="0" anchor="ctr"/>
                </a:tc>
              </a:tr>
              <a:tr h="272131">
                <a:tc>
                  <a:txBody>
                    <a:bodyPr/>
                    <a:lstStyle/>
                    <a:p>
                      <a:pPr algn="l">
                        <a:spcAft>
                          <a:spcPts val="0"/>
                        </a:spcAft>
                      </a:pPr>
                      <a:r>
                        <a:rPr lang="en-GB" sz="1200" b="1" dirty="0">
                          <a:solidFill>
                            <a:schemeClr val="tx1">
                              <a:lumMod val="50000"/>
                            </a:schemeClr>
                          </a:solidFill>
                          <a:effectLst/>
                        </a:rPr>
                        <a:t>FCC</a:t>
                      </a:r>
                      <a:endParaRPr lang="en-GB" sz="1200" b="1" dirty="0">
                        <a:solidFill>
                          <a:schemeClr val="tx1">
                            <a:lumMod val="5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b="0" dirty="0">
                          <a:solidFill>
                            <a:schemeClr val="tx1">
                              <a:lumMod val="50000"/>
                            </a:schemeClr>
                          </a:solidFill>
                          <a:effectLst/>
                        </a:rPr>
                        <a:t>50 TeV</a:t>
                      </a:r>
                      <a:endParaRPr lang="en-GB" sz="1200" b="0" dirty="0">
                        <a:solidFill>
                          <a:schemeClr val="tx1">
                            <a:lumMod val="5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b="0" dirty="0">
                          <a:solidFill>
                            <a:schemeClr val="tx1">
                              <a:lumMod val="50000"/>
                            </a:schemeClr>
                          </a:solidFill>
                          <a:effectLst/>
                        </a:rPr>
                        <a:t>10600</a:t>
                      </a:r>
                      <a:endParaRPr lang="en-GB" sz="1200" b="0" dirty="0">
                        <a:solidFill>
                          <a:schemeClr val="tx1">
                            <a:lumMod val="5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b="0" dirty="0">
                          <a:solidFill>
                            <a:schemeClr val="tx1">
                              <a:lumMod val="50000"/>
                            </a:schemeClr>
                          </a:solidFill>
                          <a:effectLst/>
                        </a:rPr>
                        <a:t>1.0×10</a:t>
                      </a:r>
                      <a:r>
                        <a:rPr lang="en-GB" sz="1200" b="0" baseline="30000" dirty="0">
                          <a:solidFill>
                            <a:schemeClr val="tx1">
                              <a:lumMod val="50000"/>
                            </a:schemeClr>
                          </a:solidFill>
                          <a:effectLst/>
                        </a:rPr>
                        <a:t>11</a:t>
                      </a:r>
                      <a:endParaRPr lang="en-GB" sz="1200" b="0" dirty="0">
                        <a:solidFill>
                          <a:schemeClr val="tx1">
                            <a:lumMod val="5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b="0" dirty="0">
                          <a:solidFill>
                            <a:schemeClr val="tx1">
                              <a:lumMod val="50000"/>
                            </a:schemeClr>
                          </a:solidFill>
                          <a:effectLst/>
                        </a:rPr>
                        <a:t>25 ns</a:t>
                      </a:r>
                      <a:endParaRPr lang="en-GB" sz="1200" b="0" dirty="0">
                        <a:solidFill>
                          <a:schemeClr val="tx1">
                            <a:lumMod val="5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b="0" dirty="0">
                          <a:solidFill>
                            <a:schemeClr val="tx1">
                              <a:lumMod val="50000"/>
                            </a:schemeClr>
                          </a:solidFill>
                          <a:effectLst/>
                        </a:rPr>
                        <a:t>0.2 mm</a:t>
                      </a:r>
                      <a:endParaRPr lang="en-GB" sz="1200" b="0" dirty="0">
                        <a:solidFill>
                          <a:schemeClr val="tx1">
                            <a:lumMod val="5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b="0" dirty="0">
                          <a:solidFill>
                            <a:schemeClr val="tx1">
                              <a:lumMod val="50000"/>
                            </a:schemeClr>
                          </a:solidFill>
                          <a:effectLst/>
                        </a:rPr>
                        <a:t>copper</a:t>
                      </a:r>
                      <a:endParaRPr lang="en-GB" sz="1200" b="0" dirty="0">
                        <a:solidFill>
                          <a:schemeClr val="tx1">
                            <a:lumMod val="5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b="0" dirty="0">
                          <a:solidFill>
                            <a:schemeClr val="tx1">
                              <a:lumMod val="50000"/>
                            </a:schemeClr>
                          </a:solidFill>
                          <a:effectLst/>
                        </a:rPr>
                        <a:t>350 m</a:t>
                      </a:r>
                      <a:endParaRPr lang="en-GB" sz="1200" b="0" dirty="0">
                        <a:solidFill>
                          <a:schemeClr val="tx1">
                            <a:lumMod val="5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b="0" kern="1200" dirty="0">
                          <a:solidFill>
                            <a:schemeClr val="tx1">
                              <a:lumMod val="50000"/>
                            </a:schemeClr>
                          </a:solidFill>
                          <a:effectLst/>
                        </a:rPr>
                        <a:t>Simulation</a:t>
                      </a:r>
                      <a:r>
                        <a:rPr lang="en-GB" sz="1200" b="0" dirty="0">
                          <a:solidFill>
                            <a:schemeClr val="tx1">
                              <a:lumMod val="50000"/>
                            </a:schemeClr>
                          </a:solidFill>
                          <a:effectLst/>
                        </a:rPr>
                        <a:t> </a:t>
                      </a:r>
                      <a:r>
                        <a:rPr lang="en-GB" sz="1200" b="0" dirty="0" smtClean="0">
                          <a:solidFill>
                            <a:schemeClr val="tx1">
                              <a:lumMod val="50000"/>
                            </a:schemeClr>
                          </a:solidFill>
                          <a:effectLst/>
                        </a:rPr>
                        <a:t>[9]</a:t>
                      </a:r>
                    </a:p>
                  </a:txBody>
                  <a:tcPr marL="68580" marR="68580" marT="0" marB="0" anchor="ctr"/>
                </a:tc>
              </a:tr>
              <a:tr h="272131">
                <a:tc>
                  <a:txBody>
                    <a:bodyPr/>
                    <a:lstStyle/>
                    <a:p>
                      <a:pPr algn="l">
                        <a:spcAft>
                          <a:spcPts val="0"/>
                        </a:spcAft>
                      </a:pPr>
                      <a:r>
                        <a:rPr lang="en-GB" sz="1200" b="1" dirty="0">
                          <a:solidFill>
                            <a:schemeClr val="tx1">
                              <a:lumMod val="50000"/>
                            </a:schemeClr>
                          </a:solidFill>
                          <a:effectLst/>
                        </a:rPr>
                        <a:t>FCC</a:t>
                      </a:r>
                      <a:endParaRPr lang="en-GB" sz="1200" b="1" dirty="0">
                        <a:solidFill>
                          <a:schemeClr val="tx1">
                            <a:lumMod val="5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b="0" dirty="0">
                          <a:solidFill>
                            <a:schemeClr val="tx1">
                              <a:lumMod val="50000"/>
                            </a:schemeClr>
                          </a:solidFill>
                          <a:effectLst/>
                        </a:rPr>
                        <a:t>5</a:t>
                      </a:r>
                      <a:r>
                        <a:rPr lang="en-GB" sz="1200" b="0" dirty="0" smtClean="0">
                          <a:solidFill>
                            <a:schemeClr val="tx1">
                              <a:lumMod val="50000"/>
                            </a:schemeClr>
                          </a:solidFill>
                          <a:effectLst/>
                        </a:rPr>
                        <a:t>0 </a:t>
                      </a:r>
                      <a:r>
                        <a:rPr lang="en-GB" sz="1200" b="0" dirty="0">
                          <a:solidFill>
                            <a:schemeClr val="tx1">
                              <a:lumMod val="50000"/>
                            </a:schemeClr>
                          </a:solidFill>
                          <a:effectLst/>
                        </a:rPr>
                        <a:t>TeV</a:t>
                      </a:r>
                      <a:endParaRPr lang="en-GB" sz="1200" b="0" dirty="0">
                        <a:solidFill>
                          <a:schemeClr val="tx1">
                            <a:lumMod val="5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b="0" dirty="0">
                          <a:solidFill>
                            <a:schemeClr val="tx1">
                              <a:lumMod val="50000"/>
                            </a:schemeClr>
                          </a:solidFill>
                          <a:effectLst/>
                        </a:rPr>
                        <a:t>10600</a:t>
                      </a:r>
                      <a:endParaRPr lang="en-GB" sz="1200" b="0" dirty="0">
                        <a:solidFill>
                          <a:schemeClr val="tx1">
                            <a:lumMod val="5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b="0" dirty="0">
                          <a:solidFill>
                            <a:schemeClr val="tx1">
                              <a:lumMod val="50000"/>
                            </a:schemeClr>
                          </a:solidFill>
                          <a:effectLst/>
                        </a:rPr>
                        <a:t>1.0×10</a:t>
                      </a:r>
                      <a:r>
                        <a:rPr lang="en-GB" sz="1200" b="0" baseline="30000" dirty="0">
                          <a:solidFill>
                            <a:schemeClr val="tx1">
                              <a:lumMod val="50000"/>
                            </a:schemeClr>
                          </a:solidFill>
                          <a:effectLst/>
                        </a:rPr>
                        <a:t>11</a:t>
                      </a:r>
                      <a:endParaRPr lang="en-GB" sz="1200" b="0" dirty="0">
                        <a:solidFill>
                          <a:schemeClr val="tx1">
                            <a:lumMod val="5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b="0" dirty="0">
                          <a:solidFill>
                            <a:schemeClr val="tx1">
                              <a:lumMod val="50000"/>
                            </a:schemeClr>
                          </a:solidFill>
                          <a:effectLst/>
                        </a:rPr>
                        <a:t>25 ns</a:t>
                      </a:r>
                      <a:endParaRPr lang="en-GB" sz="1200" b="0" dirty="0">
                        <a:solidFill>
                          <a:schemeClr val="tx1">
                            <a:lumMod val="5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b="0" dirty="0" smtClean="0">
                          <a:solidFill>
                            <a:schemeClr val="tx1">
                              <a:lumMod val="50000"/>
                            </a:schemeClr>
                          </a:solidFill>
                          <a:effectLst/>
                        </a:rPr>
                        <a:t>0.4 </a:t>
                      </a:r>
                      <a:r>
                        <a:rPr lang="en-GB" sz="1200" b="0" dirty="0">
                          <a:solidFill>
                            <a:schemeClr val="tx1">
                              <a:lumMod val="50000"/>
                            </a:schemeClr>
                          </a:solidFill>
                          <a:effectLst/>
                        </a:rPr>
                        <a:t>mm</a:t>
                      </a:r>
                      <a:endParaRPr lang="en-GB" sz="1200" b="0" dirty="0">
                        <a:solidFill>
                          <a:schemeClr val="tx1">
                            <a:lumMod val="5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ctr">
                        <a:spcAft>
                          <a:spcPts val="0"/>
                        </a:spcAft>
                      </a:pPr>
                      <a:r>
                        <a:rPr lang="en-GB" sz="1200" b="0" dirty="0" smtClean="0">
                          <a:solidFill>
                            <a:schemeClr val="tx1">
                              <a:lumMod val="50000"/>
                            </a:schemeClr>
                          </a:solidFill>
                          <a:effectLst/>
                        </a:rPr>
                        <a:t>water</a:t>
                      </a:r>
                      <a:endParaRPr lang="en-GB" sz="1200" b="0" dirty="0">
                        <a:solidFill>
                          <a:schemeClr val="tx1">
                            <a:lumMod val="5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b="0" dirty="0" smtClean="0">
                          <a:solidFill>
                            <a:schemeClr val="tx1">
                              <a:lumMod val="50000"/>
                            </a:schemeClr>
                          </a:solidFill>
                          <a:effectLst/>
                        </a:rPr>
                        <a:t>1300 </a:t>
                      </a:r>
                      <a:r>
                        <a:rPr lang="en-GB" sz="1200" b="0" dirty="0">
                          <a:solidFill>
                            <a:schemeClr val="tx1">
                              <a:lumMod val="50000"/>
                            </a:schemeClr>
                          </a:solidFill>
                          <a:effectLst/>
                        </a:rPr>
                        <a:t>m</a:t>
                      </a:r>
                      <a:endParaRPr lang="en-GB" sz="1200" b="0" dirty="0">
                        <a:solidFill>
                          <a:schemeClr val="tx1">
                            <a:lumMod val="50000"/>
                          </a:schemeClr>
                        </a:solidFill>
                        <a:effectLst/>
                        <a:latin typeface="Calibri" panose="020F0502020204030204" pitchFamily="34" charset="0"/>
                        <a:ea typeface="Times New Roman" panose="02020603050405020304" pitchFamily="18" charset="0"/>
                      </a:endParaRPr>
                    </a:p>
                  </a:txBody>
                  <a:tcPr marL="68580" marR="68580" marT="0" marB="0" anchor="ctr"/>
                </a:tc>
                <a:tc>
                  <a:txBody>
                    <a:bodyPr/>
                    <a:lstStyle/>
                    <a:p>
                      <a:pPr algn="r">
                        <a:spcAft>
                          <a:spcPts val="0"/>
                        </a:spcAft>
                      </a:pPr>
                      <a:r>
                        <a:rPr lang="en-GB" sz="1200" b="0" kern="1200" dirty="0">
                          <a:solidFill>
                            <a:schemeClr val="tx1">
                              <a:lumMod val="50000"/>
                            </a:schemeClr>
                          </a:solidFill>
                          <a:effectLst/>
                        </a:rPr>
                        <a:t>Simulation</a:t>
                      </a:r>
                      <a:r>
                        <a:rPr lang="en-GB" sz="1200" b="0" dirty="0">
                          <a:solidFill>
                            <a:schemeClr val="tx1">
                              <a:lumMod val="50000"/>
                            </a:schemeClr>
                          </a:solidFill>
                          <a:effectLst/>
                        </a:rPr>
                        <a:t> </a:t>
                      </a:r>
                      <a:r>
                        <a:rPr lang="en-GB" sz="1200" b="0" dirty="0" smtClean="0">
                          <a:solidFill>
                            <a:schemeClr val="tx1">
                              <a:lumMod val="50000"/>
                            </a:schemeClr>
                          </a:solidFill>
                          <a:effectLst/>
                        </a:rPr>
                        <a:t>[10]</a:t>
                      </a:r>
                      <a:endParaRPr lang="en-GB" sz="1200" b="0" dirty="0">
                        <a:solidFill>
                          <a:schemeClr val="tx1">
                            <a:lumMod val="50000"/>
                          </a:schemeClr>
                        </a:solidFill>
                        <a:effectLst/>
                        <a:latin typeface="Calibri" panose="020F0502020204030204" pitchFamily="34" charset="0"/>
                        <a:ea typeface="Times New Roman" panose="02020603050405020304" pitchFamily="18" charset="0"/>
                      </a:endParaRPr>
                    </a:p>
                  </a:txBody>
                  <a:tcPr marL="68580" marR="68580" marT="0" marB="0" anchor="ctr"/>
                </a:tc>
              </a:tr>
            </a:tbl>
          </a:graphicData>
        </a:graphic>
      </p:graphicFrame>
      <p:sp>
        <p:nvSpPr>
          <p:cNvPr id="25" name="Rectangle 24"/>
          <p:cNvSpPr/>
          <p:nvPr/>
        </p:nvSpPr>
        <p:spPr>
          <a:xfrm>
            <a:off x="2486484" y="5299410"/>
            <a:ext cx="6339214" cy="908301"/>
          </a:xfrm>
          <a:prstGeom prst="rect">
            <a:avLst/>
          </a:prstGeom>
        </p:spPr>
        <p:txBody>
          <a:bodyPr wrap="square" numCol="2">
            <a:noAutofit/>
          </a:bodyPr>
          <a:lstStyle/>
          <a:p>
            <a:pPr algn="just"/>
            <a:r>
              <a:rPr lang="en-US" sz="1000" dirty="0" smtClean="0">
                <a:solidFill>
                  <a:srgbClr val="00B050"/>
                </a:solidFill>
                <a:latin typeface="Times New Roman" panose="02020603050405020304" pitchFamily="18" charset="0"/>
                <a:cs typeface="Times New Roman" panose="02020603050405020304" pitchFamily="18" charset="0"/>
              </a:rPr>
              <a:t>[1] </a:t>
            </a:r>
            <a:r>
              <a:rPr lang="en-GB" sz="1000" dirty="0">
                <a:solidFill>
                  <a:srgbClr val="00B050"/>
                </a:solidFill>
                <a:latin typeface="Times New Roman" panose="02020603050405020304" pitchFamily="18" charset="0"/>
                <a:cs typeface="Times New Roman" panose="02020603050405020304" pitchFamily="18" charset="0"/>
              </a:rPr>
              <a:t>N.A. Tahir, et al, </a:t>
            </a:r>
            <a:r>
              <a:rPr lang="en-GB" sz="1000" i="1" dirty="0">
                <a:solidFill>
                  <a:srgbClr val="00B050"/>
                </a:solidFill>
                <a:latin typeface="Times New Roman" panose="02020603050405020304" pitchFamily="18" charset="0"/>
                <a:cs typeface="Times New Roman" panose="02020603050405020304" pitchFamily="18" charset="0"/>
              </a:rPr>
              <a:t>PRE</a:t>
            </a:r>
            <a:r>
              <a:rPr lang="en-GB" sz="1000" dirty="0">
                <a:solidFill>
                  <a:srgbClr val="00B050"/>
                </a:solidFill>
                <a:latin typeface="Times New Roman" panose="02020603050405020304" pitchFamily="18" charset="0"/>
                <a:cs typeface="Times New Roman" panose="02020603050405020304" pitchFamily="18" charset="0"/>
              </a:rPr>
              <a:t> </a:t>
            </a:r>
            <a:r>
              <a:rPr lang="en-GB" sz="1000" dirty="0" smtClean="0">
                <a:solidFill>
                  <a:srgbClr val="00B050"/>
                </a:solidFill>
                <a:latin typeface="Times New Roman" panose="02020603050405020304" pitchFamily="18" charset="0"/>
                <a:cs typeface="Times New Roman" panose="02020603050405020304" pitchFamily="18" charset="0"/>
              </a:rPr>
              <a:t>2014.</a:t>
            </a:r>
          </a:p>
          <a:p>
            <a:pPr algn="just"/>
            <a:r>
              <a:rPr lang="en-US" sz="1000" dirty="0" smtClean="0">
                <a:solidFill>
                  <a:srgbClr val="00B050"/>
                </a:solidFill>
                <a:latin typeface="Times New Roman" panose="02020603050405020304" pitchFamily="18" charset="0"/>
                <a:cs typeface="Times New Roman" panose="02020603050405020304" pitchFamily="18" charset="0"/>
              </a:rPr>
              <a:t>[2] </a:t>
            </a:r>
            <a:r>
              <a:rPr lang="en-GB" sz="1000" dirty="0">
                <a:solidFill>
                  <a:srgbClr val="00B050"/>
                </a:solidFill>
                <a:latin typeface="Times New Roman" panose="02020603050405020304" pitchFamily="18" charset="0"/>
                <a:cs typeface="Times New Roman" panose="02020603050405020304" pitchFamily="18" charset="0"/>
              </a:rPr>
              <a:t>R. Schmidt, et al., </a:t>
            </a:r>
            <a:r>
              <a:rPr lang="en-GB" sz="1000" i="1" dirty="0">
                <a:solidFill>
                  <a:srgbClr val="00B050"/>
                </a:solidFill>
                <a:latin typeface="Times New Roman" panose="02020603050405020304" pitchFamily="18" charset="0"/>
                <a:cs typeface="Times New Roman" panose="02020603050405020304" pitchFamily="18" charset="0"/>
              </a:rPr>
              <a:t>Phys. Plasmas </a:t>
            </a:r>
            <a:r>
              <a:rPr lang="en-GB" sz="1000" dirty="0" smtClean="0">
                <a:solidFill>
                  <a:srgbClr val="00B050"/>
                </a:solidFill>
                <a:latin typeface="Times New Roman" panose="02020603050405020304" pitchFamily="18" charset="0"/>
                <a:cs typeface="Times New Roman" panose="02020603050405020304" pitchFamily="18" charset="0"/>
              </a:rPr>
              <a:t>2014.</a:t>
            </a:r>
          </a:p>
          <a:p>
            <a:pPr algn="just"/>
            <a:r>
              <a:rPr lang="en-US" sz="1000" dirty="0" smtClean="0">
                <a:solidFill>
                  <a:srgbClr val="00B050"/>
                </a:solidFill>
                <a:latin typeface="Times New Roman" panose="02020603050405020304" pitchFamily="18" charset="0"/>
                <a:cs typeface="Times New Roman" panose="02020603050405020304" pitchFamily="18" charset="0"/>
              </a:rPr>
              <a:t>[3] </a:t>
            </a:r>
            <a:r>
              <a:rPr lang="en-GB" sz="1000" dirty="0">
                <a:solidFill>
                  <a:srgbClr val="00B050"/>
                </a:solidFill>
                <a:latin typeface="Times New Roman" panose="02020603050405020304" pitchFamily="18" charset="0"/>
                <a:cs typeface="Times New Roman" panose="02020603050405020304" pitchFamily="18" charset="0"/>
              </a:rPr>
              <a:t>F. Burkart, et al., </a:t>
            </a:r>
            <a:r>
              <a:rPr lang="en-GB" sz="1000" i="1" dirty="0">
                <a:solidFill>
                  <a:srgbClr val="00B050"/>
                </a:solidFill>
                <a:latin typeface="Times New Roman" panose="02020603050405020304" pitchFamily="18" charset="0"/>
                <a:cs typeface="Times New Roman" panose="02020603050405020304" pitchFamily="18" charset="0"/>
              </a:rPr>
              <a:t>J. Appl. Phys. </a:t>
            </a:r>
            <a:r>
              <a:rPr lang="en-GB" sz="1000" dirty="0" smtClean="0">
                <a:solidFill>
                  <a:srgbClr val="00B050"/>
                </a:solidFill>
                <a:latin typeface="Times New Roman" panose="02020603050405020304" pitchFamily="18" charset="0"/>
                <a:cs typeface="Times New Roman" panose="02020603050405020304" pitchFamily="18" charset="0"/>
              </a:rPr>
              <a:t>2015.</a:t>
            </a:r>
          </a:p>
          <a:p>
            <a:pPr algn="just"/>
            <a:r>
              <a:rPr lang="en-US" sz="1000" dirty="0" smtClean="0">
                <a:solidFill>
                  <a:srgbClr val="00B050"/>
                </a:solidFill>
                <a:latin typeface="Times New Roman" panose="02020603050405020304" pitchFamily="18" charset="0"/>
                <a:cs typeface="Times New Roman" panose="02020603050405020304" pitchFamily="18" charset="0"/>
              </a:rPr>
              <a:t>[4] </a:t>
            </a:r>
            <a:r>
              <a:rPr lang="en-GB" sz="1000" dirty="0">
                <a:solidFill>
                  <a:srgbClr val="00B050"/>
                </a:solidFill>
                <a:latin typeface="Times New Roman" panose="02020603050405020304" pitchFamily="18" charset="0"/>
                <a:cs typeface="Times New Roman" panose="02020603050405020304" pitchFamily="18" charset="0"/>
              </a:rPr>
              <a:t>N.A. Tahir, et al, </a:t>
            </a:r>
            <a:r>
              <a:rPr lang="en-GB" sz="1000" i="1" dirty="0" smtClean="0">
                <a:solidFill>
                  <a:srgbClr val="00B050"/>
                </a:solidFill>
                <a:latin typeface="Times New Roman" panose="02020603050405020304" pitchFamily="18" charset="0"/>
                <a:cs typeface="Times New Roman" panose="02020603050405020304" pitchFamily="18" charset="0"/>
              </a:rPr>
              <a:t>NIM A</a:t>
            </a:r>
            <a:r>
              <a:rPr lang="en-GB" sz="1000" dirty="0" smtClean="0">
                <a:solidFill>
                  <a:srgbClr val="00B050"/>
                </a:solidFill>
                <a:latin typeface="Times New Roman" panose="02020603050405020304" pitchFamily="18" charset="0"/>
                <a:cs typeface="Times New Roman" panose="02020603050405020304" pitchFamily="18" charset="0"/>
              </a:rPr>
              <a:t> 2009.</a:t>
            </a:r>
          </a:p>
          <a:p>
            <a:pPr algn="just"/>
            <a:r>
              <a:rPr lang="en-US" sz="1000" dirty="0" smtClean="0">
                <a:solidFill>
                  <a:srgbClr val="00B050"/>
                </a:solidFill>
                <a:latin typeface="Times New Roman" panose="02020603050405020304" pitchFamily="18" charset="0"/>
                <a:cs typeface="Times New Roman" panose="02020603050405020304" pitchFamily="18" charset="0"/>
              </a:rPr>
              <a:t>[5] </a:t>
            </a:r>
            <a:r>
              <a:rPr lang="en-GB" sz="1000" dirty="0">
                <a:solidFill>
                  <a:srgbClr val="00B050"/>
                </a:solidFill>
                <a:latin typeface="Times New Roman" panose="02020603050405020304" pitchFamily="18" charset="0"/>
                <a:cs typeface="Times New Roman" panose="02020603050405020304" pitchFamily="18" charset="0"/>
              </a:rPr>
              <a:t>N.A. Tahir, et al, </a:t>
            </a:r>
            <a:r>
              <a:rPr lang="en-GB" sz="1000" i="1" dirty="0" smtClean="0">
                <a:solidFill>
                  <a:srgbClr val="00B050"/>
                </a:solidFill>
                <a:latin typeface="Times New Roman" panose="02020603050405020304" pitchFamily="18" charset="0"/>
                <a:cs typeface="Times New Roman" panose="02020603050405020304" pitchFamily="18" charset="0"/>
              </a:rPr>
              <a:t>High Energy Density Physics </a:t>
            </a:r>
            <a:r>
              <a:rPr lang="en-GB" sz="1000" dirty="0" smtClean="0">
                <a:solidFill>
                  <a:srgbClr val="00B050"/>
                </a:solidFill>
                <a:latin typeface="Times New Roman" panose="02020603050405020304" pitchFamily="18" charset="0"/>
                <a:cs typeface="Times New Roman" panose="02020603050405020304" pitchFamily="18" charset="0"/>
              </a:rPr>
              <a:t>2013.</a:t>
            </a:r>
          </a:p>
          <a:p>
            <a:pPr algn="just"/>
            <a:r>
              <a:rPr lang="en-US" sz="1000" dirty="0" smtClean="0">
                <a:solidFill>
                  <a:srgbClr val="00B050"/>
                </a:solidFill>
                <a:latin typeface="Times New Roman" panose="02020603050405020304" pitchFamily="18" charset="0"/>
                <a:cs typeface="Times New Roman" panose="02020603050405020304" pitchFamily="18" charset="0"/>
              </a:rPr>
              <a:t>[6] </a:t>
            </a:r>
            <a:r>
              <a:rPr lang="en-GB" sz="1000" dirty="0">
                <a:solidFill>
                  <a:srgbClr val="00B050"/>
                </a:solidFill>
                <a:latin typeface="Times New Roman" panose="02020603050405020304" pitchFamily="18" charset="0"/>
                <a:cs typeface="Times New Roman" panose="02020603050405020304" pitchFamily="18" charset="0"/>
              </a:rPr>
              <a:t>N.A. Tahir, et al, </a:t>
            </a:r>
            <a:r>
              <a:rPr lang="en-GB" sz="1000" i="1" dirty="0" smtClean="0">
                <a:solidFill>
                  <a:srgbClr val="00B050"/>
                </a:solidFill>
                <a:latin typeface="Times New Roman" panose="02020603050405020304" pitchFamily="18" charset="0"/>
                <a:cs typeface="Times New Roman" panose="02020603050405020304" pitchFamily="18" charset="0"/>
              </a:rPr>
              <a:t>PRST:AB</a:t>
            </a:r>
            <a:r>
              <a:rPr lang="en-GB" sz="1000" dirty="0" smtClean="0">
                <a:solidFill>
                  <a:srgbClr val="00B050"/>
                </a:solidFill>
                <a:latin typeface="Times New Roman" panose="02020603050405020304" pitchFamily="18" charset="0"/>
                <a:cs typeface="Times New Roman" panose="02020603050405020304" pitchFamily="18" charset="0"/>
              </a:rPr>
              <a:t> 2012.</a:t>
            </a:r>
          </a:p>
          <a:p>
            <a:pPr algn="just"/>
            <a:r>
              <a:rPr lang="en-US" sz="1000" dirty="0" smtClean="0">
                <a:solidFill>
                  <a:srgbClr val="00B050"/>
                </a:solidFill>
                <a:latin typeface="Times New Roman" panose="02020603050405020304" pitchFamily="18" charset="0"/>
                <a:cs typeface="Times New Roman" panose="02020603050405020304" pitchFamily="18" charset="0"/>
              </a:rPr>
              <a:t>[7] </a:t>
            </a:r>
            <a:r>
              <a:rPr lang="en-GB" sz="1000" dirty="0">
                <a:solidFill>
                  <a:srgbClr val="00B050"/>
                </a:solidFill>
                <a:latin typeface="Times New Roman" panose="02020603050405020304" pitchFamily="18" charset="0"/>
                <a:cs typeface="Times New Roman" panose="02020603050405020304" pitchFamily="18" charset="0"/>
              </a:rPr>
              <a:t>N.A. Tahir, et al, </a:t>
            </a:r>
            <a:r>
              <a:rPr lang="en-GB" sz="1000" i="1" dirty="0" smtClean="0">
                <a:solidFill>
                  <a:srgbClr val="00B050"/>
                </a:solidFill>
                <a:latin typeface="Times New Roman" panose="02020603050405020304" pitchFamily="18" charset="0"/>
                <a:cs typeface="Times New Roman" panose="02020603050405020304" pitchFamily="18" charset="0"/>
              </a:rPr>
              <a:t>Contrib. Plasma Phys. </a:t>
            </a:r>
            <a:r>
              <a:rPr lang="en-GB" sz="1000" dirty="0" smtClean="0">
                <a:solidFill>
                  <a:srgbClr val="00B050"/>
                </a:solidFill>
                <a:latin typeface="Times New Roman" panose="02020603050405020304" pitchFamily="18" charset="0"/>
                <a:cs typeface="Times New Roman" panose="02020603050405020304" pitchFamily="18" charset="0"/>
              </a:rPr>
              <a:t>2011.</a:t>
            </a:r>
          </a:p>
          <a:p>
            <a:pPr algn="just"/>
            <a:r>
              <a:rPr lang="en-US" sz="1000" dirty="0" smtClean="0">
                <a:solidFill>
                  <a:srgbClr val="00B050"/>
                </a:solidFill>
                <a:latin typeface="Times New Roman" panose="02020603050405020304" pitchFamily="18" charset="0"/>
                <a:cs typeface="Times New Roman" panose="02020603050405020304" pitchFamily="18" charset="0"/>
              </a:rPr>
              <a:t>[8] </a:t>
            </a:r>
            <a:r>
              <a:rPr lang="en-GB" sz="1000" dirty="0">
                <a:solidFill>
                  <a:srgbClr val="00B050"/>
                </a:solidFill>
                <a:latin typeface="Times New Roman" panose="02020603050405020304" pitchFamily="18" charset="0"/>
                <a:cs typeface="Times New Roman" panose="02020603050405020304" pitchFamily="18" charset="0"/>
              </a:rPr>
              <a:t>N.A. Tahir, et al, </a:t>
            </a:r>
            <a:r>
              <a:rPr lang="en-GB" sz="1000" i="1" dirty="0">
                <a:solidFill>
                  <a:srgbClr val="00B050"/>
                </a:solidFill>
                <a:latin typeface="Times New Roman" panose="02020603050405020304" pitchFamily="18" charset="0"/>
                <a:cs typeface="Times New Roman" panose="02020603050405020304" pitchFamily="18" charset="0"/>
              </a:rPr>
              <a:t>PRE</a:t>
            </a:r>
            <a:r>
              <a:rPr lang="en-GB" sz="1000" dirty="0">
                <a:solidFill>
                  <a:srgbClr val="00B050"/>
                </a:solidFill>
                <a:latin typeface="Times New Roman" panose="02020603050405020304" pitchFamily="18" charset="0"/>
                <a:cs typeface="Times New Roman" panose="02020603050405020304" pitchFamily="18" charset="0"/>
              </a:rPr>
              <a:t> </a:t>
            </a:r>
            <a:r>
              <a:rPr lang="en-GB" sz="1000" dirty="0" smtClean="0">
                <a:solidFill>
                  <a:srgbClr val="00B050"/>
                </a:solidFill>
                <a:latin typeface="Times New Roman" panose="02020603050405020304" pitchFamily="18" charset="0"/>
                <a:cs typeface="Times New Roman" panose="02020603050405020304" pitchFamily="18" charset="0"/>
              </a:rPr>
              <a:t>2009.</a:t>
            </a:r>
          </a:p>
          <a:p>
            <a:pPr algn="just"/>
            <a:r>
              <a:rPr lang="en-US" sz="1000" dirty="0" smtClean="0">
                <a:solidFill>
                  <a:srgbClr val="00B050"/>
                </a:solidFill>
                <a:latin typeface="Times New Roman" panose="02020603050405020304" pitchFamily="18" charset="0"/>
                <a:cs typeface="Times New Roman" panose="02020603050405020304" pitchFamily="18" charset="0"/>
              </a:rPr>
              <a:t>[9] </a:t>
            </a:r>
            <a:r>
              <a:rPr lang="en-GB" sz="1000" dirty="0">
                <a:solidFill>
                  <a:srgbClr val="00B050"/>
                </a:solidFill>
                <a:latin typeface="Times New Roman" panose="02020603050405020304" pitchFamily="18" charset="0"/>
                <a:cs typeface="Times New Roman" panose="02020603050405020304" pitchFamily="18" charset="0"/>
              </a:rPr>
              <a:t>N.A. Tahir, et al, </a:t>
            </a:r>
            <a:r>
              <a:rPr lang="en-GB" sz="1000" i="1" dirty="0" smtClean="0">
                <a:solidFill>
                  <a:srgbClr val="00B050"/>
                </a:solidFill>
                <a:latin typeface="Times New Roman" panose="02020603050405020304" pitchFamily="18" charset="0"/>
                <a:cs typeface="Times New Roman" panose="02020603050405020304" pitchFamily="18" charset="0"/>
              </a:rPr>
              <a:t>PRAB</a:t>
            </a:r>
            <a:r>
              <a:rPr lang="en-GB" sz="1000" dirty="0" smtClean="0">
                <a:solidFill>
                  <a:srgbClr val="00B050"/>
                </a:solidFill>
                <a:latin typeface="Times New Roman" panose="02020603050405020304" pitchFamily="18" charset="0"/>
                <a:cs typeface="Times New Roman" panose="02020603050405020304" pitchFamily="18" charset="0"/>
              </a:rPr>
              <a:t> 2016.</a:t>
            </a:r>
          </a:p>
          <a:p>
            <a:pPr algn="just"/>
            <a:r>
              <a:rPr lang="en-US" sz="1000" dirty="0" smtClean="0">
                <a:solidFill>
                  <a:srgbClr val="00B050"/>
                </a:solidFill>
                <a:latin typeface="Times New Roman" panose="02020603050405020304" pitchFamily="18" charset="0"/>
                <a:cs typeface="Times New Roman" panose="02020603050405020304" pitchFamily="18" charset="0"/>
              </a:rPr>
              <a:t>[10] </a:t>
            </a:r>
            <a:r>
              <a:rPr lang="en-GB" sz="1000" dirty="0">
                <a:solidFill>
                  <a:srgbClr val="00B050"/>
                </a:solidFill>
                <a:latin typeface="Times New Roman" panose="02020603050405020304" pitchFamily="18" charset="0"/>
                <a:cs typeface="Times New Roman" panose="02020603050405020304" pitchFamily="18" charset="0"/>
              </a:rPr>
              <a:t>N.A. </a:t>
            </a:r>
            <a:r>
              <a:rPr lang="en-GB" sz="1000" dirty="0" smtClean="0">
                <a:solidFill>
                  <a:srgbClr val="00B050"/>
                </a:solidFill>
                <a:latin typeface="Times New Roman" panose="02020603050405020304" pitchFamily="18" charset="0"/>
                <a:cs typeface="Times New Roman" panose="02020603050405020304" pitchFamily="18" charset="0"/>
              </a:rPr>
              <a:t>Tahir, </a:t>
            </a:r>
            <a:r>
              <a:rPr lang="en-GB" sz="1000" i="1" dirty="0" smtClean="0">
                <a:solidFill>
                  <a:srgbClr val="00B050"/>
                </a:solidFill>
                <a:latin typeface="Times New Roman" panose="02020603050405020304" pitchFamily="18" charset="0"/>
                <a:cs typeface="Times New Roman" panose="02020603050405020304" pitchFamily="18" charset="0"/>
              </a:rPr>
              <a:t>FCC Week </a:t>
            </a:r>
            <a:r>
              <a:rPr lang="en-GB" sz="1000" dirty="0" smtClean="0">
                <a:solidFill>
                  <a:srgbClr val="00B050"/>
                </a:solidFill>
                <a:latin typeface="Times New Roman" panose="02020603050405020304" pitchFamily="18" charset="0"/>
                <a:cs typeface="Times New Roman" panose="02020603050405020304" pitchFamily="18" charset="0"/>
              </a:rPr>
              <a:t>2017.</a:t>
            </a:r>
          </a:p>
        </p:txBody>
      </p:sp>
      <p:sp>
        <p:nvSpPr>
          <p:cNvPr id="2" name="Rectangle 1"/>
          <p:cNvSpPr/>
          <p:nvPr/>
        </p:nvSpPr>
        <p:spPr>
          <a:xfrm>
            <a:off x="364607" y="4928854"/>
            <a:ext cx="8356914" cy="369332"/>
          </a:xfrm>
          <a:prstGeom prst="rect">
            <a:avLst/>
          </a:prstGeom>
        </p:spPr>
        <p:txBody>
          <a:bodyPr wrap="square">
            <a:spAutoFit/>
          </a:bodyPr>
          <a:lstStyle/>
          <a:p>
            <a:pPr marL="400050" indent="-400050" algn="just">
              <a:spcBef>
                <a:spcPts val="1200"/>
              </a:spcBef>
              <a:spcAft>
                <a:spcPts val="1200"/>
              </a:spcAft>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Many other beam parameters need to be studied, but scaling is not obvious.</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53875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Thursday, August 10, 2017</a:t>
            </a:r>
            <a:endParaRPr lang="en-US" dirty="0"/>
          </a:p>
        </p:txBody>
      </p:sp>
      <p:sp>
        <p:nvSpPr>
          <p:cNvPr id="5" name="Rectangle 4"/>
          <p:cNvSpPr/>
          <p:nvPr/>
        </p:nvSpPr>
        <p:spPr>
          <a:xfrm>
            <a:off x="284387" y="1190258"/>
            <a:ext cx="8582627" cy="2062103"/>
          </a:xfrm>
          <a:prstGeom prst="rect">
            <a:avLst/>
          </a:prstGeom>
        </p:spPr>
        <p:txBody>
          <a:bodyPr wrap="square">
            <a:spAutoFit/>
          </a:bodyPr>
          <a:lstStyle/>
          <a:p>
            <a:pPr marL="396000" indent="-400050" algn="just">
              <a:spcBef>
                <a:spcPts val="600"/>
              </a:spcBef>
              <a:spcAft>
                <a:spcPts val="600"/>
              </a:spcAft>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BIG2 is not commercially available, only limited resources can be used. </a:t>
            </a:r>
          </a:p>
          <a:p>
            <a:pPr marL="396000" indent="-400050" algn="just">
              <a:spcBef>
                <a:spcPts val="600"/>
              </a:spcBef>
              <a:spcAft>
                <a:spcPts val="600"/>
              </a:spcAft>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It is always good to compare different codes when dedicated experiment is impossible/too expensive.</a:t>
            </a:r>
          </a:p>
          <a:p>
            <a:pPr marL="396000" indent="-400050" algn="just">
              <a:spcBef>
                <a:spcPts val="600"/>
              </a:spcBef>
              <a:spcAft>
                <a:spcPts val="600"/>
              </a:spcAft>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Therefore, we decided to ‘re-simulate’ the HiRadMat-12 experiment (targets 2&amp;3) coupling FLUKA and </a:t>
            </a:r>
            <a:r>
              <a:rPr lang="en-US" dirty="0" smtClean="0">
                <a:solidFill>
                  <a:srgbClr val="FF0000"/>
                </a:solidFill>
                <a:latin typeface="Times New Roman" panose="02020603050405020304" pitchFamily="18" charset="0"/>
                <a:cs typeface="Times New Roman" panose="02020603050405020304" pitchFamily="18" charset="0"/>
              </a:rPr>
              <a:t>ANSYS-Autodyn (commercially available) </a:t>
            </a:r>
            <a:r>
              <a:rPr lang="en-US" dirty="0" smtClean="0">
                <a:latin typeface="Times New Roman" panose="02020603050405020304" pitchFamily="18" charset="0"/>
                <a:cs typeface="Times New Roman" panose="02020603050405020304" pitchFamily="18" charset="0"/>
              </a:rPr>
              <a:t>as a benchmarking study (with </a:t>
            </a:r>
            <a:r>
              <a:rPr lang="en-US" dirty="0" smtClean="0">
                <a:solidFill>
                  <a:srgbClr val="FF0000"/>
                </a:solidFill>
                <a:latin typeface="Times New Roman" panose="02020603050405020304" pitchFamily="18" charset="0"/>
                <a:cs typeface="Times New Roman" panose="02020603050405020304" pitchFamily="18" charset="0"/>
              </a:rPr>
              <a:t>EN-MME</a:t>
            </a:r>
            <a:r>
              <a:rPr lang="en-US" dirty="0" smtClean="0">
                <a:latin typeface="Times New Roman" panose="02020603050405020304" pitchFamily="18" charset="0"/>
                <a:cs typeface="Times New Roman" panose="02020603050405020304" pitchFamily="18" charset="0"/>
              </a:rPr>
              <a:t>), so as to develop an alternative solution for other case studies.</a:t>
            </a:r>
          </a:p>
        </p:txBody>
      </p:sp>
      <p:sp>
        <p:nvSpPr>
          <p:cNvPr id="10" name="Title 1"/>
          <p:cNvSpPr>
            <a:spLocks noGrp="1"/>
          </p:cNvSpPr>
          <p:nvPr>
            <p:ph type="title"/>
          </p:nvPr>
        </p:nvSpPr>
        <p:spPr>
          <a:xfrm>
            <a:off x="217714" y="17700"/>
            <a:ext cx="8715974" cy="1143000"/>
          </a:xfrm>
        </p:spPr>
        <p:txBody>
          <a:bodyPr>
            <a:normAutofit/>
          </a:bodyPr>
          <a:lstStyle/>
          <a:p>
            <a:pPr marL="310932" algn="ctr"/>
            <a:r>
              <a:rPr lang="en-US" sz="2000" dirty="0" smtClean="0"/>
              <a:t>I. Introduction: why FLUKA &amp; other </a:t>
            </a:r>
            <a:r>
              <a:rPr lang="en-US" sz="2000" dirty="0" err="1" smtClean="0"/>
              <a:t>hydrocodes</a:t>
            </a:r>
            <a:r>
              <a:rPr lang="en-US" sz="2000" dirty="0" smtClean="0"/>
              <a:t>?</a:t>
            </a:r>
            <a:endParaRPr lang="en-US" sz="2000" dirty="0"/>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11</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551096071"/>
              </p:ext>
            </p:extLst>
          </p:nvPr>
        </p:nvGraphicFramePr>
        <p:xfrm>
          <a:off x="1866121" y="3564451"/>
          <a:ext cx="5419157" cy="1978348"/>
        </p:xfrm>
        <a:graphic>
          <a:graphicData uri="http://schemas.openxmlformats.org/drawingml/2006/table">
            <a:tbl>
              <a:tblPr firstRow="1" bandRow="1">
                <a:tableStyleId>{073A0DAA-6AF3-43AB-8588-CEC1D06C72B9}</a:tableStyleId>
              </a:tblPr>
              <a:tblGrid>
                <a:gridCol w="1628448"/>
                <a:gridCol w="1776714"/>
                <a:gridCol w="2013995"/>
              </a:tblGrid>
              <a:tr h="858612">
                <a:tc>
                  <a:txBody>
                    <a:bodyPr/>
                    <a:lstStyle/>
                    <a:p>
                      <a:pPr algn="l"/>
                      <a:r>
                        <a:rPr kumimoji="0" lang="en-US" sz="1600" b="1" kern="1200" dirty="0" err="1" smtClean="0">
                          <a:solidFill>
                            <a:schemeClr val="lt1"/>
                          </a:solidFill>
                          <a:latin typeface="+mj-lt"/>
                          <a:ea typeface="+mn-ea"/>
                          <a:cs typeface="Times New Roman" panose="02020603050405020304" pitchFamily="18" charset="0"/>
                        </a:rPr>
                        <a:t>Hydrocode</a:t>
                      </a:r>
                      <a:endParaRPr kumimoji="0" lang="en-GB" sz="1600" b="1" kern="1200" dirty="0">
                        <a:solidFill>
                          <a:schemeClr val="lt1"/>
                        </a:solidFill>
                        <a:latin typeface="+mj-lt"/>
                        <a:ea typeface="+mn-ea"/>
                        <a:cs typeface="Times New Roman" panose="02020603050405020304" pitchFamily="18" charset="0"/>
                      </a:endParaRPr>
                    </a:p>
                  </a:txBody>
                  <a:tcPr anchor="ctr"/>
                </a:tc>
                <a:tc>
                  <a:txBody>
                    <a:bodyPr/>
                    <a:lstStyle/>
                    <a:p>
                      <a:pPr algn="ctr"/>
                      <a:r>
                        <a:rPr kumimoji="0" lang="en-US" sz="1600" b="1" kern="1200" dirty="0" smtClean="0">
                          <a:solidFill>
                            <a:schemeClr val="lt1"/>
                          </a:solidFill>
                          <a:latin typeface="+mj-lt"/>
                          <a:ea typeface="+mn-ea"/>
                          <a:cs typeface="Times New Roman" panose="02020603050405020304" pitchFamily="18" charset="0"/>
                        </a:rPr>
                        <a:t>EOS</a:t>
                      </a:r>
                      <a:endParaRPr kumimoji="0" lang="en-GB" sz="1600" b="1" kern="1200" dirty="0">
                        <a:solidFill>
                          <a:schemeClr val="lt1"/>
                        </a:solidFill>
                        <a:latin typeface="+mj-lt"/>
                        <a:ea typeface="+mn-ea"/>
                        <a:cs typeface="Times New Roman" panose="02020603050405020304" pitchFamily="18" charset="0"/>
                      </a:endParaRPr>
                    </a:p>
                  </a:txBody>
                  <a:tcPr anchor="ctr"/>
                </a:tc>
                <a:tc>
                  <a:txBody>
                    <a:bodyPr/>
                    <a:lstStyle/>
                    <a:p>
                      <a:pPr algn="ctr"/>
                      <a:r>
                        <a:rPr kumimoji="0" lang="en-US" sz="1600" b="1" kern="1200" dirty="0" smtClean="0">
                          <a:solidFill>
                            <a:schemeClr val="lt1"/>
                          </a:solidFill>
                          <a:latin typeface="+mj-lt"/>
                          <a:ea typeface="+mn-ea"/>
                          <a:cs typeface="Times New Roman" panose="02020603050405020304" pitchFamily="18" charset="0"/>
                        </a:rPr>
                        <a:t>Mesh</a:t>
                      </a:r>
                      <a:endParaRPr kumimoji="0" lang="en-GB" sz="1600" b="1" kern="1200" dirty="0">
                        <a:solidFill>
                          <a:schemeClr val="lt1"/>
                        </a:solidFill>
                        <a:latin typeface="+mj-lt"/>
                        <a:ea typeface="+mn-ea"/>
                        <a:cs typeface="Times New Roman" panose="02020603050405020304" pitchFamily="18" charset="0"/>
                      </a:endParaRPr>
                    </a:p>
                  </a:txBody>
                  <a:tcPr anchor="ctr"/>
                </a:tc>
              </a:tr>
              <a:tr h="559868">
                <a:tc>
                  <a:txBody>
                    <a:bodyPr/>
                    <a:lstStyle/>
                    <a:p>
                      <a:pPr algn="l"/>
                      <a:r>
                        <a:rPr kumimoji="0" lang="en-US" sz="1600" b="0" kern="1200" dirty="0" smtClean="0">
                          <a:solidFill>
                            <a:srgbClr val="00B0F0"/>
                          </a:solidFill>
                          <a:latin typeface="+mj-lt"/>
                          <a:ea typeface="+mn-ea"/>
                          <a:cs typeface="Times New Roman" panose="02020603050405020304" pitchFamily="18" charset="0"/>
                        </a:rPr>
                        <a:t>BIG2</a:t>
                      </a:r>
                      <a:endParaRPr kumimoji="0" lang="en-GB" sz="1600" b="0" kern="1200" dirty="0">
                        <a:solidFill>
                          <a:srgbClr val="00B0F0"/>
                        </a:solidFill>
                        <a:latin typeface="+mj-lt"/>
                        <a:ea typeface="+mn-ea"/>
                        <a:cs typeface="Times New Roman" panose="02020603050405020304" pitchFamily="18" charset="0"/>
                      </a:endParaRPr>
                    </a:p>
                  </a:txBody>
                  <a:tcPr anchor="ctr"/>
                </a:tc>
                <a:tc>
                  <a:txBody>
                    <a:bodyPr/>
                    <a:lstStyle/>
                    <a:p>
                      <a:pPr algn="ctr"/>
                      <a:r>
                        <a:rPr kumimoji="0" lang="en-GB" sz="1600" b="0" kern="1200" dirty="0" err="1" smtClean="0">
                          <a:solidFill>
                            <a:srgbClr val="00B0F0"/>
                          </a:solidFill>
                          <a:latin typeface="+mj-lt"/>
                          <a:ea typeface="+mn-ea"/>
                          <a:cs typeface="Times New Roman" panose="02020603050405020304" pitchFamily="18" charset="0"/>
                        </a:rPr>
                        <a:t>semiempirical</a:t>
                      </a:r>
                      <a:endParaRPr kumimoji="0" lang="en-GB" sz="1600" b="0" kern="1200" dirty="0">
                        <a:solidFill>
                          <a:srgbClr val="00B0F0"/>
                        </a:solidFill>
                        <a:latin typeface="+mj-lt"/>
                        <a:ea typeface="+mn-ea"/>
                        <a:cs typeface="Times New Roman" panose="02020603050405020304" pitchFamily="18" charset="0"/>
                      </a:endParaRPr>
                    </a:p>
                  </a:txBody>
                  <a:tcPr anchor="ctr"/>
                </a:tc>
                <a:tc>
                  <a:txBody>
                    <a:bodyPr/>
                    <a:lstStyle/>
                    <a:p>
                      <a:pPr algn="ctr"/>
                      <a:r>
                        <a:rPr kumimoji="0" lang="en-US" sz="1600" b="0" kern="1200" dirty="0" smtClean="0">
                          <a:solidFill>
                            <a:srgbClr val="00B0F0"/>
                          </a:solidFill>
                          <a:latin typeface="+mj-lt"/>
                          <a:ea typeface="+mn-ea"/>
                          <a:cs typeface="Times New Roman" panose="02020603050405020304" pitchFamily="18" charset="0"/>
                        </a:rPr>
                        <a:t>Eulerian</a:t>
                      </a:r>
                      <a:endParaRPr kumimoji="0" lang="en-GB" sz="1600" b="0" kern="1200" dirty="0">
                        <a:solidFill>
                          <a:srgbClr val="00B0F0"/>
                        </a:solidFill>
                        <a:latin typeface="+mj-lt"/>
                        <a:ea typeface="+mn-ea"/>
                        <a:cs typeface="Times New Roman" panose="02020603050405020304" pitchFamily="18" charset="0"/>
                      </a:endParaRPr>
                    </a:p>
                  </a:txBody>
                  <a:tcPr anchor="ctr"/>
                </a:tc>
              </a:tr>
              <a:tr h="55986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kern="1200" dirty="0" smtClean="0">
                          <a:solidFill>
                            <a:srgbClr val="00B0F0"/>
                          </a:solidFill>
                          <a:latin typeface="+mj-lt"/>
                          <a:ea typeface="+mn-ea"/>
                          <a:cs typeface="Times New Roman" panose="02020603050405020304" pitchFamily="18" charset="0"/>
                        </a:rPr>
                        <a:t>Autodyn</a:t>
                      </a:r>
                      <a:endParaRPr kumimoji="0" lang="en-GB" sz="1600" b="0" kern="1200" dirty="0" smtClean="0">
                        <a:solidFill>
                          <a:srgbClr val="00B0F0"/>
                        </a:solidFill>
                        <a:latin typeface="+mj-lt"/>
                        <a:ea typeface="+mn-ea"/>
                        <a:cs typeface="Times New Roman" panose="02020603050405020304" pitchFamily="18" charset="0"/>
                      </a:endParaRPr>
                    </a:p>
                  </a:txBody>
                  <a:tcPr anchor="ctr"/>
                </a:tc>
                <a:tc>
                  <a:txBody>
                    <a:bodyPr/>
                    <a:lstStyle/>
                    <a:p>
                      <a:pPr algn="ctr"/>
                      <a:r>
                        <a:rPr kumimoji="0" lang="en-US" sz="1600" b="0" kern="1200" dirty="0" smtClean="0">
                          <a:solidFill>
                            <a:srgbClr val="00B0F0"/>
                          </a:solidFill>
                          <a:latin typeface="+mj-lt"/>
                          <a:ea typeface="+mn-ea"/>
                          <a:cs typeface="Times New Roman" panose="02020603050405020304" pitchFamily="18" charset="0"/>
                        </a:rPr>
                        <a:t>SESAME</a:t>
                      </a:r>
                      <a:endParaRPr kumimoji="0" lang="en-GB" sz="1600" b="0" kern="1200" dirty="0">
                        <a:solidFill>
                          <a:srgbClr val="00B0F0"/>
                        </a:solidFill>
                        <a:latin typeface="+mj-lt"/>
                        <a:ea typeface="+mn-ea"/>
                        <a:cs typeface="Times New Roman" panose="02020603050405020304" pitchFamily="18" charset="0"/>
                      </a:endParaRPr>
                    </a:p>
                  </a:txBody>
                  <a:tcPr anchor="ctr"/>
                </a:tc>
                <a:tc>
                  <a:txBody>
                    <a:bodyPr/>
                    <a:lstStyle/>
                    <a:p>
                      <a:pPr algn="ctr"/>
                      <a:r>
                        <a:rPr kumimoji="0" lang="en-US" sz="1600" b="0" kern="1200" dirty="0" err="1" smtClean="0">
                          <a:solidFill>
                            <a:srgbClr val="00B0F0"/>
                          </a:solidFill>
                          <a:latin typeface="+mj-lt"/>
                          <a:ea typeface="+mn-ea"/>
                          <a:cs typeface="Times New Roman" panose="02020603050405020304" pitchFamily="18" charset="0"/>
                        </a:rPr>
                        <a:t>Lagrangian</a:t>
                      </a:r>
                      <a:endParaRPr kumimoji="0" lang="en-GB" sz="1600" b="0" kern="1200" dirty="0">
                        <a:solidFill>
                          <a:srgbClr val="00B0F0"/>
                        </a:solidFill>
                        <a:latin typeface="+mj-lt"/>
                        <a:ea typeface="+mn-ea"/>
                        <a:cs typeface="Times New Roman" panose="02020603050405020304" pitchFamily="18" charset="0"/>
                      </a:endParaRPr>
                    </a:p>
                  </a:txBody>
                  <a:tcPr anchor="ctr"/>
                </a:tc>
              </a:tr>
            </a:tbl>
          </a:graphicData>
        </a:graphic>
      </p:graphicFrame>
    </p:spTree>
    <p:extLst>
      <p:ext uri="{BB962C8B-B14F-4D97-AF65-F5344CB8AC3E}">
        <p14:creationId xmlns:p14="http://schemas.microsoft.com/office/powerpoint/2010/main" val="11511878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Thursday, August 10, 2017</a:t>
            </a:r>
            <a:endParaRPr lang="en-US" dirty="0"/>
          </a:p>
        </p:txBody>
      </p:sp>
      <p:sp>
        <p:nvSpPr>
          <p:cNvPr id="10" name="Title 1"/>
          <p:cNvSpPr>
            <a:spLocks noGrp="1"/>
          </p:cNvSpPr>
          <p:nvPr>
            <p:ph type="title"/>
          </p:nvPr>
        </p:nvSpPr>
        <p:spPr>
          <a:xfrm>
            <a:off x="217714" y="17700"/>
            <a:ext cx="8715974" cy="1143000"/>
          </a:xfrm>
        </p:spPr>
        <p:txBody>
          <a:bodyPr>
            <a:normAutofit/>
          </a:bodyPr>
          <a:lstStyle/>
          <a:p>
            <a:pPr marL="310932" algn="ctr"/>
            <a:r>
              <a:rPr lang="en-US" sz="2000" dirty="0" smtClean="0"/>
              <a:t>II. </a:t>
            </a:r>
            <a:r>
              <a:rPr lang="en-US" sz="2000" dirty="0"/>
              <a:t>A new simulation </a:t>
            </a:r>
            <a:r>
              <a:rPr lang="en-US" sz="2000" dirty="0" smtClean="0"/>
              <a:t>approach: workflow</a:t>
            </a:r>
            <a:endParaRPr lang="en-US" sz="2000" dirty="0"/>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12</a:t>
            </a:fld>
            <a:endParaRPr lang="en-US" dirty="0"/>
          </a:p>
        </p:txBody>
      </p:sp>
      <p:grpSp>
        <p:nvGrpSpPr>
          <p:cNvPr id="60" name="Group 59"/>
          <p:cNvGrpSpPr/>
          <p:nvPr/>
        </p:nvGrpSpPr>
        <p:grpSpPr>
          <a:xfrm>
            <a:off x="644497" y="1018644"/>
            <a:ext cx="7994054" cy="4968406"/>
            <a:chOff x="644497" y="1018644"/>
            <a:chExt cx="7994054" cy="4968406"/>
          </a:xfrm>
        </p:grpSpPr>
        <p:sp>
          <p:nvSpPr>
            <p:cNvPr id="21" name="Rectangle 20"/>
            <p:cNvSpPr/>
            <p:nvPr/>
          </p:nvSpPr>
          <p:spPr>
            <a:xfrm>
              <a:off x="1193511" y="1020732"/>
              <a:ext cx="3715045" cy="524487"/>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en-US" sz="1600" dirty="0" smtClean="0">
                  <a:latin typeface="Times New Roman" panose="02020603050405020304" pitchFamily="18" charset="0"/>
                  <a:cs typeface="Times New Roman" panose="02020603050405020304" pitchFamily="18" charset="0"/>
                </a:rPr>
                <a:t>First FLUKA simulation using nominal density (8.93g/cm</a:t>
              </a:r>
              <a:r>
                <a:rPr lang="en-US" sz="1600" baseline="30000" dirty="0" smtClean="0">
                  <a:latin typeface="Times New Roman" panose="02020603050405020304" pitchFamily="18" charset="0"/>
                  <a:cs typeface="Times New Roman" panose="02020603050405020304" pitchFamily="18" charset="0"/>
                </a:rPr>
                <a:t>3</a:t>
              </a:r>
              <a:r>
                <a:rPr lang="en-US" sz="1600" dirty="0" smtClean="0">
                  <a:latin typeface="Times New Roman" panose="02020603050405020304" pitchFamily="18" charset="0"/>
                  <a:cs typeface="Times New Roman" panose="02020603050405020304" pitchFamily="18" charset="0"/>
                </a:rPr>
                <a:t>) of </a:t>
              </a:r>
              <a:r>
                <a:rPr lang="en-US" sz="1600" dirty="0">
                  <a:latin typeface="Times New Roman" panose="02020603050405020304" pitchFamily="18" charset="0"/>
                  <a:cs typeface="Times New Roman" panose="02020603050405020304" pitchFamily="18" charset="0"/>
                </a:rPr>
                <a:t>the </a:t>
              </a:r>
              <a:r>
                <a:rPr lang="en-US" sz="1600" dirty="0" smtClean="0">
                  <a:latin typeface="Times New Roman" panose="02020603050405020304" pitchFamily="18" charset="0"/>
                  <a:cs typeface="Times New Roman" panose="02020603050405020304" pitchFamily="18" charset="0"/>
                </a:rPr>
                <a:t>(copper) target</a:t>
              </a:r>
              <a:endParaRPr lang="en-GB" sz="1600" dirty="0">
                <a:latin typeface="Times New Roman" panose="02020603050405020304" pitchFamily="18" charset="0"/>
                <a:cs typeface="Times New Roman" panose="02020603050405020304" pitchFamily="18" charset="0"/>
              </a:endParaRPr>
            </a:p>
          </p:txBody>
        </p:sp>
        <p:sp>
          <p:nvSpPr>
            <p:cNvPr id="24" name="Rectangle 23"/>
            <p:cNvSpPr/>
            <p:nvPr/>
          </p:nvSpPr>
          <p:spPr>
            <a:xfrm>
              <a:off x="1193509" y="1963728"/>
              <a:ext cx="3715045" cy="524487"/>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en-US" sz="1600" dirty="0" smtClean="0">
                  <a:solidFill>
                    <a:schemeClr val="lt1"/>
                  </a:solidFill>
                  <a:latin typeface="Times New Roman" panose="02020603050405020304" pitchFamily="18" charset="0"/>
                  <a:cs typeface="Times New Roman" panose="02020603050405020304" pitchFamily="18" charset="0"/>
                </a:rPr>
                <a:t>Autodyn: dynamic </a:t>
              </a:r>
              <a:r>
                <a:rPr lang="en-US" sz="1600" dirty="0">
                  <a:solidFill>
                    <a:schemeClr val="lt1"/>
                  </a:solidFill>
                  <a:latin typeface="Times New Roman" panose="02020603050405020304" pitchFamily="18" charset="0"/>
                  <a:cs typeface="Times New Roman" panose="02020603050405020304" pitchFamily="18" charset="0"/>
                </a:rPr>
                <a:t>response of material to certain number of bunches</a:t>
              </a:r>
              <a:endParaRPr lang="en-GB" sz="1600" dirty="0">
                <a:solidFill>
                  <a:schemeClr val="lt1"/>
                </a:solidFill>
                <a:latin typeface="Times New Roman" panose="02020603050405020304" pitchFamily="18" charset="0"/>
                <a:cs typeface="Times New Roman" panose="02020603050405020304" pitchFamily="18" charset="0"/>
              </a:endParaRPr>
            </a:p>
          </p:txBody>
        </p:sp>
        <p:sp>
          <p:nvSpPr>
            <p:cNvPr id="25" name="Rectangle 24"/>
            <p:cNvSpPr/>
            <p:nvPr/>
          </p:nvSpPr>
          <p:spPr>
            <a:xfrm>
              <a:off x="1193511" y="2923436"/>
              <a:ext cx="3715045" cy="1277273"/>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en-US" sz="1600" dirty="0">
                  <a:solidFill>
                    <a:srgbClr val="FF0000"/>
                  </a:solidFill>
                  <a:latin typeface="Times New Roman" panose="02020603050405020304" pitchFamily="18" charset="0"/>
                  <a:cs typeface="Times New Roman" panose="02020603050405020304" pitchFamily="18" charset="0"/>
                </a:rPr>
                <a:t>Construction of new FLUKA model </a:t>
              </a:r>
              <a:r>
                <a:rPr lang="en-US" sz="1500" dirty="0">
                  <a:solidFill>
                    <a:schemeClr val="lt1"/>
                  </a:solidFill>
                  <a:latin typeface="Times New Roman" panose="02020603050405020304" pitchFamily="18" charset="0"/>
                  <a:cs typeface="Times New Roman" panose="02020603050405020304" pitchFamily="18" charset="0"/>
                </a:rPr>
                <a:t>(possible extension of fine regions, assign densities to regions, merge/split regions to assure the total number of regions &lt;20000 and density </a:t>
              </a:r>
              <a:r>
                <a:rPr lang="en-US" sz="1500" dirty="0" smtClean="0">
                  <a:solidFill>
                    <a:schemeClr val="lt1"/>
                  </a:solidFill>
                  <a:latin typeface="Times New Roman" panose="02020603050405020304" pitchFamily="18" charset="0"/>
                  <a:cs typeface="Times New Roman" panose="02020603050405020304" pitchFamily="18" charset="0"/>
                </a:rPr>
                <a:t>gradient </a:t>
              </a:r>
              <a:r>
                <a:rPr lang="en-US" sz="1500" dirty="0">
                  <a:solidFill>
                    <a:schemeClr val="lt1"/>
                  </a:solidFill>
                  <a:latin typeface="Times New Roman" panose="02020603050405020304" pitchFamily="18" charset="0"/>
                  <a:cs typeface="Times New Roman" panose="02020603050405020304" pitchFamily="18" charset="0"/>
                </a:rPr>
                <a:t>within a few percent.)</a:t>
              </a:r>
              <a:endParaRPr lang="en-GB" sz="1500" dirty="0">
                <a:solidFill>
                  <a:schemeClr val="lt1"/>
                </a:solidFill>
                <a:latin typeface="Times New Roman" panose="02020603050405020304" pitchFamily="18" charset="0"/>
                <a:cs typeface="Times New Roman" panose="02020603050405020304" pitchFamily="18" charset="0"/>
              </a:endParaRPr>
            </a:p>
          </p:txBody>
        </p:sp>
        <p:sp>
          <p:nvSpPr>
            <p:cNvPr id="26" name="Rectangle 25"/>
            <p:cNvSpPr/>
            <p:nvPr/>
          </p:nvSpPr>
          <p:spPr>
            <a:xfrm>
              <a:off x="5400530" y="1018644"/>
              <a:ext cx="3238021" cy="770744"/>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en-US" sz="1600" dirty="0" smtClean="0">
                  <a:solidFill>
                    <a:schemeClr val="lt1"/>
                  </a:solidFill>
                  <a:latin typeface="Times New Roman" panose="02020603050405020304" pitchFamily="18" charset="0"/>
                  <a:cs typeface="Times New Roman" panose="02020603050405020304" pitchFamily="18" charset="0"/>
                </a:rPr>
                <a:t>Predict </a:t>
              </a:r>
              <a:r>
                <a:rPr lang="en-US" sz="1600" dirty="0">
                  <a:solidFill>
                    <a:schemeClr val="lt1"/>
                  </a:solidFill>
                  <a:latin typeface="Times New Roman" panose="02020603050405020304" pitchFamily="18" charset="0"/>
                  <a:cs typeface="Times New Roman" panose="02020603050405020304" pitchFamily="18" charset="0"/>
                </a:rPr>
                <a:t>beam heated area </a:t>
              </a:r>
              <a:r>
                <a:rPr lang="en-US" sz="1600" dirty="0" smtClean="0">
                  <a:solidFill>
                    <a:schemeClr val="lt1"/>
                  </a:solidFill>
                  <a:latin typeface="Times New Roman" panose="02020603050405020304" pitchFamily="18" charset="0"/>
                  <a:cs typeface="Times New Roman" panose="02020603050405020304" pitchFamily="18" charset="0"/>
                </a:rPr>
                <a:t>composed </a:t>
              </a:r>
              <a:r>
                <a:rPr lang="en-US" sz="1600" dirty="0">
                  <a:solidFill>
                    <a:schemeClr val="lt1"/>
                  </a:solidFill>
                  <a:latin typeface="Times New Roman" panose="02020603050405020304" pitchFamily="18" charset="0"/>
                  <a:cs typeface="Times New Roman" panose="02020603050405020304" pitchFamily="18" charset="0"/>
                </a:rPr>
                <a:t>of fine regions (cylinders) that are supposed to undergo density changes</a:t>
              </a:r>
              <a:endParaRPr lang="en-GB" sz="1600" dirty="0">
                <a:solidFill>
                  <a:schemeClr val="lt1"/>
                </a:solidFill>
                <a:latin typeface="Times New Roman" panose="02020603050405020304" pitchFamily="18" charset="0"/>
                <a:cs typeface="Times New Roman" panose="02020603050405020304" pitchFamily="18" charset="0"/>
              </a:endParaRPr>
            </a:p>
          </p:txBody>
        </p:sp>
        <p:sp>
          <p:nvSpPr>
            <p:cNvPr id="27" name="Rectangle 26"/>
            <p:cNvSpPr/>
            <p:nvPr/>
          </p:nvSpPr>
          <p:spPr>
            <a:xfrm>
              <a:off x="5400530" y="3053200"/>
              <a:ext cx="3238021" cy="1017744"/>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en-US" sz="1600" dirty="0">
                  <a:solidFill>
                    <a:srgbClr val="FF0000"/>
                  </a:solidFill>
                  <a:latin typeface="Times New Roman" panose="02020603050405020304" pitchFamily="18" charset="0"/>
                  <a:cs typeface="Times New Roman" panose="02020603050405020304" pitchFamily="18" charset="0"/>
                </a:rPr>
                <a:t>Predefine </a:t>
              </a:r>
              <a:r>
                <a:rPr lang="en-US" sz="1600" dirty="0" smtClean="0">
                  <a:solidFill>
                    <a:srgbClr val="FF0000"/>
                  </a:solidFill>
                  <a:latin typeface="Times New Roman" panose="02020603050405020304" pitchFamily="18" charset="0"/>
                  <a:cs typeface="Times New Roman" panose="02020603050405020304" pitchFamily="18" charset="0"/>
                </a:rPr>
                <a:t>~100 </a:t>
              </a:r>
              <a:r>
                <a:rPr lang="en-US" sz="1600" dirty="0">
                  <a:solidFill>
                    <a:srgbClr val="FF0000"/>
                  </a:solidFill>
                  <a:latin typeface="Times New Roman" panose="02020603050405020304" pitchFamily="18" charset="0"/>
                  <a:cs typeface="Times New Roman" panose="02020603050405020304" pitchFamily="18" charset="0"/>
                </a:rPr>
                <a:t>density levels </a:t>
              </a:r>
              <a:r>
                <a:rPr lang="en-US" sz="1600" dirty="0">
                  <a:solidFill>
                    <a:schemeClr val="lt1"/>
                  </a:solidFill>
                  <a:latin typeface="Times New Roman" panose="02020603050405020304" pitchFamily="18" charset="0"/>
                  <a:cs typeface="Times New Roman" panose="02020603050405020304" pitchFamily="18" charset="0"/>
                </a:rPr>
                <a:t>(materials) from 0.1 </a:t>
              </a:r>
              <a:r>
                <a:rPr lang="en-US" sz="1600" dirty="0" smtClean="0">
                  <a:solidFill>
                    <a:schemeClr val="lt1"/>
                  </a:solidFill>
                  <a:latin typeface="Times New Roman" panose="02020603050405020304" pitchFamily="18" charset="0"/>
                  <a:cs typeface="Times New Roman" panose="02020603050405020304" pitchFamily="18" charset="0"/>
                </a:rPr>
                <a:t>g/cm</a:t>
              </a:r>
              <a:r>
                <a:rPr lang="en-US" sz="1600" baseline="30000" dirty="0" smtClean="0">
                  <a:latin typeface="Times New Roman" panose="02020603050405020304" pitchFamily="18" charset="0"/>
                  <a:cs typeface="Times New Roman" panose="02020603050405020304" pitchFamily="18" charset="0"/>
                </a:rPr>
                <a:t>3</a:t>
              </a:r>
              <a:r>
                <a:rPr lang="en-US" sz="1600" dirty="0" smtClean="0">
                  <a:solidFill>
                    <a:schemeClr val="lt1"/>
                  </a:solidFill>
                  <a:latin typeface="Times New Roman" panose="02020603050405020304" pitchFamily="18" charset="0"/>
                  <a:cs typeface="Times New Roman" panose="02020603050405020304" pitchFamily="18" charset="0"/>
                </a:rPr>
                <a:t> </a:t>
              </a:r>
              <a:r>
                <a:rPr lang="en-US" sz="1600" dirty="0">
                  <a:solidFill>
                    <a:schemeClr val="lt1"/>
                  </a:solidFill>
                  <a:latin typeface="Times New Roman" panose="02020603050405020304" pitchFamily="18" charset="0"/>
                  <a:cs typeface="Times New Roman" panose="02020603050405020304" pitchFamily="18" charset="0"/>
                </a:rPr>
                <a:t>to 10.0 </a:t>
              </a:r>
              <a:r>
                <a:rPr lang="en-US" sz="1600" dirty="0" smtClean="0">
                  <a:solidFill>
                    <a:schemeClr val="lt1"/>
                  </a:solidFill>
                  <a:latin typeface="Times New Roman" panose="02020603050405020304" pitchFamily="18" charset="0"/>
                  <a:cs typeface="Times New Roman" panose="02020603050405020304" pitchFamily="18" charset="0"/>
                </a:rPr>
                <a:t>g/cm</a:t>
              </a:r>
              <a:r>
                <a:rPr lang="en-US" sz="1600" baseline="30000" dirty="0" smtClean="0">
                  <a:latin typeface="Times New Roman" panose="02020603050405020304" pitchFamily="18" charset="0"/>
                  <a:cs typeface="Times New Roman" panose="02020603050405020304" pitchFamily="18" charset="0"/>
                </a:rPr>
                <a:t>3</a:t>
              </a:r>
              <a:r>
                <a:rPr lang="en-US" sz="1600" dirty="0" smtClean="0">
                  <a:solidFill>
                    <a:schemeClr val="lt1"/>
                  </a:solidFill>
                  <a:latin typeface="Times New Roman" panose="02020603050405020304" pitchFamily="18" charset="0"/>
                  <a:cs typeface="Times New Roman" panose="02020603050405020304" pitchFamily="18" charset="0"/>
                </a:rPr>
                <a:t>. (in maximum 700 materials can be handled by FLUKA)</a:t>
              </a:r>
              <a:endParaRPr lang="en-GB" sz="1600" dirty="0">
                <a:solidFill>
                  <a:schemeClr val="lt1"/>
                </a:solidFill>
                <a:latin typeface="Times New Roman" panose="02020603050405020304" pitchFamily="18" charset="0"/>
                <a:cs typeface="Times New Roman" panose="02020603050405020304" pitchFamily="18" charset="0"/>
              </a:endParaRPr>
            </a:p>
          </p:txBody>
        </p:sp>
        <p:sp>
          <p:nvSpPr>
            <p:cNvPr id="28" name="Rectangle 27"/>
            <p:cNvSpPr/>
            <p:nvPr/>
          </p:nvSpPr>
          <p:spPr>
            <a:xfrm>
              <a:off x="1193511" y="4630150"/>
              <a:ext cx="3715045" cy="524487"/>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en-US" sz="1600" dirty="0">
                  <a:solidFill>
                    <a:schemeClr val="lt1"/>
                  </a:solidFill>
                  <a:latin typeface="Times New Roman" panose="02020603050405020304" pitchFamily="18" charset="0"/>
                  <a:cs typeface="Times New Roman" panose="02020603050405020304" pitchFamily="18" charset="0"/>
                </a:rPr>
                <a:t>New FLUKA </a:t>
              </a:r>
              <a:r>
                <a:rPr lang="en-US" sz="1600" dirty="0" smtClean="0">
                  <a:solidFill>
                    <a:schemeClr val="lt1"/>
                  </a:solidFill>
                  <a:latin typeface="Times New Roman" panose="02020603050405020304" pitchFamily="18" charset="0"/>
                  <a:cs typeface="Times New Roman" panose="02020603050405020304" pitchFamily="18" charset="0"/>
                </a:rPr>
                <a:t>simulation for the following bunch/bunches</a:t>
              </a:r>
              <a:endParaRPr lang="en-GB" sz="1600" dirty="0">
                <a:solidFill>
                  <a:schemeClr val="lt1"/>
                </a:solidFill>
                <a:latin typeface="Times New Roman" panose="02020603050405020304" pitchFamily="18" charset="0"/>
                <a:cs typeface="Times New Roman" panose="02020603050405020304" pitchFamily="18" charset="0"/>
              </a:endParaRPr>
            </a:p>
          </p:txBody>
        </p:sp>
        <p:cxnSp>
          <p:nvCxnSpPr>
            <p:cNvPr id="29" name="Straight Arrow Connector 28"/>
            <p:cNvCxnSpPr>
              <a:stCxn id="21" idx="2"/>
              <a:endCxn id="24" idx="0"/>
            </p:cNvCxnSpPr>
            <p:nvPr/>
          </p:nvCxnSpPr>
          <p:spPr>
            <a:xfrm flipH="1">
              <a:off x="3051032" y="1545219"/>
              <a:ext cx="2" cy="418509"/>
            </a:xfrm>
            <a:prstGeom prst="straightConnector1">
              <a:avLst/>
            </a:prstGeom>
            <a:ln w="76200">
              <a:solidFill>
                <a:srgbClr val="00B0F0"/>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a:stCxn id="24" idx="2"/>
              <a:endCxn id="25" idx="0"/>
            </p:cNvCxnSpPr>
            <p:nvPr/>
          </p:nvCxnSpPr>
          <p:spPr>
            <a:xfrm>
              <a:off x="3051032" y="2488215"/>
              <a:ext cx="2" cy="435221"/>
            </a:xfrm>
            <a:prstGeom prst="straightConnector1">
              <a:avLst/>
            </a:prstGeom>
            <a:ln w="76200">
              <a:solidFill>
                <a:srgbClr val="00B0F0"/>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a:stCxn id="25" idx="2"/>
              <a:endCxn id="28" idx="0"/>
            </p:cNvCxnSpPr>
            <p:nvPr/>
          </p:nvCxnSpPr>
          <p:spPr>
            <a:xfrm>
              <a:off x="3051034" y="4200709"/>
              <a:ext cx="0" cy="429441"/>
            </a:xfrm>
            <a:prstGeom prst="straightConnector1">
              <a:avLst/>
            </a:prstGeom>
            <a:ln w="76200">
              <a:solidFill>
                <a:srgbClr val="00B0F0"/>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a:stCxn id="28" idx="2"/>
            </p:cNvCxnSpPr>
            <p:nvPr/>
          </p:nvCxnSpPr>
          <p:spPr>
            <a:xfrm>
              <a:off x="3051034" y="5154637"/>
              <a:ext cx="1075" cy="468000"/>
            </a:xfrm>
            <a:prstGeom prst="straightConnector1">
              <a:avLst/>
            </a:prstGeom>
            <a:ln w="76200">
              <a:solidFill>
                <a:srgbClr val="00B0F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a:off x="788433" y="5587933"/>
              <a:ext cx="2275474" cy="0"/>
            </a:xfrm>
            <a:prstGeom prst="straightConnector1">
              <a:avLst/>
            </a:prstGeom>
            <a:ln w="76200">
              <a:solidFill>
                <a:srgbClr val="00B0F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4" name="Straight Arrow Connector 43"/>
            <p:cNvCxnSpPr/>
            <p:nvPr/>
          </p:nvCxnSpPr>
          <p:spPr>
            <a:xfrm>
              <a:off x="788433" y="2202487"/>
              <a:ext cx="0" cy="3420000"/>
            </a:xfrm>
            <a:prstGeom prst="straightConnector1">
              <a:avLst/>
            </a:prstGeom>
            <a:ln w="76200">
              <a:solidFill>
                <a:srgbClr val="00B0F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p:nvPr/>
          </p:nvCxnSpPr>
          <p:spPr>
            <a:xfrm>
              <a:off x="751857" y="2225972"/>
              <a:ext cx="432000" cy="0"/>
            </a:xfrm>
            <a:prstGeom prst="straightConnector1">
              <a:avLst/>
            </a:prstGeom>
            <a:ln w="76200">
              <a:solidFill>
                <a:srgbClr val="00B0F0"/>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53" name="Rectangle 52"/>
            <p:cNvSpPr/>
            <p:nvPr/>
          </p:nvSpPr>
          <p:spPr>
            <a:xfrm>
              <a:off x="3232145" y="2510376"/>
              <a:ext cx="4717958" cy="323165"/>
            </a:xfrm>
            <a:prstGeom prst="rect">
              <a:avLst/>
            </a:prstGeom>
          </p:spPr>
          <p:txBody>
            <a:bodyPr wrap="none">
              <a:spAutoFit/>
            </a:bodyPr>
            <a:lstStyle/>
            <a:p>
              <a:r>
                <a:rPr lang="en-US" sz="1500" dirty="0" smtClean="0">
                  <a:solidFill>
                    <a:srgbClr val="00B050"/>
                  </a:solidFill>
                  <a:latin typeface="Times New Roman" panose="02020603050405020304" pitchFamily="18" charset="0"/>
                  <a:cs typeface="Times New Roman" panose="02020603050405020304" pitchFamily="18" charset="0"/>
                </a:rPr>
                <a:t>modified density map once the density changes by 10-15%</a:t>
              </a:r>
              <a:endParaRPr lang="en-GB" sz="1500" dirty="0">
                <a:solidFill>
                  <a:srgbClr val="00B050"/>
                </a:solidFill>
              </a:endParaRPr>
            </a:p>
          </p:txBody>
        </p:sp>
        <p:sp>
          <p:nvSpPr>
            <p:cNvPr id="54" name="Rectangle 53"/>
            <p:cNvSpPr/>
            <p:nvPr/>
          </p:nvSpPr>
          <p:spPr>
            <a:xfrm>
              <a:off x="644497" y="5648496"/>
              <a:ext cx="3687228" cy="338554"/>
            </a:xfrm>
            <a:prstGeom prst="rect">
              <a:avLst/>
            </a:prstGeom>
          </p:spPr>
          <p:txBody>
            <a:bodyPr wrap="none">
              <a:spAutoFit/>
            </a:bodyPr>
            <a:lstStyle/>
            <a:p>
              <a:r>
                <a:rPr lang="en-US" sz="1600" b="1" dirty="0">
                  <a:solidFill>
                    <a:srgbClr val="FF0000"/>
                  </a:solidFill>
                  <a:latin typeface="Times New Roman" panose="02020603050405020304" pitchFamily="18" charset="0"/>
                  <a:cs typeface="Times New Roman" panose="02020603050405020304" pitchFamily="18" charset="0"/>
                </a:rPr>
                <a:t>i</a:t>
              </a:r>
              <a:r>
                <a:rPr lang="en-US" sz="1600" b="1" dirty="0" smtClean="0">
                  <a:solidFill>
                    <a:srgbClr val="FF0000"/>
                  </a:solidFill>
                  <a:latin typeface="Times New Roman" panose="02020603050405020304" pitchFamily="18" charset="0"/>
                  <a:cs typeface="Times New Roman" panose="02020603050405020304" pitchFamily="18" charset="0"/>
                </a:rPr>
                <a:t>terative run till the end of beam impact</a:t>
              </a:r>
              <a:endParaRPr lang="en-GB" sz="1600" b="1" baseline="30000" dirty="0">
                <a:solidFill>
                  <a:srgbClr val="FF0000"/>
                </a:solidFill>
              </a:endParaRPr>
            </a:p>
          </p:txBody>
        </p:sp>
        <p:sp>
          <p:nvSpPr>
            <p:cNvPr id="55" name="Rectangle 54"/>
            <p:cNvSpPr/>
            <p:nvPr/>
          </p:nvSpPr>
          <p:spPr>
            <a:xfrm>
              <a:off x="3232145" y="5189949"/>
              <a:ext cx="3353290" cy="338554"/>
            </a:xfrm>
            <a:prstGeom prst="rect">
              <a:avLst/>
            </a:prstGeom>
          </p:spPr>
          <p:txBody>
            <a:bodyPr wrap="none">
              <a:spAutoFit/>
            </a:bodyPr>
            <a:lstStyle/>
            <a:p>
              <a:r>
                <a:rPr lang="en-US" sz="1600" dirty="0" smtClean="0">
                  <a:solidFill>
                    <a:srgbClr val="00B050"/>
                  </a:solidFill>
                  <a:latin typeface="Times New Roman" panose="02020603050405020304" pitchFamily="18" charset="0"/>
                  <a:cs typeface="Times New Roman" panose="02020603050405020304" pitchFamily="18" charset="0"/>
                </a:rPr>
                <a:t>updated energy deposition distribution</a:t>
              </a:r>
              <a:endParaRPr lang="en-GB" sz="1600" dirty="0">
                <a:solidFill>
                  <a:srgbClr val="00B050"/>
                </a:solidFill>
              </a:endParaRPr>
            </a:p>
          </p:txBody>
        </p:sp>
        <p:cxnSp>
          <p:nvCxnSpPr>
            <p:cNvPr id="57" name="Straight Arrow Connector 56"/>
            <p:cNvCxnSpPr/>
            <p:nvPr/>
          </p:nvCxnSpPr>
          <p:spPr>
            <a:xfrm>
              <a:off x="4908556" y="1282975"/>
              <a:ext cx="491974" cy="0"/>
            </a:xfrm>
            <a:prstGeom prst="straightConnector1">
              <a:avLst/>
            </a:prstGeom>
            <a:ln w="76200">
              <a:solidFill>
                <a:srgbClr val="00B0F0"/>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59" name="Straight Arrow Connector 58"/>
            <p:cNvCxnSpPr/>
            <p:nvPr/>
          </p:nvCxnSpPr>
          <p:spPr>
            <a:xfrm>
              <a:off x="4907834" y="3544824"/>
              <a:ext cx="491974" cy="0"/>
            </a:xfrm>
            <a:prstGeom prst="straightConnector1">
              <a:avLst/>
            </a:prstGeom>
            <a:ln w="76200">
              <a:solidFill>
                <a:srgbClr val="00B0F0"/>
              </a:solidFill>
              <a:headEnd type="triangle" w="med" len="med"/>
              <a:tailEnd type="none" w="med" len="med"/>
            </a:ln>
            <a:effectLst/>
          </p:spPr>
          <p:style>
            <a:lnRef idx="2">
              <a:schemeClr val="accent1"/>
            </a:lnRef>
            <a:fillRef idx="0">
              <a:schemeClr val="accent1"/>
            </a:fillRef>
            <a:effectRef idx="1">
              <a:schemeClr val="accent1"/>
            </a:effectRef>
            <a:fontRef idx="minor">
              <a:schemeClr val="tx1"/>
            </a:fontRef>
          </p:style>
        </p:cxnSp>
      </p:grpSp>
      <p:sp>
        <p:nvSpPr>
          <p:cNvPr id="30" name="Rectangle 29"/>
          <p:cNvSpPr/>
          <p:nvPr/>
        </p:nvSpPr>
        <p:spPr>
          <a:xfrm>
            <a:off x="5399808" y="2023914"/>
            <a:ext cx="3238021" cy="407870"/>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en-US" sz="1600" dirty="0" smtClean="0">
                <a:latin typeface="Times New Roman" panose="02020603050405020304" pitchFamily="18" charset="0"/>
                <a:cs typeface="Times New Roman" panose="02020603050405020304" pitchFamily="18" charset="0"/>
              </a:rPr>
              <a:t>physical state of the target</a:t>
            </a:r>
            <a:endParaRPr lang="en-US" sz="1600" dirty="0">
              <a:latin typeface="Times New Roman" panose="02020603050405020304" pitchFamily="18" charset="0"/>
              <a:cs typeface="Times New Roman" panose="02020603050405020304" pitchFamily="18" charset="0"/>
            </a:endParaRPr>
          </a:p>
        </p:txBody>
      </p:sp>
      <p:cxnSp>
        <p:nvCxnSpPr>
          <p:cNvPr id="32" name="Straight Arrow Connector 31"/>
          <p:cNvCxnSpPr/>
          <p:nvPr/>
        </p:nvCxnSpPr>
        <p:spPr>
          <a:xfrm>
            <a:off x="4907834" y="2224985"/>
            <a:ext cx="491974" cy="0"/>
          </a:xfrm>
          <a:prstGeom prst="straightConnector1">
            <a:avLst/>
          </a:prstGeom>
          <a:ln w="76200">
            <a:solidFill>
              <a:srgbClr val="00B0F0"/>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031203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Thursday, August 10, 2017</a:t>
            </a:r>
            <a:endParaRPr lang="en-US" dirty="0"/>
          </a:p>
        </p:txBody>
      </p:sp>
      <p:sp>
        <p:nvSpPr>
          <p:cNvPr id="5" name="Rectangle 4"/>
          <p:cNvSpPr/>
          <p:nvPr/>
        </p:nvSpPr>
        <p:spPr>
          <a:xfrm>
            <a:off x="284387" y="1047154"/>
            <a:ext cx="8582627" cy="4770537"/>
          </a:xfrm>
          <a:prstGeom prst="rect">
            <a:avLst/>
          </a:prstGeom>
        </p:spPr>
        <p:txBody>
          <a:bodyPr wrap="square">
            <a:spAutoFit/>
          </a:bodyPr>
          <a:lstStyle/>
          <a:p>
            <a:pPr marL="400050" indent="-400050" algn="just">
              <a:spcBef>
                <a:spcPts val="1200"/>
              </a:spcBef>
              <a:spcAft>
                <a:spcPts val="1200"/>
              </a:spcAft>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Compared to previous coupling between FLUKA and BIG2, the basic principle is similar, but the implementation is quite different. Except for different geometry modelling and data conversion, our method has two main features as follows:</a:t>
            </a:r>
          </a:p>
          <a:p>
            <a:pPr marL="857250" lvl="1" indent="-400050" algn="just">
              <a:spcBef>
                <a:spcPts val="1200"/>
              </a:spcBef>
              <a:spcAft>
                <a:spcPts val="1200"/>
              </a:spcAft>
              <a:buFont typeface="+mj-lt"/>
              <a:buAutoNum type="alphaLcParenR"/>
            </a:pPr>
            <a:r>
              <a:rPr lang="en-US" dirty="0" smtClean="0">
                <a:latin typeface="Times New Roman" panose="02020603050405020304" pitchFamily="18" charset="0"/>
                <a:cs typeface="Times New Roman" panose="02020603050405020304" pitchFamily="18" charset="0"/>
              </a:rPr>
              <a:t>We don’t define discrete density levels in each iteration. From the accuracy point of view, </a:t>
            </a:r>
            <a:r>
              <a:rPr lang="en-US" dirty="0" smtClean="0">
                <a:solidFill>
                  <a:srgbClr val="FF0000"/>
                </a:solidFill>
                <a:latin typeface="Times New Roman" panose="02020603050405020304" pitchFamily="18" charset="0"/>
                <a:cs typeface="Times New Roman" panose="02020603050405020304" pitchFamily="18" charset="0"/>
              </a:rPr>
              <a:t>100-200 predefined (fixed) densities</a:t>
            </a:r>
            <a:r>
              <a:rPr lang="en-US" dirty="0" smtClean="0">
                <a:latin typeface="Times New Roman" panose="02020603050405020304" pitchFamily="18" charset="0"/>
                <a:cs typeface="Times New Roman" panose="02020603050405020304" pitchFamily="18" charset="0"/>
              </a:rPr>
              <a:t> are sufficient. </a:t>
            </a:r>
          </a:p>
          <a:p>
            <a:pPr marL="1314450" lvl="2" indent="-400050" algn="just">
              <a:spcBef>
                <a:spcPts val="1200"/>
              </a:spcBef>
              <a:spcAft>
                <a:spcPts val="1200"/>
              </a:spcAft>
              <a:buFont typeface="Wingdings" panose="05000000000000000000" pitchFamily="2" charset="2"/>
              <a:buChar char="Ø"/>
            </a:pPr>
            <a:r>
              <a:rPr lang="en-US" sz="1600" dirty="0" smtClean="0">
                <a:solidFill>
                  <a:srgbClr val="FFC000"/>
                </a:solidFill>
                <a:latin typeface="Times New Roman" panose="02020603050405020304" pitchFamily="18" charset="0"/>
                <a:cs typeface="Times New Roman" panose="02020603050405020304" pitchFamily="18" charset="0"/>
              </a:rPr>
              <a:t>Data analysis and FLUKA modelling are hence significantly simplified, since </a:t>
            </a:r>
            <a:r>
              <a:rPr lang="en-US" sz="1600" dirty="0">
                <a:solidFill>
                  <a:srgbClr val="FFC000"/>
                </a:solidFill>
                <a:latin typeface="Times New Roman" panose="02020603050405020304" pitchFamily="18" charset="0"/>
                <a:cs typeface="Times New Roman" panose="02020603050405020304" pitchFamily="18" charset="0"/>
              </a:rPr>
              <a:t>for each </a:t>
            </a:r>
            <a:r>
              <a:rPr lang="en-US" sz="1600" dirty="0" smtClean="0">
                <a:solidFill>
                  <a:srgbClr val="FFC000"/>
                </a:solidFill>
                <a:latin typeface="Times New Roman" panose="02020603050405020304" pitchFamily="18" charset="0"/>
                <a:cs typeface="Times New Roman" panose="02020603050405020304" pitchFamily="18" charset="0"/>
              </a:rPr>
              <a:t>density, different kinds of material &amp; compound have to be defined.</a:t>
            </a:r>
          </a:p>
          <a:p>
            <a:pPr marL="857250" lvl="1" indent="-400050" algn="just">
              <a:spcBef>
                <a:spcPts val="1200"/>
              </a:spcBef>
              <a:spcAft>
                <a:spcPts val="1200"/>
              </a:spcAft>
              <a:buFont typeface="+mj-lt"/>
              <a:buAutoNum type="alphaLcParenR"/>
            </a:pPr>
            <a:r>
              <a:rPr lang="en-US" dirty="0" smtClean="0">
                <a:latin typeface="Times New Roman" panose="02020603050405020304" pitchFamily="18" charset="0"/>
                <a:cs typeface="Times New Roman" panose="02020603050405020304" pitchFamily="18" charset="0"/>
              </a:rPr>
              <a:t>Previous scripts assign one material to only one region, so the total number of regions is limited to be less than 700. We are able to </a:t>
            </a:r>
            <a:r>
              <a:rPr lang="en-US" dirty="0" smtClean="0">
                <a:solidFill>
                  <a:srgbClr val="FF0000"/>
                </a:solidFill>
                <a:latin typeface="Times New Roman" panose="02020603050405020304" pitchFamily="18" charset="0"/>
                <a:cs typeface="Times New Roman" panose="02020603050405020304" pitchFamily="18" charset="0"/>
              </a:rPr>
              <a:t>assign one material to different regions</a:t>
            </a:r>
            <a:r>
              <a:rPr lang="en-US" dirty="0" smtClean="0">
                <a:latin typeface="Times New Roman" panose="02020603050405020304" pitchFamily="18" charset="0"/>
                <a:cs typeface="Times New Roman" panose="02020603050405020304" pitchFamily="18" charset="0"/>
              </a:rPr>
              <a:t>, so that the region number could be up to 20000. </a:t>
            </a:r>
          </a:p>
          <a:p>
            <a:pPr marL="1314450" lvl="2" indent="-400050" algn="just">
              <a:spcBef>
                <a:spcPts val="1200"/>
              </a:spcBef>
              <a:spcAft>
                <a:spcPts val="1200"/>
              </a:spcAft>
              <a:buFont typeface="Wingdings" panose="05000000000000000000" pitchFamily="2" charset="2"/>
              <a:buChar char="Ø"/>
            </a:pPr>
            <a:r>
              <a:rPr lang="en-US" sz="1600" dirty="0">
                <a:solidFill>
                  <a:srgbClr val="FFC000"/>
                </a:solidFill>
                <a:latin typeface="Times New Roman" panose="02020603050405020304" pitchFamily="18" charset="0"/>
                <a:cs typeface="Times New Roman" panose="02020603050405020304" pitchFamily="18" charset="0"/>
              </a:rPr>
              <a:t>Regions with the same density may be </a:t>
            </a:r>
            <a:r>
              <a:rPr lang="en-US" sz="1600" dirty="0" smtClean="0">
                <a:solidFill>
                  <a:srgbClr val="FFC000"/>
                </a:solidFill>
                <a:latin typeface="Times New Roman" panose="02020603050405020304" pitchFamily="18" charset="0"/>
                <a:cs typeface="Times New Roman" panose="02020603050405020304" pitchFamily="18" charset="0"/>
              </a:rPr>
              <a:t>merged </a:t>
            </a:r>
            <a:r>
              <a:rPr lang="en-US" sz="1600" b="1" dirty="0" smtClean="0">
                <a:solidFill>
                  <a:srgbClr val="FFC000"/>
                </a:solidFill>
                <a:latin typeface="Times New Roman" panose="02020603050405020304" pitchFamily="18" charset="0"/>
                <a:cs typeface="Times New Roman" panose="02020603050405020304" pitchFamily="18" charset="0"/>
              </a:rPr>
              <a:t>(Boolean Calculation) </a:t>
            </a:r>
            <a:r>
              <a:rPr lang="en-US" sz="1600" dirty="0">
                <a:solidFill>
                  <a:srgbClr val="FFC000"/>
                </a:solidFill>
                <a:latin typeface="Times New Roman" panose="02020603050405020304" pitchFamily="18" charset="0"/>
                <a:cs typeface="Times New Roman" panose="02020603050405020304" pitchFamily="18" charset="0"/>
              </a:rPr>
              <a:t>to save certain simulation time, but we are more flexible (merging regions takes time as well, there is a trade-off).</a:t>
            </a:r>
          </a:p>
        </p:txBody>
      </p:sp>
      <p:sp>
        <p:nvSpPr>
          <p:cNvPr id="10" name="Title 1"/>
          <p:cNvSpPr>
            <a:spLocks noGrp="1"/>
          </p:cNvSpPr>
          <p:nvPr>
            <p:ph type="title"/>
          </p:nvPr>
        </p:nvSpPr>
        <p:spPr>
          <a:xfrm>
            <a:off x="217714" y="17700"/>
            <a:ext cx="8715974" cy="1143000"/>
          </a:xfrm>
        </p:spPr>
        <p:txBody>
          <a:bodyPr>
            <a:normAutofit/>
          </a:bodyPr>
          <a:lstStyle/>
          <a:p>
            <a:pPr marL="310932" algn="ctr"/>
            <a:r>
              <a:rPr lang="en-US" sz="2000" dirty="0" smtClean="0"/>
              <a:t>II. </a:t>
            </a:r>
            <a:r>
              <a:rPr lang="en-US" sz="2000" dirty="0"/>
              <a:t>A new simulation </a:t>
            </a:r>
            <a:r>
              <a:rPr lang="en-US" sz="2000" dirty="0" smtClean="0"/>
              <a:t>approach: innovations</a:t>
            </a:r>
            <a:endParaRPr lang="en-US" sz="2000" dirty="0"/>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13</a:t>
            </a:fld>
            <a:endParaRPr lang="en-US" dirty="0"/>
          </a:p>
        </p:txBody>
      </p:sp>
    </p:spTree>
    <p:extLst>
      <p:ext uri="{BB962C8B-B14F-4D97-AF65-F5344CB8AC3E}">
        <p14:creationId xmlns:p14="http://schemas.microsoft.com/office/powerpoint/2010/main" val="39945778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altLang="zh-CN" smtClean="0"/>
              <a:t>Thursday, August 10, 2017</a:t>
            </a:r>
            <a:endParaRPr lang="en-US" dirty="0"/>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14</a:t>
            </a:fld>
            <a:endParaRPr lang="en-US" dirty="0"/>
          </a:p>
        </p:txBody>
      </p:sp>
      <p:sp>
        <p:nvSpPr>
          <p:cNvPr id="8" name="Title 1"/>
          <p:cNvSpPr>
            <a:spLocks noGrp="1"/>
          </p:cNvSpPr>
          <p:nvPr>
            <p:ph type="title"/>
          </p:nvPr>
        </p:nvSpPr>
        <p:spPr>
          <a:xfrm>
            <a:off x="217714" y="17700"/>
            <a:ext cx="8715974" cy="1143000"/>
          </a:xfrm>
        </p:spPr>
        <p:txBody>
          <a:bodyPr>
            <a:normAutofit/>
          </a:bodyPr>
          <a:lstStyle/>
          <a:p>
            <a:pPr marL="310932" algn="ctr"/>
            <a:r>
              <a:rPr lang="en-US" sz="2000" dirty="0" smtClean="0"/>
              <a:t>III. Progress: static approximation from initial FLUKA map</a:t>
            </a:r>
            <a:endParaRPr lang="en-US" sz="2000" dirty="0"/>
          </a:p>
        </p:txBody>
      </p:sp>
      <p:graphicFrame>
        <p:nvGraphicFramePr>
          <p:cNvPr id="15" name="Object 14"/>
          <p:cNvGraphicFramePr>
            <a:graphicFrameLocks noChangeAspect="1"/>
          </p:cNvGraphicFramePr>
          <p:nvPr>
            <p:extLst>
              <p:ext uri="{D42A27DB-BD31-4B8C-83A1-F6EECF244321}">
                <p14:modId xmlns:p14="http://schemas.microsoft.com/office/powerpoint/2010/main" val="572204201"/>
              </p:ext>
            </p:extLst>
          </p:nvPr>
        </p:nvGraphicFramePr>
        <p:xfrm>
          <a:off x="913278" y="948559"/>
          <a:ext cx="7324845" cy="4238027"/>
        </p:xfrm>
        <a:graphic>
          <a:graphicData uri="http://schemas.openxmlformats.org/presentationml/2006/ole">
            <mc:AlternateContent xmlns:mc="http://schemas.openxmlformats.org/markup-compatibility/2006">
              <mc:Choice xmlns:v="urn:schemas-microsoft-com:vml" Requires="v">
                <p:oleObj spid="_x0000_s2128" name="Graph" r:id="rId4" imgW="5040000" imgH="2916000" progId="Origin50.Graph">
                  <p:embed/>
                </p:oleObj>
              </mc:Choice>
              <mc:Fallback>
                <p:oleObj name="Graph" r:id="rId4" imgW="5040000" imgH="2916000" progId="Origin50.Graph">
                  <p:embed/>
                  <p:pic>
                    <p:nvPicPr>
                      <p:cNvPr id="0" name=""/>
                      <p:cNvPicPr/>
                      <p:nvPr/>
                    </p:nvPicPr>
                    <p:blipFill>
                      <a:blip r:embed="rId5"/>
                      <a:stretch>
                        <a:fillRect/>
                      </a:stretch>
                    </p:blipFill>
                    <p:spPr>
                      <a:xfrm>
                        <a:off x="913278" y="948559"/>
                        <a:ext cx="7324845" cy="4238027"/>
                      </a:xfrm>
                      <a:prstGeom prst="rect">
                        <a:avLst/>
                      </a:prstGeom>
                    </p:spPr>
                  </p:pic>
                </p:oleObj>
              </mc:Fallback>
            </mc:AlternateContent>
          </a:graphicData>
        </a:graphic>
      </p:graphicFrame>
      <p:sp>
        <p:nvSpPr>
          <p:cNvPr id="16" name="Rectangle 15"/>
          <p:cNvSpPr/>
          <p:nvPr/>
        </p:nvSpPr>
        <p:spPr>
          <a:xfrm>
            <a:off x="913278" y="5393035"/>
            <a:ext cx="7253845" cy="646331"/>
          </a:xfrm>
          <a:prstGeom prst="rect">
            <a:avLst/>
          </a:prstGeom>
        </p:spPr>
        <p:txBody>
          <a:bodyPr wrap="none">
            <a:spAutoFit/>
          </a:bodyPr>
          <a:lstStyle/>
          <a:p>
            <a:pPr marL="285750" indent="-285750">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Linear scaling from one proton (GeV/g/p) to 144 bunches (kJ/g)</a:t>
            </a:r>
          </a:p>
          <a:p>
            <a:pPr marL="285750" indent="-285750">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Two black curves, upper</a:t>
            </a:r>
            <a:r>
              <a:rPr lang="en-US" dirty="0">
                <a:latin typeface="Times New Roman" panose="02020603050405020304" pitchFamily="18" charset="0"/>
                <a:cs typeface="Times New Roman" panose="02020603050405020304" pitchFamily="18" charset="0"/>
              </a:rPr>
              <a:t>: melting contour </a:t>
            </a:r>
            <a:r>
              <a:rPr lang="en-US" dirty="0" smtClean="0">
                <a:latin typeface="Times New Roman" panose="02020603050405020304" pitchFamily="18" charset="0"/>
                <a:cs typeface="Times New Roman" panose="02020603050405020304" pitchFamily="18" charset="0"/>
              </a:rPr>
              <a:t>line</a:t>
            </a:r>
            <a:r>
              <a:rPr lang="en-US" dirty="0">
                <a:latin typeface="Times New Roman" panose="02020603050405020304" pitchFamily="18" charset="0"/>
                <a:cs typeface="Times New Roman" panose="02020603050405020304" pitchFamily="18" charset="0"/>
              </a:rPr>
              <a:t>; down: </a:t>
            </a:r>
            <a:r>
              <a:rPr lang="en-US" dirty="0" smtClean="0">
                <a:latin typeface="Times New Roman" panose="02020603050405020304" pitchFamily="18" charset="0"/>
                <a:cs typeface="Times New Roman" panose="02020603050405020304" pitchFamily="18" charset="0"/>
              </a:rPr>
              <a:t>boiling contour </a:t>
            </a:r>
            <a:r>
              <a:rPr lang="en-US" dirty="0">
                <a:latin typeface="Times New Roman" panose="02020603050405020304" pitchFamily="18" charset="0"/>
                <a:cs typeface="Times New Roman" panose="02020603050405020304" pitchFamily="18" charset="0"/>
              </a:rPr>
              <a:t>line</a:t>
            </a:r>
            <a:endParaRPr lang="en-GB" dirty="0"/>
          </a:p>
        </p:txBody>
      </p:sp>
      <p:grpSp>
        <p:nvGrpSpPr>
          <p:cNvPr id="9" name="Group 8"/>
          <p:cNvGrpSpPr/>
          <p:nvPr/>
        </p:nvGrpSpPr>
        <p:grpSpPr>
          <a:xfrm>
            <a:off x="2008208" y="2948709"/>
            <a:ext cx="2918750" cy="1584000"/>
            <a:chOff x="2008208" y="2948709"/>
            <a:chExt cx="2918750" cy="1584000"/>
          </a:xfrm>
        </p:grpSpPr>
        <p:cxnSp>
          <p:nvCxnSpPr>
            <p:cNvPr id="6" name="Straight Connector 5"/>
            <p:cNvCxnSpPr/>
            <p:nvPr/>
          </p:nvCxnSpPr>
          <p:spPr>
            <a:xfrm>
              <a:off x="2008208" y="2954117"/>
              <a:ext cx="2916000" cy="0"/>
            </a:xfrm>
            <a:prstGeom prst="line">
              <a:avLst/>
            </a:prstGeom>
            <a:ln>
              <a:solidFill>
                <a:srgbClr val="C00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rot="5400000">
              <a:off x="4134958" y="3740709"/>
              <a:ext cx="1584000" cy="0"/>
            </a:xfrm>
            <a:prstGeom prst="line">
              <a:avLst/>
            </a:prstGeom>
            <a:ln>
              <a:solidFill>
                <a:srgbClr val="C00000"/>
              </a:solidFill>
              <a:prstDash val="dash"/>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513043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altLang="zh-CN" smtClean="0"/>
              <a:t>Thursday, August 10, 2017</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0446" y="884057"/>
            <a:ext cx="6230510" cy="5070976"/>
          </a:xfrm>
          <a:prstGeom prst="rect">
            <a:avLst/>
          </a:prstGeom>
        </p:spPr>
      </p:pic>
      <p:cxnSp>
        <p:nvCxnSpPr>
          <p:cNvPr id="8" name="Straight Arrow Connector 7"/>
          <p:cNvCxnSpPr/>
          <p:nvPr/>
        </p:nvCxnSpPr>
        <p:spPr>
          <a:xfrm>
            <a:off x="1784906" y="2538373"/>
            <a:ext cx="900421" cy="0"/>
          </a:xfrm>
          <a:prstGeom prst="straightConnector1">
            <a:avLst/>
          </a:prstGeom>
          <a:ln>
            <a:solidFill>
              <a:srgbClr val="FF0000"/>
            </a:solidFill>
            <a:tailEnd type="triangle"/>
          </a:ln>
          <a:effectLst/>
        </p:spPr>
        <p:style>
          <a:lnRef idx="2">
            <a:schemeClr val="dk1"/>
          </a:lnRef>
          <a:fillRef idx="0">
            <a:schemeClr val="dk1"/>
          </a:fillRef>
          <a:effectRef idx="1">
            <a:schemeClr val="dk1"/>
          </a:effectRef>
          <a:fontRef idx="minor">
            <a:schemeClr val="tx1"/>
          </a:fontRef>
        </p:style>
      </p:cxnSp>
      <p:sp>
        <p:nvSpPr>
          <p:cNvPr id="9" name="Rectangle 8"/>
          <p:cNvSpPr/>
          <p:nvPr/>
        </p:nvSpPr>
        <p:spPr>
          <a:xfrm>
            <a:off x="1715602" y="2560878"/>
            <a:ext cx="1438214" cy="338554"/>
          </a:xfrm>
          <a:prstGeom prst="rect">
            <a:avLst/>
          </a:prstGeom>
        </p:spPr>
        <p:txBody>
          <a:bodyPr wrap="none">
            <a:spAutoFit/>
          </a:bodyPr>
          <a:lstStyle/>
          <a:p>
            <a:r>
              <a:rPr lang="en-GB" sz="1600" b="1" dirty="0" smtClean="0">
                <a:solidFill>
                  <a:srgbClr val="FF0000"/>
                </a:solidFill>
              </a:rPr>
              <a:t>Proton beam</a:t>
            </a:r>
            <a:endParaRPr lang="en-GB" sz="1600" b="1" dirty="0">
              <a:solidFill>
                <a:srgbClr val="FF0000"/>
              </a:solidFill>
            </a:endParaRPr>
          </a:p>
        </p:txBody>
      </p:sp>
      <p:grpSp>
        <p:nvGrpSpPr>
          <p:cNvPr id="12" name="Group 11"/>
          <p:cNvGrpSpPr/>
          <p:nvPr/>
        </p:nvGrpSpPr>
        <p:grpSpPr>
          <a:xfrm>
            <a:off x="1784906" y="4420660"/>
            <a:ext cx="319318" cy="369332"/>
            <a:chOff x="1715602" y="4130333"/>
            <a:chExt cx="319318" cy="369332"/>
          </a:xfrm>
        </p:grpSpPr>
        <p:sp>
          <p:nvSpPr>
            <p:cNvPr id="11" name="Rectangle 10"/>
            <p:cNvSpPr/>
            <p:nvPr/>
          </p:nvSpPr>
          <p:spPr>
            <a:xfrm>
              <a:off x="1715602" y="4130333"/>
              <a:ext cx="319318" cy="369332"/>
            </a:xfrm>
            <a:prstGeom prst="rect">
              <a:avLst/>
            </a:prstGeom>
          </p:spPr>
          <p:txBody>
            <a:bodyPr wrap="none">
              <a:spAutoFit/>
            </a:bodyPr>
            <a:lstStyle/>
            <a:p>
              <a:r>
                <a:rPr lang="en-GB" b="1" dirty="0" smtClean="0">
                  <a:solidFill>
                    <a:srgbClr val="FF0000"/>
                  </a:solidFill>
                </a:rPr>
                <a:t>×</a:t>
              </a:r>
              <a:endParaRPr lang="en-GB" b="1" dirty="0">
                <a:solidFill>
                  <a:srgbClr val="FF0000"/>
                </a:solidFill>
              </a:endParaRPr>
            </a:p>
          </p:txBody>
        </p:sp>
        <p:sp>
          <p:nvSpPr>
            <p:cNvPr id="10" name="Oval 9"/>
            <p:cNvSpPr/>
            <p:nvPr/>
          </p:nvSpPr>
          <p:spPr>
            <a:xfrm>
              <a:off x="1778635" y="4229765"/>
              <a:ext cx="190195" cy="168950"/>
            </a:xfrm>
            <a:prstGeom prst="ellipse">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a:solidFill>
                    <a:srgbClr val="FF0000"/>
                  </a:solidFill>
                </a:ln>
              </a:endParaRPr>
            </a:p>
          </p:txBody>
        </p:sp>
      </p:grpSp>
      <p:sp>
        <p:nvSpPr>
          <p:cNvPr id="14" name="Rectangle 13"/>
          <p:cNvSpPr/>
          <p:nvPr/>
        </p:nvSpPr>
        <p:spPr>
          <a:xfrm>
            <a:off x="1715602" y="4684682"/>
            <a:ext cx="1438214" cy="338554"/>
          </a:xfrm>
          <a:prstGeom prst="rect">
            <a:avLst/>
          </a:prstGeom>
        </p:spPr>
        <p:txBody>
          <a:bodyPr wrap="none">
            <a:spAutoFit/>
          </a:bodyPr>
          <a:lstStyle/>
          <a:p>
            <a:r>
              <a:rPr lang="en-GB" sz="1600" b="1" dirty="0" smtClean="0">
                <a:solidFill>
                  <a:srgbClr val="FF0000"/>
                </a:solidFill>
              </a:rPr>
              <a:t>Proton beam</a:t>
            </a:r>
            <a:endParaRPr lang="en-GB" sz="1600" b="1" dirty="0">
              <a:solidFill>
                <a:srgbClr val="FF0000"/>
              </a:solidFill>
            </a:endParaRPr>
          </a:p>
        </p:txBody>
      </p:sp>
      <p:sp>
        <p:nvSpPr>
          <p:cNvPr id="15" name="Rectangle 14"/>
          <p:cNvSpPr/>
          <p:nvPr/>
        </p:nvSpPr>
        <p:spPr>
          <a:xfrm>
            <a:off x="1715602" y="1160700"/>
            <a:ext cx="4494216" cy="338554"/>
          </a:xfrm>
          <a:prstGeom prst="rect">
            <a:avLst/>
          </a:prstGeom>
        </p:spPr>
        <p:txBody>
          <a:bodyPr wrap="square">
            <a:spAutoFit/>
          </a:bodyPr>
          <a:lstStyle/>
          <a:p>
            <a:pPr algn="just"/>
            <a:r>
              <a:rPr lang="en-US" sz="1600" b="1" dirty="0" smtClean="0">
                <a:solidFill>
                  <a:srgbClr val="0055A0"/>
                </a:solidFill>
                <a:latin typeface="Times New Roman" pitchFamily="18" charset="0"/>
                <a:cs typeface="Times New Roman" pitchFamily="18" charset="0"/>
                <a:sym typeface="Wingdings"/>
              </a:rPr>
              <a:t>Cylindrical target: </a:t>
            </a:r>
            <a:r>
              <a:rPr lang="en-US" sz="1600" i="1" dirty="0" smtClean="0">
                <a:solidFill>
                  <a:srgbClr val="0055A0"/>
                </a:solidFill>
                <a:latin typeface="Times New Roman" pitchFamily="18" charset="0"/>
                <a:cs typeface="Times New Roman" pitchFamily="18" charset="0"/>
                <a:sym typeface="Wingdings"/>
              </a:rPr>
              <a:t>R</a:t>
            </a:r>
            <a:r>
              <a:rPr lang="en-US" sz="1600" dirty="0" smtClean="0">
                <a:solidFill>
                  <a:srgbClr val="0055A0"/>
                </a:solidFill>
                <a:latin typeface="Times New Roman" pitchFamily="18" charset="0"/>
                <a:cs typeface="Times New Roman" pitchFamily="18" charset="0"/>
                <a:sym typeface="Wingdings"/>
              </a:rPr>
              <a:t>=4 </a:t>
            </a:r>
            <a:r>
              <a:rPr lang="en-US" sz="1600" dirty="0">
                <a:solidFill>
                  <a:srgbClr val="0055A0"/>
                </a:solidFill>
                <a:latin typeface="Times New Roman" pitchFamily="18" charset="0"/>
                <a:cs typeface="Times New Roman" pitchFamily="18" charset="0"/>
                <a:sym typeface="Wingdings"/>
              </a:rPr>
              <a:t>cm, </a:t>
            </a:r>
            <a:r>
              <a:rPr lang="en-US" sz="1600" i="1" dirty="0" smtClean="0">
                <a:solidFill>
                  <a:srgbClr val="0055A0"/>
                </a:solidFill>
                <a:latin typeface="Times New Roman" pitchFamily="18" charset="0"/>
                <a:cs typeface="Times New Roman" pitchFamily="18" charset="0"/>
                <a:sym typeface="Wingdings"/>
              </a:rPr>
              <a:t>L</a:t>
            </a:r>
            <a:r>
              <a:rPr lang="en-US" sz="1600" dirty="0" smtClean="0">
                <a:solidFill>
                  <a:srgbClr val="0055A0"/>
                </a:solidFill>
                <a:latin typeface="Times New Roman" pitchFamily="18" charset="0"/>
                <a:cs typeface="Times New Roman" pitchFamily="18" charset="0"/>
                <a:sym typeface="Wingdings"/>
              </a:rPr>
              <a:t>=150 cm</a:t>
            </a:r>
          </a:p>
        </p:txBody>
      </p:sp>
      <p:sp>
        <p:nvSpPr>
          <p:cNvPr id="16" name="Rectangle 15"/>
          <p:cNvSpPr/>
          <p:nvPr/>
        </p:nvSpPr>
        <p:spPr>
          <a:xfrm>
            <a:off x="3194613" y="2264545"/>
            <a:ext cx="5561681" cy="1200329"/>
          </a:xfrm>
          <a:prstGeom prst="rect">
            <a:avLst/>
          </a:prstGeom>
        </p:spPr>
        <p:txBody>
          <a:bodyPr wrap="square">
            <a:spAutoFit/>
          </a:bodyPr>
          <a:lstStyle/>
          <a:p>
            <a:pPr algn="just"/>
            <a:r>
              <a:rPr lang="en-US" b="1" dirty="0">
                <a:solidFill>
                  <a:srgbClr val="0055A0"/>
                </a:solidFill>
                <a:latin typeface="Times New Roman" pitchFamily="18" charset="0"/>
                <a:cs typeface="Times New Roman" pitchFamily="18" charset="0"/>
                <a:sym typeface="Wingdings"/>
              </a:rPr>
              <a:t>Fine regions (beam heated area):</a:t>
            </a:r>
          </a:p>
          <a:p>
            <a:pPr algn="just"/>
            <a:r>
              <a:rPr lang="en-US" i="1" dirty="0">
                <a:solidFill>
                  <a:srgbClr val="FF0000"/>
                </a:solidFill>
                <a:latin typeface="Times New Roman" pitchFamily="18" charset="0"/>
                <a:cs typeface="Times New Roman" pitchFamily="18" charset="0"/>
                <a:sym typeface="Wingdings"/>
              </a:rPr>
              <a:t>r</a:t>
            </a:r>
            <a:r>
              <a:rPr lang="en-US" dirty="0">
                <a:solidFill>
                  <a:srgbClr val="FF0000"/>
                </a:solidFill>
                <a:latin typeface="Times New Roman" pitchFamily="18" charset="0"/>
                <a:cs typeface="Times New Roman" pitchFamily="18" charset="0"/>
                <a:sym typeface="Wingdings"/>
              </a:rPr>
              <a:t>=0-0.5 cm, </a:t>
            </a:r>
            <a:r>
              <a:rPr lang="en-US" i="1" dirty="0" smtClean="0">
                <a:solidFill>
                  <a:srgbClr val="FF0000"/>
                </a:solidFill>
                <a:latin typeface="Times New Roman" pitchFamily="18" charset="0"/>
                <a:cs typeface="Times New Roman" pitchFamily="18" charset="0"/>
                <a:sym typeface="Wingdings"/>
              </a:rPr>
              <a:t>z</a:t>
            </a:r>
            <a:r>
              <a:rPr lang="en-US" dirty="0" smtClean="0">
                <a:solidFill>
                  <a:srgbClr val="FF0000"/>
                </a:solidFill>
                <a:latin typeface="Times New Roman" pitchFamily="18" charset="0"/>
                <a:cs typeface="Times New Roman" pitchFamily="18" charset="0"/>
                <a:sym typeface="Wingdings"/>
              </a:rPr>
              <a:t>=0-100 cm </a:t>
            </a:r>
          </a:p>
          <a:p>
            <a:pPr algn="just"/>
            <a:r>
              <a:rPr lang="en-US" dirty="0" smtClean="0">
                <a:solidFill>
                  <a:srgbClr val="0055A0"/>
                </a:solidFill>
                <a:latin typeface="Times New Roman" pitchFamily="18" charset="0"/>
                <a:cs typeface="Times New Roman" pitchFamily="18" charset="0"/>
                <a:sym typeface="Wingdings"/>
              </a:rPr>
              <a:t>(predicted from linear scaling, may need to be extended according to modified density distributions from Autodyn)</a:t>
            </a:r>
            <a:endParaRPr lang="en-US" dirty="0">
              <a:solidFill>
                <a:srgbClr val="0055A0"/>
              </a:solidFill>
              <a:latin typeface="Times New Roman" pitchFamily="18" charset="0"/>
              <a:cs typeface="Times New Roman" pitchFamily="18" charset="0"/>
              <a:sym typeface="Wingdings"/>
            </a:endParaRPr>
          </a:p>
        </p:txBody>
      </p:sp>
      <p:sp>
        <p:nvSpPr>
          <p:cNvPr id="3" name="Footer Placeholder 2"/>
          <p:cNvSpPr>
            <a:spLocks noGrp="1"/>
          </p:cNvSpPr>
          <p:nvPr>
            <p:ph type="ftr" sz="quarter" idx="3"/>
          </p:nvPr>
        </p:nvSpPr>
        <p:spPr/>
        <p:txBody>
          <a:bodyPr/>
          <a:lstStyle/>
          <a:p>
            <a:r>
              <a:rPr lang="fr-FR" smtClean="0"/>
              <a:t>Yuancun NIE  TE-MPE-PE Section Meeting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15</a:t>
            </a:fld>
            <a:endParaRPr lang="en-US" dirty="0"/>
          </a:p>
        </p:txBody>
      </p:sp>
      <p:sp>
        <p:nvSpPr>
          <p:cNvPr id="17" name="Title 1"/>
          <p:cNvSpPr>
            <a:spLocks noGrp="1"/>
          </p:cNvSpPr>
          <p:nvPr>
            <p:ph type="title"/>
          </p:nvPr>
        </p:nvSpPr>
        <p:spPr>
          <a:xfrm>
            <a:off x="217714" y="17700"/>
            <a:ext cx="8715974" cy="1143000"/>
          </a:xfrm>
        </p:spPr>
        <p:txBody>
          <a:bodyPr>
            <a:normAutofit/>
          </a:bodyPr>
          <a:lstStyle/>
          <a:p>
            <a:pPr marL="310932" algn="ctr"/>
            <a:r>
              <a:rPr lang="en-US" sz="2000" dirty="0" smtClean="0"/>
              <a:t>III. Progress: target modelling in FLUKA</a:t>
            </a:r>
            <a:endParaRPr lang="en-US" sz="2000" dirty="0"/>
          </a:p>
        </p:txBody>
      </p:sp>
    </p:spTree>
    <p:extLst>
      <p:ext uri="{BB962C8B-B14F-4D97-AF65-F5344CB8AC3E}">
        <p14:creationId xmlns:p14="http://schemas.microsoft.com/office/powerpoint/2010/main" val="430859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altLang="zh-CN" smtClean="0"/>
              <a:t>Thursday, August 10, 2017</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2712" y="855361"/>
            <a:ext cx="6504552" cy="5003806"/>
          </a:xfrm>
          <a:prstGeom prst="rect">
            <a:avLst/>
          </a:prstGeom>
        </p:spPr>
      </p:pic>
      <mc:AlternateContent xmlns:mc="http://schemas.openxmlformats.org/markup-compatibility/2006" xmlns:a14="http://schemas.microsoft.com/office/drawing/2010/main">
        <mc:Choice Requires="a14">
          <p:sp>
            <p:nvSpPr>
              <p:cNvPr id="16" name="Rectangle 15"/>
              <p:cNvSpPr/>
              <p:nvPr/>
            </p:nvSpPr>
            <p:spPr>
              <a:xfrm>
                <a:off x="1498923" y="1004452"/>
                <a:ext cx="6510757" cy="391261"/>
              </a:xfrm>
              <a:prstGeom prst="rect">
                <a:avLst/>
              </a:prstGeom>
            </p:spPr>
            <p:txBody>
              <a:bodyPr wrap="square">
                <a:spAutoFit/>
              </a:bodyPr>
              <a:lstStyle/>
              <a:p>
                <a:pPr algn="just"/>
                <a:r>
                  <a:rPr lang="en-US" b="1" dirty="0" smtClean="0">
                    <a:solidFill>
                      <a:srgbClr val="002060"/>
                    </a:solidFill>
                    <a:latin typeface="Times New Roman" pitchFamily="18" charset="0"/>
                    <a:cs typeface="Times New Roman" pitchFamily="18" charset="0"/>
                    <a:sym typeface="Wingdings"/>
                  </a:rPr>
                  <a:t>Fine regions (beam heated area): </a:t>
                </a:r>
                <a:r>
                  <a:rPr lang="el-GR" dirty="0" smtClean="0">
                    <a:solidFill>
                      <a:srgbClr val="002060"/>
                    </a:solidFill>
                    <a:latin typeface="Times New Roman" pitchFamily="18" charset="0"/>
                    <a:cs typeface="Times New Roman" pitchFamily="18" charset="0"/>
                    <a:sym typeface="Wingdings"/>
                  </a:rPr>
                  <a:t>Δ</a:t>
                </a:r>
                <a:r>
                  <a:rPr lang="en-US" i="1" dirty="0" smtClean="0">
                    <a:solidFill>
                      <a:srgbClr val="002060"/>
                    </a:solidFill>
                    <a:latin typeface="Times New Roman" pitchFamily="18" charset="0"/>
                    <a:cs typeface="Times New Roman" pitchFamily="18" charset="0"/>
                    <a:sym typeface="Wingdings"/>
                  </a:rPr>
                  <a:t>r</a:t>
                </a:r>
                <a:r>
                  <a:rPr lang="en-US" dirty="0" smtClean="0">
                    <a:solidFill>
                      <a:srgbClr val="002060"/>
                    </a:solidFill>
                    <a:latin typeface="Times New Roman" pitchFamily="18" charset="0"/>
                    <a:cs typeface="Times New Roman" pitchFamily="18" charset="0"/>
                    <a:sym typeface="Wingdings"/>
                  </a:rPr>
                  <a:t>=0.01 cm (</a:t>
                </a:r>
                <a14:m>
                  <m:oMath xmlns:m="http://schemas.openxmlformats.org/officeDocument/2006/math">
                    <m:sSub>
                      <m:sSubPr>
                        <m:ctrlPr>
                          <a:rPr lang="el-GR" i="1" smtClean="0">
                            <a:solidFill>
                              <a:srgbClr val="002060"/>
                            </a:solidFill>
                            <a:latin typeface="Cambria Math" panose="02040503050406030204" pitchFamily="18" charset="0"/>
                            <a:ea typeface="Cambria Math" panose="02040503050406030204" pitchFamily="18" charset="0"/>
                            <a:cs typeface="Times New Roman" pitchFamily="18" charset="0"/>
                            <a:sym typeface="Wingdings"/>
                          </a:rPr>
                        </m:ctrlPr>
                      </m:sSubPr>
                      <m:e>
                        <m:r>
                          <a:rPr lang="el-GR" i="1" smtClean="0">
                            <a:solidFill>
                              <a:srgbClr val="002060"/>
                            </a:solidFill>
                            <a:latin typeface="Cambria Math" panose="02040503050406030204" pitchFamily="18" charset="0"/>
                            <a:ea typeface="Cambria Math" panose="02040503050406030204" pitchFamily="18" charset="0"/>
                            <a:cs typeface="Times New Roman" pitchFamily="18" charset="0"/>
                            <a:sym typeface="Wingdings"/>
                          </a:rPr>
                          <m:t>𝜎</m:t>
                        </m:r>
                      </m:e>
                      <m:sub>
                        <m:r>
                          <a:rPr lang="en-US" b="0" i="1" smtClean="0">
                            <a:solidFill>
                              <a:srgbClr val="002060"/>
                            </a:solidFill>
                            <a:latin typeface="Cambria Math" panose="02040503050406030204" pitchFamily="18" charset="0"/>
                            <a:ea typeface="Cambria Math" panose="02040503050406030204" pitchFamily="18" charset="0"/>
                            <a:cs typeface="Times New Roman" pitchFamily="18" charset="0"/>
                            <a:sym typeface="Wingdings"/>
                          </a:rPr>
                          <m:t>𝑥</m:t>
                        </m:r>
                        <m:r>
                          <a:rPr lang="en-US" b="0" i="1" smtClean="0">
                            <a:solidFill>
                              <a:srgbClr val="002060"/>
                            </a:solidFill>
                            <a:latin typeface="Cambria Math" panose="02040503050406030204" pitchFamily="18" charset="0"/>
                            <a:ea typeface="Cambria Math" panose="02040503050406030204" pitchFamily="18" charset="0"/>
                            <a:cs typeface="Times New Roman" pitchFamily="18" charset="0"/>
                            <a:sym typeface="Wingdings"/>
                          </a:rPr>
                          <m:t>,</m:t>
                        </m:r>
                        <m:r>
                          <a:rPr lang="en-US" b="0" i="1" smtClean="0">
                            <a:solidFill>
                              <a:srgbClr val="002060"/>
                            </a:solidFill>
                            <a:latin typeface="Cambria Math" panose="02040503050406030204" pitchFamily="18" charset="0"/>
                            <a:ea typeface="Cambria Math" panose="02040503050406030204" pitchFamily="18" charset="0"/>
                            <a:cs typeface="Times New Roman" pitchFamily="18" charset="0"/>
                            <a:sym typeface="Wingdings"/>
                          </a:rPr>
                          <m:t>𝑦</m:t>
                        </m:r>
                      </m:sub>
                    </m:sSub>
                    <m:r>
                      <a:rPr lang="en-US" b="0" i="1" smtClean="0">
                        <a:solidFill>
                          <a:srgbClr val="002060"/>
                        </a:solidFill>
                        <a:latin typeface="Cambria Math" panose="02040503050406030204" pitchFamily="18" charset="0"/>
                        <a:ea typeface="Cambria Math" panose="02040503050406030204" pitchFamily="18" charset="0"/>
                        <a:cs typeface="Times New Roman" pitchFamily="18" charset="0"/>
                        <a:sym typeface="Wingdings"/>
                      </a:rPr>
                      <m:t>/2</m:t>
                    </m:r>
                  </m:oMath>
                </a14:m>
                <a:r>
                  <a:rPr lang="en-US" dirty="0" smtClean="0">
                    <a:solidFill>
                      <a:srgbClr val="002060"/>
                    </a:solidFill>
                    <a:latin typeface="Times New Roman" pitchFamily="18" charset="0"/>
                    <a:cs typeface="Times New Roman" pitchFamily="18" charset="0"/>
                    <a:sym typeface="Wingdings"/>
                  </a:rPr>
                  <a:t>), </a:t>
                </a:r>
                <a:r>
                  <a:rPr lang="el-GR" dirty="0">
                    <a:solidFill>
                      <a:srgbClr val="002060"/>
                    </a:solidFill>
                    <a:latin typeface="Times New Roman" pitchFamily="18" charset="0"/>
                    <a:cs typeface="Times New Roman" pitchFamily="18" charset="0"/>
                    <a:sym typeface="Wingdings"/>
                  </a:rPr>
                  <a:t>Δ</a:t>
                </a:r>
                <a:r>
                  <a:rPr lang="en-US" i="1" dirty="0">
                    <a:solidFill>
                      <a:srgbClr val="002060"/>
                    </a:solidFill>
                    <a:latin typeface="Times New Roman" pitchFamily="18" charset="0"/>
                    <a:cs typeface="Times New Roman" pitchFamily="18" charset="0"/>
                    <a:sym typeface="Wingdings"/>
                  </a:rPr>
                  <a:t>z</a:t>
                </a:r>
                <a:r>
                  <a:rPr lang="en-US" dirty="0">
                    <a:solidFill>
                      <a:srgbClr val="002060"/>
                    </a:solidFill>
                    <a:latin typeface="Times New Roman" pitchFamily="18" charset="0"/>
                    <a:cs typeface="Times New Roman" pitchFamily="18" charset="0"/>
                    <a:sym typeface="Wingdings"/>
                  </a:rPr>
                  <a:t>=2 cm</a:t>
                </a:r>
              </a:p>
            </p:txBody>
          </p:sp>
        </mc:Choice>
        <mc:Fallback xmlns="">
          <p:sp>
            <p:nvSpPr>
              <p:cNvPr id="16" name="Rectangle 15"/>
              <p:cNvSpPr>
                <a:spLocks noRot="1" noChangeAspect="1" noMove="1" noResize="1" noEditPoints="1" noAdjustHandles="1" noChangeArrowheads="1" noChangeShapeType="1" noTextEdit="1"/>
              </p:cNvSpPr>
              <p:nvPr/>
            </p:nvSpPr>
            <p:spPr>
              <a:xfrm>
                <a:off x="1498923" y="1004452"/>
                <a:ext cx="6510757" cy="391261"/>
              </a:xfrm>
              <a:prstGeom prst="rect">
                <a:avLst/>
              </a:prstGeom>
              <a:blipFill rotWithShape="0">
                <a:blip r:embed="rId4"/>
                <a:stretch>
                  <a:fillRect l="-843" t="-9375" b="-18750"/>
                </a:stretch>
              </a:blipFill>
            </p:spPr>
            <p:txBody>
              <a:bodyPr/>
              <a:lstStyle/>
              <a:p>
                <a:r>
                  <a:rPr lang="en-GB">
                    <a:noFill/>
                  </a:rPr>
                  <a:t> </a:t>
                </a:r>
              </a:p>
            </p:txBody>
          </p:sp>
        </mc:Fallback>
      </mc:AlternateContent>
      <p:sp>
        <p:nvSpPr>
          <p:cNvPr id="17" name="Rectangle 16"/>
          <p:cNvSpPr/>
          <p:nvPr/>
        </p:nvSpPr>
        <p:spPr>
          <a:xfrm>
            <a:off x="1500856" y="3003003"/>
            <a:ext cx="6157310" cy="369332"/>
          </a:xfrm>
          <a:prstGeom prst="rect">
            <a:avLst/>
          </a:prstGeom>
        </p:spPr>
        <p:txBody>
          <a:bodyPr wrap="square">
            <a:spAutoFit/>
          </a:bodyPr>
          <a:lstStyle/>
          <a:p>
            <a:pPr algn="just"/>
            <a:r>
              <a:rPr lang="en-US" b="1" dirty="0" smtClean="0">
                <a:solidFill>
                  <a:srgbClr val="002060"/>
                </a:solidFill>
                <a:latin typeface="Times New Roman" pitchFamily="18" charset="0"/>
                <a:cs typeface="Times New Roman" pitchFamily="18" charset="0"/>
                <a:sym typeface="Wingdings" panose="05000000000000000000" pitchFamily="2" charset="2"/>
              </a:rPr>
              <a:t></a:t>
            </a:r>
            <a:r>
              <a:rPr lang="en-US" b="1" dirty="0" smtClean="0">
                <a:solidFill>
                  <a:srgbClr val="002060"/>
                </a:solidFill>
                <a:latin typeface="Times New Roman" pitchFamily="18" charset="0"/>
                <a:cs typeface="Times New Roman" pitchFamily="18" charset="0"/>
                <a:sym typeface="Wingdings"/>
              </a:rPr>
              <a:t>2500 fine regions supposed to have modified densities! </a:t>
            </a:r>
            <a:endParaRPr lang="en-US" dirty="0">
              <a:solidFill>
                <a:srgbClr val="002060"/>
              </a:solidFill>
              <a:latin typeface="Times New Roman" pitchFamily="18" charset="0"/>
              <a:cs typeface="Times New Roman" pitchFamily="18" charset="0"/>
              <a:sym typeface="Wingdings"/>
            </a:endParaRPr>
          </a:p>
        </p:txBody>
      </p:sp>
      <p:sp>
        <p:nvSpPr>
          <p:cNvPr id="18" name="Rectangle 17"/>
          <p:cNvSpPr/>
          <p:nvPr/>
        </p:nvSpPr>
        <p:spPr>
          <a:xfrm>
            <a:off x="1248862" y="5830906"/>
            <a:ext cx="7258527" cy="369332"/>
          </a:xfrm>
          <a:prstGeom prst="rect">
            <a:avLst/>
          </a:prstGeom>
        </p:spPr>
        <p:txBody>
          <a:bodyPr wrap="square">
            <a:spAutoFit/>
          </a:bodyPr>
          <a:lstStyle/>
          <a:p>
            <a:pPr algn="just"/>
            <a:r>
              <a:rPr lang="en-US" b="1" dirty="0" smtClean="0">
                <a:solidFill>
                  <a:srgbClr val="FF0000"/>
                </a:solidFill>
                <a:latin typeface="Times New Roman" pitchFamily="18" charset="0"/>
                <a:cs typeface="Times New Roman" pitchFamily="18" charset="0"/>
                <a:sym typeface="Wingdings" panose="05000000000000000000" pitchFamily="2" charset="2"/>
              </a:rPr>
              <a:t>(Maximum number of regions can be handled in FLUKA is 20000)</a:t>
            </a:r>
            <a:endParaRPr lang="en-US" dirty="0">
              <a:solidFill>
                <a:srgbClr val="FF0000"/>
              </a:solidFill>
              <a:latin typeface="Times New Roman" pitchFamily="18" charset="0"/>
              <a:cs typeface="Times New Roman" pitchFamily="18" charset="0"/>
              <a:sym typeface="Wingdings"/>
            </a:endParaRPr>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16</a:t>
            </a:fld>
            <a:endParaRPr lang="en-US" dirty="0"/>
          </a:p>
        </p:txBody>
      </p:sp>
      <p:sp>
        <p:nvSpPr>
          <p:cNvPr id="11" name="Title 1"/>
          <p:cNvSpPr>
            <a:spLocks noGrp="1"/>
          </p:cNvSpPr>
          <p:nvPr>
            <p:ph type="title"/>
          </p:nvPr>
        </p:nvSpPr>
        <p:spPr>
          <a:xfrm>
            <a:off x="217714" y="17700"/>
            <a:ext cx="8715974" cy="1143000"/>
          </a:xfrm>
        </p:spPr>
        <p:txBody>
          <a:bodyPr>
            <a:normAutofit/>
          </a:bodyPr>
          <a:lstStyle/>
          <a:p>
            <a:pPr marL="310932" algn="ctr"/>
            <a:r>
              <a:rPr lang="en-US" sz="2000" dirty="0" smtClean="0"/>
              <a:t>III. Progress: target modelling in FLUKA</a:t>
            </a:r>
            <a:endParaRPr lang="en-US" sz="2000" dirty="0"/>
          </a:p>
        </p:txBody>
      </p:sp>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1253283"/>
            <a:ext cx="9144000" cy="4351433"/>
          </a:xfrm>
          <a:prstGeom prst="rect">
            <a:avLst/>
          </a:prstGeom>
        </p:spPr>
      </p:pic>
    </p:spTree>
    <p:extLst>
      <p:ext uri="{BB962C8B-B14F-4D97-AF65-F5344CB8AC3E}">
        <p14:creationId xmlns:p14="http://schemas.microsoft.com/office/powerpoint/2010/main" val="3513067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altLang="zh-CN" smtClean="0"/>
              <a:t>Thursday, August 10, 2017</a:t>
            </a:r>
            <a:endParaRPr lang="en-US" dirty="0"/>
          </a:p>
        </p:txBody>
      </p:sp>
      <p:cxnSp>
        <p:nvCxnSpPr>
          <p:cNvPr id="318" name="Straight Arrow Connector 317"/>
          <p:cNvCxnSpPr/>
          <p:nvPr/>
        </p:nvCxnSpPr>
        <p:spPr>
          <a:xfrm flipH="1">
            <a:off x="194552" y="1134321"/>
            <a:ext cx="1509904" cy="0"/>
          </a:xfrm>
          <a:prstGeom prst="straightConnector1">
            <a:avLst/>
          </a:prstGeom>
          <a:ln>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319" name="Rectangle 318"/>
          <p:cNvSpPr/>
          <p:nvPr/>
        </p:nvSpPr>
        <p:spPr>
          <a:xfrm>
            <a:off x="1762872" y="949655"/>
            <a:ext cx="3277500" cy="369332"/>
          </a:xfrm>
          <a:prstGeom prst="rect">
            <a:avLst/>
          </a:prstGeom>
        </p:spPr>
        <p:txBody>
          <a:bodyPr wrap="none">
            <a:spAutoFit/>
          </a:bodyPr>
          <a:lstStyle/>
          <a:p>
            <a:r>
              <a:rPr lang="en-GB" dirty="0" smtClean="0">
                <a:solidFill>
                  <a:srgbClr val="FF0000"/>
                </a:solidFill>
                <a:latin typeface="Times New Roman" panose="02020603050405020304" pitchFamily="18" charset="0"/>
                <a:cs typeface="Times New Roman" panose="02020603050405020304" pitchFamily="18" charset="0"/>
              </a:rPr>
              <a:t>Proton beam moving to the target</a:t>
            </a:r>
            <a:endParaRPr lang="en-GB" dirty="0">
              <a:solidFill>
                <a:srgbClr val="FF0000"/>
              </a:solidFill>
              <a:latin typeface="Times New Roman" panose="02020603050405020304" pitchFamily="18" charset="0"/>
              <a:cs typeface="Times New Roman" panose="02020603050405020304" pitchFamily="18" charset="0"/>
            </a:endParaRPr>
          </a:p>
        </p:txBody>
      </p:sp>
      <p:cxnSp>
        <p:nvCxnSpPr>
          <p:cNvPr id="321" name="Straight Arrow Connector 320"/>
          <p:cNvCxnSpPr/>
          <p:nvPr/>
        </p:nvCxnSpPr>
        <p:spPr>
          <a:xfrm>
            <a:off x="174191" y="3946959"/>
            <a:ext cx="8753521" cy="0"/>
          </a:xfrm>
          <a:prstGeom prst="straightConnector1">
            <a:avLst/>
          </a:prstGeom>
          <a:ln w="25400">
            <a:solidFill>
              <a:schemeClr val="tx2">
                <a:lumMod val="60000"/>
                <a:lumOff val="4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324" name="Rectangle 323"/>
          <p:cNvSpPr/>
          <p:nvPr/>
        </p:nvSpPr>
        <p:spPr>
          <a:xfrm>
            <a:off x="7939645" y="3964320"/>
            <a:ext cx="1190627" cy="369332"/>
          </a:xfrm>
          <a:prstGeom prst="rect">
            <a:avLst/>
          </a:prstGeom>
        </p:spPr>
        <p:txBody>
          <a:bodyPr wrap="square">
            <a:spAutoFit/>
          </a:bodyPr>
          <a:lstStyle/>
          <a:p>
            <a:r>
              <a:rPr lang="en-GB" i="1" dirty="0" smtClean="0">
                <a:solidFill>
                  <a:srgbClr val="00B0F0"/>
                </a:solidFill>
                <a:latin typeface="Times New Roman" panose="02020603050405020304" pitchFamily="18" charset="0"/>
                <a:cs typeface="Times New Roman" panose="02020603050405020304" pitchFamily="18" charset="0"/>
              </a:rPr>
              <a:t>t=</a:t>
            </a:r>
            <a:r>
              <a:rPr lang="en-GB" dirty="0" smtClean="0">
                <a:solidFill>
                  <a:srgbClr val="00B0F0"/>
                </a:solidFill>
                <a:latin typeface="Times New Roman" panose="02020603050405020304" pitchFamily="18" charset="0"/>
                <a:cs typeface="Times New Roman" panose="02020603050405020304" pitchFamily="18" charset="0"/>
              </a:rPr>
              <a:t>7800 ns</a:t>
            </a:r>
          </a:p>
        </p:txBody>
      </p:sp>
      <p:sp>
        <p:nvSpPr>
          <p:cNvPr id="326" name="Rectangle 325"/>
          <p:cNvSpPr/>
          <p:nvPr/>
        </p:nvSpPr>
        <p:spPr>
          <a:xfrm>
            <a:off x="5722" y="3320881"/>
            <a:ext cx="878229" cy="461665"/>
          </a:xfrm>
          <a:prstGeom prst="rect">
            <a:avLst/>
          </a:prstGeom>
        </p:spPr>
        <p:txBody>
          <a:bodyPr wrap="square">
            <a:spAutoFit/>
          </a:bodyPr>
          <a:lstStyle/>
          <a:p>
            <a:r>
              <a:rPr lang="en-US" sz="800" dirty="0" smtClean="0">
                <a:latin typeface="Times New Roman" panose="02020603050405020304" pitchFamily="18" charset="0"/>
                <a:cs typeface="Times New Roman" panose="02020603050405020304" pitchFamily="18" charset="0"/>
              </a:rPr>
              <a:t>Iteration 1 Bunches 1-12</a:t>
            </a:r>
            <a:endParaRPr lang="en-GB" sz="800" dirty="0" smtClean="0">
              <a:latin typeface="Times New Roman" panose="02020603050405020304" pitchFamily="18" charset="0"/>
              <a:cs typeface="Times New Roman" panose="02020603050405020304" pitchFamily="18" charset="0"/>
            </a:endParaRPr>
          </a:p>
          <a:p>
            <a:r>
              <a:rPr lang="en-GB" sz="800" dirty="0" smtClean="0">
                <a:latin typeface="Times New Roman" panose="02020603050405020304" pitchFamily="18" charset="0"/>
                <a:cs typeface="Times New Roman" panose="02020603050405020304" pitchFamily="18" charset="0"/>
              </a:rPr>
              <a:t>0-600 ns</a:t>
            </a:r>
            <a:endParaRPr lang="en-GB" sz="800" dirty="0">
              <a:latin typeface="Times New Roman" panose="02020603050405020304" pitchFamily="18" charset="0"/>
              <a:cs typeface="Times New Roman" panose="02020603050405020304" pitchFamily="18" charset="0"/>
            </a:endParaRPr>
          </a:p>
        </p:txBody>
      </p:sp>
      <p:sp>
        <p:nvSpPr>
          <p:cNvPr id="332" name="Rectangle 331"/>
          <p:cNvSpPr/>
          <p:nvPr/>
        </p:nvSpPr>
        <p:spPr>
          <a:xfrm>
            <a:off x="302003" y="1371858"/>
            <a:ext cx="1875835" cy="246221"/>
          </a:xfrm>
          <a:prstGeom prst="rect">
            <a:avLst/>
          </a:prstGeom>
        </p:spPr>
        <p:txBody>
          <a:bodyPr wrap="none">
            <a:spAutoFit/>
          </a:bodyPr>
          <a:lstStyle/>
          <a:p>
            <a:r>
              <a:rPr lang="en-US" sz="1000" dirty="0" smtClean="0">
                <a:solidFill>
                  <a:srgbClr val="0055A0"/>
                </a:solidFill>
                <a:latin typeface="Times New Roman" panose="02020603050405020304" pitchFamily="18" charset="0"/>
                <a:cs typeface="Times New Roman" panose="02020603050405020304" pitchFamily="18" charset="0"/>
              </a:rPr>
              <a:t>36 bunches, bunch spacing 50 ns</a:t>
            </a:r>
            <a:endParaRPr lang="en-GB" sz="1000" dirty="0">
              <a:latin typeface="Times New Roman" panose="02020603050405020304" pitchFamily="18" charset="0"/>
              <a:cs typeface="Times New Roman" panose="02020603050405020304" pitchFamily="18" charset="0"/>
            </a:endParaRPr>
          </a:p>
        </p:txBody>
      </p:sp>
      <p:sp>
        <p:nvSpPr>
          <p:cNvPr id="335" name="Rectangle 334"/>
          <p:cNvSpPr/>
          <p:nvPr/>
        </p:nvSpPr>
        <p:spPr>
          <a:xfrm>
            <a:off x="3718255" y="1367688"/>
            <a:ext cx="1819729" cy="246221"/>
          </a:xfrm>
          <a:prstGeom prst="rect">
            <a:avLst/>
          </a:prstGeom>
        </p:spPr>
        <p:txBody>
          <a:bodyPr wrap="none">
            <a:spAutoFit/>
          </a:bodyPr>
          <a:lstStyle/>
          <a:p>
            <a:r>
              <a:rPr lang="en-US" sz="1000" dirty="0" smtClean="0">
                <a:solidFill>
                  <a:srgbClr val="0055A0"/>
                </a:solidFill>
                <a:latin typeface="Times New Roman" panose="02020603050405020304" pitchFamily="18" charset="0"/>
                <a:cs typeface="Times New Roman" panose="02020603050405020304" pitchFamily="18" charset="0"/>
              </a:rPr>
              <a:t>Bunch packet separation 250 ns</a:t>
            </a:r>
            <a:endParaRPr lang="en-GB" sz="1000" dirty="0">
              <a:latin typeface="Times New Roman" panose="02020603050405020304" pitchFamily="18" charset="0"/>
              <a:cs typeface="Times New Roman" panose="02020603050405020304" pitchFamily="18" charset="0"/>
            </a:endParaRPr>
          </a:p>
        </p:txBody>
      </p:sp>
      <p:cxnSp>
        <p:nvCxnSpPr>
          <p:cNvPr id="9" name="Straight Connector 8"/>
          <p:cNvCxnSpPr/>
          <p:nvPr/>
        </p:nvCxnSpPr>
        <p:spPr>
          <a:xfrm>
            <a:off x="170923"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17" name="Straight Connector 16"/>
          <p:cNvCxnSpPr/>
          <p:nvPr/>
        </p:nvCxnSpPr>
        <p:spPr>
          <a:xfrm>
            <a:off x="227903"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52" name="Straight Connector 51"/>
          <p:cNvCxnSpPr/>
          <p:nvPr/>
        </p:nvCxnSpPr>
        <p:spPr>
          <a:xfrm>
            <a:off x="284898"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54" name="Straight Connector 53"/>
          <p:cNvCxnSpPr/>
          <p:nvPr/>
        </p:nvCxnSpPr>
        <p:spPr>
          <a:xfrm>
            <a:off x="342375"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56" name="Straight Connector 55"/>
          <p:cNvCxnSpPr/>
          <p:nvPr/>
        </p:nvCxnSpPr>
        <p:spPr>
          <a:xfrm>
            <a:off x="399355"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58" name="Straight Connector 57"/>
          <p:cNvCxnSpPr/>
          <p:nvPr/>
        </p:nvCxnSpPr>
        <p:spPr>
          <a:xfrm>
            <a:off x="456350"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60" name="Straight Connector 59"/>
          <p:cNvCxnSpPr/>
          <p:nvPr/>
        </p:nvCxnSpPr>
        <p:spPr>
          <a:xfrm>
            <a:off x="513829"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62" name="Straight Connector 61"/>
          <p:cNvCxnSpPr/>
          <p:nvPr/>
        </p:nvCxnSpPr>
        <p:spPr>
          <a:xfrm>
            <a:off x="570809"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64" name="Straight Connector 63"/>
          <p:cNvCxnSpPr/>
          <p:nvPr/>
        </p:nvCxnSpPr>
        <p:spPr>
          <a:xfrm>
            <a:off x="627804"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66" name="Straight Connector 65"/>
          <p:cNvCxnSpPr/>
          <p:nvPr/>
        </p:nvCxnSpPr>
        <p:spPr>
          <a:xfrm>
            <a:off x="685281"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68" name="Straight Connector 67"/>
          <p:cNvCxnSpPr/>
          <p:nvPr/>
        </p:nvCxnSpPr>
        <p:spPr>
          <a:xfrm>
            <a:off x="742261"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70" name="Straight Connector 69"/>
          <p:cNvCxnSpPr/>
          <p:nvPr/>
        </p:nvCxnSpPr>
        <p:spPr>
          <a:xfrm>
            <a:off x="799256"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72" name="Straight Connector 71"/>
          <p:cNvCxnSpPr/>
          <p:nvPr/>
        </p:nvCxnSpPr>
        <p:spPr>
          <a:xfrm>
            <a:off x="851968"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74" name="Straight Connector 73"/>
          <p:cNvCxnSpPr/>
          <p:nvPr/>
        </p:nvCxnSpPr>
        <p:spPr>
          <a:xfrm>
            <a:off x="908948"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76" name="Straight Connector 75"/>
          <p:cNvCxnSpPr/>
          <p:nvPr/>
        </p:nvCxnSpPr>
        <p:spPr>
          <a:xfrm>
            <a:off x="965943"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78" name="Straight Connector 77"/>
          <p:cNvCxnSpPr/>
          <p:nvPr/>
        </p:nvCxnSpPr>
        <p:spPr>
          <a:xfrm>
            <a:off x="1023420"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80" name="Straight Connector 79"/>
          <p:cNvCxnSpPr/>
          <p:nvPr/>
        </p:nvCxnSpPr>
        <p:spPr>
          <a:xfrm>
            <a:off x="1080400"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82" name="Straight Connector 81"/>
          <p:cNvCxnSpPr/>
          <p:nvPr/>
        </p:nvCxnSpPr>
        <p:spPr>
          <a:xfrm>
            <a:off x="1137395"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192" name="Straight Connector 191"/>
          <p:cNvCxnSpPr/>
          <p:nvPr/>
        </p:nvCxnSpPr>
        <p:spPr>
          <a:xfrm>
            <a:off x="1190098"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193" name="Straight Connector 192"/>
          <p:cNvCxnSpPr/>
          <p:nvPr/>
        </p:nvCxnSpPr>
        <p:spPr>
          <a:xfrm>
            <a:off x="1247078"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194" name="Straight Connector 193"/>
          <p:cNvCxnSpPr/>
          <p:nvPr/>
        </p:nvCxnSpPr>
        <p:spPr>
          <a:xfrm>
            <a:off x="1304073"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195" name="Straight Connector 194"/>
          <p:cNvCxnSpPr/>
          <p:nvPr/>
        </p:nvCxnSpPr>
        <p:spPr>
          <a:xfrm>
            <a:off x="1361550"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196" name="Straight Connector 195"/>
          <p:cNvCxnSpPr/>
          <p:nvPr/>
        </p:nvCxnSpPr>
        <p:spPr>
          <a:xfrm>
            <a:off x="1418530"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197" name="Straight Connector 196"/>
          <p:cNvCxnSpPr/>
          <p:nvPr/>
        </p:nvCxnSpPr>
        <p:spPr>
          <a:xfrm>
            <a:off x="1475525"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198" name="Straight Connector 197"/>
          <p:cNvCxnSpPr/>
          <p:nvPr/>
        </p:nvCxnSpPr>
        <p:spPr>
          <a:xfrm>
            <a:off x="1533004"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199" name="Straight Connector 198"/>
          <p:cNvCxnSpPr/>
          <p:nvPr/>
        </p:nvCxnSpPr>
        <p:spPr>
          <a:xfrm>
            <a:off x="1589984"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00" name="Straight Connector 199"/>
          <p:cNvCxnSpPr/>
          <p:nvPr/>
        </p:nvCxnSpPr>
        <p:spPr>
          <a:xfrm>
            <a:off x="1646979"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01" name="Straight Connector 200"/>
          <p:cNvCxnSpPr/>
          <p:nvPr/>
        </p:nvCxnSpPr>
        <p:spPr>
          <a:xfrm>
            <a:off x="1704456"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02" name="Straight Connector 201"/>
          <p:cNvCxnSpPr/>
          <p:nvPr/>
        </p:nvCxnSpPr>
        <p:spPr>
          <a:xfrm>
            <a:off x="1761436"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03" name="Straight Connector 202"/>
          <p:cNvCxnSpPr/>
          <p:nvPr/>
        </p:nvCxnSpPr>
        <p:spPr>
          <a:xfrm>
            <a:off x="1818431"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04" name="Straight Connector 203"/>
          <p:cNvCxnSpPr/>
          <p:nvPr/>
        </p:nvCxnSpPr>
        <p:spPr>
          <a:xfrm>
            <a:off x="1871143"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05" name="Straight Connector 204"/>
          <p:cNvCxnSpPr/>
          <p:nvPr/>
        </p:nvCxnSpPr>
        <p:spPr>
          <a:xfrm>
            <a:off x="1928123"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06" name="Straight Connector 205"/>
          <p:cNvCxnSpPr/>
          <p:nvPr/>
        </p:nvCxnSpPr>
        <p:spPr>
          <a:xfrm>
            <a:off x="1985118"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07" name="Straight Connector 206"/>
          <p:cNvCxnSpPr/>
          <p:nvPr/>
        </p:nvCxnSpPr>
        <p:spPr>
          <a:xfrm>
            <a:off x="2042595"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08" name="Straight Connector 207"/>
          <p:cNvCxnSpPr/>
          <p:nvPr/>
        </p:nvCxnSpPr>
        <p:spPr>
          <a:xfrm>
            <a:off x="2099575"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09" name="Straight Connector 208"/>
          <p:cNvCxnSpPr/>
          <p:nvPr/>
        </p:nvCxnSpPr>
        <p:spPr>
          <a:xfrm>
            <a:off x="2156570"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10" name="Straight Connector 209"/>
          <p:cNvCxnSpPr/>
          <p:nvPr/>
        </p:nvCxnSpPr>
        <p:spPr>
          <a:xfrm>
            <a:off x="2418344"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11" name="Straight Connector 210"/>
          <p:cNvCxnSpPr/>
          <p:nvPr/>
        </p:nvCxnSpPr>
        <p:spPr>
          <a:xfrm>
            <a:off x="2475324"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12" name="Straight Connector 211"/>
          <p:cNvCxnSpPr/>
          <p:nvPr/>
        </p:nvCxnSpPr>
        <p:spPr>
          <a:xfrm>
            <a:off x="2532319"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13" name="Straight Connector 212"/>
          <p:cNvCxnSpPr/>
          <p:nvPr/>
        </p:nvCxnSpPr>
        <p:spPr>
          <a:xfrm>
            <a:off x="2589796"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14" name="Straight Connector 213"/>
          <p:cNvCxnSpPr/>
          <p:nvPr/>
        </p:nvCxnSpPr>
        <p:spPr>
          <a:xfrm>
            <a:off x="2646776"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15" name="Straight Connector 214"/>
          <p:cNvCxnSpPr/>
          <p:nvPr/>
        </p:nvCxnSpPr>
        <p:spPr>
          <a:xfrm>
            <a:off x="2703771"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16" name="Straight Connector 215"/>
          <p:cNvCxnSpPr/>
          <p:nvPr/>
        </p:nvCxnSpPr>
        <p:spPr>
          <a:xfrm>
            <a:off x="2761250"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17" name="Straight Connector 216"/>
          <p:cNvCxnSpPr/>
          <p:nvPr/>
        </p:nvCxnSpPr>
        <p:spPr>
          <a:xfrm>
            <a:off x="2818230"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18" name="Straight Connector 217"/>
          <p:cNvCxnSpPr/>
          <p:nvPr/>
        </p:nvCxnSpPr>
        <p:spPr>
          <a:xfrm>
            <a:off x="2875225"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19" name="Straight Connector 218"/>
          <p:cNvCxnSpPr/>
          <p:nvPr/>
        </p:nvCxnSpPr>
        <p:spPr>
          <a:xfrm>
            <a:off x="2932702"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20" name="Straight Connector 219"/>
          <p:cNvCxnSpPr/>
          <p:nvPr/>
        </p:nvCxnSpPr>
        <p:spPr>
          <a:xfrm>
            <a:off x="2989682"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21" name="Straight Connector 220"/>
          <p:cNvCxnSpPr/>
          <p:nvPr/>
        </p:nvCxnSpPr>
        <p:spPr>
          <a:xfrm>
            <a:off x="3046677"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22" name="Straight Connector 221"/>
          <p:cNvCxnSpPr/>
          <p:nvPr/>
        </p:nvCxnSpPr>
        <p:spPr>
          <a:xfrm>
            <a:off x="3099389"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23" name="Straight Connector 222"/>
          <p:cNvCxnSpPr/>
          <p:nvPr/>
        </p:nvCxnSpPr>
        <p:spPr>
          <a:xfrm>
            <a:off x="3156369"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24" name="Straight Connector 223"/>
          <p:cNvCxnSpPr/>
          <p:nvPr/>
        </p:nvCxnSpPr>
        <p:spPr>
          <a:xfrm>
            <a:off x="3213364"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25" name="Straight Connector 224"/>
          <p:cNvCxnSpPr/>
          <p:nvPr/>
        </p:nvCxnSpPr>
        <p:spPr>
          <a:xfrm>
            <a:off x="3270841"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26" name="Straight Connector 225"/>
          <p:cNvCxnSpPr/>
          <p:nvPr/>
        </p:nvCxnSpPr>
        <p:spPr>
          <a:xfrm>
            <a:off x="3327821"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27" name="Straight Connector 226"/>
          <p:cNvCxnSpPr/>
          <p:nvPr/>
        </p:nvCxnSpPr>
        <p:spPr>
          <a:xfrm>
            <a:off x="3384816"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28" name="Straight Connector 227"/>
          <p:cNvCxnSpPr/>
          <p:nvPr/>
        </p:nvCxnSpPr>
        <p:spPr>
          <a:xfrm>
            <a:off x="3437519"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29" name="Straight Connector 228"/>
          <p:cNvCxnSpPr/>
          <p:nvPr/>
        </p:nvCxnSpPr>
        <p:spPr>
          <a:xfrm>
            <a:off x="3494499"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30" name="Straight Connector 229"/>
          <p:cNvCxnSpPr/>
          <p:nvPr/>
        </p:nvCxnSpPr>
        <p:spPr>
          <a:xfrm>
            <a:off x="3551494"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31" name="Straight Connector 230"/>
          <p:cNvCxnSpPr/>
          <p:nvPr/>
        </p:nvCxnSpPr>
        <p:spPr>
          <a:xfrm>
            <a:off x="3608971"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32" name="Straight Connector 231"/>
          <p:cNvCxnSpPr/>
          <p:nvPr/>
        </p:nvCxnSpPr>
        <p:spPr>
          <a:xfrm>
            <a:off x="3665951"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33" name="Straight Connector 232"/>
          <p:cNvCxnSpPr/>
          <p:nvPr/>
        </p:nvCxnSpPr>
        <p:spPr>
          <a:xfrm>
            <a:off x="3722946"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34" name="Straight Connector 233"/>
          <p:cNvCxnSpPr/>
          <p:nvPr/>
        </p:nvCxnSpPr>
        <p:spPr>
          <a:xfrm>
            <a:off x="3780425"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35" name="Straight Connector 234"/>
          <p:cNvCxnSpPr/>
          <p:nvPr/>
        </p:nvCxnSpPr>
        <p:spPr>
          <a:xfrm>
            <a:off x="3837405"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36" name="Straight Connector 235"/>
          <p:cNvCxnSpPr/>
          <p:nvPr/>
        </p:nvCxnSpPr>
        <p:spPr>
          <a:xfrm>
            <a:off x="3894400"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37" name="Straight Connector 236"/>
          <p:cNvCxnSpPr/>
          <p:nvPr/>
        </p:nvCxnSpPr>
        <p:spPr>
          <a:xfrm>
            <a:off x="3951877"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38" name="Straight Connector 237"/>
          <p:cNvCxnSpPr/>
          <p:nvPr/>
        </p:nvCxnSpPr>
        <p:spPr>
          <a:xfrm>
            <a:off x="4008857"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39" name="Straight Connector 238"/>
          <p:cNvCxnSpPr/>
          <p:nvPr/>
        </p:nvCxnSpPr>
        <p:spPr>
          <a:xfrm>
            <a:off x="4065852"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40" name="Straight Connector 239"/>
          <p:cNvCxnSpPr/>
          <p:nvPr/>
        </p:nvCxnSpPr>
        <p:spPr>
          <a:xfrm>
            <a:off x="4118564"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41" name="Straight Connector 240"/>
          <p:cNvCxnSpPr/>
          <p:nvPr/>
        </p:nvCxnSpPr>
        <p:spPr>
          <a:xfrm>
            <a:off x="4175544"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42" name="Straight Connector 241"/>
          <p:cNvCxnSpPr/>
          <p:nvPr/>
        </p:nvCxnSpPr>
        <p:spPr>
          <a:xfrm>
            <a:off x="4232539"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43" name="Straight Connector 242"/>
          <p:cNvCxnSpPr/>
          <p:nvPr/>
        </p:nvCxnSpPr>
        <p:spPr>
          <a:xfrm>
            <a:off x="4290016"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44" name="Straight Connector 243"/>
          <p:cNvCxnSpPr/>
          <p:nvPr/>
        </p:nvCxnSpPr>
        <p:spPr>
          <a:xfrm>
            <a:off x="4346996"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45" name="Straight Connector 244"/>
          <p:cNvCxnSpPr/>
          <p:nvPr/>
        </p:nvCxnSpPr>
        <p:spPr>
          <a:xfrm>
            <a:off x="4403991"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46" name="Straight Connector 245"/>
          <p:cNvCxnSpPr/>
          <p:nvPr/>
        </p:nvCxnSpPr>
        <p:spPr>
          <a:xfrm>
            <a:off x="4659966"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47" name="Straight Connector 246"/>
          <p:cNvCxnSpPr/>
          <p:nvPr/>
        </p:nvCxnSpPr>
        <p:spPr>
          <a:xfrm>
            <a:off x="4716946"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48" name="Straight Connector 247"/>
          <p:cNvCxnSpPr/>
          <p:nvPr/>
        </p:nvCxnSpPr>
        <p:spPr>
          <a:xfrm>
            <a:off x="4773941"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49" name="Straight Connector 248"/>
          <p:cNvCxnSpPr/>
          <p:nvPr/>
        </p:nvCxnSpPr>
        <p:spPr>
          <a:xfrm>
            <a:off x="4831418"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50" name="Straight Connector 249"/>
          <p:cNvCxnSpPr/>
          <p:nvPr/>
        </p:nvCxnSpPr>
        <p:spPr>
          <a:xfrm>
            <a:off x="4888398"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51" name="Straight Connector 250"/>
          <p:cNvCxnSpPr/>
          <p:nvPr/>
        </p:nvCxnSpPr>
        <p:spPr>
          <a:xfrm>
            <a:off x="4945393"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52" name="Straight Connector 251"/>
          <p:cNvCxnSpPr/>
          <p:nvPr/>
        </p:nvCxnSpPr>
        <p:spPr>
          <a:xfrm>
            <a:off x="5002872"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53" name="Straight Connector 252"/>
          <p:cNvCxnSpPr/>
          <p:nvPr/>
        </p:nvCxnSpPr>
        <p:spPr>
          <a:xfrm>
            <a:off x="5059852"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54" name="Straight Connector 253"/>
          <p:cNvCxnSpPr/>
          <p:nvPr/>
        </p:nvCxnSpPr>
        <p:spPr>
          <a:xfrm>
            <a:off x="5116847"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55" name="Straight Connector 254"/>
          <p:cNvCxnSpPr/>
          <p:nvPr/>
        </p:nvCxnSpPr>
        <p:spPr>
          <a:xfrm>
            <a:off x="5174324"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56" name="Straight Connector 255"/>
          <p:cNvCxnSpPr/>
          <p:nvPr/>
        </p:nvCxnSpPr>
        <p:spPr>
          <a:xfrm>
            <a:off x="5231304"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57" name="Straight Connector 256"/>
          <p:cNvCxnSpPr/>
          <p:nvPr/>
        </p:nvCxnSpPr>
        <p:spPr>
          <a:xfrm>
            <a:off x="5288299"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58" name="Straight Connector 257"/>
          <p:cNvCxnSpPr/>
          <p:nvPr/>
        </p:nvCxnSpPr>
        <p:spPr>
          <a:xfrm>
            <a:off x="5341011"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59" name="Straight Connector 258"/>
          <p:cNvCxnSpPr/>
          <p:nvPr/>
        </p:nvCxnSpPr>
        <p:spPr>
          <a:xfrm>
            <a:off x="5397991"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60" name="Straight Connector 259"/>
          <p:cNvCxnSpPr/>
          <p:nvPr/>
        </p:nvCxnSpPr>
        <p:spPr>
          <a:xfrm>
            <a:off x="5454986"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61" name="Straight Connector 260"/>
          <p:cNvCxnSpPr/>
          <p:nvPr/>
        </p:nvCxnSpPr>
        <p:spPr>
          <a:xfrm>
            <a:off x="5512463"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62" name="Straight Connector 261"/>
          <p:cNvCxnSpPr/>
          <p:nvPr/>
        </p:nvCxnSpPr>
        <p:spPr>
          <a:xfrm>
            <a:off x="5569443"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63" name="Straight Connector 262"/>
          <p:cNvCxnSpPr/>
          <p:nvPr/>
        </p:nvCxnSpPr>
        <p:spPr>
          <a:xfrm>
            <a:off x="5626438"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64" name="Straight Connector 263"/>
          <p:cNvCxnSpPr/>
          <p:nvPr/>
        </p:nvCxnSpPr>
        <p:spPr>
          <a:xfrm>
            <a:off x="5679141"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65" name="Straight Connector 264"/>
          <p:cNvCxnSpPr/>
          <p:nvPr/>
        </p:nvCxnSpPr>
        <p:spPr>
          <a:xfrm>
            <a:off x="5736121"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66" name="Straight Connector 265"/>
          <p:cNvCxnSpPr/>
          <p:nvPr/>
        </p:nvCxnSpPr>
        <p:spPr>
          <a:xfrm>
            <a:off x="5793116"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67" name="Straight Connector 266"/>
          <p:cNvCxnSpPr/>
          <p:nvPr/>
        </p:nvCxnSpPr>
        <p:spPr>
          <a:xfrm>
            <a:off x="5850593"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68" name="Straight Connector 267"/>
          <p:cNvCxnSpPr/>
          <p:nvPr/>
        </p:nvCxnSpPr>
        <p:spPr>
          <a:xfrm>
            <a:off x="5907573"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69" name="Straight Connector 268"/>
          <p:cNvCxnSpPr/>
          <p:nvPr/>
        </p:nvCxnSpPr>
        <p:spPr>
          <a:xfrm>
            <a:off x="5964568"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70" name="Straight Connector 269"/>
          <p:cNvCxnSpPr/>
          <p:nvPr/>
        </p:nvCxnSpPr>
        <p:spPr>
          <a:xfrm>
            <a:off x="6022047"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71" name="Straight Connector 270"/>
          <p:cNvCxnSpPr/>
          <p:nvPr/>
        </p:nvCxnSpPr>
        <p:spPr>
          <a:xfrm>
            <a:off x="6079027"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72" name="Straight Connector 271"/>
          <p:cNvCxnSpPr/>
          <p:nvPr/>
        </p:nvCxnSpPr>
        <p:spPr>
          <a:xfrm>
            <a:off x="6136022"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73" name="Straight Connector 272"/>
          <p:cNvCxnSpPr/>
          <p:nvPr/>
        </p:nvCxnSpPr>
        <p:spPr>
          <a:xfrm>
            <a:off x="6193499"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74" name="Straight Connector 273"/>
          <p:cNvCxnSpPr/>
          <p:nvPr/>
        </p:nvCxnSpPr>
        <p:spPr>
          <a:xfrm>
            <a:off x="6250479"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75" name="Straight Connector 274"/>
          <p:cNvCxnSpPr/>
          <p:nvPr/>
        </p:nvCxnSpPr>
        <p:spPr>
          <a:xfrm>
            <a:off x="6307474"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76" name="Straight Connector 275"/>
          <p:cNvCxnSpPr/>
          <p:nvPr/>
        </p:nvCxnSpPr>
        <p:spPr>
          <a:xfrm>
            <a:off x="6360186"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77" name="Straight Connector 276"/>
          <p:cNvCxnSpPr/>
          <p:nvPr/>
        </p:nvCxnSpPr>
        <p:spPr>
          <a:xfrm>
            <a:off x="6417166"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78" name="Straight Connector 277"/>
          <p:cNvCxnSpPr/>
          <p:nvPr/>
        </p:nvCxnSpPr>
        <p:spPr>
          <a:xfrm>
            <a:off x="6474161"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79" name="Straight Connector 278"/>
          <p:cNvCxnSpPr/>
          <p:nvPr/>
        </p:nvCxnSpPr>
        <p:spPr>
          <a:xfrm>
            <a:off x="6531638"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80" name="Straight Connector 279"/>
          <p:cNvCxnSpPr/>
          <p:nvPr/>
        </p:nvCxnSpPr>
        <p:spPr>
          <a:xfrm>
            <a:off x="6588618"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81" name="Straight Connector 280"/>
          <p:cNvCxnSpPr/>
          <p:nvPr/>
        </p:nvCxnSpPr>
        <p:spPr>
          <a:xfrm>
            <a:off x="6645613"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82" name="Straight Connector 281"/>
          <p:cNvCxnSpPr/>
          <p:nvPr/>
        </p:nvCxnSpPr>
        <p:spPr>
          <a:xfrm>
            <a:off x="6895769"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83" name="Straight Connector 282"/>
          <p:cNvCxnSpPr/>
          <p:nvPr/>
        </p:nvCxnSpPr>
        <p:spPr>
          <a:xfrm>
            <a:off x="6952749"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84" name="Straight Connector 283"/>
          <p:cNvCxnSpPr/>
          <p:nvPr/>
        </p:nvCxnSpPr>
        <p:spPr>
          <a:xfrm>
            <a:off x="7009744"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85" name="Straight Connector 284"/>
          <p:cNvCxnSpPr/>
          <p:nvPr/>
        </p:nvCxnSpPr>
        <p:spPr>
          <a:xfrm>
            <a:off x="7067221"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86" name="Straight Connector 285"/>
          <p:cNvCxnSpPr/>
          <p:nvPr/>
        </p:nvCxnSpPr>
        <p:spPr>
          <a:xfrm>
            <a:off x="7124201"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87" name="Straight Connector 286"/>
          <p:cNvCxnSpPr/>
          <p:nvPr/>
        </p:nvCxnSpPr>
        <p:spPr>
          <a:xfrm>
            <a:off x="7181196"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88" name="Straight Connector 287"/>
          <p:cNvCxnSpPr/>
          <p:nvPr/>
        </p:nvCxnSpPr>
        <p:spPr>
          <a:xfrm>
            <a:off x="7238675"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89" name="Straight Connector 288"/>
          <p:cNvCxnSpPr/>
          <p:nvPr/>
        </p:nvCxnSpPr>
        <p:spPr>
          <a:xfrm>
            <a:off x="7295655"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90" name="Straight Connector 289"/>
          <p:cNvCxnSpPr/>
          <p:nvPr/>
        </p:nvCxnSpPr>
        <p:spPr>
          <a:xfrm>
            <a:off x="7352650"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91" name="Straight Connector 290"/>
          <p:cNvCxnSpPr/>
          <p:nvPr/>
        </p:nvCxnSpPr>
        <p:spPr>
          <a:xfrm>
            <a:off x="7410127"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92" name="Straight Connector 291"/>
          <p:cNvCxnSpPr/>
          <p:nvPr/>
        </p:nvCxnSpPr>
        <p:spPr>
          <a:xfrm>
            <a:off x="7467107"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93" name="Straight Connector 292"/>
          <p:cNvCxnSpPr/>
          <p:nvPr/>
        </p:nvCxnSpPr>
        <p:spPr>
          <a:xfrm>
            <a:off x="7524102"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94" name="Straight Connector 293"/>
          <p:cNvCxnSpPr/>
          <p:nvPr/>
        </p:nvCxnSpPr>
        <p:spPr>
          <a:xfrm>
            <a:off x="7576814"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95" name="Straight Connector 294"/>
          <p:cNvCxnSpPr/>
          <p:nvPr/>
        </p:nvCxnSpPr>
        <p:spPr>
          <a:xfrm>
            <a:off x="7633794"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96" name="Straight Connector 295"/>
          <p:cNvCxnSpPr/>
          <p:nvPr/>
        </p:nvCxnSpPr>
        <p:spPr>
          <a:xfrm>
            <a:off x="7690789"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97" name="Straight Connector 296"/>
          <p:cNvCxnSpPr/>
          <p:nvPr/>
        </p:nvCxnSpPr>
        <p:spPr>
          <a:xfrm>
            <a:off x="7748266"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98" name="Straight Connector 297"/>
          <p:cNvCxnSpPr/>
          <p:nvPr/>
        </p:nvCxnSpPr>
        <p:spPr>
          <a:xfrm>
            <a:off x="7805246"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299" name="Straight Connector 298"/>
          <p:cNvCxnSpPr/>
          <p:nvPr/>
        </p:nvCxnSpPr>
        <p:spPr>
          <a:xfrm>
            <a:off x="7862241"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300" name="Straight Connector 299"/>
          <p:cNvCxnSpPr/>
          <p:nvPr/>
        </p:nvCxnSpPr>
        <p:spPr>
          <a:xfrm>
            <a:off x="7914944"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301" name="Straight Connector 300"/>
          <p:cNvCxnSpPr/>
          <p:nvPr/>
        </p:nvCxnSpPr>
        <p:spPr>
          <a:xfrm>
            <a:off x="7971924"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302" name="Straight Connector 301"/>
          <p:cNvCxnSpPr/>
          <p:nvPr/>
        </p:nvCxnSpPr>
        <p:spPr>
          <a:xfrm>
            <a:off x="8028919"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303" name="Straight Connector 302"/>
          <p:cNvCxnSpPr/>
          <p:nvPr/>
        </p:nvCxnSpPr>
        <p:spPr>
          <a:xfrm>
            <a:off x="8086396"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304" name="Straight Connector 303"/>
          <p:cNvCxnSpPr/>
          <p:nvPr/>
        </p:nvCxnSpPr>
        <p:spPr>
          <a:xfrm>
            <a:off x="8143376"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305" name="Straight Connector 304"/>
          <p:cNvCxnSpPr/>
          <p:nvPr/>
        </p:nvCxnSpPr>
        <p:spPr>
          <a:xfrm>
            <a:off x="8200371"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306" name="Straight Connector 305"/>
          <p:cNvCxnSpPr/>
          <p:nvPr/>
        </p:nvCxnSpPr>
        <p:spPr>
          <a:xfrm>
            <a:off x="8257850"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307" name="Straight Connector 306"/>
          <p:cNvCxnSpPr/>
          <p:nvPr/>
        </p:nvCxnSpPr>
        <p:spPr>
          <a:xfrm>
            <a:off x="8314830"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308" name="Straight Connector 307"/>
          <p:cNvCxnSpPr/>
          <p:nvPr/>
        </p:nvCxnSpPr>
        <p:spPr>
          <a:xfrm>
            <a:off x="8371825"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309" name="Straight Connector 308"/>
          <p:cNvCxnSpPr/>
          <p:nvPr/>
        </p:nvCxnSpPr>
        <p:spPr>
          <a:xfrm>
            <a:off x="8429302"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310" name="Straight Connector 309"/>
          <p:cNvCxnSpPr/>
          <p:nvPr/>
        </p:nvCxnSpPr>
        <p:spPr>
          <a:xfrm>
            <a:off x="8486282"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311" name="Straight Connector 310"/>
          <p:cNvCxnSpPr/>
          <p:nvPr/>
        </p:nvCxnSpPr>
        <p:spPr>
          <a:xfrm>
            <a:off x="8543277"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312" name="Straight Connector 311"/>
          <p:cNvCxnSpPr/>
          <p:nvPr/>
        </p:nvCxnSpPr>
        <p:spPr>
          <a:xfrm>
            <a:off x="8595989"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313" name="Straight Connector 312"/>
          <p:cNvCxnSpPr/>
          <p:nvPr/>
        </p:nvCxnSpPr>
        <p:spPr>
          <a:xfrm>
            <a:off x="8652969"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314" name="Straight Connector 313"/>
          <p:cNvCxnSpPr/>
          <p:nvPr/>
        </p:nvCxnSpPr>
        <p:spPr>
          <a:xfrm>
            <a:off x="8709964"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315" name="Straight Connector 314"/>
          <p:cNvCxnSpPr/>
          <p:nvPr/>
        </p:nvCxnSpPr>
        <p:spPr>
          <a:xfrm>
            <a:off x="8767441"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316" name="Straight Connector 315"/>
          <p:cNvCxnSpPr/>
          <p:nvPr/>
        </p:nvCxnSpPr>
        <p:spPr>
          <a:xfrm>
            <a:off x="8824421"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cxnSp>
        <p:nvCxnSpPr>
          <p:cNvPr id="317" name="Straight Connector 316"/>
          <p:cNvCxnSpPr/>
          <p:nvPr/>
        </p:nvCxnSpPr>
        <p:spPr>
          <a:xfrm>
            <a:off x="8881416" y="1963517"/>
            <a:ext cx="0" cy="1002182"/>
          </a:xfrm>
          <a:prstGeom prst="line">
            <a:avLst/>
          </a:prstGeom>
          <a:ln w="3175">
            <a:solidFill>
              <a:srgbClr val="0070C0"/>
            </a:solidFill>
          </a:ln>
          <a:effectLst/>
        </p:spPr>
        <p:style>
          <a:lnRef idx="2">
            <a:schemeClr val="dk1"/>
          </a:lnRef>
          <a:fillRef idx="0">
            <a:schemeClr val="dk1"/>
          </a:fillRef>
          <a:effectRef idx="1">
            <a:schemeClr val="dk1"/>
          </a:effectRef>
          <a:fontRef idx="minor">
            <a:schemeClr val="tx1"/>
          </a:fontRef>
        </p:style>
      </p:cxnSp>
      <p:sp>
        <p:nvSpPr>
          <p:cNvPr id="325" name="Left Brace 324"/>
          <p:cNvSpPr/>
          <p:nvPr/>
        </p:nvSpPr>
        <p:spPr>
          <a:xfrm rot="16200000">
            <a:off x="341205" y="2818867"/>
            <a:ext cx="324000" cy="669600"/>
          </a:xfrm>
          <a:prstGeom prst="leftBrace">
            <a:avLst/>
          </a:prstGeom>
          <a:ln w="6350"/>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327" name="Left Brace 326"/>
          <p:cNvSpPr/>
          <p:nvPr/>
        </p:nvSpPr>
        <p:spPr>
          <a:xfrm rot="16200000">
            <a:off x="1022311" y="2818867"/>
            <a:ext cx="324000" cy="669600"/>
          </a:xfrm>
          <a:prstGeom prst="leftBrace">
            <a:avLst/>
          </a:prstGeom>
          <a:ln w="6350"/>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329" name="Left Brace 328"/>
          <p:cNvSpPr/>
          <p:nvPr/>
        </p:nvSpPr>
        <p:spPr>
          <a:xfrm rot="5400000">
            <a:off x="1003381" y="764997"/>
            <a:ext cx="324000" cy="1982378"/>
          </a:xfrm>
          <a:prstGeom prst="leftBrace">
            <a:avLst/>
          </a:prstGeom>
          <a:ln w="6350"/>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334" name="Left Brace 333"/>
          <p:cNvSpPr/>
          <p:nvPr/>
        </p:nvSpPr>
        <p:spPr>
          <a:xfrm rot="5400000">
            <a:off x="4369979" y="1628200"/>
            <a:ext cx="324000" cy="255974"/>
          </a:xfrm>
          <a:prstGeom prst="leftBrace">
            <a:avLst/>
          </a:prstGeom>
          <a:ln w="6350"/>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337" name="Left Brace 336"/>
          <p:cNvSpPr/>
          <p:nvPr/>
        </p:nvSpPr>
        <p:spPr>
          <a:xfrm rot="16200000">
            <a:off x="1806146" y="2721864"/>
            <a:ext cx="324000" cy="863606"/>
          </a:xfrm>
          <a:prstGeom prst="leftBrace">
            <a:avLst/>
          </a:prstGeom>
          <a:ln w="6350"/>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339" name="Rectangle 338"/>
          <p:cNvSpPr/>
          <p:nvPr/>
        </p:nvSpPr>
        <p:spPr>
          <a:xfrm>
            <a:off x="128199" y="4546159"/>
            <a:ext cx="7660110" cy="1200329"/>
          </a:xfrm>
          <a:prstGeom prst="rect">
            <a:avLst/>
          </a:prstGeom>
        </p:spPr>
        <p:txBody>
          <a:bodyPr wrap="none">
            <a:spAutoFit/>
          </a:bodyPr>
          <a:lstStyle/>
          <a:p>
            <a:pPr marL="285750" indent="-285750">
              <a:buFont typeface="Wingdings" panose="05000000000000000000" pitchFamily="2" charset="2"/>
              <a:buChar char="Ø"/>
            </a:pPr>
            <a:r>
              <a:rPr lang="en-GB" dirty="0" smtClean="0">
                <a:solidFill>
                  <a:srgbClr val="00B0F0"/>
                </a:solidFill>
                <a:latin typeface="Times New Roman" panose="02020603050405020304" pitchFamily="18" charset="0"/>
                <a:cs typeface="Times New Roman" panose="02020603050405020304" pitchFamily="18" charset="0"/>
              </a:rPr>
              <a:t>Bunch length 0.5 ns is not shown in the picture</a:t>
            </a:r>
            <a:endParaRPr lang="en-GB" dirty="0" smtClean="0"/>
          </a:p>
          <a:p>
            <a:pPr marL="285750" indent="-285750">
              <a:buFont typeface="Wingdings" panose="05000000000000000000" pitchFamily="2" charset="2"/>
              <a:buChar char="Ø"/>
            </a:pPr>
            <a:r>
              <a:rPr lang="en-US" dirty="0" smtClean="0">
                <a:solidFill>
                  <a:srgbClr val="00B0F0"/>
                </a:solidFill>
                <a:latin typeface="Times New Roman" panose="02020603050405020304" pitchFamily="18" charset="0"/>
                <a:cs typeface="Times New Roman" panose="02020603050405020304" pitchFamily="18" charset="0"/>
              </a:rPr>
              <a:t>In total, 4 packets, each consists of 36 bunches</a:t>
            </a:r>
          </a:p>
          <a:p>
            <a:pPr marL="285750" indent="-285750">
              <a:buFont typeface="Wingdings" panose="05000000000000000000" pitchFamily="2" charset="2"/>
              <a:buChar char="Ø"/>
            </a:pPr>
            <a:r>
              <a:rPr lang="en-US" dirty="0" smtClean="0">
                <a:solidFill>
                  <a:srgbClr val="00B0F0"/>
                </a:solidFill>
                <a:latin typeface="Times New Roman" panose="02020603050405020304" pitchFamily="18" charset="0"/>
                <a:cs typeface="Times New Roman" panose="02020603050405020304" pitchFamily="18" charset="0"/>
              </a:rPr>
              <a:t>The beam pulse length is 35*50*4+250*3=7750 ns for 144 bunches (target 3)</a:t>
            </a:r>
          </a:p>
          <a:p>
            <a:pPr marL="285750" indent="-285750">
              <a:buFont typeface="Wingdings" panose="05000000000000000000" pitchFamily="2" charset="2"/>
              <a:buChar char="Ø"/>
            </a:pPr>
            <a:r>
              <a:rPr lang="en-US" dirty="0" smtClean="0">
                <a:solidFill>
                  <a:srgbClr val="00B0F0"/>
                </a:solidFill>
                <a:latin typeface="Times New Roman" panose="02020603050405020304" pitchFamily="18" charset="0"/>
                <a:cs typeface="Times New Roman" panose="02020603050405020304" pitchFamily="18" charset="0"/>
              </a:rPr>
              <a:t>The density drops 13% in max. after the first 12 bunches </a:t>
            </a:r>
            <a:r>
              <a:rPr lang="en-US" dirty="0" smtClean="0">
                <a:solidFill>
                  <a:srgbClr val="00B0F0"/>
                </a:solidFill>
                <a:latin typeface="Times New Roman" panose="02020603050405020304" pitchFamily="18" charset="0"/>
                <a:cs typeface="Times New Roman" panose="02020603050405020304" pitchFamily="18" charset="0"/>
                <a:sym typeface="Wingdings" panose="05000000000000000000" pitchFamily="2" charset="2"/>
              </a:rPr>
              <a:t> </a:t>
            </a:r>
            <a:r>
              <a:rPr lang="en-US" dirty="0" smtClean="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12*12 </a:t>
            </a:r>
            <a:r>
              <a:rPr lang="en-US" dirty="0" smtClean="0">
                <a:solidFill>
                  <a:srgbClr val="00B0F0"/>
                </a:solidFill>
                <a:latin typeface="Times New Roman" panose="02020603050405020304" pitchFamily="18" charset="0"/>
                <a:cs typeface="Times New Roman" panose="02020603050405020304" pitchFamily="18" charset="0"/>
                <a:sym typeface="Wingdings" panose="05000000000000000000" pitchFamily="2" charset="2"/>
              </a:rPr>
              <a:t>bunches</a:t>
            </a:r>
            <a:r>
              <a:rPr lang="en-US" dirty="0" smtClean="0">
                <a:solidFill>
                  <a:srgbClr val="00B0F0"/>
                </a:solidFill>
                <a:latin typeface="Times New Roman" panose="02020603050405020304" pitchFamily="18" charset="0"/>
                <a:cs typeface="Times New Roman" panose="02020603050405020304" pitchFamily="18" charset="0"/>
              </a:rPr>
              <a:t> </a:t>
            </a:r>
            <a:endParaRPr lang="en-GB" dirty="0" smtClean="0">
              <a:solidFill>
                <a:srgbClr val="00B0F0"/>
              </a:solidFill>
              <a:latin typeface="Times New Roman" panose="02020603050405020304" pitchFamily="18" charset="0"/>
              <a:cs typeface="Times New Roman" panose="02020603050405020304" pitchFamily="18" charset="0"/>
            </a:endParaRPr>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17</a:t>
            </a:fld>
            <a:endParaRPr lang="en-US" dirty="0"/>
          </a:p>
        </p:txBody>
      </p:sp>
      <p:sp>
        <p:nvSpPr>
          <p:cNvPr id="170" name="Title 1"/>
          <p:cNvSpPr>
            <a:spLocks noGrp="1"/>
          </p:cNvSpPr>
          <p:nvPr>
            <p:ph type="title"/>
          </p:nvPr>
        </p:nvSpPr>
        <p:spPr>
          <a:xfrm>
            <a:off x="217714" y="17700"/>
            <a:ext cx="8715974" cy="1143000"/>
          </a:xfrm>
        </p:spPr>
        <p:txBody>
          <a:bodyPr>
            <a:normAutofit/>
          </a:bodyPr>
          <a:lstStyle/>
          <a:p>
            <a:pPr marL="310932" algn="ctr"/>
            <a:r>
              <a:rPr lang="en-US" sz="2000" dirty="0" smtClean="0"/>
              <a:t>III. Progress: iteration steps</a:t>
            </a:r>
            <a:endParaRPr lang="en-US" sz="2000" dirty="0"/>
          </a:p>
        </p:txBody>
      </p:sp>
      <p:sp>
        <p:nvSpPr>
          <p:cNvPr id="167" name="Rectangle 166"/>
          <p:cNvSpPr/>
          <p:nvPr/>
        </p:nvSpPr>
        <p:spPr>
          <a:xfrm>
            <a:off x="687070" y="3320882"/>
            <a:ext cx="878229" cy="461665"/>
          </a:xfrm>
          <a:prstGeom prst="rect">
            <a:avLst/>
          </a:prstGeom>
        </p:spPr>
        <p:txBody>
          <a:bodyPr wrap="square">
            <a:spAutoFit/>
          </a:bodyPr>
          <a:lstStyle/>
          <a:p>
            <a:r>
              <a:rPr lang="en-US" sz="800" dirty="0" smtClean="0">
                <a:latin typeface="Times New Roman" panose="02020603050405020304" pitchFamily="18" charset="0"/>
                <a:cs typeface="Times New Roman" panose="02020603050405020304" pitchFamily="18" charset="0"/>
              </a:rPr>
              <a:t>Iteration 2 Bunches 13-24</a:t>
            </a:r>
            <a:endParaRPr lang="en-GB" sz="800" dirty="0" smtClean="0">
              <a:latin typeface="Times New Roman" panose="02020603050405020304" pitchFamily="18" charset="0"/>
              <a:cs typeface="Times New Roman" panose="02020603050405020304" pitchFamily="18" charset="0"/>
            </a:endParaRPr>
          </a:p>
          <a:p>
            <a:r>
              <a:rPr lang="en-GB" sz="800" dirty="0" smtClean="0">
                <a:latin typeface="Times New Roman" panose="02020603050405020304" pitchFamily="18" charset="0"/>
                <a:cs typeface="Times New Roman" panose="02020603050405020304" pitchFamily="18" charset="0"/>
              </a:rPr>
              <a:t>600-1200 ns</a:t>
            </a:r>
            <a:endParaRPr lang="en-GB" sz="800" dirty="0">
              <a:latin typeface="Times New Roman" panose="02020603050405020304" pitchFamily="18" charset="0"/>
              <a:cs typeface="Times New Roman" panose="02020603050405020304" pitchFamily="18" charset="0"/>
            </a:endParaRPr>
          </a:p>
        </p:txBody>
      </p:sp>
      <p:sp>
        <p:nvSpPr>
          <p:cNvPr id="168" name="Rectangle 167"/>
          <p:cNvSpPr/>
          <p:nvPr/>
        </p:nvSpPr>
        <p:spPr>
          <a:xfrm>
            <a:off x="1468457" y="3320882"/>
            <a:ext cx="878229" cy="461665"/>
          </a:xfrm>
          <a:prstGeom prst="rect">
            <a:avLst/>
          </a:prstGeom>
        </p:spPr>
        <p:txBody>
          <a:bodyPr wrap="square">
            <a:spAutoFit/>
          </a:bodyPr>
          <a:lstStyle/>
          <a:p>
            <a:r>
              <a:rPr lang="en-US" sz="800" dirty="0" smtClean="0">
                <a:latin typeface="Times New Roman" panose="02020603050405020304" pitchFamily="18" charset="0"/>
                <a:cs typeface="Times New Roman" panose="02020603050405020304" pitchFamily="18" charset="0"/>
              </a:rPr>
              <a:t>Iteration 3 Bunches 25-36</a:t>
            </a:r>
            <a:endParaRPr lang="en-GB" sz="800" dirty="0" smtClean="0">
              <a:latin typeface="Times New Roman" panose="02020603050405020304" pitchFamily="18" charset="0"/>
              <a:cs typeface="Times New Roman" panose="02020603050405020304" pitchFamily="18" charset="0"/>
            </a:endParaRPr>
          </a:p>
          <a:p>
            <a:r>
              <a:rPr lang="en-GB" sz="800" dirty="0" smtClean="0">
                <a:latin typeface="Times New Roman" panose="02020603050405020304" pitchFamily="18" charset="0"/>
                <a:cs typeface="Times New Roman" panose="02020603050405020304" pitchFamily="18" charset="0"/>
              </a:rPr>
              <a:t>1200-2000 ns</a:t>
            </a:r>
            <a:endParaRPr lang="en-GB" sz="800" dirty="0">
              <a:latin typeface="Times New Roman" panose="02020603050405020304" pitchFamily="18" charset="0"/>
              <a:cs typeface="Times New Roman" panose="02020603050405020304" pitchFamily="18" charset="0"/>
            </a:endParaRPr>
          </a:p>
        </p:txBody>
      </p:sp>
      <p:sp>
        <p:nvSpPr>
          <p:cNvPr id="169" name="Left Brace 168"/>
          <p:cNvSpPr/>
          <p:nvPr/>
        </p:nvSpPr>
        <p:spPr>
          <a:xfrm rot="16200000">
            <a:off x="2585228" y="2819984"/>
            <a:ext cx="324000" cy="669600"/>
          </a:xfrm>
          <a:prstGeom prst="leftBrace">
            <a:avLst/>
          </a:prstGeom>
          <a:ln w="6350"/>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171" name="Left Brace 170"/>
          <p:cNvSpPr/>
          <p:nvPr/>
        </p:nvSpPr>
        <p:spPr>
          <a:xfrm rot="16200000">
            <a:off x="3272121" y="2819984"/>
            <a:ext cx="324000" cy="669600"/>
          </a:xfrm>
          <a:prstGeom prst="leftBrace">
            <a:avLst/>
          </a:prstGeom>
          <a:ln w="6350"/>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172" name="Left Brace 171"/>
          <p:cNvSpPr/>
          <p:nvPr/>
        </p:nvSpPr>
        <p:spPr>
          <a:xfrm rot="16200000">
            <a:off x="4050169" y="2722981"/>
            <a:ext cx="324000" cy="863606"/>
          </a:xfrm>
          <a:prstGeom prst="leftBrace">
            <a:avLst/>
          </a:prstGeom>
          <a:ln w="6350"/>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173" name="Left Brace 172"/>
          <p:cNvSpPr/>
          <p:nvPr/>
        </p:nvSpPr>
        <p:spPr>
          <a:xfrm rot="16200000">
            <a:off x="4832568" y="2821871"/>
            <a:ext cx="324000" cy="669600"/>
          </a:xfrm>
          <a:prstGeom prst="leftBrace">
            <a:avLst/>
          </a:prstGeom>
          <a:ln w="6350"/>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174" name="Left Brace 173"/>
          <p:cNvSpPr/>
          <p:nvPr/>
        </p:nvSpPr>
        <p:spPr>
          <a:xfrm rot="16200000">
            <a:off x="5513674" y="2821871"/>
            <a:ext cx="324000" cy="669600"/>
          </a:xfrm>
          <a:prstGeom prst="leftBrace">
            <a:avLst/>
          </a:prstGeom>
          <a:ln w="6350"/>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175" name="Left Brace 174"/>
          <p:cNvSpPr/>
          <p:nvPr/>
        </p:nvSpPr>
        <p:spPr>
          <a:xfrm rot="16200000">
            <a:off x="6291722" y="2724868"/>
            <a:ext cx="324000" cy="863606"/>
          </a:xfrm>
          <a:prstGeom prst="leftBrace">
            <a:avLst/>
          </a:prstGeom>
          <a:ln w="6350"/>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176" name="Left Brace 175"/>
          <p:cNvSpPr/>
          <p:nvPr/>
        </p:nvSpPr>
        <p:spPr>
          <a:xfrm rot="16200000">
            <a:off x="7070736" y="2818867"/>
            <a:ext cx="324000" cy="669600"/>
          </a:xfrm>
          <a:prstGeom prst="leftBrace">
            <a:avLst/>
          </a:prstGeom>
          <a:ln w="6350"/>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177" name="Left Brace 176"/>
          <p:cNvSpPr/>
          <p:nvPr/>
        </p:nvSpPr>
        <p:spPr>
          <a:xfrm rot="16200000">
            <a:off x="7756088" y="2818867"/>
            <a:ext cx="324000" cy="669600"/>
          </a:xfrm>
          <a:prstGeom prst="leftBrace">
            <a:avLst/>
          </a:prstGeom>
          <a:ln w="6350"/>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179" name="Left Brace 178"/>
          <p:cNvSpPr/>
          <p:nvPr/>
        </p:nvSpPr>
        <p:spPr>
          <a:xfrm rot="16200000">
            <a:off x="8437322" y="2818867"/>
            <a:ext cx="324000" cy="669600"/>
          </a:xfrm>
          <a:prstGeom prst="leftBrace">
            <a:avLst/>
          </a:prstGeom>
          <a:ln w="6350"/>
          <a:effectLst/>
        </p:spPr>
        <p:style>
          <a:lnRef idx="2">
            <a:schemeClr val="dk1"/>
          </a:lnRef>
          <a:fillRef idx="0">
            <a:schemeClr val="dk1"/>
          </a:fillRef>
          <a:effectRef idx="1">
            <a:schemeClr val="dk1"/>
          </a:effectRef>
          <a:fontRef idx="minor">
            <a:schemeClr val="tx1"/>
          </a:fontRef>
        </p:style>
        <p:txBody>
          <a:bodyPr rtlCol="0" anchor="ctr"/>
          <a:lstStyle/>
          <a:p>
            <a:pPr algn="ctr"/>
            <a:endParaRPr lang="en-GB"/>
          </a:p>
        </p:txBody>
      </p:sp>
      <p:sp>
        <p:nvSpPr>
          <p:cNvPr id="180" name="Rectangle 179"/>
          <p:cNvSpPr/>
          <p:nvPr/>
        </p:nvSpPr>
        <p:spPr>
          <a:xfrm>
            <a:off x="2247461" y="3316784"/>
            <a:ext cx="878229" cy="461665"/>
          </a:xfrm>
          <a:prstGeom prst="rect">
            <a:avLst/>
          </a:prstGeom>
        </p:spPr>
        <p:txBody>
          <a:bodyPr wrap="square">
            <a:spAutoFit/>
          </a:bodyPr>
          <a:lstStyle/>
          <a:p>
            <a:r>
              <a:rPr lang="en-US" sz="800" dirty="0" smtClean="0">
                <a:latin typeface="Times New Roman" panose="02020603050405020304" pitchFamily="18" charset="0"/>
                <a:cs typeface="Times New Roman" panose="02020603050405020304" pitchFamily="18" charset="0"/>
              </a:rPr>
              <a:t>Iteration 4 Bunches 37-48</a:t>
            </a:r>
            <a:endParaRPr lang="en-GB" sz="800" dirty="0" smtClean="0">
              <a:latin typeface="Times New Roman" panose="02020603050405020304" pitchFamily="18" charset="0"/>
              <a:cs typeface="Times New Roman" panose="02020603050405020304" pitchFamily="18" charset="0"/>
            </a:endParaRPr>
          </a:p>
          <a:p>
            <a:r>
              <a:rPr lang="en-GB" sz="800" dirty="0" smtClean="0">
                <a:latin typeface="Times New Roman" panose="02020603050405020304" pitchFamily="18" charset="0"/>
                <a:cs typeface="Times New Roman" panose="02020603050405020304" pitchFamily="18" charset="0"/>
              </a:rPr>
              <a:t>2000-2600 ns</a:t>
            </a:r>
            <a:endParaRPr lang="en-GB" sz="800" dirty="0">
              <a:latin typeface="Times New Roman" panose="02020603050405020304" pitchFamily="18" charset="0"/>
              <a:cs typeface="Times New Roman" panose="02020603050405020304" pitchFamily="18" charset="0"/>
            </a:endParaRPr>
          </a:p>
        </p:txBody>
      </p:sp>
      <p:sp>
        <p:nvSpPr>
          <p:cNvPr id="181" name="Rectangle 180"/>
          <p:cNvSpPr/>
          <p:nvPr/>
        </p:nvSpPr>
        <p:spPr>
          <a:xfrm>
            <a:off x="2963531" y="3316785"/>
            <a:ext cx="878229" cy="461665"/>
          </a:xfrm>
          <a:prstGeom prst="rect">
            <a:avLst/>
          </a:prstGeom>
        </p:spPr>
        <p:txBody>
          <a:bodyPr wrap="square">
            <a:spAutoFit/>
          </a:bodyPr>
          <a:lstStyle/>
          <a:p>
            <a:r>
              <a:rPr lang="en-US" sz="800" dirty="0" smtClean="0">
                <a:latin typeface="Times New Roman" panose="02020603050405020304" pitchFamily="18" charset="0"/>
                <a:cs typeface="Times New Roman" panose="02020603050405020304" pitchFamily="18" charset="0"/>
              </a:rPr>
              <a:t>Iteration 5 Bunches 49-60</a:t>
            </a:r>
            <a:endParaRPr lang="en-GB" sz="800" dirty="0" smtClean="0">
              <a:latin typeface="Times New Roman" panose="02020603050405020304" pitchFamily="18" charset="0"/>
              <a:cs typeface="Times New Roman" panose="02020603050405020304" pitchFamily="18" charset="0"/>
            </a:endParaRPr>
          </a:p>
          <a:p>
            <a:r>
              <a:rPr lang="en-GB" sz="800" dirty="0" smtClean="0">
                <a:latin typeface="Times New Roman" panose="02020603050405020304" pitchFamily="18" charset="0"/>
                <a:cs typeface="Times New Roman" panose="02020603050405020304" pitchFamily="18" charset="0"/>
              </a:rPr>
              <a:t>2600-3200 ns</a:t>
            </a:r>
            <a:endParaRPr lang="en-GB" sz="800" dirty="0">
              <a:latin typeface="Times New Roman" panose="02020603050405020304" pitchFamily="18" charset="0"/>
              <a:cs typeface="Times New Roman" panose="02020603050405020304" pitchFamily="18" charset="0"/>
            </a:endParaRPr>
          </a:p>
        </p:txBody>
      </p:sp>
      <p:sp>
        <p:nvSpPr>
          <p:cNvPr id="182" name="Rectangle 181"/>
          <p:cNvSpPr/>
          <p:nvPr/>
        </p:nvSpPr>
        <p:spPr>
          <a:xfrm>
            <a:off x="3727557" y="3316785"/>
            <a:ext cx="878229" cy="461665"/>
          </a:xfrm>
          <a:prstGeom prst="rect">
            <a:avLst/>
          </a:prstGeom>
        </p:spPr>
        <p:txBody>
          <a:bodyPr wrap="square">
            <a:spAutoFit/>
          </a:bodyPr>
          <a:lstStyle/>
          <a:p>
            <a:r>
              <a:rPr lang="en-US" sz="800" dirty="0" smtClean="0">
                <a:latin typeface="Times New Roman" panose="02020603050405020304" pitchFamily="18" charset="0"/>
                <a:cs typeface="Times New Roman" panose="02020603050405020304" pitchFamily="18" charset="0"/>
              </a:rPr>
              <a:t>Iteration 6 Bunches 61-72</a:t>
            </a:r>
            <a:endParaRPr lang="en-GB" sz="800" dirty="0" smtClean="0">
              <a:latin typeface="Times New Roman" panose="02020603050405020304" pitchFamily="18" charset="0"/>
              <a:cs typeface="Times New Roman" panose="02020603050405020304" pitchFamily="18" charset="0"/>
            </a:endParaRPr>
          </a:p>
          <a:p>
            <a:r>
              <a:rPr lang="en-GB" sz="800" dirty="0" smtClean="0">
                <a:latin typeface="Times New Roman" panose="02020603050405020304" pitchFamily="18" charset="0"/>
                <a:cs typeface="Times New Roman" panose="02020603050405020304" pitchFamily="18" charset="0"/>
              </a:rPr>
              <a:t>3200-4000 ns</a:t>
            </a:r>
            <a:endParaRPr lang="en-GB" sz="800" dirty="0">
              <a:latin typeface="Times New Roman" panose="02020603050405020304" pitchFamily="18" charset="0"/>
              <a:cs typeface="Times New Roman" panose="02020603050405020304" pitchFamily="18" charset="0"/>
            </a:endParaRPr>
          </a:p>
        </p:txBody>
      </p:sp>
      <p:sp>
        <p:nvSpPr>
          <p:cNvPr id="183" name="Rectangle 182"/>
          <p:cNvSpPr/>
          <p:nvPr/>
        </p:nvSpPr>
        <p:spPr>
          <a:xfrm>
            <a:off x="4514988" y="3316784"/>
            <a:ext cx="878229" cy="461665"/>
          </a:xfrm>
          <a:prstGeom prst="rect">
            <a:avLst/>
          </a:prstGeom>
        </p:spPr>
        <p:txBody>
          <a:bodyPr wrap="square">
            <a:spAutoFit/>
          </a:bodyPr>
          <a:lstStyle/>
          <a:p>
            <a:r>
              <a:rPr lang="en-US" sz="800" dirty="0" smtClean="0">
                <a:latin typeface="Times New Roman" panose="02020603050405020304" pitchFamily="18" charset="0"/>
                <a:cs typeface="Times New Roman" panose="02020603050405020304" pitchFamily="18" charset="0"/>
              </a:rPr>
              <a:t>Iteration 7 Bunches 73-84</a:t>
            </a:r>
            <a:endParaRPr lang="en-GB" sz="800" dirty="0" smtClean="0">
              <a:latin typeface="Times New Roman" panose="02020603050405020304" pitchFamily="18" charset="0"/>
              <a:cs typeface="Times New Roman" panose="02020603050405020304" pitchFamily="18" charset="0"/>
            </a:endParaRPr>
          </a:p>
          <a:p>
            <a:r>
              <a:rPr lang="en-GB" sz="800" dirty="0" smtClean="0">
                <a:latin typeface="Times New Roman" panose="02020603050405020304" pitchFamily="18" charset="0"/>
                <a:cs typeface="Times New Roman" panose="02020603050405020304" pitchFamily="18" charset="0"/>
              </a:rPr>
              <a:t>4000-4600 ns</a:t>
            </a:r>
            <a:endParaRPr lang="en-GB" sz="800" dirty="0">
              <a:latin typeface="Times New Roman" panose="02020603050405020304" pitchFamily="18" charset="0"/>
              <a:cs typeface="Times New Roman" panose="02020603050405020304" pitchFamily="18" charset="0"/>
            </a:endParaRPr>
          </a:p>
        </p:txBody>
      </p:sp>
      <p:sp>
        <p:nvSpPr>
          <p:cNvPr id="184" name="Rectangle 183"/>
          <p:cNvSpPr/>
          <p:nvPr/>
        </p:nvSpPr>
        <p:spPr>
          <a:xfrm>
            <a:off x="5219484" y="3316785"/>
            <a:ext cx="878229" cy="461665"/>
          </a:xfrm>
          <a:prstGeom prst="rect">
            <a:avLst/>
          </a:prstGeom>
        </p:spPr>
        <p:txBody>
          <a:bodyPr wrap="square">
            <a:spAutoFit/>
          </a:bodyPr>
          <a:lstStyle/>
          <a:p>
            <a:r>
              <a:rPr lang="en-US" sz="800" dirty="0" smtClean="0">
                <a:latin typeface="Times New Roman" panose="02020603050405020304" pitchFamily="18" charset="0"/>
                <a:cs typeface="Times New Roman" panose="02020603050405020304" pitchFamily="18" charset="0"/>
              </a:rPr>
              <a:t>Iteration 8 Bunches 85-96</a:t>
            </a:r>
            <a:endParaRPr lang="en-GB" sz="800" dirty="0" smtClean="0">
              <a:latin typeface="Times New Roman" panose="02020603050405020304" pitchFamily="18" charset="0"/>
              <a:cs typeface="Times New Roman" panose="02020603050405020304" pitchFamily="18" charset="0"/>
            </a:endParaRPr>
          </a:p>
          <a:p>
            <a:r>
              <a:rPr lang="en-GB" sz="800" dirty="0" smtClean="0">
                <a:latin typeface="Times New Roman" panose="02020603050405020304" pitchFamily="18" charset="0"/>
                <a:cs typeface="Times New Roman" panose="02020603050405020304" pitchFamily="18" charset="0"/>
              </a:rPr>
              <a:t>4600-5200 ns</a:t>
            </a:r>
            <a:endParaRPr lang="en-GB" sz="800" dirty="0">
              <a:latin typeface="Times New Roman" panose="02020603050405020304" pitchFamily="18" charset="0"/>
              <a:cs typeface="Times New Roman" panose="02020603050405020304" pitchFamily="18" charset="0"/>
            </a:endParaRPr>
          </a:p>
        </p:txBody>
      </p:sp>
      <p:sp>
        <p:nvSpPr>
          <p:cNvPr id="185" name="Rectangle 184"/>
          <p:cNvSpPr/>
          <p:nvPr/>
        </p:nvSpPr>
        <p:spPr>
          <a:xfrm>
            <a:off x="5983504" y="3316785"/>
            <a:ext cx="878229" cy="461665"/>
          </a:xfrm>
          <a:prstGeom prst="rect">
            <a:avLst/>
          </a:prstGeom>
        </p:spPr>
        <p:txBody>
          <a:bodyPr wrap="square">
            <a:spAutoFit/>
          </a:bodyPr>
          <a:lstStyle/>
          <a:p>
            <a:r>
              <a:rPr lang="en-US" sz="800" dirty="0" smtClean="0">
                <a:latin typeface="Times New Roman" panose="02020603050405020304" pitchFamily="18" charset="0"/>
                <a:cs typeface="Times New Roman" panose="02020603050405020304" pitchFamily="18" charset="0"/>
              </a:rPr>
              <a:t>Iteration 9 Bunches 97-108</a:t>
            </a:r>
            <a:endParaRPr lang="en-GB" sz="800" dirty="0" smtClean="0">
              <a:latin typeface="Times New Roman" panose="02020603050405020304" pitchFamily="18" charset="0"/>
              <a:cs typeface="Times New Roman" panose="02020603050405020304" pitchFamily="18" charset="0"/>
            </a:endParaRPr>
          </a:p>
          <a:p>
            <a:r>
              <a:rPr lang="en-GB" sz="800" dirty="0" smtClean="0">
                <a:latin typeface="Times New Roman" panose="02020603050405020304" pitchFamily="18" charset="0"/>
                <a:cs typeface="Times New Roman" panose="02020603050405020304" pitchFamily="18" charset="0"/>
              </a:rPr>
              <a:t>5200-6000 ns</a:t>
            </a:r>
            <a:endParaRPr lang="en-GB" sz="800" dirty="0">
              <a:latin typeface="Times New Roman" panose="02020603050405020304" pitchFamily="18" charset="0"/>
              <a:cs typeface="Times New Roman" panose="02020603050405020304" pitchFamily="18" charset="0"/>
            </a:endParaRPr>
          </a:p>
        </p:txBody>
      </p:sp>
      <p:sp>
        <p:nvSpPr>
          <p:cNvPr id="186" name="Rectangle 185"/>
          <p:cNvSpPr/>
          <p:nvPr/>
        </p:nvSpPr>
        <p:spPr>
          <a:xfrm>
            <a:off x="6732826" y="3312709"/>
            <a:ext cx="941536" cy="461665"/>
          </a:xfrm>
          <a:prstGeom prst="rect">
            <a:avLst/>
          </a:prstGeom>
        </p:spPr>
        <p:txBody>
          <a:bodyPr wrap="square">
            <a:spAutoFit/>
          </a:bodyPr>
          <a:lstStyle/>
          <a:p>
            <a:r>
              <a:rPr lang="en-US" sz="800" dirty="0" smtClean="0">
                <a:latin typeface="Times New Roman" panose="02020603050405020304" pitchFamily="18" charset="0"/>
                <a:cs typeface="Times New Roman" panose="02020603050405020304" pitchFamily="18" charset="0"/>
              </a:rPr>
              <a:t>Iteration 10 Bunches 109-120</a:t>
            </a:r>
            <a:endParaRPr lang="en-GB" sz="800" dirty="0" smtClean="0">
              <a:latin typeface="Times New Roman" panose="02020603050405020304" pitchFamily="18" charset="0"/>
              <a:cs typeface="Times New Roman" panose="02020603050405020304" pitchFamily="18" charset="0"/>
            </a:endParaRPr>
          </a:p>
          <a:p>
            <a:r>
              <a:rPr lang="en-GB" sz="800" dirty="0" smtClean="0">
                <a:latin typeface="Times New Roman" panose="02020603050405020304" pitchFamily="18" charset="0"/>
                <a:cs typeface="Times New Roman" panose="02020603050405020304" pitchFamily="18" charset="0"/>
              </a:rPr>
              <a:t>6000-6600 ns</a:t>
            </a:r>
            <a:endParaRPr lang="en-GB" sz="800" dirty="0">
              <a:latin typeface="Times New Roman" panose="02020603050405020304" pitchFamily="18" charset="0"/>
              <a:cs typeface="Times New Roman" panose="02020603050405020304" pitchFamily="18" charset="0"/>
            </a:endParaRPr>
          </a:p>
        </p:txBody>
      </p:sp>
      <p:sp>
        <p:nvSpPr>
          <p:cNvPr id="187" name="Rectangle 186"/>
          <p:cNvSpPr/>
          <p:nvPr/>
        </p:nvSpPr>
        <p:spPr>
          <a:xfrm>
            <a:off x="7506741" y="3312710"/>
            <a:ext cx="912625" cy="461665"/>
          </a:xfrm>
          <a:prstGeom prst="rect">
            <a:avLst/>
          </a:prstGeom>
        </p:spPr>
        <p:txBody>
          <a:bodyPr wrap="square">
            <a:spAutoFit/>
          </a:bodyPr>
          <a:lstStyle/>
          <a:p>
            <a:r>
              <a:rPr lang="en-US" sz="800" dirty="0" smtClean="0">
                <a:latin typeface="Times New Roman" panose="02020603050405020304" pitchFamily="18" charset="0"/>
                <a:cs typeface="Times New Roman" panose="02020603050405020304" pitchFamily="18" charset="0"/>
              </a:rPr>
              <a:t>Iteration 11 Bunches 121-132</a:t>
            </a:r>
            <a:endParaRPr lang="en-GB" sz="800" dirty="0" smtClean="0">
              <a:latin typeface="Times New Roman" panose="02020603050405020304" pitchFamily="18" charset="0"/>
              <a:cs typeface="Times New Roman" panose="02020603050405020304" pitchFamily="18" charset="0"/>
            </a:endParaRPr>
          </a:p>
          <a:p>
            <a:r>
              <a:rPr lang="en-GB" sz="800" dirty="0" smtClean="0">
                <a:latin typeface="Times New Roman" panose="02020603050405020304" pitchFamily="18" charset="0"/>
                <a:cs typeface="Times New Roman" panose="02020603050405020304" pitchFamily="18" charset="0"/>
              </a:rPr>
              <a:t>6600-7200 ns</a:t>
            </a:r>
            <a:endParaRPr lang="en-GB" sz="800" dirty="0">
              <a:latin typeface="Times New Roman" panose="02020603050405020304" pitchFamily="18" charset="0"/>
              <a:cs typeface="Times New Roman" panose="02020603050405020304" pitchFamily="18" charset="0"/>
            </a:endParaRPr>
          </a:p>
        </p:txBody>
      </p:sp>
      <p:sp>
        <p:nvSpPr>
          <p:cNvPr id="188" name="Rectangle 187"/>
          <p:cNvSpPr/>
          <p:nvPr/>
        </p:nvSpPr>
        <p:spPr>
          <a:xfrm>
            <a:off x="8292963" y="3312710"/>
            <a:ext cx="943629" cy="461665"/>
          </a:xfrm>
          <a:prstGeom prst="rect">
            <a:avLst/>
          </a:prstGeom>
        </p:spPr>
        <p:txBody>
          <a:bodyPr wrap="square">
            <a:spAutoFit/>
          </a:bodyPr>
          <a:lstStyle/>
          <a:p>
            <a:r>
              <a:rPr lang="en-US" sz="800" dirty="0" smtClean="0">
                <a:latin typeface="Times New Roman" panose="02020603050405020304" pitchFamily="18" charset="0"/>
                <a:cs typeface="Times New Roman" panose="02020603050405020304" pitchFamily="18" charset="0"/>
              </a:rPr>
              <a:t>Iteration 12 Bunches 133-144</a:t>
            </a:r>
            <a:endParaRPr lang="en-GB" sz="800" dirty="0" smtClean="0">
              <a:latin typeface="Times New Roman" panose="02020603050405020304" pitchFamily="18" charset="0"/>
              <a:cs typeface="Times New Roman" panose="02020603050405020304" pitchFamily="18" charset="0"/>
            </a:endParaRPr>
          </a:p>
          <a:p>
            <a:r>
              <a:rPr lang="en-GB" sz="800" dirty="0" smtClean="0">
                <a:latin typeface="Times New Roman" panose="02020603050405020304" pitchFamily="18" charset="0"/>
                <a:cs typeface="Times New Roman" panose="02020603050405020304" pitchFamily="18" charset="0"/>
              </a:rPr>
              <a:t>7200-7800 ns</a:t>
            </a:r>
            <a:endParaRPr lang="en-GB" sz="800" dirty="0">
              <a:latin typeface="Times New Roman" panose="02020603050405020304" pitchFamily="18" charset="0"/>
              <a:cs typeface="Times New Roman" panose="02020603050405020304" pitchFamily="18" charset="0"/>
            </a:endParaRPr>
          </a:p>
        </p:txBody>
      </p:sp>
      <p:sp>
        <p:nvSpPr>
          <p:cNvPr id="189" name="Rectangle 188"/>
          <p:cNvSpPr/>
          <p:nvPr/>
        </p:nvSpPr>
        <p:spPr>
          <a:xfrm>
            <a:off x="12886" y="3965577"/>
            <a:ext cx="1190627" cy="369332"/>
          </a:xfrm>
          <a:prstGeom prst="rect">
            <a:avLst/>
          </a:prstGeom>
        </p:spPr>
        <p:txBody>
          <a:bodyPr wrap="square">
            <a:spAutoFit/>
          </a:bodyPr>
          <a:lstStyle/>
          <a:p>
            <a:r>
              <a:rPr lang="en-GB" i="1" dirty="0" smtClean="0">
                <a:solidFill>
                  <a:srgbClr val="00B0F0"/>
                </a:solidFill>
                <a:latin typeface="Times New Roman" panose="02020603050405020304" pitchFamily="18" charset="0"/>
                <a:cs typeface="Times New Roman" panose="02020603050405020304" pitchFamily="18" charset="0"/>
              </a:rPr>
              <a:t>t=</a:t>
            </a:r>
            <a:r>
              <a:rPr lang="en-GB" dirty="0" smtClean="0">
                <a:solidFill>
                  <a:srgbClr val="00B0F0"/>
                </a:solidFill>
                <a:latin typeface="Times New Roman" panose="02020603050405020304" pitchFamily="18" charset="0"/>
                <a:cs typeface="Times New Roman" panose="02020603050405020304" pitchFamily="18" charset="0"/>
              </a:rPr>
              <a:t>0 ns</a:t>
            </a:r>
          </a:p>
        </p:txBody>
      </p:sp>
    </p:spTree>
    <p:extLst>
      <p:ext uri="{BB962C8B-B14F-4D97-AF65-F5344CB8AC3E}">
        <p14:creationId xmlns:p14="http://schemas.microsoft.com/office/powerpoint/2010/main" val="28896872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altLang="zh-CN" smtClean="0"/>
              <a:t>Thursday, August 10, 2017</a:t>
            </a:r>
            <a:endParaRPr lang="en-US" dirty="0"/>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18</a:t>
            </a:fld>
            <a:endParaRPr lang="en-US" dirty="0"/>
          </a:p>
        </p:txBody>
      </p:sp>
      <p:sp>
        <p:nvSpPr>
          <p:cNvPr id="11" name="Title 1"/>
          <p:cNvSpPr>
            <a:spLocks noGrp="1"/>
          </p:cNvSpPr>
          <p:nvPr>
            <p:ph type="title"/>
          </p:nvPr>
        </p:nvSpPr>
        <p:spPr>
          <a:xfrm>
            <a:off x="217714" y="17700"/>
            <a:ext cx="8715974" cy="1143000"/>
          </a:xfrm>
        </p:spPr>
        <p:txBody>
          <a:bodyPr>
            <a:normAutofit/>
          </a:bodyPr>
          <a:lstStyle/>
          <a:p>
            <a:pPr marL="310932" algn="ctr"/>
            <a:r>
              <a:rPr lang="en-US" sz="2000" dirty="0" smtClean="0"/>
              <a:t>III. Progress: FLUKA maps [GeV/(g p)]</a:t>
            </a:r>
            <a:endParaRPr lang="en-US" sz="2000" dirty="0"/>
          </a:p>
        </p:txBody>
      </p:sp>
      <p:graphicFrame>
        <p:nvGraphicFramePr>
          <p:cNvPr id="6" name="Object 5"/>
          <p:cNvGraphicFramePr>
            <a:graphicFrameLocks noChangeAspect="1"/>
          </p:cNvGraphicFramePr>
          <p:nvPr>
            <p:extLst>
              <p:ext uri="{D42A27DB-BD31-4B8C-83A1-F6EECF244321}">
                <p14:modId xmlns:p14="http://schemas.microsoft.com/office/powerpoint/2010/main" val="2149008728"/>
              </p:ext>
            </p:extLst>
          </p:nvPr>
        </p:nvGraphicFramePr>
        <p:xfrm>
          <a:off x="2055544" y="1160700"/>
          <a:ext cx="5040313" cy="3000375"/>
        </p:xfrm>
        <a:graphic>
          <a:graphicData uri="http://schemas.openxmlformats.org/presentationml/2006/ole">
            <mc:AlternateContent xmlns:mc="http://schemas.openxmlformats.org/markup-compatibility/2006">
              <mc:Choice xmlns:v="urn:schemas-microsoft-com:vml" Requires="v">
                <p:oleObj spid="_x0000_s3149" name="Graph" r:id="rId4" imgW="5040000" imgH="3000960" progId="Origin50.Graph">
                  <p:embed/>
                </p:oleObj>
              </mc:Choice>
              <mc:Fallback>
                <p:oleObj name="Graph" r:id="rId4" imgW="5040000" imgH="3000960" progId="Origin50.Graph">
                  <p:embed/>
                  <p:pic>
                    <p:nvPicPr>
                      <p:cNvPr id="0" name=""/>
                      <p:cNvPicPr/>
                      <p:nvPr/>
                    </p:nvPicPr>
                    <p:blipFill>
                      <a:blip r:embed="rId5"/>
                      <a:stretch>
                        <a:fillRect/>
                      </a:stretch>
                    </p:blipFill>
                    <p:spPr>
                      <a:xfrm>
                        <a:off x="2055544" y="1160700"/>
                        <a:ext cx="5040313" cy="3000375"/>
                      </a:xfrm>
                      <a:prstGeom prst="rect">
                        <a:avLst/>
                      </a:prstGeom>
                    </p:spPr>
                  </p:pic>
                </p:oleObj>
              </mc:Fallback>
            </mc:AlternateContent>
          </a:graphicData>
        </a:graphic>
      </p:graphicFrame>
      <p:sp>
        <p:nvSpPr>
          <p:cNvPr id="8" name="Rectangle 7"/>
          <p:cNvSpPr/>
          <p:nvPr/>
        </p:nvSpPr>
        <p:spPr>
          <a:xfrm>
            <a:off x="1156773" y="4161075"/>
            <a:ext cx="4572000" cy="369332"/>
          </a:xfrm>
          <a:prstGeom prst="rect">
            <a:avLst/>
          </a:prstGeom>
        </p:spPr>
        <p:txBody>
          <a:bodyPr>
            <a:spAutoFit/>
          </a:bodyPr>
          <a:lstStyle/>
          <a:p>
            <a:pPr marL="285750" indent="-285750">
              <a:buFont typeface="Wingdings" panose="05000000000000000000" pitchFamily="2" charset="2"/>
              <a:buChar char="Ø"/>
            </a:pPr>
            <a:r>
              <a:rPr lang="en-GB" dirty="0">
                <a:solidFill>
                  <a:srgbClr val="00B0F0"/>
                </a:solidFill>
                <a:latin typeface="Times New Roman" panose="02020603050405020304" pitchFamily="18" charset="0"/>
                <a:cs typeface="Times New Roman" panose="02020603050405020304" pitchFamily="18" charset="0"/>
              </a:rPr>
              <a:t>2D dose distribution for</a:t>
            </a:r>
            <a:r>
              <a:rPr lang="en-GB" dirty="0" smtClean="0">
                <a:solidFill>
                  <a:srgbClr val="00B0F0"/>
                </a:solidFill>
                <a:latin typeface="Times New Roman" panose="02020603050405020304" pitchFamily="18" charset="0"/>
                <a:cs typeface="Times New Roman" panose="02020603050405020304" pitchFamily="18" charset="0"/>
              </a:rPr>
              <a:t> bunches 1-12</a:t>
            </a:r>
            <a:endParaRPr lang="en-GB" dirty="0"/>
          </a:p>
        </p:txBody>
      </p:sp>
    </p:spTree>
    <p:extLst>
      <p:ext uri="{BB962C8B-B14F-4D97-AF65-F5344CB8AC3E}">
        <p14:creationId xmlns:p14="http://schemas.microsoft.com/office/powerpoint/2010/main" val="19481668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altLang="zh-CN" smtClean="0"/>
              <a:t>Thursday, August 10, 2017</a:t>
            </a:r>
            <a:endParaRPr lang="en-US" dirty="0"/>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19</a:t>
            </a:fld>
            <a:endParaRPr lang="en-US" dirty="0"/>
          </a:p>
        </p:txBody>
      </p:sp>
      <p:sp>
        <p:nvSpPr>
          <p:cNvPr id="11" name="Title 1"/>
          <p:cNvSpPr>
            <a:spLocks noGrp="1"/>
          </p:cNvSpPr>
          <p:nvPr>
            <p:ph type="title"/>
          </p:nvPr>
        </p:nvSpPr>
        <p:spPr>
          <a:xfrm>
            <a:off x="217714" y="17700"/>
            <a:ext cx="8715974" cy="1143000"/>
          </a:xfrm>
        </p:spPr>
        <p:txBody>
          <a:bodyPr>
            <a:normAutofit/>
          </a:bodyPr>
          <a:lstStyle/>
          <a:p>
            <a:pPr marL="310932" algn="ctr"/>
            <a:r>
              <a:rPr lang="en-US" sz="2000" dirty="0" smtClean="0"/>
              <a:t>III. Progress: FLUKA maps </a:t>
            </a:r>
            <a:r>
              <a:rPr lang="en-US" sz="2000" dirty="0"/>
              <a:t>[GeV/(g p)]</a:t>
            </a:r>
          </a:p>
        </p:txBody>
      </p:sp>
      <p:graphicFrame>
        <p:nvGraphicFramePr>
          <p:cNvPr id="7" name="Object 6"/>
          <p:cNvGraphicFramePr>
            <a:graphicFrameLocks noChangeAspect="1"/>
          </p:cNvGraphicFramePr>
          <p:nvPr>
            <p:extLst>
              <p:ext uri="{D42A27DB-BD31-4B8C-83A1-F6EECF244321}">
                <p14:modId xmlns:p14="http://schemas.microsoft.com/office/powerpoint/2010/main" val="3518106153"/>
              </p:ext>
            </p:extLst>
          </p:nvPr>
        </p:nvGraphicFramePr>
        <p:xfrm>
          <a:off x="2055544" y="1160700"/>
          <a:ext cx="5040313" cy="3000375"/>
        </p:xfrm>
        <a:graphic>
          <a:graphicData uri="http://schemas.openxmlformats.org/presentationml/2006/ole">
            <mc:AlternateContent xmlns:mc="http://schemas.openxmlformats.org/markup-compatibility/2006">
              <mc:Choice xmlns:v="urn:schemas-microsoft-com:vml" Requires="v">
                <p:oleObj spid="_x0000_s4173" name="Graph" r:id="rId4" imgW="5040000" imgH="3000960" progId="Origin50.Graph">
                  <p:embed/>
                </p:oleObj>
              </mc:Choice>
              <mc:Fallback>
                <p:oleObj name="Graph" r:id="rId4" imgW="5040000" imgH="3000960" progId="Origin50.Graph">
                  <p:embed/>
                  <p:pic>
                    <p:nvPicPr>
                      <p:cNvPr id="0" name=""/>
                      <p:cNvPicPr/>
                      <p:nvPr/>
                    </p:nvPicPr>
                    <p:blipFill>
                      <a:blip r:embed="rId5"/>
                      <a:stretch>
                        <a:fillRect/>
                      </a:stretch>
                    </p:blipFill>
                    <p:spPr>
                      <a:xfrm>
                        <a:off x="2055544" y="1160700"/>
                        <a:ext cx="5040313" cy="3000375"/>
                      </a:xfrm>
                      <a:prstGeom prst="rect">
                        <a:avLst/>
                      </a:prstGeom>
                    </p:spPr>
                  </p:pic>
                </p:oleObj>
              </mc:Fallback>
            </mc:AlternateContent>
          </a:graphicData>
        </a:graphic>
      </p:graphicFrame>
      <p:sp>
        <p:nvSpPr>
          <p:cNvPr id="8" name="Rectangle 7"/>
          <p:cNvSpPr/>
          <p:nvPr/>
        </p:nvSpPr>
        <p:spPr>
          <a:xfrm>
            <a:off x="1156773" y="4161075"/>
            <a:ext cx="4572000" cy="369332"/>
          </a:xfrm>
          <a:prstGeom prst="rect">
            <a:avLst/>
          </a:prstGeom>
        </p:spPr>
        <p:txBody>
          <a:bodyPr>
            <a:spAutoFit/>
          </a:bodyPr>
          <a:lstStyle/>
          <a:p>
            <a:pPr marL="285750" indent="-285750">
              <a:buFont typeface="Wingdings" panose="05000000000000000000" pitchFamily="2" charset="2"/>
              <a:buChar char="Ø"/>
            </a:pPr>
            <a:r>
              <a:rPr lang="en-GB" dirty="0" smtClean="0">
                <a:solidFill>
                  <a:srgbClr val="00B0F0"/>
                </a:solidFill>
                <a:latin typeface="Times New Roman" panose="02020603050405020304" pitchFamily="18" charset="0"/>
                <a:cs typeface="Times New Roman" panose="02020603050405020304" pitchFamily="18" charset="0"/>
              </a:rPr>
              <a:t>2D dose distribution for bunches 25-36</a:t>
            </a:r>
            <a:endParaRPr lang="en-GB" dirty="0"/>
          </a:p>
        </p:txBody>
      </p:sp>
    </p:spTree>
    <p:extLst>
      <p:ext uri="{BB962C8B-B14F-4D97-AF65-F5344CB8AC3E}">
        <p14:creationId xmlns:p14="http://schemas.microsoft.com/office/powerpoint/2010/main" val="37843569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1517367"/>
            <a:ext cx="8265984" cy="1277637"/>
          </a:xfrm>
        </p:spPr>
        <p:txBody>
          <a:bodyPr>
            <a:normAutofit fontScale="90000"/>
          </a:bodyPr>
          <a:lstStyle/>
          <a:p>
            <a:pPr algn="ctr"/>
            <a:r>
              <a:rPr lang="en-GB" sz="3200" b="0" dirty="0" smtClean="0"/>
              <a:t>Coupling simulation of the HiRadMat-12 experiment to study impact of high energy proton beam on copper (</a:t>
            </a:r>
            <a:r>
              <a:rPr lang="en-GB" sz="3200" b="0" i="1" dirty="0" smtClean="0"/>
              <a:t>work in progress</a:t>
            </a:r>
            <a:r>
              <a:rPr lang="en-GB" sz="3200" b="0" dirty="0" smtClean="0"/>
              <a:t>)</a:t>
            </a:r>
            <a:endParaRPr lang="en-US" i="1" dirty="0"/>
          </a:p>
        </p:txBody>
      </p:sp>
      <p:sp>
        <p:nvSpPr>
          <p:cNvPr id="3" name="Text Placeholder 2"/>
          <p:cNvSpPr>
            <a:spLocks noGrp="1"/>
          </p:cNvSpPr>
          <p:nvPr>
            <p:ph type="body" idx="1"/>
          </p:nvPr>
        </p:nvSpPr>
        <p:spPr>
          <a:xfrm>
            <a:off x="1252683" y="3553427"/>
            <a:ext cx="6629400" cy="2112380"/>
          </a:xfrm>
        </p:spPr>
        <p:txBody>
          <a:bodyPr>
            <a:noAutofit/>
          </a:bodyPr>
          <a:lstStyle/>
          <a:p>
            <a:pPr algn="ctr"/>
            <a:r>
              <a:rPr lang="en-US" sz="2200" dirty="0" smtClean="0"/>
              <a:t>Yuancun NIE</a:t>
            </a:r>
          </a:p>
          <a:p>
            <a:pPr algn="ctr"/>
            <a:r>
              <a:rPr lang="en-US" sz="2200" dirty="0" smtClean="0"/>
              <a:t>TE-MPE-PE</a:t>
            </a:r>
          </a:p>
          <a:p>
            <a:endParaRPr lang="en-US" sz="1800" dirty="0" smtClean="0"/>
          </a:p>
          <a:p>
            <a:r>
              <a:rPr lang="en-US" sz="1800" dirty="0" smtClean="0"/>
              <a:t>Acknowledgments:</a:t>
            </a:r>
          </a:p>
          <a:p>
            <a:r>
              <a:rPr lang="en-US" sz="1800" dirty="0" smtClean="0"/>
              <a:t>R. Schmidt, N. Tahir, F. </a:t>
            </a:r>
            <a:r>
              <a:rPr lang="en-US" sz="1800" dirty="0" err="1" smtClean="0"/>
              <a:t>Burkart</a:t>
            </a:r>
            <a:r>
              <a:rPr lang="en-US" sz="1800" dirty="0" smtClean="0"/>
              <a:t>, D. </a:t>
            </a:r>
            <a:r>
              <a:rPr lang="en-US" sz="1800" dirty="0" err="1" smtClean="0"/>
              <a:t>Wollmann</a:t>
            </a:r>
            <a:r>
              <a:rPr lang="en-US" sz="1800" dirty="0" smtClean="0"/>
              <a:t>,</a:t>
            </a:r>
          </a:p>
          <a:p>
            <a:r>
              <a:rPr lang="en-US" sz="1800" dirty="0" smtClean="0"/>
              <a:t>L. </a:t>
            </a:r>
            <a:r>
              <a:rPr lang="en-US" sz="1800" dirty="0" err="1" smtClean="0"/>
              <a:t>Mettler</a:t>
            </a:r>
            <a:r>
              <a:rPr lang="en-US" sz="1800" dirty="0" smtClean="0"/>
              <a:t>, C. </a:t>
            </a:r>
            <a:r>
              <a:rPr lang="en-US" sz="1800" dirty="0" err="1" smtClean="0"/>
              <a:t>Fichera</a:t>
            </a:r>
            <a:r>
              <a:rPr lang="en-US" sz="1800" dirty="0" smtClean="0"/>
              <a:t>, F. </a:t>
            </a:r>
            <a:r>
              <a:rPr lang="en-US" sz="1800" dirty="0" err="1" smtClean="0"/>
              <a:t>Carra</a:t>
            </a:r>
            <a:r>
              <a:rPr lang="en-US" sz="1800" dirty="0" smtClean="0"/>
              <a:t>, A. Bertarelli, </a:t>
            </a:r>
            <a:r>
              <a:rPr lang="en-US" sz="1800" dirty="0" err="1" smtClean="0"/>
              <a:t>etc</a:t>
            </a:r>
            <a:endParaRPr lang="en-US" sz="1800" dirty="0" smtClean="0"/>
          </a:p>
        </p:txBody>
      </p:sp>
      <p:sp>
        <p:nvSpPr>
          <p:cNvPr id="7" name="日期占位符 6"/>
          <p:cNvSpPr>
            <a:spLocks noGrp="1"/>
          </p:cNvSpPr>
          <p:nvPr>
            <p:ph type="dt" sz="half" idx="2"/>
          </p:nvPr>
        </p:nvSpPr>
        <p:spPr/>
        <p:txBody>
          <a:bodyPr/>
          <a:lstStyle/>
          <a:p>
            <a:r>
              <a:rPr lang="en-US" altLang="zh-CN" smtClean="0"/>
              <a:t>Thursday, August 10, 2017</a:t>
            </a:r>
            <a:endParaRPr lang="en-US" dirty="0"/>
          </a:p>
        </p:txBody>
      </p:sp>
      <p:sp>
        <p:nvSpPr>
          <p:cNvPr id="4" name="Footer Placeholder 3"/>
          <p:cNvSpPr>
            <a:spLocks noGrp="1"/>
          </p:cNvSpPr>
          <p:nvPr>
            <p:ph type="ftr" sz="quarter" idx="3"/>
          </p:nvPr>
        </p:nvSpPr>
        <p:spPr/>
        <p:txBody>
          <a:bodyPr/>
          <a:lstStyle/>
          <a:p>
            <a:r>
              <a:rPr lang="fr-FR" smtClean="0"/>
              <a:t>Yuancun NIE  TE-MPE-PE Section Meeting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219617624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altLang="zh-CN" smtClean="0"/>
              <a:t>Thursday, August 10, 2017</a:t>
            </a:r>
            <a:endParaRPr lang="en-US" dirty="0"/>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20</a:t>
            </a:fld>
            <a:endParaRPr lang="en-US" dirty="0"/>
          </a:p>
        </p:txBody>
      </p:sp>
      <p:sp>
        <p:nvSpPr>
          <p:cNvPr id="11" name="Title 1"/>
          <p:cNvSpPr>
            <a:spLocks noGrp="1"/>
          </p:cNvSpPr>
          <p:nvPr>
            <p:ph type="title"/>
          </p:nvPr>
        </p:nvSpPr>
        <p:spPr>
          <a:xfrm>
            <a:off x="217714" y="17700"/>
            <a:ext cx="8715974" cy="1143000"/>
          </a:xfrm>
        </p:spPr>
        <p:txBody>
          <a:bodyPr>
            <a:normAutofit/>
          </a:bodyPr>
          <a:lstStyle/>
          <a:p>
            <a:pPr marL="310932" algn="ctr"/>
            <a:r>
              <a:rPr lang="en-US" sz="2000" dirty="0" smtClean="0"/>
              <a:t>III. Progress: FLUKA maps </a:t>
            </a:r>
            <a:r>
              <a:rPr lang="en-US" sz="2000" dirty="0"/>
              <a:t>[GeV/(g p)]</a:t>
            </a:r>
          </a:p>
        </p:txBody>
      </p:sp>
      <p:graphicFrame>
        <p:nvGraphicFramePr>
          <p:cNvPr id="3" name="Object 2"/>
          <p:cNvGraphicFramePr>
            <a:graphicFrameLocks noChangeAspect="1"/>
          </p:cNvGraphicFramePr>
          <p:nvPr>
            <p:extLst>
              <p:ext uri="{D42A27DB-BD31-4B8C-83A1-F6EECF244321}">
                <p14:modId xmlns:p14="http://schemas.microsoft.com/office/powerpoint/2010/main" val="2797724911"/>
              </p:ext>
            </p:extLst>
          </p:nvPr>
        </p:nvGraphicFramePr>
        <p:xfrm>
          <a:off x="2055544" y="1160700"/>
          <a:ext cx="5040313" cy="3000375"/>
        </p:xfrm>
        <a:graphic>
          <a:graphicData uri="http://schemas.openxmlformats.org/presentationml/2006/ole">
            <mc:AlternateContent xmlns:mc="http://schemas.openxmlformats.org/markup-compatibility/2006">
              <mc:Choice xmlns:v="urn:schemas-microsoft-com:vml" Requires="v">
                <p:oleObj spid="_x0000_s5197" name="Graph" r:id="rId4" imgW="5040000" imgH="3000960" progId="Origin50.Graph">
                  <p:embed/>
                </p:oleObj>
              </mc:Choice>
              <mc:Fallback>
                <p:oleObj name="Graph" r:id="rId4" imgW="5040000" imgH="3000960" progId="Origin50.Graph">
                  <p:embed/>
                  <p:pic>
                    <p:nvPicPr>
                      <p:cNvPr id="0" name=""/>
                      <p:cNvPicPr/>
                      <p:nvPr/>
                    </p:nvPicPr>
                    <p:blipFill>
                      <a:blip r:embed="rId5"/>
                      <a:stretch>
                        <a:fillRect/>
                      </a:stretch>
                    </p:blipFill>
                    <p:spPr>
                      <a:xfrm>
                        <a:off x="2055544" y="1160700"/>
                        <a:ext cx="5040313" cy="3000375"/>
                      </a:xfrm>
                      <a:prstGeom prst="rect">
                        <a:avLst/>
                      </a:prstGeom>
                    </p:spPr>
                  </p:pic>
                </p:oleObj>
              </mc:Fallback>
            </mc:AlternateContent>
          </a:graphicData>
        </a:graphic>
      </p:graphicFrame>
      <p:sp>
        <p:nvSpPr>
          <p:cNvPr id="8" name="Rectangle 7"/>
          <p:cNvSpPr/>
          <p:nvPr/>
        </p:nvSpPr>
        <p:spPr>
          <a:xfrm>
            <a:off x="1156773" y="4161075"/>
            <a:ext cx="4572000" cy="369332"/>
          </a:xfrm>
          <a:prstGeom prst="rect">
            <a:avLst/>
          </a:prstGeom>
        </p:spPr>
        <p:txBody>
          <a:bodyPr>
            <a:spAutoFit/>
          </a:bodyPr>
          <a:lstStyle/>
          <a:p>
            <a:pPr marL="285750" indent="-285750">
              <a:buFont typeface="Wingdings" panose="05000000000000000000" pitchFamily="2" charset="2"/>
              <a:buChar char="Ø"/>
            </a:pPr>
            <a:r>
              <a:rPr lang="en-GB" dirty="0">
                <a:solidFill>
                  <a:srgbClr val="00B0F0"/>
                </a:solidFill>
                <a:latin typeface="Times New Roman" panose="02020603050405020304" pitchFamily="18" charset="0"/>
                <a:cs typeface="Times New Roman" panose="02020603050405020304" pitchFamily="18" charset="0"/>
              </a:rPr>
              <a:t>2D dose distribution for</a:t>
            </a:r>
            <a:r>
              <a:rPr lang="en-GB" dirty="0" smtClean="0">
                <a:solidFill>
                  <a:srgbClr val="00B0F0"/>
                </a:solidFill>
                <a:latin typeface="Times New Roman" panose="02020603050405020304" pitchFamily="18" charset="0"/>
                <a:cs typeface="Times New Roman" panose="02020603050405020304" pitchFamily="18" charset="0"/>
              </a:rPr>
              <a:t> bunches 49-60</a:t>
            </a:r>
            <a:endParaRPr lang="en-GB" dirty="0"/>
          </a:p>
        </p:txBody>
      </p:sp>
    </p:spTree>
    <p:extLst>
      <p:ext uri="{BB962C8B-B14F-4D97-AF65-F5344CB8AC3E}">
        <p14:creationId xmlns:p14="http://schemas.microsoft.com/office/powerpoint/2010/main" val="9202971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altLang="zh-CN" smtClean="0"/>
              <a:t>Thursday, August 10, 2017</a:t>
            </a:r>
            <a:endParaRPr lang="en-US" dirty="0"/>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21</a:t>
            </a:fld>
            <a:endParaRPr lang="en-US" dirty="0"/>
          </a:p>
        </p:txBody>
      </p:sp>
      <p:sp>
        <p:nvSpPr>
          <p:cNvPr id="11" name="Title 1"/>
          <p:cNvSpPr>
            <a:spLocks noGrp="1"/>
          </p:cNvSpPr>
          <p:nvPr>
            <p:ph type="title"/>
          </p:nvPr>
        </p:nvSpPr>
        <p:spPr>
          <a:xfrm>
            <a:off x="217714" y="17700"/>
            <a:ext cx="8715974" cy="1143000"/>
          </a:xfrm>
        </p:spPr>
        <p:txBody>
          <a:bodyPr>
            <a:normAutofit/>
          </a:bodyPr>
          <a:lstStyle/>
          <a:p>
            <a:pPr marL="310932" algn="ctr"/>
            <a:r>
              <a:rPr lang="en-US" sz="2000" dirty="0" smtClean="0"/>
              <a:t>III. Progress: FLUKA maps </a:t>
            </a:r>
            <a:r>
              <a:rPr lang="en-US" sz="2000" dirty="0"/>
              <a:t>[GeV/(g p)]</a:t>
            </a:r>
          </a:p>
        </p:txBody>
      </p:sp>
      <p:sp>
        <p:nvSpPr>
          <p:cNvPr id="9" name="Rectangle 8"/>
          <p:cNvSpPr/>
          <p:nvPr/>
        </p:nvSpPr>
        <p:spPr>
          <a:xfrm>
            <a:off x="1156773" y="4161075"/>
            <a:ext cx="4572000" cy="369332"/>
          </a:xfrm>
          <a:prstGeom prst="rect">
            <a:avLst/>
          </a:prstGeom>
        </p:spPr>
        <p:txBody>
          <a:bodyPr>
            <a:spAutoFit/>
          </a:bodyPr>
          <a:lstStyle/>
          <a:p>
            <a:pPr marL="285750" indent="-285750">
              <a:buFont typeface="Wingdings" panose="05000000000000000000" pitchFamily="2" charset="2"/>
              <a:buChar char="Ø"/>
            </a:pPr>
            <a:r>
              <a:rPr lang="en-GB" dirty="0" smtClean="0">
                <a:solidFill>
                  <a:srgbClr val="00B0F0"/>
                </a:solidFill>
                <a:latin typeface="Times New Roman" panose="02020603050405020304" pitchFamily="18" charset="0"/>
                <a:cs typeface="Times New Roman" panose="02020603050405020304" pitchFamily="18" charset="0"/>
              </a:rPr>
              <a:t>Dose vs. target axis for different bunches</a:t>
            </a:r>
            <a:endParaRPr lang="en-GB" dirty="0"/>
          </a:p>
        </p:txBody>
      </p:sp>
      <p:graphicFrame>
        <p:nvGraphicFramePr>
          <p:cNvPr id="3" name="Object 2"/>
          <p:cNvGraphicFramePr>
            <a:graphicFrameLocks noChangeAspect="1"/>
          </p:cNvGraphicFramePr>
          <p:nvPr>
            <p:extLst>
              <p:ext uri="{D42A27DB-BD31-4B8C-83A1-F6EECF244321}">
                <p14:modId xmlns:p14="http://schemas.microsoft.com/office/powerpoint/2010/main" val="2756456125"/>
              </p:ext>
            </p:extLst>
          </p:nvPr>
        </p:nvGraphicFramePr>
        <p:xfrm>
          <a:off x="2611438" y="1160700"/>
          <a:ext cx="3921125" cy="3000375"/>
        </p:xfrm>
        <a:graphic>
          <a:graphicData uri="http://schemas.openxmlformats.org/presentationml/2006/ole">
            <mc:AlternateContent xmlns:mc="http://schemas.openxmlformats.org/markup-compatibility/2006">
              <mc:Choice xmlns:v="urn:schemas-microsoft-com:vml" Requires="v">
                <p:oleObj spid="_x0000_s6220" name="Graph" r:id="rId4" imgW="3920760" imgH="3000960" progId="Origin50.Graph">
                  <p:embed/>
                </p:oleObj>
              </mc:Choice>
              <mc:Fallback>
                <p:oleObj name="Graph" r:id="rId4" imgW="3920760" imgH="3000960" progId="Origin50.Graph">
                  <p:embed/>
                  <p:pic>
                    <p:nvPicPr>
                      <p:cNvPr id="0" name=""/>
                      <p:cNvPicPr/>
                      <p:nvPr/>
                    </p:nvPicPr>
                    <p:blipFill>
                      <a:blip r:embed="rId5"/>
                      <a:stretch>
                        <a:fillRect/>
                      </a:stretch>
                    </p:blipFill>
                    <p:spPr>
                      <a:xfrm>
                        <a:off x="2611438" y="1160700"/>
                        <a:ext cx="3921125" cy="3000375"/>
                      </a:xfrm>
                      <a:prstGeom prst="rect">
                        <a:avLst/>
                      </a:prstGeom>
                    </p:spPr>
                  </p:pic>
                </p:oleObj>
              </mc:Fallback>
            </mc:AlternateContent>
          </a:graphicData>
        </a:graphic>
      </p:graphicFrame>
    </p:spTree>
    <p:extLst>
      <p:ext uri="{BB962C8B-B14F-4D97-AF65-F5344CB8AC3E}">
        <p14:creationId xmlns:p14="http://schemas.microsoft.com/office/powerpoint/2010/main" val="27972237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altLang="zh-CN" smtClean="0"/>
              <a:t>Thursday, August 10, 2017</a:t>
            </a:r>
            <a:endParaRPr lang="en-US" dirty="0"/>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22</a:t>
            </a:fld>
            <a:endParaRPr lang="en-US" dirty="0"/>
          </a:p>
        </p:txBody>
      </p:sp>
      <p:sp>
        <p:nvSpPr>
          <p:cNvPr id="11" name="Title 1"/>
          <p:cNvSpPr>
            <a:spLocks noGrp="1"/>
          </p:cNvSpPr>
          <p:nvPr>
            <p:ph type="title"/>
          </p:nvPr>
        </p:nvSpPr>
        <p:spPr>
          <a:xfrm>
            <a:off x="217714" y="17700"/>
            <a:ext cx="8715974" cy="1143000"/>
          </a:xfrm>
        </p:spPr>
        <p:txBody>
          <a:bodyPr>
            <a:normAutofit/>
          </a:bodyPr>
          <a:lstStyle/>
          <a:p>
            <a:pPr marL="310932" algn="ctr"/>
            <a:r>
              <a:rPr lang="en-US" sz="2000" dirty="0" smtClean="0"/>
              <a:t>III. Progress: temperature (K)</a:t>
            </a:r>
            <a:endParaRPr lang="en-US" sz="2000" dirty="0"/>
          </a:p>
        </p:txBody>
      </p:sp>
      <p:sp>
        <p:nvSpPr>
          <p:cNvPr id="8" name="Rectangle 7"/>
          <p:cNvSpPr/>
          <p:nvPr/>
        </p:nvSpPr>
        <p:spPr>
          <a:xfrm>
            <a:off x="1156772" y="4161075"/>
            <a:ext cx="5229397" cy="369332"/>
          </a:xfrm>
          <a:prstGeom prst="rect">
            <a:avLst/>
          </a:prstGeom>
        </p:spPr>
        <p:txBody>
          <a:bodyPr wrap="square">
            <a:spAutoFit/>
          </a:bodyPr>
          <a:lstStyle/>
          <a:p>
            <a:pPr marL="285750" indent="-285750">
              <a:buFont typeface="Wingdings" panose="05000000000000000000" pitchFamily="2" charset="2"/>
              <a:buChar char="Ø"/>
            </a:pPr>
            <a:r>
              <a:rPr lang="en-GB" dirty="0">
                <a:solidFill>
                  <a:srgbClr val="00B0F0"/>
                </a:solidFill>
                <a:latin typeface="Times New Roman" panose="02020603050405020304" pitchFamily="18" charset="0"/>
                <a:cs typeface="Times New Roman" panose="02020603050405020304" pitchFamily="18" charset="0"/>
              </a:rPr>
              <a:t>2D </a:t>
            </a:r>
            <a:r>
              <a:rPr lang="en-GB" dirty="0" smtClean="0">
                <a:solidFill>
                  <a:srgbClr val="00B0F0"/>
                </a:solidFill>
                <a:latin typeface="Times New Roman" panose="02020603050405020304" pitchFamily="18" charset="0"/>
                <a:cs typeface="Times New Roman" panose="02020603050405020304" pitchFamily="18" charset="0"/>
              </a:rPr>
              <a:t>temperature </a:t>
            </a:r>
            <a:r>
              <a:rPr lang="en-GB" dirty="0">
                <a:solidFill>
                  <a:srgbClr val="00B0F0"/>
                </a:solidFill>
                <a:latin typeface="Times New Roman" panose="02020603050405020304" pitchFamily="18" charset="0"/>
                <a:cs typeface="Times New Roman" panose="02020603050405020304" pitchFamily="18" charset="0"/>
              </a:rPr>
              <a:t>distribution </a:t>
            </a:r>
            <a:r>
              <a:rPr lang="en-GB" dirty="0" smtClean="0">
                <a:solidFill>
                  <a:srgbClr val="00B0F0"/>
                </a:solidFill>
                <a:latin typeface="Times New Roman" panose="02020603050405020304" pitchFamily="18" charset="0"/>
                <a:cs typeface="Times New Roman" panose="02020603050405020304" pitchFamily="18" charset="0"/>
              </a:rPr>
              <a:t>after 12 bunches</a:t>
            </a:r>
            <a:endParaRPr lang="en-GB" dirty="0"/>
          </a:p>
        </p:txBody>
      </p:sp>
      <p:graphicFrame>
        <p:nvGraphicFramePr>
          <p:cNvPr id="7" name="Object 6"/>
          <p:cNvGraphicFramePr>
            <a:graphicFrameLocks noChangeAspect="1"/>
          </p:cNvGraphicFramePr>
          <p:nvPr>
            <p:extLst>
              <p:ext uri="{D42A27DB-BD31-4B8C-83A1-F6EECF244321}">
                <p14:modId xmlns:p14="http://schemas.microsoft.com/office/powerpoint/2010/main" val="4180719879"/>
              </p:ext>
            </p:extLst>
          </p:nvPr>
        </p:nvGraphicFramePr>
        <p:xfrm>
          <a:off x="2055544" y="1160700"/>
          <a:ext cx="5040313" cy="3000375"/>
        </p:xfrm>
        <a:graphic>
          <a:graphicData uri="http://schemas.openxmlformats.org/presentationml/2006/ole">
            <mc:AlternateContent xmlns:mc="http://schemas.openxmlformats.org/markup-compatibility/2006">
              <mc:Choice xmlns:v="urn:schemas-microsoft-com:vml" Requires="v">
                <p:oleObj spid="_x0000_s11336" name="Graph" r:id="rId4" imgW="5040000" imgH="3000960" progId="Origin50.Graph">
                  <p:embed/>
                </p:oleObj>
              </mc:Choice>
              <mc:Fallback>
                <p:oleObj name="Graph" r:id="rId4" imgW="5040000" imgH="3000960" progId="Origin50.Graph">
                  <p:embed/>
                  <p:pic>
                    <p:nvPicPr>
                      <p:cNvPr id="0" name=""/>
                      <p:cNvPicPr/>
                      <p:nvPr/>
                    </p:nvPicPr>
                    <p:blipFill>
                      <a:blip r:embed="rId5"/>
                      <a:stretch>
                        <a:fillRect/>
                      </a:stretch>
                    </p:blipFill>
                    <p:spPr>
                      <a:xfrm>
                        <a:off x="2055544" y="1160700"/>
                        <a:ext cx="5040313" cy="3000375"/>
                      </a:xfrm>
                      <a:prstGeom prst="rect">
                        <a:avLst/>
                      </a:prstGeom>
                    </p:spPr>
                  </p:pic>
                </p:oleObj>
              </mc:Fallback>
            </mc:AlternateContent>
          </a:graphicData>
        </a:graphic>
      </p:graphicFrame>
    </p:spTree>
    <p:extLst>
      <p:ext uri="{BB962C8B-B14F-4D97-AF65-F5344CB8AC3E}">
        <p14:creationId xmlns:p14="http://schemas.microsoft.com/office/powerpoint/2010/main" val="19027629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altLang="zh-CN" smtClean="0"/>
              <a:t>Thursday, August 10, 2017</a:t>
            </a:r>
            <a:endParaRPr lang="en-US" dirty="0"/>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23</a:t>
            </a:fld>
            <a:endParaRPr lang="en-US" dirty="0"/>
          </a:p>
        </p:txBody>
      </p:sp>
      <p:sp>
        <p:nvSpPr>
          <p:cNvPr id="11" name="Title 1"/>
          <p:cNvSpPr>
            <a:spLocks noGrp="1"/>
          </p:cNvSpPr>
          <p:nvPr>
            <p:ph type="title"/>
          </p:nvPr>
        </p:nvSpPr>
        <p:spPr>
          <a:xfrm>
            <a:off x="217714" y="17700"/>
            <a:ext cx="8715974" cy="1143000"/>
          </a:xfrm>
        </p:spPr>
        <p:txBody>
          <a:bodyPr>
            <a:normAutofit/>
          </a:bodyPr>
          <a:lstStyle/>
          <a:p>
            <a:pPr marL="310932" algn="ctr"/>
            <a:r>
              <a:rPr lang="en-US" sz="2000" dirty="0" smtClean="0"/>
              <a:t>III. Progress: temperature (K)</a:t>
            </a:r>
            <a:endParaRPr lang="en-US" sz="2000" dirty="0"/>
          </a:p>
        </p:txBody>
      </p:sp>
      <p:sp>
        <p:nvSpPr>
          <p:cNvPr id="8" name="Rectangle 7"/>
          <p:cNvSpPr/>
          <p:nvPr/>
        </p:nvSpPr>
        <p:spPr>
          <a:xfrm>
            <a:off x="1156772" y="4161075"/>
            <a:ext cx="5229397" cy="369332"/>
          </a:xfrm>
          <a:prstGeom prst="rect">
            <a:avLst/>
          </a:prstGeom>
        </p:spPr>
        <p:txBody>
          <a:bodyPr wrap="square">
            <a:spAutoFit/>
          </a:bodyPr>
          <a:lstStyle/>
          <a:p>
            <a:pPr marL="285750" indent="-285750">
              <a:buFont typeface="Wingdings" panose="05000000000000000000" pitchFamily="2" charset="2"/>
              <a:buChar char="Ø"/>
            </a:pPr>
            <a:r>
              <a:rPr lang="en-GB" dirty="0">
                <a:solidFill>
                  <a:srgbClr val="00B0F0"/>
                </a:solidFill>
                <a:latin typeface="Times New Roman" panose="02020603050405020304" pitchFamily="18" charset="0"/>
                <a:cs typeface="Times New Roman" panose="02020603050405020304" pitchFamily="18" charset="0"/>
              </a:rPr>
              <a:t>2D </a:t>
            </a:r>
            <a:r>
              <a:rPr lang="en-GB" dirty="0" smtClean="0">
                <a:solidFill>
                  <a:srgbClr val="00B0F0"/>
                </a:solidFill>
                <a:latin typeface="Times New Roman" panose="02020603050405020304" pitchFamily="18" charset="0"/>
                <a:cs typeface="Times New Roman" panose="02020603050405020304" pitchFamily="18" charset="0"/>
              </a:rPr>
              <a:t>temperature </a:t>
            </a:r>
            <a:r>
              <a:rPr lang="en-GB" dirty="0">
                <a:solidFill>
                  <a:srgbClr val="00B0F0"/>
                </a:solidFill>
                <a:latin typeface="Times New Roman" panose="02020603050405020304" pitchFamily="18" charset="0"/>
                <a:cs typeface="Times New Roman" panose="02020603050405020304" pitchFamily="18" charset="0"/>
              </a:rPr>
              <a:t>distribution </a:t>
            </a:r>
            <a:r>
              <a:rPr lang="en-GB" dirty="0" smtClean="0">
                <a:solidFill>
                  <a:srgbClr val="00B0F0"/>
                </a:solidFill>
                <a:latin typeface="Times New Roman" panose="02020603050405020304" pitchFamily="18" charset="0"/>
                <a:cs typeface="Times New Roman" panose="02020603050405020304" pitchFamily="18" charset="0"/>
              </a:rPr>
              <a:t>after 24 bunches</a:t>
            </a:r>
            <a:endParaRPr lang="en-GB" dirty="0"/>
          </a:p>
        </p:txBody>
      </p:sp>
      <p:graphicFrame>
        <p:nvGraphicFramePr>
          <p:cNvPr id="3" name="Object 2"/>
          <p:cNvGraphicFramePr>
            <a:graphicFrameLocks noChangeAspect="1"/>
          </p:cNvGraphicFramePr>
          <p:nvPr>
            <p:extLst>
              <p:ext uri="{D42A27DB-BD31-4B8C-83A1-F6EECF244321}">
                <p14:modId xmlns:p14="http://schemas.microsoft.com/office/powerpoint/2010/main" val="1956045809"/>
              </p:ext>
            </p:extLst>
          </p:nvPr>
        </p:nvGraphicFramePr>
        <p:xfrm>
          <a:off x="2055544" y="1160700"/>
          <a:ext cx="5040313" cy="3000375"/>
        </p:xfrm>
        <a:graphic>
          <a:graphicData uri="http://schemas.openxmlformats.org/presentationml/2006/ole">
            <mc:AlternateContent xmlns:mc="http://schemas.openxmlformats.org/markup-compatibility/2006">
              <mc:Choice xmlns:v="urn:schemas-microsoft-com:vml" Requires="v">
                <p:oleObj spid="_x0000_s12360" name="Graph" r:id="rId4" imgW="5040000" imgH="3000960" progId="Origin50.Graph">
                  <p:embed/>
                </p:oleObj>
              </mc:Choice>
              <mc:Fallback>
                <p:oleObj name="Graph" r:id="rId4" imgW="5040000" imgH="3000960" progId="Origin50.Graph">
                  <p:embed/>
                  <p:pic>
                    <p:nvPicPr>
                      <p:cNvPr id="0" name=""/>
                      <p:cNvPicPr/>
                      <p:nvPr/>
                    </p:nvPicPr>
                    <p:blipFill>
                      <a:blip r:embed="rId5"/>
                      <a:stretch>
                        <a:fillRect/>
                      </a:stretch>
                    </p:blipFill>
                    <p:spPr>
                      <a:xfrm>
                        <a:off x="2055544" y="1160700"/>
                        <a:ext cx="5040313" cy="3000375"/>
                      </a:xfrm>
                      <a:prstGeom prst="rect">
                        <a:avLst/>
                      </a:prstGeom>
                    </p:spPr>
                  </p:pic>
                </p:oleObj>
              </mc:Fallback>
            </mc:AlternateContent>
          </a:graphicData>
        </a:graphic>
      </p:graphicFrame>
    </p:spTree>
    <p:extLst>
      <p:ext uri="{BB962C8B-B14F-4D97-AF65-F5344CB8AC3E}">
        <p14:creationId xmlns:p14="http://schemas.microsoft.com/office/powerpoint/2010/main" val="2892552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altLang="zh-CN" smtClean="0"/>
              <a:t>Thursday, August 10, 2017</a:t>
            </a:r>
            <a:endParaRPr lang="en-US" dirty="0"/>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24</a:t>
            </a:fld>
            <a:endParaRPr lang="en-US" dirty="0"/>
          </a:p>
        </p:txBody>
      </p:sp>
      <p:sp>
        <p:nvSpPr>
          <p:cNvPr id="11" name="Title 1"/>
          <p:cNvSpPr>
            <a:spLocks noGrp="1"/>
          </p:cNvSpPr>
          <p:nvPr>
            <p:ph type="title"/>
          </p:nvPr>
        </p:nvSpPr>
        <p:spPr>
          <a:xfrm>
            <a:off x="217714" y="17700"/>
            <a:ext cx="8715974" cy="1143000"/>
          </a:xfrm>
        </p:spPr>
        <p:txBody>
          <a:bodyPr>
            <a:normAutofit/>
          </a:bodyPr>
          <a:lstStyle/>
          <a:p>
            <a:pPr marL="310932" algn="ctr"/>
            <a:r>
              <a:rPr lang="en-US" sz="2000" dirty="0" smtClean="0"/>
              <a:t>III. Progress: temperature (K)</a:t>
            </a:r>
            <a:endParaRPr lang="en-US" sz="2000" dirty="0"/>
          </a:p>
        </p:txBody>
      </p:sp>
      <p:sp>
        <p:nvSpPr>
          <p:cNvPr id="8" name="Rectangle 7"/>
          <p:cNvSpPr/>
          <p:nvPr/>
        </p:nvSpPr>
        <p:spPr>
          <a:xfrm>
            <a:off x="1156772" y="4161075"/>
            <a:ext cx="5229397" cy="369332"/>
          </a:xfrm>
          <a:prstGeom prst="rect">
            <a:avLst/>
          </a:prstGeom>
        </p:spPr>
        <p:txBody>
          <a:bodyPr wrap="square">
            <a:spAutoFit/>
          </a:bodyPr>
          <a:lstStyle/>
          <a:p>
            <a:pPr marL="285750" indent="-285750">
              <a:buFont typeface="Wingdings" panose="05000000000000000000" pitchFamily="2" charset="2"/>
              <a:buChar char="Ø"/>
            </a:pPr>
            <a:r>
              <a:rPr lang="en-GB" dirty="0">
                <a:solidFill>
                  <a:srgbClr val="00B0F0"/>
                </a:solidFill>
                <a:latin typeface="Times New Roman" panose="02020603050405020304" pitchFamily="18" charset="0"/>
                <a:cs typeface="Times New Roman" panose="02020603050405020304" pitchFamily="18" charset="0"/>
              </a:rPr>
              <a:t>2D </a:t>
            </a:r>
            <a:r>
              <a:rPr lang="en-GB" dirty="0" smtClean="0">
                <a:solidFill>
                  <a:srgbClr val="00B0F0"/>
                </a:solidFill>
                <a:latin typeface="Times New Roman" panose="02020603050405020304" pitchFamily="18" charset="0"/>
                <a:cs typeface="Times New Roman" panose="02020603050405020304" pitchFamily="18" charset="0"/>
              </a:rPr>
              <a:t>temperature </a:t>
            </a:r>
            <a:r>
              <a:rPr lang="en-GB" dirty="0">
                <a:solidFill>
                  <a:srgbClr val="00B0F0"/>
                </a:solidFill>
                <a:latin typeface="Times New Roman" panose="02020603050405020304" pitchFamily="18" charset="0"/>
                <a:cs typeface="Times New Roman" panose="02020603050405020304" pitchFamily="18" charset="0"/>
              </a:rPr>
              <a:t>distribution </a:t>
            </a:r>
            <a:r>
              <a:rPr lang="en-GB" dirty="0" smtClean="0">
                <a:solidFill>
                  <a:srgbClr val="00B0F0"/>
                </a:solidFill>
                <a:latin typeface="Times New Roman" panose="02020603050405020304" pitchFamily="18" charset="0"/>
                <a:cs typeface="Times New Roman" panose="02020603050405020304" pitchFamily="18" charset="0"/>
              </a:rPr>
              <a:t>after 36 bunches</a:t>
            </a:r>
            <a:endParaRPr lang="en-GB" dirty="0"/>
          </a:p>
        </p:txBody>
      </p:sp>
      <p:graphicFrame>
        <p:nvGraphicFramePr>
          <p:cNvPr id="6" name="Object 5"/>
          <p:cNvGraphicFramePr>
            <a:graphicFrameLocks noChangeAspect="1"/>
          </p:cNvGraphicFramePr>
          <p:nvPr>
            <p:extLst>
              <p:ext uri="{D42A27DB-BD31-4B8C-83A1-F6EECF244321}">
                <p14:modId xmlns:p14="http://schemas.microsoft.com/office/powerpoint/2010/main" val="3805374620"/>
              </p:ext>
            </p:extLst>
          </p:nvPr>
        </p:nvGraphicFramePr>
        <p:xfrm>
          <a:off x="2055544" y="1160700"/>
          <a:ext cx="5040313" cy="3000375"/>
        </p:xfrm>
        <a:graphic>
          <a:graphicData uri="http://schemas.openxmlformats.org/presentationml/2006/ole">
            <mc:AlternateContent xmlns:mc="http://schemas.openxmlformats.org/markup-compatibility/2006">
              <mc:Choice xmlns:v="urn:schemas-microsoft-com:vml" Requires="v">
                <p:oleObj spid="_x0000_s15431" name="Graph" r:id="rId4" imgW="5040000" imgH="3000960" progId="Origin50.Graph">
                  <p:embed/>
                </p:oleObj>
              </mc:Choice>
              <mc:Fallback>
                <p:oleObj name="Graph" r:id="rId4" imgW="5040000" imgH="3000960" progId="Origin50.Graph">
                  <p:embed/>
                  <p:pic>
                    <p:nvPicPr>
                      <p:cNvPr id="0" name=""/>
                      <p:cNvPicPr/>
                      <p:nvPr/>
                    </p:nvPicPr>
                    <p:blipFill>
                      <a:blip r:embed="rId5"/>
                      <a:stretch>
                        <a:fillRect/>
                      </a:stretch>
                    </p:blipFill>
                    <p:spPr>
                      <a:xfrm>
                        <a:off x="2055544" y="1160700"/>
                        <a:ext cx="5040313" cy="3000375"/>
                      </a:xfrm>
                      <a:prstGeom prst="rect">
                        <a:avLst/>
                      </a:prstGeom>
                    </p:spPr>
                  </p:pic>
                </p:oleObj>
              </mc:Fallback>
            </mc:AlternateContent>
          </a:graphicData>
        </a:graphic>
      </p:graphicFrame>
    </p:spTree>
    <p:extLst>
      <p:ext uri="{BB962C8B-B14F-4D97-AF65-F5344CB8AC3E}">
        <p14:creationId xmlns:p14="http://schemas.microsoft.com/office/powerpoint/2010/main" val="17155642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altLang="zh-CN" smtClean="0"/>
              <a:t>Thursday, August 10, 2017</a:t>
            </a:r>
            <a:endParaRPr lang="en-US" dirty="0"/>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25</a:t>
            </a:fld>
            <a:endParaRPr lang="en-US" dirty="0"/>
          </a:p>
        </p:txBody>
      </p:sp>
      <p:sp>
        <p:nvSpPr>
          <p:cNvPr id="11" name="Title 1"/>
          <p:cNvSpPr>
            <a:spLocks noGrp="1"/>
          </p:cNvSpPr>
          <p:nvPr>
            <p:ph type="title"/>
          </p:nvPr>
        </p:nvSpPr>
        <p:spPr>
          <a:xfrm>
            <a:off x="217714" y="17700"/>
            <a:ext cx="8715974" cy="1143000"/>
          </a:xfrm>
        </p:spPr>
        <p:txBody>
          <a:bodyPr>
            <a:normAutofit/>
          </a:bodyPr>
          <a:lstStyle/>
          <a:p>
            <a:pPr marL="310932" algn="ctr"/>
            <a:r>
              <a:rPr lang="en-US" sz="2000" dirty="0" smtClean="0"/>
              <a:t>III. Progress: temperature (K)</a:t>
            </a:r>
            <a:endParaRPr lang="en-US" sz="2000" dirty="0"/>
          </a:p>
        </p:txBody>
      </p:sp>
      <p:sp>
        <p:nvSpPr>
          <p:cNvPr id="8" name="Rectangle 7"/>
          <p:cNvSpPr/>
          <p:nvPr/>
        </p:nvSpPr>
        <p:spPr>
          <a:xfrm>
            <a:off x="1156772" y="4161075"/>
            <a:ext cx="5229397" cy="369332"/>
          </a:xfrm>
          <a:prstGeom prst="rect">
            <a:avLst/>
          </a:prstGeom>
        </p:spPr>
        <p:txBody>
          <a:bodyPr wrap="square">
            <a:spAutoFit/>
          </a:bodyPr>
          <a:lstStyle/>
          <a:p>
            <a:pPr marL="285750" indent="-285750">
              <a:buFont typeface="Wingdings" panose="05000000000000000000" pitchFamily="2" charset="2"/>
              <a:buChar char="Ø"/>
            </a:pPr>
            <a:r>
              <a:rPr lang="en-GB" dirty="0">
                <a:solidFill>
                  <a:srgbClr val="00B0F0"/>
                </a:solidFill>
                <a:latin typeface="Times New Roman" panose="02020603050405020304" pitchFamily="18" charset="0"/>
                <a:cs typeface="Times New Roman" panose="02020603050405020304" pitchFamily="18" charset="0"/>
              </a:rPr>
              <a:t>2D </a:t>
            </a:r>
            <a:r>
              <a:rPr lang="en-GB" dirty="0" smtClean="0">
                <a:solidFill>
                  <a:srgbClr val="00B0F0"/>
                </a:solidFill>
                <a:latin typeface="Times New Roman" panose="02020603050405020304" pitchFamily="18" charset="0"/>
                <a:cs typeface="Times New Roman" panose="02020603050405020304" pitchFamily="18" charset="0"/>
              </a:rPr>
              <a:t>temperature </a:t>
            </a:r>
            <a:r>
              <a:rPr lang="en-GB" dirty="0">
                <a:solidFill>
                  <a:srgbClr val="00B0F0"/>
                </a:solidFill>
                <a:latin typeface="Times New Roman" panose="02020603050405020304" pitchFamily="18" charset="0"/>
                <a:cs typeface="Times New Roman" panose="02020603050405020304" pitchFamily="18" charset="0"/>
              </a:rPr>
              <a:t>distribution </a:t>
            </a:r>
            <a:r>
              <a:rPr lang="en-GB" dirty="0" smtClean="0">
                <a:solidFill>
                  <a:srgbClr val="00B0F0"/>
                </a:solidFill>
                <a:latin typeface="Times New Roman" panose="02020603050405020304" pitchFamily="18" charset="0"/>
                <a:cs typeface="Times New Roman" panose="02020603050405020304" pitchFamily="18" charset="0"/>
              </a:rPr>
              <a:t>after 48 bunches</a:t>
            </a:r>
            <a:endParaRPr lang="en-GB" dirty="0"/>
          </a:p>
        </p:txBody>
      </p:sp>
      <p:graphicFrame>
        <p:nvGraphicFramePr>
          <p:cNvPr id="6" name="Object 5"/>
          <p:cNvGraphicFramePr>
            <a:graphicFrameLocks noChangeAspect="1"/>
          </p:cNvGraphicFramePr>
          <p:nvPr>
            <p:extLst>
              <p:ext uri="{D42A27DB-BD31-4B8C-83A1-F6EECF244321}">
                <p14:modId xmlns:p14="http://schemas.microsoft.com/office/powerpoint/2010/main" val="1034900277"/>
              </p:ext>
            </p:extLst>
          </p:nvPr>
        </p:nvGraphicFramePr>
        <p:xfrm>
          <a:off x="2055544" y="1160700"/>
          <a:ext cx="5040313" cy="3000375"/>
        </p:xfrm>
        <a:graphic>
          <a:graphicData uri="http://schemas.openxmlformats.org/presentationml/2006/ole">
            <mc:AlternateContent xmlns:mc="http://schemas.openxmlformats.org/markup-compatibility/2006">
              <mc:Choice xmlns:v="urn:schemas-microsoft-com:vml" Requires="v">
                <p:oleObj spid="_x0000_s16455" name="Graph" r:id="rId4" imgW="5040000" imgH="3000960" progId="Origin50.Graph">
                  <p:embed/>
                </p:oleObj>
              </mc:Choice>
              <mc:Fallback>
                <p:oleObj name="Graph" r:id="rId4" imgW="5040000" imgH="3000960" progId="Origin50.Graph">
                  <p:embed/>
                  <p:pic>
                    <p:nvPicPr>
                      <p:cNvPr id="0" name=""/>
                      <p:cNvPicPr/>
                      <p:nvPr/>
                    </p:nvPicPr>
                    <p:blipFill>
                      <a:blip r:embed="rId5"/>
                      <a:stretch>
                        <a:fillRect/>
                      </a:stretch>
                    </p:blipFill>
                    <p:spPr>
                      <a:xfrm>
                        <a:off x="2055544" y="1160700"/>
                        <a:ext cx="5040313" cy="3000375"/>
                      </a:xfrm>
                      <a:prstGeom prst="rect">
                        <a:avLst/>
                      </a:prstGeom>
                    </p:spPr>
                  </p:pic>
                </p:oleObj>
              </mc:Fallback>
            </mc:AlternateContent>
          </a:graphicData>
        </a:graphic>
      </p:graphicFrame>
    </p:spTree>
    <p:extLst>
      <p:ext uri="{BB962C8B-B14F-4D97-AF65-F5344CB8AC3E}">
        <p14:creationId xmlns:p14="http://schemas.microsoft.com/office/powerpoint/2010/main" val="9682649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altLang="zh-CN" smtClean="0"/>
              <a:t>Thursday, August 10, 2017</a:t>
            </a:r>
            <a:endParaRPr lang="en-US" dirty="0"/>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26</a:t>
            </a:fld>
            <a:endParaRPr lang="en-US" dirty="0"/>
          </a:p>
        </p:txBody>
      </p:sp>
      <p:sp>
        <p:nvSpPr>
          <p:cNvPr id="11" name="Title 1"/>
          <p:cNvSpPr>
            <a:spLocks noGrp="1"/>
          </p:cNvSpPr>
          <p:nvPr>
            <p:ph type="title"/>
          </p:nvPr>
        </p:nvSpPr>
        <p:spPr>
          <a:xfrm>
            <a:off x="217714" y="17700"/>
            <a:ext cx="8715974" cy="1143000"/>
          </a:xfrm>
        </p:spPr>
        <p:txBody>
          <a:bodyPr>
            <a:normAutofit/>
          </a:bodyPr>
          <a:lstStyle/>
          <a:p>
            <a:pPr marL="310932" algn="ctr"/>
            <a:r>
              <a:rPr lang="en-US" sz="2000" dirty="0" smtClean="0"/>
              <a:t>III. Progress: </a:t>
            </a:r>
            <a:r>
              <a:rPr lang="en-US" sz="2000" dirty="0"/>
              <a:t>temperature (K)</a:t>
            </a:r>
          </a:p>
        </p:txBody>
      </p:sp>
      <p:sp>
        <p:nvSpPr>
          <p:cNvPr id="10" name="Rectangle 9"/>
          <p:cNvSpPr/>
          <p:nvPr/>
        </p:nvSpPr>
        <p:spPr>
          <a:xfrm>
            <a:off x="1156772" y="4161075"/>
            <a:ext cx="6743643" cy="369332"/>
          </a:xfrm>
          <a:prstGeom prst="rect">
            <a:avLst/>
          </a:prstGeom>
        </p:spPr>
        <p:txBody>
          <a:bodyPr wrap="square">
            <a:spAutoFit/>
          </a:bodyPr>
          <a:lstStyle/>
          <a:p>
            <a:pPr marL="285750" indent="-285750">
              <a:buFont typeface="Wingdings" panose="05000000000000000000" pitchFamily="2" charset="2"/>
              <a:buChar char="Ø"/>
            </a:pPr>
            <a:r>
              <a:rPr lang="en-GB" dirty="0" smtClean="0">
                <a:solidFill>
                  <a:srgbClr val="00B0F0"/>
                </a:solidFill>
                <a:latin typeface="Times New Roman" panose="02020603050405020304" pitchFamily="18" charset="0"/>
                <a:cs typeface="Times New Roman" panose="02020603050405020304" pitchFamily="18" charset="0"/>
              </a:rPr>
              <a:t>Temperature vs. target axis at different times</a:t>
            </a:r>
            <a:endParaRPr lang="en-GB" dirty="0"/>
          </a:p>
        </p:txBody>
      </p:sp>
      <p:graphicFrame>
        <p:nvGraphicFramePr>
          <p:cNvPr id="8" name="Object 7"/>
          <p:cNvGraphicFramePr>
            <a:graphicFrameLocks noChangeAspect="1"/>
          </p:cNvGraphicFramePr>
          <p:nvPr>
            <p:extLst>
              <p:ext uri="{D42A27DB-BD31-4B8C-83A1-F6EECF244321}">
                <p14:modId xmlns:p14="http://schemas.microsoft.com/office/powerpoint/2010/main" val="2103520084"/>
              </p:ext>
            </p:extLst>
          </p:nvPr>
        </p:nvGraphicFramePr>
        <p:xfrm>
          <a:off x="2415907" y="1160700"/>
          <a:ext cx="4319587" cy="2916237"/>
        </p:xfrm>
        <a:graphic>
          <a:graphicData uri="http://schemas.openxmlformats.org/presentationml/2006/ole">
            <mc:AlternateContent xmlns:mc="http://schemas.openxmlformats.org/markup-compatibility/2006">
              <mc:Choice xmlns:v="urn:schemas-microsoft-com:vml" Requires="v">
                <p:oleObj spid="_x0000_s23622" name="Graph" r:id="rId4" imgW="4320000" imgH="2916000" progId="Origin50.Graph">
                  <p:embed/>
                </p:oleObj>
              </mc:Choice>
              <mc:Fallback>
                <p:oleObj name="Graph" r:id="rId4" imgW="4320000" imgH="2916000" progId="Origin50.Graph">
                  <p:embed/>
                  <p:pic>
                    <p:nvPicPr>
                      <p:cNvPr id="0" name=""/>
                      <p:cNvPicPr/>
                      <p:nvPr/>
                    </p:nvPicPr>
                    <p:blipFill>
                      <a:blip r:embed="rId5"/>
                      <a:stretch>
                        <a:fillRect/>
                      </a:stretch>
                    </p:blipFill>
                    <p:spPr>
                      <a:xfrm>
                        <a:off x="2415907" y="1160700"/>
                        <a:ext cx="4319587" cy="2916237"/>
                      </a:xfrm>
                      <a:prstGeom prst="rect">
                        <a:avLst/>
                      </a:prstGeom>
                    </p:spPr>
                  </p:pic>
                </p:oleObj>
              </mc:Fallback>
            </mc:AlternateContent>
          </a:graphicData>
        </a:graphic>
      </p:graphicFrame>
    </p:spTree>
    <p:extLst>
      <p:ext uri="{BB962C8B-B14F-4D97-AF65-F5344CB8AC3E}">
        <p14:creationId xmlns:p14="http://schemas.microsoft.com/office/powerpoint/2010/main" val="155485963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altLang="zh-CN" smtClean="0"/>
              <a:t>Thursday, August 10, 2017</a:t>
            </a:r>
            <a:endParaRPr lang="en-US" dirty="0"/>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27</a:t>
            </a:fld>
            <a:endParaRPr lang="en-US" dirty="0"/>
          </a:p>
        </p:txBody>
      </p:sp>
      <p:sp>
        <p:nvSpPr>
          <p:cNvPr id="11" name="Title 1"/>
          <p:cNvSpPr>
            <a:spLocks noGrp="1"/>
          </p:cNvSpPr>
          <p:nvPr>
            <p:ph type="title"/>
          </p:nvPr>
        </p:nvSpPr>
        <p:spPr>
          <a:xfrm>
            <a:off x="217714" y="17700"/>
            <a:ext cx="8715974" cy="1143000"/>
          </a:xfrm>
        </p:spPr>
        <p:txBody>
          <a:bodyPr>
            <a:normAutofit/>
          </a:bodyPr>
          <a:lstStyle/>
          <a:p>
            <a:pPr marL="310932" algn="ctr"/>
            <a:r>
              <a:rPr lang="en-US" sz="2000" dirty="0" smtClean="0"/>
              <a:t>III. Progress: pressure (</a:t>
            </a:r>
            <a:r>
              <a:rPr lang="en-US" sz="2000" dirty="0" err="1" smtClean="0"/>
              <a:t>GPa</a:t>
            </a:r>
            <a:r>
              <a:rPr lang="en-US" sz="2000" dirty="0" smtClean="0"/>
              <a:t>)</a:t>
            </a:r>
            <a:endParaRPr lang="en-US" sz="2000" dirty="0"/>
          </a:p>
        </p:txBody>
      </p:sp>
      <p:sp>
        <p:nvSpPr>
          <p:cNvPr id="8" name="Rectangle 7"/>
          <p:cNvSpPr/>
          <p:nvPr/>
        </p:nvSpPr>
        <p:spPr>
          <a:xfrm>
            <a:off x="1156772" y="4161075"/>
            <a:ext cx="5229397" cy="369332"/>
          </a:xfrm>
          <a:prstGeom prst="rect">
            <a:avLst/>
          </a:prstGeom>
        </p:spPr>
        <p:txBody>
          <a:bodyPr wrap="square">
            <a:spAutoFit/>
          </a:bodyPr>
          <a:lstStyle/>
          <a:p>
            <a:pPr marL="285750" indent="-285750">
              <a:buFont typeface="Wingdings" panose="05000000000000000000" pitchFamily="2" charset="2"/>
              <a:buChar char="Ø"/>
            </a:pPr>
            <a:r>
              <a:rPr lang="en-GB" dirty="0">
                <a:solidFill>
                  <a:srgbClr val="00B0F0"/>
                </a:solidFill>
                <a:latin typeface="Times New Roman" panose="02020603050405020304" pitchFamily="18" charset="0"/>
                <a:cs typeface="Times New Roman" panose="02020603050405020304" pitchFamily="18" charset="0"/>
              </a:rPr>
              <a:t>2D </a:t>
            </a:r>
            <a:r>
              <a:rPr lang="en-GB" dirty="0" smtClean="0">
                <a:solidFill>
                  <a:srgbClr val="00B0F0"/>
                </a:solidFill>
                <a:latin typeface="Times New Roman" panose="02020603050405020304" pitchFamily="18" charset="0"/>
                <a:cs typeface="Times New Roman" panose="02020603050405020304" pitchFamily="18" charset="0"/>
              </a:rPr>
              <a:t>pressure </a:t>
            </a:r>
            <a:r>
              <a:rPr lang="en-GB" dirty="0">
                <a:solidFill>
                  <a:srgbClr val="00B0F0"/>
                </a:solidFill>
                <a:latin typeface="Times New Roman" panose="02020603050405020304" pitchFamily="18" charset="0"/>
                <a:cs typeface="Times New Roman" panose="02020603050405020304" pitchFamily="18" charset="0"/>
              </a:rPr>
              <a:t>distribution </a:t>
            </a:r>
            <a:r>
              <a:rPr lang="en-GB" dirty="0" smtClean="0">
                <a:solidFill>
                  <a:srgbClr val="00B0F0"/>
                </a:solidFill>
                <a:latin typeface="Times New Roman" panose="02020603050405020304" pitchFamily="18" charset="0"/>
                <a:cs typeface="Times New Roman" panose="02020603050405020304" pitchFamily="18" charset="0"/>
              </a:rPr>
              <a:t>after 12 bunches</a:t>
            </a:r>
            <a:endParaRPr lang="en-GB" dirty="0"/>
          </a:p>
        </p:txBody>
      </p:sp>
      <p:graphicFrame>
        <p:nvGraphicFramePr>
          <p:cNvPr id="6" name="Object 5"/>
          <p:cNvGraphicFramePr>
            <a:graphicFrameLocks noChangeAspect="1"/>
          </p:cNvGraphicFramePr>
          <p:nvPr>
            <p:extLst>
              <p:ext uri="{D42A27DB-BD31-4B8C-83A1-F6EECF244321}">
                <p14:modId xmlns:p14="http://schemas.microsoft.com/office/powerpoint/2010/main" val="3624921621"/>
              </p:ext>
            </p:extLst>
          </p:nvPr>
        </p:nvGraphicFramePr>
        <p:xfrm>
          <a:off x="2055544" y="1160700"/>
          <a:ext cx="5040313" cy="3000375"/>
        </p:xfrm>
        <a:graphic>
          <a:graphicData uri="http://schemas.openxmlformats.org/presentationml/2006/ole">
            <mc:AlternateContent xmlns:mc="http://schemas.openxmlformats.org/markup-compatibility/2006">
              <mc:Choice xmlns:v="urn:schemas-microsoft-com:vml" Requires="v">
                <p:oleObj spid="_x0000_s13384" name="Graph" r:id="rId4" imgW="5040000" imgH="3000960" progId="Origin50.Graph">
                  <p:embed/>
                </p:oleObj>
              </mc:Choice>
              <mc:Fallback>
                <p:oleObj name="Graph" r:id="rId4" imgW="5040000" imgH="3000960" progId="Origin50.Graph">
                  <p:embed/>
                  <p:pic>
                    <p:nvPicPr>
                      <p:cNvPr id="0" name=""/>
                      <p:cNvPicPr/>
                      <p:nvPr/>
                    </p:nvPicPr>
                    <p:blipFill>
                      <a:blip r:embed="rId5"/>
                      <a:stretch>
                        <a:fillRect/>
                      </a:stretch>
                    </p:blipFill>
                    <p:spPr>
                      <a:xfrm>
                        <a:off x="2055544" y="1160700"/>
                        <a:ext cx="5040313" cy="3000375"/>
                      </a:xfrm>
                      <a:prstGeom prst="rect">
                        <a:avLst/>
                      </a:prstGeom>
                    </p:spPr>
                  </p:pic>
                </p:oleObj>
              </mc:Fallback>
            </mc:AlternateContent>
          </a:graphicData>
        </a:graphic>
      </p:graphicFrame>
    </p:spTree>
    <p:extLst>
      <p:ext uri="{BB962C8B-B14F-4D97-AF65-F5344CB8AC3E}">
        <p14:creationId xmlns:p14="http://schemas.microsoft.com/office/powerpoint/2010/main" val="40100831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altLang="zh-CN" smtClean="0"/>
              <a:t>Thursday, August 10, 2017</a:t>
            </a:r>
            <a:endParaRPr lang="en-US" dirty="0"/>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28</a:t>
            </a:fld>
            <a:endParaRPr lang="en-US" dirty="0"/>
          </a:p>
        </p:txBody>
      </p:sp>
      <p:sp>
        <p:nvSpPr>
          <p:cNvPr id="11" name="Title 1"/>
          <p:cNvSpPr>
            <a:spLocks noGrp="1"/>
          </p:cNvSpPr>
          <p:nvPr>
            <p:ph type="title"/>
          </p:nvPr>
        </p:nvSpPr>
        <p:spPr>
          <a:xfrm>
            <a:off x="217714" y="17700"/>
            <a:ext cx="8715974" cy="1143000"/>
          </a:xfrm>
        </p:spPr>
        <p:txBody>
          <a:bodyPr>
            <a:normAutofit/>
          </a:bodyPr>
          <a:lstStyle/>
          <a:p>
            <a:pPr marL="310932" algn="ctr"/>
            <a:r>
              <a:rPr lang="en-US" sz="2000" dirty="0" smtClean="0"/>
              <a:t>III. Progress: pressure (</a:t>
            </a:r>
            <a:r>
              <a:rPr lang="en-US" sz="2000" dirty="0" err="1" smtClean="0"/>
              <a:t>GPa</a:t>
            </a:r>
            <a:r>
              <a:rPr lang="en-US" sz="2000" dirty="0" smtClean="0"/>
              <a:t>)</a:t>
            </a:r>
            <a:endParaRPr lang="en-US" sz="2000" dirty="0"/>
          </a:p>
        </p:txBody>
      </p:sp>
      <p:sp>
        <p:nvSpPr>
          <p:cNvPr id="8" name="Rectangle 7"/>
          <p:cNvSpPr/>
          <p:nvPr/>
        </p:nvSpPr>
        <p:spPr>
          <a:xfrm>
            <a:off x="1156772" y="4161075"/>
            <a:ext cx="5229397" cy="369332"/>
          </a:xfrm>
          <a:prstGeom prst="rect">
            <a:avLst/>
          </a:prstGeom>
        </p:spPr>
        <p:txBody>
          <a:bodyPr wrap="square">
            <a:spAutoFit/>
          </a:bodyPr>
          <a:lstStyle/>
          <a:p>
            <a:pPr marL="285750" indent="-285750">
              <a:buFont typeface="Wingdings" panose="05000000000000000000" pitchFamily="2" charset="2"/>
              <a:buChar char="Ø"/>
            </a:pPr>
            <a:r>
              <a:rPr lang="en-GB" dirty="0">
                <a:solidFill>
                  <a:srgbClr val="00B0F0"/>
                </a:solidFill>
                <a:latin typeface="Times New Roman" panose="02020603050405020304" pitchFamily="18" charset="0"/>
                <a:cs typeface="Times New Roman" panose="02020603050405020304" pitchFamily="18" charset="0"/>
              </a:rPr>
              <a:t>2D </a:t>
            </a:r>
            <a:r>
              <a:rPr lang="en-GB" dirty="0" smtClean="0">
                <a:solidFill>
                  <a:srgbClr val="00B0F0"/>
                </a:solidFill>
                <a:latin typeface="Times New Roman" panose="02020603050405020304" pitchFamily="18" charset="0"/>
                <a:cs typeface="Times New Roman" panose="02020603050405020304" pitchFamily="18" charset="0"/>
              </a:rPr>
              <a:t>pressure </a:t>
            </a:r>
            <a:r>
              <a:rPr lang="en-GB" dirty="0">
                <a:solidFill>
                  <a:srgbClr val="00B0F0"/>
                </a:solidFill>
                <a:latin typeface="Times New Roman" panose="02020603050405020304" pitchFamily="18" charset="0"/>
                <a:cs typeface="Times New Roman" panose="02020603050405020304" pitchFamily="18" charset="0"/>
              </a:rPr>
              <a:t>distribution </a:t>
            </a:r>
            <a:r>
              <a:rPr lang="en-GB" dirty="0" smtClean="0">
                <a:solidFill>
                  <a:srgbClr val="00B0F0"/>
                </a:solidFill>
                <a:latin typeface="Times New Roman" panose="02020603050405020304" pitchFamily="18" charset="0"/>
                <a:cs typeface="Times New Roman" panose="02020603050405020304" pitchFamily="18" charset="0"/>
              </a:rPr>
              <a:t>after 24 bunches</a:t>
            </a:r>
            <a:endParaRPr lang="en-GB" dirty="0"/>
          </a:p>
        </p:txBody>
      </p:sp>
      <p:graphicFrame>
        <p:nvGraphicFramePr>
          <p:cNvPr id="3" name="Object 2"/>
          <p:cNvGraphicFramePr>
            <a:graphicFrameLocks noChangeAspect="1"/>
          </p:cNvGraphicFramePr>
          <p:nvPr>
            <p:extLst>
              <p:ext uri="{D42A27DB-BD31-4B8C-83A1-F6EECF244321}">
                <p14:modId xmlns:p14="http://schemas.microsoft.com/office/powerpoint/2010/main" val="1695279656"/>
              </p:ext>
            </p:extLst>
          </p:nvPr>
        </p:nvGraphicFramePr>
        <p:xfrm>
          <a:off x="2055544" y="1160700"/>
          <a:ext cx="5040313" cy="3000375"/>
        </p:xfrm>
        <a:graphic>
          <a:graphicData uri="http://schemas.openxmlformats.org/presentationml/2006/ole">
            <mc:AlternateContent xmlns:mc="http://schemas.openxmlformats.org/markup-compatibility/2006">
              <mc:Choice xmlns:v="urn:schemas-microsoft-com:vml" Requires="v">
                <p:oleObj spid="_x0000_s17479" name="Graph" r:id="rId4" imgW="5040000" imgH="3000960" progId="Origin50.Graph">
                  <p:embed/>
                </p:oleObj>
              </mc:Choice>
              <mc:Fallback>
                <p:oleObj name="Graph" r:id="rId4" imgW="5040000" imgH="3000960" progId="Origin50.Graph">
                  <p:embed/>
                  <p:pic>
                    <p:nvPicPr>
                      <p:cNvPr id="0" name=""/>
                      <p:cNvPicPr/>
                      <p:nvPr/>
                    </p:nvPicPr>
                    <p:blipFill>
                      <a:blip r:embed="rId5"/>
                      <a:stretch>
                        <a:fillRect/>
                      </a:stretch>
                    </p:blipFill>
                    <p:spPr>
                      <a:xfrm>
                        <a:off x="2055544" y="1160700"/>
                        <a:ext cx="5040313" cy="3000375"/>
                      </a:xfrm>
                      <a:prstGeom prst="rect">
                        <a:avLst/>
                      </a:prstGeom>
                    </p:spPr>
                  </p:pic>
                </p:oleObj>
              </mc:Fallback>
            </mc:AlternateContent>
          </a:graphicData>
        </a:graphic>
      </p:graphicFrame>
    </p:spTree>
    <p:extLst>
      <p:ext uri="{BB962C8B-B14F-4D97-AF65-F5344CB8AC3E}">
        <p14:creationId xmlns:p14="http://schemas.microsoft.com/office/powerpoint/2010/main" val="250946906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altLang="zh-CN" smtClean="0"/>
              <a:t>Thursday, August 10, 2017</a:t>
            </a:r>
            <a:endParaRPr lang="en-US" dirty="0"/>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29</a:t>
            </a:fld>
            <a:endParaRPr lang="en-US" dirty="0"/>
          </a:p>
        </p:txBody>
      </p:sp>
      <p:sp>
        <p:nvSpPr>
          <p:cNvPr id="11" name="Title 1"/>
          <p:cNvSpPr>
            <a:spLocks noGrp="1"/>
          </p:cNvSpPr>
          <p:nvPr>
            <p:ph type="title"/>
          </p:nvPr>
        </p:nvSpPr>
        <p:spPr>
          <a:xfrm>
            <a:off x="217714" y="17700"/>
            <a:ext cx="8715974" cy="1143000"/>
          </a:xfrm>
        </p:spPr>
        <p:txBody>
          <a:bodyPr>
            <a:normAutofit/>
          </a:bodyPr>
          <a:lstStyle/>
          <a:p>
            <a:pPr marL="310932" algn="ctr"/>
            <a:r>
              <a:rPr lang="en-US" sz="2000" dirty="0" smtClean="0"/>
              <a:t>III. Progress: pressure (</a:t>
            </a:r>
            <a:r>
              <a:rPr lang="en-US" sz="2000" dirty="0" err="1" smtClean="0"/>
              <a:t>GPa</a:t>
            </a:r>
            <a:r>
              <a:rPr lang="en-US" sz="2000" dirty="0" smtClean="0"/>
              <a:t>)</a:t>
            </a:r>
            <a:endParaRPr lang="en-US" sz="2000" dirty="0"/>
          </a:p>
        </p:txBody>
      </p:sp>
      <p:sp>
        <p:nvSpPr>
          <p:cNvPr id="8" name="Rectangle 7"/>
          <p:cNvSpPr/>
          <p:nvPr/>
        </p:nvSpPr>
        <p:spPr>
          <a:xfrm>
            <a:off x="1156772" y="4161075"/>
            <a:ext cx="5229397" cy="369332"/>
          </a:xfrm>
          <a:prstGeom prst="rect">
            <a:avLst/>
          </a:prstGeom>
        </p:spPr>
        <p:txBody>
          <a:bodyPr wrap="square">
            <a:spAutoFit/>
          </a:bodyPr>
          <a:lstStyle/>
          <a:p>
            <a:pPr marL="285750" indent="-285750">
              <a:buFont typeface="Wingdings" panose="05000000000000000000" pitchFamily="2" charset="2"/>
              <a:buChar char="Ø"/>
            </a:pPr>
            <a:r>
              <a:rPr lang="en-GB" dirty="0">
                <a:solidFill>
                  <a:srgbClr val="00B0F0"/>
                </a:solidFill>
                <a:latin typeface="Times New Roman" panose="02020603050405020304" pitchFamily="18" charset="0"/>
                <a:cs typeface="Times New Roman" panose="02020603050405020304" pitchFamily="18" charset="0"/>
              </a:rPr>
              <a:t>2D </a:t>
            </a:r>
            <a:r>
              <a:rPr lang="en-GB" dirty="0" smtClean="0">
                <a:solidFill>
                  <a:srgbClr val="00B0F0"/>
                </a:solidFill>
                <a:latin typeface="Times New Roman" panose="02020603050405020304" pitchFamily="18" charset="0"/>
                <a:cs typeface="Times New Roman" panose="02020603050405020304" pitchFamily="18" charset="0"/>
              </a:rPr>
              <a:t>pressure </a:t>
            </a:r>
            <a:r>
              <a:rPr lang="en-GB" dirty="0">
                <a:solidFill>
                  <a:srgbClr val="00B0F0"/>
                </a:solidFill>
                <a:latin typeface="Times New Roman" panose="02020603050405020304" pitchFamily="18" charset="0"/>
                <a:cs typeface="Times New Roman" panose="02020603050405020304" pitchFamily="18" charset="0"/>
              </a:rPr>
              <a:t>distribution </a:t>
            </a:r>
            <a:r>
              <a:rPr lang="en-GB" dirty="0" smtClean="0">
                <a:solidFill>
                  <a:srgbClr val="00B0F0"/>
                </a:solidFill>
                <a:latin typeface="Times New Roman" panose="02020603050405020304" pitchFamily="18" charset="0"/>
                <a:cs typeface="Times New Roman" panose="02020603050405020304" pitchFamily="18" charset="0"/>
              </a:rPr>
              <a:t>after 36 bunches</a:t>
            </a:r>
            <a:endParaRPr lang="en-GB" dirty="0"/>
          </a:p>
        </p:txBody>
      </p:sp>
      <p:graphicFrame>
        <p:nvGraphicFramePr>
          <p:cNvPr id="6" name="Object 5"/>
          <p:cNvGraphicFramePr>
            <a:graphicFrameLocks noChangeAspect="1"/>
          </p:cNvGraphicFramePr>
          <p:nvPr>
            <p:extLst>
              <p:ext uri="{D42A27DB-BD31-4B8C-83A1-F6EECF244321}">
                <p14:modId xmlns:p14="http://schemas.microsoft.com/office/powerpoint/2010/main" val="3519123893"/>
              </p:ext>
            </p:extLst>
          </p:nvPr>
        </p:nvGraphicFramePr>
        <p:xfrm>
          <a:off x="2055544" y="1160700"/>
          <a:ext cx="5040313" cy="3000375"/>
        </p:xfrm>
        <a:graphic>
          <a:graphicData uri="http://schemas.openxmlformats.org/presentationml/2006/ole">
            <mc:AlternateContent xmlns:mc="http://schemas.openxmlformats.org/markup-compatibility/2006">
              <mc:Choice xmlns:v="urn:schemas-microsoft-com:vml" Requires="v">
                <p:oleObj spid="_x0000_s18503" name="Graph" r:id="rId4" imgW="5040000" imgH="3000960" progId="Origin50.Graph">
                  <p:embed/>
                </p:oleObj>
              </mc:Choice>
              <mc:Fallback>
                <p:oleObj name="Graph" r:id="rId4" imgW="5040000" imgH="3000960" progId="Origin50.Graph">
                  <p:embed/>
                  <p:pic>
                    <p:nvPicPr>
                      <p:cNvPr id="0" name=""/>
                      <p:cNvPicPr/>
                      <p:nvPr/>
                    </p:nvPicPr>
                    <p:blipFill>
                      <a:blip r:embed="rId5"/>
                      <a:stretch>
                        <a:fillRect/>
                      </a:stretch>
                    </p:blipFill>
                    <p:spPr>
                      <a:xfrm>
                        <a:off x="2055544" y="1160700"/>
                        <a:ext cx="5040313" cy="3000375"/>
                      </a:xfrm>
                      <a:prstGeom prst="rect">
                        <a:avLst/>
                      </a:prstGeom>
                    </p:spPr>
                  </p:pic>
                </p:oleObj>
              </mc:Fallback>
            </mc:AlternateContent>
          </a:graphicData>
        </a:graphic>
      </p:graphicFrame>
    </p:spTree>
    <p:extLst>
      <p:ext uri="{BB962C8B-B14F-4D97-AF65-F5344CB8AC3E}">
        <p14:creationId xmlns:p14="http://schemas.microsoft.com/office/powerpoint/2010/main" val="38356307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Thursday, August 10, 2017</a:t>
            </a:r>
            <a:endParaRPr lang="en-US" dirty="0"/>
          </a:p>
        </p:txBody>
      </p:sp>
      <p:sp>
        <p:nvSpPr>
          <p:cNvPr id="9" name="Title 1"/>
          <p:cNvSpPr>
            <a:spLocks noGrp="1"/>
          </p:cNvSpPr>
          <p:nvPr>
            <p:ph type="title"/>
          </p:nvPr>
        </p:nvSpPr>
        <p:spPr>
          <a:xfrm>
            <a:off x="217714" y="17700"/>
            <a:ext cx="8715974" cy="1143000"/>
          </a:xfrm>
        </p:spPr>
        <p:txBody>
          <a:bodyPr>
            <a:normAutofit/>
          </a:bodyPr>
          <a:lstStyle/>
          <a:p>
            <a:pPr marL="484632" indent="-457200" algn="ctr"/>
            <a:r>
              <a:rPr lang="en-US" altLang="zh-CN" sz="2800" dirty="0" smtClean="0"/>
              <a:t>Outline</a:t>
            </a:r>
            <a:endParaRPr lang="en-US" sz="2800" dirty="0"/>
          </a:p>
        </p:txBody>
      </p:sp>
      <p:sp>
        <p:nvSpPr>
          <p:cNvPr id="5" name="Rectangle 4"/>
          <p:cNvSpPr/>
          <p:nvPr/>
        </p:nvSpPr>
        <p:spPr>
          <a:xfrm>
            <a:off x="1085418" y="1562227"/>
            <a:ext cx="5101248" cy="2554545"/>
          </a:xfrm>
          <a:prstGeom prst="rect">
            <a:avLst/>
          </a:prstGeom>
        </p:spPr>
        <p:txBody>
          <a:bodyPr wrap="square">
            <a:spAutoFit/>
          </a:bodyPr>
          <a:lstStyle/>
          <a:p>
            <a:pPr marL="400050" indent="-400050">
              <a:lnSpc>
                <a:spcPct val="200000"/>
              </a:lnSpc>
              <a:buFont typeface="+mj-lt"/>
              <a:buAutoNum type="romanUcPeriod"/>
            </a:pPr>
            <a:r>
              <a:rPr lang="en-US" sz="2000" dirty="0" smtClean="0">
                <a:latin typeface="Times New Roman" panose="02020603050405020304" pitchFamily="18" charset="0"/>
                <a:cs typeface="Times New Roman" panose="02020603050405020304" pitchFamily="18" charset="0"/>
              </a:rPr>
              <a:t>Introduction</a:t>
            </a:r>
          </a:p>
          <a:p>
            <a:pPr marL="400050" indent="-400050">
              <a:lnSpc>
                <a:spcPct val="200000"/>
              </a:lnSpc>
              <a:buFont typeface="+mj-lt"/>
              <a:buAutoNum type="romanUcPeriod"/>
            </a:pPr>
            <a:r>
              <a:rPr lang="en-US" sz="2000" dirty="0" smtClean="0">
                <a:latin typeface="Times New Roman" panose="02020603050405020304" pitchFamily="18" charset="0"/>
                <a:cs typeface="Times New Roman" panose="02020603050405020304" pitchFamily="18" charset="0"/>
              </a:rPr>
              <a:t>A new simulation approach</a:t>
            </a:r>
          </a:p>
          <a:p>
            <a:pPr marL="400050" indent="-400050">
              <a:lnSpc>
                <a:spcPct val="200000"/>
              </a:lnSpc>
              <a:buFont typeface="+mj-lt"/>
              <a:buAutoNum type="romanUcPeriod"/>
            </a:pPr>
            <a:r>
              <a:rPr lang="en-US" sz="2000" dirty="0" smtClean="0">
                <a:latin typeface="Times New Roman" panose="02020603050405020304" pitchFamily="18" charset="0"/>
                <a:cs typeface="Times New Roman" panose="02020603050405020304" pitchFamily="18" charset="0"/>
              </a:rPr>
              <a:t>Progress</a:t>
            </a:r>
          </a:p>
          <a:p>
            <a:pPr marL="400050" indent="-400050">
              <a:lnSpc>
                <a:spcPct val="200000"/>
              </a:lnSpc>
              <a:buFont typeface="+mj-lt"/>
              <a:buAutoNum type="romanUcPeriod"/>
            </a:pPr>
            <a:r>
              <a:rPr lang="en-US" sz="2000" dirty="0" smtClean="0">
                <a:latin typeface="Times New Roman" panose="02020603050405020304" pitchFamily="18" charset="0"/>
                <a:cs typeface="Times New Roman" panose="02020603050405020304" pitchFamily="18" charset="0"/>
              </a:rPr>
              <a:t>Outlooks</a:t>
            </a:r>
            <a:endParaRPr lang="en-GB" sz="2000" dirty="0">
              <a:latin typeface="Times New Roman" panose="02020603050405020304" pitchFamily="18" charset="0"/>
              <a:cs typeface="Times New Roman" panose="02020603050405020304" pitchFamily="18" charset="0"/>
            </a:endParaRPr>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4898202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altLang="zh-CN" smtClean="0"/>
              <a:t>Thursday, August 10, 2017</a:t>
            </a:r>
            <a:endParaRPr lang="en-US" dirty="0"/>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30</a:t>
            </a:fld>
            <a:endParaRPr lang="en-US" dirty="0"/>
          </a:p>
        </p:txBody>
      </p:sp>
      <p:sp>
        <p:nvSpPr>
          <p:cNvPr id="11" name="Title 1"/>
          <p:cNvSpPr>
            <a:spLocks noGrp="1"/>
          </p:cNvSpPr>
          <p:nvPr>
            <p:ph type="title"/>
          </p:nvPr>
        </p:nvSpPr>
        <p:spPr>
          <a:xfrm>
            <a:off x="217714" y="17700"/>
            <a:ext cx="8715974" cy="1143000"/>
          </a:xfrm>
        </p:spPr>
        <p:txBody>
          <a:bodyPr>
            <a:normAutofit/>
          </a:bodyPr>
          <a:lstStyle/>
          <a:p>
            <a:pPr marL="310932" algn="ctr"/>
            <a:r>
              <a:rPr lang="en-US" sz="2000" dirty="0" smtClean="0"/>
              <a:t>III. Progress: pressure (</a:t>
            </a:r>
            <a:r>
              <a:rPr lang="en-US" sz="2000" dirty="0" err="1" smtClean="0"/>
              <a:t>GPa</a:t>
            </a:r>
            <a:r>
              <a:rPr lang="en-US" sz="2000" dirty="0" smtClean="0"/>
              <a:t>)</a:t>
            </a:r>
            <a:endParaRPr lang="en-US" sz="2000" dirty="0"/>
          </a:p>
        </p:txBody>
      </p:sp>
      <p:sp>
        <p:nvSpPr>
          <p:cNvPr id="8" name="Rectangle 7"/>
          <p:cNvSpPr/>
          <p:nvPr/>
        </p:nvSpPr>
        <p:spPr>
          <a:xfrm>
            <a:off x="1156772" y="4161075"/>
            <a:ext cx="5229397" cy="369332"/>
          </a:xfrm>
          <a:prstGeom prst="rect">
            <a:avLst/>
          </a:prstGeom>
        </p:spPr>
        <p:txBody>
          <a:bodyPr wrap="square">
            <a:spAutoFit/>
          </a:bodyPr>
          <a:lstStyle/>
          <a:p>
            <a:pPr marL="285750" indent="-285750">
              <a:buFont typeface="Wingdings" panose="05000000000000000000" pitchFamily="2" charset="2"/>
              <a:buChar char="Ø"/>
            </a:pPr>
            <a:r>
              <a:rPr lang="en-GB" dirty="0">
                <a:solidFill>
                  <a:srgbClr val="00B0F0"/>
                </a:solidFill>
                <a:latin typeface="Times New Roman" panose="02020603050405020304" pitchFamily="18" charset="0"/>
                <a:cs typeface="Times New Roman" panose="02020603050405020304" pitchFamily="18" charset="0"/>
              </a:rPr>
              <a:t>2D </a:t>
            </a:r>
            <a:r>
              <a:rPr lang="en-GB" dirty="0" smtClean="0">
                <a:solidFill>
                  <a:srgbClr val="00B0F0"/>
                </a:solidFill>
                <a:latin typeface="Times New Roman" panose="02020603050405020304" pitchFamily="18" charset="0"/>
                <a:cs typeface="Times New Roman" panose="02020603050405020304" pitchFamily="18" charset="0"/>
              </a:rPr>
              <a:t>pressure </a:t>
            </a:r>
            <a:r>
              <a:rPr lang="en-GB" dirty="0">
                <a:solidFill>
                  <a:srgbClr val="00B0F0"/>
                </a:solidFill>
                <a:latin typeface="Times New Roman" panose="02020603050405020304" pitchFamily="18" charset="0"/>
                <a:cs typeface="Times New Roman" panose="02020603050405020304" pitchFamily="18" charset="0"/>
              </a:rPr>
              <a:t>distribution </a:t>
            </a:r>
            <a:r>
              <a:rPr lang="en-GB" dirty="0" smtClean="0">
                <a:solidFill>
                  <a:srgbClr val="00B0F0"/>
                </a:solidFill>
                <a:latin typeface="Times New Roman" panose="02020603050405020304" pitchFamily="18" charset="0"/>
                <a:cs typeface="Times New Roman" panose="02020603050405020304" pitchFamily="18" charset="0"/>
              </a:rPr>
              <a:t>after 48 bunches</a:t>
            </a:r>
            <a:endParaRPr lang="en-GB" dirty="0"/>
          </a:p>
        </p:txBody>
      </p:sp>
      <p:graphicFrame>
        <p:nvGraphicFramePr>
          <p:cNvPr id="6" name="Object 5"/>
          <p:cNvGraphicFramePr>
            <a:graphicFrameLocks noChangeAspect="1"/>
          </p:cNvGraphicFramePr>
          <p:nvPr>
            <p:extLst>
              <p:ext uri="{D42A27DB-BD31-4B8C-83A1-F6EECF244321}">
                <p14:modId xmlns:p14="http://schemas.microsoft.com/office/powerpoint/2010/main" val="3309969108"/>
              </p:ext>
            </p:extLst>
          </p:nvPr>
        </p:nvGraphicFramePr>
        <p:xfrm>
          <a:off x="2055544" y="1160700"/>
          <a:ext cx="5040313" cy="3000375"/>
        </p:xfrm>
        <a:graphic>
          <a:graphicData uri="http://schemas.openxmlformats.org/presentationml/2006/ole">
            <mc:AlternateContent xmlns:mc="http://schemas.openxmlformats.org/markup-compatibility/2006">
              <mc:Choice xmlns:v="urn:schemas-microsoft-com:vml" Requires="v">
                <p:oleObj spid="_x0000_s21575" name="Graph" r:id="rId4" imgW="5040000" imgH="3000960" progId="Origin50.Graph">
                  <p:embed/>
                </p:oleObj>
              </mc:Choice>
              <mc:Fallback>
                <p:oleObj name="Graph" r:id="rId4" imgW="5040000" imgH="3000960" progId="Origin50.Graph">
                  <p:embed/>
                  <p:pic>
                    <p:nvPicPr>
                      <p:cNvPr id="0" name=""/>
                      <p:cNvPicPr/>
                      <p:nvPr/>
                    </p:nvPicPr>
                    <p:blipFill>
                      <a:blip r:embed="rId5"/>
                      <a:stretch>
                        <a:fillRect/>
                      </a:stretch>
                    </p:blipFill>
                    <p:spPr>
                      <a:xfrm>
                        <a:off x="2055544" y="1160700"/>
                        <a:ext cx="5040313" cy="3000375"/>
                      </a:xfrm>
                      <a:prstGeom prst="rect">
                        <a:avLst/>
                      </a:prstGeom>
                    </p:spPr>
                  </p:pic>
                </p:oleObj>
              </mc:Fallback>
            </mc:AlternateContent>
          </a:graphicData>
        </a:graphic>
      </p:graphicFrame>
    </p:spTree>
    <p:extLst>
      <p:ext uri="{BB962C8B-B14F-4D97-AF65-F5344CB8AC3E}">
        <p14:creationId xmlns:p14="http://schemas.microsoft.com/office/powerpoint/2010/main" val="96398740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altLang="zh-CN" smtClean="0"/>
              <a:t>Thursday, August 10, 2017</a:t>
            </a:r>
            <a:endParaRPr lang="en-US" dirty="0"/>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31</a:t>
            </a:fld>
            <a:endParaRPr lang="en-US" dirty="0"/>
          </a:p>
        </p:txBody>
      </p:sp>
      <p:sp>
        <p:nvSpPr>
          <p:cNvPr id="11" name="Title 1"/>
          <p:cNvSpPr>
            <a:spLocks noGrp="1"/>
          </p:cNvSpPr>
          <p:nvPr>
            <p:ph type="title"/>
          </p:nvPr>
        </p:nvSpPr>
        <p:spPr>
          <a:xfrm>
            <a:off x="217714" y="17700"/>
            <a:ext cx="8715974" cy="1143000"/>
          </a:xfrm>
        </p:spPr>
        <p:txBody>
          <a:bodyPr>
            <a:normAutofit/>
          </a:bodyPr>
          <a:lstStyle/>
          <a:p>
            <a:pPr marL="310932" algn="ctr"/>
            <a:r>
              <a:rPr lang="en-US" sz="2000" dirty="0" smtClean="0"/>
              <a:t>III. Progress: </a:t>
            </a:r>
            <a:r>
              <a:rPr lang="en-US" sz="2000" dirty="0"/>
              <a:t>pressure (</a:t>
            </a:r>
            <a:r>
              <a:rPr lang="en-US" sz="2000" dirty="0" err="1"/>
              <a:t>GPa</a:t>
            </a:r>
            <a:r>
              <a:rPr lang="en-US" sz="2000" dirty="0"/>
              <a:t>)</a:t>
            </a:r>
          </a:p>
        </p:txBody>
      </p:sp>
      <p:sp>
        <p:nvSpPr>
          <p:cNvPr id="10" name="Rectangle 9"/>
          <p:cNvSpPr/>
          <p:nvPr/>
        </p:nvSpPr>
        <p:spPr>
          <a:xfrm>
            <a:off x="1156772" y="4161075"/>
            <a:ext cx="6743643" cy="369332"/>
          </a:xfrm>
          <a:prstGeom prst="rect">
            <a:avLst/>
          </a:prstGeom>
        </p:spPr>
        <p:txBody>
          <a:bodyPr wrap="square">
            <a:spAutoFit/>
          </a:bodyPr>
          <a:lstStyle/>
          <a:p>
            <a:pPr marL="285750" indent="-285750">
              <a:buFont typeface="Wingdings" panose="05000000000000000000" pitchFamily="2" charset="2"/>
              <a:buChar char="Ø"/>
            </a:pPr>
            <a:r>
              <a:rPr lang="en-GB" dirty="0" smtClean="0">
                <a:solidFill>
                  <a:srgbClr val="00B0F0"/>
                </a:solidFill>
                <a:latin typeface="Times New Roman" panose="02020603050405020304" pitchFamily="18" charset="0"/>
                <a:cs typeface="Times New Roman" panose="02020603050405020304" pitchFamily="18" charset="0"/>
              </a:rPr>
              <a:t>Pressure vs. target axis at different times</a:t>
            </a:r>
            <a:endParaRPr lang="en-GB" dirty="0"/>
          </a:p>
        </p:txBody>
      </p:sp>
      <p:graphicFrame>
        <p:nvGraphicFramePr>
          <p:cNvPr id="3" name="Object 2"/>
          <p:cNvGraphicFramePr>
            <a:graphicFrameLocks noChangeAspect="1"/>
          </p:cNvGraphicFramePr>
          <p:nvPr>
            <p:extLst>
              <p:ext uri="{D42A27DB-BD31-4B8C-83A1-F6EECF244321}">
                <p14:modId xmlns:p14="http://schemas.microsoft.com/office/powerpoint/2010/main" val="2836277041"/>
              </p:ext>
            </p:extLst>
          </p:nvPr>
        </p:nvGraphicFramePr>
        <p:xfrm>
          <a:off x="2488932" y="1160700"/>
          <a:ext cx="4173537" cy="2916237"/>
        </p:xfrm>
        <a:graphic>
          <a:graphicData uri="http://schemas.openxmlformats.org/presentationml/2006/ole">
            <mc:AlternateContent xmlns:mc="http://schemas.openxmlformats.org/markup-compatibility/2006">
              <mc:Choice xmlns:v="urn:schemas-microsoft-com:vml" Requires="v">
                <p:oleObj spid="_x0000_s25669" name="Graph" r:id="rId4" imgW="4173120" imgH="2916000" progId="Origin50.Graph">
                  <p:embed/>
                </p:oleObj>
              </mc:Choice>
              <mc:Fallback>
                <p:oleObj name="Graph" r:id="rId4" imgW="4173120" imgH="2916000" progId="Origin50.Graph">
                  <p:embed/>
                  <p:pic>
                    <p:nvPicPr>
                      <p:cNvPr id="0" name=""/>
                      <p:cNvPicPr/>
                      <p:nvPr/>
                    </p:nvPicPr>
                    <p:blipFill>
                      <a:blip r:embed="rId5"/>
                      <a:stretch>
                        <a:fillRect/>
                      </a:stretch>
                    </p:blipFill>
                    <p:spPr>
                      <a:xfrm>
                        <a:off x="2488932" y="1160700"/>
                        <a:ext cx="4173537" cy="2916237"/>
                      </a:xfrm>
                      <a:prstGeom prst="rect">
                        <a:avLst/>
                      </a:prstGeom>
                    </p:spPr>
                  </p:pic>
                </p:oleObj>
              </mc:Fallback>
            </mc:AlternateContent>
          </a:graphicData>
        </a:graphic>
      </p:graphicFrame>
    </p:spTree>
    <p:extLst>
      <p:ext uri="{BB962C8B-B14F-4D97-AF65-F5344CB8AC3E}">
        <p14:creationId xmlns:p14="http://schemas.microsoft.com/office/powerpoint/2010/main" val="32964475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altLang="zh-CN" smtClean="0"/>
              <a:t>Thursday, August 10, 2017</a:t>
            </a:r>
            <a:endParaRPr lang="en-US" dirty="0"/>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32</a:t>
            </a:fld>
            <a:endParaRPr lang="en-US" dirty="0"/>
          </a:p>
        </p:txBody>
      </p:sp>
      <p:sp>
        <p:nvSpPr>
          <p:cNvPr id="11" name="Title 1"/>
          <p:cNvSpPr>
            <a:spLocks noGrp="1"/>
          </p:cNvSpPr>
          <p:nvPr>
            <p:ph type="title"/>
          </p:nvPr>
        </p:nvSpPr>
        <p:spPr>
          <a:xfrm>
            <a:off x="217714" y="17700"/>
            <a:ext cx="8715974" cy="1143000"/>
          </a:xfrm>
        </p:spPr>
        <p:txBody>
          <a:bodyPr>
            <a:normAutofit/>
          </a:bodyPr>
          <a:lstStyle/>
          <a:p>
            <a:pPr marL="310932" algn="ctr"/>
            <a:r>
              <a:rPr lang="en-US" sz="2000" dirty="0" smtClean="0"/>
              <a:t>III. Progress: density (g/cm</a:t>
            </a:r>
            <a:r>
              <a:rPr lang="en-US" sz="2000" baseline="30000" dirty="0" smtClean="0"/>
              <a:t>3</a:t>
            </a:r>
            <a:r>
              <a:rPr lang="en-US" sz="2000" dirty="0" smtClean="0"/>
              <a:t>)</a:t>
            </a:r>
            <a:endParaRPr lang="en-US" sz="2000" dirty="0"/>
          </a:p>
        </p:txBody>
      </p:sp>
      <p:sp>
        <p:nvSpPr>
          <p:cNvPr id="8" name="Rectangle 7"/>
          <p:cNvSpPr/>
          <p:nvPr/>
        </p:nvSpPr>
        <p:spPr>
          <a:xfrm>
            <a:off x="1156772" y="4161075"/>
            <a:ext cx="5229397" cy="369332"/>
          </a:xfrm>
          <a:prstGeom prst="rect">
            <a:avLst/>
          </a:prstGeom>
        </p:spPr>
        <p:txBody>
          <a:bodyPr wrap="square">
            <a:spAutoFit/>
          </a:bodyPr>
          <a:lstStyle/>
          <a:p>
            <a:pPr marL="285750" indent="-285750">
              <a:buFont typeface="Wingdings" panose="05000000000000000000" pitchFamily="2" charset="2"/>
              <a:buChar char="Ø"/>
            </a:pPr>
            <a:r>
              <a:rPr lang="en-GB" dirty="0">
                <a:solidFill>
                  <a:srgbClr val="00B0F0"/>
                </a:solidFill>
                <a:latin typeface="Times New Roman" panose="02020603050405020304" pitchFamily="18" charset="0"/>
                <a:cs typeface="Times New Roman" panose="02020603050405020304" pitchFamily="18" charset="0"/>
              </a:rPr>
              <a:t>2D </a:t>
            </a:r>
            <a:r>
              <a:rPr lang="en-GB" dirty="0" smtClean="0">
                <a:solidFill>
                  <a:srgbClr val="00B0F0"/>
                </a:solidFill>
                <a:latin typeface="Times New Roman" panose="02020603050405020304" pitchFamily="18" charset="0"/>
                <a:cs typeface="Times New Roman" panose="02020603050405020304" pitchFamily="18" charset="0"/>
              </a:rPr>
              <a:t>density </a:t>
            </a:r>
            <a:r>
              <a:rPr lang="en-GB" dirty="0">
                <a:solidFill>
                  <a:srgbClr val="00B0F0"/>
                </a:solidFill>
                <a:latin typeface="Times New Roman" panose="02020603050405020304" pitchFamily="18" charset="0"/>
                <a:cs typeface="Times New Roman" panose="02020603050405020304" pitchFamily="18" charset="0"/>
              </a:rPr>
              <a:t>distribution </a:t>
            </a:r>
            <a:r>
              <a:rPr lang="en-GB" dirty="0" smtClean="0">
                <a:solidFill>
                  <a:srgbClr val="00B0F0"/>
                </a:solidFill>
                <a:latin typeface="Times New Roman" panose="02020603050405020304" pitchFamily="18" charset="0"/>
                <a:cs typeface="Times New Roman" panose="02020603050405020304" pitchFamily="18" charset="0"/>
              </a:rPr>
              <a:t>after 12 bunches</a:t>
            </a:r>
            <a:endParaRPr lang="en-GB" dirty="0"/>
          </a:p>
        </p:txBody>
      </p:sp>
      <p:graphicFrame>
        <p:nvGraphicFramePr>
          <p:cNvPr id="3" name="Object 2"/>
          <p:cNvGraphicFramePr>
            <a:graphicFrameLocks noChangeAspect="1"/>
          </p:cNvGraphicFramePr>
          <p:nvPr>
            <p:extLst>
              <p:ext uri="{D42A27DB-BD31-4B8C-83A1-F6EECF244321}">
                <p14:modId xmlns:p14="http://schemas.microsoft.com/office/powerpoint/2010/main" val="2898567300"/>
              </p:ext>
            </p:extLst>
          </p:nvPr>
        </p:nvGraphicFramePr>
        <p:xfrm>
          <a:off x="2055544" y="1160700"/>
          <a:ext cx="5040313" cy="3000375"/>
        </p:xfrm>
        <a:graphic>
          <a:graphicData uri="http://schemas.openxmlformats.org/presentationml/2006/ole">
            <mc:AlternateContent xmlns:mc="http://schemas.openxmlformats.org/markup-compatibility/2006">
              <mc:Choice xmlns:v="urn:schemas-microsoft-com:vml" Requires="v">
                <p:oleObj spid="_x0000_s14408" name="Graph" r:id="rId4" imgW="5040000" imgH="3000960" progId="Origin50.Graph">
                  <p:embed/>
                </p:oleObj>
              </mc:Choice>
              <mc:Fallback>
                <p:oleObj name="Graph" r:id="rId4" imgW="5040000" imgH="3000960" progId="Origin50.Graph">
                  <p:embed/>
                  <p:pic>
                    <p:nvPicPr>
                      <p:cNvPr id="0" name=""/>
                      <p:cNvPicPr/>
                      <p:nvPr/>
                    </p:nvPicPr>
                    <p:blipFill>
                      <a:blip r:embed="rId5"/>
                      <a:stretch>
                        <a:fillRect/>
                      </a:stretch>
                    </p:blipFill>
                    <p:spPr>
                      <a:xfrm>
                        <a:off x="2055544" y="1160700"/>
                        <a:ext cx="5040313" cy="3000375"/>
                      </a:xfrm>
                      <a:prstGeom prst="rect">
                        <a:avLst/>
                      </a:prstGeom>
                    </p:spPr>
                  </p:pic>
                </p:oleObj>
              </mc:Fallback>
            </mc:AlternateContent>
          </a:graphicData>
        </a:graphic>
      </p:graphicFrame>
    </p:spTree>
    <p:extLst>
      <p:ext uri="{BB962C8B-B14F-4D97-AF65-F5344CB8AC3E}">
        <p14:creationId xmlns:p14="http://schemas.microsoft.com/office/powerpoint/2010/main" val="63968186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altLang="zh-CN" smtClean="0"/>
              <a:t>Thursday, August 10, 2017</a:t>
            </a:r>
            <a:endParaRPr lang="en-US" dirty="0"/>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33</a:t>
            </a:fld>
            <a:endParaRPr lang="en-US" dirty="0"/>
          </a:p>
        </p:txBody>
      </p:sp>
      <p:sp>
        <p:nvSpPr>
          <p:cNvPr id="11" name="Title 1"/>
          <p:cNvSpPr>
            <a:spLocks noGrp="1"/>
          </p:cNvSpPr>
          <p:nvPr>
            <p:ph type="title"/>
          </p:nvPr>
        </p:nvSpPr>
        <p:spPr>
          <a:xfrm>
            <a:off x="217714" y="17700"/>
            <a:ext cx="8715974" cy="1143000"/>
          </a:xfrm>
        </p:spPr>
        <p:txBody>
          <a:bodyPr>
            <a:normAutofit/>
          </a:bodyPr>
          <a:lstStyle/>
          <a:p>
            <a:pPr marL="310932" algn="ctr"/>
            <a:r>
              <a:rPr lang="en-US" sz="2000" dirty="0" smtClean="0"/>
              <a:t>III. Progress: density (g/cm</a:t>
            </a:r>
            <a:r>
              <a:rPr lang="en-US" sz="2000" baseline="30000" dirty="0" smtClean="0"/>
              <a:t>3</a:t>
            </a:r>
            <a:r>
              <a:rPr lang="en-US" sz="2000" dirty="0" smtClean="0"/>
              <a:t>)</a:t>
            </a:r>
            <a:endParaRPr lang="en-US" sz="2000" dirty="0"/>
          </a:p>
        </p:txBody>
      </p:sp>
      <p:sp>
        <p:nvSpPr>
          <p:cNvPr id="8" name="Rectangle 7"/>
          <p:cNvSpPr/>
          <p:nvPr/>
        </p:nvSpPr>
        <p:spPr>
          <a:xfrm>
            <a:off x="1156772" y="4161075"/>
            <a:ext cx="5229397" cy="369332"/>
          </a:xfrm>
          <a:prstGeom prst="rect">
            <a:avLst/>
          </a:prstGeom>
        </p:spPr>
        <p:txBody>
          <a:bodyPr wrap="square">
            <a:spAutoFit/>
          </a:bodyPr>
          <a:lstStyle/>
          <a:p>
            <a:pPr marL="285750" indent="-285750">
              <a:buFont typeface="Wingdings" panose="05000000000000000000" pitchFamily="2" charset="2"/>
              <a:buChar char="Ø"/>
            </a:pPr>
            <a:r>
              <a:rPr lang="en-GB" dirty="0">
                <a:solidFill>
                  <a:srgbClr val="00B0F0"/>
                </a:solidFill>
                <a:latin typeface="Times New Roman" panose="02020603050405020304" pitchFamily="18" charset="0"/>
                <a:cs typeface="Times New Roman" panose="02020603050405020304" pitchFamily="18" charset="0"/>
              </a:rPr>
              <a:t>2D </a:t>
            </a:r>
            <a:r>
              <a:rPr lang="en-GB" dirty="0" smtClean="0">
                <a:solidFill>
                  <a:srgbClr val="00B0F0"/>
                </a:solidFill>
                <a:latin typeface="Times New Roman" panose="02020603050405020304" pitchFamily="18" charset="0"/>
                <a:cs typeface="Times New Roman" panose="02020603050405020304" pitchFamily="18" charset="0"/>
              </a:rPr>
              <a:t>density </a:t>
            </a:r>
            <a:r>
              <a:rPr lang="en-GB" dirty="0">
                <a:solidFill>
                  <a:srgbClr val="00B0F0"/>
                </a:solidFill>
                <a:latin typeface="Times New Roman" panose="02020603050405020304" pitchFamily="18" charset="0"/>
                <a:cs typeface="Times New Roman" panose="02020603050405020304" pitchFamily="18" charset="0"/>
              </a:rPr>
              <a:t>distribution </a:t>
            </a:r>
            <a:r>
              <a:rPr lang="en-GB" dirty="0" smtClean="0">
                <a:solidFill>
                  <a:srgbClr val="00B0F0"/>
                </a:solidFill>
                <a:latin typeface="Times New Roman" panose="02020603050405020304" pitchFamily="18" charset="0"/>
                <a:cs typeface="Times New Roman" panose="02020603050405020304" pitchFamily="18" charset="0"/>
              </a:rPr>
              <a:t>after 24 bunches</a:t>
            </a:r>
            <a:endParaRPr lang="en-GB" dirty="0"/>
          </a:p>
        </p:txBody>
      </p:sp>
      <p:graphicFrame>
        <p:nvGraphicFramePr>
          <p:cNvPr id="6" name="Object 5"/>
          <p:cNvGraphicFramePr>
            <a:graphicFrameLocks noChangeAspect="1"/>
          </p:cNvGraphicFramePr>
          <p:nvPr>
            <p:extLst>
              <p:ext uri="{D42A27DB-BD31-4B8C-83A1-F6EECF244321}">
                <p14:modId xmlns:p14="http://schemas.microsoft.com/office/powerpoint/2010/main" val="1113690067"/>
              </p:ext>
            </p:extLst>
          </p:nvPr>
        </p:nvGraphicFramePr>
        <p:xfrm>
          <a:off x="2055544" y="1160700"/>
          <a:ext cx="5040313" cy="3000375"/>
        </p:xfrm>
        <a:graphic>
          <a:graphicData uri="http://schemas.openxmlformats.org/presentationml/2006/ole">
            <mc:AlternateContent xmlns:mc="http://schemas.openxmlformats.org/markup-compatibility/2006">
              <mc:Choice xmlns:v="urn:schemas-microsoft-com:vml" Requires="v">
                <p:oleObj spid="_x0000_s19527" name="Graph" r:id="rId4" imgW="5040000" imgH="3000960" progId="Origin50.Graph">
                  <p:embed/>
                </p:oleObj>
              </mc:Choice>
              <mc:Fallback>
                <p:oleObj name="Graph" r:id="rId4" imgW="5040000" imgH="3000960" progId="Origin50.Graph">
                  <p:embed/>
                  <p:pic>
                    <p:nvPicPr>
                      <p:cNvPr id="0" name=""/>
                      <p:cNvPicPr/>
                      <p:nvPr/>
                    </p:nvPicPr>
                    <p:blipFill>
                      <a:blip r:embed="rId5"/>
                      <a:stretch>
                        <a:fillRect/>
                      </a:stretch>
                    </p:blipFill>
                    <p:spPr>
                      <a:xfrm>
                        <a:off x="2055544" y="1160700"/>
                        <a:ext cx="5040313" cy="3000375"/>
                      </a:xfrm>
                      <a:prstGeom prst="rect">
                        <a:avLst/>
                      </a:prstGeom>
                    </p:spPr>
                  </p:pic>
                </p:oleObj>
              </mc:Fallback>
            </mc:AlternateContent>
          </a:graphicData>
        </a:graphic>
      </p:graphicFrame>
    </p:spTree>
    <p:extLst>
      <p:ext uri="{BB962C8B-B14F-4D97-AF65-F5344CB8AC3E}">
        <p14:creationId xmlns:p14="http://schemas.microsoft.com/office/powerpoint/2010/main" val="5427915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altLang="zh-CN" smtClean="0"/>
              <a:t>Thursday, August 10, 2017</a:t>
            </a:r>
            <a:endParaRPr lang="en-US" dirty="0"/>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34</a:t>
            </a:fld>
            <a:endParaRPr lang="en-US" dirty="0"/>
          </a:p>
        </p:txBody>
      </p:sp>
      <p:sp>
        <p:nvSpPr>
          <p:cNvPr id="11" name="Title 1"/>
          <p:cNvSpPr>
            <a:spLocks noGrp="1"/>
          </p:cNvSpPr>
          <p:nvPr>
            <p:ph type="title"/>
          </p:nvPr>
        </p:nvSpPr>
        <p:spPr>
          <a:xfrm>
            <a:off x="217714" y="17700"/>
            <a:ext cx="8715974" cy="1143000"/>
          </a:xfrm>
        </p:spPr>
        <p:txBody>
          <a:bodyPr>
            <a:normAutofit/>
          </a:bodyPr>
          <a:lstStyle/>
          <a:p>
            <a:pPr marL="310932" algn="ctr"/>
            <a:r>
              <a:rPr lang="en-US" sz="2000" dirty="0" smtClean="0"/>
              <a:t>III. Progress: density (g/cm</a:t>
            </a:r>
            <a:r>
              <a:rPr lang="en-US" sz="2000" baseline="30000" dirty="0" smtClean="0"/>
              <a:t>3</a:t>
            </a:r>
            <a:r>
              <a:rPr lang="en-US" sz="2000" dirty="0" smtClean="0"/>
              <a:t>)</a:t>
            </a:r>
            <a:endParaRPr lang="en-US" sz="2000" dirty="0"/>
          </a:p>
        </p:txBody>
      </p:sp>
      <p:sp>
        <p:nvSpPr>
          <p:cNvPr id="8" name="Rectangle 7"/>
          <p:cNvSpPr/>
          <p:nvPr/>
        </p:nvSpPr>
        <p:spPr>
          <a:xfrm>
            <a:off x="1156772" y="4161075"/>
            <a:ext cx="5229397" cy="369332"/>
          </a:xfrm>
          <a:prstGeom prst="rect">
            <a:avLst/>
          </a:prstGeom>
        </p:spPr>
        <p:txBody>
          <a:bodyPr wrap="square">
            <a:spAutoFit/>
          </a:bodyPr>
          <a:lstStyle/>
          <a:p>
            <a:pPr marL="285750" indent="-285750">
              <a:buFont typeface="Wingdings" panose="05000000000000000000" pitchFamily="2" charset="2"/>
              <a:buChar char="Ø"/>
            </a:pPr>
            <a:r>
              <a:rPr lang="en-GB" dirty="0">
                <a:solidFill>
                  <a:srgbClr val="00B0F0"/>
                </a:solidFill>
                <a:latin typeface="Times New Roman" panose="02020603050405020304" pitchFamily="18" charset="0"/>
                <a:cs typeface="Times New Roman" panose="02020603050405020304" pitchFamily="18" charset="0"/>
              </a:rPr>
              <a:t>2D </a:t>
            </a:r>
            <a:r>
              <a:rPr lang="en-GB" dirty="0" smtClean="0">
                <a:solidFill>
                  <a:srgbClr val="00B0F0"/>
                </a:solidFill>
                <a:latin typeface="Times New Roman" panose="02020603050405020304" pitchFamily="18" charset="0"/>
                <a:cs typeface="Times New Roman" panose="02020603050405020304" pitchFamily="18" charset="0"/>
              </a:rPr>
              <a:t>density </a:t>
            </a:r>
            <a:r>
              <a:rPr lang="en-GB" dirty="0">
                <a:solidFill>
                  <a:srgbClr val="00B0F0"/>
                </a:solidFill>
                <a:latin typeface="Times New Roman" panose="02020603050405020304" pitchFamily="18" charset="0"/>
                <a:cs typeface="Times New Roman" panose="02020603050405020304" pitchFamily="18" charset="0"/>
              </a:rPr>
              <a:t>distribution </a:t>
            </a:r>
            <a:r>
              <a:rPr lang="en-GB" dirty="0" smtClean="0">
                <a:solidFill>
                  <a:srgbClr val="00B0F0"/>
                </a:solidFill>
                <a:latin typeface="Times New Roman" panose="02020603050405020304" pitchFamily="18" charset="0"/>
                <a:cs typeface="Times New Roman" panose="02020603050405020304" pitchFamily="18" charset="0"/>
              </a:rPr>
              <a:t>after 36 bunches</a:t>
            </a:r>
            <a:endParaRPr lang="en-GB" dirty="0"/>
          </a:p>
        </p:txBody>
      </p:sp>
      <p:graphicFrame>
        <p:nvGraphicFramePr>
          <p:cNvPr id="3" name="Object 2"/>
          <p:cNvGraphicFramePr>
            <a:graphicFrameLocks noChangeAspect="1"/>
          </p:cNvGraphicFramePr>
          <p:nvPr>
            <p:extLst>
              <p:ext uri="{D42A27DB-BD31-4B8C-83A1-F6EECF244321}">
                <p14:modId xmlns:p14="http://schemas.microsoft.com/office/powerpoint/2010/main" val="2782761417"/>
              </p:ext>
            </p:extLst>
          </p:nvPr>
        </p:nvGraphicFramePr>
        <p:xfrm>
          <a:off x="2055544" y="1160700"/>
          <a:ext cx="5040313" cy="3000375"/>
        </p:xfrm>
        <a:graphic>
          <a:graphicData uri="http://schemas.openxmlformats.org/presentationml/2006/ole">
            <mc:AlternateContent xmlns:mc="http://schemas.openxmlformats.org/markup-compatibility/2006">
              <mc:Choice xmlns:v="urn:schemas-microsoft-com:vml" Requires="v">
                <p:oleObj spid="_x0000_s20551" name="Graph" r:id="rId4" imgW="5040000" imgH="3000960" progId="Origin50.Graph">
                  <p:embed/>
                </p:oleObj>
              </mc:Choice>
              <mc:Fallback>
                <p:oleObj name="Graph" r:id="rId4" imgW="5040000" imgH="3000960" progId="Origin50.Graph">
                  <p:embed/>
                  <p:pic>
                    <p:nvPicPr>
                      <p:cNvPr id="0" name=""/>
                      <p:cNvPicPr/>
                      <p:nvPr/>
                    </p:nvPicPr>
                    <p:blipFill>
                      <a:blip r:embed="rId5"/>
                      <a:stretch>
                        <a:fillRect/>
                      </a:stretch>
                    </p:blipFill>
                    <p:spPr>
                      <a:xfrm>
                        <a:off x="2055544" y="1160700"/>
                        <a:ext cx="5040313" cy="3000375"/>
                      </a:xfrm>
                      <a:prstGeom prst="rect">
                        <a:avLst/>
                      </a:prstGeom>
                    </p:spPr>
                  </p:pic>
                </p:oleObj>
              </mc:Fallback>
            </mc:AlternateContent>
          </a:graphicData>
        </a:graphic>
      </p:graphicFrame>
    </p:spTree>
    <p:extLst>
      <p:ext uri="{BB962C8B-B14F-4D97-AF65-F5344CB8AC3E}">
        <p14:creationId xmlns:p14="http://schemas.microsoft.com/office/powerpoint/2010/main" val="130432114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altLang="zh-CN" smtClean="0"/>
              <a:t>Thursday, August 10, 2017</a:t>
            </a:r>
            <a:endParaRPr lang="en-US" dirty="0"/>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35</a:t>
            </a:fld>
            <a:endParaRPr lang="en-US" dirty="0"/>
          </a:p>
        </p:txBody>
      </p:sp>
      <p:sp>
        <p:nvSpPr>
          <p:cNvPr id="11" name="Title 1"/>
          <p:cNvSpPr>
            <a:spLocks noGrp="1"/>
          </p:cNvSpPr>
          <p:nvPr>
            <p:ph type="title"/>
          </p:nvPr>
        </p:nvSpPr>
        <p:spPr>
          <a:xfrm>
            <a:off x="217714" y="17700"/>
            <a:ext cx="8715974" cy="1143000"/>
          </a:xfrm>
        </p:spPr>
        <p:txBody>
          <a:bodyPr>
            <a:normAutofit/>
          </a:bodyPr>
          <a:lstStyle/>
          <a:p>
            <a:pPr marL="310932" algn="ctr"/>
            <a:r>
              <a:rPr lang="en-US" sz="2000" dirty="0" smtClean="0"/>
              <a:t>III. Progress: density (g/cm</a:t>
            </a:r>
            <a:r>
              <a:rPr lang="en-US" sz="2000" baseline="30000" dirty="0" smtClean="0"/>
              <a:t>3</a:t>
            </a:r>
            <a:r>
              <a:rPr lang="en-US" sz="2000" dirty="0" smtClean="0"/>
              <a:t>)</a:t>
            </a:r>
            <a:endParaRPr lang="en-US" sz="2000" dirty="0"/>
          </a:p>
        </p:txBody>
      </p:sp>
      <p:sp>
        <p:nvSpPr>
          <p:cNvPr id="8" name="Rectangle 7"/>
          <p:cNvSpPr/>
          <p:nvPr/>
        </p:nvSpPr>
        <p:spPr>
          <a:xfrm>
            <a:off x="1156772" y="4161075"/>
            <a:ext cx="5229397" cy="369332"/>
          </a:xfrm>
          <a:prstGeom prst="rect">
            <a:avLst/>
          </a:prstGeom>
        </p:spPr>
        <p:txBody>
          <a:bodyPr wrap="square">
            <a:spAutoFit/>
          </a:bodyPr>
          <a:lstStyle/>
          <a:p>
            <a:pPr marL="285750" indent="-285750">
              <a:buFont typeface="Wingdings" panose="05000000000000000000" pitchFamily="2" charset="2"/>
              <a:buChar char="Ø"/>
            </a:pPr>
            <a:r>
              <a:rPr lang="en-GB" dirty="0">
                <a:solidFill>
                  <a:srgbClr val="00B0F0"/>
                </a:solidFill>
                <a:latin typeface="Times New Roman" panose="02020603050405020304" pitchFamily="18" charset="0"/>
                <a:cs typeface="Times New Roman" panose="02020603050405020304" pitchFamily="18" charset="0"/>
              </a:rPr>
              <a:t>2D </a:t>
            </a:r>
            <a:r>
              <a:rPr lang="en-GB" dirty="0" smtClean="0">
                <a:solidFill>
                  <a:srgbClr val="00B0F0"/>
                </a:solidFill>
                <a:latin typeface="Times New Roman" panose="02020603050405020304" pitchFamily="18" charset="0"/>
                <a:cs typeface="Times New Roman" panose="02020603050405020304" pitchFamily="18" charset="0"/>
              </a:rPr>
              <a:t>density </a:t>
            </a:r>
            <a:r>
              <a:rPr lang="en-GB" dirty="0">
                <a:solidFill>
                  <a:srgbClr val="00B0F0"/>
                </a:solidFill>
                <a:latin typeface="Times New Roman" panose="02020603050405020304" pitchFamily="18" charset="0"/>
                <a:cs typeface="Times New Roman" panose="02020603050405020304" pitchFamily="18" charset="0"/>
              </a:rPr>
              <a:t>distribution </a:t>
            </a:r>
            <a:r>
              <a:rPr lang="en-GB" dirty="0" smtClean="0">
                <a:solidFill>
                  <a:srgbClr val="00B0F0"/>
                </a:solidFill>
                <a:latin typeface="Times New Roman" panose="02020603050405020304" pitchFamily="18" charset="0"/>
                <a:cs typeface="Times New Roman" panose="02020603050405020304" pitchFamily="18" charset="0"/>
              </a:rPr>
              <a:t>after 48 bunches</a:t>
            </a:r>
            <a:endParaRPr lang="en-GB" dirty="0"/>
          </a:p>
        </p:txBody>
      </p:sp>
      <p:graphicFrame>
        <p:nvGraphicFramePr>
          <p:cNvPr id="3" name="Object 2"/>
          <p:cNvGraphicFramePr>
            <a:graphicFrameLocks noChangeAspect="1"/>
          </p:cNvGraphicFramePr>
          <p:nvPr>
            <p:extLst>
              <p:ext uri="{D42A27DB-BD31-4B8C-83A1-F6EECF244321}">
                <p14:modId xmlns:p14="http://schemas.microsoft.com/office/powerpoint/2010/main" val="2084472506"/>
              </p:ext>
            </p:extLst>
          </p:nvPr>
        </p:nvGraphicFramePr>
        <p:xfrm>
          <a:off x="2055544" y="1160700"/>
          <a:ext cx="5040313" cy="3000375"/>
        </p:xfrm>
        <a:graphic>
          <a:graphicData uri="http://schemas.openxmlformats.org/presentationml/2006/ole">
            <mc:AlternateContent xmlns:mc="http://schemas.openxmlformats.org/markup-compatibility/2006">
              <mc:Choice xmlns:v="urn:schemas-microsoft-com:vml" Requires="v">
                <p:oleObj spid="_x0000_s22599" name="Graph" r:id="rId4" imgW="5040000" imgH="3000960" progId="Origin50.Graph">
                  <p:embed/>
                </p:oleObj>
              </mc:Choice>
              <mc:Fallback>
                <p:oleObj name="Graph" r:id="rId4" imgW="5040000" imgH="3000960" progId="Origin50.Graph">
                  <p:embed/>
                  <p:pic>
                    <p:nvPicPr>
                      <p:cNvPr id="0" name=""/>
                      <p:cNvPicPr/>
                      <p:nvPr/>
                    </p:nvPicPr>
                    <p:blipFill>
                      <a:blip r:embed="rId5"/>
                      <a:stretch>
                        <a:fillRect/>
                      </a:stretch>
                    </p:blipFill>
                    <p:spPr>
                      <a:xfrm>
                        <a:off x="2055544" y="1160700"/>
                        <a:ext cx="5040313" cy="3000375"/>
                      </a:xfrm>
                      <a:prstGeom prst="rect">
                        <a:avLst/>
                      </a:prstGeom>
                    </p:spPr>
                  </p:pic>
                </p:oleObj>
              </mc:Fallback>
            </mc:AlternateContent>
          </a:graphicData>
        </a:graphic>
      </p:graphicFrame>
    </p:spTree>
    <p:extLst>
      <p:ext uri="{BB962C8B-B14F-4D97-AF65-F5344CB8AC3E}">
        <p14:creationId xmlns:p14="http://schemas.microsoft.com/office/powerpoint/2010/main" val="85396597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altLang="zh-CN" smtClean="0"/>
              <a:t>Thursday, August 10, 2017</a:t>
            </a:r>
            <a:endParaRPr lang="en-US" dirty="0"/>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36</a:t>
            </a:fld>
            <a:endParaRPr lang="en-US" dirty="0"/>
          </a:p>
        </p:txBody>
      </p:sp>
      <p:sp>
        <p:nvSpPr>
          <p:cNvPr id="11" name="Title 1"/>
          <p:cNvSpPr>
            <a:spLocks noGrp="1"/>
          </p:cNvSpPr>
          <p:nvPr>
            <p:ph type="title"/>
          </p:nvPr>
        </p:nvSpPr>
        <p:spPr>
          <a:xfrm>
            <a:off x="217714" y="17700"/>
            <a:ext cx="8715974" cy="1143000"/>
          </a:xfrm>
        </p:spPr>
        <p:txBody>
          <a:bodyPr>
            <a:normAutofit/>
          </a:bodyPr>
          <a:lstStyle/>
          <a:p>
            <a:pPr marL="310932" algn="ctr"/>
            <a:r>
              <a:rPr lang="en-US" sz="2000" dirty="0" smtClean="0"/>
              <a:t>III. Progress: </a:t>
            </a:r>
            <a:r>
              <a:rPr lang="en-US" sz="2000" dirty="0"/>
              <a:t>density (g/cm</a:t>
            </a:r>
            <a:r>
              <a:rPr lang="en-US" sz="2000" baseline="30000" dirty="0"/>
              <a:t>3</a:t>
            </a:r>
            <a:r>
              <a:rPr lang="en-US" sz="2000" dirty="0"/>
              <a:t>)</a:t>
            </a:r>
          </a:p>
        </p:txBody>
      </p:sp>
      <p:sp>
        <p:nvSpPr>
          <p:cNvPr id="10" name="Rectangle 9"/>
          <p:cNvSpPr/>
          <p:nvPr/>
        </p:nvSpPr>
        <p:spPr>
          <a:xfrm>
            <a:off x="1156772" y="4161075"/>
            <a:ext cx="6743643" cy="369332"/>
          </a:xfrm>
          <a:prstGeom prst="rect">
            <a:avLst/>
          </a:prstGeom>
        </p:spPr>
        <p:txBody>
          <a:bodyPr wrap="square">
            <a:spAutoFit/>
          </a:bodyPr>
          <a:lstStyle/>
          <a:p>
            <a:pPr marL="285750" indent="-285750">
              <a:buFont typeface="Wingdings" panose="05000000000000000000" pitchFamily="2" charset="2"/>
              <a:buChar char="Ø"/>
            </a:pPr>
            <a:r>
              <a:rPr lang="en-GB" dirty="0" smtClean="0">
                <a:solidFill>
                  <a:srgbClr val="00B0F0"/>
                </a:solidFill>
                <a:latin typeface="Times New Roman" panose="02020603050405020304" pitchFamily="18" charset="0"/>
                <a:cs typeface="Times New Roman" panose="02020603050405020304" pitchFamily="18" charset="0"/>
              </a:rPr>
              <a:t>Density vs. target axis at different times</a:t>
            </a:r>
            <a:endParaRPr lang="en-GB" dirty="0"/>
          </a:p>
        </p:txBody>
      </p:sp>
      <p:graphicFrame>
        <p:nvGraphicFramePr>
          <p:cNvPr id="6" name="Object 5"/>
          <p:cNvGraphicFramePr>
            <a:graphicFrameLocks noChangeAspect="1"/>
          </p:cNvGraphicFramePr>
          <p:nvPr/>
        </p:nvGraphicFramePr>
        <p:xfrm>
          <a:off x="2488932" y="1160700"/>
          <a:ext cx="4173537" cy="2916237"/>
        </p:xfrm>
        <a:graphic>
          <a:graphicData uri="http://schemas.openxmlformats.org/presentationml/2006/ole">
            <mc:AlternateContent xmlns:mc="http://schemas.openxmlformats.org/markup-compatibility/2006">
              <mc:Choice xmlns:v="urn:schemas-microsoft-com:vml" Requires="v">
                <p:oleObj spid="_x0000_s24646" name="Graph" r:id="rId4" imgW="4173120" imgH="2916000" progId="Origin50.Graph">
                  <p:embed/>
                </p:oleObj>
              </mc:Choice>
              <mc:Fallback>
                <p:oleObj name="Graph" r:id="rId4" imgW="4173120" imgH="2916000" progId="Origin50.Graph">
                  <p:embed/>
                  <p:pic>
                    <p:nvPicPr>
                      <p:cNvPr id="0" name=""/>
                      <p:cNvPicPr/>
                      <p:nvPr/>
                    </p:nvPicPr>
                    <p:blipFill>
                      <a:blip r:embed="rId5"/>
                      <a:stretch>
                        <a:fillRect/>
                      </a:stretch>
                    </p:blipFill>
                    <p:spPr>
                      <a:xfrm>
                        <a:off x="2488932" y="1160700"/>
                        <a:ext cx="4173537" cy="2916237"/>
                      </a:xfrm>
                      <a:prstGeom prst="rect">
                        <a:avLst/>
                      </a:prstGeom>
                    </p:spPr>
                  </p:pic>
                </p:oleObj>
              </mc:Fallback>
            </mc:AlternateContent>
          </a:graphicData>
        </a:graphic>
      </p:graphicFrame>
    </p:spTree>
    <p:extLst>
      <p:ext uri="{BB962C8B-B14F-4D97-AF65-F5344CB8AC3E}">
        <p14:creationId xmlns:p14="http://schemas.microsoft.com/office/powerpoint/2010/main" val="46736062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altLang="zh-CN" smtClean="0"/>
              <a:t>Thursday, August 10, 2017</a:t>
            </a:r>
            <a:endParaRPr lang="en-US" dirty="0"/>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37</a:t>
            </a:fld>
            <a:endParaRPr lang="en-US" dirty="0"/>
          </a:p>
        </p:txBody>
      </p:sp>
      <p:sp>
        <p:nvSpPr>
          <p:cNvPr id="11" name="Title 1"/>
          <p:cNvSpPr>
            <a:spLocks noGrp="1"/>
          </p:cNvSpPr>
          <p:nvPr>
            <p:ph type="title"/>
          </p:nvPr>
        </p:nvSpPr>
        <p:spPr>
          <a:xfrm>
            <a:off x="217714" y="17700"/>
            <a:ext cx="8715974" cy="1143000"/>
          </a:xfrm>
        </p:spPr>
        <p:txBody>
          <a:bodyPr>
            <a:normAutofit/>
          </a:bodyPr>
          <a:lstStyle/>
          <a:p>
            <a:pPr marL="310932" algn="ctr"/>
            <a:r>
              <a:rPr lang="en-US" sz="2000" dirty="0" smtClean="0"/>
              <a:t>III. Progress: comparison of melting depth</a:t>
            </a:r>
            <a:endParaRPr lang="en-US" sz="2000" dirty="0"/>
          </a:p>
        </p:txBody>
      </p:sp>
      <p:graphicFrame>
        <p:nvGraphicFramePr>
          <p:cNvPr id="8" name="Table 7"/>
          <p:cNvGraphicFramePr>
            <a:graphicFrameLocks noGrp="1"/>
          </p:cNvGraphicFramePr>
          <p:nvPr>
            <p:extLst>
              <p:ext uri="{D42A27DB-BD31-4B8C-83A1-F6EECF244321}">
                <p14:modId xmlns:p14="http://schemas.microsoft.com/office/powerpoint/2010/main" val="4262315290"/>
              </p:ext>
            </p:extLst>
          </p:nvPr>
        </p:nvGraphicFramePr>
        <p:xfrm>
          <a:off x="251454" y="1226918"/>
          <a:ext cx="8648494" cy="1978348"/>
        </p:xfrm>
        <a:graphic>
          <a:graphicData uri="http://schemas.openxmlformats.org/drawingml/2006/table">
            <a:tbl>
              <a:tblPr firstRow="1" bandRow="1">
                <a:tableStyleId>{073A0DAA-6AF3-43AB-8588-CEC1D06C72B9}</a:tableStyleId>
              </a:tblPr>
              <a:tblGrid>
                <a:gridCol w="1628448"/>
                <a:gridCol w="1568370"/>
                <a:gridCol w="1660967"/>
                <a:gridCol w="1776714"/>
                <a:gridCol w="2013995"/>
              </a:tblGrid>
              <a:tr h="858612">
                <a:tc>
                  <a:txBody>
                    <a:bodyPr/>
                    <a:lstStyle/>
                    <a:p>
                      <a:pPr algn="l"/>
                      <a:r>
                        <a:rPr kumimoji="0" lang="en-US" sz="1600" b="1" kern="1200" dirty="0" smtClean="0">
                          <a:solidFill>
                            <a:schemeClr val="lt1"/>
                          </a:solidFill>
                          <a:latin typeface="+mj-lt"/>
                          <a:ea typeface="+mn-ea"/>
                          <a:cs typeface="Times New Roman" panose="02020603050405020304" pitchFamily="18" charset="0"/>
                        </a:rPr>
                        <a:t>Bunch number</a:t>
                      </a:r>
                      <a:endParaRPr kumimoji="0" lang="en-GB" sz="1600" b="1" kern="1200" dirty="0">
                        <a:solidFill>
                          <a:schemeClr val="lt1"/>
                        </a:solidFill>
                        <a:latin typeface="+mj-lt"/>
                        <a:ea typeface="+mn-ea"/>
                        <a:cs typeface="Times New Roman" panose="02020603050405020304" pitchFamily="18" charset="0"/>
                      </a:endParaRPr>
                    </a:p>
                  </a:txBody>
                  <a:tcPr anchor="ctr"/>
                </a:tc>
                <a:tc>
                  <a:txBody>
                    <a:bodyPr/>
                    <a:lstStyle/>
                    <a:p>
                      <a:pPr algn="ctr"/>
                      <a:r>
                        <a:rPr kumimoji="0" lang="en-US" sz="1600" b="1" kern="1200" dirty="0" smtClean="0">
                          <a:solidFill>
                            <a:schemeClr val="lt1"/>
                          </a:solidFill>
                          <a:latin typeface="+mj-lt"/>
                          <a:ea typeface="+mn-ea"/>
                          <a:cs typeface="Times New Roman" panose="02020603050405020304" pitchFamily="18" charset="0"/>
                        </a:rPr>
                        <a:t>FLUKA (static)</a:t>
                      </a:r>
                      <a:endParaRPr kumimoji="0" lang="en-GB" sz="1600" b="1" kern="1200" dirty="0">
                        <a:solidFill>
                          <a:schemeClr val="lt1"/>
                        </a:solidFill>
                        <a:latin typeface="+mj-lt"/>
                        <a:ea typeface="+mn-ea"/>
                        <a:cs typeface="Times New Roman" panose="02020603050405020304" pitchFamily="18" charset="0"/>
                      </a:endParaRPr>
                    </a:p>
                  </a:txBody>
                  <a:tcPr anchor="ctr"/>
                </a:tc>
                <a:tc>
                  <a:txBody>
                    <a:bodyPr/>
                    <a:lstStyle/>
                    <a:p>
                      <a:pPr algn="ctr"/>
                      <a:r>
                        <a:rPr kumimoji="0" lang="en-US" sz="1600" b="1" kern="1200" dirty="0" smtClean="0">
                          <a:solidFill>
                            <a:schemeClr val="lt1"/>
                          </a:solidFill>
                          <a:latin typeface="+mj-lt"/>
                          <a:ea typeface="+mn-ea"/>
                          <a:cs typeface="Times New Roman" panose="02020603050405020304" pitchFamily="18" charset="0"/>
                        </a:rPr>
                        <a:t>Measurement</a:t>
                      </a:r>
                      <a:endParaRPr kumimoji="0" lang="en-GB" sz="1600" b="1" kern="1200" dirty="0">
                        <a:solidFill>
                          <a:schemeClr val="lt1"/>
                        </a:solidFill>
                        <a:latin typeface="+mj-lt"/>
                        <a:ea typeface="+mn-ea"/>
                        <a:cs typeface="Times New Roman" panose="02020603050405020304" pitchFamily="18" charset="0"/>
                      </a:endParaRPr>
                    </a:p>
                  </a:txBody>
                  <a:tcPr anchor="ctr"/>
                </a:tc>
                <a:tc>
                  <a:txBody>
                    <a:bodyPr/>
                    <a:lstStyle/>
                    <a:p>
                      <a:pPr algn="ctr"/>
                      <a:r>
                        <a:rPr kumimoji="0" lang="en-US" sz="1600" b="1" kern="1200" dirty="0" smtClean="0">
                          <a:solidFill>
                            <a:schemeClr val="lt1"/>
                          </a:solidFill>
                          <a:latin typeface="+mj-lt"/>
                          <a:ea typeface="+mn-ea"/>
                          <a:cs typeface="Times New Roman" panose="02020603050405020304" pitchFamily="18" charset="0"/>
                        </a:rPr>
                        <a:t>Coupling BIG2</a:t>
                      </a:r>
                      <a:endParaRPr kumimoji="0" lang="en-GB" sz="1600" b="1" kern="1200" dirty="0">
                        <a:solidFill>
                          <a:schemeClr val="lt1"/>
                        </a:solidFill>
                        <a:latin typeface="+mj-lt"/>
                        <a:ea typeface="+mn-ea"/>
                        <a:cs typeface="Times New Roman" panose="02020603050405020304" pitchFamily="18" charset="0"/>
                      </a:endParaRPr>
                    </a:p>
                  </a:txBody>
                  <a:tcPr anchor="ctr"/>
                </a:tc>
                <a:tc>
                  <a:txBody>
                    <a:bodyPr/>
                    <a:lstStyle/>
                    <a:p>
                      <a:pPr algn="ctr"/>
                      <a:r>
                        <a:rPr kumimoji="0" lang="en-US" sz="1600" b="1" kern="1200" dirty="0" smtClean="0">
                          <a:solidFill>
                            <a:schemeClr val="lt1"/>
                          </a:solidFill>
                          <a:latin typeface="+mj-lt"/>
                          <a:ea typeface="+mn-ea"/>
                          <a:cs typeface="Times New Roman" panose="02020603050405020304" pitchFamily="18" charset="0"/>
                        </a:rPr>
                        <a:t>Coupling Autodyn</a:t>
                      </a:r>
                      <a:endParaRPr kumimoji="0" lang="en-GB" sz="1600" b="1" kern="1200" dirty="0">
                        <a:solidFill>
                          <a:schemeClr val="lt1"/>
                        </a:solidFill>
                        <a:latin typeface="+mj-lt"/>
                        <a:ea typeface="+mn-ea"/>
                        <a:cs typeface="Times New Roman" panose="02020603050405020304" pitchFamily="18" charset="0"/>
                      </a:endParaRPr>
                    </a:p>
                  </a:txBody>
                  <a:tcPr anchor="ctr"/>
                </a:tc>
              </a:tr>
              <a:tr h="559868">
                <a:tc>
                  <a:txBody>
                    <a:bodyPr/>
                    <a:lstStyle/>
                    <a:p>
                      <a:pPr algn="l"/>
                      <a:r>
                        <a:rPr kumimoji="0" lang="en-US" sz="1600" b="1" kern="1200" dirty="0" smtClean="0">
                          <a:solidFill>
                            <a:srgbClr val="00B0F0"/>
                          </a:solidFill>
                          <a:latin typeface="+mj-lt"/>
                          <a:ea typeface="+mn-ea"/>
                          <a:cs typeface="Times New Roman" panose="02020603050405020304" pitchFamily="18" charset="0"/>
                        </a:rPr>
                        <a:t>108</a:t>
                      </a:r>
                      <a:endParaRPr kumimoji="0" lang="en-GB" sz="1600" b="1" kern="1200" dirty="0">
                        <a:solidFill>
                          <a:srgbClr val="00B0F0"/>
                        </a:solidFill>
                        <a:latin typeface="+mj-lt"/>
                        <a:ea typeface="+mn-ea"/>
                        <a:cs typeface="Times New Roman" panose="02020603050405020304" pitchFamily="18" charset="0"/>
                      </a:endParaRPr>
                    </a:p>
                  </a:txBody>
                  <a:tcPr anchor="ctr"/>
                </a:tc>
                <a:tc>
                  <a:txBody>
                    <a:bodyPr/>
                    <a:lstStyle/>
                    <a:p>
                      <a:pPr algn="ctr"/>
                      <a:r>
                        <a:rPr kumimoji="0" lang="en-US" sz="1600" b="1" kern="1200" dirty="0" smtClean="0">
                          <a:solidFill>
                            <a:srgbClr val="00B0F0"/>
                          </a:solidFill>
                          <a:latin typeface="+mj-lt"/>
                          <a:ea typeface="+mn-ea"/>
                          <a:cs typeface="Times New Roman" panose="02020603050405020304" pitchFamily="18" charset="0"/>
                        </a:rPr>
                        <a:t>63.5</a:t>
                      </a:r>
                      <a:endParaRPr kumimoji="0" lang="en-GB" sz="1600" b="1" kern="1200" dirty="0">
                        <a:solidFill>
                          <a:srgbClr val="00B0F0"/>
                        </a:solidFill>
                        <a:latin typeface="+mj-lt"/>
                        <a:ea typeface="+mn-ea"/>
                        <a:cs typeface="Times New Roman" panose="02020603050405020304" pitchFamily="18" charset="0"/>
                      </a:endParaRPr>
                    </a:p>
                  </a:txBody>
                  <a:tcPr anchor="ctr"/>
                </a:tc>
                <a:tc>
                  <a:txBody>
                    <a:bodyPr/>
                    <a:lstStyle/>
                    <a:p>
                      <a:pPr algn="ctr"/>
                      <a:r>
                        <a:rPr kumimoji="0" lang="en-US" sz="1600" b="1" kern="1200" dirty="0" smtClean="0">
                          <a:solidFill>
                            <a:srgbClr val="00B0F0"/>
                          </a:solidFill>
                          <a:latin typeface="+mj-lt"/>
                          <a:ea typeface="+mn-ea"/>
                          <a:cs typeface="Times New Roman" panose="02020603050405020304" pitchFamily="18" charset="0"/>
                        </a:rPr>
                        <a:t>79.5</a:t>
                      </a:r>
                      <a:endParaRPr kumimoji="0" lang="en-GB" sz="1600" b="1" kern="1200" dirty="0">
                        <a:solidFill>
                          <a:srgbClr val="00B0F0"/>
                        </a:solidFill>
                        <a:latin typeface="+mj-lt"/>
                        <a:ea typeface="+mn-ea"/>
                        <a:cs typeface="Times New Roman" panose="02020603050405020304" pitchFamily="18" charset="0"/>
                      </a:endParaRPr>
                    </a:p>
                  </a:txBody>
                  <a:tcPr anchor="ctr"/>
                </a:tc>
                <a:tc>
                  <a:txBody>
                    <a:bodyPr/>
                    <a:lstStyle/>
                    <a:p>
                      <a:pPr algn="ctr"/>
                      <a:r>
                        <a:rPr kumimoji="0" lang="en-US" sz="1600" b="1" kern="1200" dirty="0" smtClean="0">
                          <a:solidFill>
                            <a:srgbClr val="00B0F0"/>
                          </a:solidFill>
                          <a:latin typeface="+mj-lt"/>
                          <a:ea typeface="+mn-ea"/>
                          <a:cs typeface="Times New Roman" panose="02020603050405020304" pitchFamily="18" charset="0"/>
                        </a:rPr>
                        <a:t>80</a:t>
                      </a:r>
                      <a:endParaRPr kumimoji="0" lang="en-GB" sz="1600" b="1" kern="1200" dirty="0">
                        <a:solidFill>
                          <a:srgbClr val="00B0F0"/>
                        </a:solidFill>
                        <a:latin typeface="+mj-lt"/>
                        <a:ea typeface="+mn-ea"/>
                        <a:cs typeface="Times New Roman" panose="02020603050405020304" pitchFamily="18" charset="0"/>
                      </a:endParaRPr>
                    </a:p>
                  </a:txBody>
                  <a:tcPr anchor="ctr"/>
                </a:tc>
                <a:tc>
                  <a:txBody>
                    <a:bodyPr/>
                    <a:lstStyle/>
                    <a:p>
                      <a:pPr algn="ctr"/>
                      <a:r>
                        <a:rPr kumimoji="0" lang="en-US" sz="1600" b="1" kern="1200" dirty="0" smtClean="0">
                          <a:solidFill>
                            <a:srgbClr val="00B0F0"/>
                          </a:solidFill>
                          <a:latin typeface="+mj-lt"/>
                          <a:ea typeface="+mn-ea"/>
                          <a:cs typeface="Times New Roman" panose="02020603050405020304" pitchFamily="18" charset="0"/>
                        </a:rPr>
                        <a:t>?</a:t>
                      </a:r>
                      <a:endParaRPr kumimoji="0" lang="en-GB" sz="1600" b="1" kern="1200" dirty="0">
                        <a:solidFill>
                          <a:srgbClr val="00B0F0"/>
                        </a:solidFill>
                        <a:latin typeface="+mj-lt"/>
                        <a:ea typeface="+mn-ea"/>
                        <a:cs typeface="Times New Roman" panose="02020603050405020304" pitchFamily="18" charset="0"/>
                      </a:endParaRPr>
                    </a:p>
                  </a:txBody>
                  <a:tcPr anchor="ctr"/>
                </a:tc>
              </a:tr>
              <a:tr h="55986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kern="1200" dirty="0" smtClean="0">
                          <a:solidFill>
                            <a:srgbClr val="00B0F0"/>
                          </a:solidFill>
                          <a:latin typeface="+mj-lt"/>
                          <a:ea typeface="+mn-ea"/>
                          <a:cs typeface="Times New Roman" panose="02020603050405020304" pitchFamily="18" charset="0"/>
                        </a:rPr>
                        <a:t>144</a:t>
                      </a:r>
                      <a:endParaRPr kumimoji="0" lang="en-GB" sz="1600" b="1" kern="1200" dirty="0" smtClean="0">
                        <a:solidFill>
                          <a:srgbClr val="00B0F0"/>
                        </a:solidFill>
                        <a:latin typeface="+mj-lt"/>
                        <a:ea typeface="+mn-ea"/>
                        <a:cs typeface="Times New Roman" panose="02020603050405020304" pitchFamily="18" charset="0"/>
                      </a:endParaRPr>
                    </a:p>
                  </a:txBody>
                  <a:tcPr anchor="ctr"/>
                </a:tc>
                <a:tc>
                  <a:txBody>
                    <a:bodyPr/>
                    <a:lstStyle/>
                    <a:p>
                      <a:pPr algn="ctr"/>
                      <a:r>
                        <a:rPr kumimoji="0" lang="en-US" sz="1600" b="1" kern="1200" dirty="0" smtClean="0">
                          <a:solidFill>
                            <a:srgbClr val="00B0F0"/>
                          </a:solidFill>
                          <a:latin typeface="+mj-lt"/>
                          <a:ea typeface="+mn-ea"/>
                          <a:cs typeface="Times New Roman" panose="02020603050405020304" pitchFamily="18" charset="0"/>
                        </a:rPr>
                        <a:t>68</a:t>
                      </a:r>
                      <a:endParaRPr kumimoji="0" lang="en-GB" sz="1600" b="1" kern="1200" dirty="0">
                        <a:solidFill>
                          <a:srgbClr val="00B0F0"/>
                        </a:solidFill>
                        <a:latin typeface="+mj-lt"/>
                        <a:ea typeface="+mn-ea"/>
                        <a:cs typeface="Times New Roman" panose="02020603050405020304" pitchFamily="18" charset="0"/>
                      </a:endParaRPr>
                    </a:p>
                  </a:txBody>
                  <a:tcPr anchor="ctr"/>
                </a:tc>
                <a:tc>
                  <a:txBody>
                    <a:bodyPr/>
                    <a:lstStyle/>
                    <a:p>
                      <a:pPr algn="ctr"/>
                      <a:r>
                        <a:rPr kumimoji="0" lang="en-US" sz="1600" b="1" kern="1200" dirty="0" smtClean="0">
                          <a:solidFill>
                            <a:srgbClr val="00B0F0"/>
                          </a:solidFill>
                          <a:latin typeface="+mj-lt"/>
                          <a:ea typeface="+mn-ea"/>
                          <a:cs typeface="Times New Roman" panose="02020603050405020304" pitchFamily="18" charset="0"/>
                        </a:rPr>
                        <a:t>85</a:t>
                      </a:r>
                      <a:endParaRPr kumimoji="0" lang="en-GB" sz="1600" b="1" kern="1200" dirty="0">
                        <a:solidFill>
                          <a:srgbClr val="00B0F0"/>
                        </a:solidFill>
                        <a:latin typeface="+mj-lt"/>
                        <a:ea typeface="+mn-ea"/>
                        <a:cs typeface="Times New Roman" panose="02020603050405020304" pitchFamily="18" charset="0"/>
                      </a:endParaRPr>
                    </a:p>
                  </a:txBody>
                  <a:tcPr anchor="ctr"/>
                </a:tc>
                <a:tc>
                  <a:txBody>
                    <a:bodyPr/>
                    <a:lstStyle/>
                    <a:p>
                      <a:pPr algn="ctr"/>
                      <a:r>
                        <a:rPr kumimoji="0" lang="en-US" sz="1600" b="1" kern="1200" dirty="0" smtClean="0">
                          <a:solidFill>
                            <a:srgbClr val="00B0F0"/>
                          </a:solidFill>
                          <a:latin typeface="+mj-lt"/>
                          <a:ea typeface="+mn-ea"/>
                          <a:cs typeface="Times New Roman" panose="02020603050405020304" pitchFamily="18" charset="0"/>
                        </a:rPr>
                        <a:t>90</a:t>
                      </a:r>
                      <a:endParaRPr kumimoji="0" lang="en-GB" sz="1600" b="1" kern="1200" dirty="0">
                        <a:solidFill>
                          <a:srgbClr val="00B0F0"/>
                        </a:solidFill>
                        <a:latin typeface="+mj-lt"/>
                        <a:ea typeface="+mn-ea"/>
                        <a:cs typeface="Times New Roman" panose="02020603050405020304" pitchFamily="18" charset="0"/>
                      </a:endParaRPr>
                    </a:p>
                  </a:txBody>
                  <a:tcPr anchor="ctr"/>
                </a:tc>
                <a:tc>
                  <a:txBody>
                    <a:bodyPr/>
                    <a:lstStyle/>
                    <a:p>
                      <a:pPr algn="ctr"/>
                      <a:r>
                        <a:rPr kumimoji="0" lang="en-US" sz="1600" b="1" kern="1200" dirty="0" smtClean="0">
                          <a:solidFill>
                            <a:srgbClr val="00B0F0"/>
                          </a:solidFill>
                          <a:latin typeface="+mj-lt"/>
                          <a:ea typeface="+mn-ea"/>
                          <a:cs typeface="Times New Roman" panose="02020603050405020304" pitchFamily="18" charset="0"/>
                        </a:rPr>
                        <a:t>?</a:t>
                      </a:r>
                      <a:endParaRPr kumimoji="0" lang="en-GB" sz="1600" b="1" kern="1200" dirty="0">
                        <a:solidFill>
                          <a:srgbClr val="00B0F0"/>
                        </a:solidFill>
                        <a:latin typeface="+mj-lt"/>
                        <a:ea typeface="+mn-ea"/>
                        <a:cs typeface="Times New Roman" panose="02020603050405020304" pitchFamily="18" charset="0"/>
                      </a:endParaRPr>
                    </a:p>
                  </a:txBody>
                  <a:tcPr anchor="ctr"/>
                </a:tc>
              </a:tr>
            </a:tbl>
          </a:graphicData>
        </a:graphic>
      </p:graphicFrame>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t="12522" r="8726" b="5926"/>
          <a:stretch/>
        </p:blipFill>
        <p:spPr>
          <a:xfrm>
            <a:off x="169576" y="3559680"/>
            <a:ext cx="2880000" cy="1988430"/>
          </a:xfrm>
          <a:prstGeom prst="rect">
            <a:avLst/>
          </a:prstGeom>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4670" t="12841" r="8359" b="6024"/>
          <a:stretch/>
        </p:blipFill>
        <p:spPr>
          <a:xfrm>
            <a:off x="6146158" y="3559680"/>
            <a:ext cx="2880000" cy="2076157"/>
          </a:xfrm>
          <a:prstGeom prst="rect">
            <a:avLst/>
          </a:prstGeom>
        </p:spPr>
      </p:pic>
      <p:pic>
        <p:nvPicPr>
          <p:cNvPr id="7" name="Picture 6"/>
          <p:cNvPicPr>
            <a:picLocks noChangeAspect="1"/>
          </p:cNvPicPr>
          <p:nvPr/>
        </p:nvPicPr>
        <p:blipFill rotWithShape="1">
          <a:blip r:embed="rId5">
            <a:extLst>
              <a:ext uri="{28A0092B-C50C-407E-A947-70E740481C1C}">
                <a14:useLocalDpi xmlns:a14="http://schemas.microsoft.com/office/drawing/2010/main" val="0"/>
              </a:ext>
            </a:extLst>
          </a:blip>
          <a:srcRect l="3017" t="12955" r="8404" b="5908"/>
          <a:stretch/>
        </p:blipFill>
        <p:spPr>
          <a:xfrm>
            <a:off x="3163654" y="3559680"/>
            <a:ext cx="2880000" cy="2038477"/>
          </a:xfrm>
          <a:prstGeom prst="rect">
            <a:avLst/>
          </a:prstGeom>
        </p:spPr>
      </p:pic>
      <p:sp>
        <p:nvSpPr>
          <p:cNvPr id="9" name="Rectangle 8"/>
          <p:cNvSpPr/>
          <p:nvPr/>
        </p:nvSpPr>
        <p:spPr>
          <a:xfrm>
            <a:off x="462200" y="5635837"/>
            <a:ext cx="8282908" cy="338554"/>
          </a:xfrm>
          <a:prstGeom prst="rect">
            <a:avLst/>
          </a:prstGeom>
        </p:spPr>
        <p:txBody>
          <a:bodyPr wrap="none">
            <a:spAutoFit/>
          </a:bodyPr>
          <a:lstStyle/>
          <a:p>
            <a:r>
              <a:rPr lang="en-GB" sz="1600" dirty="0" smtClean="0">
                <a:solidFill>
                  <a:srgbClr val="FFC000"/>
                </a:solidFill>
                <a:latin typeface="Times New Roman" panose="02020603050405020304" pitchFamily="18" charset="0"/>
                <a:cs typeface="Times New Roman" panose="02020603050405020304" pitchFamily="18" charset="0"/>
              </a:rPr>
              <a:t>Comparison between BIG2 and Autodyn after 36 bunches have been delivered (Thanks to </a:t>
            </a:r>
            <a:r>
              <a:rPr lang="en-GB" sz="1600" dirty="0" err="1" smtClean="0">
                <a:solidFill>
                  <a:srgbClr val="FFC000"/>
                </a:solidFill>
                <a:latin typeface="Times New Roman" panose="02020603050405020304" pitchFamily="18" charset="0"/>
                <a:cs typeface="Times New Roman" panose="02020603050405020304" pitchFamily="18" charset="0"/>
              </a:rPr>
              <a:t>Naeem</a:t>
            </a:r>
            <a:r>
              <a:rPr lang="en-GB" sz="1600" dirty="0" smtClean="0">
                <a:solidFill>
                  <a:srgbClr val="FFC000"/>
                </a:solidFill>
                <a:latin typeface="Times New Roman" panose="02020603050405020304" pitchFamily="18" charset="0"/>
                <a:cs typeface="Times New Roman" panose="02020603050405020304" pitchFamily="18" charset="0"/>
              </a:rPr>
              <a:t>)</a:t>
            </a:r>
            <a:endParaRPr lang="en-GB" sz="1600" dirty="0">
              <a:solidFill>
                <a:srgbClr val="FFC000"/>
              </a:solidFill>
            </a:endParaRPr>
          </a:p>
        </p:txBody>
      </p:sp>
    </p:spTree>
    <p:extLst>
      <p:ext uri="{BB962C8B-B14F-4D97-AF65-F5344CB8AC3E}">
        <p14:creationId xmlns:p14="http://schemas.microsoft.com/office/powerpoint/2010/main" val="165120850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Thursday, August 10, 2017</a:t>
            </a:r>
            <a:endParaRPr lang="en-US" dirty="0"/>
          </a:p>
        </p:txBody>
      </p:sp>
      <p:sp>
        <p:nvSpPr>
          <p:cNvPr id="10" name="Title 1"/>
          <p:cNvSpPr txBox="1">
            <a:spLocks/>
          </p:cNvSpPr>
          <p:nvPr/>
        </p:nvSpPr>
        <p:spPr>
          <a:xfrm>
            <a:off x="217714" y="17700"/>
            <a:ext cx="8715974" cy="1143000"/>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marL="27432" algn="ctr"/>
            <a:r>
              <a:rPr lang="en-US" sz="2000" dirty="0" smtClean="0"/>
              <a:t>IV. Outlooks</a:t>
            </a:r>
            <a:endParaRPr lang="en-US" sz="2000" dirty="0"/>
          </a:p>
        </p:txBody>
      </p:sp>
      <p:sp>
        <p:nvSpPr>
          <p:cNvPr id="8" name="Rectangle 7"/>
          <p:cNvSpPr/>
          <p:nvPr/>
        </p:nvSpPr>
        <p:spPr>
          <a:xfrm>
            <a:off x="193995" y="1212785"/>
            <a:ext cx="8739693" cy="3370153"/>
          </a:xfrm>
          <a:prstGeom prst="rect">
            <a:avLst/>
          </a:prstGeom>
        </p:spPr>
        <p:txBody>
          <a:bodyPr wrap="square">
            <a:spAutoFit/>
          </a:bodyPr>
          <a:lstStyle/>
          <a:p>
            <a:pPr marL="285750" indent="-285750" algn="just">
              <a:lnSpc>
                <a:spcPct val="150000"/>
              </a:lnSpc>
              <a:spcAft>
                <a:spcPts val="1200"/>
              </a:spcAft>
              <a:buFont typeface="Wingdings" panose="05000000000000000000" pitchFamily="2" charset="2"/>
              <a:buChar char="Ø"/>
            </a:pPr>
            <a:r>
              <a:rPr lang="en-US" sz="1600" dirty="0" smtClean="0">
                <a:latin typeface="Times New Roman" panose="02020603050405020304" pitchFamily="18" charset="0"/>
                <a:cs typeface="Times New Roman" panose="02020603050405020304" pitchFamily="18" charset="0"/>
              </a:rPr>
              <a:t>In </a:t>
            </a:r>
            <a:r>
              <a:rPr lang="en-US" sz="1600" dirty="0">
                <a:latin typeface="Times New Roman" panose="02020603050405020304" pitchFamily="18" charset="0"/>
                <a:cs typeface="Times New Roman" panose="02020603050405020304" pitchFamily="18" charset="0"/>
              </a:rPr>
              <a:t>collaboration with </a:t>
            </a:r>
            <a:r>
              <a:rPr lang="en-US" sz="1600" dirty="0" smtClean="0">
                <a:latin typeface="Times New Roman" panose="02020603050405020304" pitchFamily="18" charset="0"/>
                <a:cs typeface="Times New Roman" panose="02020603050405020304" pitchFamily="18" charset="0"/>
              </a:rPr>
              <a:t>EN-MME group, a n</a:t>
            </a:r>
            <a:r>
              <a:rPr lang="en-GB" sz="1600" dirty="0" err="1" smtClean="0">
                <a:latin typeface="Times New Roman" panose="02020603050405020304" pitchFamily="18" charset="0"/>
                <a:cs typeface="Times New Roman" panose="02020603050405020304" pitchFamily="18" charset="0"/>
              </a:rPr>
              <a:t>ew</a:t>
            </a:r>
            <a:r>
              <a:rPr lang="en-GB" sz="1600" dirty="0" smtClean="0">
                <a:latin typeface="Times New Roman" panose="02020603050405020304" pitchFamily="18" charset="0"/>
                <a:cs typeface="Times New Roman" panose="02020603050405020304" pitchFamily="18" charset="0"/>
              </a:rPr>
              <a:t> approach has been developed to simulate the hydrodynamic tunnelling effect, by </a:t>
            </a:r>
            <a:r>
              <a:rPr lang="en-GB" sz="1600" dirty="0" smtClean="0">
                <a:solidFill>
                  <a:srgbClr val="FF0000"/>
                </a:solidFill>
                <a:latin typeface="Times New Roman" panose="02020603050405020304" pitchFamily="18" charset="0"/>
                <a:cs typeface="Times New Roman" panose="02020603050405020304" pitchFamily="18" charset="0"/>
              </a:rPr>
              <a:t>coupling FLUKA and Autodyn</a:t>
            </a:r>
            <a:r>
              <a:rPr lang="en-GB" sz="1600" dirty="0" smtClean="0">
                <a:latin typeface="Times New Roman" panose="02020603050405020304" pitchFamily="18" charset="0"/>
                <a:cs typeface="Times New Roman" panose="02020603050405020304" pitchFamily="18" charset="0"/>
              </a:rPr>
              <a:t>, instead of BIG2.</a:t>
            </a:r>
          </a:p>
          <a:p>
            <a:pPr marL="285750" indent="-285750" algn="just">
              <a:lnSpc>
                <a:spcPct val="150000"/>
              </a:lnSpc>
              <a:spcAft>
                <a:spcPts val="1200"/>
              </a:spcAft>
              <a:buFont typeface="Wingdings" panose="05000000000000000000" pitchFamily="2" charset="2"/>
              <a:buChar char="Ø"/>
            </a:pPr>
            <a:r>
              <a:rPr lang="en-GB" sz="1600" dirty="0" smtClean="0">
                <a:latin typeface="Times New Roman" panose="02020603050405020304" pitchFamily="18" charset="0"/>
                <a:cs typeface="Times New Roman" panose="02020603050405020304" pitchFamily="18" charset="0"/>
              </a:rPr>
              <a:t>Compared to the existing method (FLUKA&amp;BIG2), </a:t>
            </a:r>
            <a:r>
              <a:rPr lang="en-GB" sz="1600" dirty="0" smtClean="0">
                <a:solidFill>
                  <a:srgbClr val="FF0000"/>
                </a:solidFill>
                <a:latin typeface="Times New Roman" panose="02020603050405020304" pitchFamily="18" charset="0"/>
                <a:cs typeface="Times New Roman" panose="02020603050405020304" pitchFamily="18" charset="0"/>
              </a:rPr>
              <a:t>data analysis and target modelling are simplified </a:t>
            </a:r>
            <a:r>
              <a:rPr lang="en-GB" sz="1600" dirty="0" smtClean="0">
                <a:latin typeface="Times New Roman" panose="02020603050405020304" pitchFamily="18" charset="0"/>
                <a:cs typeface="Times New Roman" panose="02020603050405020304" pitchFamily="18" charset="0"/>
              </a:rPr>
              <a:t>by predefining a certain number of density levels without influencing the accuracy. Time-consuming ‘region merging’ becomes more flexible since we can assign one material to various regions.</a:t>
            </a:r>
          </a:p>
          <a:p>
            <a:pPr marL="285750" indent="-285750" algn="just">
              <a:lnSpc>
                <a:spcPct val="150000"/>
              </a:lnSpc>
              <a:spcAft>
                <a:spcPts val="1200"/>
              </a:spcAft>
              <a:buFont typeface="Wingdings" panose="05000000000000000000" pitchFamily="2" charset="2"/>
              <a:buChar char="Ø"/>
            </a:pPr>
            <a:r>
              <a:rPr lang="en-GB" sz="1600" dirty="0" smtClean="0">
                <a:latin typeface="Times New Roman" panose="02020603050405020304" pitchFamily="18" charset="0"/>
                <a:cs typeface="Times New Roman" panose="02020603050405020304" pitchFamily="18" charset="0"/>
              </a:rPr>
              <a:t>The </a:t>
            </a:r>
            <a:r>
              <a:rPr lang="en-GB" sz="1600" dirty="0" smtClean="0">
                <a:solidFill>
                  <a:srgbClr val="FF0000"/>
                </a:solidFill>
                <a:latin typeface="Times New Roman" panose="02020603050405020304" pitchFamily="18" charset="0"/>
                <a:cs typeface="Times New Roman" panose="02020603050405020304" pitchFamily="18" charset="0"/>
              </a:rPr>
              <a:t>benchmarking</a:t>
            </a:r>
            <a:r>
              <a:rPr lang="en-GB" sz="1600" dirty="0" smtClean="0">
                <a:latin typeface="Times New Roman" panose="02020603050405020304" pitchFamily="18" charset="0"/>
                <a:cs typeface="Times New Roman" panose="02020603050405020304" pitchFamily="18" charset="0"/>
              </a:rPr>
              <a:t> case study validates the approach. </a:t>
            </a:r>
            <a:r>
              <a:rPr lang="en-GB" sz="1600" dirty="0" smtClean="0">
                <a:solidFill>
                  <a:srgbClr val="FF0000"/>
                </a:solidFill>
                <a:latin typeface="Times New Roman" panose="02020603050405020304" pitchFamily="18" charset="0"/>
                <a:cs typeface="Times New Roman" panose="02020603050405020304" pitchFamily="18" charset="0"/>
              </a:rPr>
              <a:t>Other practical case studies are foreseen</a:t>
            </a:r>
            <a:r>
              <a:rPr lang="en-GB" sz="1600" dirty="0" smtClean="0">
                <a:latin typeface="Times New Roman" panose="02020603050405020304" pitchFamily="18" charset="0"/>
                <a:cs typeface="Times New Roman" panose="02020603050405020304" pitchFamily="18" charset="0"/>
              </a:rPr>
              <a:t>, especially for the FCC beam (water dump…).  </a:t>
            </a:r>
          </a:p>
          <a:p>
            <a:pPr marL="285750" indent="-285750" algn="just">
              <a:lnSpc>
                <a:spcPts val="1800"/>
              </a:lnSpc>
              <a:spcAft>
                <a:spcPts val="600"/>
              </a:spcAft>
              <a:buFont typeface="Wingdings" panose="05000000000000000000" pitchFamily="2" charset="2"/>
              <a:buChar char="Ø"/>
            </a:pPr>
            <a:endParaRPr lang="en-US" sz="1600" dirty="0" smtClean="0">
              <a:latin typeface="Times New Roman" panose="02020603050405020304" pitchFamily="18" charset="0"/>
              <a:cs typeface="Times New Roman" panose="02020603050405020304" pitchFamily="18" charset="0"/>
            </a:endParaRPr>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38</a:t>
            </a:fld>
            <a:endParaRPr lang="en-US" dirty="0"/>
          </a:p>
        </p:txBody>
      </p:sp>
    </p:spTree>
    <p:extLst>
      <p:ext uri="{BB962C8B-B14F-4D97-AF65-F5344CB8AC3E}">
        <p14:creationId xmlns:p14="http://schemas.microsoft.com/office/powerpoint/2010/main" val="72479663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96777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Thursday, August 10, 2017</a:t>
            </a:r>
            <a:endParaRPr lang="en-US" dirty="0"/>
          </a:p>
        </p:txBody>
      </p:sp>
      <p:sp>
        <p:nvSpPr>
          <p:cNvPr id="5" name="Rectangle 4"/>
          <p:cNvSpPr/>
          <p:nvPr/>
        </p:nvSpPr>
        <p:spPr>
          <a:xfrm>
            <a:off x="154269" y="961788"/>
            <a:ext cx="8839263" cy="4431983"/>
          </a:xfrm>
          <a:prstGeom prst="rect">
            <a:avLst/>
          </a:prstGeom>
        </p:spPr>
        <p:txBody>
          <a:bodyPr wrap="square">
            <a:spAutoFit/>
          </a:bodyPr>
          <a:lstStyle/>
          <a:p>
            <a:pPr marL="400050" indent="-400050" algn="just">
              <a:spcBef>
                <a:spcPts val="1200"/>
              </a:spcBef>
              <a:spcAft>
                <a:spcPts val="1200"/>
              </a:spcAft>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At high energy proton accelerator complex, one of the worst-case failure scenarios is that the entire beam (a bunch train) is lost at the same point:</a:t>
            </a:r>
          </a:p>
          <a:p>
            <a:pPr marL="742950" lvl="1" indent="-285750">
              <a:lnSpc>
                <a:spcPct val="120000"/>
              </a:lnSpc>
              <a:buFont typeface="Courier New" panose="02070309020205020404" pitchFamily="49" charset="0"/>
              <a:buChar char="o"/>
            </a:pPr>
            <a:r>
              <a:rPr lang="en-US" sz="1500" dirty="0" smtClean="0">
                <a:solidFill>
                  <a:srgbClr val="0070C0"/>
                </a:solidFill>
                <a:latin typeface="Times New Roman" pitchFamily="18" charset="0"/>
                <a:cs typeface="Times New Roman" pitchFamily="18" charset="0"/>
                <a:sym typeface="Wingdings"/>
              </a:rPr>
              <a:t>In </a:t>
            </a:r>
            <a:r>
              <a:rPr lang="en-US" sz="1500" dirty="0">
                <a:solidFill>
                  <a:srgbClr val="0070C0"/>
                </a:solidFill>
                <a:latin typeface="Times New Roman" pitchFamily="18" charset="0"/>
                <a:cs typeface="Times New Roman" pitchFamily="18" charset="0"/>
                <a:sym typeface="Wingdings"/>
              </a:rPr>
              <a:t>the accelerator</a:t>
            </a:r>
          </a:p>
          <a:p>
            <a:pPr marL="1200150" lvl="2" indent="-285750">
              <a:lnSpc>
                <a:spcPct val="120000"/>
              </a:lnSpc>
              <a:buFont typeface="Arial" panose="020B0604020202020204" pitchFamily="34" charset="0"/>
              <a:buChar char="•"/>
            </a:pPr>
            <a:r>
              <a:rPr lang="en-US" sz="1500" dirty="0">
                <a:solidFill>
                  <a:srgbClr val="FF0000"/>
                </a:solidFill>
                <a:latin typeface="Times New Roman" pitchFamily="18" charset="0"/>
                <a:cs typeface="Times New Roman" pitchFamily="18" charset="0"/>
                <a:sym typeface="Wingdings"/>
              </a:rPr>
              <a:t>wrong deflecting angle of the extraction kickers</a:t>
            </a:r>
          </a:p>
          <a:p>
            <a:pPr marL="1657350" lvl="3" indent="-285750">
              <a:lnSpc>
                <a:spcPct val="120000"/>
              </a:lnSpc>
              <a:buFont typeface="Wingdings" panose="05000000000000000000" pitchFamily="2" charset="2"/>
              <a:buChar char="§"/>
            </a:pPr>
            <a:r>
              <a:rPr lang="en-US" sz="1500" dirty="0">
                <a:solidFill>
                  <a:srgbClr val="FFC000"/>
                </a:solidFill>
                <a:latin typeface="Times New Roman" pitchFamily="18" charset="0"/>
                <a:cs typeface="Times New Roman" pitchFamily="18" charset="0"/>
                <a:sym typeface="Wingdings"/>
              </a:rPr>
              <a:t>energy-tracking system failures</a:t>
            </a:r>
          </a:p>
          <a:p>
            <a:pPr marL="1657350" lvl="3" indent="-285750">
              <a:lnSpc>
                <a:spcPct val="120000"/>
              </a:lnSpc>
              <a:buFont typeface="Wingdings" panose="05000000000000000000" pitchFamily="2" charset="2"/>
              <a:buChar char="§"/>
            </a:pPr>
            <a:r>
              <a:rPr lang="en-US" sz="1500" dirty="0">
                <a:solidFill>
                  <a:srgbClr val="FFC000"/>
                </a:solidFill>
                <a:latin typeface="Times New Roman" pitchFamily="18" charset="0"/>
                <a:cs typeface="Times New Roman" pitchFamily="18" charset="0"/>
                <a:sym typeface="Wingdings"/>
              </a:rPr>
              <a:t>part of the kicker magnets are firing</a:t>
            </a:r>
          </a:p>
          <a:p>
            <a:pPr marL="742950" lvl="1" indent="-285750">
              <a:lnSpc>
                <a:spcPct val="120000"/>
              </a:lnSpc>
              <a:buFont typeface="Courier New" panose="02070309020205020404" pitchFamily="49" charset="0"/>
              <a:buChar char="o"/>
            </a:pPr>
            <a:r>
              <a:rPr lang="en-US" sz="1500" dirty="0">
                <a:solidFill>
                  <a:srgbClr val="0070C0"/>
                </a:solidFill>
                <a:latin typeface="Times New Roman" pitchFamily="18" charset="0"/>
                <a:cs typeface="Times New Roman" pitchFamily="18" charset="0"/>
                <a:sym typeface="Wingdings"/>
              </a:rPr>
              <a:t>In the </a:t>
            </a:r>
            <a:r>
              <a:rPr lang="en-US" sz="1500" dirty="0" smtClean="0">
                <a:solidFill>
                  <a:srgbClr val="0070C0"/>
                </a:solidFill>
                <a:latin typeface="Times New Roman" pitchFamily="18" charset="0"/>
                <a:cs typeface="Times New Roman" pitchFamily="18" charset="0"/>
                <a:sym typeface="Wingdings"/>
              </a:rPr>
              <a:t>extraction/beam </a:t>
            </a:r>
            <a:r>
              <a:rPr lang="en-US" sz="1500" dirty="0">
                <a:solidFill>
                  <a:srgbClr val="0070C0"/>
                </a:solidFill>
                <a:latin typeface="Times New Roman" pitchFamily="18" charset="0"/>
                <a:cs typeface="Times New Roman" pitchFamily="18" charset="0"/>
                <a:sym typeface="Wingdings"/>
              </a:rPr>
              <a:t>dump transfer line</a:t>
            </a:r>
          </a:p>
          <a:p>
            <a:pPr marL="1200150" lvl="2" indent="-285750">
              <a:lnSpc>
                <a:spcPct val="120000"/>
              </a:lnSpc>
              <a:buFont typeface="Arial" panose="020B0604020202020204" pitchFamily="34" charset="0"/>
              <a:buChar char="•"/>
            </a:pPr>
            <a:r>
              <a:rPr lang="en-US" sz="1500" dirty="0">
                <a:solidFill>
                  <a:srgbClr val="FF0000"/>
                </a:solidFill>
                <a:latin typeface="Times New Roman" pitchFamily="18" charset="0"/>
                <a:cs typeface="Times New Roman" pitchFamily="18" charset="0"/>
                <a:sym typeface="Wingdings"/>
              </a:rPr>
              <a:t>wrong deflecting angle of the septum magnets</a:t>
            </a:r>
          </a:p>
          <a:p>
            <a:pPr marL="1657350" lvl="3" indent="-285750">
              <a:lnSpc>
                <a:spcPct val="120000"/>
              </a:lnSpc>
              <a:buFont typeface="Wingdings" panose="05000000000000000000" pitchFamily="2" charset="2"/>
              <a:buChar char="§"/>
            </a:pPr>
            <a:r>
              <a:rPr lang="en-US" sz="1500" dirty="0">
                <a:solidFill>
                  <a:srgbClr val="FFC000"/>
                </a:solidFill>
                <a:latin typeface="Times New Roman" pitchFamily="18" charset="0"/>
                <a:cs typeface="Times New Roman" pitchFamily="18" charset="0"/>
                <a:sym typeface="Wingdings"/>
              </a:rPr>
              <a:t>energy-tracking system failures</a:t>
            </a:r>
          </a:p>
          <a:p>
            <a:pPr marL="1657350" lvl="3" indent="-285750">
              <a:lnSpc>
                <a:spcPct val="120000"/>
              </a:lnSpc>
              <a:buFont typeface="Wingdings" panose="05000000000000000000" pitchFamily="2" charset="2"/>
              <a:buChar char="§"/>
            </a:pPr>
            <a:r>
              <a:rPr lang="en-US" sz="1500" dirty="0">
                <a:solidFill>
                  <a:srgbClr val="FFC000"/>
                </a:solidFill>
                <a:latin typeface="Times New Roman" pitchFamily="18" charset="0"/>
                <a:cs typeface="Times New Roman" pitchFamily="18" charset="0"/>
                <a:sym typeface="Wingdings"/>
              </a:rPr>
              <a:t>septum magnets failures (such as inter-turn short</a:t>
            </a:r>
            <a:r>
              <a:rPr lang="en-US" sz="1500" dirty="0" smtClean="0">
                <a:solidFill>
                  <a:srgbClr val="FFC000"/>
                </a:solidFill>
                <a:latin typeface="Times New Roman" pitchFamily="18" charset="0"/>
                <a:cs typeface="Times New Roman" pitchFamily="18" charset="0"/>
                <a:sym typeface="Wingdings"/>
              </a:rPr>
              <a:t>)</a:t>
            </a:r>
          </a:p>
          <a:p>
            <a:pPr marL="742950" lvl="1" indent="-285750">
              <a:lnSpc>
                <a:spcPct val="120000"/>
              </a:lnSpc>
              <a:buFont typeface="Courier New" panose="02070309020205020404" pitchFamily="49" charset="0"/>
              <a:buChar char="o"/>
            </a:pPr>
            <a:r>
              <a:rPr lang="en-US" sz="1500" dirty="0" smtClean="0">
                <a:solidFill>
                  <a:srgbClr val="0070C0"/>
                </a:solidFill>
                <a:latin typeface="Times New Roman" pitchFamily="18" charset="0"/>
                <a:cs typeface="Times New Roman" pitchFamily="18" charset="0"/>
                <a:sym typeface="Wingdings"/>
              </a:rPr>
              <a:t>On the beam dump blocks</a:t>
            </a:r>
          </a:p>
          <a:p>
            <a:pPr marL="1200150" lvl="2" indent="-285750">
              <a:lnSpc>
                <a:spcPct val="120000"/>
              </a:lnSpc>
              <a:buFont typeface="Arial" panose="020B0604020202020204" pitchFamily="34" charset="0"/>
              <a:buChar char="•"/>
            </a:pPr>
            <a:r>
              <a:rPr lang="en-US" sz="1500" dirty="0" smtClean="0">
                <a:solidFill>
                  <a:srgbClr val="FF0000"/>
                </a:solidFill>
                <a:latin typeface="Times New Roman" pitchFamily="18" charset="0"/>
                <a:cs typeface="Times New Roman" pitchFamily="18" charset="0"/>
                <a:sym typeface="Wingdings"/>
              </a:rPr>
              <a:t>dilution </a:t>
            </a:r>
            <a:r>
              <a:rPr lang="en-US" sz="1500" dirty="0">
                <a:solidFill>
                  <a:srgbClr val="FF0000"/>
                </a:solidFill>
                <a:latin typeface="Times New Roman" pitchFamily="18" charset="0"/>
                <a:cs typeface="Times New Roman" pitchFamily="18" charset="0"/>
                <a:sym typeface="Wingdings"/>
              </a:rPr>
              <a:t>kicker failures</a:t>
            </a:r>
          </a:p>
          <a:p>
            <a:pPr marL="400050" indent="-400050" algn="just">
              <a:spcBef>
                <a:spcPts val="1200"/>
              </a:spcBef>
              <a:spcAft>
                <a:spcPts val="1200"/>
              </a:spcAft>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The probability is rather low, but the consequences are serious </a:t>
            </a:r>
            <a:r>
              <a:rPr lang="en-US" dirty="0" smtClean="0">
                <a:solidFill>
                  <a:srgbClr val="FFC000"/>
                </a:solidFill>
                <a:latin typeface="Times New Roman" panose="02020603050405020304" pitchFamily="18" charset="0"/>
                <a:cs typeface="Times New Roman" panose="02020603050405020304" pitchFamily="18" charset="0"/>
              </a:rPr>
              <a:t>(hydrodynamic tunneling)</a:t>
            </a:r>
            <a:r>
              <a:rPr lang="en-US" dirty="0" smtClean="0">
                <a:latin typeface="Times New Roman" panose="02020603050405020304" pitchFamily="18" charset="0"/>
                <a:cs typeface="Times New Roman" panose="02020603050405020304" pitchFamily="18" charset="0"/>
              </a:rPr>
              <a:t>. </a:t>
            </a:r>
          </a:p>
          <a:p>
            <a:pPr marL="400050" indent="-400050" algn="just">
              <a:spcAft>
                <a:spcPts val="1200"/>
              </a:spcAft>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Once it happens, we highly rely on passive protections (beam absorbers).</a:t>
            </a:r>
          </a:p>
        </p:txBody>
      </p:sp>
      <p:sp>
        <p:nvSpPr>
          <p:cNvPr id="10" name="Title 1"/>
          <p:cNvSpPr>
            <a:spLocks noGrp="1"/>
          </p:cNvSpPr>
          <p:nvPr>
            <p:ph type="title"/>
          </p:nvPr>
        </p:nvSpPr>
        <p:spPr>
          <a:xfrm>
            <a:off x="217714" y="17700"/>
            <a:ext cx="8715974" cy="1143000"/>
          </a:xfrm>
        </p:spPr>
        <p:txBody>
          <a:bodyPr>
            <a:normAutofit/>
          </a:bodyPr>
          <a:lstStyle/>
          <a:p>
            <a:pPr marL="310932" algn="ctr"/>
            <a:r>
              <a:rPr lang="en-US" sz="2000" dirty="0" smtClean="0"/>
              <a:t>I. Introduction: the worst-case failure mode</a:t>
            </a:r>
            <a:endParaRPr lang="en-US" sz="2000" dirty="0"/>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35590418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Thursday, August 10, 2017</a:t>
            </a:r>
            <a:endParaRPr lang="en-US" dirty="0"/>
          </a:p>
        </p:txBody>
      </p:sp>
      <p:sp>
        <p:nvSpPr>
          <p:cNvPr id="5" name="Rectangle 4"/>
          <p:cNvSpPr/>
          <p:nvPr/>
        </p:nvSpPr>
        <p:spPr>
          <a:xfrm>
            <a:off x="212978" y="851833"/>
            <a:ext cx="8720710" cy="1200329"/>
          </a:xfrm>
          <a:prstGeom prst="rect">
            <a:avLst/>
          </a:prstGeom>
        </p:spPr>
        <p:txBody>
          <a:bodyPr wrap="square">
            <a:spAutoFit/>
          </a:bodyPr>
          <a:lstStyle/>
          <a:p>
            <a:pPr marL="400050" indent="-400050" algn="just">
              <a:spcBef>
                <a:spcPts val="1200"/>
              </a:spcBef>
              <a:spcAft>
                <a:spcPts val="1200"/>
              </a:spcAft>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In </a:t>
            </a:r>
            <a:r>
              <a:rPr lang="en-US" dirty="0" smtClean="0">
                <a:latin typeface="Times New Roman" panose="02020603050405020304" pitchFamily="18" charset="0"/>
                <a:cs typeface="Times New Roman" panose="02020603050405020304" pitchFamily="18" charset="0"/>
                <a:sym typeface="Wingdings"/>
              </a:rPr>
              <a:t>2004</a:t>
            </a:r>
            <a:r>
              <a:rPr lang="en-US" dirty="0">
                <a:latin typeface="Times New Roman" panose="02020603050405020304" pitchFamily="18" charset="0"/>
                <a:cs typeface="Times New Roman" panose="02020603050405020304" pitchFamily="18" charset="0"/>
                <a:sym typeface="Wingdings"/>
              </a:rPr>
              <a:t>, the full SPS beam (288 bunches, 3.4×10</a:t>
            </a:r>
            <a:r>
              <a:rPr lang="en-US" baseline="30000" dirty="0">
                <a:latin typeface="Times New Roman" panose="02020603050405020304" pitchFamily="18" charset="0"/>
                <a:cs typeface="Times New Roman" panose="02020603050405020304" pitchFamily="18" charset="0"/>
                <a:sym typeface="Wingdings"/>
              </a:rPr>
              <a:t>13</a:t>
            </a:r>
            <a:r>
              <a:rPr lang="en-US" dirty="0">
                <a:latin typeface="Times New Roman" panose="02020603050405020304" pitchFamily="18" charset="0"/>
                <a:cs typeface="Times New Roman" panose="02020603050405020304" pitchFamily="18" charset="0"/>
                <a:sym typeface="Wingdings"/>
              </a:rPr>
              <a:t> protons, 450 GeV) was once extracted with wrong angle due to switch-off of the septum. Vacuum chamber (stainless steel) of one </a:t>
            </a:r>
            <a:r>
              <a:rPr lang="en-US" dirty="0" smtClean="0">
                <a:latin typeface="Times New Roman" panose="02020603050405020304" pitchFamily="18" charset="0"/>
                <a:cs typeface="Times New Roman" panose="02020603050405020304" pitchFamily="18" charset="0"/>
                <a:sym typeface="Wingdings"/>
              </a:rPr>
              <a:t>magnet in the transfer line </a:t>
            </a:r>
            <a:r>
              <a:rPr lang="en-US" dirty="0">
                <a:latin typeface="Times New Roman" panose="02020603050405020304" pitchFamily="18" charset="0"/>
                <a:cs typeface="Times New Roman" panose="02020603050405020304" pitchFamily="18" charset="0"/>
                <a:sym typeface="Wingdings"/>
              </a:rPr>
              <a:t>was severely damaged. Both the vacuum chamber and the magnet had to be replaced</a:t>
            </a:r>
            <a:r>
              <a:rPr lang="en-US" dirty="0" smtClean="0">
                <a:latin typeface="Times New Roman" panose="02020603050405020304" pitchFamily="18" charset="0"/>
                <a:cs typeface="Times New Roman" panose="02020603050405020304" pitchFamily="18" charset="0"/>
                <a:sym typeface="Wingdings"/>
              </a:rPr>
              <a:t>. </a:t>
            </a:r>
            <a:r>
              <a:rPr lang="en-GB" sz="1200" dirty="0" smtClean="0">
                <a:solidFill>
                  <a:srgbClr val="00B050"/>
                </a:solidFill>
                <a:latin typeface="Times New Roman" panose="02020603050405020304" pitchFamily="18" charset="0"/>
                <a:cs typeface="Times New Roman" panose="02020603050405020304" pitchFamily="18" charset="0"/>
              </a:rPr>
              <a:t>[B. Goddard, </a:t>
            </a:r>
            <a:r>
              <a:rPr lang="en-GB" sz="1200" dirty="0">
                <a:solidFill>
                  <a:srgbClr val="00B050"/>
                </a:solidFill>
                <a:latin typeface="Times New Roman" panose="02020603050405020304" pitchFamily="18" charset="0"/>
                <a:cs typeface="Times New Roman" panose="02020603050405020304" pitchFamily="18" charset="0"/>
              </a:rPr>
              <a:t>et al, </a:t>
            </a:r>
            <a:r>
              <a:rPr lang="en-GB" sz="1200" dirty="0" smtClean="0">
                <a:solidFill>
                  <a:srgbClr val="00B050"/>
                </a:solidFill>
                <a:latin typeface="Times New Roman" panose="02020603050405020304" pitchFamily="18" charset="0"/>
                <a:cs typeface="Times New Roman" panose="02020603050405020304" pitchFamily="18" charset="0"/>
              </a:rPr>
              <a:t>AB-Note-2005-014 BT]</a:t>
            </a:r>
            <a:endParaRPr lang="en-US" sz="1200" dirty="0" smtClean="0">
              <a:solidFill>
                <a:srgbClr val="FF0000"/>
              </a:solidFill>
              <a:latin typeface="Times New Roman" pitchFamily="18" charset="0"/>
              <a:cs typeface="Times New Roman" pitchFamily="18" charset="0"/>
              <a:sym typeface="Wingdings"/>
            </a:endParaRPr>
          </a:p>
        </p:txBody>
      </p:sp>
      <p:sp>
        <p:nvSpPr>
          <p:cNvPr id="10" name="Title 1"/>
          <p:cNvSpPr>
            <a:spLocks noGrp="1"/>
          </p:cNvSpPr>
          <p:nvPr>
            <p:ph type="title"/>
          </p:nvPr>
        </p:nvSpPr>
        <p:spPr>
          <a:xfrm>
            <a:off x="217714" y="17700"/>
            <a:ext cx="8715974" cy="1143000"/>
          </a:xfrm>
        </p:spPr>
        <p:txBody>
          <a:bodyPr>
            <a:normAutofit/>
          </a:bodyPr>
          <a:lstStyle/>
          <a:p>
            <a:pPr marL="310932" algn="ctr"/>
            <a:r>
              <a:rPr lang="en-US" sz="2000" dirty="0" smtClean="0"/>
              <a:t>I. Introduction: the worst-case failure mode (did happen!)</a:t>
            </a:r>
            <a:endParaRPr lang="en-US" sz="2000" dirty="0"/>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5</a:t>
            </a:fld>
            <a:endParaRPr lang="en-US" dirty="0"/>
          </a:p>
        </p:txBody>
      </p:sp>
      <p:grpSp>
        <p:nvGrpSpPr>
          <p:cNvPr id="15" name="Group 14"/>
          <p:cNvGrpSpPr/>
          <p:nvPr/>
        </p:nvGrpSpPr>
        <p:grpSpPr>
          <a:xfrm>
            <a:off x="1258170" y="2103180"/>
            <a:ext cx="7584888" cy="3943817"/>
            <a:chOff x="1258170" y="2103180"/>
            <a:chExt cx="7584888" cy="3943817"/>
          </a:xfrm>
        </p:grpSpPr>
        <p:pic>
          <p:nvPicPr>
            <p:cNvPr id="9" name="Picture 8"/>
            <p:cNvPicPr>
              <a:picLocks noChangeAspect="1"/>
            </p:cNvPicPr>
            <p:nvPr/>
          </p:nvPicPr>
          <p:blipFill>
            <a:blip r:embed="rId3"/>
            <a:stretch>
              <a:fillRect/>
            </a:stretch>
          </p:blipFill>
          <p:spPr>
            <a:xfrm>
              <a:off x="1258170" y="2103180"/>
              <a:ext cx="4320000" cy="1261707"/>
            </a:xfrm>
            <a:prstGeom prst="rect">
              <a:avLst/>
            </a:prstGeom>
          </p:spPr>
        </p:pic>
        <p:pic>
          <p:nvPicPr>
            <p:cNvPr id="11" name="Picture 10"/>
            <p:cNvPicPr>
              <a:picLocks noChangeAspect="1"/>
            </p:cNvPicPr>
            <p:nvPr/>
          </p:nvPicPr>
          <p:blipFill>
            <a:blip r:embed="rId4"/>
            <a:stretch>
              <a:fillRect/>
            </a:stretch>
          </p:blipFill>
          <p:spPr>
            <a:xfrm>
              <a:off x="1258170" y="3415906"/>
              <a:ext cx="4320000" cy="1283308"/>
            </a:xfrm>
            <a:prstGeom prst="rect">
              <a:avLst/>
            </a:prstGeom>
          </p:spPr>
        </p:pic>
        <p:pic>
          <p:nvPicPr>
            <p:cNvPr id="12" name="Picture 11"/>
            <p:cNvPicPr>
              <a:picLocks noChangeAspect="1"/>
            </p:cNvPicPr>
            <p:nvPr/>
          </p:nvPicPr>
          <p:blipFill>
            <a:blip r:embed="rId5"/>
            <a:stretch>
              <a:fillRect/>
            </a:stretch>
          </p:blipFill>
          <p:spPr>
            <a:xfrm>
              <a:off x="1258170" y="4767865"/>
              <a:ext cx="4320000" cy="1279132"/>
            </a:xfrm>
            <a:prstGeom prst="rect">
              <a:avLst/>
            </a:prstGeom>
          </p:spPr>
        </p:pic>
        <p:sp>
          <p:nvSpPr>
            <p:cNvPr id="13" name="Rectangle 12"/>
            <p:cNvSpPr/>
            <p:nvPr/>
          </p:nvSpPr>
          <p:spPr>
            <a:xfrm>
              <a:off x="5182756" y="2529921"/>
              <a:ext cx="3660302" cy="3139321"/>
            </a:xfrm>
            <a:prstGeom prst="rect">
              <a:avLst/>
            </a:prstGeom>
          </p:spPr>
          <p:txBody>
            <a:bodyPr wrap="square">
              <a:spAutoFit/>
            </a:bodyPr>
            <a:lstStyle/>
            <a:p>
              <a:pPr lvl="1">
                <a:lnSpc>
                  <a:spcPct val="120000"/>
                </a:lnSpc>
              </a:pPr>
              <a:r>
                <a:rPr lang="en-US" sz="1500" dirty="0" smtClean="0">
                  <a:solidFill>
                    <a:srgbClr val="0070C0"/>
                  </a:solidFill>
                  <a:latin typeface="Times New Roman" pitchFamily="18" charset="0"/>
                  <a:cs typeface="Times New Roman" pitchFamily="18" charset="0"/>
                  <a:sym typeface="Wingdings"/>
                </a:rPr>
                <a:t>Outside of the vacuum chamber</a:t>
              </a:r>
            </a:p>
            <a:p>
              <a:pPr lvl="1">
                <a:lnSpc>
                  <a:spcPct val="120000"/>
                </a:lnSpc>
              </a:pPr>
              <a:endParaRPr lang="en-US" sz="1500" dirty="0">
                <a:solidFill>
                  <a:srgbClr val="0070C0"/>
                </a:solidFill>
                <a:latin typeface="Times New Roman" pitchFamily="18" charset="0"/>
                <a:cs typeface="Times New Roman" pitchFamily="18" charset="0"/>
                <a:sym typeface="Wingdings"/>
              </a:endParaRPr>
            </a:p>
            <a:p>
              <a:pPr lvl="1">
                <a:lnSpc>
                  <a:spcPct val="120000"/>
                </a:lnSpc>
              </a:pPr>
              <a:endParaRPr lang="en-US" sz="1500" dirty="0" smtClean="0">
                <a:solidFill>
                  <a:srgbClr val="0070C0"/>
                </a:solidFill>
                <a:latin typeface="Times New Roman" pitchFamily="18" charset="0"/>
                <a:cs typeface="Times New Roman" pitchFamily="18" charset="0"/>
                <a:sym typeface="Wingdings"/>
              </a:endParaRPr>
            </a:p>
            <a:p>
              <a:pPr lvl="1">
                <a:lnSpc>
                  <a:spcPct val="120000"/>
                </a:lnSpc>
              </a:pPr>
              <a:endParaRPr lang="en-US" sz="1500" dirty="0">
                <a:solidFill>
                  <a:srgbClr val="0070C0"/>
                </a:solidFill>
                <a:latin typeface="Times New Roman" pitchFamily="18" charset="0"/>
                <a:cs typeface="Times New Roman" pitchFamily="18" charset="0"/>
                <a:sym typeface="Wingdings"/>
              </a:endParaRPr>
            </a:p>
            <a:p>
              <a:pPr lvl="1">
                <a:lnSpc>
                  <a:spcPct val="120000"/>
                </a:lnSpc>
              </a:pPr>
              <a:endParaRPr lang="en-US" sz="1500" dirty="0" smtClean="0">
                <a:solidFill>
                  <a:srgbClr val="0070C0"/>
                </a:solidFill>
                <a:latin typeface="Times New Roman" pitchFamily="18" charset="0"/>
                <a:cs typeface="Times New Roman" pitchFamily="18" charset="0"/>
                <a:sym typeface="Wingdings"/>
              </a:endParaRPr>
            </a:p>
            <a:p>
              <a:pPr lvl="1">
                <a:lnSpc>
                  <a:spcPct val="120000"/>
                </a:lnSpc>
              </a:pPr>
              <a:r>
                <a:rPr lang="en-US" sz="1500" dirty="0" smtClean="0">
                  <a:solidFill>
                    <a:srgbClr val="0070C0"/>
                  </a:solidFill>
                  <a:latin typeface="Times New Roman" pitchFamily="18" charset="0"/>
                  <a:cs typeface="Times New Roman" pitchFamily="18" charset="0"/>
                  <a:sym typeface="Wingdings"/>
                </a:rPr>
                <a:t>Inside, beam impact side</a:t>
              </a:r>
            </a:p>
            <a:p>
              <a:pPr lvl="1">
                <a:lnSpc>
                  <a:spcPct val="120000"/>
                </a:lnSpc>
              </a:pPr>
              <a:endParaRPr lang="en-US" sz="1500" dirty="0">
                <a:solidFill>
                  <a:srgbClr val="0070C0"/>
                </a:solidFill>
                <a:latin typeface="Times New Roman" pitchFamily="18" charset="0"/>
                <a:cs typeface="Times New Roman" pitchFamily="18" charset="0"/>
                <a:sym typeface="Wingdings"/>
              </a:endParaRPr>
            </a:p>
            <a:p>
              <a:pPr lvl="1">
                <a:lnSpc>
                  <a:spcPct val="120000"/>
                </a:lnSpc>
              </a:pPr>
              <a:endParaRPr lang="en-US" sz="1500" dirty="0" smtClean="0">
                <a:solidFill>
                  <a:srgbClr val="0070C0"/>
                </a:solidFill>
                <a:latin typeface="Times New Roman" pitchFamily="18" charset="0"/>
                <a:cs typeface="Times New Roman" pitchFamily="18" charset="0"/>
                <a:sym typeface="Wingdings"/>
              </a:endParaRPr>
            </a:p>
            <a:p>
              <a:pPr lvl="1">
                <a:lnSpc>
                  <a:spcPct val="120000"/>
                </a:lnSpc>
              </a:pPr>
              <a:endParaRPr lang="en-US" sz="1500" dirty="0">
                <a:solidFill>
                  <a:srgbClr val="0070C0"/>
                </a:solidFill>
                <a:latin typeface="Times New Roman" pitchFamily="18" charset="0"/>
                <a:cs typeface="Times New Roman" pitchFamily="18" charset="0"/>
                <a:sym typeface="Wingdings"/>
              </a:endParaRPr>
            </a:p>
            <a:p>
              <a:pPr lvl="1">
                <a:lnSpc>
                  <a:spcPct val="120000"/>
                </a:lnSpc>
              </a:pPr>
              <a:endParaRPr lang="en-US" sz="1500" dirty="0" smtClean="0">
                <a:solidFill>
                  <a:srgbClr val="0070C0"/>
                </a:solidFill>
                <a:latin typeface="Times New Roman" pitchFamily="18" charset="0"/>
                <a:cs typeface="Times New Roman" pitchFamily="18" charset="0"/>
                <a:sym typeface="Wingdings"/>
              </a:endParaRPr>
            </a:p>
            <a:p>
              <a:pPr lvl="1">
                <a:lnSpc>
                  <a:spcPct val="120000"/>
                </a:lnSpc>
              </a:pPr>
              <a:r>
                <a:rPr lang="en-US" sz="1500" dirty="0" smtClean="0">
                  <a:solidFill>
                    <a:srgbClr val="0070C0"/>
                  </a:solidFill>
                  <a:latin typeface="Times New Roman" pitchFamily="18" charset="0"/>
                  <a:cs typeface="Times New Roman" pitchFamily="18" charset="0"/>
                  <a:sym typeface="Wingdings"/>
                </a:rPr>
                <a:t>Inside, opposite to the beam impact</a:t>
              </a:r>
              <a:endParaRPr lang="en-US" sz="1500" dirty="0">
                <a:solidFill>
                  <a:srgbClr val="0070C0"/>
                </a:solidFill>
                <a:latin typeface="Times New Roman" pitchFamily="18" charset="0"/>
                <a:cs typeface="Times New Roman" pitchFamily="18" charset="0"/>
                <a:sym typeface="Wingdings"/>
              </a:endParaRPr>
            </a:p>
          </p:txBody>
        </p:sp>
      </p:grpSp>
    </p:spTree>
    <p:extLst>
      <p:ext uri="{BB962C8B-B14F-4D97-AF65-F5344CB8AC3E}">
        <p14:creationId xmlns:p14="http://schemas.microsoft.com/office/powerpoint/2010/main" val="42818138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Thursday, August 10, 2017</a:t>
            </a:r>
            <a:endParaRPr lang="en-US" dirty="0"/>
          </a:p>
        </p:txBody>
      </p:sp>
      <p:sp>
        <p:nvSpPr>
          <p:cNvPr id="5" name="Rectangle 4"/>
          <p:cNvSpPr/>
          <p:nvPr/>
        </p:nvSpPr>
        <p:spPr>
          <a:xfrm>
            <a:off x="217715" y="1029791"/>
            <a:ext cx="8715972" cy="338554"/>
          </a:xfrm>
          <a:prstGeom prst="rect">
            <a:avLst/>
          </a:prstGeom>
        </p:spPr>
        <p:txBody>
          <a:bodyPr wrap="square">
            <a:spAutoFit/>
          </a:bodyPr>
          <a:lstStyle/>
          <a:p>
            <a:pPr marL="400050" indent="-400050" algn="just">
              <a:spcAft>
                <a:spcPts val="1200"/>
              </a:spcAft>
              <a:buFont typeface="Wingdings" panose="05000000000000000000" pitchFamily="2" charset="2"/>
              <a:buChar char="Ø"/>
            </a:pPr>
            <a:r>
              <a:rPr lang="en-US" sz="1600" dirty="0" smtClean="0">
                <a:latin typeface="Times New Roman" panose="02020603050405020304" pitchFamily="18" charset="0"/>
                <a:cs typeface="Times New Roman" panose="02020603050405020304" pitchFamily="18" charset="0"/>
              </a:rPr>
              <a:t>What is hydrodynamic tunneling </a:t>
            </a:r>
            <a:r>
              <a:rPr lang="en-US" sz="1600" dirty="0" smtClean="0">
                <a:latin typeface="Times New Roman" panose="02020603050405020304" pitchFamily="18" charset="0"/>
                <a:cs typeface="Times New Roman" panose="02020603050405020304" pitchFamily="18" charset="0"/>
                <a:sym typeface="Wingdings" panose="05000000000000000000" pitchFamily="2" charset="2"/>
              </a:rPr>
              <a:t> “simplified picture”</a:t>
            </a:r>
            <a:r>
              <a:rPr lang="en-US" sz="1600" dirty="0" smtClean="0">
                <a:latin typeface="Times New Roman" panose="02020603050405020304" pitchFamily="18" charset="0"/>
                <a:cs typeface="Times New Roman" panose="02020603050405020304" pitchFamily="18" charset="0"/>
              </a:rPr>
              <a:t>:</a:t>
            </a:r>
            <a:endParaRPr lang="en-US" dirty="0" smtClean="0">
              <a:latin typeface="Times New Roman" panose="02020603050405020304" pitchFamily="18" charset="0"/>
              <a:cs typeface="Times New Roman" panose="02020603050405020304" pitchFamily="18" charset="0"/>
            </a:endParaRPr>
          </a:p>
        </p:txBody>
      </p:sp>
      <p:sp>
        <p:nvSpPr>
          <p:cNvPr id="10" name="Title 1"/>
          <p:cNvSpPr>
            <a:spLocks noGrp="1"/>
          </p:cNvSpPr>
          <p:nvPr>
            <p:ph type="title"/>
          </p:nvPr>
        </p:nvSpPr>
        <p:spPr>
          <a:xfrm>
            <a:off x="217714" y="17700"/>
            <a:ext cx="8715974" cy="1143000"/>
          </a:xfrm>
        </p:spPr>
        <p:txBody>
          <a:bodyPr>
            <a:normAutofit/>
          </a:bodyPr>
          <a:lstStyle/>
          <a:p>
            <a:pPr marL="310932" algn="ctr"/>
            <a:r>
              <a:rPr lang="en-US" sz="2000" dirty="0" smtClean="0"/>
              <a:t>I. Introduction: hydrodynamic tunneling</a:t>
            </a:r>
            <a:endParaRPr lang="en-US" sz="2000" dirty="0"/>
          </a:p>
        </p:txBody>
      </p:sp>
      <p:sp>
        <p:nvSpPr>
          <p:cNvPr id="2" name="Footer Placeholder 1"/>
          <p:cNvSpPr>
            <a:spLocks noGrp="1"/>
          </p:cNvSpPr>
          <p:nvPr>
            <p:ph type="ftr" sz="quarter" idx="3"/>
          </p:nvPr>
        </p:nvSpPr>
        <p:spPr/>
        <p:txBody>
          <a:bodyPr/>
          <a:lstStyle/>
          <a:p>
            <a:r>
              <a:rPr lang="fr-FR" dirty="0" err="1" smtClean="0"/>
              <a:t>Yuancun</a:t>
            </a:r>
            <a:r>
              <a:rPr lang="fr-FR" dirty="0" smtClean="0"/>
              <a:t> NIE  TE-MPE-PE Section Meeting</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6</a:t>
            </a:fld>
            <a:endParaRPr lang="en-US" dirty="0"/>
          </a:p>
        </p:txBody>
      </p:sp>
      <p:sp>
        <p:nvSpPr>
          <p:cNvPr id="6" name="Can 5"/>
          <p:cNvSpPr/>
          <p:nvPr/>
        </p:nvSpPr>
        <p:spPr>
          <a:xfrm rot="16200000">
            <a:off x="6049741" y="1333"/>
            <a:ext cx="688693" cy="4539134"/>
          </a:xfrm>
          <a:prstGeom prst="can">
            <a:avLst>
              <a:gd name="adj" fmla="val 29202"/>
            </a:avLst>
          </a:prstGeom>
          <a:solidFill>
            <a:srgbClr val="FF6600"/>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sp>
        <p:nvSpPr>
          <p:cNvPr id="9" name="Can 8"/>
          <p:cNvSpPr/>
          <p:nvPr/>
        </p:nvSpPr>
        <p:spPr>
          <a:xfrm rot="16200000">
            <a:off x="6049739" y="1571634"/>
            <a:ext cx="688693" cy="4539135"/>
          </a:xfrm>
          <a:prstGeom prst="can">
            <a:avLst>
              <a:gd name="adj" fmla="val 29202"/>
            </a:avLst>
          </a:prstGeom>
          <a:gradFill>
            <a:gsLst>
              <a:gs pos="62000">
                <a:srgbClr val="FA9B5C"/>
              </a:gs>
              <a:gs pos="53000">
                <a:srgbClr val="FF6600"/>
              </a:gs>
              <a:gs pos="0">
                <a:srgbClr val="FF6600"/>
              </a:gs>
              <a:gs pos="79000">
                <a:schemeClr val="accent1">
                  <a:lumMod val="45000"/>
                  <a:lumOff val="55000"/>
                </a:schemeClr>
              </a:gs>
              <a:gs pos="89000">
                <a:schemeClr val="accent1">
                  <a:lumMod val="45000"/>
                  <a:lumOff val="55000"/>
                </a:schemeClr>
              </a:gs>
              <a:gs pos="100000">
                <a:schemeClr val="accent1">
                  <a:lumMod val="30000"/>
                  <a:lumOff val="70000"/>
                </a:schemeClr>
              </a:gs>
            </a:gsLst>
            <a:path path="circle">
              <a:fillToRect l="100000" t="100000"/>
            </a:path>
          </a:gra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a:endParaRPr lang="en-GB"/>
          </a:p>
        </p:txBody>
      </p:sp>
      <p:cxnSp>
        <p:nvCxnSpPr>
          <p:cNvPr id="11" name="Straight Connector 10"/>
          <p:cNvCxnSpPr/>
          <p:nvPr/>
        </p:nvCxnSpPr>
        <p:spPr>
          <a:xfrm>
            <a:off x="665538" y="2270899"/>
            <a:ext cx="3580508" cy="1"/>
          </a:xfrm>
          <a:prstGeom prst="line">
            <a:avLst/>
          </a:prstGeom>
          <a:ln w="28575">
            <a:solidFill>
              <a:srgbClr val="00B0F0"/>
            </a:solidFill>
            <a:prstDash val="sysDot"/>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15" name="Oval 14"/>
          <p:cNvSpPr/>
          <p:nvPr/>
        </p:nvSpPr>
        <p:spPr>
          <a:xfrm>
            <a:off x="3663814" y="2227661"/>
            <a:ext cx="254643" cy="86475"/>
          </a:xfrm>
          <a:prstGeom prst="ellipse">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6" name="Oval 15"/>
          <p:cNvSpPr/>
          <p:nvPr/>
        </p:nvSpPr>
        <p:spPr>
          <a:xfrm>
            <a:off x="2291249" y="2227662"/>
            <a:ext cx="254643" cy="86475"/>
          </a:xfrm>
          <a:prstGeom prst="ellipse">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Oval 16"/>
          <p:cNvSpPr/>
          <p:nvPr/>
        </p:nvSpPr>
        <p:spPr>
          <a:xfrm>
            <a:off x="918685" y="2227660"/>
            <a:ext cx="254643" cy="86475"/>
          </a:xfrm>
          <a:prstGeom prst="ellipse">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Oval 17"/>
          <p:cNvSpPr/>
          <p:nvPr/>
        </p:nvSpPr>
        <p:spPr>
          <a:xfrm>
            <a:off x="2977531" y="2227662"/>
            <a:ext cx="254643" cy="86475"/>
          </a:xfrm>
          <a:prstGeom prst="ellipse">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Oval 18"/>
          <p:cNvSpPr/>
          <p:nvPr/>
        </p:nvSpPr>
        <p:spPr>
          <a:xfrm>
            <a:off x="1604967" y="2227659"/>
            <a:ext cx="254643" cy="86475"/>
          </a:xfrm>
          <a:prstGeom prst="ellipse">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0" name="Straight Connector 19"/>
          <p:cNvCxnSpPr/>
          <p:nvPr/>
        </p:nvCxnSpPr>
        <p:spPr>
          <a:xfrm>
            <a:off x="665538" y="3835679"/>
            <a:ext cx="3580508" cy="1"/>
          </a:xfrm>
          <a:prstGeom prst="line">
            <a:avLst/>
          </a:prstGeom>
          <a:ln w="28575">
            <a:solidFill>
              <a:srgbClr val="00B0F0"/>
            </a:solidFill>
            <a:prstDash val="sysDot"/>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21" name="Oval 20"/>
          <p:cNvSpPr/>
          <p:nvPr/>
        </p:nvSpPr>
        <p:spPr>
          <a:xfrm>
            <a:off x="3663814" y="3792441"/>
            <a:ext cx="254643" cy="86475"/>
          </a:xfrm>
          <a:prstGeom prst="ellipse">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Oval 21"/>
          <p:cNvSpPr/>
          <p:nvPr/>
        </p:nvSpPr>
        <p:spPr>
          <a:xfrm>
            <a:off x="2291249" y="3792442"/>
            <a:ext cx="254643" cy="86475"/>
          </a:xfrm>
          <a:prstGeom prst="ellipse">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Oval 22"/>
          <p:cNvSpPr/>
          <p:nvPr/>
        </p:nvSpPr>
        <p:spPr>
          <a:xfrm>
            <a:off x="918685" y="3792440"/>
            <a:ext cx="254643" cy="86475"/>
          </a:xfrm>
          <a:prstGeom prst="ellipse">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Oval 23"/>
          <p:cNvSpPr/>
          <p:nvPr/>
        </p:nvSpPr>
        <p:spPr>
          <a:xfrm>
            <a:off x="2977531" y="3792442"/>
            <a:ext cx="254643" cy="86475"/>
          </a:xfrm>
          <a:prstGeom prst="ellipse">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Oval 24"/>
          <p:cNvSpPr/>
          <p:nvPr/>
        </p:nvSpPr>
        <p:spPr>
          <a:xfrm>
            <a:off x="1604967" y="3792439"/>
            <a:ext cx="254643" cy="86475"/>
          </a:xfrm>
          <a:prstGeom prst="ellipse">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Rectangle 25"/>
          <p:cNvSpPr/>
          <p:nvPr/>
        </p:nvSpPr>
        <p:spPr>
          <a:xfrm>
            <a:off x="844952" y="1890943"/>
            <a:ext cx="3599725"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 5          4          3          2          1</a:t>
            </a:r>
            <a:endParaRPr lang="en-GB" dirty="0"/>
          </a:p>
        </p:txBody>
      </p:sp>
      <p:sp>
        <p:nvSpPr>
          <p:cNvPr id="27" name="Rectangle 26"/>
          <p:cNvSpPr/>
          <p:nvPr/>
        </p:nvSpPr>
        <p:spPr>
          <a:xfrm>
            <a:off x="844951" y="3463346"/>
            <a:ext cx="3599725" cy="369332"/>
          </a:xfrm>
          <a:prstGeom prst="rect">
            <a:avLst/>
          </a:prstGeom>
        </p:spPr>
        <p:txBody>
          <a:bodyPr wrap="square">
            <a:spAutoFit/>
          </a:bodyPr>
          <a:lstStyle/>
          <a:p>
            <a:r>
              <a:rPr lang="en-US" dirty="0" smtClean="0">
                <a:latin typeface="Times New Roman" panose="02020603050405020304" pitchFamily="18" charset="0"/>
                <a:cs typeface="Times New Roman" panose="02020603050405020304" pitchFamily="18" charset="0"/>
              </a:rPr>
              <a:t> 8          7          6          5          4</a:t>
            </a:r>
            <a:endParaRPr lang="en-GB" dirty="0"/>
          </a:p>
        </p:txBody>
      </p:sp>
      <p:sp>
        <p:nvSpPr>
          <p:cNvPr id="28" name="Rectangle 27"/>
          <p:cNvSpPr/>
          <p:nvPr/>
        </p:nvSpPr>
        <p:spPr>
          <a:xfrm>
            <a:off x="217715" y="4743735"/>
            <a:ext cx="8715973" cy="923330"/>
          </a:xfrm>
          <a:prstGeom prst="rect">
            <a:avLst/>
          </a:prstGeom>
        </p:spPr>
        <p:txBody>
          <a:bodyPr wrap="square">
            <a:spAutoFit/>
          </a:bodyPr>
          <a:lstStyle/>
          <a:p>
            <a:pPr algn="just">
              <a:spcAft>
                <a:spcPts val="1200"/>
              </a:spcAft>
            </a:pPr>
            <a:r>
              <a:rPr lang="en-US" dirty="0">
                <a:latin typeface="Times New Roman" panose="02020603050405020304" pitchFamily="18" charset="0"/>
                <a:cs typeface="Times New Roman" panose="02020603050405020304" pitchFamily="18" charset="0"/>
              </a:rPr>
              <a:t>Energy deposition</a:t>
            </a:r>
            <a:r>
              <a:rPr lang="en-US" dirty="0">
                <a:latin typeface="Times New Roman" panose="02020603050405020304" pitchFamily="18" charset="0"/>
                <a:cs typeface="Times New Roman" panose="02020603050405020304" pitchFamily="18" charset="0"/>
                <a:sym typeface="Wingdings" panose="05000000000000000000" pitchFamily="2" charset="2"/>
              </a:rPr>
              <a:t> (density-dependent)</a:t>
            </a:r>
            <a:r>
              <a:rPr lang="en-US"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sym typeface="Wingdings" panose="05000000000000000000" pitchFamily="2" charset="2"/>
              </a:rPr>
              <a:t> temperature/pressure increase  phase </a:t>
            </a:r>
            <a:r>
              <a:rPr lang="en-US" dirty="0" smtClean="0">
                <a:latin typeface="Times New Roman" panose="02020603050405020304" pitchFamily="18" charset="0"/>
                <a:cs typeface="Times New Roman" panose="02020603050405020304" pitchFamily="18" charset="0"/>
                <a:sym typeface="Wingdings" panose="05000000000000000000" pitchFamily="2" charset="2"/>
              </a:rPr>
              <a:t>transition (solid, liquid, gas, plasma), </a:t>
            </a:r>
            <a:r>
              <a:rPr lang="en-US" dirty="0">
                <a:latin typeface="Times New Roman" panose="02020603050405020304" pitchFamily="18" charset="0"/>
                <a:cs typeface="Times New Roman" panose="02020603050405020304" pitchFamily="18" charset="0"/>
                <a:sym typeface="Wingdings" panose="05000000000000000000" pitchFamily="2" charset="2"/>
              </a:rPr>
              <a:t>density </a:t>
            </a:r>
            <a:r>
              <a:rPr lang="en-US" dirty="0" smtClean="0">
                <a:latin typeface="Times New Roman" panose="02020603050405020304" pitchFamily="18" charset="0"/>
                <a:cs typeface="Times New Roman" panose="02020603050405020304" pitchFamily="18" charset="0"/>
                <a:sym typeface="Wingdings" panose="05000000000000000000" pitchFamily="2" charset="2"/>
              </a:rPr>
              <a:t>reduce (radial shock wave) </a:t>
            </a:r>
            <a:r>
              <a:rPr lang="en-US" dirty="0">
                <a:latin typeface="Times New Roman" panose="02020603050405020304" pitchFamily="18" charset="0"/>
                <a:cs typeface="Times New Roman" panose="02020603050405020304" pitchFamily="18" charset="0"/>
                <a:sym typeface="Wingdings" panose="05000000000000000000" pitchFamily="2" charset="2"/>
              </a:rPr>
              <a:t> new </a:t>
            </a:r>
            <a:r>
              <a:rPr lang="en-US" dirty="0" smtClean="0">
                <a:latin typeface="Times New Roman" panose="02020603050405020304" pitchFamily="18" charset="0"/>
                <a:cs typeface="Times New Roman" panose="02020603050405020304" pitchFamily="18" charset="0"/>
                <a:sym typeface="Wingdings" panose="05000000000000000000" pitchFamily="2" charset="2"/>
              </a:rPr>
              <a:t>spatial distribution of energy deposition</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313318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Thursday, August 10, 2017</a:t>
            </a:r>
            <a:endParaRPr lang="en-US" dirty="0"/>
          </a:p>
        </p:txBody>
      </p:sp>
      <p:sp>
        <p:nvSpPr>
          <p:cNvPr id="5" name="Rectangle 4"/>
          <p:cNvSpPr/>
          <p:nvPr/>
        </p:nvSpPr>
        <p:spPr>
          <a:xfrm>
            <a:off x="284386" y="951123"/>
            <a:ext cx="8582627" cy="2062103"/>
          </a:xfrm>
          <a:prstGeom prst="rect">
            <a:avLst/>
          </a:prstGeom>
        </p:spPr>
        <p:txBody>
          <a:bodyPr wrap="square">
            <a:spAutoFit/>
          </a:bodyPr>
          <a:lstStyle/>
          <a:p>
            <a:pPr marL="400050" indent="-400050" algn="just">
              <a:spcAft>
                <a:spcPts val="1200"/>
              </a:spcAft>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FLUKA, a Monte Carlo simulation package, provides energy deposition distributions of protons in target.</a:t>
            </a:r>
          </a:p>
          <a:p>
            <a:pPr marL="400050" indent="-400050" algn="just">
              <a:spcAft>
                <a:spcPts val="1200"/>
              </a:spcAft>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BIG2, a two-dimension </a:t>
            </a:r>
            <a:r>
              <a:rPr lang="en-US" dirty="0" err="1" smtClean="0">
                <a:latin typeface="Times New Roman" panose="02020603050405020304" pitchFamily="18" charset="0"/>
                <a:cs typeface="Times New Roman" panose="02020603050405020304" pitchFamily="18" charset="0"/>
              </a:rPr>
              <a:t>hydrocode</a:t>
            </a:r>
            <a:r>
              <a:rPr lang="en-US" dirty="0" smtClean="0">
                <a:latin typeface="Times New Roman" panose="02020603050405020304" pitchFamily="18" charset="0"/>
                <a:cs typeface="Times New Roman" panose="02020603050405020304" pitchFamily="18" charset="0"/>
              </a:rPr>
              <a:t>, simulates thermodynamic and hydrodynamic response of the target material </a:t>
            </a:r>
            <a:r>
              <a:rPr lang="en-US" dirty="0">
                <a:latin typeface="Times New Roman" panose="02020603050405020304" pitchFamily="18" charset="0"/>
                <a:cs typeface="Times New Roman" panose="02020603050405020304" pitchFamily="18" charset="0"/>
              </a:rPr>
              <a:t>using </a:t>
            </a:r>
            <a:r>
              <a:rPr lang="en-US" dirty="0" err="1" smtClean="0">
                <a:latin typeface="Times New Roman" panose="02020603050405020304" pitchFamily="18" charset="0"/>
                <a:cs typeface="Times New Roman" panose="02020603050405020304" pitchFamily="18" charset="0"/>
              </a:rPr>
              <a:t>semiempirical</a:t>
            </a:r>
            <a:r>
              <a:rPr lang="en-US" dirty="0" smtClean="0">
                <a:latin typeface="Times New Roman" panose="02020603050405020304" pitchFamily="18" charset="0"/>
                <a:cs typeface="Times New Roman" panose="02020603050405020304" pitchFamily="18" charset="0"/>
              </a:rPr>
              <a:t> equation-of-state </a:t>
            </a:r>
            <a:r>
              <a:rPr lang="en-US" dirty="0">
                <a:solidFill>
                  <a:srgbClr val="FFC000"/>
                </a:solidFill>
                <a:latin typeface="Times New Roman" panose="02020603050405020304" pitchFamily="18" charset="0"/>
                <a:cs typeface="Times New Roman" panose="02020603050405020304" pitchFamily="18" charset="0"/>
              </a:rPr>
              <a:t>(</a:t>
            </a:r>
            <a:r>
              <a:rPr lang="en-US" dirty="0" smtClean="0">
                <a:solidFill>
                  <a:srgbClr val="FFC000"/>
                </a:solidFill>
                <a:latin typeface="Times New Roman" panose="02020603050405020304" pitchFamily="18" charset="0"/>
                <a:cs typeface="Times New Roman" panose="02020603050405020304" pitchFamily="18" charset="0"/>
              </a:rPr>
              <a:t>EOS, relations between pressure, density and temperature)</a:t>
            </a:r>
            <a:r>
              <a:rPr lang="en-US" dirty="0" smtClean="0">
                <a:latin typeface="Times New Roman" panose="02020603050405020304" pitchFamily="18" charset="0"/>
                <a:cs typeface="Times New Roman" panose="02020603050405020304" pitchFamily="18" charset="0"/>
              </a:rPr>
              <a:t> models.</a:t>
            </a:r>
          </a:p>
          <a:p>
            <a:pPr marL="400050" indent="-400050" algn="just">
              <a:spcAft>
                <a:spcPts val="1200"/>
              </a:spcAft>
              <a:buFont typeface="Wingdings" panose="05000000000000000000" pitchFamily="2" charset="2"/>
              <a:buChar char="Ø"/>
            </a:pPr>
            <a:r>
              <a:rPr lang="en-US" dirty="0" smtClean="0">
                <a:latin typeface="Times New Roman" panose="02020603050405020304" pitchFamily="18" charset="0"/>
                <a:cs typeface="Times New Roman" panose="02020603050405020304" pitchFamily="18" charset="0"/>
              </a:rPr>
              <a:t>The two codes are applied iteratively until the entire beam has been delivered.</a:t>
            </a:r>
          </a:p>
        </p:txBody>
      </p:sp>
      <p:sp>
        <p:nvSpPr>
          <p:cNvPr id="10" name="Title 1"/>
          <p:cNvSpPr>
            <a:spLocks noGrp="1"/>
          </p:cNvSpPr>
          <p:nvPr>
            <p:ph type="title"/>
          </p:nvPr>
        </p:nvSpPr>
        <p:spPr>
          <a:xfrm>
            <a:off x="217714" y="17700"/>
            <a:ext cx="8715974" cy="1143000"/>
          </a:xfrm>
        </p:spPr>
        <p:txBody>
          <a:bodyPr>
            <a:normAutofit/>
          </a:bodyPr>
          <a:lstStyle/>
          <a:p>
            <a:pPr marL="310932" algn="ctr"/>
            <a:r>
              <a:rPr lang="en-US" sz="2000" dirty="0" smtClean="0"/>
              <a:t>I. Introduction: coupling FLUKA with BIG2</a:t>
            </a:r>
            <a:endParaRPr lang="en-US" sz="2000" dirty="0"/>
          </a:p>
        </p:txBody>
      </p:sp>
      <p:sp>
        <p:nvSpPr>
          <p:cNvPr id="41" name="Footer Placeholder 40"/>
          <p:cNvSpPr>
            <a:spLocks noGrp="1"/>
          </p:cNvSpPr>
          <p:nvPr>
            <p:ph type="ftr" sz="quarter" idx="3"/>
          </p:nvPr>
        </p:nvSpPr>
        <p:spPr/>
        <p:txBody>
          <a:bodyPr/>
          <a:lstStyle/>
          <a:p>
            <a:r>
              <a:rPr lang="fr-FR" smtClean="0"/>
              <a:t>Yuancun NIE  TE-MPE-PE Section Meeting</a:t>
            </a:r>
            <a:endParaRPr lang="en-US" dirty="0"/>
          </a:p>
        </p:txBody>
      </p:sp>
      <p:sp>
        <p:nvSpPr>
          <p:cNvPr id="42" name="Slide Number Placeholder 41"/>
          <p:cNvSpPr>
            <a:spLocks noGrp="1"/>
          </p:cNvSpPr>
          <p:nvPr>
            <p:ph type="sldNum" sz="quarter" idx="4"/>
          </p:nvPr>
        </p:nvSpPr>
        <p:spPr/>
        <p:txBody>
          <a:bodyPr/>
          <a:lstStyle/>
          <a:p>
            <a:fld id="{17918391-D411-FE40-AAD7-861AE5233E0E}" type="slidenum">
              <a:rPr lang="en-US" smtClean="0"/>
              <a:pPr/>
              <a:t>7</a:t>
            </a:fld>
            <a:endParaRPr lang="en-US" dirty="0"/>
          </a:p>
        </p:txBody>
      </p:sp>
      <p:grpSp>
        <p:nvGrpSpPr>
          <p:cNvPr id="2" name="Group 1"/>
          <p:cNvGrpSpPr/>
          <p:nvPr/>
        </p:nvGrpSpPr>
        <p:grpSpPr>
          <a:xfrm>
            <a:off x="1511056" y="3587152"/>
            <a:ext cx="6649100" cy="1714369"/>
            <a:chOff x="2037700" y="3587152"/>
            <a:chExt cx="6649100" cy="1714369"/>
          </a:xfrm>
        </p:grpSpPr>
        <p:grpSp>
          <p:nvGrpSpPr>
            <p:cNvPr id="40" name="Group 39"/>
            <p:cNvGrpSpPr/>
            <p:nvPr/>
          </p:nvGrpSpPr>
          <p:grpSpPr>
            <a:xfrm>
              <a:off x="2037700" y="3587152"/>
              <a:ext cx="5076000" cy="1714369"/>
              <a:chOff x="2035812" y="3566151"/>
              <a:chExt cx="5076000" cy="1714369"/>
            </a:xfrm>
          </p:grpSpPr>
          <p:grpSp>
            <p:nvGrpSpPr>
              <p:cNvPr id="34" name="Group 33"/>
              <p:cNvGrpSpPr/>
              <p:nvPr/>
            </p:nvGrpSpPr>
            <p:grpSpPr>
              <a:xfrm>
                <a:off x="2035812" y="3566151"/>
                <a:ext cx="5076000" cy="1714369"/>
                <a:chOff x="1876610" y="3566151"/>
                <a:chExt cx="5076000" cy="1714369"/>
              </a:xfrm>
            </p:grpSpPr>
            <p:sp>
              <p:nvSpPr>
                <p:cNvPr id="9" name="Rectangle 8"/>
                <p:cNvSpPr/>
                <p:nvPr/>
              </p:nvSpPr>
              <p:spPr>
                <a:xfrm>
                  <a:off x="2182419" y="3859796"/>
                  <a:ext cx="1147337" cy="428624"/>
                </a:xfrm>
                <a:prstGeom prst="rect">
                  <a:avLst/>
                </a:prstGeom>
                <a:effectLst/>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latin typeface="Times New Roman" panose="02020603050405020304" pitchFamily="18" charset="0"/>
                      <a:cs typeface="Times New Roman" panose="02020603050405020304" pitchFamily="18" charset="0"/>
                    </a:rPr>
                    <a:t>FLUKA</a:t>
                  </a:r>
                  <a:endParaRPr lang="en-GB" dirty="0">
                    <a:latin typeface="Times New Roman" panose="02020603050405020304" pitchFamily="18" charset="0"/>
                    <a:cs typeface="Times New Roman" panose="02020603050405020304" pitchFamily="18" charset="0"/>
                  </a:endParaRPr>
                </a:p>
              </p:txBody>
            </p:sp>
            <p:sp>
              <p:nvSpPr>
                <p:cNvPr id="11" name="Rectangle 10"/>
                <p:cNvSpPr/>
                <p:nvPr/>
              </p:nvSpPr>
              <p:spPr>
                <a:xfrm>
                  <a:off x="5505157" y="3859796"/>
                  <a:ext cx="1147337" cy="428624"/>
                </a:xfrm>
                <a:prstGeom prst="rect">
                  <a:avLst/>
                </a:prstGeom>
                <a:effectLst/>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latin typeface="Times New Roman" panose="02020603050405020304" pitchFamily="18" charset="0"/>
                      <a:cs typeface="Times New Roman" panose="02020603050405020304" pitchFamily="18" charset="0"/>
                    </a:rPr>
                    <a:t>BIG2</a:t>
                  </a:r>
                  <a:endParaRPr lang="en-GB" dirty="0">
                    <a:latin typeface="Times New Roman" panose="02020603050405020304" pitchFamily="18" charset="0"/>
                    <a:cs typeface="Times New Roman" panose="02020603050405020304" pitchFamily="18" charset="0"/>
                  </a:endParaRPr>
                </a:p>
              </p:txBody>
            </p:sp>
            <p:cxnSp>
              <p:nvCxnSpPr>
                <p:cNvPr id="3" name="Straight Arrow Connector 2"/>
                <p:cNvCxnSpPr>
                  <a:stCxn id="9" idx="3"/>
                  <a:endCxn id="11" idx="1"/>
                </p:cNvCxnSpPr>
                <p:nvPr/>
              </p:nvCxnSpPr>
              <p:spPr>
                <a:xfrm>
                  <a:off x="3329756" y="4074108"/>
                  <a:ext cx="2175401" cy="0"/>
                </a:xfrm>
                <a:prstGeom prst="straightConnector1">
                  <a:avLst/>
                </a:prstGeom>
                <a:ln w="28575">
                  <a:solidFill>
                    <a:srgbClr val="00B0F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a:stCxn id="11" idx="3"/>
                </p:cNvCxnSpPr>
                <p:nvPr/>
              </p:nvCxnSpPr>
              <p:spPr>
                <a:xfrm>
                  <a:off x="6652494" y="4074108"/>
                  <a:ext cx="286529" cy="0"/>
                </a:xfrm>
                <a:prstGeom prst="straightConnector1">
                  <a:avLst/>
                </a:prstGeom>
                <a:ln w="28575">
                  <a:solidFill>
                    <a:srgbClr val="00B0F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6939023" y="4062534"/>
                  <a:ext cx="1075" cy="839666"/>
                </a:xfrm>
                <a:prstGeom prst="straightConnector1">
                  <a:avLst/>
                </a:prstGeom>
                <a:ln w="28575">
                  <a:solidFill>
                    <a:srgbClr val="00B0F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a:off x="1876610" y="4902200"/>
                  <a:ext cx="5076000" cy="0"/>
                </a:xfrm>
                <a:prstGeom prst="straightConnector1">
                  <a:avLst/>
                </a:prstGeom>
                <a:ln w="28575">
                  <a:solidFill>
                    <a:srgbClr val="00B0F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a:off x="1892600" y="4064704"/>
                  <a:ext cx="0" cy="837496"/>
                </a:xfrm>
                <a:prstGeom prst="straightConnector1">
                  <a:avLst/>
                </a:prstGeom>
                <a:ln w="28575">
                  <a:solidFill>
                    <a:srgbClr val="00B0F0"/>
                  </a:solidFill>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3250327" y="3566151"/>
                  <a:ext cx="2351413" cy="338554"/>
                </a:xfrm>
                <a:prstGeom prst="rect">
                  <a:avLst/>
                </a:prstGeom>
              </p:spPr>
              <p:txBody>
                <a:bodyPr wrap="none">
                  <a:spAutoFit/>
                </a:bodyPr>
                <a:lstStyle/>
                <a:p>
                  <a:r>
                    <a:rPr lang="en-US" sz="1600" dirty="0" smtClean="0">
                      <a:latin typeface="Times New Roman" panose="02020603050405020304" pitchFamily="18" charset="0"/>
                      <a:cs typeface="Times New Roman" panose="02020603050405020304" pitchFamily="18" charset="0"/>
                    </a:rPr>
                    <a:t>updated energy deposition</a:t>
                  </a:r>
                  <a:endParaRPr lang="en-GB" sz="1600" dirty="0"/>
                </a:p>
              </p:txBody>
            </p:sp>
            <p:cxnSp>
              <p:nvCxnSpPr>
                <p:cNvPr id="29" name="Straight Arrow Connector 28"/>
                <p:cNvCxnSpPr/>
                <p:nvPr/>
              </p:nvCxnSpPr>
              <p:spPr>
                <a:xfrm>
                  <a:off x="1895890" y="4074108"/>
                  <a:ext cx="286529" cy="0"/>
                </a:xfrm>
                <a:prstGeom prst="straightConnector1">
                  <a:avLst/>
                </a:prstGeom>
                <a:ln w="28575">
                  <a:solidFill>
                    <a:srgbClr val="00B0F0"/>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33" name="Rectangle 32"/>
                <p:cNvSpPr/>
                <p:nvPr/>
              </p:nvSpPr>
              <p:spPr>
                <a:xfrm>
                  <a:off x="1898861" y="4941966"/>
                  <a:ext cx="5040162" cy="338554"/>
                </a:xfrm>
                <a:prstGeom prst="rect">
                  <a:avLst/>
                </a:prstGeom>
              </p:spPr>
              <p:txBody>
                <a:bodyPr wrap="none">
                  <a:spAutoFit/>
                </a:bodyPr>
                <a:lstStyle/>
                <a:p>
                  <a:r>
                    <a:rPr lang="en-US" sz="1600" dirty="0" smtClean="0">
                      <a:latin typeface="Times New Roman" panose="02020603050405020304" pitchFamily="18" charset="0"/>
                      <a:cs typeface="Times New Roman" panose="02020603050405020304" pitchFamily="18" charset="0"/>
                    </a:rPr>
                    <a:t>modified density map once the density changes by 10-15%</a:t>
                  </a:r>
                  <a:endParaRPr lang="en-GB" sz="1600" dirty="0"/>
                </a:p>
              </p:txBody>
            </p:sp>
          </p:grpSp>
          <p:sp>
            <p:nvSpPr>
              <p:cNvPr id="35" name="Rectangle 34"/>
              <p:cNvSpPr/>
              <p:nvPr/>
            </p:nvSpPr>
            <p:spPr>
              <a:xfrm>
                <a:off x="2843610" y="4414957"/>
                <a:ext cx="3687228" cy="338554"/>
              </a:xfrm>
              <a:prstGeom prst="rect">
                <a:avLst/>
              </a:prstGeom>
            </p:spPr>
            <p:txBody>
              <a:bodyPr wrap="none">
                <a:spAutoFit/>
              </a:bodyPr>
              <a:lstStyle/>
              <a:p>
                <a:r>
                  <a:rPr lang="en-US" sz="1600" b="1" dirty="0">
                    <a:latin typeface="Times New Roman" panose="02020603050405020304" pitchFamily="18" charset="0"/>
                    <a:cs typeface="Times New Roman" panose="02020603050405020304" pitchFamily="18" charset="0"/>
                  </a:rPr>
                  <a:t>i</a:t>
                </a:r>
                <a:r>
                  <a:rPr lang="en-US" sz="1600" b="1" dirty="0" smtClean="0">
                    <a:latin typeface="Times New Roman" panose="02020603050405020304" pitchFamily="18" charset="0"/>
                    <a:cs typeface="Times New Roman" panose="02020603050405020304" pitchFamily="18" charset="0"/>
                  </a:rPr>
                  <a:t>terative run till the end of beam impact</a:t>
                </a:r>
                <a:endParaRPr lang="en-GB" sz="1600" b="1" dirty="0"/>
              </a:p>
            </p:txBody>
          </p:sp>
        </p:grpSp>
        <p:cxnSp>
          <p:nvCxnSpPr>
            <p:cNvPr id="21" name="Straight Arrow Connector 20"/>
            <p:cNvCxnSpPr/>
            <p:nvPr/>
          </p:nvCxnSpPr>
          <p:spPr>
            <a:xfrm>
              <a:off x="7102126" y="4095109"/>
              <a:ext cx="286529" cy="0"/>
            </a:xfrm>
            <a:prstGeom prst="straightConnector1">
              <a:avLst/>
            </a:prstGeom>
            <a:ln w="28575">
              <a:solidFill>
                <a:srgbClr val="00B0F0"/>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22" name="Rectangle 21"/>
            <p:cNvSpPr/>
            <p:nvPr/>
          </p:nvSpPr>
          <p:spPr>
            <a:xfrm>
              <a:off x="7386444" y="3802654"/>
              <a:ext cx="1300356" cy="584775"/>
            </a:xfrm>
            <a:prstGeom prst="rect">
              <a:avLst/>
            </a:prstGeom>
          </p:spPr>
          <p:txBody>
            <a:bodyPr wrap="none">
              <a:spAutoFit/>
            </a:bodyPr>
            <a:lstStyle/>
            <a:p>
              <a:pPr algn="ctr"/>
              <a:r>
                <a:rPr lang="en-US" sz="1600" dirty="0" smtClean="0">
                  <a:latin typeface="Times New Roman" panose="02020603050405020304" pitchFamily="18" charset="0"/>
                  <a:cs typeface="Times New Roman" panose="02020603050405020304" pitchFamily="18" charset="0"/>
                </a:rPr>
                <a:t>target </a:t>
              </a:r>
            </a:p>
            <a:p>
              <a:pPr algn="ctr"/>
              <a:r>
                <a:rPr lang="en-US" sz="1600" dirty="0" smtClean="0">
                  <a:latin typeface="Times New Roman" panose="02020603050405020304" pitchFamily="18" charset="0"/>
                  <a:cs typeface="Times New Roman" panose="02020603050405020304" pitchFamily="18" charset="0"/>
                </a:rPr>
                <a:t>physical state</a:t>
              </a:r>
              <a:endParaRPr lang="en-GB" sz="1600" dirty="0"/>
            </a:p>
          </p:txBody>
        </p:sp>
      </p:grpSp>
    </p:spTree>
    <p:extLst>
      <p:ext uri="{BB962C8B-B14F-4D97-AF65-F5344CB8AC3E}">
        <p14:creationId xmlns:p14="http://schemas.microsoft.com/office/powerpoint/2010/main" val="27581201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altLang="zh-CN" smtClean="0"/>
              <a:t>Thursday, August 10, 2017</a:t>
            </a:r>
            <a:endParaRPr lang="en-US" dirty="0"/>
          </a:p>
        </p:txBody>
      </p:sp>
      <p:grpSp>
        <p:nvGrpSpPr>
          <p:cNvPr id="19" name="Group 18"/>
          <p:cNvGrpSpPr/>
          <p:nvPr/>
        </p:nvGrpSpPr>
        <p:grpSpPr>
          <a:xfrm>
            <a:off x="146305" y="991992"/>
            <a:ext cx="5107230" cy="4933321"/>
            <a:chOff x="370114" y="1536995"/>
            <a:chExt cx="4132037" cy="3900151"/>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114" y="3963454"/>
              <a:ext cx="4132037" cy="1473692"/>
            </a:xfrm>
            <a:prstGeom prst="rect">
              <a:avLst/>
            </a:prstGeom>
            <a:ln>
              <a:solidFill>
                <a:srgbClr val="FF0000"/>
              </a:solidFill>
            </a:ln>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73139" y="1536996"/>
              <a:ext cx="1426089" cy="2375854"/>
            </a:xfrm>
            <a:prstGeom prst="rect">
              <a:avLst/>
            </a:prstGeom>
            <a:ln>
              <a:solidFill>
                <a:srgbClr val="FF0000"/>
              </a:solidFill>
            </a:ln>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6465" y="1536995"/>
              <a:ext cx="2646135" cy="2375854"/>
            </a:xfrm>
            <a:prstGeom prst="rect">
              <a:avLst/>
            </a:prstGeom>
            <a:ln>
              <a:solidFill>
                <a:srgbClr val="FF0000"/>
              </a:solidFill>
            </a:ln>
          </p:spPr>
        </p:pic>
      </p:grpSp>
      <p:sp>
        <p:nvSpPr>
          <p:cNvPr id="15" name="Rectangle 14"/>
          <p:cNvSpPr/>
          <p:nvPr/>
        </p:nvSpPr>
        <p:spPr>
          <a:xfrm>
            <a:off x="5439388" y="1173220"/>
            <a:ext cx="3400280" cy="2308324"/>
          </a:xfrm>
          <a:prstGeom prst="rect">
            <a:avLst/>
          </a:prstGeom>
        </p:spPr>
        <p:txBody>
          <a:bodyPr wrap="square">
            <a:spAutoFit/>
          </a:bodyPr>
          <a:lstStyle/>
          <a:p>
            <a:pPr algn="just"/>
            <a:r>
              <a:rPr lang="en-US" sz="1600" b="1" dirty="0" smtClean="0">
                <a:solidFill>
                  <a:srgbClr val="0055A0"/>
                </a:solidFill>
                <a:latin typeface="Times New Roman" pitchFamily="18" charset="0"/>
                <a:cs typeface="Times New Roman" pitchFamily="18" charset="0"/>
                <a:sym typeface="Wingdings"/>
              </a:rPr>
              <a:t>Upper left: </a:t>
            </a:r>
            <a:r>
              <a:rPr lang="en-US" sz="1600" dirty="0" smtClean="0">
                <a:solidFill>
                  <a:srgbClr val="0055A0"/>
                </a:solidFill>
                <a:latin typeface="Times New Roman" pitchFamily="18" charset="0"/>
                <a:cs typeface="Times New Roman" pitchFamily="18" charset="0"/>
                <a:sym typeface="Wingdings"/>
              </a:rPr>
              <a:t>three Cu (density </a:t>
            </a:r>
            <a:r>
              <a:rPr lang="en-US" sz="1600" b="1" dirty="0" smtClean="0">
                <a:solidFill>
                  <a:srgbClr val="0055A0"/>
                </a:solidFill>
                <a:latin typeface="Times New Roman" pitchFamily="18" charset="0"/>
                <a:cs typeface="Times New Roman" pitchFamily="18" charset="0"/>
                <a:sym typeface="Wingdings"/>
              </a:rPr>
              <a:t>8.93</a:t>
            </a:r>
            <a:r>
              <a:rPr lang="en-US" sz="1600" dirty="0" smtClean="0">
                <a:solidFill>
                  <a:srgbClr val="0055A0"/>
                </a:solidFill>
                <a:latin typeface="Times New Roman" pitchFamily="18" charset="0"/>
                <a:cs typeface="Times New Roman" pitchFamily="18" charset="0"/>
                <a:sym typeface="Wingdings"/>
              </a:rPr>
              <a:t> g/cm</a:t>
            </a:r>
            <a:r>
              <a:rPr lang="en-US" sz="1600" baseline="30000" dirty="0" smtClean="0">
                <a:solidFill>
                  <a:srgbClr val="0055A0"/>
                </a:solidFill>
                <a:latin typeface="Times New Roman" pitchFamily="18" charset="0"/>
                <a:cs typeface="Times New Roman" pitchFamily="18" charset="0"/>
                <a:sym typeface="Wingdings"/>
              </a:rPr>
              <a:t>3</a:t>
            </a:r>
            <a:r>
              <a:rPr lang="en-US" sz="1600" dirty="0" smtClean="0">
                <a:solidFill>
                  <a:srgbClr val="0055A0"/>
                </a:solidFill>
                <a:latin typeface="Times New Roman" pitchFamily="18" charset="0"/>
                <a:cs typeface="Times New Roman" pitchFamily="18" charset="0"/>
                <a:sym typeface="Wingdings"/>
              </a:rPr>
              <a:t>) targets (each with 15 cylinders, every cylinder has </a:t>
            </a:r>
            <a:r>
              <a:rPr lang="en-US" sz="1600" i="1" dirty="0" smtClean="0">
                <a:solidFill>
                  <a:srgbClr val="0055A0"/>
                </a:solidFill>
                <a:latin typeface="Times New Roman" pitchFamily="18" charset="0"/>
                <a:cs typeface="Times New Roman" pitchFamily="18" charset="0"/>
                <a:sym typeface="Wingdings"/>
              </a:rPr>
              <a:t>R</a:t>
            </a:r>
            <a:r>
              <a:rPr lang="en-US" sz="1600" dirty="0" smtClean="0">
                <a:solidFill>
                  <a:srgbClr val="0055A0"/>
                </a:solidFill>
                <a:latin typeface="Times New Roman" pitchFamily="18" charset="0"/>
                <a:cs typeface="Times New Roman" pitchFamily="18" charset="0"/>
                <a:sym typeface="Wingdings"/>
              </a:rPr>
              <a:t>=4 cm, </a:t>
            </a:r>
            <a:r>
              <a:rPr lang="en-US" sz="1600" i="1" dirty="0" smtClean="0">
                <a:solidFill>
                  <a:srgbClr val="0055A0"/>
                </a:solidFill>
                <a:latin typeface="Times New Roman" pitchFamily="18" charset="0"/>
                <a:cs typeface="Times New Roman" pitchFamily="18" charset="0"/>
                <a:sym typeface="Wingdings"/>
              </a:rPr>
              <a:t>L</a:t>
            </a:r>
            <a:r>
              <a:rPr lang="en-US" sz="1600" dirty="0" smtClean="0">
                <a:solidFill>
                  <a:srgbClr val="0055A0"/>
                </a:solidFill>
                <a:latin typeface="Times New Roman" pitchFamily="18" charset="0"/>
                <a:cs typeface="Times New Roman" pitchFamily="18" charset="0"/>
                <a:sym typeface="Wingdings"/>
              </a:rPr>
              <a:t>=10 cm, and the gap is 1 cm which is ignored in the simulation)</a:t>
            </a:r>
          </a:p>
          <a:p>
            <a:pPr algn="just"/>
            <a:r>
              <a:rPr lang="en-US" sz="1600" b="1" dirty="0" smtClean="0">
                <a:latin typeface="Times New Roman" panose="02020603050405020304" pitchFamily="18" charset="0"/>
                <a:cs typeface="Times New Roman" panose="02020603050405020304" pitchFamily="18" charset="0"/>
              </a:rPr>
              <a:t>Upper right: </a:t>
            </a:r>
            <a:r>
              <a:rPr lang="en-US" sz="1600" dirty="0" smtClean="0">
                <a:latin typeface="Times New Roman" panose="02020603050405020304" pitchFamily="18" charset="0"/>
                <a:cs typeface="Times New Roman" panose="02020603050405020304" pitchFamily="18" charset="0"/>
              </a:rPr>
              <a:t>front and back faces of cylinders 1-3 (a-c) of target 3</a:t>
            </a:r>
          </a:p>
          <a:p>
            <a:pPr algn="just"/>
            <a:r>
              <a:rPr lang="en-US" sz="1600" b="1" dirty="0" smtClean="0">
                <a:latin typeface="Times New Roman" panose="02020603050405020304" pitchFamily="18" charset="0"/>
                <a:cs typeface="Times New Roman" panose="02020603050405020304" pitchFamily="18" charset="0"/>
              </a:rPr>
              <a:t>Lower:</a:t>
            </a:r>
            <a:r>
              <a:rPr lang="en-US" sz="1600" dirty="0" smtClean="0">
                <a:latin typeface="Times New Roman" panose="02020603050405020304" pitchFamily="18" charset="0"/>
                <a:cs typeface="Times New Roman" panose="02020603050405020304" pitchFamily="18" charset="0"/>
              </a:rPr>
              <a:t> top cover of the three targets (up to down: target 3, 2, 1)</a:t>
            </a:r>
            <a:endParaRPr lang="en-GB" sz="1600" dirty="0">
              <a:latin typeface="Times New Roman" panose="02020603050405020304" pitchFamily="18" charset="0"/>
              <a:cs typeface="Times New Roman" panose="02020603050405020304" pitchFamily="18" charset="0"/>
            </a:endParaRPr>
          </a:p>
        </p:txBody>
      </p:sp>
      <p:sp>
        <p:nvSpPr>
          <p:cNvPr id="24" name="Rectangle 23"/>
          <p:cNvSpPr/>
          <p:nvPr/>
        </p:nvSpPr>
        <p:spPr>
          <a:xfrm>
            <a:off x="5439388" y="4422734"/>
            <a:ext cx="3400280" cy="1508105"/>
          </a:xfrm>
          <a:prstGeom prst="rect">
            <a:avLst/>
          </a:prstGeom>
          <a:ln>
            <a:solidFill>
              <a:srgbClr val="00B050"/>
            </a:solidFill>
          </a:ln>
        </p:spPr>
        <p:txBody>
          <a:bodyPr wrap="square">
            <a:spAutoFit/>
          </a:bodyPr>
          <a:lstStyle/>
          <a:p>
            <a:r>
              <a:rPr lang="en-US" sz="1600" dirty="0" smtClean="0">
                <a:solidFill>
                  <a:srgbClr val="0055A0"/>
                </a:solidFill>
                <a:latin typeface="Times New Roman" pitchFamily="18" charset="0"/>
                <a:cs typeface="Times New Roman" pitchFamily="18" charset="0"/>
                <a:sym typeface="Wingdings"/>
              </a:rPr>
              <a:t>R. Schmidt, et al., </a:t>
            </a:r>
            <a:r>
              <a:rPr lang="en-US" sz="1600" i="1" dirty="0">
                <a:solidFill>
                  <a:srgbClr val="0055A0"/>
                </a:solidFill>
                <a:latin typeface="Times New Roman" pitchFamily="18" charset="0"/>
                <a:cs typeface="Times New Roman" pitchFamily="18" charset="0"/>
                <a:sym typeface="Wingdings"/>
              </a:rPr>
              <a:t>Phys. Plasmas </a:t>
            </a:r>
            <a:r>
              <a:rPr lang="en-US" sz="1600" dirty="0" smtClean="0">
                <a:solidFill>
                  <a:srgbClr val="0055A0"/>
                </a:solidFill>
                <a:latin typeface="Times New Roman" pitchFamily="18" charset="0"/>
                <a:cs typeface="Times New Roman" pitchFamily="18" charset="0"/>
                <a:sym typeface="Wingdings"/>
              </a:rPr>
              <a:t>2014</a:t>
            </a:r>
          </a:p>
          <a:p>
            <a:r>
              <a:rPr lang="en-GB" sz="1400" dirty="0">
                <a:latin typeface="Times New Roman" panose="02020603050405020304" pitchFamily="18" charset="0"/>
                <a:cs typeface="Times New Roman" panose="02020603050405020304" pitchFamily="18" charset="0"/>
                <a:hlinkClick r:id="rId6"/>
              </a:rPr>
              <a:t>http://</a:t>
            </a:r>
            <a:r>
              <a:rPr lang="en-GB" sz="1400" dirty="0" smtClean="0">
                <a:latin typeface="Times New Roman" panose="02020603050405020304" pitchFamily="18" charset="0"/>
                <a:cs typeface="Times New Roman" panose="02020603050405020304" pitchFamily="18" charset="0"/>
                <a:hlinkClick r:id="rId6"/>
              </a:rPr>
              <a:t>dx.doi.org/10.1063/1.4892960</a:t>
            </a:r>
            <a:r>
              <a:rPr lang="en-GB" sz="1400" dirty="0" smtClean="0">
                <a:latin typeface="Times New Roman" panose="02020603050405020304" pitchFamily="18" charset="0"/>
                <a:cs typeface="Times New Roman" panose="02020603050405020304" pitchFamily="18" charset="0"/>
              </a:rPr>
              <a:t> </a:t>
            </a:r>
            <a:endParaRPr lang="en-US" sz="1400" dirty="0">
              <a:solidFill>
                <a:srgbClr val="0055A0"/>
              </a:solidFill>
              <a:latin typeface="Times New Roman" pitchFamily="18" charset="0"/>
              <a:cs typeface="Times New Roman" pitchFamily="18" charset="0"/>
              <a:sym typeface="Wingdings"/>
            </a:endParaRPr>
          </a:p>
          <a:p>
            <a:r>
              <a:rPr lang="en-US" sz="1600" dirty="0" smtClean="0">
                <a:latin typeface="Times New Roman" panose="02020603050405020304" pitchFamily="18" charset="0"/>
                <a:cs typeface="Times New Roman" panose="02020603050405020304" pitchFamily="18" charset="0"/>
              </a:rPr>
              <a:t>N.A. Tahir, et al., </a:t>
            </a:r>
            <a:r>
              <a:rPr lang="en-US" sz="1600" i="1" dirty="0" smtClean="0">
                <a:latin typeface="Times New Roman" panose="02020603050405020304" pitchFamily="18" charset="0"/>
                <a:cs typeface="Times New Roman" panose="02020603050405020304" pitchFamily="18" charset="0"/>
              </a:rPr>
              <a:t>PRE</a:t>
            </a:r>
            <a:r>
              <a:rPr lang="en-US" sz="1600" dirty="0" smtClean="0">
                <a:latin typeface="Times New Roman" panose="02020603050405020304" pitchFamily="18" charset="0"/>
                <a:cs typeface="Times New Roman" panose="02020603050405020304" pitchFamily="18" charset="0"/>
              </a:rPr>
              <a:t> 2014</a:t>
            </a:r>
          </a:p>
          <a:p>
            <a:r>
              <a:rPr lang="en-GB" sz="1400" dirty="0">
                <a:latin typeface="Times New Roman" panose="02020603050405020304" pitchFamily="18" charset="0"/>
                <a:cs typeface="Times New Roman" panose="02020603050405020304" pitchFamily="18" charset="0"/>
                <a:hlinkClick r:id="rId7"/>
              </a:rPr>
              <a:t>https://</a:t>
            </a:r>
            <a:r>
              <a:rPr lang="en-GB" sz="1400" dirty="0" smtClean="0">
                <a:latin typeface="Times New Roman" panose="02020603050405020304" pitchFamily="18" charset="0"/>
                <a:cs typeface="Times New Roman" panose="02020603050405020304" pitchFamily="18" charset="0"/>
                <a:hlinkClick r:id="rId7"/>
              </a:rPr>
              <a:t>doi.org/10.1103/PhysRevE.90.063112</a:t>
            </a:r>
            <a:endParaRPr lang="en-GB" sz="1400" dirty="0" smtClean="0">
              <a:latin typeface="Times New Roman" panose="02020603050405020304" pitchFamily="18" charset="0"/>
              <a:cs typeface="Times New Roman" panose="02020603050405020304" pitchFamily="18" charset="0"/>
            </a:endParaRPr>
          </a:p>
          <a:p>
            <a:r>
              <a:rPr lang="en-US" sz="1600" dirty="0" smtClean="0">
                <a:latin typeface="Times New Roman" panose="02020603050405020304" pitchFamily="18" charset="0"/>
                <a:cs typeface="Times New Roman" panose="02020603050405020304" pitchFamily="18" charset="0"/>
              </a:rPr>
              <a:t>F. Burkart, et al., </a:t>
            </a:r>
            <a:r>
              <a:rPr lang="en-US" sz="1600" i="1" dirty="0">
                <a:latin typeface="Times New Roman" panose="02020603050405020304" pitchFamily="18" charset="0"/>
                <a:cs typeface="Times New Roman" panose="02020603050405020304" pitchFamily="18" charset="0"/>
              </a:rPr>
              <a:t>J. Appl. Phys. </a:t>
            </a:r>
            <a:r>
              <a:rPr lang="en-US" sz="1600" dirty="0" smtClean="0">
                <a:latin typeface="Times New Roman" panose="02020603050405020304" pitchFamily="18" charset="0"/>
                <a:cs typeface="Times New Roman" panose="02020603050405020304" pitchFamily="18" charset="0"/>
              </a:rPr>
              <a:t>2015</a:t>
            </a:r>
          </a:p>
          <a:p>
            <a:r>
              <a:rPr lang="en-GB" sz="1400" dirty="0">
                <a:latin typeface="Times New Roman" panose="02020603050405020304" pitchFamily="18" charset="0"/>
                <a:cs typeface="Times New Roman" panose="02020603050405020304" pitchFamily="18" charset="0"/>
                <a:hlinkClick r:id="rId8"/>
              </a:rPr>
              <a:t>http://</a:t>
            </a:r>
            <a:r>
              <a:rPr lang="en-GB" sz="1400" dirty="0" smtClean="0">
                <a:latin typeface="Times New Roman" panose="02020603050405020304" pitchFamily="18" charset="0"/>
                <a:cs typeface="Times New Roman" panose="02020603050405020304" pitchFamily="18" charset="0"/>
                <a:hlinkClick r:id="rId8"/>
              </a:rPr>
              <a:t>dx.doi.org/10.1063/1.4927721</a:t>
            </a:r>
            <a:r>
              <a:rPr lang="en-GB" sz="1400" dirty="0" smtClean="0">
                <a:latin typeface="Times New Roman" panose="02020603050405020304" pitchFamily="18" charset="0"/>
                <a:cs typeface="Times New Roman" panose="02020603050405020304" pitchFamily="18" charset="0"/>
              </a:rPr>
              <a:t> </a:t>
            </a:r>
            <a:endParaRPr lang="en-GB" sz="1400" dirty="0">
              <a:latin typeface="Times New Roman" panose="02020603050405020304" pitchFamily="18" charset="0"/>
              <a:cs typeface="Times New Roman" panose="02020603050405020304" pitchFamily="18" charset="0"/>
            </a:endParaRPr>
          </a:p>
        </p:txBody>
      </p:sp>
      <p:sp>
        <p:nvSpPr>
          <p:cNvPr id="16" name="Title 1"/>
          <p:cNvSpPr txBox="1">
            <a:spLocks/>
          </p:cNvSpPr>
          <p:nvPr/>
        </p:nvSpPr>
        <p:spPr>
          <a:xfrm>
            <a:off x="217714" y="17700"/>
            <a:ext cx="8715974" cy="1143000"/>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marL="310932" algn="ctr"/>
            <a:r>
              <a:rPr lang="en-US" sz="2000" dirty="0" smtClean="0"/>
              <a:t>I. Introduction: HiRadMat experiment in 2012</a:t>
            </a:r>
            <a:endParaRPr lang="en-US" sz="2000" dirty="0"/>
          </a:p>
        </p:txBody>
      </p:sp>
      <p:sp>
        <p:nvSpPr>
          <p:cNvPr id="2" name="Footer Placeholder 1"/>
          <p:cNvSpPr>
            <a:spLocks noGrp="1"/>
          </p:cNvSpPr>
          <p:nvPr>
            <p:ph type="ftr" sz="quarter" idx="3"/>
          </p:nvPr>
        </p:nvSpPr>
        <p:spPr/>
        <p:txBody>
          <a:bodyPr/>
          <a:lstStyle/>
          <a:p>
            <a:r>
              <a:rPr lang="fr-FR" smtClean="0"/>
              <a:t>Yuancun NIE  TE-MPE-PE Section Meeting</a:t>
            </a:r>
            <a:endParaRPr lang="en-US"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8</a:t>
            </a:fld>
            <a:endParaRPr lang="en-US" dirty="0"/>
          </a:p>
        </p:txBody>
      </p:sp>
    </p:spTree>
    <p:extLst>
      <p:ext uri="{BB962C8B-B14F-4D97-AF65-F5344CB8AC3E}">
        <p14:creationId xmlns:p14="http://schemas.microsoft.com/office/powerpoint/2010/main" val="984387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altLang="zh-CN" smtClean="0"/>
              <a:t>Thursday, August 10, 2017</a:t>
            </a:r>
            <a:endParaRPr lang="en-US" dirty="0"/>
          </a:p>
        </p:txBody>
      </p:sp>
      <p:sp>
        <p:nvSpPr>
          <p:cNvPr id="15" name="Rectangle 14"/>
          <p:cNvSpPr/>
          <p:nvPr/>
        </p:nvSpPr>
        <p:spPr>
          <a:xfrm>
            <a:off x="4931302" y="861507"/>
            <a:ext cx="2586456" cy="1077218"/>
          </a:xfrm>
          <a:prstGeom prst="rect">
            <a:avLst/>
          </a:prstGeom>
        </p:spPr>
        <p:style>
          <a:lnRef idx="1">
            <a:schemeClr val="dk1"/>
          </a:lnRef>
          <a:fillRef idx="1001">
            <a:schemeClr val="lt1"/>
          </a:fillRef>
          <a:effectRef idx="1">
            <a:schemeClr val="dk1"/>
          </a:effectRef>
          <a:fontRef idx="minor">
            <a:schemeClr val="dk1"/>
          </a:fontRef>
        </p:style>
        <p:txBody>
          <a:bodyPr wrap="square">
            <a:spAutoFit/>
          </a:bodyPr>
          <a:lstStyle/>
          <a:p>
            <a:r>
              <a:rPr lang="en-US" sz="1600" b="1" dirty="0" smtClean="0">
                <a:solidFill>
                  <a:srgbClr val="0055A0"/>
                </a:solidFill>
                <a:latin typeface="Times New Roman" pitchFamily="18" charset="0"/>
                <a:cs typeface="Times New Roman" pitchFamily="18" charset="0"/>
                <a:sym typeface="Wingdings"/>
              </a:rPr>
              <a:t>Proton energy: </a:t>
            </a:r>
            <a:r>
              <a:rPr lang="en-US" sz="1600" dirty="0" smtClean="0">
                <a:solidFill>
                  <a:srgbClr val="0055A0"/>
                </a:solidFill>
                <a:latin typeface="Times New Roman" pitchFamily="18" charset="0"/>
                <a:cs typeface="Times New Roman" pitchFamily="18" charset="0"/>
                <a:sym typeface="Wingdings"/>
              </a:rPr>
              <a:t>440 GeV </a:t>
            </a:r>
          </a:p>
          <a:p>
            <a:r>
              <a:rPr lang="en-US" sz="1600" b="1" dirty="0" smtClean="0">
                <a:latin typeface="Times New Roman" panose="02020603050405020304" pitchFamily="18" charset="0"/>
                <a:cs typeface="Times New Roman" panose="02020603050405020304" pitchFamily="18" charset="0"/>
              </a:rPr>
              <a:t>Bunch intensity: </a:t>
            </a:r>
            <a:r>
              <a:rPr lang="en-US" sz="1600" dirty="0" smtClean="0">
                <a:latin typeface="Times New Roman" panose="02020603050405020304" pitchFamily="18" charset="0"/>
                <a:cs typeface="Times New Roman" panose="02020603050405020304" pitchFamily="18" charset="0"/>
              </a:rPr>
              <a:t>1.5×10</a:t>
            </a:r>
            <a:r>
              <a:rPr lang="en-US" sz="1600" baseline="30000" dirty="0" smtClean="0">
                <a:latin typeface="Times New Roman" panose="02020603050405020304" pitchFamily="18" charset="0"/>
                <a:cs typeface="Times New Roman" panose="02020603050405020304" pitchFamily="18" charset="0"/>
              </a:rPr>
              <a:t>11</a:t>
            </a:r>
          </a:p>
          <a:p>
            <a:pPr algn="just"/>
            <a:r>
              <a:rPr lang="en-US" sz="1600" b="1" dirty="0" smtClean="0">
                <a:latin typeface="Times New Roman" panose="02020603050405020304" pitchFamily="18" charset="0"/>
                <a:cs typeface="Times New Roman" panose="02020603050405020304" pitchFamily="18" charset="0"/>
              </a:rPr>
              <a:t>Bunch length:</a:t>
            </a:r>
            <a:r>
              <a:rPr lang="en-US" sz="1600" dirty="0" smtClean="0">
                <a:latin typeface="Times New Roman" panose="02020603050405020304" pitchFamily="18" charset="0"/>
                <a:cs typeface="Times New Roman" panose="02020603050405020304" pitchFamily="18" charset="0"/>
              </a:rPr>
              <a:t> 0.5 ns</a:t>
            </a:r>
          </a:p>
          <a:p>
            <a:r>
              <a:rPr lang="en-US" sz="1600" b="1" dirty="0">
                <a:latin typeface="Times New Roman" panose="02020603050405020304" pitchFamily="18" charset="0"/>
                <a:cs typeface="Times New Roman" panose="02020603050405020304" pitchFamily="18" charset="0"/>
              </a:rPr>
              <a:t>Bunch </a:t>
            </a:r>
            <a:r>
              <a:rPr lang="en-US" sz="1600" b="1" dirty="0" smtClean="0">
                <a:latin typeface="Times New Roman" panose="02020603050405020304" pitchFamily="18" charset="0"/>
                <a:cs typeface="Times New Roman" panose="02020603050405020304" pitchFamily="18" charset="0"/>
              </a:rPr>
              <a:t>spacing:</a:t>
            </a:r>
            <a:r>
              <a:rPr lang="en-US" sz="1600" dirty="0" smtClean="0">
                <a:latin typeface="Times New Roman" panose="02020603050405020304" pitchFamily="18" charset="0"/>
                <a:cs typeface="Times New Roman" panose="02020603050405020304" pitchFamily="18" charset="0"/>
              </a:rPr>
              <a:t> 50 ns</a:t>
            </a:r>
          </a:p>
        </p:txBody>
      </p:sp>
      <p:sp>
        <p:nvSpPr>
          <p:cNvPr id="5" name="Rectangle 4"/>
          <p:cNvSpPr/>
          <p:nvPr/>
        </p:nvSpPr>
        <p:spPr>
          <a:xfrm>
            <a:off x="4874016" y="1938725"/>
            <a:ext cx="3672849" cy="1477328"/>
          </a:xfrm>
          <a:prstGeom prst="rect">
            <a:avLst/>
          </a:prstGeom>
        </p:spPr>
        <p:txBody>
          <a:bodyPr wrap="square">
            <a:spAutoFit/>
          </a:bodyPr>
          <a:lstStyle/>
          <a:p>
            <a:pPr algn="just"/>
            <a:r>
              <a:rPr lang="en-US" dirty="0" smtClean="0">
                <a:latin typeface="Times New Roman" panose="02020603050405020304" pitchFamily="18" charset="0"/>
                <a:cs typeface="Times New Roman" panose="02020603050405020304" pitchFamily="18" charset="0"/>
              </a:rPr>
              <a:t>The protons were delivered in sets of </a:t>
            </a:r>
            <a:r>
              <a:rPr lang="en-US" b="1" dirty="0" smtClean="0">
                <a:latin typeface="Times New Roman" panose="02020603050405020304" pitchFamily="18" charset="0"/>
                <a:cs typeface="Times New Roman" panose="02020603050405020304" pitchFamily="18" charset="0"/>
              </a:rPr>
              <a:t>36</a:t>
            </a:r>
            <a:r>
              <a:rPr lang="en-US" dirty="0" smtClean="0">
                <a:latin typeface="Times New Roman" panose="02020603050405020304" pitchFamily="18" charset="0"/>
                <a:cs typeface="Times New Roman" panose="02020603050405020304" pitchFamily="18" charset="0"/>
              </a:rPr>
              <a:t> bunches each, separation between two neighboring bunch packets was </a:t>
            </a:r>
            <a:r>
              <a:rPr lang="en-US" b="1" dirty="0" smtClean="0">
                <a:latin typeface="Times New Roman" panose="02020603050405020304" pitchFamily="18" charset="0"/>
                <a:cs typeface="Times New Roman" panose="02020603050405020304" pitchFamily="18" charset="0"/>
              </a:rPr>
              <a:t>250 ns</a:t>
            </a:r>
            <a:r>
              <a:rPr lang="en-US" dirty="0" smtClean="0">
                <a:latin typeface="Times New Roman" panose="02020603050405020304" pitchFamily="18" charset="0"/>
                <a:cs typeface="Times New Roman" panose="02020603050405020304" pitchFamily="18" charset="0"/>
              </a:rPr>
              <a:t>, total (36×4=144 bunches) beam length ~7750.5 ns </a:t>
            </a:r>
            <a:endParaRPr lang="en-US" dirty="0">
              <a:latin typeface="Times New Roman" panose="02020603050405020304" pitchFamily="18" charset="0"/>
              <a:cs typeface="Times New Roman" panose="02020603050405020304" pitchFamily="18" charset="0"/>
            </a:endParaRPr>
          </a:p>
        </p:txBody>
      </p:sp>
      <p:sp>
        <p:nvSpPr>
          <p:cNvPr id="12" name="Title 1"/>
          <p:cNvSpPr>
            <a:spLocks noGrp="1"/>
          </p:cNvSpPr>
          <p:nvPr>
            <p:ph type="title"/>
          </p:nvPr>
        </p:nvSpPr>
        <p:spPr>
          <a:xfrm>
            <a:off x="217714" y="17700"/>
            <a:ext cx="8715974" cy="1143000"/>
          </a:xfrm>
        </p:spPr>
        <p:txBody>
          <a:bodyPr>
            <a:normAutofit/>
          </a:bodyPr>
          <a:lstStyle/>
          <a:p>
            <a:pPr marL="310932" algn="ctr"/>
            <a:r>
              <a:rPr lang="en-US" sz="2000" dirty="0" smtClean="0"/>
              <a:t>I. Introduction: HiRadMat experiment in 2012</a:t>
            </a:r>
            <a:endParaRPr lang="en-US" sz="2000" dirty="0"/>
          </a:p>
        </p:txBody>
      </p:sp>
      <p:sp>
        <p:nvSpPr>
          <p:cNvPr id="8" name="Footer Placeholder 7"/>
          <p:cNvSpPr>
            <a:spLocks noGrp="1"/>
          </p:cNvSpPr>
          <p:nvPr>
            <p:ph type="ftr" sz="quarter" idx="3"/>
          </p:nvPr>
        </p:nvSpPr>
        <p:spPr/>
        <p:txBody>
          <a:bodyPr/>
          <a:lstStyle/>
          <a:p>
            <a:r>
              <a:rPr lang="fr-FR" smtClean="0"/>
              <a:t>Yuancun NIE  TE-MPE-PE Section Meeting</a:t>
            </a:r>
            <a:endParaRPr lang="en-US" dirty="0"/>
          </a:p>
        </p:txBody>
      </p:sp>
      <p:sp>
        <p:nvSpPr>
          <p:cNvPr id="9" name="Slide Number Placeholder 8"/>
          <p:cNvSpPr>
            <a:spLocks noGrp="1"/>
          </p:cNvSpPr>
          <p:nvPr>
            <p:ph type="sldNum" sz="quarter" idx="4"/>
          </p:nvPr>
        </p:nvSpPr>
        <p:spPr/>
        <p:txBody>
          <a:bodyPr/>
          <a:lstStyle/>
          <a:p>
            <a:fld id="{17918391-D411-FE40-AAD7-861AE5233E0E}" type="slidenum">
              <a:rPr lang="en-US" smtClean="0"/>
              <a:pPr/>
              <a:t>9</a:t>
            </a:fld>
            <a:endParaRPr lang="en-US" dirty="0"/>
          </a:p>
        </p:txBody>
      </p:sp>
      <p:pic>
        <p:nvPicPr>
          <p:cNvPr id="6" name="Picture 5"/>
          <p:cNvPicPr>
            <a:picLocks noChangeAspect="1"/>
          </p:cNvPicPr>
          <p:nvPr/>
        </p:nvPicPr>
        <p:blipFill>
          <a:blip r:embed="rId3"/>
          <a:stretch>
            <a:fillRect/>
          </a:stretch>
        </p:blipFill>
        <p:spPr>
          <a:xfrm>
            <a:off x="619779" y="861507"/>
            <a:ext cx="3996341" cy="2484000"/>
          </a:xfrm>
          <a:prstGeom prst="rect">
            <a:avLst/>
          </a:prstGeom>
        </p:spPr>
      </p:pic>
      <p:grpSp>
        <p:nvGrpSpPr>
          <p:cNvPr id="7" name="Group 6"/>
          <p:cNvGrpSpPr/>
          <p:nvPr/>
        </p:nvGrpSpPr>
        <p:grpSpPr>
          <a:xfrm>
            <a:off x="907720" y="3470758"/>
            <a:ext cx="7416800" cy="2582621"/>
            <a:chOff x="907720" y="3470758"/>
            <a:chExt cx="7416800" cy="2582621"/>
          </a:xfrm>
        </p:grpSpPr>
        <p:grpSp>
          <p:nvGrpSpPr>
            <p:cNvPr id="10" name="Group 9"/>
            <p:cNvGrpSpPr/>
            <p:nvPr/>
          </p:nvGrpSpPr>
          <p:grpSpPr>
            <a:xfrm>
              <a:off x="907720" y="3470758"/>
              <a:ext cx="7416800" cy="2582621"/>
              <a:chOff x="1047750" y="3456228"/>
              <a:chExt cx="7416800" cy="2582621"/>
            </a:xfrm>
          </p:grpSpPr>
          <p:pic>
            <p:nvPicPr>
              <p:cNvPr id="13" name="Picture 12"/>
              <p:cNvPicPr>
                <a:picLocks noChangeAspect="1"/>
              </p:cNvPicPr>
              <p:nvPr/>
            </p:nvPicPr>
            <p:blipFill rotWithShape="1">
              <a:blip r:embed="rId4"/>
              <a:srcRect t="45848" b="10554"/>
              <a:stretch/>
            </p:blipFill>
            <p:spPr>
              <a:xfrm>
                <a:off x="1137175" y="3456229"/>
                <a:ext cx="3444919" cy="2520000"/>
              </a:xfrm>
              <a:prstGeom prst="rect">
                <a:avLst/>
              </a:prstGeom>
            </p:spPr>
          </p:pic>
          <p:pic>
            <p:nvPicPr>
              <p:cNvPr id="14" name="Picture 13"/>
              <p:cNvPicPr>
                <a:picLocks noChangeAspect="1"/>
              </p:cNvPicPr>
              <p:nvPr/>
            </p:nvPicPr>
            <p:blipFill rotWithShape="1">
              <a:blip r:embed="rId5"/>
              <a:srcRect b="13442"/>
              <a:stretch/>
            </p:blipFill>
            <p:spPr>
              <a:xfrm>
                <a:off x="4931301" y="3456230"/>
                <a:ext cx="3415764" cy="2520000"/>
              </a:xfrm>
              <a:prstGeom prst="rect">
                <a:avLst/>
              </a:prstGeom>
            </p:spPr>
          </p:pic>
          <p:sp>
            <p:nvSpPr>
              <p:cNvPr id="17" name="Rectangle 16"/>
              <p:cNvSpPr/>
              <p:nvPr/>
            </p:nvSpPr>
            <p:spPr>
              <a:xfrm>
                <a:off x="1047750" y="3456228"/>
                <a:ext cx="7416800" cy="2582621"/>
              </a:xfrm>
              <a:prstGeom prst="rect">
                <a:avLst/>
              </a:prstGeom>
              <a:ln>
                <a:solidFill>
                  <a:srgbClr val="00B050"/>
                </a:solidFill>
              </a:ln>
            </p:spPr>
            <p:txBody>
              <a:bodyPr wrap="square">
                <a:spAutoFit/>
              </a:bodyPr>
              <a:lstStyle/>
              <a:p>
                <a:endParaRPr lang="en-GB" sz="1600" dirty="0">
                  <a:latin typeface="Times New Roman" panose="02020603050405020304" pitchFamily="18" charset="0"/>
                  <a:cs typeface="Times New Roman" panose="02020603050405020304" pitchFamily="18" charset="0"/>
                </a:endParaRPr>
              </a:p>
            </p:txBody>
          </p:sp>
        </p:grpSp>
        <p:sp>
          <p:nvSpPr>
            <p:cNvPr id="3" name="Rectangle 2"/>
            <p:cNvSpPr/>
            <p:nvPr/>
          </p:nvSpPr>
          <p:spPr>
            <a:xfrm>
              <a:off x="942442" y="3525208"/>
              <a:ext cx="271228" cy="276999"/>
            </a:xfrm>
            <a:prstGeom prst="rect">
              <a:avLst/>
            </a:prstGeom>
            <a:solidFill>
              <a:schemeClr val="bg1"/>
            </a:solidFill>
          </p:spPr>
          <p:txBody>
            <a:bodyPr wrap="none">
              <a:spAutoFit/>
            </a:bodyPr>
            <a:lstStyle/>
            <a:p>
              <a:r>
                <a:rPr lang="en-US" sz="1200" dirty="0" smtClean="0"/>
                <a:t>  </a:t>
              </a:r>
              <a:endParaRPr lang="en-GB" sz="1200" dirty="0"/>
            </a:p>
          </p:txBody>
        </p:sp>
      </p:grpSp>
    </p:spTree>
    <p:extLst>
      <p:ext uri="{BB962C8B-B14F-4D97-AF65-F5344CB8AC3E}">
        <p14:creationId xmlns:p14="http://schemas.microsoft.com/office/powerpoint/2010/main" val="949044244"/>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CERN(4-3).thmx</Template>
  <TotalTime>64468</TotalTime>
  <Words>2628</Words>
  <Application>Microsoft Office PowerPoint</Application>
  <PresentationFormat>On-screen Show (4:3)</PresentationFormat>
  <Paragraphs>489</Paragraphs>
  <Slides>39</Slides>
  <Notes>39</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39</vt:i4>
      </vt:variant>
    </vt:vector>
  </HeadingPairs>
  <TitlesOfParts>
    <vt:vector size="48" baseType="lpstr">
      <vt:lpstr>华文新魏</vt:lpstr>
      <vt:lpstr>Arial</vt:lpstr>
      <vt:lpstr>Calibri</vt:lpstr>
      <vt:lpstr>Cambria Math</vt:lpstr>
      <vt:lpstr>Courier New</vt:lpstr>
      <vt:lpstr>Times New Roman</vt:lpstr>
      <vt:lpstr>Wingdings</vt:lpstr>
      <vt:lpstr>CERN(4-3)</vt:lpstr>
      <vt:lpstr>Graph</vt:lpstr>
      <vt:lpstr>PowerPoint Presentation</vt:lpstr>
      <vt:lpstr>Coupling simulation of the HiRadMat-12 experiment to study impact of high energy proton beam on copper (work in progress)</vt:lpstr>
      <vt:lpstr>Outline</vt:lpstr>
      <vt:lpstr>I. Introduction: the worst-case failure mode</vt:lpstr>
      <vt:lpstr>I. Introduction: the worst-case failure mode (did happen!)</vt:lpstr>
      <vt:lpstr>I. Introduction: hydrodynamic tunneling</vt:lpstr>
      <vt:lpstr>I. Introduction: coupling FLUKA with BIG2</vt:lpstr>
      <vt:lpstr>PowerPoint Presentation</vt:lpstr>
      <vt:lpstr>I. Introduction: HiRadMat experiment in 2012</vt:lpstr>
      <vt:lpstr>I. Introduction: existing hydrodynamic tunneling studies</vt:lpstr>
      <vt:lpstr>I. Introduction: why FLUKA &amp; other hydrocodes?</vt:lpstr>
      <vt:lpstr>II. A new simulation approach: workflow</vt:lpstr>
      <vt:lpstr>II. A new simulation approach: innovations</vt:lpstr>
      <vt:lpstr>III. Progress: static approximation from initial FLUKA map</vt:lpstr>
      <vt:lpstr>III. Progress: target modelling in FLUKA</vt:lpstr>
      <vt:lpstr>III. Progress: target modelling in FLUKA</vt:lpstr>
      <vt:lpstr>III. Progress: iteration steps</vt:lpstr>
      <vt:lpstr>III. Progress: FLUKA maps [GeV/(g p)]</vt:lpstr>
      <vt:lpstr>III. Progress: FLUKA maps [GeV/(g p)]</vt:lpstr>
      <vt:lpstr>III. Progress: FLUKA maps [GeV/(g p)]</vt:lpstr>
      <vt:lpstr>III. Progress: FLUKA maps [GeV/(g p)]</vt:lpstr>
      <vt:lpstr>III. Progress: temperature (K)</vt:lpstr>
      <vt:lpstr>III. Progress: temperature (K)</vt:lpstr>
      <vt:lpstr>III. Progress: temperature (K)</vt:lpstr>
      <vt:lpstr>III. Progress: temperature (K)</vt:lpstr>
      <vt:lpstr>III. Progress: temperature (K)</vt:lpstr>
      <vt:lpstr>III. Progress: pressure (GPa)</vt:lpstr>
      <vt:lpstr>III. Progress: pressure (GPa)</vt:lpstr>
      <vt:lpstr>III. Progress: pressure (GPa)</vt:lpstr>
      <vt:lpstr>III. Progress: pressure (GPa)</vt:lpstr>
      <vt:lpstr>III. Progress: pressure (GPa)</vt:lpstr>
      <vt:lpstr>III. Progress: density (g/cm3)</vt:lpstr>
      <vt:lpstr>III. Progress: density (g/cm3)</vt:lpstr>
      <vt:lpstr>III. Progress: density (g/cm3)</vt:lpstr>
      <vt:lpstr>III. Progress: density (g/cm3)</vt:lpstr>
      <vt:lpstr>III. Progress: density (g/cm3)</vt:lpstr>
      <vt:lpstr>III. Progress: comparison of melting depth</vt:lpstr>
      <vt:lpstr>PowerPoint Presentation</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Yuancun Nie</cp:lastModifiedBy>
  <cp:revision>980</cp:revision>
  <cp:lastPrinted>2016-06-21T13:26:34Z</cp:lastPrinted>
  <dcterms:created xsi:type="dcterms:W3CDTF">2012-11-30T11:04:26Z</dcterms:created>
  <dcterms:modified xsi:type="dcterms:W3CDTF">2017-08-10T08:05:14Z</dcterms:modified>
</cp:coreProperties>
</file>