
<file path=[Content_Types].xml><?xml version="1.0" encoding="utf-8"?>
<Types xmlns="http://schemas.openxmlformats.org/package/2006/content-types">
  <Default Extension="tmp" ContentType="image/png"/>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05" r:id="rId4"/>
  </p:sldMasterIdLst>
  <p:notesMasterIdLst>
    <p:notesMasterId r:id="rId22"/>
  </p:notesMasterIdLst>
  <p:handoutMasterIdLst>
    <p:handoutMasterId r:id="rId23"/>
  </p:handoutMasterIdLst>
  <p:sldIdLst>
    <p:sldId id="592" r:id="rId5"/>
    <p:sldId id="644" r:id="rId6"/>
    <p:sldId id="619" r:id="rId7"/>
    <p:sldId id="649" r:id="rId8"/>
    <p:sldId id="650" r:id="rId9"/>
    <p:sldId id="646" r:id="rId10"/>
    <p:sldId id="648" r:id="rId11"/>
    <p:sldId id="641" r:id="rId12"/>
    <p:sldId id="651" r:id="rId13"/>
    <p:sldId id="657" r:id="rId14"/>
    <p:sldId id="656" r:id="rId15"/>
    <p:sldId id="653" r:id="rId16"/>
    <p:sldId id="654" r:id="rId17"/>
    <p:sldId id="652" r:id="rId18"/>
    <p:sldId id="658" r:id="rId19"/>
    <p:sldId id="639" r:id="rId20"/>
    <p:sldId id="615" r:id="rId21"/>
  </p:sldIdLst>
  <p:sldSz cx="12192000" cy="6858000"/>
  <p:notesSz cx="6797675" cy="9872663"/>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36" userDrawn="1">
          <p15:clr>
            <a:srgbClr val="A4A3A4"/>
          </p15:clr>
        </p15:guide>
        <p15:guide id="2" pos="170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ał Maciejewski" initials="MM"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207"/>
    <a:srgbClr val="1E5AAE"/>
    <a:srgbClr val="ED7D31"/>
    <a:srgbClr val="FF3D01"/>
    <a:srgbClr val="7230A0"/>
    <a:srgbClr val="0000FF"/>
    <a:srgbClr val="FFC000"/>
    <a:srgbClr val="851B37"/>
    <a:srgbClr val="5B9B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331" autoAdjust="0"/>
    <p:restoredTop sz="84437" autoAdjust="0"/>
  </p:normalViewPr>
  <p:slideViewPr>
    <p:cSldViewPr snapToGrid="0">
      <p:cViewPr>
        <p:scale>
          <a:sx n="100" d="100"/>
          <a:sy n="100" d="100"/>
        </p:scale>
        <p:origin x="744" y="450"/>
      </p:cViewPr>
      <p:guideLst>
        <p:guide orient="horz" pos="2636"/>
        <p:guide pos="1708"/>
      </p:guideLst>
    </p:cSldViewPr>
  </p:slideViewPr>
  <p:outlineViewPr>
    <p:cViewPr>
      <p:scale>
        <a:sx n="33" d="100"/>
        <a:sy n="33" d="100"/>
      </p:scale>
      <p:origin x="0" y="0"/>
    </p:cViewPr>
  </p:outlin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FDB3470-88A7-4A6E-9660-569BE87A404F}" type="doc">
      <dgm:prSet loTypeId="urn:microsoft.com/office/officeart/2005/8/layout/chevron1" loCatId="process" qsTypeId="urn:microsoft.com/office/officeart/2005/8/quickstyle/simple1" qsCatId="simple" csTypeId="urn:microsoft.com/office/officeart/2005/8/colors/accent0_2" csCatId="mainScheme" phldr="1"/>
      <dgm:spPr/>
    </dgm:pt>
    <dgm:pt modelId="{6857192C-D761-4F00-947E-F740B7605738}">
      <dgm:prSet phldrT="[Text]"/>
      <dgm:spPr>
        <a:solidFill>
          <a:schemeClr val="bg1"/>
        </a:solidFill>
      </dgm:spPr>
      <dgm:t>
        <a:bodyPr/>
        <a:lstStyle/>
        <a:p>
          <a:r>
            <a:rPr lang="en-GB" dirty="0">
              <a:solidFill>
                <a:schemeClr val="tx2"/>
              </a:solidFill>
            </a:rPr>
            <a:t>Pre-stress</a:t>
          </a:r>
        </a:p>
      </dgm:t>
    </dgm:pt>
    <dgm:pt modelId="{099E1F92-0C18-4205-97F5-4FF525E8695D}" type="parTrans" cxnId="{D0FE09FA-4688-47A3-A8DF-D436BD4E3F61}">
      <dgm:prSet/>
      <dgm:spPr/>
      <dgm:t>
        <a:bodyPr/>
        <a:lstStyle/>
        <a:p>
          <a:endParaRPr lang="en-GB"/>
        </a:p>
      </dgm:t>
    </dgm:pt>
    <dgm:pt modelId="{7091031B-F845-4EE8-94BE-47EAAA1150AC}" type="sibTrans" cxnId="{D0FE09FA-4688-47A3-A8DF-D436BD4E3F61}">
      <dgm:prSet/>
      <dgm:spPr/>
      <dgm:t>
        <a:bodyPr/>
        <a:lstStyle/>
        <a:p>
          <a:endParaRPr lang="en-GB"/>
        </a:p>
      </dgm:t>
    </dgm:pt>
    <dgm:pt modelId="{092F3B63-D38B-494E-900C-6AA0BF25C541}">
      <dgm:prSet phldrT="[Text]"/>
      <dgm:spPr>
        <a:solidFill>
          <a:schemeClr val="bg1"/>
        </a:solidFill>
      </dgm:spPr>
      <dgm:t>
        <a:bodyPr/>
        <a:lstStyle/>
        <a:p>
          <a:r>
            <a:rPr lang="en-GB" dirty="0">
              <a:solidFill>
                <a:schemeClr val="tx2"/>
              </a:solidFill>
            </a:rPr>
            <a:t>Cool-down, T=1.9 K</a:t>
          </a:r>
        </a:p>
      </dgm:t>
    </dgm:pt>
    <dgm:pt modelId="{DC51C180-6A75-47E3-A8BF-8799204B605D}" type="parTrans" cxnId="{0F608669-CDAA-4E3A-AF9A-02C4C20C2768}">
      <dgm:prSet/>
      <dgm:spPr/>
      <dgm:t>
        <a:bodyPr/>
        <a:lstStyle/>
        <a:p>
          <a:endParaRPr lang="en-GB"/>
        </a:p>
      </dgm:t>
    </dgm:pt>
    <dgm:pt modelId="{B51E2D04-6F3C-4A19-9EB5-9F7DBA0073C0}" type="sibTrans" cxnId="{0F608669-CDAA-4E3A-AF9A-02C4C20C2768}">
      <dgm:prSet/>
      <dgm:spPr/>
      <dgm:t>
        <a:bodyPr/>
        <a:lstStyle/>
        <a:p>
          <a:endParaRPr lang="en-GB"/>
        </a:p>
      </dgm:t>
    </dgm:pt>
    <dgm:pt modelId="{53C05D07-5A8C-45EE-B105-0DEC9A96565B}">
      <dgm:prSet phldrT="[Text]"/>
      <dgm:spPr>
        <a:solidFill>
          <a:schemeClr val="tx1">
            <a:lumMod val="60000"/>
            <a:lumOff val="40000"/>
          </a:schemeClr>
        </a:solidFill>
      </dgm:spPr>
      <dgm:t>
        <a:bodyPr/>
        <a:lstStyle/>
        <a:p>
          <a:r>
            <a:rPr lang="en-GB" dirty="0" smtClean="0">
              <a:solidFill>
                <a:schemeClr val="bg1"/>
              </a:solidFill>
            </a:rPr>
            <a:t>Coupling</a:t>
          </a:r>
          <a:endParaRPr lang="en-GB" dirty="0">
            <a:solidFill>
              <a:schemeClr val="bg1"/>
            </a:solidFill>
          </a:endParaRPr>
        </a:p>
      </dgm:t>
    </dgm:pt>
    <dgm:pt modelId="{5340C752-CE43-440D-AB36-7FCF41B7F135}" type="parTrans" cxnId="{86F18856-0ADF-49A1-81E6-E692F638895E}">
      <dgm:prSet/>
      <dgm:spPr/>
      <dgm:t>
        <a:bodyPr/>
        <a:lstStyle/>
        <a:p>
          <a:endParaRPr lang="en-GB"/>
        </a:p>
      </dgm:t>
    </dgm:pt>
    <dgm:pt modelId="{E0DACAC8-36B6-4FB3-BE9B-ED404F300C85}" type="sibTrans" cxnId="{86F18856-0ADF-49A1-81E6-E692F638895E}">
      <dgm:prSet/>
      <dgm:spPr/>
      <dgm:t>
        <a:bodyPr/>
        <a:lstStyle/>
        <a:p>
          <a:endParaRPr lang="en-GB"/>
        </a:p>
      </dgm:t>
    </dgm:pt>
    <dgm:pt modelId="{4597A1E0-8DF8-49F1-B9AF-56EC4CE7E920}" type="pres">
      <dgm:prSet presAssocID="{EFDB3470-88A7-4A6E-9660-569BE87A404F}" presName="Name0" presStyleCnt="0">
        <dgm:presLayoutVars>
          <dgm:dir/>
          <dgm:animLvl val="lvl"/>
          <dgm:resizeHandles val="exact"/>
        </dgm:presLayoutVars>
      </dgm:prSet>
      <dgm:spPr/>
    </dgm:pt>
    <dgm:pt modelId="{582B524B-56B9-4025-9769-17E7765E7C3E}" type="pres">
      <dgm:prSet presAssocID="{6857192C-D761-4F00-947E-F740B7605738}" presName="parTxOnly" presStyleLbl="node1" presStyleIdx="0" presStyleCnt="3">
        <dgm:presLayoutVars>
          <dgm:chMax val="0"/>
          <dgm:chPref val="0"/>
          <dgm:bulletEnabled val="1"/>
        </dgm:presLayoutVars>
      </dgm:prSet>
      <dgm:spPr/>
      <dgm:t>
        <a:bodyPr/>
        <a:lstStyle/>
        <a:p>
          <a:endParaRPr lang="en-GB"/>
        </a:p>
      </dgm:t>
    </dgm:pt>
    <dgm:pt modelId="{7E415914-4A00-4DAF-9ADB-9F3D06144C39}" type="pres">
      <dgm:prSet presAssocID="{7091031B-F845-4EE8-94BE-47EAAA1150AC}" presName="parTxOnlySpace" presStyleCnt="0"/>
      <dgm:spPr/>
    </dgm:pt>
    <dgm:pt modelId="{C1ED3E97-2EF6-4B3C-AF7F-7B3F4DB40624}" type="pres">
      <dgm:prSet presAssocID="{092F3B63-D38B-494E-900C-6AA0BF25C541}" presName="parTxOnly" presStyleLbl="node1" presStyleIdx="1" presStyleCnt="3">
        <dgm:presLayoutVars>
          <dgm:chMax val="0"/>
          <dgm:chPref val="0"/>
          <dgm:bulletEnabled val="1"/>
        </dgm:presLayoutVars>
      </dgm:prSet>
      <dgm:spPr/>
      <dgm:t>
        <a:bodyPr/>
        <a:lstStyle/>
        <a:p>
          <a:endParaRPr lang="en-GB"/>
        </a:p>
      </dgm:t>
    </dgm:pt>
    <dgm:pt modelId="{C770D07A-E8DE-4111-9C7E-1D10D3E386FC}" type="pres">
      <dgm:prSet presAssocID="{B51E2D04-6F3C-4A19-9EB5-9F7DBA0073C0}" presName="parTxOnlySpace" presStyleCnt="0"/>
      <dgm:spPr/>
    </dgm:pt>
    <dgm:pt modelId="{E30813B0-D661-4E01-8120-0A5A89C4FBDB}" type="pres">
      <dgm:prSet presAssocID="{53C05D07-5A8C-45EE-B105-0DEC9A96565B}" presName="parTxOnly" presStyleLbl="node1" presStyleIdx="2" presStyleCnt="3">
        <dgm:presLayoutVars>
          <dgm:chMax val="0"/>
          <dgm:chPref val="0"/>
          <dgm:bulletEnabled val="1"/>
        </dgm:presLayoutVars>
      </dgm:prSet>
      <dgm:spPr/>
      <dgm:t>
        <a:bodyPr/>
        <a:lstStyle/>
        <a:p>
          <a:endParaRPr lang="en-GB"/>
        </a:p>
      </dgm:t>
    </dgm:pt>
  </dgm:ptLst>
  <dgm:cxnLst>
    <dgm:cxn modelId="{58BAA21E-FA11-4E61-81EB-B2321A7B8ACC}" type="presOf" srcId="{6857192C-D761-4F00-947E-F740B7605738}" destId="{582B524B-56B9-4025-9769-17E7765E7C3E}" srcOrd="0" destOrd="0" presId="urn:microsoft.com/office/officeart/2005/8/layout/chevron1"/>
    <dgm:cxn modelId="{86F18856-0ADF-49A1-81E6-E692F638895E}" srcId="{EFDB3470-88A7-4A6E-9660-569BE87A404F}" destId="{53C05D07-5A8C-45EE-B105-0DEC9A96565B}" srcOrd="2" destOrd="0" parTransId="{5340C752-CE43-440D-AB36-7FCF41B7F135}" sibTransId="{E0DACAC8-36B6-4FB3-BE9B-ED404F300C85}"/>
    <dgm:cxn modelId="{547D71EA-040E-4C3E-86FC-43D96CD306A4}" type="presOf" srcId="{EFDB3470-88A7-4A6E-9660-569BE87A404F}" destId="{4597A1E0-8DF8-49F1-B9AF-56EC4CE7E920}" srcOrd="0" destOrd="0" presId="urn:microsoft.com/office/officeart/2005/8/layout/chevron1"/>
    <dgm:cxn modelId="{D0FE09FA-4688-47A3-A8DF-D436BD4E3F61}" srcId="{EFDB3470-88A7-4A6E-9660-569BE87A404F}" destId="{6857192C-D761-4F00-947E-F740B7605738}" srcOrd="0" destOrd="0" parTransId="{099E1F92-0C18-4205-97F5-4FF525E8695D}" sibTransId="{7091031B-F845-4EE8-94BE-47EAAA1150AC}"/>
    <dgm:cxn modelId="{0F608669-CDAA-4E3A-AF9A-02C4C20C2768}" srcId="{EFDB3470-88A7-4A6E-9660-569BE87A404F}" destId="{092F3B63-D38B-494E-900C-6AA0BF25C541}" srcOrd="1" destOrd="0" parTransId="{DC51C180-6A75-47E3-A8BF-8799204B605D}" sibTransId="{B51E2D04-6F3C-4A19-9EB5-9F7DBA0073C0}"/>
    <dgm:cxn modelId="{241653B4-B084-4803-A95B-A3CBF15FCB2A}" type="presOf" srcId="{092F3B63-D38B-494E-900C-6AA0BF25C541}" destId="{C1ED3E97-2EF6-4B3C-AF7F-7B3F4DB40624}" srcOrd="0" destOrd="0" presId="urn:microsoft.com/office/officeart/2005/8/layout/chevron1"/>
    <dgm:cxn modelId="{0151B935-73F7-4ADF-BA73-F31BB08BA4E1}" type="presOf" srcId="{53C05D07-5A8C-45EE-B105-0DEC9A96565B}" destId="{E30813B0-D661-4E01-8120-0A5A89C4FBDB}" srcOrd="0" destOrd="0" presId="urn:microsoft.com/office/officeart/2005/8/layout/chevron1"/>
    <dgm:cxn modelId="{49AAE2EA-ECE8-4044-B314-A28A2A81EB5A}" type="presParOf" srcId="{4597A1E0-8DF8-49F1-B9AF-56EC4CE7E920}" destId="{582B524B-56B9-4025-9769-17E7765E7C3E}" srcOrd="0" destOrd="0" presId="urn:microsoft.com/office/officeart/2005/8/layout/chevron1"/>
    <dgm:cxn modelId="{C652DA97-7953-4670-9281-DDA586192D4A}" type="presParOf" srcId="{4597A1E0-8DF8-49F1-B9AF-56EC4CE7E920}" destId="{7E415914-4A00-4DAF-9ADB-9F3D06144C39}" srcOrd="1" destOrd="0" presId="urn:microsoft.com/office/officeart/2005/8/layout/chevron1"/>
    <dgm:cxn modelId="{DCCE097F-E45A-4E71-81FC-02D210FA61B4}" type="presParOf" srcId="{4597A1E0-8DF8-49F1-B9AF-56EC4CE7E920}" destId="{C1ED3E97-2EF6-4B3C-AF7F-7B3F4DB40624}" srcOrd="2" destOrd="0" presId="urn:microsoft.com/office/officeart/2005/8/layout/chevron1"/>
    <dgm:cxn modelId="{09942022-CE3B-4315-9665-8C96ECBE2923}" type="presParOf" srcId="{4597A1E0-8DF8-49F1-B9AF-56EC4CE7E920}" destId="{C770D07A-E8DE-4111-9C7E-1D10D3E386FC}" srcOrd="3" destOrd="0" presId="urn:microsoft.com/office/officeart/2005/8/layout/chevron1"/>
    <dgm:cxn modelId="{2A8A9D18-293D-4C6E-A38D-726947905357}" type="presParOf" srcId="{4597A1E0-8DF8-49F1-B9AF-56EC4CE7E920}" destId="{E30813B0-D661-4E01-8120-0A5A89C4FBDB}"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2B524B-56B9-4025-9769-17E7765E7C3E}">
      <dsp:nvSpPr>
        <dsp:cNvPr id="0" name=""/>
        <dsp:cNvSpPr/>
      </dsp:nvSpPr>
      <dsp:spPr>
        <a:xfrm>
          <a:off x="1946" y="0"/>
          <a:ext cx="2371249" cy="864347"/>
        </a:xfrm>
        <a:prstGeom prst="chevron">
          <a:avLst/>
        </a:prstGeom>
        <a:solidFill>
          <a:schemeClr val="bg1"/>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4011" tIns="28004" rIns="28004" bIns="28004" numCol="1" spcCol="1270" anchor="ctr" anchorCtr="0">
          <a:noAutofit/>
        </a:bodyPr>
        <a:lstStyle/>
        <a:p>
          <a:pPr lvl="0" algn="ctr" defTabSz="933450">
            <a:lnSpc>
              <a:spcPct val="90000"/>
            </a:lnSpc>
            <a:spcBef>
              <a:spcPct val="0"/>
            </a:spcBef>
            <a:spcAft>
              <a:spcPct val="35000"/>
            </a:spcAft>
          </a:pPr>
          <a:r>
            <a:rPr lang="en-GB" sz="2100" kern="1200" dirty="0">
              <a:solidFill>
                <a:schemeClr val="tx2"/>
              </a:solidFill>
            </a:rPr>
            <a:t>Pre-stress</a:t>
          </a:r>
        </a:p>
      </dsp:txBody>
      <dsp:txXfrm>
        <a:off x="434120" y="0"/>
        <a:ext cx="1506902" cy="864347"/>
      </dsp:txXfrm>
    </dsp:sp>
    <dsp:sp modelId="{C1ED3E97-2EF6-4B3C-AF7F-7B3F4DB40624}">
      <dsp:nvSpPr>
        <dsp:cNvPr id="0" name=""/>
        <dsp:cNvSpPr/>
      </dsp:nvSpPr>
      <dsp:spPr>
        <a:xfrm>
          <a:off x="2136071" y="0"/>
          <a:ext cx="2371249" cy="864347"/>
        </a:xfrm>
        <a:prstGeom prst="chevron">
          <a:avLst/>
        </a:prstGeom>
        <a:solidFill>
          <a:schemeClr val="bg1"/>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4011" tIns="28004" rIns="28004" bIns="28004" numCol="1" spcCol="1270" anchor="ctr" anchorCtr="0">
          <a:noAutofit/>
        </a:bodyPr>
        <a:lstStyle/>
        <a:p>
          <a:pPr lvl="0" algn="ctr" defTabSz="933450">
            <a:lnSpc>
              <a:spcPct val="90000"/>
            </a:lnSpc>
            <a:spcBef>
              <a:spcPct val="0"/>
            </a:spcBef>
            <a:spcAft>
              <a:spcPct val="35000"/>
            </a:spcAft>
          </a:pPr>
          <a:r>
            <a:rPr lang="en-GB" sz="2100" kern="1200" dirty="0">
              <a:solidFill>
                <a:schemeClr val="tx2"/>
              </a:solidFill>
            </a:rPr>
            <a:t>Cool-down, T=1.9 K</a:t>
          </a:r>
        </a:p>
      </dsp:txBody>
      <dsp:txXfrm>
        <a:off x="2568245" y="0"/>
        <a:ext cx="1506902" cy="864347"/>
      </dsp:txXfrm>
    </dsp:sp>
    <dsp:sp modelId="{E30813B0-D661-4E01-8120-0A5A89C4FBDB}">
      <dsp:nvSpPr>
        <dsp:cNvPr id="0" name=""/>
        <dsp:cNvSpPr/>
      </dsp:nvSpPr>
      <dsp:spPr>
        <a:xfrm>
          <a:off x="4270195" y="0"/>
          <a:ext cx="2371249" cy="864347"/>
        </a:xfrm>
        <a:prstGeom prst="chevron">
          <a:avLst/>
        </a:prstGeom>
        <a:solidFill>
          <a:schemeClr val="tx1">
            <a:lumMod val="60000"/>
            <a:lumOff val="40000"/>
          </a:schemeClr>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4011" tIns="28004" rIns="28004" bIns="28004" numCol="1" spcCol="1270" anchor="ctr" anchorCtr="0">
          <a:noAutofit/>
        </a:bodyPr>
        <a:lstStyle/>
        <a:p>
          <a:pPr lvl="0" algn="ctr" defTabSz="933450">
            <a:lnSpc>
              <a:spcPct val="90000"/>
            </a:lnSpc>
            <a:spcBef>
              <a:spcPct val="0"/>
            </a:spcBef>
            <a:spcAft>
              <a:spcPct val="35000"/>
            </a:spcAft>
          </a:pPr>
          <a:r>
            <a:rPr lang="en-GB" sz="2100" kern="1200" dirty="0" smtClean="0">
              <a:solidFill>
                <a:schemeClr val="bg1"/>
              </a:solidFill>
            </a:rPr>
            <a:t>Coupling</a:t>
          </a:r>
          <a:endParaRPr lang="en-GB" sz="2100" kern="1200" dirty="0">
            <a:solidFill>
              <a:schemeClr val="bg1"/>
            </a:solidFill>
          </a:endParaRPr>
        </a:p>
      </dsp:txBody>
      <dsp:txXfrm>
        <a:off x="4702369" y="0"/>
        <a:ext cx="1506902" cy="864347"/>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958" cy="494186"/>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51098" y="0"/>
            <a:ext cx="2944958" cy="494186"/>
          </a:xfrm>
          <a:prstGeom prst="rect">
            <a:avLst/>
          </a:prstGeom>
        </p:spPr>
        <p:txBody>
          <a:bodyPr vert="horz" lIns="91440" tIns="45720" rIns="91440" bIns="45720" rtlCol="0"/>
          <a:lstStyle>
            <a:lvl1pPr algn="r">
              <a:defRPr sz="1200"/>
            </a:lvl1pPr>
          </a:lstStyle>
          <a:p>
            <a:fld id="{3FB04E44-8265-4C2A-B0D0-95F0E9C90E23}" type="datetimeFigureOut">
              <a:rPr lang="en-GB" smtClean="0"/>
              <a:t>24/08/2017</a:t>
            </a:fld>
            <a:endParaRPr lang="en-GB" dirty="0"/>
          </a:p>
        </p:txBody>
      </p:sp>
      <p:sp>
        <p:nvSpPr>
          <p:cNvPr id="4" name="Footer Placeholder 3"/>
          <p:cNvSpPr>
            <a:spLocks noGrp="1"/>
          </p:cNvSpPr>
          <p:nvPr>
            <p:ph type="ftr" sz="quarter" idx="2"/>
          </p:nvPr>
        </p:nvSpPr>
        <p:spPr>
          <a:xfrm>
            <a:off x="0" y="9378477"/>
            <a:ext cx="2944958" cy="494186"/>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51098" y="9378477"/>
            <a:ext cx="2944958" cy="494186"/>
          </a:xfrm>
          <a:prstGeom prst="rect">
            <a:avLst/>
          </a:prstGeom>
        </p:spPr>
        <p:txBody>
          <a:bodyPr vert="horz" lIns="91440" tIns="45720" rIns="91440" bIns="45720" rtlCol="0" anchor="b"/>
          <a:lstStyle>
            <a:lvl1pPr algn="r">
              <a:defRPr sz="1200"/>
            </a:lvl1pPr>
          </a:lstStyle>
          <a:p>
            <a:fld id="{897D3042-2027-48FE-8184-12148C099CE4}" type="slidenum">
              <a:rPr lang="en-GB" smtClean="0"/>
              <a:t>‹#›</a:t>
            </a:fld>
            <a:endParaRPr lang="en-GB" dirty="0"/>
          </a:p>
        </p:txBody>
      </p:sp>
    </p:spTree>
    <p:extLst>
      <p:ext uri="{BB962C8B-B14F-4D97-AF65-F5344CB8AC3E}">
        <p14:creationId xmlns:p14="http://schemas.microsoft.com/office/powerpoint/2010/main" val="13018348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A99C2151-9297-43A2-9253-6E824DD48D89}" type="datetimeFigureOut">
              <a:rPr lang="pl-PL" smtClean="0"/>
              <a:t>2017-08-24</a:t>
            </a:fld>
            <a:endParaRPr lang="pl-PL"/>
          </a:p>
        </p:txBody>
      </p:sp>
      <p:sp>
        <p:nvSpPr>
          <p:cNvPr id="4" name="Symbol zastępczy obrazu slajdu 3"/>
          <p:cNvSpPr>
            <a:spLocks noGrp="1" noRot="1" noChangeAspect="1"/>
          </p:cNvSpPr>
          <p:nvPr>
            <p:ph type="sldImg" idx="2"/>
          </p:nvPr>
        </p:nvSpPr>
        <p:spPr>
          <a:xfrm>
            <a:off x="438150" y="1235075"/>
            <a:ext cx="5921375" cy="3330575"/>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79768" y="4751220"/>
            <a:ext cx="5438140" cy="3887361"/>
          </a:xfrm>
          <a:prstGeom prst="rect">
            <a:avLst/>
          </a:prstGeom>
        </p:spPr>
        <p:txBody>
          <a:bodyPr vert="horz" lIns="91440" tIns="45720" rIns="91440" bIns="45720" rtlCol="0"/>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6" name="Symbol zastępczy stopki 5"/>
          <p:cNvSpPr>
            <a:spLocks noGrp="1"/>
          </p:cNvSpPr>
          <p:nvPr>
            <p:ph type="ftr" sz="quarter" idx="4"/>
          </p:nvPr>
        </p:nvSpPr>
        <p:spPr>
          <a:xfrm>
            <a:off x="0" y="9377319"/>
            <a:ext cx="2945659" cy="495347"/>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50443" y="9377319"/>
            <a:ext cx="2945659" cy="495347"/>
          </a:xfrm>
          <a:prstGeom prst="rect">
            <a:avLst/>
          </a:prstGeom>
        </p:spPr>
        <p:txBody>
          <a:bodyPr vert="horz" lIns="91440" tIns="45720" rIns="91440" bIns="45720" rtlCol="0" anchor="b"/>
          <a:lstStyle>
            <a:lvl1pPr algn="r">
              <a:defRPr sz="1200"/>
            </a:lvl1pPr>
          </a:lstStyle>
          <a:p>
            <a:fld id="{18ED1AAC-F55D-4054-8591-620842FBD7BA}" type="slidenum">
              <a:rPr lang="pl-PL" smtClean="0"/>
              <a:t>‹#›</a:t>
            </a:fld>
            <a:endParaRPr lang="pl-PL"/>
          </a:p>
        </p:txBody>
      </p:sp>
    </p:spTree>
    <p:extLst>
      <p:ext uri="{BB962C8B-B14F-4D97-AF65-F5344CB8AC3E}">
        <p14:creationId xmlns:p14="http://schemas.microsoft.com/office/powerpoint/2010/main" val="20829661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smtClean="0"/>
              <a:t>The Finite Element Method (FEM) is used to perform accurate modelling of superconducting magnets for magnetic field design, mechanical design, and calculations of the peak temperature and voltages to ground in the magnet during a quench. </a:t>
            </a:r>
          </a:p>
          <a:p>
            <a:pPr algn="just"/>
            <a:r>
              <a:rPr lang="en-GB" dirty="0" smtClean="0"/>
              <a:t>Each design step solves a set of partial differential equations with appropriate boundary conditions, nonlinear material properties, and problem-adapted meshes. For as long as possible, physical problems are dealt with independently and solved with appropriate FEM programs. The study of </a:t>
            </a:r>
            <a:r>
              <a:rPr lang="en-GB" dirty="0" err="1" smtClean="0"/>
              <a:t>multiphysics</a:t>
            </a:r>
            <a:r>
              <a:rPr lang="en-GB" dirty="0" smtClean="0"/>
              <a:t> phenomena, however, requires to solve coupled systems of equations, and a monolithic solution using a single tool might not always be desirable.  Another approach treats the coupled models independently by means of input and output relations. In this setting, the interpolation of the results obtained with two different mesh definitions has to be carefully addressed. As a result, each model is treated with an optimal tool. Models created for independent studies can be reused for </a:t>
            </a:r>
            <a:r>
              <a:rPr lang="en-GB" dirty="0" err="1" smtClean="0"/>
              <a:t>multiphysics</a:t>
            </a:r>
            <a:r>
              <a:rPr lang="en-GB" dirty="0" smtClean="0"/>
              <a:t> analyses, and the overall development time is reduced. </a:t>
            </a:r>
          </a:p>
          <a:p>
            <a:pPr algn="just"/>
            <a:r>
              <a:rPr lang="en-GB" dirty="0" smtClean="0"/>
              <a:t>We study the mechanical impact of temperature gradients and Lorentz-force evolution during a quench and subsequent current discharge in a superconducting magnet. The magneto-thermal study is performed with COMSOL Multiphysics and the mechanical analysis is carried out with an ANSYS APDL. Both models are created through the STEAM (Simulation of Transient Effects in Accelerator Magnets) coupling environment developed at CERN. We use the MpCCI (Multi-physics Code Coupling Interface), which allows for a generic mesh-based interpolation of results obtained with a variety of FEM tools. Integrating MpCCI in STEAM workflows increases in important way the flexibility and reliability of STEAM coupling workflows. The coupling method is illustrated with a simulation of an 11‑T dipole magnet for the High-Luminosity upgrade of the Large Hadron Collider. In the study the magnet is protected on a test bench with the CLIQ (Coupling-Loss Induced Quench) technology. </a:t>
            </a:r>
          </a:p>
          <a:p>
            <a:endParaRPr lang="en-GB" dirty="0" smtClean="0"/>
          </a:p>
        </p:txBody>
      </p:sp>
      <p:sp>
        <p:nvSpPr>
          <p:cNvPr id="4" name="Slide Number Placeholder 3"/>
          <p:cNvSpPr>
            <a:spLocks noGrp="1"/>
          </p:cNvSpPr>
          <p:nvPr>
            <p:ph type="sldNum" sz="quarter" idx="10"/>
          </p:nvPr>
        </p:nvSpPr>
        <p:spPr/>
        <p:txBody>
          <a:bodyPr/>
          <a:lstStyle/>
          <a:p>
            <a:fld id="{18ED1AAC-F55D-4054-8591-620842FBD7BA}" type="slidenum">
              <a:rPr lang="pl-PL" smtClean="0"/>
              <a:t>1</a:t>
            </a:fld>
            <a:endParaRPr lang="pl-PL"/>
          </a:p>
        </p:txBody>
      </p:sp>
    </p:spTree>
    <p:extLst>
      <p:ext uri="{BB962C8B-B14F-4D97-AF65-F5344CB8AC3E}">
        <p14:creationId xmlns:p14="http://schemas.microsoft.com/office/powerpoint/2010/main" val="39451158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12473" y="1770399"/>
            <a:ext cx="3360000" cy="3326232"/>
          </a:xfrm>
          <a:prstGeom prst="rect">
            <a:avLst/>
          </a:prstGeom>
        </p:spPr>
      </p:pic>
    </p:spTree>
    <p:extLst>
      <p:ext uri="{BB962C8B-B14F-4D97-AF65-F5344CB8AC3E}">
        <p14:creationId xmlns:p14="http://schemas.microsoft.com/office/powerpoint/2010/main" val="1896242997"/>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3959113" y="6362384"/>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469C6187-3421-4FE3-8B6E-B792E8EB4E70}" type="datetime1">
              <a:rPr lang="pl-PL" smtClean="0"/>
              <a:t>2017-08-24</a:t>
            </a:fld>
            <a:endParaRPr lang="pl-PL"/>
          </a:p>
        </p:txBody>
      </p:sp>
      <p:sp>
        <p:nvSpPr>
          <p:cNvPr id="6" name="Footer Placeholder 2"/>
          <p:cNvSpPr>
            <a:spLocks noGrp="1"/>
          </p:cNvSpPr>
          <p:nvPr>
            <p:ph type="ftr" sz="quarter" idx="3"/>
          </p:nvPr>
        </p:nvSpPr>
        <p:spPr>
          <a:xfrm>
            <a:off x="6910341" y="6356357"/>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dirty="0" smtClean="0"/>
              <a:t>Co-Simulation of Transient Effects in Superconducting Accelerator Magnets</a:t>
            </a:r>
            <a:endParaRPr lang="pl-PL"/>
          </a:p>
        </p:txBody>
      </p:sp>
      <p:sp>
        <p:nvSpPr>
          <p:cNvPr id="7" name="Slide Number Placeholder 3"/>
          <p:cNvSpPr>
            <a:spLocks noGrp="1"/>
          </p:cNvSpPr>
          <p:nvPr>
            <p:ph type="sldNum" sz="quarter" idx="4"/>
          </p:nvPr>
        </p:nvSpPr>
        <p:spPr>
          <a:xfrm>
            <a:off x="10913836" y="6356357"/>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E626C776-1255-40B4-80EB-8A48E77F1A06}" type="slidenum">
              <a:rPr lang="pl-PL" smtClean="0"/>
              <a:t>‹#›</a:t>
            </a:fld>
            <a:endParaRPr lang="pl-PL"/>
          </a:p>
        </p:txBody>
      </p:sp>
    </p:spTree>
    <p:extLst>
      <p:ext uri="{BB962C8B-B14F-4D97-AF65-F5344CB8AC3E}">
        <p14:creationId xmlns:p14="http://schemas.microsoft.com/office/powerpoint/2010/main" val="2282457404"/>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0" y="1185534"/>
            <a:ext cx="4267200" cy="730251"/>
          </a:xfrm>
        </p:spPr>
        <p:txBody>
          <a:bodyPr tIns="0" bIns="0" anchor="t"/>
          <a:lstStyle>
            <a:lvl1pPr algn="l">
              <a:buNone/>
              <a:defRPr sz="2400" b="1">
                <a:solidFill>
                  <a:schemeClr val="tx1"/>
                </a:solidFill>
              </a:defRPr>
            </a:lvl1pPr>
          </a:lstStyle>
          <a:p>
            <a:r>
              <a:rPr kumimoji="0" lang="pl-PL" smtClean="0"/>
              <a:t>Kliknij, aby edytować styl</a:t>
            </a:r>
            <a:endParaRPr kumimoji="0" lang="en-US" dirty="0"/>
          </a:p>
        </p:txBody>
      </p:sp>
      <p:sp>
        <p:nvSpPr>
          <p:cNvPr id="3" name="Espace réservé du texte 2"/>
          <p:cNvSpPr>
            <a:spLocks noGrp="1"/>
          </p:cNvSpPr>
          <p:nvPr>
            <p:ph type="body" idx="2"/>
          </p:nvPr>
        </p:nvSpPr>
        <p:spPr>
          <a:xfrm>
            <a:off x="609600" y="214424"/>
            <a:ext cx="3657600" cy="914400"/>
          </a:xfrm>
        </p:spPr>
        <p:txBody>
          <a:bodyPr lIns="45720" tIns="0" rIns="45720" bIns="0" anchor="b"/>
          <a:lstStyle>
            <a:lvl1pPr marL="0" indent="0" algn="l">
              <a:buNone/>
              <a:defRPr sz="1867"/>
            </a:lvl1pPr>
            <a:lvl2pPr>
              <a:buNone/>
              <a:defRPr sz="1600"/>
            </a:lvl2pPr>
            <a:lvl3pPr>
              <a:buNone/>
              <a:defRPr sz="1333"/>
            </a:lvl3pPr>
            <a:lvl4pPr>
              <a:buNone/>
              <a:defRPr sz="1200"/>
            </a:lvl4pPr>
            <a:lvl5pPr>
              <a:buNone/>
              <a:defRPr sz="1200"/>
            </a:lvl5pPr>
          </a:lstStyle>
          <a:p>
            <a:pPr lvl="0" eaLnBrk="1" latinLnBrk="0" hangingPunct="1"/>
            <a:r>
              <a:rPr kumimoji="0" lang="pl-PL" smtClean="0"/>
              <a:t>Kliknij, aby edytować style wzorca tekstu</a:t>
            </a:r>
          </a:p>
        </p:txBody>
      </p:sp>
      <p:sp>
        <p:nvSpPr>
          <p:cNvPr id="4" name="Espace réservé du contenu 3"/>
          <p:cNvSpPr>
            <a:spLocks noGrp="1"/>
          </p:cNvSpPr>
          <p:nvPr>
            <p:ph sz="half" idx="1"/>
          </p:nvPr>
        </p:nvSpPr>
        <p:spPr>
          <a:xfrm>
            <a:off x="609600" y="1981200"/>
            <a:ext cx="9448800" cy="3683000"/>
          </a:xfrm>
        </p:spPr>
        <p:txBody>
          <a:bodyPr/>
          <a:lstStyle>
            <a:lvl1pPr>
              <a:defRPr sz="3733"/>
            </a:lvl1pPr>
            <a:lvl2pPr>
              <a:defRPr sz="3200"/>
            </a:lvl2pPr>
            <a:lvl3pPr>
              <a:defRPr sz="2933"/>
            </a:lvl3pPr>
            <a:lvl4pPr>
              <a:defRPr sz="2667"/>
            </a:lvl4pPr>
            <a:lvl5pPr>
              <a:defRPr sz="2667"/>
            </a:lvl5p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8" name="Date Placeholder 1"/>
          <p:cNvSpPr>
            <a:spLocks noGrp="1"/>
          </p:cNvSpPr>
          <p:nvPr>
            <p:ph type="dt" sz="half" idx="10"/>
          </p:nvPr>
        </p:nvSpPr>
        <p:spPr>
          <a:xfrm>
            <a:off x="3959113" y="6362384"/>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BF90F558-BE1C-431C-B448-2D8EAD046293}" type="datetime1">
              <a:rPr lang="pl-PL" smtClean="0"/>
              <a:t>2017-08-24</a:t>
            </a:fld>
            <a:endParaRPr lang="pl-PL"/>
          </a:p>
        </p:txBody>
      </p:sp>
      <p:sp>
        <p:nvSpPr>
          <p:cNvPr id="9" name="Footer Placeholder 2"/>
          <p:cNvSpPr>
            <a:spLocks noGrp="1"/>
          </p:cNvSpPr>
          <p:nvPr>
            <p:ph type="ftr" sz="quarter" idx="3"/>
          </p:nvPr>
        </p:nvSpPr>
        <p:spPr>
          <a:xfrm>
            <a:off x="6910341" y="6356357"/>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dirty="0" smtClean="0"/>
              <a:t>Co-Simulation of Transient Effects in Superconducting Accelerator Magnets</a:t>
            </a:r>
            <a:endParaRPr lang="pl-PL"/>
          </a:p>
        </p:txBody>
      </p:sp>
      <p:sp>
        <p:nvSpPr>
          <p:cNvPr id="10" name="Slide Number Placeholder 3"/>
          <p:cNvSpPr>
            <a:spLocks noGrp="1"/>
          </p:cNvSpPr>
          <p:nvPr>
            <p:ph type="sldNum" sz="quarter" idx="4"/>
          </p:nvPr>
        </p:nvSpPr>
        <p:spPr>
          <a:xfrm>
            <a:off x="10913836" y="6356357"/>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E626C776-1255-40B4-80EB-8A48E77F1A06}" type="slidenum">
              <a:rPr lang="pl-PL" smtClean="0"/>
              <a:t>‹#›</a:t>
            </a:fld>
            <a:endParaRPr lang="pl-PL"/>
          </a:p>
        </p:txBody>
      </p:sp>
    </p:spTree>
    <p:extLst>
      <p:ext uri="{BB962C8B-B14F-4D97-AF65-F5344CB8AC3E}">
        <p14:creationId xmlns:p14="http://schemas.microsoft.com/office/powerpoint/2010/main" val="153718740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7408976" y="1705709"/>
            <a:ext cx="4071824" cy="1253808"/>
          </a:xfrm>
        </p:spPr>
        <p:txBody>
          <a:bodyPr anchor="b"/>
          <a:lstStyle>
            <a:lvl1pPr algn="l">
              <a:buNone/>
              <a:defRPr sz="2933" b="1">
                <a:solidFill>
                  <a:schemeClr val="tx1"/>
                </a:solidFill>
              </a:defRPr>
            </a:lvl1pPr>
          </a:lstStyle>
          <a:p>
            <a:r>
              <a:rPr kumimoji="0" lang="pl-PL" smtClean="0"/>
              <a:t>Kliknij, aby edytować styl</a:t>
            </a:r>
            <a:endParaRPr kumimoji="0" lang="en-US"/>
          </a:p>
        </p:txBody>
      </p:sp>
      <p:sp>
        <p:nvSpPr>
          <p:cNvPr id="3" name="Espace réservé pour une image  2"/>
          <p:cNvSpPr>
            <a:spLocks noGrp="1"/>
          </p:cNvSpPr>
          <p:nvPr>
            <p:ph type="pic" idx="1"/>
          </p:nvPr>
        </p:nvSpPr>
        <p:spPr>
          <a:xfrm>
            <a:off x="745065" y="802203"/>
            <a:ext cx="6346019" cy="4759515"/>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4267"/>
            </a:lvl1pPr>
          </a:lstStyle>
          <a:p>
            <a:r>
              <a:rPr kumimoji="0" lang="pl-PL" smtClean="0"/>
              <a:t>Kliknij ikonę, aby dodać obraz</a:t>
            </a:r>
            <a:endParaRPr kumimoji="0" lang="en-US" dirty="0"/>
          </a:p>
        </p:txBody>
      </p:sp>
      <p:sp>
        <p:nvSpPr>
          <p:cNvPr id="4" name="Espace réservé du texte 3"/>
          <p:cNvSpPr>
            <a:spLocks noGrp="1"/>
          </p:cNvSpPr>
          <p:nvPr>
            <p:ph type="body" sz="half" idx="2"/>
          </p:nvPr>
        </p:nvSpPr>
        <p:spPr>
          <a:xfrm>
            <a:off x="7408980" y="2998771"/>
            <a:ext cx="4071821" cy="2663483"/>
          </a:xfrm>
        </p:spPr>
        <p:txBody>
          <a:bodyPr lIns="45720" rIns="45720"/>
          <a:lstStyle>
            <a:lvl1pPr marL="0" indent="0">
              <a:buFontTx/>
              <a:buNone/>
              <a:defRPr sz="1600"/>
            </a:lvl1pPr>
            <a:lvl2pPr>
              <a:buFontTx/>
              <a:buNone/>
              <a:defRPr sz="1600"/>
            </a:lvl2pPr>
            <a:lvl3pPr>
              <a:buFontTx/>
              <a:buNone/>
              <a:defRPr sz="1333"/>
            </a:lvl3pPr>
            <a:lvl4pPr>
              <a:buFontTx/>
              <a:buNone/>
              <a:defRPr sz="1200"/>
            </a:lvl4pPr>
            <a:lvl5pPr>
              <a:buFontTx/>
              <a:buNone/>
              <a:defRPr sz="1200"/>
            </a:lvl5pPr>
          </a:lstStyle>
          <a:p>
            <a:pPr lvl="0" eaLnBrk="1" latinLnBrk="0" hangingPunct="1"/>
            <a:r>
              <a:rPr kumimoji="0" lang="pl-PL" smtClean="0"/>
              <a:t>Kliknij, aby edytować style wzorca tekstu</a:t>
            </a:r>
          </a:p>
        </p:txBody>
      </p:sp>
      <p:sp>
        <p:nvSpPr>
          <p:cNvPr id="8" name="Date Placeholder 1"/>
          <p:cNvSpPr>
            <a:spLocks noGrp="1"/>
          </p:cNvSpPr>
          <p:nvPr>
            <p:ph type="dt" sz="half" idx="10"/>
          </p:nvPr>
        </p:nvSpPr>
        <p:spPr>
          <a:xfrm>
            <a:off x="3959113" y="6362384"/>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4B7BF36D-9CA4-4691-9700-CFF7B8ABF5B9}" type="datetime1">
              <a:rPr lang="pl-PL" smtClean="0"/>
              <a:t>2017-08-24</a:t>
            </a:fld>
            <a:endParaRPr lang="pl-PL"/>
          </a:p>
        </p:txBody>
      </p:sp>
      <p:sp>
        <p:nvSpPr>
          <p:cNvPr id="9" name="Footer Placeholder 2"/>
          <p:cNvSpPr>
            <a:spLocks noGrp="1"/>
          </p:cNvSpPr>
          <p:nvPr>
            <p:ph type="ftr" sz="quarter" idx="3"/>
          </p:nvPr>
        </p:nvSpPr>
        <p:spPr>
          <a:xfrm>
            <a:off x="6910341" y="6356357"/>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dirty="0" smtClean="0"/>
              <a:t>Co-Simulation of Transient Effects in Superconducting Accelerator Magnets</a:t>
            </a:r>
            <a:endParaRPr lang="pl-PL"/>
          </a:p>
        </p:txBody>
      </p:sp>
      <p:sp>
        <p:nvSpPr>
          <p:cNvPr id="10" name="Slide Number Placeholder 3"/>
          <p:cNvSpPr>
            <a:spLocks noGrp="1"/>
          </p:cNvSpPr>
          <p:nvPr>
            <p:ph type="sldNum" sz="quarter" idx="4"/>
          </p:nvPr>
        </p:nvSpPr>
        <p:spPr>
          <a:xfrm>
            <a:off x="10913836" y="6356357"/>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E626C776-1255-40B4-80EB-8A48E77F1A06}" type="slidenum">
              <a:rPr lang="pl-PL" smtClean="0"/>
              <a:t>‹#›</a:t>
            </a:fld>
            <a:endParaRPr lang="pl-PL"/>
          </a:p>
        </p:txBody>
      </p:sp>
    </p:spTree>
    <p:extLst>
      <p:ext uri="{BB962C8B-B14F-4D97-AF65-F5344CB8AC3E}">
        <p14:creationId xmlns:p14="http://schemas.microsoft.com/office/powerpoint/2010/main" val="244912440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28361" y="2444452"/>
            <a:ext cx="1563273" cy="1956055"/>
          </a:xfrm>
          <a:prstGeom prst="rect">
            <a:avLst/>
          </a:prstGeom>
        </p:spPr>
      </p:pic>
    </p:spTree>
    <p:extLst>
      <p:ext uri="{BB962C8B-B14F-4D97-AF65-F5344CB8AC3E}">
        <p14:creationId xmlns:p14="http://schemas.microsoft.com/office/powerpoint/2010/main" val="3193246784"/>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ylko tytu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Date Placeholder 3">
            <a:extLst/>
          </p:cNvPr>
          <p:cNvSpPr>
            <a:spLocks noGrp="1"/>
          </p:cNvSpPr>
          <p:nvPr>
            <p:ph type="dt" sz="half" idx="10"/>
          </p:nvPr>
        </p:nvSpPr>
        <p:spPr/>
        <p:txBody>
          <a:bodyPr/>
          <a:lstStyle>
            <a:lvl1pPr>
              <a:defRPr/>
            </a:lvl1pPr>
          </a:lstStyle>
          <a:p>
            <a:pPr>
              <a:defRPr/>
            </a:pPr>
            <a:fld id="{FE2E991C-3608-4642-9529-26C7D672F4B5}" type="datetimeFigureOut">
              <a:rPr lang="en-GB"/>
              <a:pPr>
                <a:defRPr/>
              </a:pPr>
              <a:t>24/08/2017</a:t>
            </a:fld>
            <a:endParaRPr lang="en-GB"/>
          </a:p>
        </p:txBody>
      </p:sp>
      <p:sp>
        <p:nvSpPr>
          <p:cNvPr id="4" name="Footer Placeholder 4">
            <a:extLst/>
          </p:cNvPr>
          <p:cNvSpPr>
            <a:spLocks noGrp="1"/>
          </p:cNvSpPr>
          <p:nvPr>
            <p:ph type="ftr" sz="quarter" idx="11"/>
          </p:nvPr>
        </p:nvSpPr>
        <p:spPr/>
        <p:txBody>
          <a:bodyPr/>
          <a:lstStyle>
            <a:lvl1pPr>
              <a:defRPr/>
            </a:lvl1pPr>
          </a:lstStyle>
          <a:p>
            <a:pPr>
              <a:defRPr/>
            </a:pPr>
            <a:endParaRPr lang="en-GB"/>
          </a:p>
        </p:txBody>
      </p:sp>
      <p:sp>
        <p:nvSpPr>
          <p:cNvPr id="5" name="Slide Number Placeholder 5">
            <a:extLst/>
          </p:cNvPr>
          <p:cNvSpPr>
            <a:spLocks noGrp="1"/>
          </p:cNvSpPr>
          <p:nvPr>
            <p:ph type="sldNum" sz="quarter" idx="12"/>
          </p:nvPr>
        </p:nvSpPr>
        <p:spPr/>
        <p:txBody>
          <a:bodyPr/>
          <a:lstStyle>
            <a:lvl1pPr>
              <a:defRPr/>
            </a:lvl1pPr>
          </a:lstStyle>
          <a:p>
            <a:pPr>
              <a:defRPr/>
            </a:pPr>
            <a:fld id="{99D322A9-3535-4537-A4DE-EFDA89924B4A}" type="slidenum">
              <a:rPr lang="en-GB" altLang="en-US"/>
              <a:pPr>
                <a:defRPr/>
              </a:pPr>
              <a:t>‹#›</a:t>
            </a:fld>
            <a:endParaRPr lang="en-GB" altLang="en-US"/>
          </a:p>
        </p:txBody>
      </p:sp>
    </p:spTree>
    <p:extLst>
      <p:ext uri="{BB962C8B-B14F-4D97-AF65-F5344CB8AC3E}">
        <p14:creationId xmlns:p14="http://schemas.microsoft.com/office/powerpoint/2010/main" val="3708374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28361" y="2444452"/>
            <a:ext cx="1563273" cy="1956055"/>
          </a:xfrm>
          <a:prstGeom prst="rect">
            <a:avLst/>
          </a:prstGeom>
        </p:spPr>
      </p:pic>
    </p:spTree>
    <p:extLst>
      <p:ext uri="{BB962C8B-B14F-4D97-AF65-F5344CB8AC3E}">
        <p14:creationId xmlns:p14="http://schemas.microsoft.com/office/powerpoint/2010/main" val="748752514"/>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16000" y="1753867"/>
            <a:ext cx="3360000" cy="3360000"/>
          </a:xfrm>
          <a:prstGeom prst="rect">
            <a:avLst/>
          </a:prstGeom>
        </p:spPr>
      </p:pic>
    </p:spTree>
    <p:extLst>
      <p:ext uri="{BB962C8B-B14F-4D97-AF65-F5344CB8AC3E}">
        <p14:creationId xmlns:p14="http://schemas.microsoft.com/office/powerpoint/2010/main" val="176078353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79256" y="2406826"/>
            <a:ext cx="1629261" cy="2047788"/>
          </a:xfrm>
          <a:prstGeom prst="rect">
            <a:avLst/>
          </a:prstGeom>
        </p:spPr>
      </p:pic>
    </p:spTree>
    <p:extLst>
      <p:ext uri="{BB962C8B-B14F-4D97-AF65-F5344CB8AC3E}">
        <p14:creationId xmlns:p14="http://schemas.microsoft.com/office/powerpoint/2010/main" val="130404367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1" y="2444821"/>
            <a:ext cx="10969139" cy="940443"/>
          </a:xfrm>
        </p:spPr>
        <p:txBody>
          <a:bodyPr/>
          <a:lstStyle>
            <a:lvl1pPr algn="l">
              <a:defRPr/>
            </a:lvl1pPr>
          </a:lstStyle>
          <a:p>
            <a:r>
              <a:rPr kumimoji="0" lang="pl-PL" smtClean="0"/>
              <a:t>Kliknij, aby edytować styl</a:t>
            </a:r>
            <a:endParaRPr kumimoji="0" lang="en-US"/>
          </a:p>
        </p:txBody>
      </p:sp>
      <p:sp>
        <p:nvSpPr>
          <p:cNvPr id="7" name="Date Placeholder 1"/>
          <p:cNvSpPr>
            <a:spLocks noGrp="1"/>
          </p:cNvSpPr>
          <p:nvPr>
            <p:ph type="dt" sz="half" idx="2"/>
          </p:nvPr>
        </p:nvSpPr>
        <p:spPr>
          <a:xfrm>
            <a:off x="3959113" y="6362384"/>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1367FC7D-61BE-408C-869E-3B70DF864867}" type="datetime1">
              <a:rPr lang="pl-PL" smtClean="0"/>
              <a:t>2017-08-24</a:t>
            </a:fld>
            <a:endParaRPr lang="pl-PL"/>
          </a:p>
        </p:txBody>
      </p:sp>
      <p:sp>
        <p:nvSpPr>
          <p:cNvPr id="8" name="Footer Placeholder 2"/>
          <p:cNvSpPr>
            <a:spLocks noGrp="1"/>
          </p:cNvSpPr>
          <p:nvPr>
            <p:ph type="ftr" sz="quarter" idx="3"/>
          </p:nvPr>
        </p:nvSpPr>
        <p:spPr>
          <a:xfrm>
            <a:off x="6910341" y="6356357"/>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dirty="0" smtClean="0"/>
              <a:t>Co-Simulation of Transient Effects in Superconducting Accelerator Magnets</a:t>
            </a:r>
            <a:endParaRPr lang="pl-PL"/>
          </a:p>
        </p:txBody>
      </p:sp>
      <p:sp>
        <p:nvSpPr>
          <p:cNvPr id="9" name="Slide Number Placeholder 3"/>
          <p:cNvSpPr>
            <a:spLocks noGrp="1"/>
          </p:cNvSpPr>
          <p:nvPr>
            <p:ph type="sldNum" sz="quarter" idx="4"/>
          </p:nvPr>
        </p:nvSpPr>
        <p:spPr>
          <a:xfrm>
            <a:off x="10913836" y="6356357"/>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E626C776-1255-40B4-80EB-8A48E77F1A06}" type="slidenum">
              <a:rPr lang="pl-PL" smtClean="0"/>
              <a:t>‹#›</a:t>
            </a:fld>
            <a:endParaRPr lang="pl-PL"/>
          </a:p>
        </p:txBody>
      </p:sp>
      <p:sp>
        <p:nvSpPr>
          <p:cNvPr id="11" name="Espace réservé du texte 2"/>
          <p:cNvSpPr>
            <a:spLocks noGrp="1"/>
          </p:cNvSpPr>
          <p:nvPr>
            <p:ph type="body" idx="10"/>
          </p:nvPr>
        </p:nvSpPr>
        <p:spPr>
          <a:xfrm>
            <a:off x="609600" y="3391130"/>
            <a:ext cx="3657600" cy="419653"/>
          </a:xfrm>
        </p:spPr>
        <p:txBody>
          <a:bodyPr lIns="45720" tIns="0" rIns="45720" bIns="0" anchor="b"/>
          <a:lstStyle>
            <a:lvl1pPr marL="0" indent="0" algn="l">
              <a:buNone/>
              <a:defRPr sz="1867"/>
            </a:lvl1pPr>
            <a:lvl2pPr>
              <a:buNone/>
              <a:defRPr sz="1600"/>
            </a:lvl2pPr>
            <a:lvl3pPr>
              <a:buNone/>
              <a:defRPr sz="1333"/>
            </a:lvl3pPr>
            <a:lvl4pPr>
              <a:buNone/>
              <a:defRPr sz="1200"/>
            </a:lvl4pPr>
            <a:lvl5pPr>
              <a:buNone/>
              <a:defRPr sz="1200"/>
            </a:lvl5pPr>
          </a:lstStyle>
          <a:p>
            <a:pPr lvl="0" eaLnBrk="1" latinLnBrk="0" hangingPunct="1"/>
            <a:r>
              <a:rPr kumimoji="0" lang="pl-PL" smtClean="0"/>
              <a:t>Kliknij, aby edytować style wzorca tekstu</a:t>
            </a:r>
          </a:p>
        </p:txBody>
      </p:sp>
    </p:spTree>
    <p:extLst>
      <p:ext uri="{BB962C8B-B14F-4D97-AF65-F5344CB8AC3E}">
        <p14:creationId xmlns:p14="http://schemas.microsoft.com/office/powerpoint/2010/main" val="39555646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1" y="2444821"/>
            <a:ext cx="10969139" cy="940443"/>
          </a:xfrm>
        </p:spPr>
        <p:txBody>
          <a:bodyPr/>
          <a:lstStyle>
            <a:lvl1pPr algn="l">
              <a:defRPr/>
            </a:lvl1pPr>
          </a:lstStyle>
          <a:p>
            <a:r>
              <a:rPr kumimoji="0" lang="pl-PL" smtClean="0"/>
              <a:t>Kliknij, aby edytować styl</a:t>
            </a:r>
            <a:endParaRPr kumimoji="0" lang="en-US"/>
          </a:p>
        </p:txBody>
      </p:sp>
      <p:sp>
        <p:nvSpPr>
          <p:cNvPr id="10" name="Titre 1"/>
          <p:cNvSpPr txBox="1">
            <a:spLocks/>
          </p:cNvSpPr>
          <p:nvPr/>
        </p:nvSpPr>
        <p:spPr>
          <a:xfrm>
            <a:off x="609603" y="1972061"/>
            <a:ext cx="5648108" cy="471352"/>
          </a:xfrm>
          <a:prstGeom prst="rect">
            <a:avLst/>
          </a:prstGeom>
        </p:spPr>
        <p:txBody>
          <a:bodyPr vert="horz" lIns="60960" tIns="0" rIns="60960" bIns="0" anchor="t">
            <a:normAutofit/>
          </a:bodyPr>
          <a:lstStyle>
            <a:lvl1pPr algn="l" rtl="0" eaLnBrk="1" latinLnBrk="0" hangingPunct="1">
              <a:spcBef>
                <a:spcPct val="0"/>
              </a:spcBef>
              <a:buNone/>
              <a:defRPr kumimoji="0" sz="1800" b="1" kern="1200">
                <a:solidFill>
                  <a:schemeClr val="tx1"/>
                </a:solidFill>
                <a:latin typeface="+mj-lt"/>
                <a:ea typeface="+mj-ea"/>
                <a:cs typeface="+mj-cs"/>
              </a:defRPr>
            </a:lvl1pPr>
          </a:lstStyle>
          <a:p>
            <a:r>
              <a:rPr lang="fr-CH" sz="2400" dirty="0" smtClean="0"/>
              <a:t>Click to edit Master title style</a:t>
            </a:r>
            <a:endParaRPr lang="en-US" sz="2400" dirty="0"/>
          </a:p>
        </p:txBody>
      </p:sp>
      <p:sp>
        <p:nvSpPr>
          <p:cNvPr id="11" name="Espace réservé du texte 2"/>
          <p:cNvSpPr>
            <a:spLocks noGrp="1"/>
          </p:cNvSpPr>
          <p:nvPr>
            <p:ph type="body" idx="10"/>
          </p:nvPr>
        </p:nvSpPr>
        <p:spPr>
          <a:xfrm>
            <a:off x="609600" y="3391130"/>
            <a:ext cx="3657600" cy="419653"/>
          </a:xfrm>
        </p:spPr>
        <p:txBody>
          <a:bodyPr lIns="45720" tIns="0" rIns="45720" bIns="0" anchor="b"/>
          <a:lstStyle>
            <a:lvl1pPr marL="0" indent="0" algn="l">
              <a:buNone/>
              <a:defRPr sz="1867"/>
            </a:lvl1pPr>
            <a:lvl2pPr>
              <a:buNone/>
              <a:defRPr sz="1600"/>
            </a:lvl2pPr>
            <a:lvl3pPr>
              <a:buNone/>
              <a:defRPr sz="1333"/>
            </a:lvl3pPr>
            <a:lvl4pPr>
              <a:buNone/>
              <a:defRPr sz="1200"/>
            </a:lvl4pPr>
            <a:lvl5pPr>
              <a:buNone/>
              <a:defRPr sz="1200"/>
            </a:lvl5pPr>
          </a:lstStyle>
          <a:p>
            <a:pPr lvl="0" eaLnBrk="1" latinLnBrk="0" hangingPunct="1"/>
            <a:r>
              <a:rPr kumimoji="0" lang="pl-PL" smtClean="0"/>
              <a:t>Kliknij, aby edytować style wzorca tekstu</a:t>
            </a:r>
          </a:p>
        </p:txBody>
      </p:sp>
    </p:spTree>
    <p:extLst>
      <p:ext uri="{BB962C8B-B14F-4D97-AF65-F5344CB8AC3E}">
        <p14:creationId xmlns:p14="http://schemas.microsoft.com/office/powerpoint/2010/main" val="274119337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pl-PL" smtClean="0"/>
              <a:t>Kliknij, aby edytować styl</a:t>
            </a:r>
            <a:endParaRPr kumimoji="0" lang="en-US"/>
          </a:p>
        </p:txBody>
      </p:sp>
      <p:sp>
        <p:nvSpPr>
          <p:cNvPr id="3" name="Espace réservé du contenu 2"/>
          <p:cNvSpPr>
            <a:spLocks noGrp="1"/>
          </p:cNvSpPr>
          <p:nvPr>
            <p:ph idx="1"/>
          </p:nvPr>
        </p:nvSpPr>
        <p:spPr/>
        <p:txBody>
          <a:body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dirty="0"/>
          </a:p>
        </p:txBody>
      </p:sp>
      <p:sp>
        <p:nvSpPr>
          <p:cNvPr id="7" name="Date Placeholder 1"/>
          <p:cNvSpPr>
            <a:spLocks noGrp="1"/>
          </p:cNvSpPr>
          <p:nvPr>
            <p:ph type="dt" sz="half" idx="2"/>
          </p:nvPr>
        </p:nvSpPr>
        <p:spPr>
          <a:xfrm>
            <a:off x="3959113" y="6362384"/>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19BCF78C-439C-45D1-8F58-993C62AF9E00}" type="datetime1">
              <a:rPr lang="pl-PL" smtClean="0"/>
              <a:t>2017-08-24</a:t>
            </a:fld>
            <a:endParaRPr lang="pl-PL"/>
          </a:p>
        </p:txBody>
      </p:sp>
      <p:sp>
        <p:nvSpPr>
          <p:cNvPr id="8" name="Footer Placeholder 2"/>
          <p:cNvSpPr>
            <a:spLocks noGrp="1"/>
          </p:cNvSpPr>
          <p:nvPr>
            <p:ph type="ftr" sz="quarter" idx="3"/>
          </p:nvPr>
        </p:nvSpPr>
        <p:spPr>
          <a:xfrm>
            <a:off x="6910341" y="6356357"/>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dirty="0" smtClean="0"/>
              <a:t>Co-Simulation of Transient Effects in Superconducting Accelerator Magnets</a:t>
            </a:r>
            <a:endParaRPr lang="pl-PL"/>
          </a:p>
        </p:txBody>
      </p:sp>
      <p:sp>
        <p:nvSpPr>
          <p:cNvPr id="9" name="Slide Number Placeholder 3"/>
          <p:cNvSpPr>
            <a:spLocks noGrp="1"/>
          </p:cNvSpPr>
          <p:nvPr>
            <p:ph type="sldNum" sz="quarter" idx="4"/>
          </p:nvPr>
        </p:nvSpPr>
        <p:spPr>
          <a:xfrm>
            <a:off x="10913836" y="6356357"/>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E626C776-1255-40B4-80EB-8A48E77F1A06}" type="slidenum">
              <a:rPr lang="pl-PL" smtClean="0"/>
              <a:t>‹#›</a:t>
            </a:fld>
            <a:endParaRPr lang="pl-PL"/>
          </a:p>
        </p:txBody>
      </p:sp>
    </p:spTree>
    <p:extLst>
      <p:ext uri="{BB962C8B-B14F-4D97-AF65-F5344CB8AC3E}">
        <p14:creationId xmlns:p14="http://schemas.microsoft.com/office/powerpoint/2010/main" val="171163693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9"/>
            <a:ext cx="9956800" cy="1143000"/>
          </a:xfrm>
        </p:spPr>
        <p:txBody>
          <a:bodyPr/>
          <a:lstStyle/>
          <a:p>
            <a:r>
              <a:rPr kumimoji="0" lang="pl-PL" smtClean="0"/>
              <a:t>Kliknij, aby edytować styl</a:t>
            </a:r>
            <a:endParaRPr kumimoji="0" lang="en-US"/>
          </a:p>
        </p:txBody>
      </p:sp>
      <p:sp>
        <p:nvSpPr>
          <p:cNvPr id="3" name="Espace réservé du contenu 2"/>
          <p:cNvSpPr>
            <a:spLocks noGrp="1"/>
          </p:cNvSpPr>
          <p:nvPr>
            <p:ph sz="half" idx="1"/>
          </p:nvPr>
        </p:nvSpPr>
        <p:spPr>
          <a:xfrm>
            <a:off x="609600" y="1600201"/>
            <a:ext cx="4876800" cy="4350384"/>
          </a:xfrm>
        </p:spPr>
        <p:txBody>
          <a:bodyPr/>
          <a:lstStyle>
            <a:lvl1pPr>
              <a:defRPr sz="3467"/>
            </a:lvl1pPr>
            <a:lvl2pPr>
              <a:defRPr sz="2933"/>
            </a:lvl2pPr>
            <a:lvl3pPr>
              <a:defRPr sz="2667"/>
            </a:lvl3pPr>
            <a:lvl4pPr>
              <a:defRPr sz="2400"/>
            </a:lvl4pPr>
            <a:lvl5pPr>
              <a:defRPr sz="2400"/>
            </a:lvl5p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Espace réservé du contenu 3"/>
          <p:cNvSpPr>
            <a:spLocks noGrp="1"/>
          </p:cNvSpPr>
          <p:nvPr>
            <p:ph sz="half" idx="2"/>
          </p:nvPr>
        </p:nvSpPr>
        <p:spPr>
          <a:xfrm>
            <a:off x="5689600" y="1600207"/>
            <a:ext cx="4876800" cy="4350385"/>
          </a:xfrm>
        </p:spPr>
        <p:txBody>
          <a:bodyPr/>
          <a:lstStyle>
            <a:lvl1pPr>
              <a:defRPr sz="3467"/>
            </a:lvl1pPr>
            <a:lvl2pPr>
              <a:defRPr sz="2933"/>
            </a:lvl2pPr>
            <a:lvl3pPr>
              <a:defRPr sz="2667"/>
            </a:lvl3pPr>
            <a:lvl4pPr>
              <a:defRPr sz="2400"/>
            </a:lvl4pPr>
            <a:lvl5pPr>
              <a:defRPr sz="2400"/>
            </a:lvl5p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8" name="Date Placeholder 1"/>
          <p:cNvSpPr>
            <a:spLocks noGrp="1"/>
          </p:cNvSpPr>
          <p:nvPr>
            <p:ph type="dt" sz="half" idx="10"/>
          </p:nvPr>
        </p:nvSpPr>
        <p:spPr>
          <a:xfrm>
            <a:off x="3959113" y="6362384"/>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D90EC76B-2679-4894-997D-A4B1F16AE88F}" type="datetime1">
              <a:rPr lang="pl-PL" smtClean="0"/>
              <a:t>2017-08-24</a:t>
            </a:fld>
            <a:endParaRPr lang="pl-PL"/>
          </a:p>
        </p:txBody>
      </p:sp>
      <p:sp>
        <p:nvSpPr>
          <p:cNvPr id="9" name="Footer Placeholder 2"/>
          <p:cNvSpPr>
            <a:spLocks noGrp="1"/>
          </p:cNvSpPr>
          <p:nvPr>
            <p:ph type="ftr" sz="quarter" idx="3"/>
          </p:nvPr>
        </p:nvSpPr>
        <p:spPr>
          <a:xfrm>
            <a:off x="6910341" y="6356357"/>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dirty="0" smtClean="0"/>
              <a:t>Co-Simulation of Transient Effects in Superconducting Accelerator Magnets</a:t>
            </a:r>
            <a:endParaRPr lang="pl-PL"/>
          </a:p>
        </p:txBody>
      </p:sp>
      <p:sp>
        <p:nvSpPr>
          <p:cNvPr id="10" name="Slide Number Placeholder 3"/>
          <p:cNvSpPr>
            <a:spLocks noGrp="1"/>
          </p:cNvSpPr>
          <p:nvPr>
            <p:ph type="sldNum" sz="quarter" idx="4"/>
          </p:nvPr>
        </p:nvSpPr>
        <p:spPr>
          <a:xfrm>
            <a:off x="10913836" y="6356357"/>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E626C776-1255-40B4-80EB-8A48E77F1A06}" type="slidenum">
              <a:rPr lang="pl-PL" smtClean="0"/>
              <a:t>‹#›</a:t>
            </a:fld>
            <a:endParaRPr lang="pl-PL"/>
          </a:p>
        </p:txBody>
      </p:sp>
    </p:spTree>
    <p:extLst>
      <p:ext uri="{BB962C8B-B14F-4D97-AF65-F5344CB8AC3E}">
        <p14:creationId xmlns:p14="http://schemas.microsoft.com/office/powerpoint/2010/main" val="192584047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3058"/>
            <a:ext cx="10972800" cy="893977"/>
          </a:xfrm>
        </p:spPr>
        <p:txBody>
          <a:bodyPr anchor="ctr"/>
          <a:lstStyle>
            <a:lvl1pPr>
              <a:defRPr/>
            </a:lvl1pPr>
          </a:lstStyle>
          <a:p>
            <a:r>
              <a:rPr kumimoji="0" lang="pl-PL" smtClean="0"/>
              <a:t>Kliknij, aby edytować styl</a:t>
            </a:r>
            <a:endParaRPr kumimoji="0" lang="en-US"/>
          </a:p>
        </p:txBody>
      </p:sp>
      <p:sp>
        <p:nvSpPr>
          <p:cNvPr id="4" name="Espace réservé du texte 3"/>
          <p:cNvSpPr>
            <a:spLocks noGrp="1"/>
          </p:cNvSpPr>
          <p:nvPr>
            <p:ph type="body" sz="half" idx="3"/>
          </p:nvPr>
        </p:nvSpPr>
        <p:spPr>
          <a:xfrm>
            <a:off x="607487" y="5101967"/>
            <a:ext cx="10974916" cy="596100"/>
          </a:xfrm>
        </p:spPr>
        <p:txBody>
          <a:bodyPr anchor="t"/>
          <a:lstStyle>
            <a:lvl1pPr marL="0" indent="0">
              <a:buNone/>
              <a:defRPr sz="3200" b="1">
                <a:solidFill>
                  <a:schemeClr val="tx1"/>
                </a:solidFill>
              </a:defRPr>
            </a:lvl1pPr>
            <a:lvl2pPr>
              <a:buNone/>
              <a:defRPr sz="2667" b="1"/>
            </a:lvl2pPr>
            <a:lvl3pPr>
              <a:buNone/>
              <a:defRPr sz="2400" b="1"/>
            </a:lvl3pPr>
            <a:lvl4pPr>
              <a:buNone/>
              <a:defRPr sz="2133" b="1"/>
            </a:lvl4pPr>
            <a:lvl5pPr>
              <a:buNone/>
              <a:defRPr sz="2133" b="1"/>
            </a:lvl5pPr>
          </a:lstStyle>
          <a:p>
            <a:pPr lvl="0" eaLnBrk="1" latinLnBrk="0" hangingPunct="1"/>
            <a:r>
              <a:rPr kumimoji="0" lang="pl-PL" smtClean="0"/>
              <a:t>Kliknij, aby edytować style wzorca tekstu</a:t>
            </a:r>
          </a:p>
        </p:txBody>
      </p:sp>
      <p:sp>
        <p:nvSpPr>
          <p:cNvPr id="5" name="Espace réservé du contenu 4"/>
          <p:cNvSpPr>
            <a:spLocks noGrp="1"/>
          </p:cNvSpPr>
          <p:nvPr>
            <p:ph sz="quarter" idx="2"/>
          </p:nvPr>
        </p:nvSpPr>
        <p:spPr>
          <a:xfrm>
            <a:off x="609600" y="1269784"/>
            <a:ext cx="5386917" cy="3686655"/>
          </a:xfrm>
        </p:spPr>
        <p:txBody>
          <a:bodyPr/>
          <a:lstStyle>
            <a:lvl1pPr>
              <a:defRPr sz="3200"/>
            </a:lvl1pPr>
            <a:lvl2pPr>
              <a:defRPr sz="2667"/>
            </a:lvl2pPr>
            <a:lvl3pPr>
              <a:defRPr sz="2400"/>
            </a:lvl3pPr>
            <a:lvl4pPr>
              <a:defRPr sz="2133"/>
            </a:lvl4pPr>
            <a:lvl5pPr>
              <a:defRPr sz="2133"/>
            </a:lvl5p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dirty="0"/>
          </a:p>
        </p:txBody>
      </p:sp>
      <p:sp>
        <p:nvSpPr>
          <p:cNvPr id="6" name="Espace réservé du contenu 5"/>
          <p:cNvSpPr>
            <a:spLocks noGrp="1"/>
          </p:cNvSpPr>
          <p:nvPr>
            <p:ph sz="quarter" idx="4"/>
          </p:nvPr>
        </p:nvSpPr>
        <p:spPr>
          <a:xfrm>
            <a:off x="6193373" y="1269784"/>
            <a:ext cx="5389033" cy="3686655"/>
          </a:xfrm>
        </p:spPr>
        <p:txBody>
          <a:bodyPr/>
          <a:lstStyle>
            <a:lvl1pPr>
              <a:defRPr sz="3200"/>
            </a:lvl1pPr>
            <a:lvl2pPr>
              <a:defRPr sz="2667"/>
            </a:lvl2pPr>
            <a:lvl3pPr>
              <a:defRPr sz="2400"/>
            </a:lvl3pPr>
            <a:lvl4pPr>
              <a:defRPr sz="2133"/>
            </a:lvl4pPr>
            <a:lvl5pPr>
              <a:defRPr sz="2133"/>
            </a:lvl5p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10" name="Date Placeholder 1"/>
          <p:cNvSpPr>
            <a:spLocks noGrp="1"/>
          </p:cNvSpPr>
          <p:nvPr>
            <p:ph type="dt" sz="half" idx="10"/>
          </p:nvPr>
        </p:nvSpPr>
        <p:spPr>
          <a:xfrm>
            <a:off x="3959113" y="6362384"/>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8293E81F-6270-4F14-A32E-4A60D3430DF4}" type="datetime1">
              <a:rPr lang="pl-PL" smtClean="0"/>
              <a:t>2017-08-24</a:t>
            </a:fld>
            <a:endParaRPr lang="pl-PL"/>
          </a:p>
        </p:txBody>
      </p:sp>
      <p:sp>
        <p:nvSpPr>
          <p:cNvPr id="11" name="Footer Placeholder 2"/>
          <p:cNvSpPr>
            <a:spLocks noGrp="1"/>
          </p:cNvSpPr>
          <p:nvPr>
            <p:ph type="ftr" sz="quarter" idx="11"/>
          </p:nvPr>
        </p:nvSpPr>
        <p:spPr>
          <a:xfrm>
            <a:off x="6910341" y="6356357"/>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dirty="0" smtClean="0"/>
              <a:t>Co-Simulation of Transient Effects in Superconducting Accelerator Magnets</a:t>
            </a:r>
            <a:endParaRPr lang="pl-PL"/>
          </a:p>
        </p:txBody>
      </p:sp>
      <p:sp>
        <p:nvSpPr>
          <p:cNvPr id="12" name="Slide Number Placeholder 3"/>
          <p:cNvSpPr>
            <a:spLocks noGrp="1"/>
          </p:cNvSpPr>
          <p:nvPr>
            <p:ph type="sldNum" sz="quarter" idx="12"/>
          </p:nvPr>
        </p:nvSpPr>
        <p:spPr>
          <a:xfrm>
            <a:off x="10913836" y="6356357"/>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E626C776-1255-40B4-80EB-8A48E77F1A06}" type="slidenum">
              <a:rPr lang="pl-PL" smtClean="0"/>
              <a:t>‹#›</a:t>
            </a:fld>
            <a:endParaRPr lang="pl-PL"/>
          </a:p>
        </p:txBody>
      </p:sp>
    </p:spTree>
    <p:extLst>
      <p:ext uri="{BB962C8B-B14F-4D97-AF65-F5344CB8AC3E}">
        <p14:creationId xmlns:p14="http://schemas.microsoft.com/office/powerpoint/2010/main" val="281963209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Image 9" descr="bande-01.eps"/>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0" y="5923531"/>
            <a:ext cx="12192000" cy="942936"/>
          </a:xfrm>
          <a:prstGeom prst="rect">
            <a:avLst/>
          </a:prstGeom>
        </p:spPr>
      </p:pic>
      <p:sp>
        <p:nvSpPr>
          <p:cNvPr id="9" name="Espace réservé du titre 8"/>
          <p:cNvSpPr>
            <a:spLocks noGrp="1"/>
          </p:cNvSpPr>
          <p:nvPr>
            <p:ph type="title"/>
          </p:nvPr>
        </p:nvSpPr>
        <p:spPr>
          <a:xfrm>
            <a:off x="609601" y="233499"/>
            <a:ext cx="10969139"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609600" y="1325607"/>
            <a:ext cx="10972800" cy="4270860"/>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2" name="Date Placeholder 1"/>
          <p:cNvSpPr>
            <a:spLocks noGrp="1"/>
          </p:cNvSpPr>
          <p:nvPr>
            <p:ph type="dt" sz="half" idx="2"/>
          </p:nvPr>
        </p:nvSpPr>
        <p:spPr>
          <a:xfrm>
            <a:off x="3959113" y="6362384"/>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25709FF7-D61F-4B06-859A-79DAFCEB99C7}" type="datetime1">
              <a:rPr lang="pl-PL" smtClean="0"/>
              <a:t>2017-08-24</a:t>
            </a:fld>
            <a:endParaRPr lang="pl-PL"/>
          </a:p>
        </p:txBody>
      </p:sp>
      <p:sp>
        <p:nvSpPr>
          <p:cNvPr id="3" name="Footer Placeholder 2"/>
          <p:cNvSpPr>
            <a:spLocks noGrp="1"/>
          </p:cNvSpPr>
          <p:nvPr>
            <p:ph type="ftr" sz="quarter" idx="3"/>
          </p:nvPr>
        </p:nvSpPr>
        <p:spPr>
          <a:xfrm>
            <a:off x="6910341" y="6356357"/>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dirty="0" smtClean="0"/>
              <a:t>Co-Simulation of Transient Effects in Superconducting Accelerator Magnets</a:t>
            </a:r>
            <a:endParaRPr lang="pl-PL"/>
          </a:p>
        </p:txBody>
      </p:sp>
      <p:sp>
        <p:nvSpPr>
          <p:cNvPr id="4" name="Slide Number Placeholder 3"/>
          <p:cNvSpPr>
            <a:spLocks noGrp="1"/>
          </p:cNvSpPr>
          <p:nvPr>
            <p:ph type="sldNum" sz="quarter" idx="4"/>
          </p:nvPr>
        </p:nvSpPr>
        <p:spPr>
          <a:xfrm>
            <a:off x="10913836" y="6356357"/>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E626C776-1255-40B4-80EB-8A48E77F1A06}" type="slidenum">
              <a:rPr lang="pl-PL" smtClean="0"/>
              <a:t>‹#›</a:t>
            </a:fld>
            <a:endParaRPr lang="pl-PL"/>
          </a:p>
        </p:txBody>
      </p:sp>
    </p:spTree>
    <p:extLst>
      <p:ext uri="{BB962C8B-B14F-4D97-AF65-F5344CB8AC3E}">
        <p14:creationId xmlns:p14="http://schemas.microsoft.com/office/powerpoint/2010/main" val="2594617389"/>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 id="2147483717" r:id="rId12"/>
    <p:sldLayoutId id="2147483718" r:id="rId13"/>
    <p:sldLayoutId id="2147483719" r:id="rId14"/>
  </p:sldLayoutIdLst>
  <p:timing>
    <p:tnLst>
      <p:par>
        <p:cTn id="1" dur="indefinite" restart="never" nodeType="tmRoot"/>
      </p:par>
    </p:tnLst>
  </p:timing>
  <p:hf hdr="0" ftr="0" dt="0"/>
  <p:txStyles>
    <p:titleStyle>
      <a:lvl1pPr algn="l" rtl="0" eaLnBrk="1" latinLnBrk="0" hangingPunct="1">
        <a:spcBef>
          <a:spcPct val="0"/>
        </a:spcBef>
        <a:buNone/>
        <a:defRPr kumimoji="0" sz="6133" kern="1200">
          <a:solidFill>
            <a:schemeClr val="tx1"/>
          </a:solidFill>
          <a:latin typeface="+mj-lt"/>
          <a:ea typeface="+mj-ea"/>
          <a:cs typeface="+mj-cs"/>
        </a:defRPr>
      </a:lvl1pPr>
    </p:titleStyle>
    <p:bodyStyle>
      <a:lvl1pPr marL="658336" indent="-609570" algn="l" rtl="0" eaLnBrk="1" latinLnBrk="0" hangingPunct="1">
        <a:spcBef>
          <a:spcPct val="20000"/>
        </a:spcBef>
        <a:buClr>
          <a:schemeClr val="tx1"/>
        </a:buClr>
        <a:buSzPct val="80000"/>
        <a:buFont typeface="Arial"/>
        <a:buChar char="•"/>
        <a:defRPr kumimoji="0" sz="4000" kern="1200">
          <a:solidFill>
            <a:schemeClr val="tx1"/>
          </a:solidFill>
          <a:latin typeface="+mn-lt"/>
          <a:ea typeface="+mn-ea"/>
          <a:cs typeface="+mn-cs"/>
        </a:defRPr>
      </a:lvl1pPr>
      <a:lvl2pPr marL="1206948" indent="-609570" algn="l" rtl="0" eaLnBrk="1" latinLnBrk="0" hangingPunct="1">
        <a:spcBef>
          <a:spcPct val="20000"/>
        </a:spcBef>
        <a:buClr>
          <a:schemeClr val="tx1"/>
        </a:buClr>
        <a:buSzPct val="90000"/>
        <a:buFont typeface="Arial"/>
        <a:buChar char="•"/>
        <a:defRPr kumimoji="0" sz="3467" kern="1200">
          <a:solidFill>
            <a:schemeClr val="tx1"/>
          </a:solidFill>
          <a:latin typeface="+mn-lt"/>
          <a:ea typeface="+mn-ea"/>
          <a:cs typeface="+mn-cs"/>
        </a:defRPr>
      </a:lvl2pPr>
      <a:lvl3pPr marL="1456872" indent="-457178" algn="l" rtl="0" eaLnBrk="1" latinLnBrk="0" hangingPunct="1">
        <a:spcBef>
          <a:spcPct val="20000"/>
        </a:spcBef>
        <a:buClr>
          <a:schemeClr val="tx1"/>
        </a:buClr>
        <a:buSzPct val="85000"/>
        <a:buFont typeface="Arial"/>
        <a:buChar char="•"/>
        <a:defRPr kumimoji="0" sz="3200" kern="1200">
          <a:solidFill>
            <a:schemeClr val="tx1"/>
          </a:solidFill>
          <a:latin typeface="+mn-lt"/>
          <a:ea typeface="+mn-ea"/>
          <a:cs typeface="+mn-cs"/>
        </a:defRPr>
      </a:lvl3pPr>
      <a:lvl4pPr marL="1846996" indent="-457178" algn="l" rtl="0" eaLnBrk="1" latinLnBrk="0" hangingPunct="1">
        <a:spcBef>
          <a:spcPct val="20000"/>
        </a:spcBef>
        <a:buClr>
          <a:schemeClr val="tx1"/>
        </a:buClr>
        <a:buSzPct val="90000"/>
        <a:buFont typeface="Arial"/>
        <a:buChar char="•"/>
        <a:defRPr kumimoji="0" sz="2667" kern="1200">
          <a:solidFill>
            <a:schemeClr val="tx1"/>
          </a:solidFill>
          <a:latin typeface="+mn-lt"/>
          <a:ea typeface="+mn-ea"/>
          <a:cs typeface="+mn-cs"/>
        </a:defRPr>
      </a:lvl4pPr>
      <a:lvl5pPr marL="2200546" indent="-457178" algn="l" rtl="0" eaLnBrk="1" latinLnBrk="0" hangingPunct="1">
        <a:spcBef>
          <a:spcPct val="20000"/>
        </a:spcBef>
        <a:buClr>
          <a:schemeClr val="tx1"/>
        </a:buClr>
        <a:buSzPct val="100000"/>
        <a:buFont typeface="Arial"/>
        <a:buChar char="•"/>
        <a:defRPr kumimoji="0" sz="2667" kern="1200">
          <a:solidFill>
            <a:schemeClr val="tx1"/>
          </a:solidFill>
          <a:latin typeface="+mn-lt"/>
          <a:ea typeface="+mn-ea"/>
          <a:cs typeface="+mn-cs"/>
        </a:defRPr>
      </a:lvl5pPr>
      <a:lvl6pPr marL="2267598" indent="-243829" algn="l" rtl="0" eaLnBrk="1" latinLnBrk="0" hangingPunct="1">
        <a:spcBef>
          <a:spcPct val="20000"/>
        </a:spcBef>
        <a:buClr>
          <a:schemeClr val="accent5"/>
        </a:buClr>
        <a:buFont typeface="Arial"/>
        <a:buChar char="-"/>
        <a:defRPr kumimoji="0" sz="2667" kern="1200" baseline="0">
          <a:solidFill>
            <a:schemeClr val="tx1"/>
          </a:solidFill>
          <a:latin typeface="+mn-lt"/>
          <a:ea typeface="+mn-ea"/>
          <a:cs typeface="+mn-cs"/>
        </a:defRPr>
      </a:lvl6pPr>
      <a:lvl7pPr marL="2560192" indent="-243829" algn="l" rtl="0" eaLnBrk="1" latinLnBrk="0" hangingPunct="1">
        <a:spcBef>
          <a:spcPct val="20000"/>
        </a:spcBef>
        <a:buClr>
          <a:schemeClr val="accent6"/>
        </a:buClr>
        <a:buSzPct val="100000"/>
        <a:buFont typeface="Arial"/>
        <a:buChar char="•"/>
        <a:defRPr kumimoji="0" sz="2400" kern="1200" baseline="0">
          <a:solidFill>
            <a:schemeClr val="tx1"/>
          </a:solidFill>
          <a:latin typeface="+mn-lt"/>
          <a:ea typeface="+mn-ea"/>
          <a:cs typeface="+mn-cs"/>
        </a:defRPr>
      </a:lvl7pPr>
      <a:lvl8pPr marL="2852786" indent="-243829" algn="l" rtl="0" eaLnBrk="1" latinLnBrk="0" hangingPunct="1">
        <a:spcBef>
          <a:spcPct val="20000"/>
        </a:spcBef>
        <a:buClr>
          <a:schemeClr val="accent6"/>
        </a:buClr>
        <a:buFont typeface="Arial"/>
        <a:buChar char="▪"/>
        <a:defRPr kumimoji="0" sz="2133" kern="1200">
          <a:solidFill>
            <a:schemeClr val="tx1"/>
          </a:solidFill>
          <a:latin typeface="+mn-lt"/>
          <a:ea typeface="+mn-ea"/>
          <a:cs typeface="+mn-cs"/>
        </a:defRPr>
      </a:lvl8pPr>
      <a:lvl9pPr marL="3108805" indent="-243829" algn="l" rtl="0" eaLnBrk="1" latinLnBrk="0" hangingPunct="1">
        <a:spcBef>
          <a:spcPct val="20000"/>
        </a:spcBef>
        <a:buClr>
          <a:schemeClr val="accent6"/>
        </a:buClr>
        <a:buFont typeface="Arial"/>
        <a:buChar char="•"/>
        <a:defRPr kumimoji="0" sz="2133"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609570" algn="l" rtl="0" eaLnBrk="1" latinLnBrk="0" hangingPunct="1">
        <a:defRPr kumimoji="0" kern="1200">
          <a:solidFill>
            <a:schemeClr val="tx1"/>
          </a:solidFill>
          <a:latin typeface="+mn-lt"/>
          <a:ea typeface="+mn-ea"/>
          <a:cs typeface="+mn-cs"/>
        </a:defRPr>
      </a:lvl2pPr>
      <a:lvl3pPr marL="1219140" algn="l" rtl="0" eaLnBrk="1" latinLnBrk="0" hangingPunct="1">
        <a:defRPr kumimoji="0" kern="1200">
          <a:solidFill>
            <a:schemeClr val="tx1"/>
          </a:solidFill>
          <a:latin typeface="+mn-lt"/>
          <a:ea typeface="+mn-ea"/>
          <a:cs typeface="+mn-cs"/>
        </a:defRPr>
      </a:lvl3pPr>
      <a:lvl4pPr marL="1828709" algn="l" rtl="0" eaLnBrk="1" latinLnBrk="0" hangingPunct="1">
        <a:defRPr kumimoji="0" kern="1200">
          <a:solidFill>
            <a:schemeClr val="tx1"/>
          </a:solidFill>
          <a:latin typeface="+mn-lt"/>
          <a:ea typeface="+mn-ea"/>
          <a:cs typeface="+mn-cs"/>
        </a:defRPr>
      </a:lvl4pPr>
      <a:lvl5pPr marL="2438278" algn="l" rtl="0" eaLnBrk="1" latinLnBrk="0" hangingPunct="1">
        <a:defRPr kumimoji="0" kern="1200">
          <a:solidFill>
            <a:schemeClr val="tx1"/>
          </a:solidFill>
          <a:latin typeface="+mn-lt"/>
          <a:ea typeface="+mn-ea"/>
          <a:cs typeface="+mn-cs"/>
        </a:defRPr>
      </a:lvl5pPr>
      <a:lvl6pPr marL="3047848" algn="l" rtl="0" eaLnBrk="1" latinLnBrk="0" hangingPunct="1">
        <a:defRPr kumimoji="0" kern="1200">
          <a:solidFill>
            <a:schemeClr val="tx1"/>
          </a:solidFill>
          <a:latin typeface="+mn-lt"/>
          <a:ea typeface="+mn-ea"/>
          <a:cs typeface="+mn-cs"/>
        </a:defRPr>
      </a:lvl6pPr>
      <a:lvl7pPr marL="3657418" algn="l" rtl="0" eaLnBrk="1" latinLnBrk="0" hangingPunct="1">
        <a:defRPr kumimoji="0" kern="1200">
          <a:solidFill>
            <a:schemeClr val="tx1"/>
          </a:solidFill>
          <a:latin typeface="+mn-lt"/>
          <a:ea typeface="+mn-ea"/>
          <a:cs typeface="+mn-cs"/>
        </a:defRPr>
      </a:lvl7pPr>
      <a:lvl8pPr marL="4266987" algn="l" rtl="0" eaLnBrk="1" latinLnBrk="0" hangingPunct="1">
        <a:defRPr kumimoji="0" kern="1200">
          <a:solidFill>
            <a:schemeClr val="tx1"/>
          </a:solidFill>
          <a:latin typeface="+mn-lt"/>
          <a:ea typeface="+mn-ea"/>
          <a:cs typeface="+mn-cs"/>
        </a:defRPr>
      </a:lvl8pPr>
      <a:lvl9pPr marL="4876557"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image" Target="../media/image26.gif"/><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4.xml"/><Relationship Id="rId5" Type="http://schemas.openxmlformats.org/officeDocument/2006/relationships/image" Target="../media/image22.png"/><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31.gif"/><Relationship Id="rId2" Type="http://schemas.openxmlformats.org/officeDocument/2006/relationships/image" Target="../media/image30.gif"/><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33.gif"/><Relationship Id="rId2" Type="http://schemas.openxmlformats.org/officeDocument/2006/relationships/image" Target="../media/image32.gif"/><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gif"/><Relationship Id="rId1" Type="http://schemas.openxmlformats.org/officeDocument/2006/relationships/slideLayout" Target="../slideLayouts/slideLayout14.xml"/><Relationship Id="rId5" Type="http://schemas.openxmlformats.org/officeDocument/2006/relationships/image" Target="../media/image37.png"/><Relationship Id="rId4" Type="http://schemas.openxmlformats.org/officeDocument/2006/relationships/image" Target="../media/image36.png"/></Relationships>
</file>

<file path=ppt/slides/_rels/slide15.xml.rels><?xml version="1.0" encoding="UTF-8" standalone="yes"?>
<Relationships xmlns="http://schemas.openxmlformats.org/package/2006/relationships"><Relationship Id="rId3" Type="http://schemas.openxmlformats.org/officeDocument/2006/relationships/image" Target="../media/image39.gif"/><Relationship Id="rId2" Type="http://schemas.openxmlformats.org/officeDocument/2006/relationships/image" Target="../media/image38.pn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tmp"/><Relationship Id="rId2" Type="http://schemas.openxmlformats.org/officeDocument/2006/relationships/image" Target="../media/image6.tmp"/><Relationship Id="rId1" Type="http://schemas.openxmlformats.org/officeDocument/2006/relationships/slideLayout" Target="../slideLayouts/slideLayout14.xml"/><Relationship Id="rId4" Type="http://schemas.openxmlformats.org/officeDocument/2006/relationships/image" Target="../media/image8.tmp"/></Relationships>
</file>

<file path=ppt/slides/_rels/slide4.xml.rels><?xml version="1.0" encoding="UTF-8" standalone="yes"?>
<Relationships xmlns="http://schemas.openxmlformats.org/package/2006/relationships"><Relationship Id="rId3" Type="http://schemas.openxmlformats.org/officeDocument/2006/relationships/image" Target="../media/image10.tmp"/><Relationship Id="rId2" Type="http://schemas.openxmlformats.org/officeDocument/2006/relationships/image" Target="../media/image9.tmp"/><Relationship Id="rId1" Type="http://schemas.openxmlformats.org/officeDocument/2006/relationships/slideLayout" Target="../slideLayouts/slideLayout14.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2.png"/><Relationship Id="rId1" Type="http://schemas.openxmlformats.org/officeDocument/2006/relationships/slideLayout" Target="../slideLayouts/slideLayout1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9.png"/><Relationship Id="rId7" Type="http://schemas.openxmlformats.org/officeDocument/2006/relationships/image" Target="../media/image16.png"/><Relationship Id="rId2" Type="http://schemas.openxmlformats.org/officeDocument/2006/relationships/image" Target="../media/image13.png"/><Relationship Id="rId1" Type="http://schemas.openxmlformats.org/officeDocument/2006/relationships/slideLayout" Target="../slideLayouts/slideLayout8.xml"/><Relationship Id="rId6" Type="http://schemas.openxmlformats.org/officeDocument/2006/relationships/image" Target="../media/image15.tmp"/><Relationship Id="rId5" Type="http://schemas.openxmlformats.org/officeDocument/2006/relationships/image" Target="../media/image14.png"/><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8.tmp"/><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7.jpeg"/><Relationship Id="rId1" Type="http://schemas.openxmlformats.org/officeDocument/2006/relationships/slideLayout" Target="../slideLayouts/slideLayout14.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4.xml"/><Relationship Id="rId6" Type="http://schemas.openxmlformats.org/officeDocument/2006/relationships/image" Target="../media/image22.png"/><Relationship Id="rId5" Type="http://schemas.openxmlformats.org/officeDocument/2006/relationships/image" Target="../media/image13.png"/><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E626C776-1255-40B4-80EB-8A48E77F1A06}" type="slidenum">
              <a:rPr lang="pl-PL" smtClean="0"/>
              <a:t>1</a:t>
            </a:fld>
            <a:endParaRPr lang="pl-PL"/>
          </a:p>
        </p:txBody>
      </p:sp>
      <p:sp>
        <p:nvSpPr>
          <p:cNvPr id="8" name="Title 4"/>
          <p:cNvSpPr txBox="1">
            <a:spLocks/>
          </p:cNvSpPr>
          <p:nvPr/>
        </p:nvSpPr>
        <p:spPr>
          <a:xfrm>
            <a:off x="772049" y="1382766"/>
            <a:ext cx="10969139" cy="2390615"/>
          </a:xfrm>
          <a:prstGeom prst="rect">
            <a:avLst/>
          </a:prstGeom>
        </p:spPr>
        <p:txBody>
          <a:bodyPr vert="horz" lIns="45720" rIns="45720" anchor="ctr">
            <a:noAutofit/>
          </a:bodyPr>
          <a:lstStyle>
            <a:lvl1pPr algn="l" rtl="0" eaLnBrk="1" latinLnBrk="0" hangingPunct="1">
              <a:spcBef>
                <a:spcPct val="0"/>
              </a:spcBef>
              <a:buNone/>
              <a:defRPr kumimoji="0" sz="6133" kern="1200">
                <a:solidFill>
                  <a:schemeClr val="tx1"/>
                </a:solidFill>
                <a:latin typeface="+mj-lt"/>
                <a:ea typeface="+mj-ea"/>
                <a:cs typeface="+mj-cs"/>
              </a:defRPr>
            </a:lvl1pPr>
          </a:lstStyle>
          <a:p>
            <a:pPr algn="ctr"/>
            <a:r>
              <a:rPr lang="en-GB" sz="3200" dirty="0"/>
              <a:t>Coupling of Mechanical and Magneto-Thermal Models of Superconducting Magnet by Means of Mesh‑Based </a:t>
            </a:r>
            <a:r>
              <a:rPr lang="en-GB" sz="3200" dirty="0" smtClean="0"/>
              <a:t>Interpolation</a:t>
            </a:r>
          </a:p>
          <a:p>
            <a:pPr algn="ctr"/>
            <a:endParaRPr lang="en-GB" sz="3200" dirty="0" smtClean="0"/>
          </a:p>
          <a:p>
            <a:pPr algn="ctr"/>
            <a:r>
              <a:rPr lang="en-GB" sz="3200" i="1" dirty="0" smtClean="0"/>
              <a:t>Magnet Technology Conference 2017</a:t>
            </a:r>
            <a:endParaRPr lang="en-GB" sz="3200" i="1" dirty="0"/>
          </a:p>
        </p:txBody>
      </p:sp>
      <p:sp>
        <p:nvSpPr>
          <p:cNvPr id="2" name="Rectangle 1"/>
          <p:cNvSpPr/>
          <p:nvPr/>
        </p:nvSpPr>
        <p:spPr>
          <a:xfrm>
            <a:off x="902521" y="4205461"/>
            <a:ext cx="10708194" cy="646331"/>
          </a:xfrm>
          <a:prstGeom prst="rect">
            <a:avLst/>
          </a:prstGeom>
        </p:spPr>
        <p:txBody>
          <a:bodyPr wrap="square">
            <a:spAutoFit/>
          </a:bodyPr>
          <a:lstStyle/>
          <a:p>
            <a:r>
              <a:rPr lang="en-GB" dirty="0"/>
              <a:t>M. Maciejewski, P. Bayrasy, K. Wolf, M. Wilczek, T. Griesemer, B. Auchmann, L. Bortot, M. Prioli, </a:t>
            </a:r>
            <a:endParaRPr lang="en-GB" dirty="0" smtClean="0"/>
          </a:p>
          <a:p>
            <a:r>
              <a:rPr lang="en-GB" dirty="0" smtClean="0"/>
              <a:t>A.M</a:t>
            </a:r>
            <a:r>
              <a:rPr lang="en-GB" dirty="0"/>
              <a:t>. Fernandez Navarro</a:t>
            </a:r>
            <a:r>
              <a:rPr lang="en-GB" dirty="0" smtClean="0"/>
              <a:t>, M. Mentink, </a:t>
            </a:r>
            <a:r>
              <a:rPr lang="en-GB" dirty="0"/>
              <a:t>S. Schöps, I. Cortes Garcia, and A.P. Verweij</a:t>
            </a:r>
          </a:p>
        </p:txBody>
      </p:sp>
    </p:spTree>
    <p:extLst>
      <p:ext uri="{BB962C8B-B14F-4D97-AF65-F5344CB8AC3E}">
        <p14:creationId xmlns:p14="http://schemas.microsoft.com/office/powerpoint/2010/main" val="11279336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3262" y="0"/>
            <a:ext cx="10969139" cy="479934"/>
          </a:xfrm>
        </p:spPr>
        <p:txBody>
          <a:bodyPr>
            <a:noAutofit/>
          </a:bodyPr>
          <a:lstStyle/>
          <a:p>
            <a:pPr algn="ctr"/>
            <a:r>
              <a:rPr lang="en-GB" sz="3200" dirty="0" smtClean="0"/>
              <a:t>Temperature Transfer – 0 &lt; </a:t>
            </a:r>
            <a:r>
              <a:rPr lang="en-GB" sz="3200" i="1" dirty="0" smtClean="0"/>
              <a:t>t</a:t>
            </a:r>
            <a:r>
              <a:rPr lang="en-GB" sz="3200" dirty="0" smtClean="0"/>
              <a:t> &lt; 250 </a:t>
            </a:r>
            <a:r>
              <a:rPr lang="en-GB" sz="3200" dirty="0" err="1" smtClean="0"/>
              <a:t>ms</a:t>
            </a:r>
            <a:endParaRPr lang="en-GB" sz="3200" dirty="0"/>
          </a:p>
        </p:txBody>
      </p:sp>
      <p:sp>
        <p:nvSpPr>
          <p:cNvPr id="3" name="Slide Number Placeholder 2"/>
          <p:cNvSpPr>
            <a:spLocks noGrp="1"/>
          </p:cNvSpPr>
          <p:nvPr>
            <p:ph type="sldNum" sz="quarter" idx="12"/>
          </p:nvPr>
        </p:nvSpPr>
        <p:spPr/>
        <p:txBody>
          <a:bodyPr/>
          <a:lstStyle/>
          <a:p>
            <a:pPr>
              <a:defRPr/>
            </a:pPr>
            <a:fld id="{99D322A9-3535-4537-A4DE-EFDA89924B4A}" type="slidenum">
              <a:rPr lang="en-GB" altLang="en-US" smtClean="0"/>
              <a:pPr>
                <a:defRPr/>
              </a:pPr>
              <a:t>10</a:t>
            </a:fld>
            <a:endParaRPr lang="en-GB" alt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7231" y="479934"/>
            <a:ext cx="4533540" cy="540000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5733" y="479934"/>
            <a:ext cx="4533540" cy="5400000"/>
          </a:xfrm>
          <a:prstGeom prst="rect">
            <a:avLst/>
          </a:prstGeom>
        </p:spPr>
      </p:pic>
    </p:spTree>
    <p:extLst>
      <p:ext uri="{BB962C8B-B14F-4D97-AF65-F5344CB8AC3E}">
        <p14:creationId xmlns:p14="http://schemas.microsoft.com/office/powerpoint/2010/main" val="23367420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479934"/>
          </a:xfrm>
        </p:spPr>
        <p:txBody>
          <a:bodyPr>
            <a:noAutofit/>
          </a:bodyPr>
          <a:lstStyle/>
          <a:p>
            <a:pPr algn="ctr"/>
            <a:r>
              <a:rPr lang="en-GB" sz="3200" dirty="0" smtClean="0"/>
              <a:t>Lorentz Force – Element to </a:t>
            </a:r>
            <a:r>
              <a:rPr lang="en-GB" sz="3200" dirty="0"/>
              <a:t>element interpolation - </a:t>
            </a:r>
            <a:r>
              <a:rPr lang="en-GB" sz="3200" i="1" dirty="0"/>
              <a:t>t</a:t>
            </a:r>
            <a:r>
              <a:rPr lang="en-GB" sz="3200" dirty="0"/>
              <a:t> = 1 </a:t>
            </a:r>
            <a:r>
              <a:rPr lang="en-GB" sz="3200" dirty="0" err="1"/>
              <a:t>ms</a:t>
            </a:r>
            <a:endParaRPr lang="en-GB" sz="3200" dirty="0"/>
          </a:p>
        </p:txBody>
      </p:sp>
      <p:sp>
        <p:nvSpPr>
          <p:cNvPr id="3" name="Slide Number Placeholder 2"/>
          <p:cNvSpPr>
            <a:spLocks noGrp="1"/>
          </p:cNvSpPr>
          <p:nvPr>
            <p:ph type="sldNum" sz="quarter" idx="12"/>
          </p:nvPr>
        </p:nvSpPr>
        <p:spPr/>
        <p:txBody>
          <a:bodyPr/>
          <a:lstStyle/>
          <a:p>
            <a:pPr>
              <a:defRPr/>
            </a:pPr>
            <a:fld id="{99D322A9-3535-4537-A4DE-EFDA89924B4A}" type="slidenum">
              <a:rPr lang="en-GB" altLang="en-US" smtClean="0"/>
              <a:pPr>
                <a:defRPr/>
              </a:pPr>
              <a:t>11</a:t>
            </a:fld>
            <a:endParaRPr lang="en-GB" altLang="en-US"/>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50474"/>
          <a:stretch/>
        </p:blipFill>
        <p:spPr>
          <a:xfrm>
            <a:off x="8936092" y="785630"/>
            <a:ext cx="3119002" cy="3573441"/>
          </a:xfrm>
          <a:prstGeom prst="rect">
            <a:avLst/>
          </a:prstGeom>
        </p:spPr>
      </p:pic>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r="50164"/>
          <a:stretch/>
        </p:blipFill>
        <p:spPr>
          <a:xfrm>
            <a:off x="4451291" y="975005"/>
            <a:ext cx="2975354" cy="3387671"/>
          </a:xfrm>
          <a:prstGeom prst="rect">
            <a:avLst/>
          </a:prstGeom>
        </p:spPr>
      </p:pic>
      <p:grpSp>
        <p:nvGrpSpPr>
          <p:cNvPr id="7" name="Group 6"/>
          <p:cNvGrpSpPr/>
          <p:nvPr/>
        </p:nvGrpSpPr>
        <p:grpSpPr>
          <a:xfrm>
            <a:off x="1257348" y="4928051"/>
            <a:ext cx="1014013" cy="923327"/>
            <a:chOff x="2398047" y="1426343"/>
            <a:chExt cx="1014013" cy="923327"/>
          </a:xfrm>
        </p:grpSpPr>
        <p:sp>
          <p:nvSpPr>
            <p:cNvPr id="8" name="Rectangle 7"/>
            <p:cNvSpPr/>
            <p:nvPr/>
          </p:nvSpPr>
          <p:spPr>
            <a:xfrm>
              <a:off x="2488047" y="1507335"/>
              <a:ext cx="834013" cy="77125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Oval 8"/>
            <p:cNvSpPr/>
            <p:nvPr/>
          </p:nvSpPr>
          <p:spPr>
            <a:xfrm>
              <a:off x="3232060" y="2169670"/>
              <a:ext cx="180000" cy="180000"/>
            </a:xfrm>
            <a:prstGeom prst="ellipse">
              <a:avLst/>
            </a:prstGeom>
            <a:solidFill>
              <a:schemeClr val="tx1"/>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0" name="Oval 9"/>
            <p:cNvSpPr/>
            <p:nvPr/>
          </p:nvSpPr>
          <p:spPr>
            <a:xfrm>
              <a:off x="3232060" y="1426343"/>
              <a:ext cx="180000" cy="180000"/>
            </a:xfrm>
            <a:prstGeom prst="ellipse">
              <a:avLst/>
            </a:prstGeom>
            <a:solidFill>
              <a:schemeClr val="tx1"/>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1" name="Oval 10"/>
            <p:cNvSpPr/>
            <p:nvPr/>
          </p:nvSpPr>
          <p:spPr>
            <a:xfrm>
              <a:off x="2398047" y="1426343"/>
              <a:ext cx="180000" cy="180000"/>
            </a:xfrm>
            <a:prstGeom prst="ellipse">
              <a:avLst/>
            </a:prstGeom>
            <a:solidFill>
              <a:schemeClr val="tx1"/>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2" name="Oval 11"/>
            <p:cNvSpPr/>
            <p:nvPr/>
          </p:nvSpPr>
          <p:spPr>
            <a:xfrm>
              <a:off x="2398047" y="2169670"/>
              <a:ext cx="180000" cy="180000"/>
            </a:xfrm>
            <a:prstGeom prst="ellipse">
              <a:avLst/>
            </a:prstGeom>
            <a:solidFill>
              <a:schemeClr val="tx1"/>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sp>
        <p:nvSpPr>
          <p:cNvPr id="13" name="TextBox 12"/>
          <p:cNvSpPr txBox="1"/>
          <p:nvPr/>
        </p:nvSpPr>
        <p:spPr>
          <a:xfrm>
            <a:off x="504256" y="4558562"/>
            <a:ext cx="2520196" cy="369332"/>
          </a:xfrm>
          <a:prstGeom prst="rect">
            <a:avLst/>
          </a:prstGeom>
          <a:noFill/>
        </p:spPr>
        <p:txBody>
          <a:bodyPr wrap="square" rtlCol="0">
            <a:spAutoFit/>
          </a:bodyPr>
          <a:lstStyle/>
          <a:p>
            <a:r>
              <a:rPr lang="en-GB" dirty="0" smtClean="0"/>
              <a:t>Element Type: QUAD</a:t>
            </a:r>
            <a:endParaRPr lang="en-GB" dirty="0"/>
          </a:p>
        </p:txBody>
      </p:sp>
      <p:grpSp>
        <p:nvGrpSpPr>
          <p:cNvPr id="14" name="Group 13"/>
          <p:cNvGrpSpPr/>
          <p:nvPr/>
        </p:nvGrpSpPr>
        <p:grpSpPr>
          <a:xfrm>
            <a:off x="9991843" y="4946911"/>
            <a:ext cx="1014013" cy="932335"/>
            <a:chOff x="7380604" y="1126456"/>
            <a:chExt cx="1014013" cy="932335"/>
          </a:xfrm>
        </p:grpSpPr>
        <p:grpSp>
          <p:nvGrpSpPr>
            <p:cNvPr id="15" name="Group 14"/>
            <p:cNvGrpSpPr/>
            <p:nvPr/>
          </p:nvGrpSpPr>
          <p:grpSpPr>
            <a:xfrm>
              <a:off x="7380604" y="1135464"/>
              <a:ext cx="1014013" cy="923327"/>
              <a:chOff x="2398047" y="1426343"/>
              <a:chExt cx="1014013" cy="923327"/>
            </a:xfrm>
          </p:grpSpPr>
          <p:sp>
            <p:nvSpPr>
              <p:cNvPr id="20" name="Rectangle 19"/>
              <p:cNvSpPr/>
              <p:nvPr/>
            </p:nvSpPr>
            <p:spPr>
              <a:xfrm>
                <a:off x="2488047" y="1507335"/>
                <a:ext cx="834013" cy="77125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1" name="Oval 20"/>
              <p:cNvSpPr/>
              <p:nvPr/>
            </p:nvSpPr>
            <p:spPr>
              <a:xfrm>
                <a:off x="3232060" y="2169670"/>
                <a:ext cx="180000" cy="180000"/>
              </a:xfrm>
              <a:prstGeom prst="ellipse">
                <a:avLst/>
              </a:prstGeom>
              <a:solidFill>
                <a:schemeClr val="tx1"/>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2" name="Oval 21"/>
              <p:cNvSpPr/>
              <p:nvPr/>
            </p:nvSpPr>
            <p:spPr>
              <a:xfrm>
                <a:off x="3232060" y="1426343"/>
                <a:ext cx="180000" cy="180000"/>
              </a:xfrm>
              <a:prstGeom prst="ellipse">
                <a:avLst/>
              </a:prstGeom>
              <a:solidFill>
                <a:schemeClr val="tx1"/>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3" name="Oval 22"/>
              <p:cNvSpPr/>
              <p:nvPr/>
            </p:nvSpPr>
            <p:spPr>
              <a:xfrm>
                <a:off x="2398047" y="1426343"/>
                <a:ext cx="180000" cy="180000"/>
              </a:xfrm>
              <a:prstGeom prst="ellipse">
                <a:avLst/>
              </a:prstGeom>
              <a:solidFill>
                <a:schemeClr val="tx1"/>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4" name="Oval 23"/>
              <p:cNvSpPr/>
              <p:nvPr/>
            </p:nvSpPr>
            <p:spPr>
              <a:xfrm>
                <a:off x="2398047" y="2169670"/>
                <a:ext cx="180000" cy="180000"/>
              </a:xfrm>
              <a:prstGeom prst="ellipse">
                <a:avLst/>
              </a:prstGeom>
              <a:solidFill>
                <a:schemeClr val="tx1"/>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sp>
          <p:nvSpPr>
            <p:cNvPr id="16" name="Oval 15"/>
            <p:cNvSpPr/>
            <p:nvPr/>
          </p:nvSpPr>
          <p:spPr>
            <a:xfrm>
              <a:off x="7797610" y="1126456"/>
              <a:ext cx="180000" cy="180000"/>
            </a:xfrm>
            <a:prstGeom prst="ellipse">
              <a:avLst/>
            </a:prstGeom>
            <a:solidFill>
              <a:schemeClr val="tx1"/>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7" name="Oval 16"/>
            <p:cNvSpPr/>
            <p:nvPr/>
          </p:nvSpPr>
          <p:spPr>
            <a:xfrm>
              <a:off x="8214617" y="1507127"/>
              <a:ext cx="180000" cy="180000"/>
            </a:xfrm>
            <a:prstGeom prst="ellipse">
              <a:avLst/>
            </a:prstGeom>
            <a:solidFill>
              <a:schemeClr val="tx1"/>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8" name="Oval 17"/>
            <p:cNvSpPr/>
            <p:nvPr/>
          </p:nvSpPr>
          <p:spPr>
            <a:xfrm>
              <a:off x="7797610" y="1878732"/>
              <a:ext cx="180000" cy="180000"/>
            </a:xfrm>
            <a:prstGeom prst="ellipse">
              <a:avLst/>
            </a:prstGeom>
            <a:solidFill>
              <a:schemeClr val="tx1"/>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9" name="Oval 18"/>
            <p:cNvSpPr/>
            <p:nvPr/>
          </p:nvSpPr>
          <p:spPr>
            <a:xfrm>
              <a:off x="7380604" y="1507127"/>
              <a:ext cx="180000" cy="180000"/>
            </a:xfrm>
            <a:prstGeom prst="ellipse">
              <a:avLst/>
            </a:prstGeom>
            <a:solidFill>
              <a:schemeClr val="tx1"/>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sp>
        <p:nvSpPr>
          <p:cNvPr id="25" name="TextBox 24"/>
          <p:cNvSpPr txBox="1"/>
          <p:nvPr/>
        </p:nvSpPr>
        <p:spPr>
          <a:xfrm>
            <a:off x="8505618" y="4557665"/>
            <a:ext cx="3325935" cy="369332"/>
          </a:xfrm>
          <a:prstGeom prst="rect">
            <a:avLst/>
          </a:prstGeom>
          <a:noFill/>
        </p:spPr>
        <p:txBody>
          <a:bodyPr wrap="square" rtlCol="0">
            <a:spAutoFit/>
          </a:bodyPr>
          <a:lstStyle/>
          <a:p>
            <a:r>
              <a:rPr lang="en-GB" dirty="0" smtClean="0"/>
              <a:t>Element Type: PLANE183</a:t>
            </a:r>
            <a:endParaRPr lang="en-GB" dirty="0"/>
          </a:p>
        </p:txBody>
      </p:sp>
      <p:sp>
        <p:nvSpPr>
          <p:cNvPr id="26" name="Oval 25"/>
          <p:cNvSpPr/>
          <p:nvPr/>
        </p:nvSpPr>
        <p:spPr>
          <a:xfrm>
            <a:off x="1671776" y="5298674"/>
            <a:ext cx="221064" cy="22106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 name="Oval 26"/>
          <p:cNvSpPr/>
          <p:nvPr/>
        </p:nvSpPr>
        <p:spPr>
          <a:xfrm>
            <a:off x="10388317" y="5298327"/>
            <a:ext cx="221064" cy="22106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28" name="Picture 27"/>
          <p:cNvPicPr>
            <a:picLocks noChangeAspect="1"/>
          </p:cNvPicPr>
          <p:nvPr/>
        </p:nvPicPr>
        <p:blipFill>
          <a:blip r:embed="rId3"/>
          <a:stretch>
            <a:fillRect/>
          </a:stretch>
        </p:blipFill>
        <p:spPr>
          <a:xfrm>
            <a:off x="613262" y="787297"/>
            <a:ext cx="2622791" cy="3575379"/>
          </a:xfrm>
          <a:prstGeom prst="rect">
            <a:avLst/>
          </a:prstGeom>
        </p:spPr>
      </p:pic>
      <p:sp>
        <p:nvSpPr>
          <p:cNvPr id="29" name="Right Arrow 28"/>
          <p:cNvSpPr/>
          <p:nvPr/>
        </p:nvSpPr>
        <p:spPr>
          <a:xfrm>
            <a:off x="3287392" y="2398147"/>
            <a:ext cx="703384" cy="348405"/>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 name="Right Arrow 29"/>
          <p:cNvSpPr/>
          <p:nvPr/>
        </p:nvSpPr>
        <p:spPr>
          <a:xfrm>
            <a:off x="7887160" y="2398147"/>
            <a:ext cx="703384" cy="348405"/>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31" name="Picture 30"/>
          <p:cNvPicPr>
            <a:picLocks noChangeAspect="1"/>
          </p:cNvPicPr>
          <p:nvPr/>
        </p:nvPicPr>
        <p:blipFill>
          <a:blip r:embed="rId4"/>
          <a:stretch>
            <a:fillRect/>
          </a:stretch>
        </p:blipFill>
        <p:spPr>
          <a:xfrm>
            <a:off x="3247591" y="2829845"/>
            <a:ext cx="809678" cy="871295"/>
          </a:xfrm>
          <a:prstGeom prst="rect">
            <a:avLst/>
          </a:prstGeom>
        </p:spPr>
      </p:pic>
      <p:pic>
        <p:nvPicPr>
          <p:cNvPr id="32" name="Picture 4" descr="Znalezione obrazy dla zapytania java"/>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5070" t="17001" r="22937" b="16733"/>
          <a:stretch/>
        </p:blipFill>
        <p:spPr bwMode="auto">
          <a:xfrm>
            <a:off x="3424292" y="1730284"/>
            <a:ext cx="429583" cy="584570"/>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32"/>
          <p:cNvPicPr>
            <a:picLocks noChangeAspect="1"/>
          </p:cNvPicPr>
          <p:nvPr/>
        </p:nvPicPr>
        <p:blipFill>
          <a:blip r:embed="rId4"/>
          <a:stretch>
            <a:fillRect/>
          </a:stretch>
        </p:blipFill>
        <p:spPr>
          <a:xfrm>
            <a:off x="7832205" y="2856348"/>
            <a:ext cx="809678" cy="871295"/>
          </a:xfrm>
          <a:prstGeom prst="rect">
            <a:avLst/>
          </a:prstGeom>
        </p:spPr>
      </p:pic>
      <p:grpSp>
        <p:nvGrpSpPr>
          <p:cNvPr id="34" name="Group 33"/>
          <p:cNvGrpSpPr/>
          <p:nvPr/>
        </p:nvGrpSpPr>
        <p:grpSpPr>
          <a:xfrm>
            <a:off x="5132431" y="4928051"/>
            <a:ext cx="1014013" cy="923327"/>
            <a:chOff x="2398047" y="1426343"/>
            <a:chExt cx="1014013" cy="923327"/>
          </a:xfrm>
        </p:grpSpPr>
        <p:sp>
          <p:nvSpPr>
            <p:cNvPr id="35" name="Rectangle 34"/>
            <p:cNvSpPr/>
            <p:nvPr/>
          </p:nvSpPr>
          <p:spPr>
            <a:xfrm>
              <a:off x="2488047" y="1507335"/>
              <a:ext cx="834013" cy="77125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6" name="Oval 35"/>
            <p:cNvSpPr/>
            <p:nvPr/>
          </p:nvSpPr>
          <p:spPr>
            <a:xfrm>
              <a:off x="3232060" y="2169670"/>
              <a:ext cx="180000" cy="180000"/>
            </a:xfrm>
            <a:prstGeom prst="ellipse">
              <a:avLst/>
            </a:prstGeom>
            <a:solidFill>
              <a:schemeClr val="tx1"/>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7" name="Oval 36"/>
            <p:cNvSpPr/>
            <p:nvPr/>
          </p:nvSpPr>
          <p:spPr>
            <a:xfrm>
              <a:off x="3232060" y="1426343"/>
              <a:ext cx="180000" cy="180000"/>
            </a:xfrm>
            <a:prstGeom prst="ellipse">
              <a:avLst/>
            </a:prstGeom>
            <a:solidFill>
              <a:schemeClr val="tx1"/>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8" name="Oval 37"/>
            <p:cNvSpPr/>
            <p:nvPr/>
          </p:nvSpPr>
          <p:spPr>
            <a:xfrm>
              <a:off x="2398047" y="1426343"/>
              <a:ext cx="180000" cy="180000"/>
            </a:xfrm>
            <a:prstGeom prst="ellipse">
              <a:avLst/>
            </a:prstGeom>
            <a:solidFill>
              <a:schemeClr val="tx1"/>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9" name="Oval 38"/>
            <p:cNvSpPr/>
            <p:nvPr/>
          </p:nvSpPr>
          <p:spPr>
            <a:xfrm>
              <a:off x="2398047" y="2169670"/>
              <a:ext cx="180000" cy="180000"/>
            </a:xfrm>
            <a:prstGeom prst="ellipse">
              <a:avLst/>
            </a:prstGeom>
            <a:solidFill>
              <a:schemeClr val="tx1"/>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sp>
        <p:nvSpPr>
          <p:cNvPr id="40" name="Oval 39"/>
          <p:cNvSpPr/>
          <p:nvPr/>
        </p:nvSpPr>
        <p:spPr>
          <a:xfrm>
            <a:off x="5546859" y="5298674"/>
            <a:ext cx="221064" cy="22106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43" name="Straight Arrow Connector 42"/>
          <p:cNvCxnSpPr/>
          <p:nvPr/>
        </p:nvCxnSpPr>
        <p:spPr>
          <a:xfrm flipV="1">
            <a:off x="10672618" y="5150026"/>
            <a:ext cx="153238" cy="13562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46" name="Straight Arrow Connector 45"/>
          <p:cNvCxnSpPr/>
          <p:nvPr/>
        </p:nvCxnSpPr>
        <p:spPr>
          <a:xfrm rot="16200000" flipV="1">
            <a:off x="10203461" y="5155071"/>
            <a:ext cx="153238" cy="13562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47" name="Straight Arrow Connector 46"/>
          <p:cNvCxnSpPr/>
          <p:nvPr/>
        </p:nvCxnSpPr>
        <p:spPr>
          <a:xfrm rot="10800000" flipV="1">
            <a:off x="10203461" y="5546192"/>
            <a:ext cx="153238" cy="13562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48" name="Straight Arrow Connector 47"/>
          <p:cNvCxnSpPr/>
          <p:nvPr/>
        </p:nvCxnSpPr>
        <p:spPr>
          <a:xfrm rot="5400000" flipV="1">
            <a:off x="10647759" y="5520932"/>
            <a:ext cx="153238" cy="13562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49" name="Straight Arrow Connector 48"/>
          <p:cNvCxnSpPr/>
          <p:nvPr/>
        </p:nvCxnSpPr>
        <p:spPr>
          <a:xfrm>
            <a:off x="10643045" y="5398768"/>
            <a:ext cx="165251" cy="1"/>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53" name="Straight Arrow Connector 52"/>
          <p:cNvCxnSpPr/>
          <p:nvPr/>
        </p:nvCxnSpPr>
        <p:spPr>
          <a:xfrm rot="16200000">
            <a:off x="10423498" y="5216589"/>
            <a:ext cx="165251" cy="1"/>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57" name="Arc 56"/>
          <p:cNvSpPr/>
          <p:nvPr/>
        </p:nvSpPr>
        <p:spPr>
          <a:xfrm>
            <a:off x="5799743" y="5159613"/>
            <a:ext cx="4199408" cy="439834"/>
          </a:xfrm>
          <a:prstGeom prst="arc">
            <a:avLst>
              <a:gd name="adj1" fmla="val 10874583"/>
              <a:gd name="adj2" fmla="val 21548390"/>
            </a:avLst>
          </a:prstGeom>
          <a:ln>
            <a:prstDash val="dash"/>
            <a:headEnd type="none" w="med" len="med"/>
            <a:tailEnd type="triangle" w="med" len="med"/>
          </a:ln>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cxnSp>
        <p:nvCxnSpPr>
          <p:cNvPr id="58" name="Straight Arrow Connector 57"/>
          <p:cNvCxnSpPr/>
          <p:nvPr/>
        </p:nvCxnSpPr>
        <p:spPr>
          <a:xfrm flipH="1">
            <a:off x="10205507" y="5417582"/>
            <a:ext cx="165251" cy="1"/>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59" name="TextBox 58"/>
          <p:cNvSpPr txBox="1"/>
          <p:nvPr/>
        </p:nvSpPr>
        <p:spPr>
          <a:xfrm>
            <a:off x="6170402" y="5311747"/>
            <a:ext cx="3707482" cy="461665"/>
          </a:xfrm>
          <a:prstGeom prst="rect">
            <a:avLst/>
          </a:prstGeom>
          <a:noFill/>
        </p:spPr>
        <p:txBody>
          <a:bodyPr wrap="square" rtlCol="0">
            <a:spAutoFit/>
          </a:bodyPr>
          <a:lstStyle/>
          <a:p>
            <a:pPr marL="228600" indent="-228600">
              <a:buAutoNum type="arabicPeriod"/>
            </a:pPr>
            <a:r>
              <a:rPr lang="en-GB" sz="1200" dirty="0" smtClean="0"/>
              <a:t>Interpolation from one element centre to another</a:t>
            </a:r>
          </a:p>
          <a:p>
            <a:pPr marL="228600" indent="-228600">
              <a:buAutoNum type="arabicPeriod"/>
            </a:pPr>
            <a:r>
              <a:rPr lang="en-GB" sz="1200" dirty="0" smtClean="0"/>
              <a:t>Distribution from element centre to nodes</a:t>
            </a:r>
            <a:endParaRPr lang="en-GB" sz="1200" dirty="0"/>
          </a:p>
        </p:txBody>
      </p:sp>
      <p:cxnSp>
        <p:nvCxnSpPr>
          <p:cNvPr id="60" name="Straight Arrow Connector 59"/>
          <p:cNvCxnSpPr/>
          <p:nvPr/>
        </p:nvCxnSpPr>
        <p:spPr>
          <a:xfrm rot="5400000" flipV="1">
            <a:off x="10423498" y="5609288"/>
            <a:ext cx="165251" cy="1"/>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7737516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3262" y="0"/>
            <a:ext cx="10969139" cy="479934"/>
          </a:xfrm>
        </p:spPr>
        <p:txBody>
          <a:bodyPr>
            <a:noAutofit/>
          </a:bodyPr>
          <a:lstStyle/>
          <a:p>
            <a:pPr algn="ctr"/>
            <a:r>
              <a:rPr lang="en-GB" sz="3200" dirty="0" smtClean="0"/>
              <a:t>Lorentz Force </a:t>
            </a:r>
            <a:r>
              <a:rPr lang="en-GB" sz="3200" dirty="0"/>
              <a:t>Transfer – 0 &lt; </a:t>
            </a:r>
            <a:r>
              <a:rPr lang="en-GB" sz="3200" i="1" dirty="0"/>
              <a:t>t</a:t>
            </a:r>
            <a:r>
              <a:rPr lang="en-GB" sz="3200" dirty="0"/>
              <a:t> &lt; 250 </a:t>
            </a:r>
            <a:r>
              <a:rPr lang="en-GB" sz="3200" dirty="0" err="1"/>
              <a:t>ms</a:t>
            </a:r>
            <a:endParaRPr lang="en-GB" sz="3200" dirty="0"/>
          </a:p>
        </p:txBody>
      </p:sp>
      <p:sp>
        <p:nvSpPr>
          <p:cNvPr id="3" name="Slide Number Placeholder 2"/>
          <p:cNvSpPr>
            <a:spLocks noGrp="1"/>
          </p:cNvSpPr>
          <p:nvPr>
            <p:ph type="sldNum" sz="quarter" idx="12"/>
          </p:nvPr>
        </p:nvSpPr>
        <p:spPr/>
        <p:txBody>
          <a:bodyPr/>
          <a:lstStyle/>
          <a:p>
            <a:pPr>
              <a:defRPr/>
            </a:pPr>
            <a:fld id="{99D322A9-3535-4537-A4DE-EFDA89924B4A}" type="slidenum">
              <a:rPr lang="en-GB" altLang="en-US" smtClean="0"/>
              <a:pPr>
                <a:defRPr/>
              </a:pPr>
              <a:t>12</a:t>
            </a:fld>
            <a:endParaRPr lang="en-GB" alt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1333" y="586851"/>
            <a:ext cx="4533541" cy="5400000"/>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84869" y="586851"/>
            <a:ext cx="4533540" cy="5400000"/>
          </a:xfrm>
          <a:prstGeom prst="rect">
            <a:avLst/>
          </a:prstGeom>
        </p:spPr>
      </p:pic>
    </p:spTree>
    <p:extLst>
      <p:ext uri="{BB962C8B-B14F-4D97-AF65-F5344CB8AC3E}">
        <p14:creationId xmlns:p14="http://schemas.microsoft.com/office/powerpoint/2010/main" val="19965712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3262" y="0"/>
            <a:ext cx="10969139" cy="592853"/>
          </a:xfrm>
        </p:spPr>
        <p:txBody>
          <a:bodyPr>
            <a:normAutofit/>
          </a:bodyPr>
          <a:lstStyle/>
          <a:p>
            <a:pPr algn="ctr"/>
            <a:r>
              <a:rPr lang="en-GB" sz="3200" dirty="0" smtClean="0"/>
              <a:t>Coil Displacement</a:t>
            </a:r>
            <a:endParaRPr lang="en-GB" sz="3200" dirty="0"/>
          </a:p>
        </p:txBody>
      </p:sp>
      <p:sp>
        <p:nvSpPr>
          <p:cNvPr id="3" name="Slide Number Placeholder 2"/>
          <p:cNvSpPr>
            <a:spLocks noGrp="1"/>
          </p:cNvSpPr>
          <p:nvPr>
            <p:ph type="sldNum" sz="quarter" idx="12"/>
          </p:nvPr>
        </p:nvSpPr>
        <p:spPr/>
        <p:txBody>
          <a:bodyPr/>
          <a:lstStyle/>
          <a:p>
            <a:pPr>
              <a:defRPr/>
            </a:pPr>
            <a:fld id="{99D322A9-3535-4537-A4DE-EFDA89924B4A}" type="slidenum">
              <a:rPr lang="en-GB" altLang="en-US" smtClean="0"/>
              <a:pPr>
                <a:defRPr/>
              </a:pPr>
              <a:t>13</a:t>
            </a:fld>
            <a:endParaRPr lang="en-GB" alt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42859" y="1000948"/>
            <a:ext cx="6575267" cy="4944914"/>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00949"/>
            <a:ext cx="6575265" cy="4944913"/>
          </a:xfrm>
          <a:prstGeom prst="rect">
            <a:avLst/>
          </a:prstGeom>
        </p:spPr>
      </p:pic>
    </p:spTree>
    <p:extLst>
      <p:ext uri="{BB962C8B-B14F-4D97-AF65-F5344CB8AC3E}">
        <p14:creationId xmlns:p14="http://schemas.microsoft.com/office/powerpoint/2010/main" val="7716768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3262" y="0"/>
            <a:ext cx="10969139" cy="592853"/>
          </a:xfrm>
        </p:spPr>
        <p:txBody>
          <a:bodyPr>
            <a:normAutofit/>
          </a:bodyPr>
          <a:lstStyle/>
          <a:p>
            <a:pPr algn="ctr"/>
            <a:r>
              <a:rPr lang="en-GB" sz="3200" dirty="0" smtClean="0"/>
              <a:t>Equivalent Stress</a:t>
            </a:r>
            <a:endParaRPr lang="en-GB" sz="3200" dirty="0"/>
          </a:p>
        </p:txBody>
      </p:sp>
      <p:sp>
        <p:nvSpPr>
          <p:cNvPr id="3" name="Slide Number Placeholder 2"/>
          <p:cNvSpPr>
            <a:spLocks noGrp="1"/>
          </p:cNvSpPr>
          <p:nvPr>
            <p:ph type="sldNum" sz="quarter" idx="12"/>
          </p:nvPr>
        </p:nvSpPr>
        <p:spPr/>
        <p:txBody>
          <a:bodyPr/>
          <a:lstStyle/>
          <a:p>
            <a:pPr>
              <a:defRPr/>
            </a:pPr>
            <a:fld id="{99D322A9-3535-4537-A4DE-EFDA89924B4A}" type="slidenum">
              <a:rPr lang="en-GB" altLang="en-US" smtClean="0"/>
              <a:pPr>
                <a:defRPr/>
              </a:pPr>
              <a:t>14</a:t>
            </a:fld>
            <a:endParaRPr lang="en-GB" alt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72666" y="592853"/>
            <a:ext cx="6519333" cy="4900505"/>
          </a:xfrm>
          <a:prstGeom prst="rect">
            <a:avLst/>
          </a:prstGeom>
        </p:spPr>
      </p:pic>
      <p:graphicFrame>
        <p:nvGraphicFramePr>
          <p:cNvPr id="5" name="Table 4"/>
          <p:cNvGraphicFramePr>
            <a:graphicFrameLocks noGrp="1"/>
          </p:cNvGraphicFramePr>
          <p:nvPr>
            <p:extLst>
              <p:ext uri="{D42A27DB-BD31-4B8C-83A1-F6EECF244321}">
                <p14:modId xmlns:p14="http://schemas.microsoft.com/office/powerpoint/2010/main" val="1684551538"/>
              </p:ext>
            </p:extLst>
          </p:nvPr>
        </p:nvGraphicFramePr>
        <p:xfrm>
          <a:off x="228597" y="653224"/>
          <a:ext cx="5134375" cy="2852166"/>
        </p:xfrm>
        <a:graphic>
          <a:graphicData uri="http://schemas.openxmlformats.org/drawingml/2006/table">
            <a:tbl>
              <a:tblPr firstRow="1" firstCol="1" bandRow="1">
                <a:tableStyleId>{7E9639D4-E3E2-4D34-9284-5A2195B3D0D7}</a:tableStyleId>
              </a:tblPr>
              <a:tblGrid>
                <a:gridCol w="875945"/>
                <a:gridCol w="1168156"/>
                <a:gridCol w="1074428"/>
                <a:gridCol w="980011"/>
                <a:gridCol w="1035835"/>
              </a:tblGrid>
              <a:tr h="0">
                <a:tc>
                  <a:txBody>
                    <a:bodyPr/>
                    <a:lstStyle/>
                    <a:p>
                      <a:pPr>
                        <a:lnSpc>
                          <a:spcPct val="107000"/>
                        </a:lnSpc>
                        <a:spcAft>
                          <a:spcPts val="0"/>
                        </a:spcAft>
                      </a:pPr>
                      <a:r>
                        <a:rPr lang="en-GB" sz="1100" dirty="0">
                          <a:effectLst/>
                        </a:rPr>
                        <a:t>Time step [</a:t>
                      </a:r>
                      <a:r>
                        <a:rPr lang="en-GB" sz="1100" dirty="0" err="1">
                          <a:effectLst/>
                        </a:rPr>
                        <a:t>ms</a:t>
                      </a:r>
                      <a:r>
                        <a:rPr lang="en-GB" sz="1100" dirty="0">
                          <a:effectLst/>
                        </a:rPr>
                        <a: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effectLst/>
                        </a:rPr>
                        <a:t>Max temperature </a:t>
                      </a:r>
                      <a:r>
                        <a:rPr lang="en-GB" sz="1100" dirty="0" smtClean="0">
                          <a:effectLst/>
                        </a:rPr>
                        <a:t>K</a:t>
                      </a:r>
                      <a:r>
                        <a:rPr lang="en-GB" sz="1100" dirty="0">
                          <a:effectLst/>
                        </a:rPr>
                        <a: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Position inside the coil</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effectLst/>
                        </a:rPr>
                        <a:t>Max </a:t>
                      </a:r>
                      <a:r>
                        <a:rPr lang="en-GB" sz="1100" dirty="0" err="1" smtClean="0">
                          <a:effectLst/>
                        </a:rPr>
                        <a:t>eqv</a:t>
                      </a:r>
                      <a:r>
                        <a:rPr lang="en-GB" sz="1100" dirty="0" smtClean="0">
                          <a:effectLst/>
                        </a:rPr>
                        <a:t> </a:t>
                      </a:r>
                      <a:r>
                        <a:rPr lang="en-GB" sz="1100" dirty="0">
                          <a:effectLst/>
                        </a:rPr>
                        <a:t>stress [MPa]</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smtClean="0">
                          <a:effectLst/>
                        </a:rPr>
                        <a:t>Location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a:lnSpc>
                          <a:spcPct val="107000"/>
                        </a:lnSpc>
                        <a:spcAft>
                          <a:spcPts val="0"/>
                        </a:spcAft>
                      </a:pPr>
                      <a:r>
                        <a:rPr lang="en-GB" sz="1100">
                          <a:effectLst/>
                        </a:rPr>
                        <a:t>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2.1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Block 6, turn 2 (upper)</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135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Block 5, turn 1 (symmetric)</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a:lnSpc>
                          <a:spcPct val="107000"/>
                        </a:lnSpc>
                        <a:spcAft>
                          <a:spcPts val="0"/>
                        </a:spcAft>
                      </a:pPr>
                      <a:r>
                        <a:rPr lang="en-GB" sz="1100" dirty="0">
                          <a:solidFill>
                            <a:srgbClr val="FF0000"/>
                          </a:solidFill>
                          <a:effectLst/>
                        </a:rPr>
                        <a:t>14</a:t>
                      </a:r>
                      <a:endParaRPr lang="en-GB" sz="1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solidFill>
                            <a:srgbClr val="FF0000"/>
                          </a:solidFill>
                          <a:effectLst/>
                        </a:rPr>
                        <a:t>36.8</a:t>
                      </a:r>
                      <a:endParaRPr lang="en-GB" sz="1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solidFill>
                            <a:srgbClr val="FF0000"/>
                          </a:solidFill>
                          <a:effectLst/>
                        </a:rPr>
                        <a:t>Block 6, turn 2 (upper)</a:t>
                      </a:r>
                      <a:endParaRPr lang="en-GB" sz="1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solidFill>
                            <a:srgbClr val="FF0000"/>
                          </a:solidFill>
                          <a:effectLst/>
                        </a:rPr>
                        <a:t>141</a:t>
                      </a:r>
                      <a:endParaRPr lang="en-GB" sz="1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solidFill>
                            <a:srgbClr val="FF0000"/>
                          </a:solidFill>
                          <a:effectLst/>
                        </a:rPr>
                        <a:t>Block 5, turn 2/3 (upper)</a:t>
                      </a:r>
                      <a:endParaRPr lang="en-GB" sz="1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a:lnSpc>
                          <a:spcPct val="107000"/>
                        </a:lnSpc>
                        <a:spcAft>
                          <a:spcPts val="0"/>
                        </a:spcAft>
                      </a:pPr>
                      <a:r>
                        <a:rPr lang="en-GB" sz="1100">
                          <a:effectLst/>
                        </a:rPr>
                        <a:t>40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effectLst/>
                        </a:rPr>
                        <a:t>56.2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Block 6, turn 2 (upper)</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effectLst/>
                        </a:rPr>
                        <a:t>136</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effectLst/>
                        </a:rPr>
                        <a:t>Block 5 (symmetric)</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a:lnSpc>
                          <a:spcPct val="107000"/>
                        </a:lnSpc>
                        <a:spcAft>
                          <a:spcPts val="0"/>
                        </a:spcAft>
                      </a:pPr>
                      <a:r>
                        <a:rPr lang="en-GB" sz="1100" dirty="0">
                          <a:solidFill>
                            <a:srgbClr val="FF0000"/>
                          </a:solidFill>
                          <a:effectLst/>
                        </a:rPr>
                        <a:t>50</a:t>
                      </a:r>
                      <a:endParaRPr lang="en-GB" sz="1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solidFill>
                            <a:srgbClr val="FF0000"/>
                          </a:solidFill>
                          <a:effectLst/>
                        </a:rPr>
                        <a:t>61.8</a:t>
                      </a:r>
                      <a:endParaRPr lang="en-GB" sz="1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solidFill>
                            <a:srgbClr val="FF0000"/>
                          </a:solidFill>
                          <a:effectLst/>
                        </a:rPr>
                        <a:t>Block 6, turn 2 (upper)</a:t>
                      </a:r>
                      <a:endParaRPr lang="en-GB" sz="1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solidFill>
                            <a:srgbClr val="FF0000"/>
                          </a:solidFill>
                          <a:effectLst/>
                        </a:rPr>
                        <a:t>140</a:t>
                      </a:r>
                      <a:endParaRPr lang="en-GB" sz="1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solidFill>
                            <a:srgbClr val="FF0000"/>
                          </a:solidFill>
                          <a:effectLst/>
                        </a:rPr>
                        <a:t>Block 5 (symmetric)</a:t>
                      </a:r>
                      <a:endParaRPr lang="en-GB" sz="1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a:lnSpc>
                          <a:spcPct val="107000"/>
                        </a:lnSpc>
                        <a:spcAft>
                          <a:spcPts val="0"/>
                        </a:spcAft>
                      </a:pPr>
                      <a:r>
                        <a:rPr lang="en-GB" sz="1100">
                          <a:effectLst/>
                        </a:rPr>
                        <a:t>70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72.1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Block 6, turn 2 (upper)</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123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Block 5 (symmetric)</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a:lnSpc>
                          <a:spcPct val="107000"/>
                        </a:lnSpc>
                        <a:spcAft>
                          <a:spcPts val="0"/>
                        </a:spcAft>
                      </a:pPr>
                      <a:r>
                        <a:rPr lang="en-GB" sz="1100">
                          <a:effectLst/>
                        </a:rPr>
                        <a:t>100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86.3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Block 6, turn 2 (upper)</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104</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Block 5, turns 1-5 (symm)</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a:lnSpc>
                          <a:spcPct val="107000"/>
                        </a:lnSpc>
                        <a:spcAft>
                          <a:spcPts val="0"/>
                        </a:spcAft>
                      </a:pPr>
                      <a:r>
                        <a:rPr lang="en-GB" sz="1100">
                          <a:effectLst/>
                        </a:rPr>
                        <a:t>200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103.7</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effectLst/>
                        </a:rPr>
                        <a:t>Block 6, turn 2 (upper)</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effectLst/>
                        </a:rPr>
                        <a:t>83</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effectLst/>
                        </a:rPr>
                        <a:t>Block 1,4 (</a:t>
                      </a:r>
                      <a:r>
                        <a:rPr lang="en-GB" sz="1100" dirty="0" smtClean="0">
                          <a:effectLst/>
                        </a:rPr>
                        <a:t>symmetric)</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grpSp>
        <p:nvGrpSpPr>
          <p:cNvPr id="7" name="Group 6"/>
          <p:cNvGrpSpPr/>
          <p:nvPr/>
        </p:nvGrpSpPr>
        <p:grpSpPr>
          <a:xfrm>
            <a:off x="721862" y="3466851"/>
            <a:ext cx="4132849" cy="2889506"/>
            <a:chOff x="5593113" y="1569627"/>
            <a:chExt cx="5806297" cy="4206892"/>
          </a:xfrm>
        </p:grpSpPr>
        <p:pic>
          <p:nvPicPr>
            <p:cNvPr id="8" name="Picture 7"/>
            <p:cNvPicPr>
              <a:picLocks noChangeAspect="1"/>
            </p:cNvPicPr>
            <p:nvPr/>
          </p:nvPicPr>
          <p:blipFill>
            <a:blip r:embed="rId3"/>
            <a:stretch>
              <a:fillRect/>
            </a:stretch>
          </p:blipFill>
          <p:spPr>
            <a:xfrm>
              <a:off x="6097831" y="2210954"/>
              <a:ext cx="5011686" cy="2911551"/>
            </a:xfrm>
            <a:prstGeom prst="rect">
              <a:avLst/>
            </a:prstGeom>
          </p:spPr>
        </p:pic>
        <p:sp>
          <p:nvSpPr>
            <p:cNvPr id="9" name="Rounded Rectangle 8"/>
            <p:cNvSpPr/>
            <p:nvPr/>
          </p:nvSpPr>
          <p:spPr>
            <a:xfrm>
              <a:off x="6904653" y="2453951"/>
              <a:ext cx="279918" cy="1940767"/>
            </a:xfrm>
            <a:prstGeom prst="roundRect">
              <a:avLst/>
            </a:prstGeom>
            <a:noFill/>
            <a:ln>
              <a:solidFill>
                <a:srgbClr val="0000FF"/>
              </a:solidFill>
            </a:ln>
          </p:spPr>
          <p:style>
            <a:lnRef idx="0">
              <a:schemeClr val="dk1"/>
            </a:lnRef>
            <a:fillRef idx="3">
              <a:schemeClr val="dk1"/>
            </a:fillRef>
            <a:effectRef idx="3">
              <a:schemeClr val="dk1"/>
            </a:effectRef>
            <a:fontRef idx="minor">
              <a:schemeClr val="lt1"/>
            </a:fontRef>
          </p:style>
          <p:txBody>
            <a:bodyPr rtlCol="0" anchor="ctr"/>
            <a:lstStyle/>
            <a:p>
              <a:pPr algn="ctr"/>
              <a:endParaRPr lang="en-GB"/>
            </a:p>
          </p:txBody>
        </p:sp>
        <p:sp>
          <p:nvSpPr>
            <p:cNvPr id="10" name="Rounded Rectangle 9"/>
            <p:cNvSpPr/>
            <p:nvPr/>
          </p:nvSpPr>
          <p:spPr>
            <a:xfrm>
              <a:off x="7271657" y="2464029"/>
              <a:ext cx="1405812" cy="1930690"/>
            </a:xfrm>
            <a:prstGeom prst="roundRect">
              <a:avLst/>
            </a:prstGeom>
            <a:noFill/>
            <a:ln>
              <a:solidFill>
                <a:srgbClr val="0000FF"/>
              </a:solidFill>
            </a:ln>
          </p:spPr>
          <p:style>
            <a:lnRef idx="0">
              <a:schemeClr val="dk1"/>
            </a:lnRef>
            <a:fillRef idx="3">
              <a:schemeClr val="dk1"/>
            </a:fillRef>
            <a:effectRef idx="3">
              <a:schemeClr val="dk1"/>
            </a:effectRef>
            <a:fontRef idx="minor">
              <a:schemeClr val="lt1"/>
            </a:fontRef>
          </p:style>
          <p:txBody>
            <a:bodyPr rtlCol="0" anchor="ctr"/>
            <a:lstStyle/>
            <a:p>
              <a:pPr algn="ctr"/>
              <a:endParaRPr lang="en-GB"/>
            </a:p>
          </p:txBody>
        </p:sp>
        <mc:AlternateContent xmlns:mc="http://schemas.openxmlformats.org/markup-compatibility/2006">
          <mc:Choice xmlns:a14="http://schemas.microsoft.com/office/drawing/2010/main" Requires="a14">
            <p:sp>
              <p:nvSpPr>
                <p:cNvPr id="11" name="Rectangle 10"/>
                <p:cNvSpPr/>
                <p:nvPr/>
              </p:nvSpPr>
              <p:spPr>
                <a:xfrm>
                  <a:off x="5593113" y="1569627"/>
                  <a:ext cx="4302588" cy="388696"/>
                </a:xfrm>
                <a:prstGeom prst="rect">
                  <a:avLst/>
                </a:prstGeom>
              </p:spPr>
              <p:txBody>
                <a:bodyPr wrap="none">
                  <a:spAutoFit/>
                </a:bodyPr>
                <a:lstStyle/>
                <a:p>
                  <a:pPr lvl="0" algn="just">
                    <a:lnSpc>
                      <a:spcPct val="107000"/>
                    </a:lnSpc>
                    <a:spcAft>
                      <a:spcPts val="800"/>
                    </a:spcAft>
                  </a:pPr>
                  <a:r>
                    <a:rPr lang="en-GB" dirty="0" smtClean="0">
                      <a:latin typeface="Calibri" panose="020F0502020204030204" pitchFamily="34" charset="0"/>
                      <a:ea typeface="Times New Roman" panose="02020603050405020304" pitchFamily="18" charset="0"/>
                      <a:cs typeface="Times New Roman" panose="02020603050405020304" pitchFamily="18" charset="0"/>
                    </a:rPr>
                    <a:t>For </a:t>
                  </a:r>
                  <a14:m>
                    <m:oMath xmlns:m="http://schemas.openxmlformats.org/officeDocument/2006/math">
                      <m:r>
                        <m:rPr>
                          <m:sty m:val="p"/>
                        </m:rPr>
                        <a:rPr lang="en-GB">
                          <a:effectLst/>
                          <a:latin typeface="Cambria Math" panose="02040503050406030204" pitchFamily="18" charset="0"/>
                          <a:ea typeface="Calibri" panose="020F0502020204030204" pitchFamily="34" charset="0"/>
                          <a:cs typeface="Times New Roman" panose="02020603050405020304" pitchFamily="18" charset="0"/>
                        </a:rPr>
                        <m:t>t</m:t>
                      </m:r>
                      <m:r>
                        <a:rPr lang="en-GB">
                          <a:effectLst/>
                          <a:latin typeface="Cambria Math" panose="02040503050406030204" pitchFamily="18" charset="0"/>
                          <a:ea typeface="Calibri" panose="020F0502020204030204" pitchFamily="34" charset="0"/>
                          <a:cs typeface="Times New Roman" panose="02020603050405020304" pitchFamily="18" charset="0"/>
                        </a:rPr>
                        <m:t>∈(0;0.03]</m:t>
                      </m:r>
                      <m:r>
                        <a:rPr lang="en-GB" i="1">
                          <a:effectLst/>
                          <a:latin typeface="Cambria Math" panose="02040503050406030204" pitchFamily="18" charset="0"/>
                          <a:ea typeface="Calibri" panose="020F0502020204030204" pitchFamily="34" charset="0"/>
                          <a:cs typeface="Times New Roman" panose="02020603050405020304" pitchFamily="18" charset="0"/>
                        </a:rPr>
                        <m:t> </m:t>
                      </m:r>
                    </m:oMath>
                  </a14:m>
                  <a:r>
                    <a:rPr lang="en-GB" dirty="0">
                      <a:effectLst/>
                      <a:latin typeface="Calibri" panose="020F0502020204030204" pitchFamily="34" charset="0"/>
                      <a:ea typeface="Calibri" panose="020F0502020204030204" pitchFamily="34" charset="0"/>
                      <a:cs typeface="Times New Roman" panose="02020603050405020304" pitchFamily="18" charset="0"/>
                    </a:rPr>
                    <a:t>s, time step equals 0.001 </a:t>
                  </a:r>
                  <a:r>
                    <a:rPr lang="en-GB" dirty="0" smtClean="0">
                      <a:effectLst/>
                      <a:latin typeface="Calibri" panose="020F0502020204030204" pitchFamily="34" charset="0"/>
                      <a:ea typeface="Calibri" panose="020F0502020204030204" pitchFamily="34" charset="0"/>
                      <a:cs typeface="Times New Roman" panose="02020603050405020304" pitchFamily="18" charset="0"/>
                    </a:rPr>
                    <a:t>s </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p:sp>
              <p:nvSpPr>
                <p:cNvPr id="11" name="Rectangle 10"/>
                <p:cNvSpPr>
                  <a:spLocks noRot="1" noChangeAspect="1" noMove="1" noResize="1" noEditPoints="1" noAdjustHandles="1" noChangeArrowheads="1" noChangeShapeType="1" noTextEdit="1"/>
                </p:cNvSpPr>
                <p:nvPr/>
              </p:nvSpPr>
              <p:spPr>
                <a:xfrm>
                  <a:off x="5593113" y="1569627"/>
                  <a:ext cx="4302588" cy="388696"/>
                </a:xfrm>
                <a:prstGeom prst="rect">
                  <a:avLst/>
                </a:prstGeom>
                <a:blipFill rotWithShape="0">
                  <a:blip r:embed="rId4"/>
                  <a:stretch>
                    <a:fillRect l="-1590" t="-11364" r="-38966" b="-75000"/>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2" name="Rectangle 11"/>
                <p:cNvSpPr/>
                <p:nvPr/>
              </p:nvSpPr>
              <p:spPr>
                <a:xfrm>
                  <a:off x="6097831" y="5210608"/>
                  <a:ext cx="5301579" cy="565911"/>
                </a:xfrm>
                <a:prstGeom prst="rect">
                  <a:avLst/>
                </a:prstGeom>
              </p:spPr>
              <p:txBody>
                <a:bodyPr wrap="none">
                  <a:spAutoFit/>
                </a:bodyPr>
                <a:lstStyle/>
                <a:p>
                  <a:pPr lvl="0" algn="just">
                    <a:lnSpc>
                      <a:spcPct val="107000"/>
                    </a:lnSpc>
                    <a:spcAft>
                      <a:spcPts val="800"/>
                    </a:spcAft>
                  </a:pPr>
                  <a:r>
                    <a:rPr lang="en-GB" dirty="0" smtClean="0">
                      <a:solidFill>
                        <a:schemeClr val="bg1">
                          <a:lumMod val="95000"/>
                        </a:schemeClr>
                      </a:solidFill>
                      <a:latin typeface="Calibri" panose="020F0502020204030204" pitchFamily="34" charset="0"/>
                      <a:ea typeface="Times New Roman" panose="02020603050405020304" pitchFamily="18" charset="0"/>
                      <a:cs typeface="Times New Roman" panose="02020603050405020304" pitchFamily="18" charset="0"/>
                    </a:rPr>
                    <a:t>For </a:t>
                  </a:r>
                  <a14:m>
                    <m:oMath xmlns:m="http://schemas.openxmlformats.org/officeDocument/2006/math">
                      <m:r>
                        <m:rPr>
                          <m:sty m:val="p"/>
                        </m:rPr>
                        <a:rPr lang="en-GB">
                          <a:solidFill>
                            <a:schemeClr val="bg1">
                              <a:lumMod val="95000"/>
                            </a:schemeClr>
                          </a:solidFill>
                          <a:effectLst/>
                          <a:latin typeface="Cambria Math" panose="02040503050406030204" pitchFamily="18" charset="0"/>
                          <a:ea typeface="Calibri" panose="020F0502020204030204" pitchFamily="34" charset="0"/>
                          <a:cs typeface="Times New Roman" panose="02020603050405020304" pitchFamily="18" charset="0"/>
                        </a:rPr>
                        <m:t>t</m:t>
                      </m:r>
                      <m:r>
                        <a:rPr lang="en-GB">
                          <a:solidFill>
                            <a:schemeClr val="bg1">
                              <a:lumMod val="95000"/>
                            </a:schemeClr>
                          </a:solidFill>
                          <a:effectLst/>
                          <a:latin typeface="Cambria Math" panose="02040503050406030204" pitchFamily="18" charset="0"/>
                          <a:ea typeface="Calibri" panose="020F0502020204030204" pitchFamily="34" charset="0"/>
                          <a:cs typeface="Times New Roman" panose="02020603050405020304" pitchFamily="18" charset="0"/>
                        </a:rPr>
                        <m:t>∈(0.03;0.25]</m:t>
                      </m:r>
                    </m:oMath>
                  </a14:m>
                  <a:r>
                    <a:rPr lang="en-GB" dirty="0">
                      <a:solidFill>
                        <a:schemeClr val="bg1">
                          <a:lumMod val="95000"/>
                        </a:schemeClr>
                      </a:solidFill>
                      <a:effectLst/>
                      <a:latin typeface="Calibri" panose="020F0502020204030204" pitchFamily="34" charset="0"/>
                      <a:ea typeface="Times New Roman" panose="02020603050405020304" pitchFamily="18" charset="0"/>
                      <a:cs typeface="Times New Roman" panose="02020603050405020304" pitchFamily="18" charset="0"/>
                    </a:rPr>
                    <a:t> s, time step 0.01 </a:t>
                  </a:r>
                  <a:r>
                    <a:rPr lang="en-GB" dirty="0" smtClean="0">
                      <a:solidFill>
                        <a:schemeClr val="bg1">
                          <a:lumMod val="95000"/>
                        </a:schemeClr>
                      </a:solidFill>
                      <a:effectLst/>
                      <a:latin typeface="Calibri" panose="020F0502020204030204" pitchFamily="34" charset="0"/>
                      <a:ea typeface="Times New Roman" panose="02020603050405020304" pitchFamily="18" charset="0"/>
                      <a:cs typeface="Times New Roman" panose="02020603050405020304" pitchFamily="18" charset="0"/>
                    </a:rPr>
                    <a:t>s</a:t>
                  </a:r>
                  <a:endParaRPr lang="en-GB" dirty="0">
                    <a:solidFill>
                      <a:schemeClr val="bg1">
                        <a:lumMod val="95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p:sp>
              <p:nvSpPr>
                <p:cNvPr id="12" name="Rectangle 11"/>
                <p:cNvSpPr>
                  <a:spLocks noRot="1" noChangeAspect="1" noMove="1" noResize="1" noEditPoints="1" noAdjustHandles="1" noChangeArrowheads="1" noChangeShapeType="1" noTextEdit="1"/>
                </p:cNvSpPr>
                <p:nvPr/>
              </p:nvSpPr>
              <p:spPr>
                <a:xfrm>
                  <a:off x="6097831" y="5210608"/>
                  <a:ext cx="5301579" cy="565911"/>
                </a:xfrm>
                <a:prstGeom prst="rect">
                  <a:avLst/>
                </a:prstGeom>
                <a:blipFill rotWithShape="0">
                  <a:blip r:embed="rId5"/>
                  <a:stretch>
                    <a:fillRect l="-1292" t="-7813" r="-485" b="-20313"/>
                  </a:stretch>
                </a:blipFill>
              </p:spPr>
              <p:txBody>
                <a:bodyPr/>
                <a:lstStyle/>
                <a:p>
                  <a:r>
                    <a:rPr lang="en-GB">
                      <a:noFill/>
                    </a:rPr>
                    <a:t> </a:t>
                  </a:r>
                </a:p>
              </p:txBody>
            </p:sp>
          </mc:Fallback>
        </mc:AlternateContent>
        <p:cxnSp>
          <p:nvCxnSpPr>
            <p:cNvPr id="13" name="Straight Arrow Connector 12"/>
            <p:cNvCxnSpPr/>
            <p:nvPr/>
          </p:nvCxnSpPr>
          <p:spPr>
            <a:xfrm flipH="1">
              <a:off x="7044612" y="2036610"/>
              <a:ext cx="1017037" cy="538639"/>
            </a:xfrm>
            <a:prstGeom prst="straightConnector1">
              <a:avLst/>
            </a:prstGeom>
            <a:ln w="38100">
              <a:tailEnd type="triangle"/>
            </a:ln>
          </p:spPr>
          <p:style>
            <a:lnRef idx="2">
              <a:schemeClr val="dk1"/>
            </a:lnRef>
            <a:fillRef idx="0">
              <a:schemeClr val="dk1"/>
            </a:fillRef>
            <a:effectRef idx="1">
              <a:schemeClr val="dk1"/>
            </a:effectRef>
            <a:fontRef idx="minor">
              <a:schemeClr val="tx1"/>
            </a:fontRef>
          </p:style>
        </p:cxnSp>
        <p:cxnSp>
          <p:nvCxnSpPr>
            <p:cNvPr id="14" name="Straight Arrow Connector 13"/>
            <p:cNvCxnSpPr/>
            <p:nvPr/>
          </p:nvCxnSpPr>
          <p:spPr>
            <a:xfrm flipV="1">
              <a:off x="7393659" y="3666729"/>
              <a:ext cx="701496" cy="1534062"/>
            </a:xfrm>
            <a:prstGeom prst="straightConnector1">
              <a:avLst/>
            </a:prstGeom>
            <a:ln w="38100">
              <a:tailEnd type="triangle"/>
            </a:ln>
          </p:spPr>
          <p:style>
            <a:lnRef idx="2">
              <a:schemeClr val="dk1"/>
            </a:lnRef>
            <a:fillRef idx="0">
              <a:schemeClr val="dk1"/>
            </a:fillRef>
            <a:effectRef idx="1">
              <a:schemeClr val="dk1"/>
            </a:effectRef>
            <a:fontRef idx="minor">
              <a:schemeClr val="tx1"/>
            </a:fontRef>
          </p:style>
        </p:cxnSp>
      </p:grpSp>
    </p:spTree>
    <p:extLst>
      <p:ext uri="{BB962C8B-B14F-4D97-AF65-F5344CB8AC3E}">
        <p14:creationId xmlns:p14="http://schemas.microsoft.com/office/powerpoint/2010/main" val="13989297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Coupling in realistic 11T models</a:t>
            </a:r>
            <a:endParaRPr lang="en-GB" dirty="0"/>
          </a:p>
        </p:txBody>
      </p:sp>
      <p:sp>
        <p:nvSpPr>
          <p:cNvPr id="3" name="Slide Number Placeholder 2"/>
          <p:cNvSpPr>
            <a:spLocks noGrp="1"/>
          </p:cNvSpPr>
          <p:nvPr>
            <p:ph type="sldNum" sz="quarter" idx="12"/>
          </p:nvPr>
        </p:nvSpPr>
        <p:spPr/>
        <p:txBody>
          <a:bodyPr/>
          <a:lstStyle/>
          <a:p>
            <a:pPr>
              <a:defRPr/>
            </a:pPr>
            <a:fld id="{99D322A9-3535-4537-A4DE-EFDA89924B4A}" type="slidenum">
              <a:rPr lang="en-GB" altLang="en-US" smtClean="0"/>
              <a:pPr>
                <a:defRPr/>
              </a:pPr>
              <a:t>15</a:t>
            </a:fld>
            <a:endParaRPr lang="en-GB" altLang="en-US"/>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27439" t="1874" r="29556" b="2319"/>
          <a:stretch/>
        </p:blipFill>
        <p:spPr>
          <a:xfrm>
            <a:off x="609601" y="1173942"/>
            <a:ext cx="2828924" cy="4732018"/>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48596" y="1173942"/>
            <a:ext cx="6288974" cy="4732018"/>
          </a:xfrm>
          <a:prstGeom prst="rect">
            <a:avLst/>
          </a:prstGeom>
        </p:spPr>
      </p:pic>
    </p:spTree>
    <p:extLst>
      <p:ext uri="{BB962C8B-B14F-4D97-AF65-F5344CB8AC3E}">
        <p14:creationId xmlns:p14="http://schemas.microsoft.com/office/powerpoint/2010/main" val="10723463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3261" y="0"/>
            <a:ext cx="10969139" cy="565717"/>
          </a:xfrm>
        </p:spPr>
        <p:txBody>
          <a:bodyPr>
            <a:noAutofit/>
          </a:bodyPr>
          <a:lstStyle/>
          <a:p>
            <a:pPr algn="ctr"/>
            <a:r>
              <a:rPr lang="en-GB" sz="3200" dirty="0" smtClean="0"/>
              <a:t>Conclusions and Future Work</a:t>
            </a:r>
            <a:endParaRPr lang="en-GB" sz="6000" dirty="0"/>
          </a:p>
        </p:txBody>
      </p:sp>
      <p:sp>
        <p:nvSpPr>
          <p:cNvPr id="4" name="Slide Number Placeholder 3"/>
          <p:cNvSpPr>
            <a:spLocks noGrp="1"/>
          </p:cNvSpPr>
          <p:nvPr>
            <p:ph type="sldNum" sz="quarter" idx="4"/>
          </p:nvPr>
        </p:nvSpPr>
        <p:spPr/>
        <p:txBody>
          <a:bodyPr/>
          <a:lstStyle/>
          <a:p>
            <a:fld id="{E626C776-1255-40B4-80EB-8A48E77F1A06}" type="slidenum">
              <a:rPr lang="pl-PL" smtClean="0"/>
              <a:t>16</a:t>
            </a:fld>
            <a:endParaRPr lang="pl-PL"/>
          </a:p>
        </p:txBody>
      </p:sp>
      <p:sp>
        <p:nvSpPr>
          <p:cNvPr id="6" name="Content Placeholder 4"/>
          <p:cNvSpPr>
            <a:spLocks noGrp="1"/>
          </p:cNvSpPr>
          <p:nvPr>
            <p:ph idx="1"/>
          </p:nvPr>
        </p:nvSpPr>
        <p:spPr>
          <a:xfrm>
            <a:off x="609600" y="778933"/>
            <a:ext cx="10736424" cy="4817534"/>
          </a:xfrm>
        </p:spPr>
        <p:txBody>
          <a:bodyPr>
            <a:normAutofit/>
          </a:bodyPr>
          <a:lstStyle/>
          <a:p>
            <a:pPr marL="791716" indent="-742950">
              <a:spcAft>
                <a:spcPts val="1200"/>
              </a:spcAft>
              <a:buFont typeface="+mj-lt"/>
              <a:buAutoNum type="arabicPeriod"/>
            </a:pPr>
            <a:r>
              <a:rPr lang="en-GB" sz="2000" dirty="0" smtClean="0"/>
              <a:t>One-way coupling of magneto-thermal and mechanical models was developed and applied to the case of a standalone 11-T magnet protected by CLIQ system</a:t>
            </a:r>
          </a:p>
          <a:p>
            <a:pPr marL="791716" indent="-742950">
              <a:spcAft>
                <a:spcPts val="1200"/>
              </a:spcAft>
              <a:buFont typeface="+mj-lt"/>
              <a:buAutoNum type="arabicPeriod"/>
            </a:pPr>
            <a:r>
              <a:rPr lang="en-GB" sz="2200" dirty="0" smtClean="0"/>
              <a:t>MpCCI coupling environment was employed to perform mesh-based interpolation of exchange of </a:t>
            </a:r>
            <a:r>
              <a:rPr lang="en-GB" sz="2200" dirty="0" smtClean="0">
                <a:solidFill>
                  <a:srgbClr val="FF0000"/>
                </a:solidFill>
              </a:rPr>
              <a:t>temperature (over nodes) </a:t>
            </a:r>
            <a:r>
              <a:rPr lang="en-GB" sz="2200" dirty="0" smtClean="0"/>
              <a:t>and </a:t>
            </a:r>
            <a:r>
              <a:rPr lang="en-GB" sz="2200" dirty="0" smtClean="0">
                <a:solidFill>
                  <a:srgbClr val="FF0000"/>
                </a:solidFill>
              </a:rPr>
              <a:t>Lorentz force (over elements)</a:t>
            </a:r>
          </a:p>
          <a:p>
            <a:pPr marL="791716" indent="-742950">
              <a:spcAft>
                <a:spcPts val="1200"/>
              </a:spcAft>
              <a:buFont typeface="+mj-lt"/>
              <a:buAutoNum type="arabicPeriod"/>
            </a:pPr>
            <a:r>
              <a:rPr lang="en-GB" sz="2200" dirty="0" smtClean="0"/>
              <a:t>Superimposed effects of electromagnetic and thermal stresses play a relevant role during magnet protection and should be carefully studied</a:t>
            </a:r>
            <a:endParaRPr lang="en-GB" dirty="0"/>
          </a:p>
          <a:p>
            <a:pPr marL="791716" indent="-742950">
              <a:spcAft>
                <a:spcPts val="1200"/>
              </a:spcAft>
              <a:buFont typeface="+mj-lt"/>
              <a:buAutoNum type="arabicPeriod"/>
            </a:pPr>
            <a:r>
              <a:rPr lang="en-GB" sz="2200" u="sng" dirty="0" smtClean="0"/>
              <a:t>Developed algorithm is generic and can be applied to analysis of more accurate mechanical models of 11-T magnet as well as other magnets.</a:t>
            </a:r>
          </a:p>
          <a:p>
            <a:pPr marL="791716" indent="-742950">
              <a:spcAft>
                <a:spcPts val="1200"/>
              </a:spcAft>
              <a:buFont typeface="+mj-lt"/>
              <a:buAutoNum type="arabicPeriod"/>
            </a:pPr>
            <a:r>
              <a:rPr lang="en-GB" sz="2200" dirty="0" smtClean="0"/>
              <a:t>MpCCI is a generic coupling environment supporting over 10 FEM tools allowing for time transient studies and coupling of multiple models</a:t>
            </a:r>
          </a:p>
        </p:txBody>
      </p:sp>
    </p:spTree>
    <p:extLst>
      <p:ext uri="{BB962C8B-B14F-4D97-AF65-F5344CB8AC3E}">
        <p14:creationId xmlns:p14="http://schemas.microsoft.com/office/powerpoint/2010/main" val="35015421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65646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1999" cy="565717"/>
          </a:xfrm>
        </p:spPr>
        <p:txBody>
          <a:bodyPr>
            <a:noAutofit/>
          </a:bodyPr>
          <a:lstStyle/>
          <a:p>
            <a:pPr algn="ctr"/>
            <a:r>
              <a:rPr lang="en-GB" sz="3200" dirty="0" smtClean="0"/>
              <a:t>Coupling of Magneto-Thermal and Mechanical Models - Motivation</a:t>
            </a:r>
            <a:endParaRPr lang="en-GB" sz="3200" dirty="0"/>
          </a:p>
        </p:txBody>
      </p:sp>
      <p:sp>
        <p:nvSpPr>
          <p:cNvPr id="3" name="Content Placeholder 2"/>
          <p:cNvSpPr>
            <a:spLocks noGrp="1"/>
          </p:cNvSpPr>
          <p:nvPr>
            <p:ph idx="1"/>
          </p:nvPr>
        </p:nvSpPr>
        <p:spPr>
          <a:xfrm>
            <a:off x="462223" y="752045"/>
            <a:ext cx="11267552" cy="4852889"/>
          </a:xfrm>
        </p:spPr>
        <p:txBody>
          <a:bodyPr>
            <a:normAutofit/>
          </a:bodyPr>
          <a:lstStyle/>
          <a:p>
            <a:pPr marL="791716" indent="-742950">
              <a:spcAft>
                <a:spcPts val="1800"/>
              </a:spcAft>
              <a:buFont typeface="+mj-lt"/>
              <a:buAutoNum type="arabicPeriod"/>
            </a:pPr>
            <a:r>
              <a:rPr lang="en-GB" sz="2000" dirty="0"/>
              <a:t>Full </a:t>
            </a:r>
            <a:r>
              <a:rPr lang="en-GB" sz="2000" dirty="0" smtClean="0"/>
              <a:t>exploitation of existing accelerator circuits as well as design of new protection methods and magnets (in particular Nb</a:t>
            </a:r>
            <a:r>
              <a:rPr lang="en-GB" sz="2000" baseline="-25000" dirty="0" smtClean="0"/>
              <a:t>3</a:t>
            </a:r>
            <a:r>
              <a:rPr lang="en-GB" sz="2000" dirty="0" smtClean="0"/>
              <a:t>Sn) calls for more accurate numerical analysis.</a:t>
            </a:r>
          </a:p>
          <a:p>
            <a:pPr marL="791716" indent="-742950">
              <a:spcAft>
                <a:spcPts val="1800"/>
              </a:spcAft>
              <a:buFont typeface="+mj-lt"/>
              <a:buAutoNum type="arabicPeriod"/>
            </a:pPr>
            <a:r>
              <a:rPr lang="en-GB" sz="2000" dirty="0" smtClean="0"/>
              <a:t>2D </a:t>
            </a:r>
            <a:r>
              <a:rPr lang="en-GB" sz="2000" dirty="0"/>
              <a:t>f</a:t>
            </a:r>
            <a:r>
              <a:rPr lang="en-GB" sz="2000" dirty="0" smtClean="0"/>
              <a:t>inite </a:t>
            </a:r>
            <a:r>
              <a:rPr lang="en-GB" sz="2000" dirty="0"/>
              <a:t>element </a:t>
            </a:r>
            <a:r>
              <a:rPr lang="en-GB" sz="2000" dirty="0" smtClean="0"/>
              <a:t>model in COMSOL developed </a:t>
            </a:r>
            <a:r>
              <a:rPr lang="en-GB" sz="2000" dirty="0"/>
              <a:t>within the STEAM framework provides consistent representation of magneto-thermal </a:t>
            </a:r>
            <a:r>
              <a:rPr lang="en-GB" sz="2000" dirty="0" smtClean="0"/>
              <a:t>transients.</a:t>
            </a:r>
          </a:p>
          <a:p>
            <a:pPr marL="791716" indent="-742950">
              <a:spcAft>
                <a:spcPts val="1800"/>
              </a:spcAft>
              <a:buFont typeface="+mj-lt"/>
              <a:buAutoNum type="arabicPeriod"/>
            </a:pPr>
            <a:r>
              <a:rPr lang="en-GB" sz="2000" dirty="0" smtClean="0"/>
              <a:t>Mechanical models of superconducting magnets are usually developed with ANSYS APDL and used for mechanical analysis.</a:t>
            </a:r>
          </a:p>
          <a:p>
            <a:pPr marL="791716" indent="-742950">
              <a:spcAft>
                <a:spcPts val="1800"/>
              </a:spcAft>
              <a:buFont typeface="+mj-lt"/>
              <a:buAutoNum type="arabicPeriod"/>
            </a:pPr>
            <a:r>
              <a:rPr lang="en-GB" sz="2000" dirty="0" smtClean="0"/>
              <a:t>We study one-way coupling of magneto-thermal and mechanical finite element models during current discharge following triggering of a protection system.</a:t>
            </a:r>
          </a:p>
          <a:p>
            <a:pPr marL="791716" indent="-742950">
              <a:buFont typeface="+mj-lt"/>
              <a:buAutoNum type="arabicPeriod"/>
            </a:pPr>
            <a:endParaRPr lang="en-GB" sz="2400" dirty="0" smtClean="0"/>
          </a:p>
          <a:p>
            <a:pPr marL="791716" indent="-742950">
              <a:buFont typeface="+mj-lt"/>
              <a:buAutoNum type="arabicPeriod"/>
            </a:pPr>
            <a:endParaRPr lang="en-GB" sz="2400" dirty="0"/>
          </a:p>
        </p:txBody>
      </p:sp>
      <p:sp>
        <p:nvSpPr>
          <p:cNvPr id="4" name="Slide Number Placeholder 3"/>
          <p:cNvSpPr>
            <a:spLocks noGrp="1"/>
          </p:cNvSpPr>
          <p:nvPr>
            <p:ph type="sldNum" sz="quarter" idx="4"/>
          </p:nvPr>
        </p:nvSpPr>
        <p:spPr/>
        <p:txBody>
          <a:bodyPr/>
          <a:lstStyle/>
          <a:p>
            <a:fld id="{E626C776-1255-40B4-80EB-8A48E77F1A06}" type="slidenum">
              <a:rPr lang="pl-PL" smtClean="0"/>
              <a:t>2</a:t>
            </a:fld>
            <a:endParaRPr lang="pl-PL"/>
          </a:p>
        </p:txBody>
      </p:sp>
    </p:spTree>
    <p:extLst>
      <p:ext uri="{BB962C8B-B14F-4D97-AF65-F5344CB8AC3E}">
        <p14:creationId xmlns:p14="http://schemas.microsoft.com/office/powerpoint/2010/main" val="12233808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p:cNvSpPr>
            <a:spLocks noGrp="1"/>
          </p:cNvSpPr>
          <p:nvPr>
            <p:ph type="title"/>
          </p:nvPr>
        </p:nvSpPr>
        <p:spPr>
          <a:xfrm>
            <a:off x="149930" y="15104"/>
            <a:ext cx="11830403" cy="590799"/>
          </a:xfrm>
        </p:spPr>
        <p:txBody>
          <a:bodyPr>
            <a:noAutofit/>
          </a:bodyPr>
          <a:lstStyle/>
          <a:p>
            <a:pPr algn="ctr"/>
            <a:r>
              <a:rPr lang="en-GB" sz="3200" dirty="0" smtClean="0"/>
              <a:t>Case Study - Standalone 11-T Magnet Protected by CLIQ</a:t>
            </a:r>
            <a:endParaRPr lang="en-GB" sz="3200" dirty="0"/>
          </a:p>
        </p:txBody>
      </p:sp>
      <p:pic>
        <p:nvPicPr>
          <p:cNvPr id="19" name="Picture 18"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042" y="2301482"/>
            <a:ext cx="2662813" cy="1851956"/>
          </a:xfrm>
          <a:prstGeom prst="rect">
            <a:avLst/>
          </a:prstGeom>
        </p:spPr>
      </p:pic>
      <p:pic>
        <p:nvPicPr>
          <p:cNvPr id="20" name="Picture 19"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34679" y="2301482"/>
            <a:ext cx="3734651" cy="2151896"/>
          </a:xfrm>
          <a:prstGeom prst="rect">
            <a:avLst/>
          </a:prstGeom>
        </p:spPr>
      </p:pic>
      <p:pic>
        <p:nvPicPr>
          <p:cNvPr id="21" name="Picture 20" descr="Screen Clippi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02258" y="2235134"/>
            <a:ext cx="2487344" cy="1984652"/>
          </a:xfrm>
          <a:prstGeom prst="rect">
            <a:avLst/>
          </a:prstGeom>
        </p:spPr>
      </p:pic>
      <p:sp>
        <p:nvSpPr>
          <p:cNvPr id="28" name="Rectangle 27"/>
          <p:cNvSpPr/>
          <p:nvPr/>
        </p:nvSpPr>
        <p:spPr>
          <a:xfrm>
            <a:off x="1007032" y="6150814"/>
            <a:ext cx="8167621" cy="461665"/>
          </a:xfrm>
          <a:prstGeom prst="rect">
            <a:avLst/>
          </a:prstGeom>
        </p:spPr>
        <p:txBody>
          <a:bodyPr wrap="none">
            <a:spAutoFit/>
          </a:bodyPr>
          <a:lstStyle/>
          <a:p>
            <a:r>
              <a:rPr lang="en-GB" sz="1200" dirty="0" smtClean="0">
                <a:solidFill>
                  <a:schemeClr val="bg1"/>
                </a:solidFill>
              </a:rPr>
              <a:t>I. Cortes </a:t>
            </a:r>
            <a:r>
              <a:rPr lang="en-GB" sz="1200" dirty="0">
                <a:solidFill>
                  <a:schemeClr val="bg1"/>
                </a:solidFill>
              </a:rPr>
              <a:t>Garcia et al. Optimized Field/Circuit Coupling for the Simulation of Quenches in Superconducting </a:t>
            </a:r>
            <a:r>
              <a:rPr lang="en-GB" sz="1200" dirty="0" smtClean="0">
                <a:solidFill>
                  <a:schemeClr val="bg1"/>
                </a:solidFill>
              </a:rPr>
              <a:t>Magnets</a:t>
            </a:r>
          </a:p>
          <a:p>
            <a:r>
              <a:rPr lang="en-GB" sz="1200" dirty="0">
                <a:solidFill>
                  <a:schemeClr val="bg1"/>
                </a:solidFill>
              </a:rPr>
              <a:t>IEEE Journal on Multiscale and Multiphysics </a:t>
            </a:r>
            <a:r>
              <a:rPr lang="en-GB" sz="1200" dirty="0" smtClean="0">
                <a:solidFill>
                  <a:schemeClr val="bg1"/>
                </a:solidFill>
              </a:rPr>
              <a:t>Computational, Vol 2, pp. 97-104, 2017.</a:t>
            </a:r>
            <a:endParaRPr lang="en-GB" sz="1200" dirty="0">
              <a:solidFill>
                <a:schemeClr val="bg1"/>
              </a:solidFill>
            </a:endParaRPr>
          </a:p>
        </p:txBody>
      </p:sp>
      <p:sp>
        <p:nvSpPr>
          <p:cNvPr id="31" name="Arc 30"/>
          <p:cNvSpPr/>
          <p:nvPr/>
        </p:nvSpPr>
        <p:spPr>
          <a:xfrm rot="10800000">
            <a:off x="2802507" y="2770975"/>
            <a:ext cx="2199749" cy="1108450"/>
          </a:xfrm>
          <a:prstGeom prst="arc">
            <a:avLst>
              <a:gd name="adj1" fmla="val 12398691"/>
              <a:gd name="adj2" fmla="val 20078055"/>
            </a:avLst>
          </a:prstGeom>
          <a:ln w="28575">
            <a:solidFill>
              <a:schemeClr val="tx1"/>
            </a:solidFill>
            <a:headEnd type="none" w="med" len="med"/>
            <a:tailEnd type="arrow" w="med" len="med"/>
          </a:ln>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10" name="Arc 9"/>
          <p:cNvSpPr/>
          <p:nvPr/>
        </p:nvSpPr>
        <p:spPr>
          <a:xfrm rot="10800000" flipH="1" flipV="1">
            <a:off x="2802509" y="2576002"/>
            <a:ext cx="2199749" cy="1108450"/>
          </a:xfrm>
          <a:prstGeom prst="arc">
            <a:avLst>
              <a:gd name="adj1" fmla="val 12398691"/>
              <a:gd name="adj2" fmla="val 20078055"/>
            </a:avLst>
          </a:prstGeom>
          <a:ln w="28575">
            <a:solidFill>
              <a:schemeClr val="tx1"/>
            </a:solidFill>
            <a:headEnd type="none" w="med" len="med"/>
            <a:tailEnd type="arrow" w="med" len="med"/>
          </a:ln>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2" name="Rectangle 1"/>
          <p:cNvSpPr/>
          <p:nvPr/>
        </p:nvSpPr>
        <p:spPr>
          <a:xfrm>
            <a:off x="149929" y="608709"/>
            <a:ext cx="12155135" cy="1477328"/>
          </a:xfrm>
          <a:prstGeom prst="rect">
            <a:avLst/>
          </a:prstGeom>
        </p:spPr>
        <p:txBody>
          <a:bodyPr wrap="square">
            <a:spAutoFit/>
          </a:bodyPr>
          <a:lstStyle/>
          <a:p>
            <a:pPr marL="48766" indent="0">
              <a:buFont typeface="Arial"/>
              <a:buNone/>
            </a:pPr>
            <a:r>
              <a:rPr lang="en-GB" dirty="0" smtClean="0"/>
              <a:t>STEAM framework provides a field/circuit coupling algorithm allowing for resolving mutual influence of a finite element</a:t>
            </a:r>
          </a:p>
          <a:p>
            <a:pPr marL="48766" indent="0">
              <a:buFont typeface="Arial"/>
              <a:buNone/>
            </a:pPr>
            <a:r>
              <a:rPr lang="en-GB" dirty="0" smtClean="0"/>
              <a:t>model representing a superconducting circuit and a network model of the circuit powering.</a:t>
            </a:r>
          </a:p>
          <a:p>
            <a:pPr marL="48766" indent="0">
              <a:buFont typeface="Arial"/>
              <a:buNone/>
            </a:pPr>
            <a:endParaRPr lang="en-GB" dirty="0"/>
          </a:p>
          <a:p>
            <a:pPr marL="48766" indent="0">
              <a:buFont typeface="Arial"/>
              <a:buNone/>
            </a:pPr>
            <a:r>
              <a:rPr lang="en-GB" dirty="0" smtClean="0"/>
              <a:t>We consider a standalone 11-T magnet on a test bench protected </a:t>
            </a:r>
            <a:r>
              <a:rPr lang="en-GB" dirty="0" smtClean="0"/>
              <a:t>by </a:t>
            </a:r>
            <a:r>
              <a:rPr lang="en-GB" dirty="0" smtClean="0"/>
              <a:t>CLIQ (C = 60 mF and U = 500 V) </a:t>
            </a:r>
          </a:p>
          <a:p>
            <a:pPr marL="48766" indent="0">
              <a:buFont typeface="Arial"/>
              <a:buNone/>
            </a:pPr>
            <a:r>
              <a:rPr lang="en-GB" dirty="0" smtClean="0"/>
              <a:t>at current equal to 11850 A.</a:t>
            </a:r>
            <a:endParaRPr lang="en-GB" dirty="0"/>
          </a:p>
        </p:txBody>
      </p:sp>
      <p:sp>
        <p:nvSpPr>
          <p:cNvPr id="3" name="Rectangle 2"/>
          <p:cNvSpPr/>
          <p:nvPr/>
        </p:nvSpPr>
        <p:spPr>
          <a:xfrm>
            <a:off x="3201956" y="2904294"/>
            <a:ext cx="1388201" cy="646331"/>
          </a:xfrm>
          <a:prstGeom prst="rect">
            <a:avLst/>
          </a:prstGeom>
        </p:spPr>
        <p:txBody>
          <a:bodyPr wrap="none">
            <a:spAutoFit/>
          </a:bodyPr>
          <a:lstStyle/>
          <a:p>
            <a:pPr marL="48766" indent="0" algn="ctr">
              <a:buFont typeface="Arial"/>
              <a:buNone/>
            </a:pPr>
            <a:r>
              <a:rPr lang="en-GB" dirty="0"/>
              <a:t>field/circuit </a:t>
            </a:r>
            <a:endParaRPr lang="en-GB" dirty="0" smtClean="0"/>
          </a:p>
          <a:p>
            <a:pPr marL="48766" indent="0" algn="ctr">
              <a:buFont typeface="Arial"/>
              <a:buNone/>
            </a:pPr>
            <a:r>
              <a:rPr lang="en-GB" dirty="0" smtClean="0"/>
              <a:t>coupling</a:t>
            </a:r>
            <a:endParaRPr lang="en-GB" dirty="0"/>
          </a:p>
        </p:txBody>
      </p:sp>
      <p:sp>
        <p:nvSpPr>
          <p:cNvPr id="13" name="Rectangle 12"/>
          <p:cNvSpPr/>
          <p:nvPr/>
        </p:nvSpPr>
        <p:spPr>
          <a:xfrm>
            <a:off x="127042" y="4883838"/>
            <a:ext cx="12118270" cy="369332"/>
          </a:xfrm>
          <a:prstGeom prst="rect">
            <a:avLst/>
          </a:prstGeom>
        </p:spPr>
        <p:txBody>
          <a:bodyPr wrap="square">
            <a:spAutoFit/>
          </a:bodyPr>
          <a:lstStyle/>
          <a:p>
            <a:pPr marL="48766" indent="0">
              <a:buFont typeface="Arial"/>
              <a:buNone/>
            </a:pPr>
            <a:r>
              <a:rPr lang="en-GB" dirty="0" smtClean="0"/>
              <a:t>Application of the waveform relaxation technique to the field/circuit coupling ensures consistency of obtained results.</a:t>
            </a:r>
            <a:endParaRPr lang="en-GB" dirty="0"/>
          </a:p>
        </p:txBody>
      </p:sp>
    </p:spTree>
    <p:extLst>
      <p:ext uri="{BB962C8B-B14F-4D97-AF65-F5344CB8AC3E}">
        <p14:creationId xmlns:p14="http://schemas.microsoft.com/office/powerpoint/2010/main" val="25005550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3262" y="1"/>
            <a:ext cx="10969139" cy="512466"/>
          </a:xfrm>
        </p:spPr>
        <p:txBody>
          <a:bodyPr>
            <a:noAutofit/>
          </a:bodyPr>
          <a:lstStyle/>
          <a:p>
            <a:pPr algn="ctr"/>
            <a:r>
              <a:rPr lang="en-GB" sz="3200" dirty="0" smtClean="0"/>
              <a:t>Magneto-Thermal Model in COMSOL</a:t>
            </a:r>
            <a:endParaRPr lang="en-GB" sz="3200" dirty="0"/>
          </a:p>
        </p:txBody>
      </p:sp>
      <p:sp>
        <p:nvSpPr>
          <p:cNvPr id="3" name="Slide Number Placeholder 2"/>
          <p:cNvSpPr>
            <a:spLocks noGrp="1"/>
          </p:cNvSpPr>
          <p:nvPr>
            <p:ph type="sldNum" sz="quarter" idx="12"/>
          </p:nvPr>
        </p:nvSpPr>
        <p:spPr/>
        <p:txBody>
          <a:bodyPr/>
          <a:lstStyle/>
          <a:p>
            <a:pPr>
              <a:defRPr/>
            </a:pPr>
            <a:fld id="{99D322A9-3535-4537-A4DE-EFDA89924B4A}" type="slidenum">
              <a:rPr lang="en-GB" altLang="en-US" smtClean="0"/>
              <a:pPr>
                <a:defRPr/>
              </a:pPr>
              <a:t>4</a:t>
            </a:fld>
            <a:endParaRPr lang="en-GB" altLang="en-US"/>
          </a:p>
        </p:txBody>
      </p:sp>
      <p:pic>
        <p:nvPicPr>
          <p:cNvPr id="6" name="Picture 5"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89533" y="512467"/>
            <a:ext cx="4198151" cy="5169513"/>
          </a:xfrm>
          <a:prstGeom prst="rect">
            <a:avLst/>
          </a:prstGeom>
        </p:spPr>
      </p:pic>
      <p:sp>
        <p:nvSpPr>
          <p:cNvPr id="7" name="Rectangle 6"/>
          <p:cNvSpPr/>
          <p:nvPr/>
        </p:nvSpPr>
        <p:spPr>
          <a:xfrm>
            <a:off x="1007032" y="6150814"/>
            <a:ext cx="6768007" cy="461665"/>
          </a:xfrm>
          <a:prstGeom prst="rect">
            <a:avLst/>
          </a:prstGeom>
        </p:spPr>
        <p:txBody>
          <a:bodyPr wrap="none">
            <a:spAutoFit/>
          </a:bodyPr>
          <a:lstStyle/>
          <a:p>
            <a:r>
              <a:rPr lang="en-GB" sz="1200" dirty="0" smtClean="0">
                <a:solidFill>
                  <a:schemeClr val="bg1"/>
                </a:solidFill>
              </a:rPr>
              <a:t>L. Bortot et al. A 2-D Finite-Element Model for Electro-Thermal Transients in Accelerator Magnets</a:t>
            </a:r>
          </a:p>
          <a:p>
            <a:r>
              <a:rPr lang="en-GB" sz="1200" dirty="0" smtClean="0">
                <a:solidFill>
                  <a:schemeClr val="bg1"/>
                </a:solidFill>
              </a:rPr>
              <a:t>IEEE Transactions of Magnetics, under review, 2017</a:t>
            </a:r>
            <a:endParaRPr lang="en-GB" sz="1200" dirty="0">
              <a:solidFill>
                <a:schemeClr val="bg1"/>
              </a:solidFill>
            </a:endParaRPr>
          </a:p>
        </p:txBody>
      </p:sp>
      <p:sp>
        <p:nvSpPr>
          <p:cNvPr id="8" name="Content Placeholder 5"/>
          <p:cNvSpPr txBox="1">
            <a:spLocks/>
          </p:cNvSpPr>
          <p:nvPr/>
        </p:nvSpPr>
        <p:spPr>
          <a:xfrm>
            <a:off x="576803" y="732179"/>
            <a:ext cx="5630333" cy="4187650"/>
          </a:xfrm>
          <a:prstGeom prst="rect">
            <a:avLst/>
          </a:prstGeom>
        </p:spPr>
        <p:txBody>
          <a:bodyPr/>
          <a:lstStyle>
            <a:lvl1pPr marL="658336" indent="-609570" algn="l" rtl="0" eaLnBrk="1" latinLnBrk="0" hangingPunct="1">
              <a:spcBef>
                <a:spcPct val="20000"/>
              </a:spcBef>
              <a:buClr>
                <a:schemeClr val="tx1"/>
              </a:buClr>
              <a:buSzPct val="80000"/>
              <a:buFont typeface="Arial"/>
              <a:buChar char="•"/>
              <a:defRPr kumimoji="0" sz="4000" kern="1200">
                <a:solidFill>
                  <a:schemeClr val="tx1"/>
                </a:solidFill>
                <a:latin typeface="+mn-lt"/>
                <a:ea typeface="+mn-ea"/>
                <a:cs typeface="+mn-cs"/>
              </a:defRPr>
            </a:lvl1pPr>
            <a:lvl2pPr marL="1206948" indent="-609570" algn="l" rtl="0" eaLnBrk="1" latinLnBrk="0" hangingPunct="1">
              <a:spcBef>
                <a:spcPct val="20000"/>
              </a:spcBef>
              <a:buClr>
                <a:schemeClr val="tx1"/>
              </a:buClr>
              <a:buSzPct val="90000"/>
              <a:buFont typeface="Arial"/>
              <a:buChar char="•"/>
              <a:defRPr kumimoji="0" sz="3467" kern="1200">
                <a:solidFill>
                  <a:schemeClr val="tx1"/>
                </a:solidFill>
                <a:latin typeface="+mn-lt"/>
                <a:ea typeface="+mn-ea"/>
                <a:cs typeface="+mn-cs"/>
              </a:defRPr>
            </a:lvl2pPr>
            <a:lvl3pPr marL="1456872" indent="-457178" algn="l" rtl="0" eaLnBrk="1" latinLnBrk="0" hangingPunct="1">
              <a:spcBef>
                <a:spcPct val="20000"/>
              </a:spcBef>
              <a:buClr>
                <a:schemeClr val="tx1"/>
              </a:buClr>
              <a:buSzPct val="85000"/>
              <a:buFont typeface="Arial"/>
              <a:buChar char="•"/>
              <a:defRPr kumimoji="0" sz="3200" kern="1200">
                <a:solidFill>
                  <a:schemeClr val="tx1"/>
                </a:solidFill>
                <a:latin typeface="+mn-lt"/>
                <a:ea typeface="+mn-ea"/>
                <a:cs typeface="+mn-cs"/>
              </a:defRPr>
            </a:lvl3pPr>
            <a:lvl4pPr marL="1846996" indent="-457178" algn="l" rtl="0" eaLnBrk="1" latinLnBrk="0" hangingPunct="1">
              <a:spcBef>
                <a:spcPct val="20000"/>
              </a:spcBef>
              <a:buClr>
                <a:schemeClr val="tx1"/>
              </a:buClr>
              <a:buSzPct val="90000"/>
              <a:buFont typeface="Arial"/>
              <a:buChar char="•"/>
              <a:defRPr kumimoji="0" sz="2667" kern="1200">
                <a:solidFill>
                  <a:schemeClr val="tx1"/>
                </a:solidFill>
                <a:latin typeface="+mn-lt"/>
                <a:ea typeface="+mn-ea"/>
                <a:cs typeface="+mn-cs"/>
              </a:defRPr>
            </a:lvl4pPr>
            <a:lvl5pPr marL="2200546" indent="-457178" algn="l" rtl="0" eaLnBrk="1" latinLnBrk="0" hangingPunct="1">
              <a:spcBef>
                <a:spcPct val="20000"/>
              </a:spcBef>
              <a:buClr>
                <a:schemeClr val="tx1"/>
              </a:buClr>
              <a:buSzPct val="100000"/>
              <a:buFont typeface="Arial"/>
              <a:buChar char="•"/>
              <a:defRPr kumimoji="0" sz="2667" kern="1200">
                <a:solidFill>
                  <a:schemeClr val="tx1"/>
                </a:solidFill>
                <a:latin typeface="+mn-lt"/>
                <a:ea typeface="+mn-ea"/>
                <a:cs typeface="+mn-cs"/>
              </a:defRPr>
            </a:lvl5pPr>
            <a:lvl6pPr marL="2267598" indent="-243829" algn="l" rtl="0" eaLnBrk="1" latinLnBrk="0" hangingPunct="1">
              <a:spcBef>
                <a:spcPct val="20000"/>
              </a:spcBef>
              <a:buClr>
                <a:schemeClr val="accent5"/>
              </a:buClr>
              <a:buFont typeface="Arial"/>
              <a:buChar char="-"/>
              <a:defRPr kumimoji="0" sz="2667" kern="1200" baseline="0">
                <a:solidFill>
                  <a:schemeClr val="tx1"/>
                </a:solidFill>
                <a:latin typeface="+mn-lt"/>
                <a:ea typeface="+mn-ea"/>
                <a:cs typeface="+mn-cs"/>
              </a:defRPr>
            </a:lvl6pPr>
            <a:lvl7pPr marL="2560192" indent="-243829" algn="l" rtl="0" eaLnBrk="1" latinLnBrk="0" hangingPunct="1">
              <a:spcBef>
                <a:spcPct val="20000"/>
              </a:spcBef>
              <a:buClr>
                <a:schemeClr val="accent6"/>
              </a:buClr>
              <a:buSzPct val="100000"/>
              <a:buFont typeface="Arial"/>
              <a:buChar char="•"/>
              <a:defRPr kumimoji="0" sz="2400" kern="1200" baseline="0">
                <a:solidFill>
                  <a:schemeClr val="tx1"/>
                </a:solidFill>
                <a:latin typeface="+mn-lt"/>
                <a:ea typeface="+mn-ea"/>
                <a:cs typeface="+mn-cs"/>
              </a:defRPr>
            </a:lvl7pPr>
            <a:lvl8pPr marL="2852786" indent="-243829" algn="l" rtl="0" eaLnBrk="1" latinLnBrk="0" hangingPunct="1">
              <a:spcBef>
                <a:spcPct val="20000"/>
              </a:spcBef>
              <a:buClr>
                <a:schemeClr val="accent6"/>
              </a:buClr>
              <a:buFont typeface="Arial"/>
              <a:buChar char="▪"/>
              <a:defRPr kumimoji="0" sz="2133" kern="1200">
                <a:solidFill>
                  <a:schemeClr val="tx1"/>
                </a:solidFill>
                <a:latin typeface="+mn-lt"/>
                <a:ea typeface="+mn-ea"/>
                <a:cs typeface="+mn-cs"/>
              </a:defRPr>
            </a:lvl8pPr>
            <a:lvl9pPr marL="3108805" indent="-243829" algn="l" rtl="0" eaLnBrk="1" latinLnBrk="0" hangingPunct="1">
              <a:spcBef>
                <a:spcPct val="20000"/>
              </a:spcBef>
              <a:buClr>
                <a:schemeClr val="accent6"/>
              </a:buClr>
              <a:buFont typeface="Arial"/>
              <a:buChar char="•"/>
              <a:defRPr kumimoji="0" sz="2133" kern="1200">
                <a:solidFill>
                  <a:schemeClr val="tx1"/>
                </a:solidFill>
                <a:latin typeface="+mn-lt"/>
                <a:ea typeface="+mn-ea"/>
                <a:cs typeface="+mn-cs"/>
              </a:defRPr>
            </a:lvl9pPr>
          </a:lstStyle>
          <a:p>
            <a:pPr marL="48766" indent="0">
              <a:buFont typeface="Arial"/>
              <a:buNone/>
            </a:pPr>
            <a:r>
              <a:rPr lang="en-GB" sz="2000" dirty="0" smtClean="0"/>
              <a:t>Magnetic model considers dynamic effects occurring in the Rutherford cable, non-linear iron yoke as well as eddy currents in wedges</a:t>
            </a:r>
            <a:endParaRPr lang="en-GB" sz="2000" dirty="0" smtClean="0"/>
          </a:p>
          <a:p>
            <a:pPr marL="48766" indent="0">
              <a:buFont typeface="Arial"/>
              <a:buNone/>
            </a:pPr>
            <a:endParaRPr lang="en-GB" sz="2000" dirty="0" smtClean="0"/>
          </a:p>
          <a:p>
            <a:pPr marL="48766" indent="0">
              <a:buFont typeface="Arial"/>
              <a:buNone/>
            </a:pPr>
            <a:r>
              <a:rPr lang="en-GB" sz="2000" dirty="0" smtClean="0"/>
              <a:t>Thermal model is governed by the heat balance equation</a:t>
            </a:r>
          </a:p>
          <a:p>
            <a:pPr marL="48766" indent="0">
              <a:buFont typeface="Arial"/>
              <a:buNone/>
            </a:pPr>
            <a:endParaRPr lang="en-GB" sz="2000" dirty="0"/>
          </a:p>
          <a:p>
            <a:pPr marL="48766" indent="0">
              <a:buFont typeface="Arial"/>
              <a:buNone/>
            </a:pPr>
            <a:endParaRPr lang="en-GB" sz="2000" dirty="0" smtClean="0"/>
          </a:p>
          <a:p>
            <a:pPr marL="48766" indent="0">
              <a:buFont typeface="Arial"/>
              <a:buNone/>
            </a:pPr>
            <a:r>
              <a:rPr lang="en-GB" sz="2000" dirty="0" smtClean="0"/>
              <a:t>Post-processing of a field solution provides load to the mechanical model</a:t>
            </a:r>
          </a:p>
        </p:txBody>
      </p:sp>
      <p:pic>
        <p:nvPicPr>
          <p:cNvPr id="5" name="Picture 4"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5860" y="2936908"/>
            <a:ext cx="2972215" cy="333422"/>
          </a:xfrm>
          <a:prstGeom prst="rect">
            <a:avLst/>
          </a:prstGeom>
        </p:spPr>
      </p:pic>
      <p:pic>
        <p:nvPicPr>
          <p:cNvPr id="9" name="Picture 8"/>
          <p:cNvPicPr>
            <a:picLocks noChangeAspect="1"/>
          </p:cNvPicPr>
          <p:nvPr/>
        </p:nvPicPr>
        <p:blipFill>
          <a:blip r:embed="rId4"/>
          <a:stretch>
            <a:fillRect/>
          </a:stretch>
        </p:blipFill>
        <p:spPr>
          <a:xfrm>
            <a:off x="1586979" y="4510254"/>
            <a:ext cx="3609975" cy="409575"/>
          </a:xfrm>
          <a:prstGeom prst="rect">
            <a:avLst/>
          </a:prstGeom>
        </p:spPr>
      </p:pic>
    </p:spTree>
    <p:extLst>
      <p:ext uri="{BB962C8B-B14F-4D97-AF65-F5344CB8AC3E}">
        <p14:creationId xmlns:p14="http://schemas.microsoft.com/office/powerpoint/2010/main" val="42231656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3262" y="1"/>
            <a:ext cx="10969139" cy="512466"/>
          </a:xfrm>
        </p:spPr>
        <p:txBody>
          <a:bodyPr>
            <a:noAutofit/>
          </a:bodyPr>
          <a:lstStyle/>
          <a:p>
            <a:pPr algn="ctr"/>
            <a:r>
              <a:rPr lang="en-GB" sz="3200" dirty="0" smtClean="0"/>
              <a:t>Mechanical Model in ANSYS APDL</a:t>
            </a:r>
            <a:endParaRPr lang="en-GB" sz="3200" dirty="0"/>
          </a:p>
        </p:txBody>
      </p:sp>
      <p:sp>
        <p:nvSpPr>
          <p:cNvPr id="3" name="Slide Number Placeholder 2"/>
          <p:cNvSpPr>
            <a:spLocks noGrp="1"/>
          </p:cNvSpPr>
          <p:nvPr>
            <p:ph type="sldNum" sz="quarter" idx="12"/>
          </p:nvPr>
        </p:nvSpPr>
        <p:spPr/>
        <p:txBody>
          <a:bodyPr/>
          <a:lstStyle/>
          <a:p>
            <a:pPr>
              <a:defRPr/>
            </a:pPr>
            <a:fld id="{99D322A9-3535-4537-A4DE-EFDA89924B4A}" type="slidenum">
              <a:rPr lang="en-GB" altLang="en-US" smtClean="0"/>
              <a:pPr>
                <a:defRPr/>
              </a:pPr>
              <a:t>5</a:t>
            </a:fld>
            <a:endParaRPr lang="en-GB" altLang="en-US"/>
          </a:p>
        </p:txBody>
      </p:sp>
      <p:pic>
        <p:nvPicPr>
          <p:cNvPr id="4" name="Content Placeholder 3"/>
          <p:cNvPicPr>
            <a:picLocks noChangeAspect="1"/>
          </p:cNvPicPr>
          <p:nvPr/>
        </p:nvPicPr>
        <p:blipFill rotWithShape="1">
          <a:blip r:embed="rId2">
            <a:extLst>
              <a:ext uri="{28A0092B-C50C-407E-A947-70E740481C1C}">
                <a14:useLocalDpi xmlns:a14="http://schemas.microsoft.com/office/drawing/2010/main" val="0"/>
              </a:ext>
            </a:extLst>
          </a:blip>
          <a:srcRect l="13615" t="892" r="788" b="2420"/>
          <a:stretch/>
        </p:blipFill>
        <p:spPr>
          <a:xfrm>
            <a:off x="6570040" y="708650"/>
            <a:ext cx="5345723" cy="4541856"/>
          </a:xfrm>
          <a:prstGeom prst="rect">
            <a:avLst/>
          </a:prstGeom>
        </p:spPr>
      </p:pic>
      <p:grpSp>
        <p:nvGrpSpPr>
          <p:cNvPr id="5" name="Grupa 2">
            <a:extLst>
              <a:ext uri="{FF2B5EF4-FFF2-40B4-BE49-F238E27FC236}">
                <a16:creationId xmlns:a16="http://schemas.microsoft.com/office/drawing/2014/main" xmlns="" id="{931AB255-BC30-469C-B82D-684703414823}"/>
              </a:ext>
            </a:extLst>
          </p:cNvPr>
          <p:cNvGrpSpPr/>
          <p:nvPr/>
        </p:nvGrpSpPr>
        <p:grpSpPr>
          <a:xfrm>
            <a:off x="6630956" y="858710"/>
            <a:ext cx="4343400" cy="2873375"/>
            <a:chOff x="2178050" y="2271713"/>
            <a:chExt cx="4343400" cy="2873375"/>
          </a:xfrm>
        </p:grpSpPr>
        <p:grpSp>
          <p:nvGrpSpPr>
            <p:cNvPr id="6" name="Group 9"/>
            <p:cNvGrpSpPr>
              <a:grpSpLocks/>
            </p:cNvGrpSpPr>
            <p:nvPr/>
          </p:nvGrpSpPr>
          <p:grpSpPr bwMode="auto">
            <a:xfrm>
              <a:off x="2178050" y="2271713"/>
              <a:ext cx="2211388" cy="2163762"/>
              <a:chOff x="2178051" y="2271754"/>
              <a:chExt cx="1917699" cy="1846637"/>
            </a:xfrm>
          </p:grpSpPr>
          <p:sp>
            <p:nvSpPr>
              <p:cNvPr id="16" name="TextBox 4"/>
              <p:cNvSpPr txBox="1">
                <a:spLocks noChangeArrowheads="1"/>
              </p:cNvSpPr>
              <p:nvPr/>
            </p:nvSpPr>
            <p:spPr bwMode="auto">
              <a:xfrm>
                <a:off x="2178051" y="2682874"/>
                <a:ext cx="844550" cy="315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w Cen MT" panose="020B0602020104020603" pitchFamily="34" charset="0"/>
                  </a:defRPr>
                </a:lvl1pPr>
                <a:lvl2pPr marL="742950" indent="-285750">
                  <a:defRPr>
                    <a:solidFill>
                      <a:schemeClr val="tx1"/>
                    </a:solidFill>
                    <a:latin typeface="Tw Cen MT" panose="020B0602020104020603" pitchFamily="34" charset="0"/>
                  </a:defRPr>
                </a:lvl2pPr>
                <a:lvl3pPr marL="1143000" indent="-228600">
                  <a:defRPr>
                    <a:solidFill>
                      <a:schemeClr val="tx1"/>
                    </a:solidFill>
                    <a:latin typeface="Tw Cen MT" panose="020B0602020104020603" pitchFamily="34" charset="0"/>
                  </a:defRPr>
                </a:lvl3pPr>
                <a:lvl4pPr marL="1600200" indent="-228600">
                  <a:defRPr>
                    <a:solidFill>
                      <a:schemeClr val="tx1"/>
                    </a:solidFill>
                    <a:latin typeface="Tw Cen MT" panose="020B0602020104020603" pitchFamily="34" charset="0"/>
                  </a:defRPr>
                </a:lvl4pPr>
                <a:lvl5pPr marL="2057400" indent="-228600">
                  <a:defRPr>
                    <a:solidFill>
                      <a:schemeClr val="tx1"/>
                    </a:solidFill>
                    <a:latin typeface="Tw Cen MT" panose="020B0602020104020603" pitchFamily="34" charset="0"/>
                  </a:defRPr>
                </a:lvl5pPr>
                <a:lvl6pPr marL="2514600" indent="-228600" defTabSz="457200" eaLnBrk="0" fontAlgn="base" hangingPunct="0">
                  <a:spcBef>
                    <a:spcPct val="0"/>
                  </a:spcBef>
                  <a:spcAft>
                    <a:spcPct val="0"/>
                  </a:spcAft>
                  <a:defRPr>
                    <a:solidFill>
                      <a:schemeClr val="tx1"/>
                    </a:solidFill>
                    <a:latin typeface="Tw Cen MT" panose="020B0602020104020603" pitchFamily="34" charset="0"/>
                  </a:defRPr>
                </a:lvl6pPr>
                <a:lvl7pPr marL="2971800" indent="-228600" defTabSz="457200" eaLnBrk="0" fontAlgn="base" hangingPunct="0">
                  <a:spcBef>
                    <a:spcPct val="0"/>
                  </a:spcBef>
                  <a:spcAft>
                    <a:spcPct val="0"/>
                  </a:spcAft>
                  <a:defRPr>
                    <a:solidFill>
                      <a:schemeClr val="tx1"/>
                    </a:solidFill>
                    <a:latin typeface="Tw Cen MT" panose="020B0602020104020603" pitchFamily="34" charset="0"/>
                  </a:defRPr>
                </a:lvl7pPr>
                <a:lvl8pPr marL="3429000" indent="-228600" defTabSz="457200" eaLnBrk="0" fontAlgn="base" hangingPunct="0">
                  <a:spcBef>
                    <a:spcPct val="0"/>
                  </a:spcBef>
                  <a:spcAft>
                    <a:spcPct val="0"/>
                  </a:spcAft>
                  <a:defRPr>
                    <a:solidFill>
                      <a:schemeClr val="tx1"/>
                    </a:solidFill>
                    <a:latin typeface="Tw Cen MT" panose="020B0602020104020603" pitchFamily="34" charset="0"/>
                  </a:defRPr>
                </a:lvl8pPr>
                <a:lvl9pPr marL="3886200" indent="-228600" defTabSz="457200" eaLnBrk="0" fontAlgn="base" hangingPunct="0">
                  <a:spcBef>
                    <a:spcPct val="0"/>
                  </a:spcBef>
                  <a:spcAft>
                    <a:spcPct val="0"/>
                  </a:spcAft>
                  <a:defRPr>
                    <a:solidFill>
                      <a:schemeClr val="tx1"/>
                    </a:solidFill>
                    <a:latin typeface="Tw Cen MT" panose="020B0602020104020603" pitchFamily="34" charset="0"/>
                  </a:defRPr>
                </a:lvl9pPr>
              </a:lstStyle>
              <a:p>
                <a:r>
                  <a:rPr lang="en-GB" altLang="en-US"/>
                  <a:t>Yoke</a:t>
                </a:r>
              </a:p>
            </p:txBody>
          </p:sp>
          <p:sp>
            <p:nvSpPr>
              <p:cNvPr id="17" name="TextBox 6"/>
              <p:cNvSpPr txBox="1">
                <a:spLocks noChangeArrowheads="1"/>
              </p:cNvSpPr>
              <p:nvPr/>
            </p:nvSpPr>
            <p:spPr bwMode="auto">
              <a:xfrm>
                <a:off x="2178051" y="2271754"/>
                <a:ext cx="844550" cy="315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w Cen MT" panose="020B0602020104020603" pitchFamily="34" charset="0"/>
                  </a:defRPr>
                </a:lvl1pPr>
                <a:lvl2pPr marL="742950" indent="-285750">
                  <a:defRPr>
                    <a:solidFill>
                      <a:schemeClr val="tx1"/>
                    </a:solidFill>
                    <a:latin typeface="Tw Cen MT" panose="020B0602020104020603" pitchFamily="34" charset="0"/>
                  </a:defRPr>
                </a:lvl2pPr>
                <a:lvl3pPr marL="1143000" indent="-228600">
                  <a:defRPr>
                    <a:solidFill>
                      <a:schemeClr val="tx1"/>
                    </a:solidFill>
                    <a:latin typeface="Tw Cen MT" panose="020B0602020104020603" pitchFamily="34" charset="0"/>
                  </a:defRPr>
                </a:lvl3pPr>
                <a:lvl4pPr marL="1600200" indent="-228600">
                  <a:defRPr>
                    <a:solidFill>
                      <a:schemeClr val="tx1"/>
                    </a:solidFill>
                    <a:latin typeface="Tw Cen MT" panose="020B0602020104020603" pitchFamily="34" charset="0"/>
                  </a:defRPr>
                </a:lvl4pPr>
                <a:lvl5pPr marL="2057400" indent="-228600">
                  <a:defRPr>
                    <a:solidFill>
                      <a:schemeClr val="tx1"/>
                    </a:solidFill>
                    <a:latin typeface="Tw Cen MT" panose="020B0602020104020603" pitchFamily="34" charset="0"/>
                  </a:defRPr>
                </a:lvl5pPr>
                <a:lvl6pPr marL="2514600" indent="-228600" defTabSz="457200" eaLnBrk="0" fontAlgn="base" hangingPunct="0">
                  <a:spcBef>
                    <a:spcPct val="0"/>
                  </a:spcBef>
                  <a:spcAft>
                    <a:spcPct val="0"/>
                  </a:spcAft>
                  <a:defRPr>
                    <a:solidFill>
                      <a:schemeClr val="tx1"/>
                    </a:solidFill>
                    <a:latin typeface="Tw Cen MT" panose="020B0602020104020603" pitchFamily="34" charset="0"/>
                  </a:defRPr>
                </a:lvl6pPr>
                <a:lvl7pPr marL="2971800" indent="-228600" defTabSz="457200" eaLnBrk="0" fontAlgn="base" hangingPunct="0">
                  <a:spcBef>
                    <a:spcPct val="0"/>
                  </a:spcBef>
                  <a:spcAft>
                    <a:spcPct val="0"/>
                  </a:spcAft>
                  <a:defRPr>
                    <a:solidFill>
                      <a:schemeClr val="tx1"/>
                    </a:solidFill>
                    <a:latin typeface="Tw Cen MT" panose="020B0602020104020603" pitchFamily="34" charset="0"/>
                  </a:defRPr>
                </a:lvl7pPr>
                <a:lvl8pPr marL="3429000" indent="-228600" defTabSz="457200" eaLnBrk="0" fontAlgn="base" hangingPunct="0">
                  <a:spcBef>
                    <a:spcPct val="0"/>
                  </a:spcBef>
                  <a:spcAft>
                    <a:spcPct val="0"/>
                  </a:spcAft>
                  <a:defRPr>
                    <a:solidFill>
                      <a:schemeClr val="tx1"/>
                    </a:solidFill>
                    <a:latin typeface="Tw Cen MT" panose="020B0602020104020603" pitchFamily="34" charset="0"/>
                  </a:defRPr>
                </a:lvl8pPr>
                <a:lvl9pPr marL="3886200" indent="-228600" defTabSz="457200" eaLnBrk="0" fontAlgn="base" hangingPunct="0">
                  <a:spcBef>
                    <a:spcPct val="0"/>
                  </a:spcBef>
                  <a:spcAft>
                    <a:spcPct val="0"/>
                  </a:spcAft>
                  <a:defRPr>
                    <a:solidFill>
                      <a:schemeClr val="tx1"/>
                    </a:solidFill>
                    <a:latin typeface="Tw Cen MT" panose="020B0602020104020603" pitchFamily="34" charset="0"/>
                  </a:defRPr>
                </a:lvl9pPr>
              </a:lstStyle>
              <a:p>
                <a:r>
                  <a:rPr lang="en-GB" altLang="en-US"/>
                  <a:t>Shell</a:t>
                </a:r>
              </a:p>
            </p:txBody>
          </p:sp>
          <p:sp>
            <p:nvSpPr>
              <p:cNvPr id="18" name="Rectangle 5"/>
              <p:cNvSpPr>
                <a:spLocks noChangeArrowheads="1"/>
              </p:cNvSpPr>
              <p:nvPr/>
            </p:nvSpPr>
            <p:spPr bwMode="auto">
              <a:xfrm>
                <a:off x="2178051" y="3292703"/>
                <a:ext cx="646680" cy="315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w Cen MT" panose="020B0602020104020603" pitchFamily="34" charset="0"/>
                  </a:defRPr>
                </a:lvl1pPr>
                <a:lvl2pPr marL="742950" indent="-285750">
                  <a:defRPr>
                    <a:solidFill>
                      <a:schemeClr val="tx1"/>
                    </a:solidFill>
                    <a:latin typeface="Tw Cen MT" panose="020B0602020104020603" pitchFamily="34" charset="0"/>
                  </a:defRPr>
                </a:lvl2pPr>
                <a:lvl3pPr marL="1143000" indent="-228600">
                  <a:defRPr>
                    <a:solidFill>
                      <a:schemeClr val="tx1"/>
                    </a:solidFill>
                    <a:latin typeface="Tw Cen MT" panose="020B0602020104020603" pitchFamily="34" charset="0"/>
                  </a:defRPr>
                </a:lvl3pPr>
                <a:lvl4pPr marL="1600200" indent="-228600">
                  <a:defRPr>
                    <a:solidFill>
                      <a:schemeClr val="tx1"/>
                    </a:solidFill>
                    <a:latin typeface="Tw Cen MT" panose="020B0602020104020603" pitchFamily="34" charset="0"/>
                  </a:defRPr>
                </a:lvl4pPr>
                <a:lvl5pPr marL="2057400" indent="-228600">
                  <a:defRPr>
                    <a:solidFill>
                      <a:schemeClr val="tx1"/>
                    </a:solidFill>
                    <a:latin typeface="Tw Cen MT" panose="020B0602020104020603" pitchFamily="34" charset="0"/>
                  </a:defRPr>
                </a:lvl5pPr>
                <a:lvl6pPr marL="2514600" indent="-228600" defTabSz="457200" eaLnBrk="0" fontAlgn="base" hangingPunct="0">
                  <a:spcBef>
                    <a:spcPct val="0"/>
                  </a:spcBef>
                  <a:spcAft>
                    <a:spcPct val="0"/>
                  </a:spcAft>
                  <a:defRPr>
                    <a:solidFill>
                      <a:schemeClr val="tx1"/>
                    </a:solidFill>
                    <a:latin typeface="Tw Cen MT" panose="020B0602020104020603" pitchFamily="34" charset="0"/>
                  </a:defRPr>
                </a:lvl6pPr>
                <a:lvl7pPr marL="2971800" indent="-228600" defTabSz="457200" eaLnBrk="0" fontAlgn="base" hangingPunct="0">
                  <a:spcBef>
                    <a:spcPct val="0"/>
                  </a:spcBef>
                  <a:spcAft>
                    <a:spcPct val="0"/>
                  </a:spcAft>
                  <a:defRPr>
                    <a:solidFill>
                      <a:schemeClr val="tx1"/>
                    </a:solidFill>
                    <a:latin typeface="Tw Cen MT" panose="020B0602020104020603" pitchFamily="34" charset="0"/>
                  </a:defRPr>
                </a:lvl7pPr>
                <a:lvl8pPr marL="3429000" indent="-228600" defTabSz="457200" eaLnBrk="0" fontAlgn="base" hangingPunct="0">
                  <a:spcBef>
                    <a:spcPct val="0"/>
                  </a:spcBef>
                  <a:spcAft>
                    <a:spcPct val="0"/>
                  </a:spcAft>
                  <a:defRPr>
                    <a:solidFill>
                      <a:schemeClr val="tx1"/>
                    </a:solidFill>
                    <a:latin typeface="Tw Cen MT" panose="020B0602020104020603" pitchFamily="34" charset="0"/>
                  </a:defRPr>
                </a:lvl8pPr>
                <a:lvl9pPr marL="3886200" indent="-228600" defTabSz="457200" eaLnBrk="0" fontAlgn="base" hangingPunct="0">
                  <a:spcBef>
                    <a:spcPct val="0"/>
                  </a:spcBef>
                  <a:spcAft>
                    <a:spcPct val="0"/>
                  </a:spcAft>
                  <a:defRPr>
                    <a:solidFill>
                      <a:schemeClr val="tx1"/>
                    </a:solidFill>
                    <a:latin typeface="Tw Cen MT" panose="020B0602020104020603" pitchFamily="34" charset="0"/>
                  </a:defRPr>
                </a:lvl9pPr>
              </a:lstStyle>
              <a:p>
                <a:r>
                  <a:rPr lang="en-GB" altLang="en-US"/>
                  <a:t>Collar</a:t>
                </a:r>
              </a:p>
            </p:txBody>
          </p:sp>
          <p:sp>
            <p:nvSpPr>
              <p:cNvPr id="19" name="Rectangle 8"/>
              <p:cNvSpPr>
                <a:spLocks noChangeArrowheads="1"/>
              </p:cNvSpPr>
              <p:nvPr/>
            </p:nvSpPr>
            <p:spPr bwMode="auto">
              <a:xfrm>
                <a:off x="2178051" y="3743064"/>
                <a:ext cx="470136" cy="315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w Cen MT" panose="020B0602020104020603" pitchFamily="34" charset="0"/>
                  </a:defRPr>
                </a:lvl1pPr>
                <a:lvl2pPr marL="742950" indent="-285750">
                  <a:defRPr>
                    <a:solidFill>
                      <a:schemeClr val="tx1"/>
                    </a:solidFill>
                    <a:latin typeface="Tw Cen MT" panose="020B0602020104020603" pitchFamily="34" charset="0"/>
                  </a:defRPr>
                </a:lvl2pPr>
                <a:lvl3pPr marL="1143000" indent="-228600">
                  <a:defRPr>
                    <a:solidFill>
                      <a:schemeClr val="tx1"/>
                    </a:solidFill>
                    <a:latin typeface="Tw Cen MT" panose="020B0602020104020603" pitchFamily="34" charset="0"/>
                  </a:defRPr>
                </a:lvl3pPr>
                <a:lvl4pPr marL="1600200" indent="-228600">
                  <a:defRPr>
                    <a:solidFill>
                      <a:schemeClr val="tx1"/>
                    </a:solidFill>
                    <a:latin typeface="Tw Cen MT" panose="020B0602020104020603" pitchFamily="34" charset="0"/>
                  </a:defRPr>
                </a:lvl4pPr>
                <a:lvl5pPr marL="2057400" indent="-228600">
                  <a:defRPr>
                    <a:solidFill>
                      <a:schemeClr val="tx1"/>
                    </a:solidFill>
                    <a:latin typeface="Tw Cen MT" panose="020B0602020104020603" pitchFamily="34" charset="0"/>
                  </a:defRPr>
                </a:lvl5pPr>
                <a:lvl6pPr marL="2514600" indent="-228600" defTabSz="457200" eaLnBrk="0" fontAlgn="base" hangingPunct="0">
                  <a:spcBef>
                    <a:spcPct val="0"/>
                  </a:spcBef>
                  <a:spcAft>
                    <a:spcPct val="0"/>
                  </a:spcAft>
                  <a:defRPr>
                    <a:solidFill>
                      <a:schemeClr val="tx1"/>
                    </a:solidFill>
                    <a:latin typeface="Tw Cen MT" panose="020B0602020104020603" pitchFamily="34" charset="0"/>
                  </a:defRPr>
                </a:lvl6pPr>
                <a:lvl7pPr marL="2971800" indent="-228600" defTabSz="457200" eaLnBrk="0" fontAlgn="base" hangingPunct="0">
                  <a:spcBef>
                    <a:spcPct val="0"/>
                  </a:spcBef>
                  <a:spcAft>
                    <a:spcPct val="0"/>
                  </a:spcAft>
                  <a:defRPr>
                    <a:solidFill>
                      <a:schemeClr val="tx1"/>
                    </a:solidFill>
                    <a:latin typeface="Tw Cen MT" panose="020B0602020104020603" pitchFamily="34" charset="0"/>
                  </a:defRPr>
                </a:lvl7pPr>
                <a:lvl8pPr marL="3429000" indent="-228600" defTabSz="457200" eaLnBrk="0" fontAlgn="base" hangingPunct="0">
                  <a:spcBef>
                    <a:spcPct val="0"/>
                  </a:spcBef>
                  <a:spcAft>
                    <a:spcPct val="0"/>
                  </a:spcAft>
                  <a:defRPr>
                    <a:solidFill>
                      <a:schemeClr val="tx1"/>
                    </a:solidFill>
                    <a:latin typeface="Tw Cen MT" panose="020B0602020104020603" pitchFamily="34" charset="0"/>
                  </a:defRPr>
                </a:lvl8pPr>
                <a:lvl9pPr marL="3886200" indent="-228600" defTabSz="457200" eaLnBrk="0" fontAlgn="base" hangingPunct="0">
                  <a:spcBef>
                    <a:spcPct val="0"/>
                  </a:spcBef>
                  <a:spcAft>
                    <a:spcPct val="0"/>
                  </a:spcAft>
                  <a:defRPr>
                    <a:solidFill>
                      <a:schemeClr val="tx1"/>
                    </a:solidFill>
                    <a:latin typeface="Tw Cen MT" panose="020B0602020104020603" pitchFamily="34" charset="0"/>
                  </a:defRPr>
                </a:lvl9pPr>
              </a:lstStyle>
              <a:p>
                <a:r>
                  <a:rPr lang="en-GB" altLang="en-US"/>
                  <a:t>Coil</a:t>
                </a:r>
              </a:p>
            </p:txBody>
          </p:sp>
          <p:sp>
            <p:nvSpPr>
              <p:cNvPr id="20" name="Right Arrow 19"/>
              <p:cNvSpPr/>
              <p:nvPr/>
            </p:nvSpPr>
            <p:spPr>
              <a:xfrm>
                <a:off x="2381798" y="2556269"/>
                <a:ext cx="1713952" cy="136838"/>
              </a:xfrm>
              <a:prstGeom prst="rightArrow">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1" name="Right Arrow 20"/>
              <p:cNvSpPr/>
              <p:nvPr/>
            </p:nvSpPr>
            <p:spPr>
              <a:xfrm>
                <a:off x="2381798" y="2965429"/>
                <a:ext cx="1281678" cy="135483"/>
              </a:xfrm>
              <a:prstGeom prst="rightArrow">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2" name="Right Arrow 21"/>
              <p:cNvSpPr/>
              <p:nvPr/>
            </p:nvSpPr>
            <p:spPr>
              <a:xfrm>
                <a:off x="2381798" y="3595425"/>
                <a:ext cx="856288" cy="119225"/>
              </a:xfrm>
              <a:prstGeom prst="rightArrow">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3" name="Right Arrow 22"/>
              <p:cNvSpPr/>
              <p:nvPr/>
            </p:nvSpPr>
            <p:spPr>
              <a:xfrm>
                <a:off x="2381798" y="4018133"/>
                <a:ext cx="984318" cy="100258"/>
              </a:xfrm>
              <a:prstGeom prst="rightArrow">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grpSp>
        <p:grpSp>
          <p:nvGrpSpPr>
            <p:cNvPr id="7" name="Group 30"/>
            <p:cNvGrpSpPr>
              <a:grpSpLocks/>
            </p:cNvGrpSpPr>
            <p:nvPr/>
          </p:nvGrpSpPr>
          <p:grpSpPr bwMode="auto">
            <a:xfrm>
              <a:off x="2733675" y="3511550"/>
              <a:ext cx="2776538" cy="1633538"/>
              <a:chOff x="2733675" y="3512343"/>
              <a:chExt cx="2776538" cy="1633537"/>
            </a:xfrm>
          </p:grpSpPr>
          <p:cxnSp>
            <p:nvCxnSpPr>
              <p:cNvPr id="9" name="Straight Connector 8"/>
              <p:cNvCxnSpPr/>
              <p:nvPr/>
            </p:nvCxnSpPr>
            <p:spPr>
              <a:xfrm flipV="1">
                <a:off x="3513138" y="4029868"/>
                <a:ext cx="76200" cy="8255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3400425" y="4098131"/>
                <a:ext cx="26988" cy="98425"/>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flipV="1">
                <a:off x="3513138" y="4741067"/>
                <a:ext cx="95250" cy="93663"/>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flipV="1">
                <a:off x="3400425" y="4658517"/>
                <a:ext cx="49213" cy="131763"/>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Arc 12"/>
              <p:cNvSpPr/>
              <p:nvPr/>
            </p:nvSpPr>
            <p:spPr>
              <a:xfrm>
                <a:off x="2733675" y="3726656"/>
                <a:ext cx="1330325" cy="1419224"/>
              </a:xfrm>
              <a:prstGeom prst="arc">
                <a:avLst>
                  <a:gd name="adj1" fmla="val 17443326"/>
                  <a:gd name="adj2" fmla="val 4046013"/>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GB"/>
              </a:p>
            </p:txBody>
          </p:sp>
          <p:cxnSp>
            <p:nvCxnSpPr>
              <p:cNvPr id="14" name="Straight Arrow Connector 13"/>
              <p:cNvCxnSpPr/>
              <p:nvPr/>
            </p:nvCxnSpPr>
            <p:spPr>
              <a:xfrm flipH="1">
                <a:off x="4064000" y="3596481"/>
                <a:ext cx="1446213" cy="51593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3605213" y="3512343"/>
                <a:ext cx="1889125" cy="55880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8" name="Rectangle 31"/>
            <p:cNvSpPr>
              <a:spLocks noChangeArrowheads="1"/>
            </p:cNvSpPr>
            <p:nvPr/>
          </p:nvSpPr>
          <p:spPr bwMode="auto">
            <a:xfrm>
              <a:off x="5445125" y="3208338"/>
              <a:ext cx="10763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w Cen MT" panose="020B0602020104020603" pitchFamily="34" charset="0"/>
                </a:defRPr>
              </a:lvl1pPr>
              <a:lvl2pPr marL="742950" indent="-285750">
                <a:defRPr>
                  <a:solidFill>
                    <a:schemeClr val="tx1"/>
                  </a:solidFill>
                  <a:latin typeface="Tw Cen MT" panose="020B0602020104020603" pitchFamily="34" charset="0"/>
                </a:defRPr>
              </a:lvl2pPr>
              <a:lvl3pPr marL="1143000" indent="-228600">
                <a:defRPr>
                  <a:solidFill>
                    <a:schemeClr val="tx1"/>
                  </a:solidFill>
                  <a:latin typeface="Tw Cen MT" panose="020B0602020104020603" pitchFamily="34" charset="0"/>
                </a:defRPr>
              </a:lvl3pPr>
              <a:lvl4pPr marL="1600200" indent="-228600">
                <a:defRPr>
                  <a:solidFill>
                    <a:schemeClr val="tx1"/>
                  </a:solidFill>
                  <a:latin typeface="Tw Cen MT" panose="020B0602020104020603" pitchFamily="34" charset="0"/>
                </a:defRPr>
              </a:lvl4pPr>
              <a:lvl5pPr marL="2057400" indent="-228600">
                <a:defRPr>
                  <a:solidFill>
                    <a:schemeClr val="tx1"/>
                  </a:solidFill>
                  <a:latin typeface="Tw Cen MT" panose="020B0602020104020603" pitchFamily="34" charset="0"/>
                </a:defRPr>
              </a:lvl5pPr>
              <a:lvl6pPr marL="2514600" indent="-228600" defTabSz="457200" eaLnBrk="0" fontAlgn="base" hangingPunct="0">
                <a:spcBef>
                  <a:spcPct val="0"/>
                </a:spcBef>
                <a:spcAft>
                  <a:spcPct val="0"/>
                </a:spcAft>
                <a:defRPr>
                  <a:solidFill>
                    <a:schemeClr val="tx1"/>
                  </a:solidFill>
                  <a:latin typeface="Tw Cen MT" panose="020B0602020104020603" pitchFamily="34" charset="0"/>
                </a:defRPr>
              </a:lvl6pPr>
              <a:lvl7pPr marL="2971800" indent="-228600" defTabSz="457200" eaLnBrk="0" fontAlgn="base" hangingPunct="0">
                <a:spcBef>
                  <a:spcPct val="0"/>
                </a:spcBef>
                <a:spcAft>
                  <a:spcPct val="0"/>
                </a:spcAft>
                <a:defRPr>
                  <a:solidFill>
                    <a:schemeClr val="tx1"/>
                  </a:solidFill>
                  <a:latin typeface="Tw Cen MT" panose="020B0602020104020603" pitchFamily="34" charset="0"/>
                </a:defRPr>
              </a:lvl7pPr>
              <a:lvl8pPr marL="3429000" indent="-228600" defTabSz="457200" eaLnBrk="0" fontAlgn="base" hangingPunct="0">
                <a:spcBef>
                  <a:spcPct val="0"/>
                </a:spcBef>
                <a:spcAft>
                  <a:spcPct val="0"/>
                </a:spcAft>
                <a:defRPr>
                  <a:solidFill>
                    <a:schemeClr val="tx1"/>
                  </a:solidFill>
                  <a:latin typeface="Tw Cen MT" panose="020B0602020104020603" pitchFamily="34" charset="0"/>
                </a:defRPr>
              </a:lvl8pPr>
              <a:lvl9pPr marL="3886200" indent="-228600" defTabSz="457200" eaLnBrk="0" fontAlgn="base" hangingPunct="0">
                <a:spcBef>
                  <a:spcPct val="0"/>
                </a:spcBef>
                <a:spcAft>
                  <a:spcPct val="0"/>
                </a:spcAft>
                <a:defRPr>
                  <a:solidFill>
                    <a:schemeClr val="tx1"/>
                  </a:solidFill>
                  <a:latin typeface="Tw Cen MT" panose="020B0602020104020603" pitchFamily="34" charset="0"/>
                </a:defRPr>
              </a:lvl9pPr>
            </a:lstStyle>
            <a:p>
              <a:r>
                <a:rPr lang="en-GB" altLang="en-US" dirty="0"/>
                <a:t>Shims for </a:t>
              </a:r>
            </a:p>
            <a:p>
              <a:r>
                <a:rPr lang="en-GB" altLang="en-US" dirty="0"/>
                <a:t>Pre-stress</a:t>
              </a:r>
            </a:p>
          </p:txBody>
        </p:sp>
      </p:grpSp>
      <p:sp>
        <p:nvSpPr>
          <p:cNvPr id="24" name="Content Placeholder 6"/>
          <p:cNvSpPr txBox="1">
            <a:spLocks/>
          </p:cNvSpPr>
          <p:nvPr/>
        </p:nvSpPr>
        <p:spPr>
          <a:xfrm>
            <a:off x="651788" y="806501"/>
            <a:ext cx="6005039" cy="3388248"/>
          </a:xfrm>
          <a:prstGeom prst="rect">
            <a:avLst/>
          </a:prstGeom>
        </p:spPr>
        <p:txBody>
          <a:bodyPr/>
          <a:lstStyle>
            <a:lvl1pPr marL="658336" indent="-609570" algn="l" rtl="0" eaLnBrk="1" latinLnBrk="0" hangingPunct="1">
              <a:spcBef>
                <a:spcPct val="20000"/>
              </a:spcBef>
              <a:buClr>
                <a:schemeClr val="tx1"/>
              </a:buClr>
              <a:buSzPct val="80000"/>
              <a:buFont typeface="Arial"/>
              <a:buChar char="•"/>
              <a:defRPr kumimoji="0" sz="4000" kern="1200">
                <a:solidFill>
                  <a:schemeClr val="tx1"/>
                </a:solidFill>
                <a:latin typeface="+mn-lt"/>
                <a:ea typeface="+mn-ea"/>
                <a:cs typeface="+mn-cs"/>
              </a:defRPr>
            </a:lvl1pPr>
            <a:lvl2pPr marL="1206948" indent="-609570" algn="l" rtl="0" eaLnBrk="1" latinLnBrk="0" hangingPunct="1">
              <a:spcBef>
                <a:spcPct val="20000"/>
              </a:spcBef>
              <a:buClr>
                <a:schemeClr val="tx1"/>
              </a:buClr>
              <a:buSzPct val="90000"/>
              <a:buFont typeface="Arial"/>
              <a:buChar char="•"/>
              <a:defRPr kumimoji="0" sz="3467" kern="1200">
                <a:solidFill>
                  <a:schemeClr val="tx1"/>
                </a:solidFill>
                <a:latin typeface="+mn-lt"/>
                <a:ea typeface="+mn-ea"/>
                <a:cs typeface="+mn-cs"/>
              </a:defRPr>
            </a:lvl2pPr>
            <a:lvl3pPr marL="1456872" indent="-457178" algn="l" rtl="0" eaLnBrk="1" latinLnBrk="0" hangingPunct="1">
              <a:spcBef>
                <a:spcPct val="20000"/>
              </a:spcBef>
              <a:buClr>
                <a:schemeClr val="tx1"/>
              </a:buClr>
              <a:buSzPct val="85000"/>
              <a:buFont typeface="Arial"/>
              <a:buChar char="•"/>
              <a:defRPr kumimoji="0" sz="3200" kern="1200">
                <a:solidFill>
                  <a:schemeClr val="tx1"/>
                </a:solidFill>
                <a:latin typeface="+mn-lt"/>
                <a:ea typeface="+mn-ea"/>
                <a:cs typeface="+mn-cs"/>
              </a:defRPr>
            </a:lvl3pPr>
            <a:lvl4pPr marL="1846996" indent="-457178" algn="l" rtl="0" eaLnBrk="1" latinLnBrk="0" hangingPunct="1">
              <a:spcBef>
                <a:spcPct val="20000"/>
              </a:spcBef>
              <a:buClr>
                <a:schemeClr val="tx1"/>
              </a:buClr>
              <a:buSzPct val="90000"/>
              <a:buFont typeface="Arial"/>
              <a:buChar char="•"/>
              <a:defRPr kumimoji="0" sz="2667" kern="1200">
                <a:solidFill>
                  <a:schemeClr val="tx1"/>
                </a:solidFill>
                <a:latin typeface="+mn-lt"/>
                <a:ea typeface="+mn-ea"/>
                <a:cs typeface="+mn-cs"/>
              </a:defRPr>
            </a:lvl4pPr>
            <a:lvl5pPr marL="2200546" indent="-457178" algn="l" rtl="0" eaLnBrk="1" latinLnBrk="0" hangingPunct="1">
              <a:spcBef>
                <a:spcPct val="20000"/>
              </a:spcBef>
              <a:buClr>
                <a:schemeClr val="tx1"/>
              </a:buClr>
              <a:buSzPct val="100000"/>
              <a:buFont typeface="Arial"/>
              <a:buChar char="•"/>
              <a:defRPr kumimoji="0" sz="2667" kern="1200">
                <a:solidFill>
                  <a:schemeClr val="tx1"/>
                </a:solidFill>
                <a:latin typeface="+mn-lt"/>
                <a:ea typeface="+mn-ea"/>
                <a:cs typeface="+mn-cs"/>
              </a:defRPr>
            </a:lvl5pPr>
            <a:lvl6pPr marL="2267598" indent="-243829" algn="l" rtl="0" eaLnBrk="1" latinLnBrk="0" hangingPunct="1">
              <a:spcBef>
                <a:spcPct val="20000"/>
              </a:spcBef>
              <a:buClr>
                <a:schemeClr val="accent5"/>
              </a:buClr>
              <a:buFont typeface="Arial"/>
              <a:buChar char="-"/>
              <a:defRPr kumimoji="0" sz="2667" kern="1200" baseline="0">
                <a:solidFill>
                  <a:schemeClr val="tx1"/>
                </a:solidFill>
                <a:latin typeface="+mn-lt"/>
                <a:ea typeface="+mn-ea"/>
                <a:cs typeface="+mn-cs"/>
              </a:defRPr>
            </a:lvl6pPr>
            <a:lvl7pPr marL="2560192" indent="-243829" algn="l" rtl="0" eaLnBrk="1" latinLnBrk="0" hangingPunct="1">
              <a:spcBef>
                <a:spcPct val="20000"/>
              </a:spcBef>
              <a:buClr>
                <a:schemeClr val="accent6"/>
              </a:buClr>
              <a:buSzPct val="100000"/>
              <a:buFont typeface="Arial"/>
              <a:buChar char="•"/>
              <a:defRPr kumimoji="0" sz="2400" kern="1200" baseline="0">
                <a:solidFill>
                  <a:schemeClr val="tx1"/>
                </a:solidFill>
                <a:latin typeface="+mn-lt"/>
                <a:ea typeface="+mn-ea"/>
                <a:cs typeface="+mn-cs"/>
              </a:defRPr>
            </a:lvl7pPr>
            <a:lvl8pPr marL="2852786" indent="-243829" algn="l" rtl="0" eaLnBrk="1" latinLnBrk="0" hangingPunct="1">
              <a:spcBef>
                <a:spcPct val="20000"/>
              </a:spcBef>
              <a:buClr>
                <a:schemeClr val="accent6"/>
              </a:buClr>
              <a:buFont typeface="Arial"/>
              <a:buChar char="▪"/>
              <a:defRPr kumimoji="0" sz="2133" kern="1200">
                <a:solidFill>
                  <a:schemeClr val="tx1"/>
                </a:solidFill>
                <a:latin typeface="+mn-lt"/>
                <a:ea typeface="+mn-ea"/>
                <a:cs typeface="+mn-cs"/>
              </a:defRPr>
            </a:lvl8pPr>
            <a:lvl9pPr marL="3108805" indent="-243829" algn="l" rtl="0" eaLnBrk="1" latinLnBrk="0" hangingPunct="1">
              <a:spcBef>
                <a:spcPct val="20000"/>
              </a:spcBef>
              <a:buClr>
                <a:schemeClr val="accent6"/>
              </a:buClr>
              <a:buFont typeface="Arial"/>
              <a:buChar char="•"/>
              <a:defRPr kumimoji="0" sz="2133" kern="1200">
                <a:solidFill>
                  <a:schemeClr val="tx1"/>
                </a:solidFill>
                <a:latin typeface="+mn-lt"/>
                <a:ea typeface="+mn-ea"/>
                <a:cs typeface="+mn-cs"/>
              </a:defRPr>
            </a:lvl9pPr>
          </a:lstStyle>
          <a:p>
            <a:pPr marL="48766" indent="0">
              <a:buFont typeface="Arial"/>
              <a:buNone/>
            </a:pPr>
            <a:r>
              <a:rPr lang="en-GB" sz="2000" dirty="0" smtClean="0"/>
              <a:t>Electromagnetic and thermal stress acts on a mechanical model composed of</a:t>
            </a:r>
          </a:p>
          <a:p>
            <a:pPr marL="505966" indent="-457200">
              <a:buFont typeface="Arial"/>
              <a:buAutoNum type="arabicPeriod"/>
            </a:pPr>
            <a:r>
              <a:rPr lang="en-GB" sz="2000" dirty="0" smtClean="0"/>
              <a:t>Steel shell</a:t>
            </a:r>
          </a:p>
          <a:p>
            <a:pPr marL="505966" indent="-457200">
              <a:buFont typeface="Arial"/>
              <a:buAutoNum type="arabicPeriod"/>
            </a:pPr>
            <a:r>
              <a:rPr lang="en-GB" sz="2000" dirty="0" smtClean="0"/>
              <a:t>Iron yoke</a:t>
            </a:r>
          </a:p>
          <a:p>
            <a:pPr marL="505966" indent="-457200">
              <a:buFont typeface="Arial"/>
              <a:buAutoNum type="arabicPeriod"/>
            </a:pPr>
            <a:r>
              <a:rPr lang="en-GB" sz="2000" dirty="0" smtClean="0"/>
              <a:t>Steel collar</a:t>
            </a:r>
          </a:p>
          <a:p>
            <a:pPr marL="505966" indent="-457200">
              <a:buFont typeface="Arial"/>
              <a:buAutoNum type="arabicPeriod"/>
            </a:pPr>
            <a:r>
              <a:rPr lang="en-GB" sz="2000" dirty="0" smtClean="0"/>
              <a:t>Nb</a:t>
            </a:r>
            <a:r>
              <a:rPr lang="en-GB" sz="2000" baseline="-25000" dirty="0" smtClean="0"/>
              <a:t>3</a:t>
            </a:r>
            <a:r>
              <a:rPr lang="en-GB" sz="2000" dirty="0" smtClean="0"/>
              <a:t>Sn coil</a:t>
            </a:r>
          </a:p>
          <a:p>
            <a:pPr marL="48766" indent="0">
              <a:buFont typeface="Arial"/>
              <a:buNone/>
            </a:pPr>
            <a:r>
              <a:rPr lang="en-GB" sz="2000" dirty="0" smtClean="0"/>
              <a:t>with appropriate elements contact and boundary conditions.</a:t>
            </a:r>
            <a:endParaRPr lang="en-GB" sz="2000" dirty="0"/>
          </a:p>
        </p:txBody>
      </p:sp>
      <p:graphicFrame>
        <p:nvGraphicFramePr>
          <p:cNvPr id="27" name="Diagram 26"/>
          <p:cNvGraphicFramePr/>
          <p:nvPr>
            <p:extLst>
              <p:ext uri="{D42A27DB-BD31-4B8C-83A1-F6EECF244321}">
                <p14:modId xmlns:p14="http://schemas.microsoft.com/office/powerpoint/2010/main" val="2534545129"/>
              </p:ext>
            </p:extLst>
          </p:nvPr>
        </p:nvGraphicFramePr>
        <p:xfrm>
          <a:off x="250166" y="4488783"/>
          <a:ext cx="6643392" cy="8643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821904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0760" y="0"/>
            <a:ext cx="9956800" cy="489036"/>
          </a:xfrm>
        </p:spPr>
        <p:txBody>
          <a:bodyPr>
            <a:noAutofit/>
          </a:bodyPr>
          <a:lstStyle/>
          <a:p>
            <a:pPr algn="ctr"/>
            <a:r>
              <a:rPr lang="en-GB" sz="3200" dirty="0" smtClean="0"/>
              <a:t>Mesh-based Interpolation</a:t>
            </a:r>
            <a:endParaRPr lang="en-GB" sz="3200" dirty="0"/>
          </a:p>
        </p:txBody>
      </p:sp>
      <p:sp>
        <p:nvSpPr>
          <p:cNvPr id="5" name="Slide Number Placeholder 4"/>
          <p:cNvSpPr>
            <a:spLocks noGrp="1"/>
          </p:cNvSpPr>
          <p:nvPr>
            <p:ph type="sldNum" sz="quarter" idx="4"/>
          </p:nvPr>
        </p:nvSpPr>
        <p:spPr/>
        <p:txBody>
          <a:bodyPr/>
          <a:lstStyle/>
          <a:p>
            <a:fld id="{E626C776-1255-40B4-80EB-8A48E77F1A06}" type="slidenum">
              <a:rPr lang="pl-PL" smtClean="0"/>
              <a:t>6</a:t>
            </a:fld>
            <a:endParaRPr lang="pl-PL"/>
          </a:p>
        </p:txBody>
      </p:sp>
      <p:pic>
        <p:nvPicPr>
          <p:cNvPr id="6" name="Picture 5"/>
          <p:cNvPicPr>
            <a:picLocks noChangeAspect="1"/>
          </p:cNvPicPr>
          <p:nvPr/>
        </p:nvPicPr>
        <p:blipFill>
          <a:blip r:embed="rId2"/>
          <a:stretch>
            <a:fillRect/>
          </a:stretch>
        </p:blipFill>
        <p:spPr>
          <a:xfrm>
            <a:off x="5087972" y="2712860"/>
            <a:ext cx="1328783" cy="1429904"/>
          </a:xfrm>
          <a:prstGeom prst="rect">
            <a:avLst/>
          </a:prstGeom>
        </p:spPr>
      </p:pic>
      <p:cxnSp>
        <p:nvCxnSpPr>
          <p:cNvPr id="9" name="Straight Arrow Connector 8"/>
          <p:cNvCxnSpPr/>
          <p:nvPr/>
        </p:nvCxnSpPr>
        <p:spPr>
          <a:xfrm>
            <a:off x="4156730" y="4725590"/>
            <a:ext cx="3130296"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0" name="TextBox 9"/>
              <p:cNvSpPr txBox="1"/>
              <p:nvPr/>
            </p:nvSpPr>
            <p:spPr>
              <a:xfrm>
                <a:off x="4177067" y="4338829"/>
                <a:ext cx="288862" cy="864596"/>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i="1" smtClean="0">
                          <a:latin typeface="Cambria Math" panose="02040503050406030204" pitchFamily="18" charset="0"/>
                        </a:rPr>
                        <m:t>𝑇</m:t>
                      </m:r>
                    </m:oMath>
                  </m:oMathPara>
                </a14:m>
                <a:endParaRPr lang="en-GB" b="0" i="1" dirty="0" smtClean="0">
                  <a:latin typeface="Cambria Math" panose="02040503050406030204" pitchFamily="18" charset="0"/>
                </a:endParaRPr>
              </a:p>
              <a:p>
                <a:endParaRPr lang="en-GB" b="0" i="1" dirty="0" smtClean="0">
                  <a:latin typeface="Cambria Math" panose="02040503050406030204" pitchFamily="18" charset="0"/>
                </a:endParaRPr>
              </a:p>
              <a:p>
                <a:pPr/>
                <a14:m>
                  <m:oMathPara xmlns:m="http://schemas.openxmlformats.org/officeDocument/2006/math">
                    <m:oMathParaPr>
                      <m:jc m:val="left"/>
                    </m:oMathParaPr>
                    <m:oMath xmlns:m="http://schemas.openxmlformats.org/officeDocument/2006/math">
                      <m:sSub>
                        <m:sSubPr>
                          <m:ctrlPr>
                            <a:rPr lang="en-GB" i="1">
                              <a:latin typeface="Cambria Math" panose="02040503050406030204" pitchFamily="18" charset="0"/>
                            </a:rPr>
                          </m:ctrlPr>
                        </m:sSubPr>
                        <m:e>
                          <m:acc>
                            <m:accPr>
                              <m:chr m:val="⃗"/>
                              <m:ctrlPr>
                                <a:rPr lang="en-GB" i="1">
                                  <a:latin typeface="Cambria Math" panose="02040503050406030204" pitchFamily="18" charset="0"/>
                                </a:rPr>
                              </m:ctrlPr>
                            </m:accPr>
                            <m:e>
                              <m:r>
                                <a:rPr lang="en-GB" i="1">
                                  <a:latin typeface="Cambria Math" panose="02040503050406030204" pitchFamily="18" charset="0"/>
                                </a:rPr>
                                <m:t>𝐹</m:t>
                              </m:r>
                            </m:e>
                          </m:acc>
                        </m:e>
                        <m:sub>
                          <m:r>
                            <m:rPr>
                              <m:sty m:val="p"/>
                            </m:rPr>
                            <a:rPr lang="en-GB">
                              <a:latin typeface="Cambria Math" panose="02040503050406030204" pitchFamily="18" charset="0"/>
                            </a:rPr>
                            <m:t>L</m:t>
                          </m:r>
                        </m:sub>
                      </m:sSub>
                    </m:oMath>
                  </m:oMathPara>
                </a14:m>
                <a:endParaRPr lang="en-GB" dirty="0"/>
              </a:p>
            </p:txBody>
          </p:sp>
        </mc:Choice>
        <mc:Fallback xmlns="">
          <p:sp>
            <p:nvSpPr>
              <p:cNvPr id="10" name="TextBox 9"/>
              <p:cNvSpPr txBox="1">
                <a:spLocks noRot="1" noChangeAspect="1" noMove="1" noResize="1" noEditPoints="1" noAdjustHandles="1" noChangeArrowheads="1" noChangeShapeType="1" noTextEdit="1"/>
              </p:cNvSpPr>
              <p:nvPr/>
            </p:nvSpPr>
            <p:spPr>
              <a:xfrm>
                <a:off x="4177067" y="4338829"/>
                <a:ext cx="288862" cy="864596"/>
              </a:xfrm>
              <a:prstGeom prst="rect">
                <a:avLst/>
              </a:prstGeom>
              <a:blipFill rotWithShape="0">
                <a:blip r:embed="rId3"/>
                <a:stretch>
                  <a:fillRect l="-27083" r="-60417" b="-563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6965463" y="4286123"/>
                <a:ext cx="321563" cy="91730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GB" i="1" smtClean="0">
                              <a:latin typeface="Cambria Math" panose="02040503050406030204" pitchFamily="18" charset="0"/>
                            </a:rPr>
                          </m:ctrlPr>
                        </m:accPr>
                        <m:e>
                          <m:r>
                            <a:rPr lang="en-GB" i="1">
                              <a:latin typeface="Cambria Math" panose="02040503050406030204" pitchFamily="18" charset="0"/>
                            </a:rPr>
                            <m:t>𝑇</m:t>
                          </m:r>
                        </m:e>
                      </m:acc>
                    </m:oMath>
                  </m:oMathPara>
                </a14:m>
                <a:endParaRPr lang="en-GB" i="1" dirty="0" smtClean="0">
                  <a:latin typeface="Cambria Math" panose="02040503050406030204" pitchFamily="18" charset="0"/>
                </a:endParaRPr>
              </a:p>
              <a:p>
                <a:endParaRPr lang="en-GB" i="1" dirty="0" smtClean="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acc>
                        <m:accPr>
                          <m:chr m:val="̂"/>
                          <m:ctrlPr>
                            <a:rPr lang="en-GB" i="1">
                              <a:latin typeface="Cambria Math" panose="02040503050406030204" pitchFamily="18" charset="0"/>
                            </a:rPr>
                          </m:ctrlPr>
                        </m:accPr>
                        <m:e>
                          <m:sSub>
                            <m:sSubPr>
                              <m:ctrlPr>
                                <a:rPr lang="en-GB" i="1">
                                  <a:latin typeface="Cambria Math" panose="02040503050406030204" pitchFamily="18" charset="0"/>
                                </a:rPr>
                              </m:ctrlPr>
                            </m:sSubPr>
                            <m:e>
                              <m:acc>
                                <m:accPr>
                                  <m:chr m:val="⃗"/>
                                  <m:ctrlPr>
                                    <a:rPr lang="en-GB" i="1">
                                      <a:latin typeface="Cambria Math" panose="02040503050406030204" pitchFamily="18" charset="0"/>
                                    </a:rPr>
                                  </m:ctrlPr>
                                </m:accPr>
                                <m:e>
                                  <m:r>
                                    <a:rPr lang="en-GB" i="1">
                                      <a:latin typeface="Cambria Math" panose="02040503050406030204" pitchFamily="18" charset="0"/>
                                    </a:rPr>
                                    <m:t>𝐹</m:t>
                                  </m:r>
                                </m:e>
                              </m:acc>
                            </m:e>
                            <m:sub>
                              <m:r>
                                <m:rPr>
                                  <m:sty m:val="p"/>
                                </m:rPr>
                                <a:rPr lang="en-GB">
                                  <a:latin typeface="Cambria Math" panose="02040503050406030204" pitchFamily="18" charset="0"/>
                                </a:rPr>
                                <m:t>L</m:t>
                              </m:r>
                            </m:sub>
                          </m:sSub>
                        </m:e>
                      </m:acc>
                    </m:oMath>
                  </m:oMathPara>
                </a14:m>
                <a:endParaRPr lang="en-GB" dirty="0"/>
              </a:p>
            </p:txBody>
          </p:sp>
        </mc:Choice>
        <mc:Fallback xmlns="">
          <p:sp>
            <p:nvSpPr>
              <p:cNvPr id="11" name="TextBox 10"/>
              <p:cNvSpPr txBox="1">
                <a:spLocks noRot="1" noChangeAspect="1" noMove="1" noResize="1" noEditPoints="1" noAdjustHandles="1" noChangeArrowheads="1" noChangeShapeType="1" noTextEdit="1"/>
              </p:cNvSpPr>
              <p:nvPr/>
            </p:nvSpPr>
            <p:spPr>
              <a:xfrm>
                <a:off x="6965463" y="4286123"/>
                <a:ext cx="321563" cy="917302"/>
              </a:xfrm>
              <a:prstGeom prst="rect">
                <a:avLst/>
              </a:prstGeom>
              <a:blipFill rotWithShape="0">
                <a:blip r:embed="rId4"/>
                <a:stretch>
                  <a:fillRect l="-11538" t="-4636" r="-73077" b="-5298"/>
                </a:stretch>
              </a:blipFill>
            </p:spPr>
            <p:txBody>
              <a:bodyPr/>
              <a:lstStyle/>
              <a:p>
                <a:r>
                  <a:rPr lang="en-GB">
                    <a:noFill/>
                  </a:rPr>
                  <a:t> </a:t>
                </a:r>
              </a:p>
            </p:txBody>
          </p:sp>
        </mc:Fallback>
      </mc:AlternateContent>
      <p:sp>
        <p:nvSpPr>
          <p:cNvPr id="12" name="TextBox 11"/>
          <p:cNvSpPr txBox="1"/>
          <p:nvPr/>
        </p:nvSpPr>
        <p:spPr>
          <a:xfrm>
            <a:off x="5025240" y="5203425"/>
            <a:ext cx="1454245" cy="646331"/>
          </a:xfrm>
          <a:prstGeom prst="rect">
            <a:avLst/>
          </a:prstGeom>
          <a:noFill/>
        </p:spPr>
        <p:txBody>
          <a:bodyPr wrap="none" rtlCol="0">
            <a:spAutoFit/>
          </a:bodyPr>
          <a:lstStyle/>
          <a:p>
            <a:pPr algn="ctr"/>
            <a:r>
              <a:rPr lang="en-GB" dirty="0"/>
              <a:t>Mesh-based</a:t>
            </a:r>
          </a:p>
          <a:p>
            <a:pPr algn="ctr"/>
            <a:r>
              <a:rPr lang="en-GB" dirty="0"/>
              <a:t>interpolation</a:t>
            </a:r>
          </a:p>
        </p:txBody>
      </p:sp>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71758" y="2712860"/>
            <a:ext cx="4158862" cy="3125604"/>
          </a:xfrm>
          <a:prstGeom prst="rect">
            <a:avLst/>
          </a:prstGeom>
        </p:spPr>
      </p:pic>
      <p:sp>
        <p:nvSpPr>
          <p:cNvPr id="15" name="Rectangle 14"/>
          <p:cNvSpPr/>
          <p:nvPr/>
        </p:nvSpPr>
        <p:spPr>
          <a:xfrm>
            <a:off x="937813" y="1874124"/>
            <a:ext cx="2698175" cy="369332"/>
          </a:xfrm>
          <a:prstGeom prst="rect">
            <a:avLst/>
          </a:prstGeom>
        </p:spPr>
        <p:txBody>
          <a:bodyPr wrap="none">
            <a:spAutoFit/>
          </a:bodyPr>
          <a:lstStyle/>
          <a:p>
            <a:pPr algn="ctr"/>
            <a:r>
              <a:rPr lang="en-GB" dirty="0" smtClean="0"/>
              <a:t>Magneto-Thermal Model</a:t>
            </a:r>
          </a:p>
        </p:txBody>
      </p:sp>
      <p:sp>
        <p:nvSpPr>
          <p:cNvPr id="16" name="Rectangle 15"/>
          <p:cNvSpPr/>
          <p:nvPr/>
        </p:nvSpPr>
        <p:spPr>
          <a:xfrm>
            <a:off x="8763410" y="1871255"/>
            <a:ext cx="2044149" cy="369332"/>
          </a:xfrm>
          <a:prstGeom prst="rect">
            <a:avLst/>
          </a:prstGeom>
        </p:spPr>
        <p:txBody>
          <a:bodyPr wrap="none">
            <a:spAutoFit/>
          </a:bodyPr>
          <a:lstStyle/>
          <a:p>
            <a:pPr algn="ctr"/>
            <a:r>
              <a:rPr lang="en-GB" dirty="0" smtClean="0"/>
              <a:t>Mechanical Model</a:t>
            </a:r>
          </a:p>
        </p:txBody>
      </p:sp>
      <p:pic>
        <p:nvPicPr>
          <p:cNvPr id="18" name="Picture 17" descr="Screen Clipping"/>
          <p:cNvPicPr>
            <a:picLocks noChangeAspect="1"/>
          </p:cNvPicPr>
          <p:nvPr/>
        </p:nvPicPr>
        <p:blipFill rotWithShape="1">
          <a:blip r:embed="rId6">
            <a:extLst>
              <a:ext uri="{28A0092B-C50C-407E-A947-70E740481C1C}">
                <a14:useLocalDpi xmlns:a14="http://schemas.microsoft.com/office/drawing/2010/main" val="0"/>
              </a:ext>
            </a:extLst>
          </a:blip>
          <a:srcRect l="12305" b="6589"/>
          <a:stretch/>
        </p:blipFill>
        <p:spPr>
          <a:xfrm>
            <a:off x="737265" y="2716396"/>
            <a:ext cx="3191438" cy="3139454"/>
          </a:xfrm>
          <a:prstGeom prst="rect">
            <a:avLst/>
          </a:prstGeom>
        </p:spPr>
      </p:pic>
      <p:sp>
        <p:nvSpPr>
          <p:cNvPr id="13" name="Rectangle 12"/>
          <p:cNvSpPr/>
          <p:nvPr/>
        </p:nvSpPr>
        <p:spPr>
          <a:xfrm>
            <a:off x="606390" y="548534"/>
            <a:ext cx="11521103" cy="1200329"/>
          </a:xfrm>
          <a:prstGeom prst="rect">
            <a:avLst/>
          </a:prstGeom>
        </p:spPr>
        <p:txBody>
          <a:bodyPr wrap="none">
            <a:spAutoFit/>
          </a:bodyPr>
          <a:lstStyle/>
          <a:p>
            <a:r>
              <a:rPr lang="en-GB" dirty="0" smtClean="0"/>
              <a:t>In this contribution we consider electromagnetic and thermal stresses occurring during the current discharge of </a:t>
            </a:r>
          </a:p>
          <a:p>
            <a:r>
              <a:rPr lang="en-GB" dirty="0" smtClean="0"/>
              <a:t>a superconducting Nb3Sn magnet protected by CLIQ technology.</a:t>
            </a:r>
          </a:p>
          <a:p>
            <a:endParaRPr lang="en-GB" dirty="0"/>
          </a:p>
          <a:p>
            <a:endParaRPr lang="en-GB" dirty="0"/>
          </a:p>
        </p:txBody>
      </p:sp>
      <p:pic>
        <p:nvPicPr>
          <p:cNvPr id="17" name="Picture 1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914821" y="2257625"/>
            <a:ext cx="1741328" cy="497620"/>
          </a:xfrm>
          <a:prstGeom prst="rect">
            <a:avLst/>
          </a:prstGeom>
        </p:spPr>
      </p:pic>
      <p:pic>
        <p:nvPicPr>
          <p:cNvPr id="19" name="Picture 18"/>
          <p:cNvPicPr>
            <a:picLocks noChangeAspect="1"/>
          </p:cNvPicPr>
          <p:nvPr/>
        </p:nvPicPr>
        <p:blipFill rotWithShape="1">
          <a:blip r:embed="rId8" cstate="print">
            <a:extLst>
              <a:ext uri="{28A0092B-C50C-407E-A947-70E740481C1C}">
                <a14:useLocalDpi xmlns:a14="http://schemas.microsoft.com/office/drawing/2010/main" val="0"/>
              </a:ext>
            </a:extLst>
          </a:blip>
          <a:srcRect t="28256" b="36505"/>
          <a:stretch/>
        </p:blipFill>
        <p:spPr>
          <a:xfrm>
            <a:off x="1118442" y="2230941"/>
            <a:ext cx="2336918" cy="457049"/>
          </a:xfrm>
          <a:prstGeom prst="rect">
            <a:avLst/>
          </a:prstGeom>
        </p:spPr>
      </p:pic>
      <p:sp>
        <p:nvSpPr>
          <p:cNvPr id="20" name="Rectangle 19"/>
          <p:cNvSpPr/>
          <p:nvPr/>
        </p:nvSpPr>
        <p:spPr>
          <a:xfrm>
            <a:off x="4494618" y="1871255"/>
            <a:ext cx="2454519" cy="369332"/>
          </a:xfrm>
          <a:prstGeom prst="rect">
            <a:avLst/>
          </a:prstGeom>
        </p:spPr>
        <p:txBody>
          <a:bodyPr wrap="none">
            <a:spAutoFit/>
          </a:bodyPr>
          <a:lstStyle/>
          <a:p>
            <a:pPr algn="ctr"/>
            <a:r>
              <a:rPr lang="en-GB" dirty="0" smtClean="0"/>
              <a:t>Coupling Environment</a:t>
            </a:r>
          </a:p>
        </p:txBody>
      </p:sp>
    </p:spTree>
    <p:extLst>
      <p:ext uri="{BB962C8B-B14F-4D97-AF65-F5344CB8AC3E}">
        <p14:creationId xmlns:p14="http://schemas.microsoft.com/office/powerpoint/2010/main" val="13920677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0760" y="0"/>
            <a:ext cx="9956800" cy="489036"/>
          </a:xfrm>
        </p:spPr>
        <p:txBody>
          <a:bodyPr>
            <a:noAutofit/>
          </a:bodyPr>
          <a:lstStyle/>
          <a:p>
            <a:pPr algn="ctr"/>
            <a:r>
              <a:rPr lang="en-GB" sz="3200" dirty="0" smtClean="0"/>
              <a:t>Mesh-Based Interpolation - Algorithm</a:t>
            </a:r>
            <a:endParaRPr lang="en-GB" sz="3200" dirty="0"/>
          </a:p>
        </p:txBody>
      </p:sp>
      <p:sp>
        <p:nvSpPr>
          <p:cNvPr id="5" name="Slide Number Placeholder 4"/>
          <p:cNvSpPr>
            <a:spLocks noGrp="1"/>
          </p:cNvSpPr>
          <p:nvPr>
            <p:ph type="sldNum" sz="quarter" idx="4"/>
          </p:nvPr>
        </p:nvSpPr>
        <p:spPr/>
        <p:txBody>
          <a:bodyPr/>
          <a:lstStyle/>
          <a:p>
            <a:fld id="{E626C776-1255-40B4-80EB-8A48E77F1A06}" type="slidenum">
              <a:rPr lang="pl-PL" smtClean="0"/>
              <a:t>7</a:t>
            </a:fld>
            <a:endParaRPr lang="pl-PL"/>
          </a:p>
        </p:txBody>
      </p:sp>
      <p:pic>
        <p:nvPicPr>
          <p:cNvPr id="3" name="Picture 2" descr="Screen Clipping"/>
          <p:cNvPicPr>
            <a:picLocks noChangeAspect="1"/>
          </p:cNvPicPr>
          <p:nvPr/>
        </p:nvPicPr>
        <p:blipFill rotWithShape="1">
          <a:blip r:embed="rId2">
            <a:extLst>
              <a:ext uri="{28A0092B-C50C-407E-A947-70E740481C1C}">
                <a14:useLocalDpi xmlns:a14="http://schemas.microsoft.com/office/drawing/2010/main" val="0"/>
              </a:ext>
            </a:extLst>
          </a:blip>
          <a:srcRect t="5475" b="8084"/>
          <a:stretch/>
        </p:blipFill>
        <p:spPr>
          <a:xfrm>
            <a:off x="2313944" y="3670116"/>
            <a:ext cx="7030431" cy="1803400"/>
          </a:xfrm>
          <a:prstGeom prst="rect">
            <a:avLst/>
          </a:prstGeom>
        </p:spPr>
      </p:pic>
      <mc:AlternateContent xmlns:mc="http://schemas.openxmlformats.org/markup-compatibility/2006">
        <mc:Choice xmlns:a14="http://schemas.microsoft.com/office/drawing/2010/main" Requires="a14">
          <p:sp>
            <p:nvSpPr>
              <p:cNvPr id="6" name="Rectangle 5"/>
              <p:cNvSpPr/>
              <p:nvPr/>
            </p:nvSpPr>
            <p:spPr>
              <a:xfrm>
                <a:off x="1713490" y="1169006"/>
                <a:ext cx="8899387" cy="1821140"/>
              </a:xfrm>
              <a:prstGeom prst="rect">
                <a:avLst/>
              </a:prstGeom>
            </p:spPr>
            <p:txBody>
              <a:bodyPr wrap="square">
                <a:spAutoFit/>
              </a:bodyPr>
              <a:lstStyle/>
              <a:p>
                <a:r>
                  <a:rPr lang="en-GB" sz="2700" dirty="0" smtClean="0">
                    <a:effectLst/>
                    <a:latin typeface="Calibri" panose="020F0502020204030204" pitchFamily="34" charset="0"/>
                    <a:ea typeface="Calibri" panose="020F0502020204030204" pitchFamily="34" charset="0"/>
                    <a:cs typeface="Times New Roman" panose="02020603050405020304" pitchFamily="18" charset="0"/>
                  </a:rPr>
                  <a:t>Overall simulation time T was divided into N time windows, </a:t>
                </a:r>
                <a14:m>
                  <m:oMath xmlns:m="http://schemas.openxmlformats.org/officeDocument/2006/math">
                    <m:sSub>
                      <m:sSubPr>
                        <m:ctrlPr>
                          <a:rPr lang="en-GB" sz="2700" i="1">
                            <a:effectLst/>
                            <a:latin typeface="Cambria Math" panose="02040503050406030204" pitchFamily="18" charset="0"/>
                          </a:rPr>
                        </m:ctrlPr>
                      </m:sSubPr>
                      <m:e>
                        <m:r>
                          <a:rPr lang="en-GB" sz="2700" i="1">
                            <a:effectLst/>
                            <a:latin typeface="Cambria Math" panose="02040503050406030204" pitchFamily="18" charset="0"/>
                            <a:ea typeface="Calibri" panose="020F0502020204030204" pitchFamily="34" charset="0"/>
                            <a:cs typeface="Times New Roman" panose="02020603050405020304" pitchFamily="18" charset="0"/>
                          </a:rPr>
                          <m:t>𝑇</m:t>
                        </m:r>
                      </m:e>
                      <m:sub>
                        <m:r>
                          <a:rPr lang="en-GB" sz="2700" i="1">
                            <a:effectLst/>
                            <a:latin typeface="Cambria Math" panose="02040503050406030204" pitchFamily="18" charset="0"/>
                            <a:ea typeface="Calibri" panose="020F0502020204030204" pitchFamily="34" charset="0"/>
                            <a:cs typeface="Times New Roman" panose="02020603050405020304" pitchFamily="18" charset="0"/>
                          </a:rPr>
                          <m:t>𝑗</m:t>
                        </m:r>
                      </m:sub>
                    </m:sSub>
                    <m:r>
                      <a:rPr lang="en-GB" sz="2700" i="1">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GB" sz="2700" i="1">
                            <a:effectLst/>
                            <a:latin typeface="Cambria Math" panose="02040503050406030204" pitchFamily="18" charset="0"/>
                          </a:rPr>
                        </m:ctrlPr>
                      </m:sSubPr>
                      <m:e>
                        <m:r>
                          <a:rPr lang="en-GB" sz="2700" i="1">
                            <a:effectLst/>
                            <a:latin typeface="Cambria Math" panose="02040503050406030204" pitchFamily="18" charset="0"/>
                            <a:ea typeface="Calibri" panose="020F0502020204030204" pitchFamily="34" charset="0"/>
                            <a:cs typeface="Times New Roman" panose="02020603050405020304" pitchFamily="18" charset="0"/>
                          </a:rPr>
                          <m:t>𝑡</m:t>
                        </m:r>
                      </m:e>
                      <m:sub>
                        <m:r>
                          <a:rPr lang="en-GB" sz="2700" i="1">
                            <a:effectLst/>
                            <a:latin typeface="Cambria Math" panose="02040503050406030204" pitchFamily="18" charset="0"/>
                            <a:ea typeface="Calibri" panose="020F0502020204030204" pitchFamily="34" charset="0"/>
                            <a:cs typeface="Times New Roman" panose="02020603050405020304" pitchFamily="18" charset="0"/>
                          </a:rPr>
                          <m:t>𝑗</m:t>
                        </m:r>
                      </m:sub>
                    </m:sSub>
                    <m:r>
                      <a:rPr lang="en-GB" sz="2700" i="1">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GB" sz="2700" i="1">
                            <a:effectLst/>
                            <a:latin typeface="Cambria Math" panose="02040503050406030204" pitchFamily="18" charset="0"/>
                          </a:rPr>
                        </m:ctrlPr>
                      </m:sSubPr>
                      <m:e>
                        <m:r>
                          <a:rPr lang="en-GB" sz="2700" i="1">
                            <a:effectLst/>
                            <a:latin typeface="Cambria Math" panose="02040503050406030204" pitchFamily="18" charset="0"/>
                            <a:ea typeface="Calibri" panose="020F0502020204030204" pitchFamily="34" charset="0"/>
                            <a:cs typeface="Times New Roman" panose="02020603050405020304" pitchFamily="18" charset="0"/>
                          </a:rPr>
                          <m:t>𝑡</m:t>
                        </m:r>
                      </m:e>
                      <m:sub>
                        <m:r>
                          <a:rPr lang="en-GB" sz="2700" i="1">
                            <a:effectLst/>
                            <a:latin typeface="Cambria Math" panose="02040503050406030204" pitchFamily="18" charset="0"/>
                            <a:ea typeface="Calibri" panose="020F0502020204030204" pitchFamily="34" charset="0"/>
                            <a:cs typeface="Times New Roman" panose="02020603050405020304" pitchFamily="18" charset="0"/>
                          </a:rPr>
                          <m:t>𝑗</m:t>
                        </m:r>
                        <m:r>
                          <a:rPr lang="en-GB" sz="2700" i="1">
                            <a:effectLst/>
                            <a:latin typeface="Cambria Math" panose="02040503050406030204" pitchFamily="18" charset="0"/>
                            <a:ea typeface="Calibri" panose="020F0502020204030204" pitchFamily="34" charset="0"/>
                            <a:cs typeface="Times New Roman" panose="02020603050405020304" pitchFamily="18" charset="0"/>
                          </a:rPr>
                          <m:t>+1</m:t>
                        </m:r>
                      </m:sub>
                    </m:sSub>
                    <m:r>
                      <a:rPr lang="en-GB" sz="2700" i="1">
                        <a:effectLst/>
                        <a:latin typeface="Cambria Math" panose="02040503050406030204" pitchFamily="18" charset="0"/>
                        <a:ea typeface="Calibri" panose="020F0502020204030204" pitchFamily="34" charset="0"/>
                        <a:cs typeface="Times New Roman" panose="02020603050405020304" pitchFamily="18" charset="0"/>
                      </a:rPr>
                      <m:t>]</m:t>
                    </m:r>
                  </m:oMath>
                </a14:m>
                <a:r>
                  <a:rPr lang="en-GB" sz="2700" dirty="0">
                    <a:effectLst/>
                    <a:latin typeface="Calibri" panose="020F0502020204030204" pitchFamily="34" charset="0"/>
                    <a:ea typeface="Times New Roman" panose="02020603050405020304" pitchFamily="18" charset="0"/>
                    <a:cs typeface="Times New Roman" panose="02020603050405020304" pitchFamily="18" charset="0"/>
                  </a:rPr>
                  <a:t> where </a:t>
                </a:r>
                <a14:m>
                  <m:oMath xmlns:m="http://schemas.openxmlformats.org/officeDocument/2006/math">
                    <m:r>
                      <a:rPr lang="en-GB" sz="2700" i="1">
                        <a:effectLst/>
                        <a:latin typeface="Cambria Math" panose="02040503050406030204" pitchFamily="18" charset="0"/>
                        <a:ea typeface="Times New Roman" panose="02020603050405020304" pitchFamily="18" charset="0"/>
                        <a:cs typeface="Times New Roman" panose="02020603050405020304" pitchFamily="18" charset="0"/>
                      </a:rPr>
                      <m:t>𝑗</m:t>
                    </m:r>
                    <m:r>
                      <a:rPr lang="en-GB" sz="2700" i="1">
                        <a:effectLst/>
                        <a:latin typeface="Cambria Math" panose="02040503050406030204" pitchFamily="18" charset="0"/>
                        <a:ea typeface="Times New Roman" panose="02020603050405020304" pitchFamily="18" charset="0"/>
                        <a:cs typeface="Times New Roman" panose="02020603050405020304" pitchFamily="18" charset="0"/>
                      </a:rPr>
                      <m:t>𝜖</m:t>
                    </m:r>
                    <m:r>
                      <a:rPr lang="en-GB" sz="2700" i="1">
                        <a:effectLst/>
                        <a:latin typeface="Cambria Math" panose="02040503050406030204" pitchFamily="18" charset="0"/>
                        <a:ea typeface="Times New Roman" panose="02020603050405020304" pitchFamily="18" charset="0"/>
                        <a:cs typeface="Times New Roman" panose="02020603050405020304" pitchFamily="18" charset="0"/>
                      </a:rPr>
                      <m:t>[0,</m:t>
                    </m:r>
                    <m:r>
                      <a:rPr lang="en-GB" sz="2700" i="1">
                        <a:effectLst/>
                        <a:latin typeface="Cambria Math" panose="02040503050406030204" pitchFamily="18" charset="0"/>
                        <a:ea typeface="Times New Roman" panose="02020603050405020304" pitchFamily="18" charset="0"/>
                        <a:cs typeface="Times New Roman" panose="02020603050405020304" pitchFamily="18" charset="0"/>
                      </a:rPr>
                      <m:t>𝑁</m:t>
                    </m:r>
                    <m:r>
                      <a:rPr lang="en-GB" sz="2700" i="1">
                        <a:effectLst/>
                        <a:latin typeface="Cambria Math" panose="02040503050406030204" pitchFamily="18" charset="0"/>
                        <a:ea typeface="Times New Roman" panose="02020603050405020304" pitchFamily="18" charset="0"/>
                        <a:cs typeface="Times New Roman" panose="02020603050405020304" pitchFamily="18" charset="0"/>
                      </a:rPr>
                      <m:t>−1]</m:t>
                    </m:r>
                  </m:oMath>
                </a14:m>
                <a:r>
                  <a:rPr lang="en-GB" sz="2700" dirty="0">
                    <a:effectLst/>
                    <a:latin typeface="Calibri" panose="020F0502020204030204" pitchFamily="34" charset="0"/>
                    <a:ea typeface="Calibri" panose="020F0502020204030204" pitchFamily="34" charset="0"/>
                    <a:cs typeface="Times New Roman" panose="02020603050405020304" pitchFamily="18" charset="0"/>
                  </a:rPr>
                  <a:t>. The model in </a:t>
                </a:r>
                <a:r>
                  <a:rPr lang="en-GB" sz="2700" dirty="0" smtClean="0">
                    <a:effectLst/>
                    <a:latin typeface="Calibri" panose="020F0502020204030204" pitchFamily="34" charset="0"/>
                    <a:ea typeface="Calibri" panose="020F0502020204030204" pitchFamily="34" charset="0"/>
                    <a:cs typeface="Times New Roman" panose="02020603050405020304" pitchFamily="18" charset="0"/>
                  </a:rPr>
                  <a:t>COMSOL is </a:t>
                </a:r>
                <a:r>
                  <a:rPr lang="en-GB" sz="2700" dirty="0">
                    <a:effectLst/>
                    <a:latin typeface="Calibri" panose="020F0502020204030204" pitchFamily="34" charset="0"/>
                    <a:ea typeface="Calibri" panose="020F0502020204030204" pitchFamily="34" charset="0"/>
                    <a:cs typeface="Times New Roman" panose="02020603050405020304" pitchFamily="18" charset="0"/>
                  </a:rPr>
                  <a:t>solved in the time interval </a:t>
                </a:r>
                <a14:m>
                  <m:oMath xmlns:m="http://schemas.openxmlformats.org/officeDocument/2006/math">
                    <m:r>
                      <a:rPr lang="en-GB" sz="2700" i="1">
                        <a:effectLst/>
                        <a:latin typeface="Cambria Math" panose="02040503050406030204" pitchFamily="18" charset="0"/>
                        <a:ea typeface="Calibri" panose="020F0502020204030204" pitchFamily="34" charset="0"/>
                        <a:cs typeface="Times New Roman" panose="02020603050405020304" pitchFamily="18" charset="0"/>
                      </a:rPr>
                      <m:t>𝑡</m:t>
                    </m:r>
                    <m:r>
                      <a:rPr lang="en-GB" sz="2700" i="1">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GB" sz="2700" i="1">
                            <a:effectLst/>
                            <a:latin typeface="Cambria Math" panose="02040503050406030204" pitchFamily="18" charset="0"/>
                          </a:rPr>
                        </m:ctrlPr>
                      </m:sSubPr>
                      <m:e>
                        <m:r>
                          <a:rPr lang="en-GB" sz="2700" i="1">
                            <a:effectLst/>
                            <a:latin typeface="Cambria Math" panose="02040503050406030204" pitchFamily="18" charset="0"/>
                            <a:ea typeface="Calibri" panose="020F0502020204030204" pitchFamily="34" charset="0"/>
                            <a:cs typeface="Times New Roman" panose="02020603050405020304" pitchFamily="18" charset="0"/>
                          </a:rPr>
                          <m:t>𝑡</m:t>
                        </m:r>
                      </m:e>
                      <m:sub>
                        <m:r>
                          <a:rPr lang="en-GB" sz="2700" i="1">
                            <a:effectLst/>
                            <a:latin typeface="Cambria Math" panose="02040503050406030204" pitchFamily="18" charset="0"/>
                            <a:ea typeface="Calibri" panose="020F0502020204030204" pitchFamily="34" charset="0"/>
                            <a:cs typeface="Times New Roman" panose="02020603050405020304" pitchFamily="18" charset="0"/>
                          </a:rPr>
                          <m:t>0</m:t>
                        </m:r>
                      </m:sub>
                    </m:sSub>
                    <m:r>
                      <a:rPr lang="en-GB" sz="2700" i="1">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GB" sz="2700" i="1">
                            <a:effectLst/>
                            <a:latin typeface="Cambria Math" panose="02040503050406030204" pitchFamily="18" charset="0"/>
                          </a:rPr>
                        </m:ctrlPr>
                      </m:sSubPr>
                      <m:e>
                        <m:r>
                          <a:rPr lang="en-GB" sz="2700" i="1">
                            <a:effectLst/>
                            <a:latin typeface="Cambria Math" panose="02040503050406030204" pitchFamily="18" charset="0"/>
                            <a:ea typeface="Calibri" panose="020F0502020204030204" pitchFamily="34" charset="0"/>
                            <a:cs typeface="Times New Roman" panose="02020603050405020304" pitchFamily="18" charset="0"/>
                          </a:rPr>
                          <m:t>𝑡</m:t>
                        </m:r>
                      </m:e>
                      <m:sub>
                        <m:r>
                          <a:rPr lang="en-GB" sz="2700" i="1">
                            <a:effectLst/>
                            <a:latin typeface="Cambria Math" panose="02040503050406030204" pitchFamily="18" charset="0"/>
                            <a:ea typeface="Calibri" panose="020F0502020204030204" pitchFamily="34" charset="0"/>
                            <a:cs typeface="Times New Roman" panose="02020603050405020304" pitchFamily="18" charset="0"/>
                          </a:rPr>
                          <m:t>𝑁</m:t>
                        </m:r>
                      </m:sub>
                    </m:sSub>
                    <m:r>
                      <a:rPr lang="en-GB" sz="2700" i="1">
                        <a:effectLst/>
                        <a:latin typeface="Cambria Math" panose="02040503050406030204" pitchFamily="18" charset="0"/>
                        <a:ea typeface="Calibri" panose="020F0502020204030204" pitchFamily="34" charset="0"/>
                        <a:cs typeface="Times New Roman" panose="02020603050405020304" pitchFamily="18" charset="0"/>
                      </a:rPr>
                      <m:t>]</m:t>
                    </m:r>
                  </m:oMath>
                </a14:m>
                <a:r>
                  <a:rPr lang="en-GB" sz="2700" dirty="0">
                    <a:effectLst/>
                    <a:latin typeface="Calibri" panose="020F0502020204030204" pitchFamily="34" charset="0"/>
                    <a:ea typeface="Times New Roman" panose="02020603050405020304" pitchFamily="18" charset="0"/>
                    <a:cs typeface="Times New Roman" panose="02020603050405020304" pitchFamily="18" charset="0"/>
                  </a:rPr>
                  <a:t> and its output in form of a load is sent to </a:t>
                </a:r>
                <a:r>
                  <a:rPr lang="en-GB" sz="2700" dirty="0" smtClean="0">
                    <a:effectLst/>
                    <a:latin typeface="Calibri" panose="020F0502020204030204" pitchFamily="34" charset="0"/>
                    <a:ea typeface="Times New Roman" panose="02020603050405020304" pitchFamily="18" charset="0"/>
                    <a:cs typeface="Times New Roman" panose="02020603050405020304" pitchFamily="18" charset="0"/>
                  </a:rPr>
                  <a:t>ANSYS at </a:t>
                </a:r>
                <a:r>
                  <a:rPr lang="en-GB" sz="2700" dirty="0">
                    <a:effectLst/>
                    <a:latin typeface="Calibri" panose="020F0502020204030204" pitchFamily="34" charset="0"/>
                    <a:ea typeface="Times New Roman" panose="02020603050405020304" pitchFamily="18" charset="0"/>
                    <a:cs typeface="Times New Roman" panose="02020603050405020304" pitchFamily="18" charset="0"/>
                  </a:rPr>
                  <a:t>discrete time points </a:t>
                </a:r>
                <a14:m>
                  <m:oMath xmlns:m="http://schemas.openxmlformats.org/officeDocument/2006/math">
                    <m:sSub>
                      <m:sSubPr>
                        <m:ctrlPr>
                          <a:rPr lang="en-GB" sz="2700" i="1">
                            <a:effectLst/>
                            <a:latin typeface="Cambria Math" panose="02040503050406030204" pitchFamily="18" charset="0"/>
                          </a:rPr>
                        </m:ctrlPr>
                      </m:sSubPr>
                      <m:e>
                        <m:r>
                          <a:rPr lang="en-GB" sz="2700" i="1">
                            <a:effectLst/>
                            <a:latin typeface="Cambria Math" panose="02040503050406030204" pitchFamily="18" charset="0"/>
                            <a:ea typeface="Calibri" panose="020F0502020204030204" pitchFamily="34" charset="0"/>
                            <a:cs typeface="Times New Roman" panose="02020603050405020304" pitchFamily="18" charset="0"/>
                          </a:rPr>
                          <m:t>𝑡</m:t>
                        </m:r>
                      </m:e>
                      <m:sub>
                        <m:r>
                          <a:rPr lang="en-GB" sz="2700" i="1">
                            <a:effectLst/>
                            <a:latin typeface="Cambria Math" panose="02040503050406030204" pitchFamily="18" charset="0"/>
                            <a:ea typeface="Calibri" panose="020F0502020204030204" pitchFamily="34" charset="0"/>
                            <a:cs typeface="Times New Roman" panose="02020603050405020304" pitchFamily="18" charset="0"/>
                          </a:rPr>
                          <m:t>𝑗</m:t>
                        </m:r>
                      </m:sub>
                    </m:sSub>
                  </m:oMath>
                </a14:m>
                <a:endParaRPr lang="en-GB" sz="2700" dirty="0"/>
              </a:p>
            </p:txBody>
          </p:sp>
        </mc:Choice>
        <mc:Fallback>
          <p:sp>
            <p:nvSpPr>
              <p:cNvPr id="6" name="Rectangle 5"/>
              <p:cNvSpPr>
                <a:spLocks noRot="1" noChangeAspect="1" noMove="1" noResize="1" noEditPoints="1" noAdjustHandles="1" noChangeArrowheads="1" noChangeShapeType="1" noTextEdit="1"/>
              </p:cNvSpPr>
              <p:nvPr/>
            </p:nvSpPr>
            <p:spPr>
              <a:xfrm>
                <a:off x="1713490" y="1169006"/>
                <a:ext cx="8899387" cy="1821140"/>
              </a:xfrm>
              <a:prstGeom prst="rect">
                <a:avLst/>
              </a:prstGeom>
              <a:blipFill rotWithShape="0">
                <a:blip r:embed="rId3"/>
                <a:stretch>
                  <a:fillRect l="-1301" t="-3010" b="-6355"/>
                </a:stretch>
              </a:blipFill>
            </p:spPr>
            <p:txBody>
              <a:bodyPr/>
              <a:lstStyle/>
              <a:p>
                <a:r>
                  <a:rPr lang="en-GB">
                    <a:noFill/>
                  </a:rPr>
                  <a:t> </a:t>
                </a:r>
              </a:p>
            </p:txBody>
          </p:sp>
        </mc:Fallback>
      </mc:AlternateContent>
    </p:spTree>
    <p:extLst>
      <p:ext uri="{BB962C8B-B14F-4D97-AF65-F5344CB8AC3E}">
        <p14:creationId xmlns:p14="http://schemas.microsoft.com/office/powerpoint/2010/main" val="37446052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304978" y="1943967"/>
            <a:ext cx="3754734" cy="3108543"/>
          </a:xfrm>
          <a:prstGeom prst="rect">
            <a:avLst/>
          </a:prstGeom>
        </p:spPr>
        <p:txBody>
          <a:bodyPr wrap="square">
            <a:spAutoFit/>
          </a:bodyPr>
          <a:lstStyle/>
          <a:p>
            <a:r>
              <a:rPr lang="en-GB" sz="1400" dirty="0" smtClean="0">
                <a:solidFill>
                  <a:schemeClr val="accent6"/>
                </a:solidFill>
                <a:latin typeface="Courier New" panose="02070309020205020404" pitchFamily="49" charset="0"/>
                <a:cs typeface="Courier New" panose="02070309020205020404" pitchFamily="49" charset="0"/>
              </a:rPr>
              <a:t>!Perform pre-stress study</a:t>
            </a:r>
          </a:p>
          <a:p>
            <a:r>
              <a:rPr lang="en-GB" sz="1400" dirty="0" smtClean="0">
                <a:solidFill>
                  <a:schemeClr val="accent6"/>
                </a:solidFill>
                <a:latin typeface="Courier New" panose="02070309020205020404" pitchFamily="49" charset="0"/>
                <a:cs typeface="Courier New" panose="02070309020205020404" pitchFamily="49" charset="0"/>
              </a:rPr>
              <a:t>!Perform cool-down study</a:t>
            </a:r>
          </a:p>
          <a:p>
            <a:endParaRPr lang="en-GB" sz="1400" dirty="0" smtClean="0">
              <a:solidFill>
                <a:schemeClr val="accent6"/>
              </a:solidFill>
              <a:latin typeface="Courier New" panose="02070309020205020404" pitchFamily="49" charset="0"/>
              <a:cs typeface="Courier New" panose="02070309020205020404" pitchFamily="49" charset="0"/>
            </a:endParaRPr>
          </a:p>
          <a:p>
            <a:r>
              <a:rPr lang="en-GB" sz="1400" b="1" dirty="0">
                <a:solidFill>
                  <a:schemeClr val="accent6"/>
                </a:solidFill>
                <a:latin typeface="Courier New" panose="02070309020205020404" pitchFamily="49" charset="0"/>
                <a:cs typeface="Courier New" panose="02070309020205020404" pitchFamily="49" charset="0"/>
              </a:rPr>
              <a:t>~mpcci,settag,-1,0</a:t>
            </a:r>
          </a:p>
          <a:p>
            <a:r>
              <a:rPr lang="en-GB" sz="1400" b="1" dirty="0" smtClean="0">
                <a:solidFill>
                  <a:schemeClr val="accent6"/>
                </a:solidFill>
                <a:latin typeface="Courier New" panose="02070309020205020404" pitchFamily="49" charset="0"/>
                <a:cs typeface="Courier New" panose="02070309020205020404" pitchFamily="49" charset="0"/>
              </a:rPr>
              <a:t>~mpcci,init,2D</a:t>
            </a:r>
            <a:endParaRPr lang="en-GB" sz="1400" b="1" dirty="0">
              <a:solidFill>
                <a:schemeClr val="accent6"/>
              </a:solidFill>
              <a:latin typeface="Courier New" panose="02070309020205020404" pitchFamily="49" charset="0"/>
              <a:cs typeface="Courier New" panose="02070309020205020404" pitchFamily="49" charset="0"/>
            </a:endParaRPr>
          </a:p>
          <a:p>
            <a:endParaRPr lang="en-GB" sz="1400" dirty="0" smtClean="0">
              <a:solidFill>
                <a:schemeClr val="accent6"/>
              </a:solidFill>
              <a:latin typeface="Courier New" panose="02070309020205020404" pitchFamily="49" charset="0"/>
              <a:cs typeface="Courier New" panose="02070309020205020404" pitchFamily="49" charset="0"/>
            </a:endParaRPr>
          </a:p>
          <a:p>
            <a:r>
              <a:rPr lang="en-GB" sz="1400" dirty="0" smtClean="0">
                <a:solidFill>
                  <a:schemeClr val="accent6"/>
                </a:solidFill>
                <a:latin typeface="Courier New" panose="02070309020205020404" pitchFamily="49" charset="0"/>
                <a:cs typeface="Courier New" panose="02070309020205020404" pitchFamily="49" charset="0"/>
              </a:rPr>
              <a:t>*</a:t>
            </a:r>
            <a:r>
              <a:rPr lang="en-GB" sz="1400" dirty="0">
                <a:solidFill>
                  <a:schemeClr val="accent6"/>
                </a:solidFill>
                <a:latin typeface="Courier New" panose="02070309020205020404" pitchFamily="49" charset="0"/>
                <a:cs typeface="Courier New" panose="02070309020205020404" pitchFamily="49" charset="0"/>
              </a:rPr>
              <a:t>DO,j,1,steps</a:t>
            </a:r>
          </a:p>
          <a:p>
            <a:r>
              <a:rPr lang="en-GB" sz="1400" dirty="0">
                <a:solidFill>
                  <a:schemeClr val="accent6"/>
                </a:solidFill>
                <a:latin typeface="Courier New" panose="02070309020205020404" pitchFamily="49" charset="0"/>
                <a:cs typeface="Courier New" panose="02070309020205020404" pitchFamily="49" charset="0"/>
              </a:rPr>
              <a:t>  </a:t>
            </a:r>
            <a:r>
              <a:rPr lang="en-GB" sz="1400" b="1" dirty="0">
                <a:solidFill>
                  <a:schemeClr val="accent6"/>
                </a:solidFill>
                <a:latin typeface="Courier New" panose="02070309020205020404" pitchFamily="49" charset="0"/>
                <a:cs typeface="Courier New" panose="02070309020205020404" pitchFamily="49" charset="0"/>
              </a:rPr>
              <a:t>~</a:t>
            </a:r>
            <a:r>
              <a:rPr lang="en-GB" sz="1400" b="1" dirty="0" err="1">
                <a:solidFill>
                  <a:schemeClr val="accent6"/>
                </a:solidFill>
                <a:latin typeface="Courier New" panose="02070309020205020404" pitchFamily="49" charset="0"/>
                <a:cs typeface="Courier New" panose="02070309020205020404" pitchFamily="49" charset="0"/>
              </a:rPr>
              <a:t>mpcci</a:t>
            </a:r>
            <a:r>
              <a:rPr lang="en-GB" sz="1400" b="1" dirty="0">
                <a:solidFill>
                  <a:schemeClr val="accent6"/>
                </a:solidFill>
                <a:latin typeface="Courier New" panose="02070309020205020404" pitchFamily="49" charset="0"/>
                <a:cs typeface="Courier New" panose="02070309020205020404" pitchFamily="49" charset="0"/>
              </a:rPr>
              <a:t>, </a:t>
            </a:r>
            <a:r>
              <a:rPr lang="en-GB" sz="1400" b="1" dirty="0" smtClean="0">
                <a:solidFill>
                  <a:schemeClr val="accent6"/>
                </a:solidFill>
                <a:latin typeface="Courier New" panose="02070309020205020404" pitchFamily="49" charset="0"/>
                <a:cs typeface="Courier New" panose="02070309020205020404" pitchFamily="49" charset="0"/>
              </a:rPr>
              <a:t>receive</a:t>
            </a:r>
            <a:endParaRPr lang="en-GB" sz="1400" dirty="0">
              <a:solidFill>
                <a:schemeClr val="accent6"/>
              </a:solidFill>
              <a:latin typeface="Courier New" panose="02070309020205020404" pitchFamily="49" charset="0"/>
              <a:cs typeface="Courier New" panose="02070309020205020404" pitchFamily="49" charset="0"/>
            </a:endParaRPr>
          </a:p>
          <a:p>
            <a:r>
              <a:rPr lang="en-GB" sz="1400" dirty="0">
                <a:solidFill>
                  <a:schemeClr val="accent6"/>
                </a:solidFill>
                <a:latin typeface="Courier New" panose="02070309020205020404" pitchFamily="49" charset="0"/>
                <a:cs typeface="Courier New" panose="02070309020205020404" pitchFamily="49" charset="0"/>
              </a:rPr>
              <a:t>  ALLSEL</a:t>
            </a:r>
          </a:p>
          <a:p>
            <a:r>
              <a:rPr lang="en-GB" sz="1400" dirty="0">
                <a:solidFill>
                  <a:schemeClr val="accent6"/>
                </a:solidFill>
                <a:latin typeface="Courier New" panose="02070309020205020404" pitchFamily="49" charset="0"/>
                <a:cs typeface="Courier New" panose="02070309020205020404" pitchFamily="49" charset="0"/>
              </a:rPr>
              <a:t>  SOLVE</a:t>
            </a:r>
          </a:p>
          <a:p>
            <a:r>
              <a:rPr lang="en-GB" sz="1400" dirty="0">
                <a:solidFill>
                  <a:schemeClr val="accent6"/>
                </a:solidFill>
                <a:latin typeface="Courier New" panose="02070309020205020404" pitchFamily="49" charset="0"/>
                <a:cs typeface="Courier New" panose="02070309020205020404" pitchFamily="49" charset="0"/>
              </a:rPr>
              <a:t>  </a:t>
            </a:r>
            <a:r>
              <a:rPr lang="en-GB" sz="1400" dirty="0" smtClean="0">
                <a:solidFill>
                  <a:schemeClr val="accent6"/>
                </a:solidFill>
                <a:latin typeface="Courier New" panose="02070309020205020404" pitchFamily="49" charset="0"/>
                <a:cs typeface="Courier New" panose="02070309020205020404" pitchFamily="49" charset="0"/>
              </a:rPr>
              <a:t>FINISH </a:t>
            </a:r>
            <a:endParaRPr lang="en-GB" sz="1400" dirty="0">
              <a:solidFill>
                <a:schemeClr val="accent6"/>
              </a:solidFill>
              <a:latin typeface="Courier New" panose="02070309020205020404" pitchFamily="49" charset="0"/>
              <a:cs typeface="Courier New" panose="02070309020205020404" pitchFamily="49" charset="0"/>
            </a:endParaRPr>
          </a:p>
          <a:p>
            <a:r>
              <a:rPr lang="en-GB" sz="1400" dirty="0">
                <a:solidFill>
                  <a:schemeClr val="accent6"/>
                </a:solidFill>
                <a:latin typeface="Courier New" panose="02070309020205020404" pitchFamily="49" charset="0"/>
                <a:cs typeface="Courier New" panose="02070309020205020404" pitchFamily="49" charset="0"/>
              </a:rPr>
              <a:t>  </a:t>
            </a:r>
            <a:r>
              <a:rPr lang="en-GB" sz="1400" b="1" dirty="0">
                <a:solidFill>
                  <a:schemeClr val="accent6"/>
                </a:solidFill>
                <a:latin typeface="Courier New" panose="02070309020205020404" pitchFamily="49" charset="0"/>
                <a:cs typeface="Courier New" panose="02070309020205020404" pitchFamily="49" charset="0"/>
              </a:rPr>
              <a:t>~mpcci,settag,-</a:t>
            </a:r>
            <a:r>
              <a:rPr lang="en-GB" sz="1400" b="1" dirty="0" smtClean="0">
                <a:solidFill>
                  <a:schemeClr val="accent6"/>
                </a:solidFill>
                <a:latin typeface="Courier New" panose="02070309020205020404" pitchFamily="49" charset="0"/>
                <a:cs typeface="Courier New" panose="02070309020205020404" pitchFamily="49" charset="0"/>
              </a:rPr>
              <a:t>1,j</a:t>
            </a:r>
            <a:endParaRPr lang="en-GB" sz="1400" dirty="0">
              <a:solidFill>
                <a:schemeClr val="accent6"/>
              </a:solidFill>
              <a:latin typeface="Courier New" panose="02070309020205020404" pitchFamily="49" charset="0"/>
              <a:cs typeface="Courier New" panose="02070309020205020404" pitchFamily="49" charset="0"/>
            </a:endParaRPr>
          </a:p>
          <a:p>
            <a:r>
              <a:rPr lang="en-GB" sz="1400" dirty="0">
                <a:solidFill>
                  <a:schemeClr val="accent6"/>
                </a:solidFill>
                <a:latin typeface="Courier New" panose="02070309020205020404" pitchFamily="49" charset="0"/>
                <a:cs typeface="Courier New" panose="02070309020205020404" pitchFamily="49" charset="0"/>
              </a:rPr>
              <a:t>*</a:t>
            </a:r>
            <a:r>
              <a:rPr lang="en-GB" sz="1400" dirty="0" smtClean="0">
                <a:solidFill>
                  <a:schemeClr val="accent6"/>
                </a:solidFill>
                <a:latin typeface="Courier New" panose="02070309020205020404" pitchFamily="49" charset="0"/>
                <a:cs typeface="Courier New" panose="02070309020205020404" pitchFamily="49" charset="0"/>
              </a:rPr>
              <a:t>ENDDO</a:t>
            </a:r>
          </a:p>
          <a:p>
            <a:r>
              <a:rPr lang="en-GB" sz="1400" b="1" dirty="0">
                <a:solidFill>
                  <a:schemeClr val="accent6"/>
                </a:solidFill>
                <a:latin typeface="Courier New" panose="02070309020205020404" pitchFamily="49" charset="0"/>
                <a:cs typeface="Courier New" panose="02070309020205020404" pitchFamily="49" charset="0"/>
              </a:rPr>
              <a:t>~</a:t>
            </a:r>
            <a:r>
              <a:rPr lang="en-GB" sz="1400" b="1" dirty="0" err="1">
                <a:solidFill>
                  <a:schemeClr val="accent6"/>
                </a:solidFill>
                <a:latin typeface="Courier New" panose="02070309020205020404" pitchFamily="49" charset="0"/>
                <a:cs typeface="Courier New" panose="02070309020205020404" pitchFamily="49" charset="0"/>
              </a:rPr>
              <a:t>mpcci,quit</a:t>
            </a:r>
            <a:endParaRPr lang="en-GB" sz="1400" b="1" dirty="0">
              <a:solidFill>
                <a:schemeClr val="accent6"/>
              </a:solidFill>
              <a:latin typeface="Courier New" panose="02070309020205020404" pitchFamily="49" charset="0"/>
              <a:cs typeface="Courier New" panose="02070309020205020404" pitchFamily="49" charset="0"/>
            </a:endParaRPr>
          </a:p>
        </p:txBody>
      </p:sp>
      <p:sp>
        <p:nvSpPr>
          <p:cNvPr id="8" name="Rectangle 2"/>
          <p:cNvSpPr>
            <a:spLocks noChangeArrowheads="1"/>
          </p:cNvSpPr>
          <p:nvPr/>
        </p:nvSpPr>
        <p:spPr bwMode="auto">
          <a:xfrm>
            <a:off x="396128" y="2040963"/>
            <a:ext cx="5004077" cy="267765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i="0" u="none" strike="noStrike" cap="none" normalizeH="0" baseline="0" dirty="0" err="1" smtClean="0">
                <a:ln>
                  <a:noFill/>
                </a:ln>
                <a:solidFill>
                  <a:srgbClr val="000000"/>
                </a:solidFill>
                <a:effectLst/>
                <a:latin typeface="Courier New" panose="02070309020205020404" pitchFamily="49" charset="0"/>
                <a:cs typeface="Courier New" panose="02070309020205020404" pitchFamily="49" charset="0"/>
              </a:rPr>
              <a:t>cml.runTransientStudy</a:t>
            </a:r>
            <a:r>
              <a:rPr kumimoji="0" lang="en-US" altLang="en-US" sz="1400" i="0" u="none" strike="noStrike" cap="none" normalizeH="0" baseline="0" dirty="0" smtClean="0">
                <a:ln>
                  <a:noFill/>
                </a:ln>
                <a:solidFill>
                  <a:srgbClr val="000000"/>
                </a:solidFill>
                <a:effectLst/>
                <a:latin typeface="Courier New" panose="02070309020205020404" pitchFamily="49" charset="0"/>
                <a:cs typeface="Courier New" panose="020703090202050204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400" b="1" i="0" u="none" strike="noStrike" cap="none" normalizeH="0" baseline="0" dirty="0" smtClean="0">
              <a:ln>
                <a:noFill/>
              </a:ln>
              <a:solidFill>
                <a:srgbClr val="000000"/>
              </a:solidFill>
              <a:effectLst/>
              <a:latin typeface="Courier New" panose="02070309020205020404" pitchFamily="49" charset="0"/>
              <a:cs typeface="Courier New" panose="02070309020205020404" pitchFamily="49" charset="0"/>
            </a:endParaRPr>
          </a:p>
          <a:p>
            <a:pPr lvl="0" eaLnBrk="0" fontAlgn="base" hangingPunct="0">
              <a:spcBef>
                <a:spcPct val="0"/>
              </a:spcBef>
              <a:spcAft>
                <a:spcPct val="0"/>
              </a:spcAft>
            </a:pPr>
            <a:r>
              <a:rPr kumimoji="0" lang="en-US" altLang="en-US" sz="1400" b="1" i="0" u="none" strike="noStrike" cap="none" normalizeH="0" baseline="0" dirty="0" err="1" smtClean="0">
                <a:ln>
                  <a:noFill/>
                </a:ln>
                <a:solidFill>
                  <a:srgbClr val="000000"/>
                </a:solidFill>
                <a:effectLst/>
                <a:latin typeface="Courier New" panose="02070309020205020404" pitchFamily="49" charset="0"/>
                <a:cs typeface="Courier New" panose="02070309020205020404" pitchFamily="49" charset="0"/>
              </a:rPr>
              <a:t>adapter.init</a:t>
            </a:r>
            <a:r>
              <a:rPr kumimoji="0" lang="en-US" altLang="en-US" sz="1400" b="1" i="0" u="none" strike="noStrike" cap="none" normalizeH="0" baseline="0" dirty="0" smtClean="0">
                <a:ln>
                  <a:noFill/>
                </a:ln>
                <a:solidFill>
                  <a:srgbClr val="000000"/>
                </a:solidFill>
                <a:effectLst/>
                <a:latin typeface="Courier New" panose="02070309020205020404" pitchFamily="49" charset="0"/>
                <a:cs typeface="Courier New" panose="02070309020205020404" pitchFamily="49" charset="0"/>
              </a:rPr>
              <a:t>();</a:t>
            </a:r>
            <a:r>
              <a:rPr kumimoji="0" lang="en-US" altLang="en-US" sz="1400" b="0" i="0" u="none" strike="noStrike" cap="none" normalizeH="0" baseline="0" dirty="0" smtClean="0">
                <a:ln>
                  <a:noFill/>
                </a:ln>
                <a:solidFill>
                  <a:srgbClr val="000000"/>
                </a:solidFill>
                <a:effectLst/>
                <a:latin typeface="Courier New" panose="02070309020205020404" pitchFamily="49" charset="0"/>
                <a:cs typeface="Courier New" panose="02070309020205020404" pitchFamily="49" charset="0"/>
              </a:rPr>
              <a:t/>
            </a:r>
            <a:br>
              <a:rPr kumimoji="0" lang="en-US" altLang="en-US" sz="1400" b="0" i="0" u="none" strike="noStrike" cap="none" normalizeH="0" baseline="0" dirty="0" smtClean="0">
                <a:ln>
                  <a:noFill/>
                </a:ln>
                <a:solidFill>
                  <a:srgbClr val="000000"/>
                </a:solidFill>
                <a:effectLst/>
                <a:latin typeface="Courier New" panose="02070309020205020404" pitchFamily="49" charset="0"/>
                <a:cs typeface="Courier New" panose="02070309020205020404" pitchFamily="49" charset="0"/>
              </a:rPr>
            </a:br>
            <a:r>
              <a:rPr kumimoji="0" lang="en-US" altLang="en-US" sz="1400" b="0" i="0" u="none" strike="noStrike" cap="none" normalizeH="0" baseline="0" dirty="0" smtClean="0">
                <a:ln>
                  <a:noFill/>
                </a:ln>
                <a:solidFill>
                  <a:srgbClr val="000000"/>
                </a:solidFill>
                <a:effectLst/>
                <a:latin typeface="Courier New" panose="02070309020205020404" pitchFamily="49" charset="0"/>
                <a:cs typeface="Courier New" panose="02070309020205020404" pitchFamily="49" charset="0"/>
              </a:rPr>
              <a:t/>
            </a:r>
            <a:br>
              <a:rPr kumimoji="0" lang="en-US" altLang="en-US" sz="1400" b="0" i="0" u="none" strike="noStrike" cap="none" normalizeH="0" baseline="0" dirty="0" smtClean="0">
                <a:ln>
                  <a:noFill/>
                </a:ln>
                <a:solidFill>
                  <a:srgbClr val="000000"/>
                </a:solidFill>
                <a:effectLst/>
                <a:latin typeface="Courier New" panose="02070309020205020404" pitchFamily="49" charset="0"/>
                <a:cs typeface="Courier New" panose="02070309020205020404" pitchFamily="49" charset="0"/>
              </a:rPr>
            </a:br>
            <a:r>
              <a:rPr kumimoji="0" lang="en-US" altLang="en-US" sz="1400" b="1" i="0" u="none" strike="noStrike" cap="none" normalizeH="0" baseline="0" dirty="0" smtClean="0">
                <a:ln>
                  <a:noFill/>
                </a:ln>
                <a:solidFill>
                  <a:srgbClr val="000080"/>
                </a:solidFill>
                <a:effectLst/>
                <a:latin typeface="Courier New" panose="02070309020205020404" pitchFamily="49" charset="0"/>
                <a:cs typeface="Courier New" panose="02070309020205020404" pitchFamily="49" charset="0"/>
              </a:rPr>
              <a:t>for </a:t>
            </a:r>
            <a:r>
              <a:rPr kumimoji="0" lang="en-US" altLang="en-US" sz="1400" b="0" i="0" u="none" strike="noStrike" cap="none" normalizeH="0" baseline="0" dirty="0" smtClean="0">
                <a:ln>
                  <a:noFill/>
                </a:ln>
                <a:solidFill>
                  <a:srgbClr val="000000"/>
                </a:solidFill>
                <a:effectLst/>
                <a:latin typeface="Courier New" panose="02070309020205020404" pitchFamily="49" charset="0"/>
                <a:cs typeface="Courier New" panose="02070309020205020404" pitchFamily="49" charset="0"/>
              </a:rPr>
              <a:t>(</a:t>
            </a:r>
            <a:r>
              <a:rPr kumimoji="0" lang="en-US" altLang="en-US" sz="1400" b="1" i="0" u="none" strike="noStrike" cap="none" normalizeH="0" baseline="0" dirty="0" err="1" smtClean="0">
                <a:ln>
                  <a:noFill/>
                </a:ln>
                <a:solidFill>
                  <a:srgbClr val="000080"/>
                </a:solidFill>
                <a:effectLst/>
                <a:latin typeface="Courier New" panose="02070309020205020404" pitchFamily="49" charset="0"/>
                <a:cs typeface="Courier New" panose="02070309020205020404" pitchFamily="49" charset="0"/>
              </a:rPr>
              <a:t>int</a:t>
            </a:r>
            <a:r>
              <a:rPr kumimoji="0" lang="en-US" altLang="en-US" sz="1400" b="1" i="0" u="none" strike="noStrike" cap="none" normalizeH="0" baseline="0" dirty="0" smtClean="0">
                <a:ln>
                  <a:noFill/>
                </a:ln>
                <a:solidFill>
                  <a:srgbClr val="000080"/>
                </a:solidFill>
                <a:effectLst/>
                <a:latin typeface="Courier New" panose="02070309020205020404" pitchFamily="49" charset="0"/>
                <a:cs typeface="Courier New" panose="02070309020205020404" pitchFamily="49" charset="0"/>
              </a:rPr>
              <a:t> </a:t>
            </a:r>
            <a:r>
              <a:rPr kumimoji="0" lang="en-US" altLang="en-US" sz="1400" b="0" i="0" u="none" strike="noStrike" cap="none" normalizeH="0" baseline="0" dirty="0" smtClean="0">
                <a:ln>
                  <a:noFill/>
                </a:ln>
                <a:solidFill>
                  <a:srgbClr val="000000"/>
                </a:solidFill>
                <a:effectLst/>
                <a:latin typeface="Courier New" panose="02070309020205020404" pitchFamily="49" charset="0"/>
                <a:cs typeface="Courier New" panose="02070309020205020404" pitchFamily="49" charset="0"/>
              </a:rPr>
              <a:t>j = </a:t>
            </a:r>
            <a:r>
              <a:rPr kumimoji="0" lang="en-US" altLang="en-US" sz="1400" b="0" i="0" u="none" strike="noStrike" cap="none" normalizeH="0" baseline="0" dirty="0" smtClean="0">
                <a:ln>
                  <a:noFill/>
                </a:ln>
                <a:solidFill>
                  <a:srgbClr val="0000FF"/>
                </a:solidFill>
                <a:effectLst/>
                <a:latin typeface="Courier New" panose="02070309020205020404" pitchFamily="49" charset="0"/>
                <a:cs typeface="Courier New" panose="02070309020205020404" pitchFamily="49" charset="0"/>
              </a:rPr>
              <a:t>0</a:t>
            </a:r>
            <a:r>
              <a:rPr kumimoji="0" lang="en-US" altLang="en-US" sz="1400" b="0" i="0" u="none" strike="noStrike" cap="none" normalizeH="0" baseline="0" dirty="0" smtClean="0">
                <a:ln>
                  <a:noFill/>
                </a:ln>
                <a:solidFill>
                  <a:srgbClr val="000000"/>
                </a:solidFill>
                <a:effectLst/>
                <a:latin typeface="Courier New" panose="02070309020205020404" pitchFamily="49" charset="0"/>
                <a:cs typeface="Courier New" panose="02070309020205020404" pitchFamily="49" charset="0"/>
              </a:rPr>
              <a:t>; j &lt; </a:t>
            </a:r>
            <a:r>
              <a:rPr lang="en-US" altLang="en-US" sz="1400" dirty="0" err="1" smtClean="0">
                <a:solidFill>
                  <a:srgbClr val="000000"/>
                </a:solidFill>
                <a:latin typeface="Courier New" panose="02070309020205020404" pitchFamily="49" charset="0"/>
                <a:cs typeface="Courier New" panose="02070309020205020404" pitchFamily="49" charset="0"/>
              </a:rPr>
              <a:t>timeIndices.</a:t>
            </a:r>
            <a:r>
              <a:rPr kumimoji="0" lang="en-US" altLang="en-US" sz="1400" b="1" i="0" u="none" strike="noStrike" cap="none" normalizeH="0" baseline="0" dirty="0" err="1" smtClean="0">
                <a:ln>
                  <a:noFill/>
                </a:ln>
                <a:solidFill>
                  <a:srgbClr val="660E7A"/>
                </a:solidFill>
                <a:effectLst/>
                <a:latin typeface="Courier New" panose="02070309020205020404" pitchFamily="49" charset="0"/>
                <a:cs typeface="Courier New" panose="02070309020205020404" pitchFamily="49" charset="0"/>
              </a:rPr>
              <a:t>length</a:t>
            </a:r>
            <a:r>
              <a:rPr kumimoji="0" lang="en-US" altLang="en-US" sz="1400" b="0" i="0" u="none" strike="noStrike" cap="none" normalizeH="0" baseline="0" dirty="0" smtClean="0">
                <a:ln>
                  <a:noFill/>
                </a:ln>
                <a:solidFill>
                  <a:srgbClr val="000000"/>
                </a:solidFill>
                <a:effectLst/>
                <a:latin typeface="Courier New" panose="02070309020205020404" pitchFamily="49" charset="0"/>
                <a:cs typeface="Courier New" panose="02070309020205020404" pitchFamily="49" charset="0"/>
              </a:rPr>
              <a:t>; </a:t>
            </a:r>
            <a:r>
              <a:rPr kumimoji="0" lang="en-US" altLang="en-US" sz="1400" b="0" i="0" u="none" strike="noStrike" cap="none" normalizeH="0" baseline="0" dirty="0" err="1" smtClean="0">
                <a:ln>
                  <a:noFill/>
                </a:ln>
                <a:solidFill>
                  <a:srgbClr val="000000"/>
                </a:solidFill>
                <a:effectLst/>
                <a:latin typeface="Courier New" panose="02070309020205020404" pitchFamily="49" charset="0"/>
                <a:cs typeface="Courier New" panose="02070309020205020404" pitchFamily="49" charset="0"/>
              </a:rPr>
              <a:t>j++</a:t>
            </a:r>
            <a:r>
              <a:rPr kumimoji="0" lang="en-US" altLang="en-US" sz="1400" b="0" i="0" u="none" strike="noStrike" cap="none" normalizeH="0" baseline="0" dirty="0" smtClean="0">
                <a:ln>
                  <a:noFill/>
                </a:ln>
                <a:solidFill>
                  <a:srgbClr val="000000"/>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smtClean="0">
                <a:ln>
                  <a:noFill/>
                </a:ln>
                <a:solidFill>
                  <a:srgbClr val="000000"/>
                </a:solidFill>
                <a:effectLst/>
                <a:latin typeface="Courier New" panose="02070309020205020404" pitchFamily="49" charset="0"/>
                <a:cs typeface="Courier New" panose="02070309020205020404" pitchFamily="49" charset="0"/>
              </a:rPr>
              <a:t>{</a:t>
            </a:r>
            <a:br>
              <a:rPr kumimoji="0" lang="en-US" altLang="en-US" sz="1400" b="0" i="0" u="none" strike="noStrike" cap="none" normalizeH="0" baseline="0" dirty="0" smtClean="0">
                <a:ln>
                  <a:noFill/>
                </a:ln>
                <a:solidFill>
                  <a:srgbClr val="000000"/>
                </a:solidFill>
                <a:effectLst/>
                <a:latin typeface="Courier New" panose="02070309020205020404" pitchFamily="49" charset="0"/>
                <a:cs typeface="Courier New" panose="02070309020205020404" pitchFamily="49" charset="0"/>
              </a:rPr>
            </a:br>
            <a:r>
              <a:rPr kumimoji="0" lang="en-US" altLang="en-US" sz="1400" b="0" i="0" u="none" strike="noStrike" cap="none" normalizeH="0" baseline="0" dirty="0" smtClean="0">
                <a:ln>
                  <a:noFill/>
                </a:ln>
                <a:solidFill>
                  <a:srgbClr val="000000"/>
                </a:solidFill>
                <a:effectLst/>
                <a:latin typeface="Courier New" panose="02070309020205020404" pitchFamily="49" charset="0"/>
                <a:cs typeface="Courier New" panose="02070309020205020404" pitchFamily="49" charset="0"/>
              </a:rPr>
              <a:t>    </a:t>
            </a:r>
            <a:r>
              <a:rPr kumimoji="0" lang="en-US" altLang="en-US" sz="1400" b="1" i="0" u="none" strike="noStrike" cap="none" normalizeH="0" baseline="0" dirty="0" err="1" smtClean="0">
                <a:ln>
                  <a:noFill/>
                </a:ln>
                <a:solidFill>
                  <a:srgbClr val="000000"/>
                </a:solidFill>
                <a:effectLst/>
                <a:latin typeface="Courier New" panose="02070309020205020404" pitchFamily="49" charset="0"/>
                <a:cs typeface="Courier New" panose="02070309020205020404" pitchFamily="49" charset="0"/>
              </a:rPr>
              <a:t>adapter.setCurrentIteration</a:t>
            </a:r>
            <a:r>
              <a:rPr kumimoji="0" lang="en-US" altLang="en-US" sz="1400" b="1" i="0" u="none" strike="noStrike" cap="none" normalizeH="0" baseline="0" dirty="0" smtClean="0">
                <a:ln>
                  <a:noFill/>
                </a:ln>
                <a:solidFill>
                  <a:srgbClr val="000000"/>
                </a:solidFill>
                <a:effectLst/>
                <a:latin typeface="Courier New" panose="02070309020205020404" pitchFamily="49" charset="0"/>
                <a:cs typeface="Courier New" panose="02070309020205020404" pitchFamily="49" charset="0"/>
              </a:rPr>
              <a:t>(j);</a:t>
            </a:r>
            <a:r>
              <a:rPr kumimoji="0" lang="en-US" altLang="en-US" sz="1400" b="0" i="0" u="none" strike="noStrike" cap="none" normalizeH="0" baseline="0" dirty="0" smtClean="0">
                <a:ln>
                  <a:noFill/>
                </a:ln>
                <a:solidFill>
                  <a:srgbClr val="000000"/>
                </a:solidFill>
                <a:effectLst/>
                <a:latin typeface="Courier New" panose="02070309020205020404" pitchFamily="49" charset="0"/>
                <a:cs typeface="Courier New" panose="02070309020205020404" pitchFamily="49" charset="0"/>
              </a:rPr>
              <a:t/>
            </a:r>
            <a:br>
              <a:rPr kumimoji="0" lang="en-US" altLang="en-US" sz="1400" b="0" i="0" u="none" strike="noStrike" cap="none" normalizeH="0" baseline="0" dirty="0" smtClean="0">
                <a:ln>
                  <a:noFill/>
                </a:ln>
                <a:solidFill>
                  <a:srgbClr val="000000"/>
                </a:solidFill>
                <a:effectLst/>
                <a:latin typeface="Courier New" panose="02070309020205020404" pitchFamily="49" charset="0"/>
                <a:cs typeface="Courier New" panose="02070309020205020404" pitchFamily="49" charset="0"/>
              </a:rPr>
            </a:br>
            <a:r>
              <a:rPr kumimoji="0" lang="en-US" altLang="en-US" sz="1400" b="0" i="0" u="none" strike="noStrike" cap="none" normalizeH="0" baseline="0" dirty="0" smtClean="0">
                <a:ln>
                  <a:noFill/>
                </a:ln>
                <a:solidFill>
                  <a:srgbClr val="000000"/>
                </a:solidFill>
                <a:effectLst/>
                <a:latin typeface="Courier New" panose="02070309020205020404" pitchFamily="49" charset="0"/>
                <a:cs typeface="Courier New" panose="02070309020205020404" pitchFamily="49" charset="0"/>
              </a:rPr>
              <a:t>    </a:t>
            </a:r>
            <a:r>
              <a:rPr kumimoji="0" lang="en-US" altLang="en-US" sz="1400" b="0" i="0" u="none" strike="noStrike" cap="none" normalizeH="0" baseline="0" dirty="0" err="1" smtClean="0">
                <a:ln>
                  <a:noFill/>
                </a:ln>
                <a:solidFill>
                  <a:srgbClr val="000000"/>
                </a:solidFill>
                <a:effectLst/>
                <a:latin typeface="Courier New" panose="02070309020205020404" pitchFamily="49" charset="0"/>
                <a:cs typeface="Courier New" panose="02070309020205020404" pitchFamily="49" charset="0"/>
              </a:rPr>
              <a:t>adapter.setTimeIndex</a:t>
            </a:r>
            <a:r>
              <a:rPr kumimoji="0" lang="en-US" altLang="en-US" sz="1400" b="0" i="0" u="none" strike="noStrike" cap="none" normalizeH="0" baseline="0" dirty="0" smtClean="0">
                <a:ln>
                  <a:noFill/>
                </a:ln>
                <a:solidFill>
                  <a:srgbClr val="000000"/>
                </a:solidFill>
                <a:effectLst/>
                <a:latin typeface="Courier New" panose="02070309020205020404" pitchFamily="49" charset="0"/>
                <a:cs typeface="Courier New" panose="02070309020205020404" pitchFamily="49" charset="0"/>
              </a:rPr>
              <a:t>(</a:t>
            </a:r>
            <a:r>
              <a:rPr kumimoji="0" lang="en-US" altLang="en-US" sz="1400" b="0" i="0" u="none" strike="noStrike" cap="none" normalizeH="0" baseline="0" dirty="0" err="1" smtClean="0">
                <a:ln>
                  <a:noFill/>
                </a:ln>
                <a:solidFill>
                  <a:srgbClr val="000000"/>
                </a:solidFill>
                <a:effectLst/>
                <a:latin typeface="Courier New" panose="02070309020205020404" pitchFamily="49" charset="0"/>
                <a:cs typeface="Courier New" panose="02070309020205020404" pitchFamily="49" charset="0"/>
              </a:rPr>
              <a:t>timeIndices</a:t>
            </a:r>
            <a:r>
              <a:rPr kumimoji="0" lang="en-US" altLang="en-US" sz="1400" b="0" i="0" u="none" strike="noStrike" cap="none" normalizeH="0" baseline="0" dirty="0" smtClean="0">
                <a:ln>
                  <a:noFill/>
                </a:ln>
                <a:solidFill>
                  <a:srgbClr val="000000"/>
                </a:solidFill>
                <a:effectLst/>
                <a:latin typeface="Courier New" panose="02070309020205020404" pitchFamily="49" charset="0"/>
                <a:cs typeface="Courier New" panose="02070309020205020404" pitchFamily="49" charset="0"/>
              </a:rPr>
              <a:t>[j]);</a:t>
            </a:r>
            <a:br>
              <a:rPr kumimoji="0" lang="en-US" altLang="en-US" sz="1400" b="0" i="0" u="none" strike="noStrike" cap="none" normalizeH="0" baseline="0" dirty="0" smtClean="0">
                <a:ln>
                  <a:noFill/>
                </a:ln>
                <a:solidFill>
                  <a:srgbClr val="000000"/>
                </a:solidFill>
                <a:effectLst/>
                <a:latin typeface="Courier New" panose="02070309020205020404" pitchFamily="49" charset="0"/>
                <a:cs typeface="Courier New" panose="02070309020205020404" pitchFamily="49" charset="0"/>
              </a:rPr>
            </a:br>
            <a:r>
              <a:rPr kumimoji="0" lang="en-US" altLang="en-US" sz="1400" b="0" i="0" u="none" strike="noStrike" cap="none" normalizeH="0" baseline="0" dirty="0" smtClean="0">
                <a:ln>
                  <a:noFill/>
                </a:ln>
                <a:solidFill>
                  <a:srgbClr val="000000"/>
                </a:solidFill>
                <a:effectLst/>
                <a:latin typeface="Courier New" panose="02070309020205020404" pitchFamily="49" charset="0"/>
                <a:cs typeface="Courier New" panose="02070309020205020404" pitchFamily="49" charset="0"/>
              </a:rPr>
              <a:t>    </a:t>
            </a:r>
            <a:r>
              <a:rPr kumimoji="0" lang="en-US" altLang="en-US" sz="1400" b="0" i="0" u="none" strike="noStrike" cap="none" normalizeH="0" baseline="0" dirty="0" err="1" smtClean="0">
                <a:ln>
                  <a:noFill/>
                </a:ln>
                <a:solidFill>
                  <a:srgbClr val="000000"/>
                </a:solidFill>
                <a:effectLst/>
                <a:latin typeface="Courier New" panose="02070309020205020404" pitchFamily="49" charset="0"/>
                <a:cs typeface="Courier New" panose="02070309020205020404" pitchFamily="49" charset="0"/>
              </a:rPr>
              <a:t>adapter.exchange</a:t>
            </a:r>
            <a:r>
              <a:rPr kumimoji="0" lang="en-US" altLang="en-US" sz="1400" b="0" i="0" u="none" strike="noStrike" cap="none" normalizeH="0" baseline="0" dirty="0" smtClean="0">
                <a:ln>
                  <a:noFill/>
                </a:ln>
                <a:solidFill>
                  <a:srgbClr val="000000"/>
                </a:solidFill>
                <a:effectLst/>
                <a:latin typeface="Courier New" panose="02070309020205020404" pitchFamily="49" charset="0"/>
                <a:cs typeface="Courier New" panose="02070309020205020404" pitchFamily="49" charset="0"/>
              </a:rPr>
              <a:t>();</a:t>
            </a:r>
            <a:br>
              <a:rPr kumimoji="0" lang="en-US" altLang="en-US" sz="1400" b="0" i="0" u="none" strike="noStrike" cap="none" normalizeH="0" baseline="0" dirty="0" smtClean="0">
                <a:ln>
                  <a:noFill/>
                </a:ln>
                <a:solidFill>
                  <a:srgbClr val="000000"/>
                </a:solidFill>
                <a:effectLst/>
                <a:latin typeface="Courier New" panose="02070309020205020404" pitchFamily="49" charset="0"/>
                <a:cs typeface="Courier New" panose="02070309020205020404" pitchFamily="49" charset="0"/>
              </a:rPr>
            </a:br>
            <a:r>
              <a:rPr kumimoji="0" lang="en-US" altLang="en-US" sz="1400" b="0" i="0" u="none" strike="noStrike" cap="none" normalizeH="0" baseline="0" dirty="0" smtClean="0">
                <a:ln>
                  <a:noFill/>
                </a:ln>
                <a:solidFill>
                  <a:srgbClr val="000000"/>
                </a:solidFill>
                <a:effectLst/>
                <a:latin typeface="Courier New" panose="02070309020205020404" pitchFamily="49" charset="0"/>
                <a:cs typeface="Courier New" panose="02070309020205020404" pitchFamily="49" charset="0"/>
              </a:rPr>
              <a:t>}</a:t>
            </a:r>
            <a:br>
              <a:rPr kumimoji="0" lang="en-US" altLang="en-US" sz="1400" b="0" i="0" u="none" strike="noStrike" cap="none" normalizeH="0" baseline="0" dirty="0" smtClean="0">
                <a:ln>
                  <a:noFill/>
                </a:ln>
                <a:solidFill>
                  <a:srgbClr val="000000"/>
                </a:solidFill>
                <a:effectLst/>
                <a:latin typeface="Courier New" panose="02070309020205020404" pitchFamily="49" charset="0"/>
                <a:cs typeface="Courier New" panose="02070309020205020404" pitchFamily="49" charset="0"/>
              </a:rPr>
            </a:br>
            <a:r>
              <a:rPr kumimoji="0" lang="en-US" altLang="en-US" sz="1400" b="0" i="0" u="none" strike="noStrike" cap="none" normalizeH="0" baseline="0" dirty="0" smtClean="0">
                <a:ln>
                  <a:noFill/>
                </a:ln>
                <a:solidFill>
                  <a:srgbClr val="000000"/>
                </a:solidFill>
                <a:effectLst/>
                <a:latin typeface="Courier New" panose="02070309020205020404" pitchFamily="49" charset="0"/>
                <a:cs typeface="Courier New" panose="02070309020205020404" pitchFamily="49" charset="0"/>
              </a:rPr>
              <a:t/>
            </a:r>
            <a:br>
              <a:rPr kumimoji="0" lang="en-US" altLang="en-US" sz="1400" b="0" i="0" u="none" strike="noStrike" cap="none" normalizeH="0" baseline="0" dirty="0" smtClean="0">
                <a:ln>
                  <a:noFill/>
                </a:ln>
                <a:solidFill>
                  <a:srgbClr val="000000"/>
                </a:solidFill>
                <a:effectLst/>
                <a:latin typeface="Courier New" panose="02070309020205020404" pitchFamily="49" charset="0"/>
                <a:cs typeface="Courier New" panose="02070309020205020404" pitchFamily="49" charset="0"/>
              </a:rPr>
            </a:br>
            <a:r>
              <a:rPr kumimoji="0" lang="en-US" altLang="en-US" sz="1400" b="1" i="0" u="none" strike="noStrike" cap="none" normalizeH="0" baseline="0" dirty="0" err="1" smtClean="0">
                <a:ln>
                  <a:noFill/>
                </a:ln>
                <a:solidFill>
                  <a:srgbClr val="000000"/>
                </a:solidFill>
                <a:effectLst/>
                <a:latin typeface="Courier New" panose="02070309020205020404" pitchFamily="49" charset="0"/>
                <a:cs typeface="Courier New" panose="02070309020205020404" pitchFamily="49" charset="0"/>
              </a:rPr>
              <a:t>adapter.exit</a:t>
            </a:r>
            <a:r>
              <a:rPr kumimoji="0" lang="en-US" altLang="en-US" sz="1400" b="1" i="0" u="none" strike="noStrike" cap="none" normalizeH="0" baseline="0" dirty="0" smtClean="0">
                <a:ln>
                  <a:noFill/>
                </a:ln>
                <a:solidFill>
                  <a:srgbClr val="000000"/>
                </a:solidFill>
                <a:effectLst/>
                <a:latin typeface="Courier New" panose="02070309020205020404" pitchFamily="49" charset="0"/>
                <a:cs typeface="Courier New" panose="02070309020205020404" pitchFamily="49" charset="0"/>
              </a:rPr>
              <a:t>();</a:t>
            </a:r>
            <a:endParaRPr kumimoji="0" lang="en-US" altLang="en-US" sz="2400" b="1" i="0" u="none" strike="noStrike" cap="none" normalizeH="0" baseline="0" dirty="0" smtClean="0">
              <a:ln>
                <a:noFill/>
              </a:ln>
              <a:solidFill>
                <a:schemeClr val="tx1"/>
              </a:solidFill>
              <a:effectLst/>
              <a:latin typeface="Arial" panose="020B0604020202020204" pitchFamily="34" charset="0"/>
            </a:endParaRPr>
          </a:p>
        </p:txBody>
      </p:sp>
      <p:sp>
        <p:nvSpPr>
          <p:cNvPr id="10" name="Title 1"/>
          <p:cNvSpPr>
            <a:spLocks noGrp="1"/>
          </p:cNvSpPr>
          <p:nvPr>
            <p:ph type="title"/>
          </p:nvPr>
        </p:nvSpPr>
        <p:spPr>
          <a:xfrm>
            <a:off x="613262" y="0"/>
            <a:ext cx="10969139" cy="479934"/>
          </a:xfrm>
        </p:spPr>
        <p:txBody>
          <a:bodyPr>
            <a:noAutofit/>
          </a:bodyPr>
          <a:lstStyle/>
          <a:p>
            <a:pPr algn="ctr"/>
            <a:r>
              <a:rPr lang="en-GB" sz="3200" dirty="0" smtClean="0"/>
              <a:t>Implementation of One-way coupling with MpCCI</a:t>
            </a:r>
            <a:endParaRPr lang="en-GB" sz="3200" dirty="0"/>
          </a:p>
        </p:txBody>
      </p:sp>
      <p:sp>
        <p:nvSpPr>
          <p:cNvPr id="11" name="Rectangle 10"/>
          <p:cNvSpPr/>
          <p:nvPr/>
        </p:nvSpPr>
        <p:spPr>
          <a:xfrm>
            <a:off x="132288" y="5349193"/>
            <a:ext cx="12059712" cy="369332"/>
          </a:xfrm>
          <a:prstGeom prst="rect">
            <a:avLst/>
          </a:prstGeom>
        </p:spPr>
        <p:txBody>
          <a:bodyPr wrap="none">
            <a:spAutoFit/>
          </a:bodyPr>
          <a:lstStyle/>
          <a:p>
            <a:pPr algn="ctr"/>
            <a:r>
              <a:rPr lang="en-GB" dirty="0" smtClean="0"/>
              <a:t>Four MpCCI server commands are required for establishing connection, exchange of quantities and synchronization. </a:t>
            </a:r>
            <a:endParaRPr lang="en-GB" dirty="0"/>
          </a:p>
        </p:txBody>
      </p:sp>
      <p:pic>
        <p:nvPicPr>
          <p:cNvPr id="12" name="Picture 11"/>
          <p:cNvPicPr>
            <a:picLocks noChangeAspect="1"/>
          </p:cNvPicPr>
          <p:nvPr/>
        </p:nvPicPr>
        <p:blipFill rotWithShape="1">
          <a:blip r:embed="rId2" cstate="print">
            <a:extLst>
              <a:ext uri="{28A0092B-C50C-407E-A947-70E740481C1C}">
                <a14:useLocalDpi xmlns:a14="http://schemas.microsoft.com/office/drawing/2010/main" val="0"/>
              </a:ext>
            </a:extLst>
          </a:blip>
          <a:srcRect t="28256" b="36505"/>
          <a:stretch/>
        </p:blipFill>
        <p:spPr>
          <a:xfrm>
            <a:off x="561248" y="1506420"/>
            <a:ext cx="2336918" cy="457049"/>
          </a:xfrm>
          <a:prstGeom prst="rect">
            <a:avLst/>
          </a:prstGeom>
        </p:spPr>
      </p:pic>
      <p:pic>
        <p:nvPicPr>
          <p:cNvPr id="13" name="Picture 4" descr="Znalezione obrazy dla zapytania java"/>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5070" t="17001" r="22937" b="16733"/>
          <a:stretch/>
        </p:blipFill>
        <p:spPr bwMode="auto">
          <a:xfrm>
            <a:off x="3171968" y="1402872"/>
            <a:ext cx="429583" cy="58457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099932" y="1462618"/>
            <a:ext cx="1741328" cy="497620"/>
          </a:xfrm>
          <a:prstGeom prst="rect">
            <a:avLst/>
          </a:prstGeom>
        </p:spPr>
      </p:pic>
      <p:sp>
        <p:nvSpPr>
          <p:cNvPr id="15" name="Rectangle 14"/>
          <p:cNvSpPr/>
          <p:nvPr/>
        </p:nvSpPr>
        <p:spPr>
          <a:xfrm>
            <a:off x="396128" y="621061"/>
            <a:ext cx="7152343" cy="646331"/>
          </a:xfrm>
          <a:prstGeom prst="rect">
            <a:avLst/>
          </a:prstGeom>
        </p:spPr>
        <p:txBody>
          <a:bodyPr wrap="none">
            <a:spAutoFit/>
          </a:bodyPr>
          <a:lstStyle/>
          <a:p>
            <a:r>
              <a:rPr lang="en-GB" dirty="0" smtClean="0"/>
              <a:t>MpCCI server already supports ANSYS APDL models.</a:t>
            </a:r>
          </a:p>
          <a:p>
            <a:r>
              <a:rPr lang="en-GB" dirty="0" smtClean="0"/>
              <a:t>For COMSOL it was necessary to develop a dedicated code adapter</a:t>
            </a:r>
            <a:endParaRPr lang="en-GB" dirty="0"/>
          </a:p>
        </p:txBody>
      </p:sp>
    </p:spTree>
    <p:extLst>
      <p:ext uri="{BB962C8B-B14F-4D97-AF65-F5344CB8AC3E}">
        <p14:creationId xmlns:p14="http://schemas.microsoft.com/office/powerpoint/2010/main" val="37757038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060" y="0"/>
            <a:ext cx="11615940" cy="479934"/>
          </a:xfrm>
        </p:spPr>
        <p:txBody>
          <a:bodyPr>
            <a:noAutofit/>
          </a:bodyPr>
          <a:lstStyle/>
          <a:p>
            <a:pPr algn="ctr"/>
            <a:r>
              <a:rPr lang="en-GB" sz="3200" dirty="0" smtClean="0"/>
              <a:t>Temperature – Node to Node Interpolation - </a:t>
            </a:r>
            <a:r>
              <a:rPr lang="en-GB" sz="3200" i="1" dirty="0" smtClean="0"/>
              <a:t>t</a:t>
            </a:r>
            <a:r>
              <a:rPr lang="en-GB" sz="3200" dirty="0" smtClean="0"/>
              <a:t> = 1 </a:t>
            </a:r>
            <a:r>
              <a:rPr lang="en-GB" sz="3200" dirty="0" err="1" smtClean="0"/>
              <a:t>ms</a:t>
            </a:r>
            <a:endParaRPr lang="en-GB" sz="3200" dirty="0"/>
          </a:p>
        </p:txBody>
      </p:sp>
      <p:sp>
        <p:nvSpPr>
          <p:cNvPr id="3" name="Slide Number Placeholder 2"/>
          <p:cNvSpPr>
            <a:spLocks noGrp="1"/>
          </p:cNvSpPr>
          <p:nvPr>
            <p:ph type="sldNum" sz="quarter" idx="12"/>
          </p:nvPr>
        </p:nvSpPr>
        <p:spPr/>
        <p:txBody>
          <a:bodyPr/>
          <a:lstStyle/>
          <a:p>
            <a:pPr>
              <a:defRPr/>
            </a:pPr>
            <a:fld id="{99D322A9-3535-4537-A4DE-EFDA89924B4A}" type="slidenum">
              <a:rPr lang="en-GB" altLang="en-US" smtClean="0"/>
              <a:pPr>
                <a:defRPr/>
              </a:pPr>
              <a:t>9</a:t>
            </a:fld>
            <a:endParaRPr lang="en-GB" altLang="en-US"/>
          </a:p>
        </p:txBody>
      </p:sp>
      <p:grpSp>
        <p:nvGrpSpPr>
          <p:cNvPr id="9" name="Group 8"/>
          <p:cNvGrpSpPr/>
          <p:nvPr/>
        </p:nvGrpSpPr>
        <p:grpSpPr>
          <a:xfrm>
            <a:off x="1257348" y="4928051"/>
            <a:ext cx="1014013" cy="923327"/>
            <a:chOff x="2398047" y="1426343"/>
            <a:chExt cx="1014013" cy="923327"/>
          </a:xfrm>
        </p:grpSpPr>
        <p:sp>
          <p:nvSpPr>
            <p:cNvPr id="11" name="Rectangle 10"/>
            <p:cNvSpPr/>
            <p:nvPr/>
          </p:nvSpPr>
          <p:spPr>
            <a:xfrm>
              <a:off x="2488047" y="1507335"/>
              <a:ext cx="834013" cy="77125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2" name="Oval 11"/>
            <p:cNvSpPr/>
            <p:nvPr/>
          </p:nvSpPr>
          <p:spPr>
            <a:xfrm>
              <a:off x="3232060" y="2169670"/>
              <a:ext cx="180000" cy="180000"/>
            </a:xfrm>
            <a:prstGeom prst="ellipse">
              <a:avLst/>
            </a:prstGeom>
            <a:solidFill>
              <a:schemeClr val="tx1"/>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3" name="Oval 12"/>
            <p:cNvSpPr/>
            <p:nvPr/>
          </p:nvSpPr>
          <p:spPr>
            <a:xfrm>
              <a:off x="3232060" y="1426343"/>
              <a:ext cx="180000" cy="180000"/>
            </a:xfrm>
            <a:prstGeom prst="ellipse">
              <a:avLst/>
            </a:prstGeom>
            <a:solidFill>
              <a:schemeClr val="tx1"/>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4" name="Oval 13"/>
            <p:cNvSpPr/>
            <p:nvPr/>
          </p:nvSpPr>
          <p:spPr>
            <a:xfrm>
              <a:off x="2398047" y="1426343"/>
              <a:ext cx="180000" cy="180000"/>
            </a:xfrm>
            <a:prstGeom prst="ellipse">
              <a:avLst/>
            </a:prstGeom>
            <a:solidFill>
              <a:schemeClr val="tx1"/>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5" name="Oval 14"/>
            <p:cNvSpPr/>
            <p:nvPr/>
          </p:nvSpPr>
          <p:spPr>
            <a:xfrm>
              <a:off x="2398047" y="2169670"/>
              <a:ext cx="180000" cy="180000"/>
            </a:xfrm>
            <a:prstGeom prst="ellipse">
              <a:avLst/>
            </a:prstGeom>
            <a:solidFill>
              <a:schemeClr val="tx1"/>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sp>
        <p:nvSpPr>
          <p:cNvPr id="16" name="TextBox 15"/>
          <p:cNvSpPr txBox="1"/>
          <p:nvPr/>
        </p:nvSpPr>
        <p:spPr>
          <a:xfrm>
            <a:off x="449060" y="4558719"/>
            <a:ext cx="2520196" cy="369332"/>
          </a:xfrm>
          <a:prstGeom prst="rect">
            <a:avLst/>
          </a:prstGeom>
          <a:noFill/>
        </p:spPr>
        <p:txBody>
          <a:bodyPr wrap="square" rtlCol="0">
            <a:spAutoFit/>
          </a:bodyPr>
          <a:lstStyle/>
          <a:p>
            <a:r>
              <a:rPr lang="en-GB" dirty="0" smtClean="0"/>
              <a:t>Element Type : QUAD</a:t>
            </a:r>
            <a:endParaRPr lang="en-GB" dirty="0"/>
          </a:p>
        </p:txBody>
      </p:sp>
      <p:grpSp>
        <p:nvGrpSpPr>
          <p:cNvPr id="17" name="Group 16"/>
          <p:cNvGrpSpPr/>
          <p:nvPr/>
        </p:nvGrpSpPr>
        <p:grpSpPr>
          <a:xfrm>
            <a:off x="9661580" y="4954356"/>
            <a:ext cx="1014013" cy="932335"/>
            <a:chOff x="7380604" y="1126456"/>
            <a:chExt cx="1014013" cy="932335"/>
          </a:xfrm>
        </p:grpSpPr>
        <p:grpSp>
          <p:nvGrpSpPr>
            <p:cNvPr id="18" name="Group 17"/>
            <p:cNvGrpSpPr/>
            <p:nvPr/>
          </p:nvGrpSpPr>
          <p:grpSpPr>
            <a:xfrm>
              <a:off x="7380604" y="1135464"/>
              <a:ext cx="1014013" cy="923327"/>
              <a:chOff x="2398047" y="1426343"/>
              <a:chExt cx="1014013" cy="923327"/>
            </a:xfrm>
          </p:grpSpPr>
          <p:sp>
            <p:nvSpPr>
              <p:cNvPr id="24" name="Rectangle 23"/>
              <p:cNvSpPr/>
              <p:nvPr/>
            </p:nvSpPr>
            <p:spPr>
              <a:xfrm>
                <a:off x="2488047" y="1507335"/>
                <a:ext cx="834013" cy="77125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5" name="Oval 24"/>
              <p:cNvSpPr/>
              <p:nvPr/>
            </p:nvSpPr>
            <p:spPr>
              <a:xfrm>
                <a:off x="3232060" y="2169670"/>
                <a:ext cx="180000" cy="180000"/>
              </a:xfrm>
              <a:prstGeom prst="ellipse">
                <a:avLst/>
              </a:prstGeom>
              <a:solidFill>
                <a:schemeClr val="tx1"/>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6" name="Oval 25"/>
              <p:cNvSpPr/>
              <p:nvPr/>
            </p:nvSpPr>
            <p:spPr>
              <a:xfrm>
                <a:off x="3232060" y="1426343"/>
                <a:ext cx="180000" cy="180000"/>
              </a:xfrm>
              <a:prstGeom prst="ellipse">
                <a:avLst/>
              </a:prstGeom>
              <a:solidFill>
                <a:schemeClr val="tx1"/>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7" name="Oval 26"/>
              <p:cNvSpPr/>
              <p:nvPr/>
            </p:nvSpPr>
            <p:spPr>
              <a:xfrm>
                <a:off x="2398047" y="1426343"/>
                <a:ext cx="180000" cy="180000"/>
              </a:xfrm>
              <a:prstGeom prst="ellipse">
                <a:avLst/>
              </a:prstGeom>
              <a:solidFill>
                <a:schemeClr val="tx1"/>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8" name="Oval 27"/>
              <p:cNvSpPr/>
              <p:nvPr/>
            </p:nvSpPr>
            <p:spPr>
              <a:xfrm>
                <a:off x="2398047" y="2169670"/>
                <a:ext cx="180000" cy="180000"/>
              </a:xfrm>
              <a:prstGeom prst="ellipse">
                <a:avLst/>
              </a:prstGeom>
              <a:solidFill>
                <a:schemeClr val="tx1"/>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sp>
          <p:nvSpPr>
            <p:cNvPr id="19" name="Oval 18"/>
            <p:cNvSpPr/>
            <p:nvPr/>
          </p:nvSpPr>
          <p:spPr>
            <a:xfrm>
              <a:off x="7797610" y="1126456"/>
              <a:ext cx="180000" cy="180000"/>
            </a:xfrm>
            <a:prstGeom prst="ellipse">
              <a:avLst/>
            </a:prstGeom>
            <a:solidFill>
              <a:schemeClr val="tx1"/>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1" name="Oval 20"/>
            <p:cNvSpPr/>
            <p:nvPr/>
          </p:nvSpPr>
          <p:spPr>
            <a:xfrm>
              <a:off x="8214617" y="1507127"/>
              <a:ext cx="180000" cy="180000"/>
            </a:xfrm>
            <a:prstGeom prst="ellipse">
              <a:avLst/>
            </a:prstGeom>
            <a:solidFill>
              <a:schemeClr val="tx1"/>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2" name="Oval 21"/>
            <p:cNvSpPr/>
            <p:nvPr/>
          </p:nvSpPr>
          <p:spPr>
            <a:xfrm>
              <a:off x="7797610" y="1878732"/>
              <a:ext cx="180000" cy="180000"/>
            </a:xfrm>
            <a:prstGeom prst="ellipse">
              <a:avLst/>
            </a:prstGeom>
            <a:solidFill>
              <a:schemeClr val="tx1"/>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3" name="Oval 22"/>
            <p:cNvSpPr/>
            <p:nvPr/>
          </p:nvSpPr>
          <p:spPr>
            <a:xfrm>
              <a:off x="7380604" y="1507127"/>
              <a:ext cx="180000" cy="180000"/>
            </a:xfrm>
            <a:prstGeom prst="ellipse">
              <a:avLst/>
            </a:prstGeom>
            <a:solidFill>
              <a:schemeClr val="tx1"/>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grpSp>
        <p:nvGrpSpPr>
          <p:cNvPr id="31" name="Group 30"/>
          <p:cNvGrpSpPr/>
          <p:nvPr/>
        </p:nvGrpSpPr>
        <p:grpSpPr>
          <a:xfrm>
            <a:off x="4940085" y="4908793"/>
            <a:ext cx="1014013" cy="923327"/>
            <a:chOff x="2398047" y="1426343"/>
            <a:chExt cx="1014013" cy="923327"/>
          </a:xfrm>
        </p:grpSpPr>
        <p:sp>
          <p:nvSpPr>
            <p:cNvPr id="32" name="Rectangle 31"/>
            <p:cNvSpPr/>
            <p:nvPr/>
          </p:nvSpPr>
          <p:spPr>
            <a:xfrm>
              <a:off x="2488047" y="1507335"/>
              <a:ext cx="834013" cy="77125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3" name="Oval 32"/>
            <p:cNvSpPr/>
            <p:nvPr/>
          </p:nvSpPr>
          <p:spPr>
            <a:xfrm>
              <a:off x="3232060" y="2169670"/>
              <a:ext cx="180000" cy="180000"/>
            </a:xfrm>
            <a:prstGeom prst="ellipse">
              <a:avLst/>
            </a:prstGeom>
            <a:solidFill>
              <a:schemeClr val="tx1"/>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4" name="Oval 33"/>
            <p:cNvSpPr/>
            <p:nvPr/>
          </p:nvSpPr>
          <p:spPr>
            <a:xfrm>
              <a:off x="3232060" y="1426343"/>
              <a:ext cx="180000" cy="180000"/>
            </a:xfrm>
            <a:prstGeom prst="ellipse">
              <a:avLst/>
            </a:prstGeom>
            <a:solidFill>
              <a:schemeClr val="tx1"/>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5" name="Oval 34"/>
            <p:cNvSpPr/>
            <p:nvPr/>
          </p:nvSpPr>
          <p:spPr>
            <a:xfrm>
              <a:off x="2398047" y="1426343"/>
              <a:ext cx="180000" cy="180000"/>
            </a:xfrm>
            <a:prstGeom prst="ellipse">
              <a:avLst/>
            </a:prstGeom>
            <a:solidFill>
              <a:schemeClr val="tx1"/>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6" name="Oval 35"/>
            <p:cNvSpPr/>
            <p:nvPr/>
          </p:nvSpPr>
          <p:spPr>
            <a:xfrm>
              <a:off x="2398047" y="2169670"/>
              <a:ext cx="180000" cy="180000"/>
            </a:xfrm>
            <a:prstGeom prst="ellipse">
              <a:avLst/>
            </a:prstGeom>
            <a:solidFill>
              <a:schemeClr val="tx1"/>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sp>
        <p:nvSpPr>
          <p:cNvPr id="44" name="Arc 43"/>
          <p:cNvSpPr/>
          <p:nvPr/>
        </p:nvSpPr>
        <p:spPr>
          <a:xfrm>
            <a:off x="5954098" y="5127018"/>
            <a:ext cx="3707482" cy="439834"/>
          </a:xfrm>
          <a:prstGeom prst="arc">
            <a:avLst>
              <a:gd name="adj1" fmla="val 10874583"/>
              <a:gd name="adj2" fmla="val 21435895"/>
            </a:avLst>
          </a:prstGeom>
          <a:ln>
            <a:prstDash val="dash"/>
            <a:headEnd type="none" w="med" len="med"/>
            <a:tailEnd type="triangle" w="med" len="med"/>
          </a:ln>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sp>
        <p:nvSpPr>
          <p:cNvPr id="46" name="TextBox 45"/>
          <p:cNvSpPr txBox="1"/>
          <p:nvPr/>
        </p:nvSpPr>
        <p:spPr>
          <a:xfrm>
            <a:off x="8505618" y="4557665"/>
            <a:ext cx="3325935" cy="369332"/>
          </a:xfrm>
          <a:prstGeom prst="rect">
            <a:avLst/>
          </a:prstGeom>
          <a:noFill/>
        </p:spPr>
        <p:txBody>
          <a:bodyPr wrap="square" rtlCol="0">
            <a:spAutoFit/>
          </a:bodyPr>
          <a:lstStyle/>
          <a:p>
            <a:r>
              <a:rPr lang="en-GB" dirty="0" smtClean="0"/>
              <a:t>Element Type: PLANE183</a:t>
            </a:r>
            <a:endParaRPr lang="en-GB" dirty="0"/>
          </a:p>
        </p:txBody>
      </p:sp>
      <p:sp>
        <p:nvSpPr>
          <p:cNvPr id="47" name="TextBox 46"/>
          <p:cNvSpPr txBox="1"/>
          <p:nvPr/>
        </p:nvSpPr>
        <p:spPr>
          <a:xfrm>
            <a:off x="5954098" y="5429633"/>
            <a:ext cx="3707482" cy="276999"/>
          </a:xfrm>
          <a:prstGeom prst="rect">
            <a:avLst/>
          </a:prstGeom>
          <a:noFill/>
        </p:spPr>
        <p:txBody>
          <a:bodyPr wrap="square" rtlCol="0">
            <a:spAutoFit/>
          </a:bodyPr>
          <a:lstStyle/>
          <a:p>
            <a:pPr marL="228600" indent="-228600">
              <a:buAutoNum type="arabicPeriod"/>
            </a:pPr>
            <a:r>
              <a:rPr lang="en-GB" sz="1200" dirty="0" smtClean="0"/>
              <a:t>Interpolation from one element nodes to another</a:t>
            </a:r>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r="50280"/>
          <a:stretch/>
        </p:blipFill>
        <p:spPr>
          <a:xfrm>
            <a:off x="4286858" y="807769"/>
            <a:ext cx="3154480" cy="3600000"/>
          </a:xfrm>
          <a:prstGeom prst="rect">
            <a:avLst/>
          </a:prstGeom>
        </p:spPr>
      </p:pic>
      <p:pic>
        <p:nvPicPr>
          <p:cNvPr id="48" name="Picture 47"/>
          <p:cNvPicPr>
            <a:picLocks noChangeAspect="1"/>
          </p:cNvPicPr>
          <p:nvPr/>
        </p:nvPicPr>
        <p:blipFill>
          <a:blip r:embed="rId3"/>
          <a:stretch>
            <a:fillRect/>
          </a:stretch>
        </p:blipFill>
        <p:spPr>
          <a:xfrm>
            <a:off x="202716" y="697868"/>
            <a:ext cx="3488751" cy="3820355"/>
          </a:xfrm>
          <a:prstGeom prst="rect">
            <a:avLst/>
          </a:prstGeom>
        </p:spPr>
      </p:pic>
      <p:pic>
        <p:nvPicPr>
          <p:cNvPr id="49" name="Picture 48"/>
          <p:cNvPicPr>
            <a:picLocks noChangeAspect="1"/>
          </p:cNvPicPr>
          <p:nvPr/>
        </p:nvPicPr>
        <p:blipFill rotWithShape="1">
          <a:blip r:embed="rId4" cstate="print">
            <a:extLst>
              <a:ext uri="{28A0092B-C50C-407E-A947-70E740481C1C}">
                <a14:useLocalDpi xmlns:a14="http://schemas.microsoft.com/office/drawing/2010/main" val="0"/>
              </a:ext>
            </a:extLst>
          </a:blip>
          <a:srcRect l="50140"/>
          <a:stretch/>
        </p:blipFill>
        <p:spPr>
          <a:xfrm>
            <a:off x="8668184" y="806358"/>
            <a:ext cx="3163369" cy="3600000"/>
          </a:xfrm>
          <a:prstGeom prst="rect">
            <a:avLst/>
          </a:prstGeom>
        </p:spPr>
      </p:pic>
      <p:sp>
        <p:nvSpPr>
          <p:cNvPr id="50" name="Right Arrow 49"/>
          <p:cNvSpPr/>
          <p:nvPr/>
        </p:nvSpPr>
        <p:spPr>
          <a:xfrm>
            <a:off x="3522481" y="2406449"/>
            <a:ext cx="703384" cy="348405"/>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1" name="Right Arrow 50"/>
          <p:cNvSpPr/>
          <p:nvPr/>
        </p:nvSpPr>
        <p:spPr>
          <a:xfrm>
            <a:off x="7750895" y="2406449"/>
            <a:ext cx="703384" cy="348405"/>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52" name="Picture 51"/>
          <p:cNvPicPr>
            <a:picLocks noChangeAspect="1"/>
          </p:cNvPicPr>
          <p:nvPr/>
        </p:nvPicPr>
        <p:blipFill>
          <a:blip r:embed="rId5"/>
          <a:stretch>
            <a:fillRect/>
          </a:stretch>
        </p:blipFill>
        <p:spPr>
          <a:xfrm>
            <a:off x="3482680" y="2838147"/>
            <a:ext cx="809678" cy="871295"/>
          </a:xfrm>
          <a:prstGeom prst="rect">
            <a:avLst/>
          </a:prstGeom>
        </p:spPr>
      </p:pic>
      <p:pic>
        <p:nvPicPr>
          <p:cNvPr id="53" name="Picture 4" descr="Znalezione obrazy dla zapytania java"/>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5070" t="17001" r="22937" b="16733"/>
          <a:stretch/>
        </p:blipFill>
        <p:spPr bwMode="auto">
          <a:xfrm>
            <a:off x="3659381" y="1738586"/>
            <a:ext cx="429583" cy="584570"/>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53"/>
          <p:cNvPicPr>
            <a:picLocks noChangeAspect="1"/>
          </p:cNvPicPr>
          <p:nvPr/>
        </p:nvPicPr>
        <p:blipFill>
          <a:blip r:embed="rId5"/>
          <a:stretch>
            <a:fillRect/>
          </a:stretch>
        </p:blipFill>
        <p:spPr>
          <a:xfrm>
            <a:off x="7695940" y="2864650"/>
            <a:ext cx="809678" cy="871295"/>
          </a:xfrm>
          <a:prstGeom prst="rect">
            <a:avLst/>
          </a:prstGeom>
        </p:spPr>
      </p:pic>
    </p:spTree>
    <p:extLst>
      <p:ext uri="{BB962C8B-B14F-4D97-AF65-F5344CB8AC3E}">
        <p14:creationId xmlns:p14="http://schemas.microsoft.com/office/powerpoint/2010/main" val="2916024000"/>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zny">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akiet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87109F9D4B78346B4AE976AE1BEB3EE" ma:contentTypeVersion="0" ma:contentTypeDescription="Create a new document." ma:contentTypeScope="" ma:versionID="607db0f5464ee89518f28504cef8cd34">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2951B51-57E2-4DCA-B5DB-E10BC0D2C2D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26EB9DF9-E23B-49C2-9DAB-47EFE8B47D03}">
  <ds:schemaRefs>
    <ds:schemaRef ds:uri="http://schemas.microsoft.com/office/infopath/2007/PartnerControls"/>
    <ds:schemaRef ds:uri="http://www.w3.org/XML/1998/namespace"/>
    <ds:schemaRef ds:uri="http://purl.org/dc/elements/1.1/"/>
    <ds:schemaRef ds:uri="http://purl.org/dc/terms/"/>
    <ds:schemaRef ds:uri="http://schemas.microsoft.com/office/2006/documentManagement/types"/>
    <ds:schemaRef ds:uri="http://purl.org/dc/dcmitype/"/>
    <ds:schemaRef ds:uri="http://schemas.openxmlformats.org/package/2006/metadata/core-properties"/>
    <ds:schemaRef ds:uri="http://schemas.microsoft.com/office/2006/metadata/properties"/>
  </ds:schemaRefs>
</ds:datastoreItem>
</file>

<file path=customXml/itemProps3.xml><?xml version="1.0" encoding="utf-8"?>
<ds:datastoreItem xmlns:ds="http://schemas.openxmlformats.org/officeDocument/2006/customXml" ds:itemID="{7AF5924D-FE46-423B-8B35-DCCE8C9D1B0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19246</TotalTime>
  <Words>1252</Words>
  <Application>Microsoft Office PowerPoint</Application>
  <PresentationFormat>Widescreen</PresentationFormat>
  <Paragraphs>164</Paragraphs>
  <Slides>17</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vt:lpstr>
      <vt:lpstr>Calibri</vt:lpstr>
      <vt:lpstr>Cambria Math</vt:lpstr>
      <vt:lpstr>Courier New</vt:lpstr>
      <vt:lpstr>Times New Roman</vt:lpstr>
      <vt:lpstr>Tw Cen MT</vt:lpstr>
      <vt:lpstr>CERNCorporate16-9</vt:lpstr>
      <vt:lpstr>PowerPoint Presentation</vt:lpstr>
      <vt:lpstr>Coupling of Magneto-Thermal and Mechanical Models - Motivation</vt:lpstr>
      <vt:lpstr>Case Study - Standalone 11-T Magnet Protected by CLIQ</vt:lpstr>
      <vt:lpstr>Magneto-Thermal Model in COMSOL</vt:lpstr>
      <vt:lpstr>Mechanical Model in ANSYS APDL</vt:lpstr>
      <vt:lpstr>Mesh-based Interpolation</vt:lpstr>
      <vt:lpstr>Mesh-Based Interpolation - Algorithm</vt:lpstr>
      <vt:lpstr>Implementation of One-way coupling with MpCCI</vt:lpstr>
      <vt:lpstr>Temperature – Node to Node Interpolation - t = 1 ms</vt:lpstr>
      <vt:lpstr>Temperature Transfer – 0 &lt; t &lt; 250 ms</vt:lpstr>
      <vt:lpstr>Lorentz Force – Element to element interpolation - t = 1 ms</vt:lpstr>
      <vt:lpstr>Lorentz Force Transfer – 0 &lt; t &lt; 250 ms</vt:lpstr>
      <vt:lpstr>Coil Displacement</vt:lpstr>
      <vt:lpstr>Equivalent Stress</vt:lpstr>
      <vt:lpstr>Coupling in realistic 11T models</vt:lpstr>
      <vt:lpstr>Conclusions and Future Work</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STEAM in a nutshell</dc:title>
  <dc:creator>Michał Maciejewski</dc:creator>
  <cp:lastModifiedBy>Michal Wilczek</cp:lastModifiedBy>
  <cp:revision>1234</cp:revision>
  <cp:lastPrinted>2017-06-28T07:07:55Z</cp:lastPrinted>
  <dcterms:created xsi:type="dcterms:W3CDTF">2014-04-13T10:01:50Z</dcterms:created>
  <dcterms:modified xsi:type="dcterms:W3CDTF">2017-08-24T08:19:55Z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0x010100A87109F9D4B78346B4AE976AE1BEB3EE</vt:lpwstr>
  </property>
  <property fmtid="{D5CDD505-2E9C-101B-9397-08002B2CF9AE}" pid="3" name="IsMyDocuments">
    <vt:bool>true</vt:bool>
  </property>
</Properties>
</file>