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62" r:id="rId2"/>
    <p:sldId id="294" r:id="rId3"/>
    <p:sldId id="276" r:id="rId4"/>
    <p:sldId id="290" r:id="rId5"/>
    <p:sldId id="292" r:id="rId6"/>
    <p:sldId id="265" r:id="rId7"/>
    <p:sldId id="266" r:id="rId8"/>
    <p:sldId id="295" r:id="rId9"/>
    <p:sldId id="287" r:id="rId10"/>
    <p:sldId id="301" r:id="rId11"/>
    <p:sldId id="302" r:id="rId12"/>
    <p:sldId id="303" r:id="rId13"/>
    <p:sldId id="304" r:id="rId14"/>
    <p:sldId id="293" r:id="rId15"/>
    <p:sldId id="300" r:id="rId16"/>
    <p:sldId id="278" r:id="rId17"/>
    <p:sldId id="263" r:id="rId1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8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7" autoAdjust="0"/>
    <p:restoredTop sz="92445" autoAdjust="0"/>
  </p:normalViewPr>
  <p:slideViewPr>
    <p:cSldViewPr snapToGrid="0">
      <p:cViewPr varScale="1">
        <p:scale>
          <a:sx n="126" d="100"/>
          <a:sy n="126" d="100"/>
        </p:scale>
        <p:origin x="942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22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23CB8-2F8D-4186-B12C-641A7CBEDBE1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04EA1-3E18-4BAF-89CE-E9BDE3FBDF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680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539D6-1154-445E-8ED9-F39A03F5344D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E1EC7-257A-41FE-9FB2-BF1AB8D29C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94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919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31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30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28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829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730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03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544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4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25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Will the magnet survive? =</a:t>
            </a:r>
            <a:r>
              <a:rPr lang="en-GB" baseline="0" dirty="0" smtClean="0"/>
              <a:t> </a:t>
            </a:r>
            <a:r>
              <a:rPr lang="en-GB" dirty="0" smtClean="0"/>
              <a:t>Will it be still operational after beam impact?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98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20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70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62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81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766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9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4" t="4341" r="4694" b="6216"/>
          <a:stretch/>
        </p:blipFill>
        <p:spPr>
          <a:xfrm>
            <a:off x="3814189" y="2692935"/>
            <a:ext cx="1831776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06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9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8917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917813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684589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322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4" y="1966905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80643" y="134662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3442659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75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856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203569"/>
            <a:ext cx="2057400" cy="492259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03569"/>
            <a:ext cx="6019800" cy="492259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2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74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7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09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19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87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8775" indent="-322263">
              <a:defRPr/>
            </a:lvl1pPr>
            <a:lvl2pPr marL="804863" indent="-357188"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87467"/>
            <a:ext cx="6934721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defRPr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63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43695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558522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4" t="4341" r="4694" b="6216"/>
          <a:stretch/>
        </p:blipFill>
        <p:spPr>
          <a:xfrm>
            <a:off x="1249212" y="472313"/>
            <a:ext cx="1572813" cy="1080000"/>
          </a:xfrm>
          <a:prstGeom prst="rect">
            <a:avLst/>
          </a:prstGeom>
        </p:spPr>
      </p:pic>
      <p:pic>
        <p:nvPicPr>
          <p:cNvPr id="12" name="Picture 11" descr="LogoOutline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679" y="472313"/>
            <a:ext cx="1080000" cy="1080000"/>
          </a:xfrm>
          <a:prstGeom prst="rect">
            <a:avLst/>
          </a:prstGeom>
        </p:spPr>
      </p:pic>
      <p:pic>
        <p:nvPicPr>
          <p:cNvPr id="13" name="Image 4" descr="bande-01.eps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/>
          <a:stretch/>
        </p:blipFill>
        <p:spPr>
          <a:xfrm>
            <a:off x="-2746" y="6511166"/>
            <a:ext cx="9145373" cy="346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48" y="472313"/>
            <a:ext cx="214370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81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itre 8"/>
          <p:cNvSpPr>
            <a:spLocks noGrp="1"/>
          </p:cNvSpPr>
          <p:nvPr>
            <p:ph type="title"/>
          </p:nvPr>
        </p:nvSpPr>
        <p:spPr>
          <a:xfrm>
            <a:off x="921332" y="100359"/>
            <a:ext cx="6934721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356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Espace réservé du titre 8"/>
          <p:cNvSpPr>
            <a:spLocks noGrp="1"/>
          </p:cNvSpPr>
          <p:nvPr>
            <p:ph type="title"/>
          </p:nvPr>
        </p:nvSpPr>
        <p:spPr>
          <a:xfrm>
            <a:off x="921332" y="100359"/>
            <a:ext cx="6934721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8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921332" y="100359"/>
            <a:ext cx="6934721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55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9"/>
          <a:stretch/>
        </p:blipFill>
        <p:spPr>
          <a:xfrm>
            <a:off x="-2747" y="0"/>
            <a:ext cx="9145373" cy="90000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87467"/>
            <a:ext cx="8226854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/>
          <a:stretch/>
        </p:blipFill>
        <p:spPr>
          <a:xfrm>
            <a:off x="-2746" y="6511166"/>
            <a:ext cx="9145373" cy="3468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718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/>
              <a:t>Vivien Raginel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526585" y="6511166"/>
            <a:ext cx="437909" cy="34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3945213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 smtClean="0"/>
              <a:t>EUCAS 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9730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1800" y="1851510"/>
            <a:ext cx="8265984" cy="1826363"/>
          </a:xfrm>
        </p:spPr>
        <p:txBody>
          <a:bodyPr/>
          <a:lstStyle/>
          <a:p>
            <a:r>
              <a:rPr lang="en-GB" sz="3600" dirty="0" smtClean="0"/>
              <a:t>First Experimental Results on Damage Limits of</a:t>
            </a:r>
            <a:br>
              <a:rPr lang="en-GB" sz="3600" dirty="0" smtClean="0"/>
            </a:br>
            <a:r>
              <a:rPr lang="en-GB" sz="3600" dirty="0" smtClean="0"/>
              <a:t>Superconducting Accelerator</a:t>
            </a:r>
            <a:br>
              <a:rPr lang="en-GB" sz="3600" dirty="0" smtClean="0"/>
            </a:br>
            <a:r>
              <a:rPr lang="en-GB" sz="3600" dirty="0" smtClean="0"/>
              <a:t>Magnet Components</a:t>
            </a:r>
            <a:br>
              <a:rPr lang="en-GB" sz="3600" dirty="0" smtClean="0"/>
            </a:br>
            <a:r>
              <a:rPr lang="en-GB" sz="3600" dirty="0" smtClean="0"/>
              <a:t>due to Instantaneous Beam Impact</a:t>
            </a:r>
            <a:endParaRPr lang="en-GB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31800" y="4558522"/>
            <a:ext cx="6773672" cy="1066688"/>
          </a:xfrm>
        </p:spPr>
        <p:txBody>
          <a:bodyPr/>
          <a:lstStyle/>
          <a:p>
            <a:r>
              <a:rPr lang="en-GB" b="1" dirty="0" smtClean="0"/>
              <a:t>V. Raginel, </a:t>
            </a:r>
            <a:r>
              <a:rPr lang="en-GB" dirty="0" smtClean="0"/>
              <a:t>D. Kleiven, K. Kulesz, M. Mentink, R. Schmidt, A. </a:t>
            </a:r>
            <a:r>
              <a:rPr lang="en-GB" dirty="0" err="1" smtClean="0"/>
              <a:t>Siemko</a:t>
            </a:r>
            <a:r>
              <a:rPr lang="en-GB" dirty="0" smtClean="0"/>
              <a:t>, A. Verweij, A. Will, and D. Wollmann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61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3"/>
          <p:cNvSpPr txBox="1">
            <a:spLocks/>
          </p:cNvSpPr>
          <p:nvPr/>
        </p:nvSpPr>
        <p:spPr>
          <a:xfrm>
            <a:off x="1546582" y="3336513"/>
            <a:ext cx="1639788" cy="4798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l-GR" sz="2000" dirty="0" smtClean="0">
                <a:latin typeface="Calibri" panose="020F0502020204030204" pitchFamily="34" charset="0"/>
              </a:rPr>
              <a:t>Δ</a:t>
            </a:r>
            <a:r>
              <a:rPr lang="fr-CH" sz="2000" dirty="0" smtClean="0">
                <a:latin typeface="Calibri" panose="020F0502020204030204" pitchFamily="34" charset="0"/>
              </a:rPr>
              <a:t>M </a:t>
            </a:r>
            <a:r>
              <a:rPr lang="en-GB" sz="2000" dirty="0" smtClean="0"/>
              <a:t>∝ J</a:t>
            </a:r>
            <a:r>
              <a:rPr lang="en-GB" sz="2000" baseline="-25000" dirty="0" smtClean="0"/>
              <a:t>c </a:t>
            </a:r>
            <a:r>
              <a:rPr lang="en-GB" sz="2000" dirty="0" smtClean="0"/>
              <a:t>x </a:t>
            </a:r>
            <a:r>
              <a:rPr lang="en-GB" sz="2000" dirty="0" err="1" smtClean="0"/>
              <a:t>d</a:t>
            </a:r>
            <a:r>
              <a:rPr lang="en-GB" sz="2000" baseline="-25000" dirty="0" err="1"/>
              <a:t>f</a:t>
            </a:r>
            <a:r>
              <a:rPr lang="en-GB" sz="2000" dirty="0" smtClean="0"/>
              <a:t> </a:t>
            </a:r>
            <a:endParaRPr lang="en-GB" sz="2000" baseline="-25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</a:t>
            </a:r>
            <a:r>
              <a:rPr lang="en-GB" baseline="-25000" dirty="0" smtClean="0"/>
              <a:t>c</a:t>
            </a:r>
            <a:r>
              <a:rPr lang="en-GB" dirty="0" smtClean="0"/>
              <a:t> degradation of Nb-Ti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12" name="Content Placeholder 53"/>
          <p:cNvSpPr txBox="1">
            <a:spLocks/>
          </p:cNvSpPr>
          <p:nvPr/>
        </p:nvSpPr>
        <p:spPr>
          <a:xfrm>
            <a:off x="1546582" y="5434220"/>
            <a:ext cx="2066440" cy="8751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fr-CH" sz="2000" dirty="0" err="1" smtClean="0"/>
              <a:t>F</a:t>
            </a:r>
            <a:r>
              <a:rPr lang="fr-CH" sz="2000" baseline="-25000" dirty="0" err="1" smtClean="0"/>
              <a:t>p</a:t>
            </a:r>
            <a:r>
              <a:rPr lang="fr-CH" sz="2000" dirty="0" smtClean="0"/>
              <a:t> = J</a:t>
            </a:r>
            <a:r>
              <a:rPr lang="fr-CH" sz="2000" baseline="-25000" dirty="0" smtClean="0"/>
              <a:t>c</a:t>
            </a:r>
            <a:r>
              <a:rPr lang="fr-CH" sz="2000" dirty="0" smtClean="0"/>
              <a:t> x B</a:t>
            </a:r>
          </a:p>
          <a:p>
            <a:pPr marL="0" indent="0">
              <a:buSzPct val="100000"/>
              <a:buNone/>
            </a:pPr>
            <a:r>
              <a:rPr lang="fr-CH" sz="2000" dirty="0" smtClean="0"/>
              <a:t>b = B / B</a:t>
            </a:r>
            <a:r>
              <a:rPr lang="fr-CH" sz="2000" baseline="-25000" dirty="0" smtClean="0"/>
              <a:t>c2</a:t>
            </a:r>
            <a:r>
              <a:rPr lang="fr-CH" sz="2000" dirty="0" smtClean="0"/>
              <a:t>(T)</a:t>
            </a:r>
            <a:endParaRPr lang="en-GB" sz="20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11520" y="3264125"/>
            <a:ext cx="4104000" cy="2019009"/>
            <a:chOff x="73784" y="4245432"/>
            <a:chExt cx="4104000" cy="201900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84" y="4245432"/>
              <a:ext cx="4104000" cy="201900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366229" y="4328492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1413" y="4325162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0" y="1274363"/>
            <a:ext cx="4215520" cy="2042655"/>
            <a:chOff x="44127" y="919367"/>
            <a:chExt cx="4215520" cy="20426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27" y="919367"/>
              <a:ext cx="4215520" cy="204265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459720" y="1051530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4904" y="1048200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265445" y="1106433"/>
            <a:ext cx="0" cy="4271254"/>
          </a:xfrm>
          <a:prstGeom prst="line">
            <a:avLst/>
          </a:prstGeom>
          <a:ln w="31750">
            <a:solidFill>
              <a:schemeClr val="accent6">
                <a:lumMod val="50000"/>
              </a:schemeClr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983157"/>
            <a:ext cx="2215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Capacitive discharge</a:t>
            </a:r>
            <a:endParaRPr lang="en-GB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506714" y="978320"/>
            <a:ext cx="1574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Beam impact</a:t>
            </a:r>
            <a:endParaRPr lang="en-GB" sz="1600" b="1" dirty="0"/>
          </a:p>
        </p:txBody>
      </p:sp>
      <p:sp>
        <p:nvSpPr>
          <p:cNvPr id="18" name="Content Placeholder 53"/>
          <p:cNvSpPr txBox="1">
            <a:spLocks/>
          </p:cNvSpPr>
          <p:nvPr/>
        </p:nvSpPr>
        <p:spPr>
          <a:xfrm>
            <a:off x="4327784" y="1181899"/>
            <a:ext cx="4789110" cy="53960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F18A01"/>
                </a:solidFill>
              </a:rPr>
              <a:t>Capacitive discharge, </a:t>
            </a:r>
            <a:r>
              <a:rPr lang="el-GR" sz="2000" b="1" dirty="0" smtClean="0">
                <a:solidFill>
                  <a:srgbClr val="F18A01"/>
                </a:solidFill>
              </a:rPr>
              <a:t>Δ</a:t>
            </a:r>
            <a:r>
              <a:rPr lang="fr-CH" sz="2000" b="1" dirty="0" smtClean="0">
                <a:solidFill>
                  <a:srgbClr val="F18A01"/>
                </a:solidFill>
              </a:rPr>
              <a:t>M </a:t>
            </a:r>
            <a:r>
              <a:rPr lang="en-GB" sz="2000" b="1" dirty="0" smtClean="0">
                <a:solidFill>
                  <a:srgbClr val="F18A01"/>
                </a:solidFill>
              </a:rPr>
              <a:t>degradation</a:t>
            </a:r>
            <a:r>
              <a:rPr lang="en-GB" sz="2000" dirty="0" smtClean="0"/>
              <a:t> </a:t>
            </a:r>
            <a:r>
              <a:rPr lang="fr-CH" sz="2000" dirty="0"/>
              <a:t>(</a:t>
            </a:r>
            <a:r>
              <a:rPr lang="en-GB" sz="2000" dirty="0" smtClean="0"/>
              <a:t>∝ J</a:t>
            </a:r>
            <a:r>
              <a:rPr lang="en-GB" sz="2000" baseline="-25000" dirty="0" smtClean="0"/>
              <a:t>c</a:t>
            </a:r>
            <a:r>
              <a:rPr lang="en-GB" sz="2000" dirty="0"/>
              <a:t>) </a:t>
            </a:r>
            <a:r>
              <a:rPr lang="en-GB" sz="2000" dirty="0" smtClean="0"/>
              <a:t>above </a:t>
            </a:r>
            <a:r>
              <a:rPr lang="en-GB" sz="2000" b="1" dirty="0" smtClean="0">
                <a:solidFill>
                  <a:srgbClr val="F18A01"/>
                </a:solidFill>
              </a:rPr>
              <a:t>651</a:t>
            </a:r>
            <a:r>
              <a:rPr lang="en-GB" sz="2000" b="1" dirty="0">
                <a:solidFill>
                  <a:srgbClr val="F18A01"/>
                </a:solidFill>
              </a:rPr>
              <a:t> K</a:t>
            </a:r>
          </a:p>
          <a:p>
            <a:pPr marL="342900" indent="-342900">
              <a:spcBef>
                <a:spcPts val="1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/>
              <a:t>After </a:t>
            </a:r>
            <a:r>
              <a:rPr lang="en-GB" sz="2000" b="1" dirty="0" smtClean="0">
                <a:solidFill>
                  <a:srgbClr val="F18A01"/>
                </a:solidFill>
              </a:rPr>
              <a:t>beam impact, </a:t>
            </a:r>
            <a:r>
              <a:rPr lang="el-GR" sz="2000" b="1" dirty="0" smtClean="0">
                <a:solidFill>
                  <a:srgbClr val="F18A01"/>
                </a:solidFill>
              </a:rPr>
              <a:t>Δ</a:t>
            </a:r>
            <a:r>
              <a:rPr lang="fr-CH" sz="2000" b="1" dirty="0">
                <a:solidFill>
                  <a:srgbClr val="F18A01"/>
                </a:solidFill>
              </a:rPr>
              <a:t>M </a:t>
            </a:r>
            <a:r>
              <a:rPr lang="en-GB" sz="2000" b="1" dirty="0" smtClean="0">
                <a:solidFill>
                  <a:srgbClr val="F18A01"/>
                </a:solidFill>
              </a:rPr>
              <a:t>degradation </a:t>
            </a:r>
            <a:r>
              <a:rPr lang="en-GB" sz="2000" dirty="0" smtClean="0"/>
              <a:t>above </a:t>
            </a:r>
            <a:r>
              <a:rPr lang="en-GB" sz="2000" b="1" dirty="0" smtClean="0">
                <a:solidFill>
                  <a:srgbClr val="F18A01"/>
                </a:solidFill>
              </a:rPr>
              <a:t>878</a:t>
            </a:r>
            <a:r>
              <a:rPr lang="en-GB" sz="2000" b="1" dirty="0">
                <a:solidFill>
                  <a:srgbClr val="F18A01"/>
                </a:solidFill>
              </a:rPr>
              <a:t> </a:t>
            </a:r>
            <a:r>
              <a:rPr lang="en-GB" sz="2000" b="1" dirty="0" smtClean="0">
                <a:solidFill>
                  <a:srgbClr val="F18A01"/>
                </a:solidFill>
              </a:rPr>
              <a:t>K</a:t>
            </a:r>
          </a:p>
          <a:p>
            <a:pPr marL="342900" indent="-342900">
              <a:spcBef>
                <a:spcPts val="30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dirty="0" err="1" smtClean="0"/>
              <a:t>F</a:t>
            </a:r>
            <a:r>
              <a:rPr lang="en-GB" sz="2000" baseline="-25000" dirty="0" err="1" smtClean="0"/>
              <a:t>p</a:t>
            </a:r>
            <a:r>
              <a:rPr lang="en-GB" sz="2000" dirty="0" smtClean="0"/>
              <a:t> decrease and </a:t>
            </a:r>
            <a:r>
              <a:rPr lang="en-GB" sz="2000" dirty="0" err="1" smtClean="0"/>
              <a:t>F</a:t>
            </a:r>
            <a:r>
              <a:rPr lang="en-GB" sz="2000" baseline="-25000" dirty="0" err="1" smtClean="0"/>
              <a:t>pmax</a:t>
            </a:r>
            <a:r>
              <a:rPr lang="en-GB" sz="2000" dirty="0" smtClean="0"/>
              <a:t> shifts toward lower b</a:t>
            </a:r>
            <a:r>
              <a:rPr lang="en-GB" sz="2000" b="1" dirty="0" smtClean="0"/>
              <a:t>.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F18A01"/>
                </a:solidFill>
              </a:rPr>
              <a:t>Change </a:t>
            </a:r>
            <a:r>
              <a:rPr lang="en-GB" sz="2000" b="1" dirty="0" smtClean="0">
                <a:solidFill>
                  <a:srgbClr val="F18A01"/>
                </a:solidFill>
              </a:rPr>
              <a:t>of pinning behaviour</a:t>
            </a:r>
          </a:p>
          <a:p>
            <a:pPr marL="342900" indent="-342900">
              <a:spcBef>
                <a:spcPts val="30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/>
              <a:t>Decrease of B</a:t>
            </a:r>
            <a:r>
              <a:rPr lang="en-GB" sz="2000" baseline="-25000" dirty="0" smtClean="0"/>
              <a:t>c2</a:t>
            </a:r>
            <a:r>
              <a:rPr lang="en-GB" sz="2000" dirty="0" smtClean="0"/>
              <a:t>(T) for T ≥ 916 K in discharge case. </a:t>
            </a:r>
            <a:r>
              <a:rPr lang="en-GB" sz="2000" dirty="0"/>
              <a:t>No </a:t>
            </a:r>
            <a:r>
              <a:rPr lang="en-GB" sz="2000" dirty="0" smtClean="0"/>
              <a:t>decrease </a:t>
            </a:r>
            <a:r>
              <a:rPr lang="en-GB" sz="2000" dirty="0"/>
              <a:t>for </a:t>
            </a:r>
            <a:r>
              <a:rPr lang="en-GB" sz="2000" dirty="0" smtClean="0"/>
              <a:t>beam case.</a:t>
            </a:r>
          </a:p>
          <a:p>
            <a:pPr marL="285750" indent="-285750">
              <a:spcBef>
                <a:spcPts val="12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F18A01"/>
                </a:solidFill>
              </a:rPr>
              <a:t>Variation of </a:t>
            </a:r>
            <a:r>
              <a:rPr lang="en-GB" sz="2000" b="1" dirty="0" err="1" smtClean="0">
                <a:solidFill>
                  <a:srgbClr val="F18A01"/>
                </a:solidFill>
              </a:rPr>
              <a:t>Ti</a:t>
            </a:r>
            <a:r>
              <a:rPr lang="en-GB" sz="2000" b="1" dirty="0" smtClean="0">
                <a:solidFill>
                  <a:srgbClr val="F18A01"/>
                </a:solidFill>
              </a:rPr>
              <a:t> content in filaments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" y="3195238"/>
            <a:ext cx="4320000" cy="320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0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</a:t>
            </a:r>
            <a:r>
              <a:rPr lang="en-GB" baseline="-25000" dirty="0" smtClean="0"/>
              <a:t>c</a:t>
            </a:r>
            <a:r>
              <a:rPr lang="en-GB" dirty="0" smtClean="0"/>
              <a:t> degradation of Nb-Ti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6183377"/>
            <a:ext cx="4375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SzPct val="100000"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* C. </a:t>
            </a:r>
            <a:r>
              <a:rPr lang="en-GB" sz="1000" dirty="0" err="1" smtClean="0">
                <a:solidFill>
                  <a:schemeClr val="accent6">
                    <a:lumMod val="50000"/>
                  </a:schemeClr>
                </a:solidFill>
              </a:rPr>
              <a:t>Scheuerlein</a:t>
            </a:r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</a:rPr>
              <a:t> et all., Journal of 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Physics: Conference Series, vol. 234, no. 2. IOP Publishing, </a:t>
            </a:r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</a:rPr>
              <a:t>2010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10216" y="2986480"/>
            <a:ext cx="4211004" cy="3240000"/>
            <a:chOff x="127897" y="959343"/>
            <a:chExt cx="3995775" cy="3074400"/>
          </a:xfrm>
        </p:grpSpPr>
        <p:grpSp>
          <p:nvGrpSpPr>
            <p:cNvPr id="14" name="Group 13"/>
            <p:cNvGrpSpPr/>
            <p:nvPr/>
          </p:nvGrpSpPr>
          <p:grpSpPr>
            <a:xfrm>
              <a:off x="127897" y="959343"/>
              <a:ext cx="3995775" cy="3074400"/>
              <a:chOff x="4235226" y="1010128"/>
              <a:chExt cx="3995775" cy="30744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5226" y="1010128"/>
                <a:ext cx="3995775" cy="3074400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687789" y="3551468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*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98695" y="3052431"/>
              <a:ext cx="712401" cy="185806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4 K and 5 T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Content Placeholder 53"/>
          <p:cNvSpPr txBox="1">
            <a:spLocks/>
          </p:cNvSpPr>
          <p:nvPr/>
        </p:nvSpPr>
        <p:spPr>
          <a:xfrm>
            <a:off x="4175384" y="1029500"/>
            <a:ext cx="4789110" cy="548166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F18A01"/>
                </a:solidFill>
              </a:rPr>
              <a:t>At T=1157 K (discharge case),</a:t>
            </a:r>
            <a:r>
              <a:rPr lang="en-GB" sz="2000" dirty="0" smtClean="0">
                <a:solidFill>
                  <a:srgbClr val="F18A01"/>
                </a:solidFill>
              </a:rPr>
              <a:t> </a:t>
            </a:r>
            <a:r>
              <a:rPr lang="en-GB" sz="2000" b="1" dirty="0" smtClean="0">
                <a:solidFill>
                  <a:srgbClr val="F18A01"/>
                </a:solidFill>
              </a:rPr>
              <a:t>filament merging is observed</a:t>
            </a:r>
          </a:p>
          <a:p>
            <a:pPr marL="342900" indent="-342900">
              <a:spcBef>
                <a:spcPts val="12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/>
              <a:t>For same temperature, </a:t>
            </a:r>
            <a:r>
              <a:rPr lang="el-GR" sz="2000" dirty="0"/>
              <a:t>Δ</a:t>
            </a:r>
            <a:r>
              <a:rPr lang="fr-CH" sz="2000" dirty="0" smtClean="0"/>
              <a:t>M </a:t>
            </a:r>
            <a:r>
              <a:rPr lang="en-GB" sz="2000" dirty="0" smtClean="0"/>
              <a:t>goes down with increasing exposure time.</a:t>
            </a:r>
          </a:p>
          <a:p>
            <a:pPr marL="285750" indent="-285750">
              <a:spcBef>
                <a:spcPts val="12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/>
              <a:t>Diffusion process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GB" sz="2000" dirty="0" smtClean="0"/>
              <a:t>+ change of pinning behaviour</a:t>
            </a:r>
          </a:p>
          <a:p>
            <a:pPr marL="285750" indent="-285750">
              <a:spcBef>
                <a:spcPts val="12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F18A01"/>
                </a:solidFill>
              </a:rPr>
              <a:t>Degradation of J</a:t>
            </a:r>
            <a:r>
              <a:rPr lang="en-GB" sz="2000" b="1" baseline="-25000" dirty="0" smtClean="0">
                <a:solidFill>
                  <a:srgbClr val="F18A01"/>
                </a:solidFill>
              </a:rPr>
              <a:t>c</a:t>
            </a:r>
            <a:r>
              <a:rPr lang="en-GB" sz="2000" b="1" dirty="0" smtClean="0">
                <a:solidFill>
                  <a:srgbClr val="F18A01"/>
                </a:solidFill>
              </a:rPr>
              <a:t> caused by variations of α-</a:t>
            </a:r>
            <a:r>
              <a:rPr lang="en-GB" sz="2000" b="1" dirty="0" err="1" smtClean="0">
                <a:solidFill>
                  <a:srgbClr val="F18A01"/>
                </a:solidFill>
              </a:rPr>
              <a:t>Ti</a:t>
            </a:r>
            <a:r>
              <a:rPr lang="en-GB" sz="2000" b="1" dirty="0" smtClean="0">
                <a:solidFill>
                  <a:srgbClr val="F18A01"/>
                </a:solidFill>
              </a:rPr>
              <a:t> </a:t>
            </a:r>
            <a:r>
              <a:rPr lang="en-GB" sz="2000" b="1" dirty="0">
                <a:solidFill>
                  <a:srgbClr val="F18A01"/>
                </a:solidFill>
              </a:rPr>
              <a:t>precipitates size and </a:t>
            </a:r>
            <a:r>
              <a:rPr lang="en-GB" sz="2000" b="1" dirty="0" smtClean="0">
                <a:solidFill>
                  <a:srgbClr val="F18A01"/>
                </a:solidFill>
              </a:rPr>
              <a:t>spacing</a:t>
            </a:r>
          </a:p>
          <a:p>
            <a:pPr marL="285750" indent="-285750">
              <a:spcBef>
                <a:spcPts val="12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/>
              <a:t>If higher temperature or longer exposure time, </a:t>
            </a:r>
            <a:r>
              <a:rPr lang="en-GB" sz="2000" dirty="0" err="1" smtClean="0"/>
              <a:t>Ti</a:t>
            </a:r>
            <a:r>
              <a:rPr lang="en-GB" sz="2000" dirty="0" smtClean="0"/>
              <a:t> diffuses outside filaments to form Cu-</a:t>
            </a:r>
            <a:r>
              <a:rPr lang="en-GB" sz="2000" dirty="0" err="1" smtClean="0"/>
              <a:t>Ti</a:t>
            </a:r>
            <a:r>
              <a:rPr lang="en-GB" sz="2000" dirty="0" smtClean="0"/>
              <a:t> compound </a:t>
            </a:r>
            <a:br>
              <a:rPr lang="en-GB" sz="2000" dirty="0" smtClean="0"/>
            </a:br>
            <a:r>
              <a:rPr lang="en-GB" sz="2000" dirty="0" smtClean="0"/>
              <a:t>=&gt; B</a:t>
            </a:r>
            <a:r>
              <a:rPr lang="en-GB" sz="2000" baseline="-25000" dirty="0" smtClean="0"/>
              <a:t>c2</a:t>
            </a:r>
            <a:r>
              <a:rPr lang="en-GB" sz="2000" dirty="0" smtClean="0"/>
              <a:t>(T) reduction, filament merging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72398" y="1107990"/>
            <a:ext cx="3886307" cy="1800000"/>
            <a:chOff x="1036182" y="2518237"/>
            <a:chExt cx="4984098" cy="2308458"/>
          </a:xfrm>
        </p:grpSpPr>
        <p:pic>
          <p:nvPicPr>
            <p:cNvPr id="17" name="Picture 16" descr="G:\Departments\EN\Groups\MME\MM\Metallurgy\activité microscopie\2017\M.Meyer on going\Nb Ti wire\NbTi ref etched 11 10sec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0996"/>
            <a:stretch/>
          </p:blipFill>
          <p:spPr bwMode="auto">
            <a:xfrm>
              <a:off x="1094374" y="2518667"/>
              <a:ext cx="2432246" cy="23080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G:\Departments\EN\Groups\MME\MM\Metallurgy\activité microscopie\2017\M.Meyer on going\Nb Ti wire\NbTi 1000C etched 11 10sec x500 pol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64" r="1211" b="12231"/>
            <a:stretch/>
          </p:blipFill>
          <p:spPr bwMode="auto">
            <a:xfrm>
              <a:off x="3584812" y="2518237"/>
              <a:ext cx="2435468" cy="23076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036182" y="2518237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Ref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84812" y="2518237"/>
              <a:ext cx="915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1157 K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842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</a:t>
            </a:r>
            <a:r>
              <a:rPr lang="en-GB" baseline="-25000" dirty="0"/>
              <a:t>c</a:t>
            </a:r>
            <a:r>
              <a:rPr lang="en-GB" dirty="0"/>
              <a:t> degradation of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12" name="Content Placeholder 53"/>
          <p:cNvSpPr txBox="1">
            <a:spLocks/>
          </p:cNvSpPr>
          <p:nvPr/>
        </p:nvSpPr>
        <p:spPr>
          <a:xfrm>
            <a:off x="51652" y="1154025"/>
            <a:ext cx="4978576" cy="53960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F18A01"/>
                </a:solidFill>
              </a:rPr>
              <a:t>Capacitive discharge, </a:t>
            </a:r>
            <a:r>
              <a:rPr lang="el-GR" sz="2400" b="1" dirty="0" smtClean="0">
                <a:solidFill>
                  <a:srgbClr val="F18A01"/>
                </a:solidFill>
              </a:rPr>
              <a:t>Δ</a:t>
            </a:r>
            <a:r>
              <a:rPr lang="fr-CH" sz="2400" b="1" dirty="0" smtClean="0">
                <a:solidFill>
                  <a:srgbClr val="F18A01"/>
                </a:solidFill>
              </a:rPr>
              <a:t>M </a:t>
            </a:r>
            <a:r>
              <a:rPr lang="en-GB" sz="2400" b="1" dirty="0" smtClean="0">
                <a:solidFill>
                  <a:srgbClr val="F18A01"/>
                </a:solidFill>
              </a:rPr>
              <a:t>degradation</a:t>
            </a:r>
            <a:r>
              <a:rPr lang="en-GB" sz="2400" dirty="0"/>
              <a:t> </a:t>
            </a:r>
            <a:r>
              <a:rPr lang="en-GB" sz="2400" dirty="0" smtClean="0"/>
              <a:t>for </a:t>
            </a:r>
            <a:r>
              <a:rPr lang="en-GB" sz="2400" b="1" dirty="0" smtClean="0">
                <a:solidFill>
                  <a:srgbClr val="F18A01"/>
                </a:solidFill>
              </a:rPr>
              <a:t>T &gt;</a:t>
            </a:r>
            <a:r>
              <a:rPr lang="en-GB" sz="2400" b="1" dirty="0">
                <a:solidFill>
                  <a:srgbClr val="F18A01"/>
                </a:solidFill>
              </a:rPr>
              <a:t> </a:t>
            </a:r>
            <a:r>
              <a:rPr lang="en-GB" sz="2400" b="1" dirty="0" smtClean="0">
                <a:solidFill>
                  <a:srgbClr val="F18A01"/>
                </a:solidFill>
              </a:rPr>
              <a:t>823 K</a:t>
            </a:r>
            <a:endParaRPr lang="en-GB" sz="2400" b="1" dirty="0">
              <a:solidFill>
                <a:srgbClr val="F18A01"/>
              </a:solidFill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/>
              <a:t>All samples degrade after </a:t>
            </a:r>
            <a:r>
              <a:rPr lang="en-GB" sz="2400" b="1" dirty="0" smtClean="0">
                <a:solidFill>
                  <a:srgbClr val="F18A01"/>
                </a:solidFill>
              </a:rPr>
              <a:t>beam impact ,T </a:t>
            </a:r>
            <a:r>
              <a:rPr lang="en-GB" sz="2400" b="1" dirty="0">
                <a:solidFill>
                  <a:srgbClr val="F18A01"/>
                </a:solidFill>
              </a:rPr>
              <a:t>≥ </a:t>
            </a:r>
            <a:r>
              <a:rPr lang="en-GB" sz="2400" b="1" dirty="0" smtClean="0">
                <a:solidFill>
                  <a:srgbClr val="F18A01"/>
                </a:solidFill>
              </a:rPr>
              <a:t>699 </a:t>
            </a:r>
            <a:r>
              <a:rPr lang="en-GB" sz="2400" b="1" dirty="0" smtClean="0">
                <a:solidFill>
                  <a:srgbClr val="F18A01"/>
                </a:solidFill>
              </a:rPr>
              <a:t>K</a:t>
            </a:r>
          </a:p>
          <a:p>
            <a:pPr marL="342900" indent="-342900">
              <a:spcBef>
                <a:spcPts val="12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400" dirty="0" err="1" smtClean="0"/>
              <a:t>F</a:t>
            </a:r>
            <a:r>
              <a:rPr lang="en-GB" sz="2400" baseline="-25000" dirty="0" err="1" smtClean="0"/>
              <a:t>p</a:t>
            </a:r>
            <a:r>
              <a:rPr lang="en-GB" sz="2400" dirty="0" smtClean="0"/>
              <a:t> decrease and no shift of </a:t>
            </a:r>
            <a:r>
              <a:rPr lang="en-GB" sz="2400" dirty="0" err="1" smtClean="0"/>
              <a:t>F</a:t>
            </a:r>
            <a:r>
              <a:rPr lang="en-GB" sz="2400" baseline="-25000" dirty="0" err="1" smtClean="0"/>
              <a:t>pmax</a:t>
            </a:r>
            <a:r>
              <a:rPr lang="en-GB" sz="2400" dirty="0" smtClean="0"/>
              <a:t> </a:t>
            </a:r>
            <a:endParaRPr lang="en-GB" sz="2400" b="1" dirty="0" smtClean="0"/>
          </a:p>
          <a:p>
            <a:pPr marL="342900" indent="-342900">
              <a:buSzPct val="100000"/>
              <a:buFont typeface="Symbol" panose="05050102010706020507" pitchFamily="18" charset="2"/>
              <a:buChar char="Þ"/>
            </a:pPr>
            <a:r>
              <a:rPr lang="en-GB" sz="2400" b="1" dirty="0" smtClean="0">
                <a:solidFill>
                  <a:srgbClr val="F18A01"/>
                </a:solidFill>
              </a:rPr>
              <a:t>No </a:t>
            </a:r>
            <a:r>
              <a:rPr lang="en-GB" sz="2400" b="1" dirty="0" smtClean="0">
                <a:solidFill>
                  <a:srgbClr val="F18A01"/>
                </a:solidFill>
              </a:rPr>
              <a:t>change of </a:t>
            </a:r>
            <a:r>
              <a:rPr lang="en-GB" sz="2400" b="1" dirty="0">
                <a:solidFill>
                  <a:srgbClr val="F18A01"/>
                </a:solidFill>
              </a:rPr>
              <a:t>pinning </a:t>
            </a:r>
            <a:r>
              <a:rPr lang="en-GB" sz="2400" b="1" dirty="0" smtClean="0">
                <a:solidFill>
                  <a:srgbClr val="F18A01"/>
                </a:solidFill>
              </a:rPr>
              <a:t>behaviour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Þ"/>
            </a:pPr>
            <a:r>
              <a:rPr lang="en-GB" sz="2400" b="1" dirty="0" smtClean="0">
                <a:solidFill>
                  <a:srgbClr val="F18A01"/>
                </a:solidFill>
              </a:rPr>
              <a:t>No grain growth</a:t>
            </a:r>
            <a:r>
              <a:rPr lang="en-GB" sz="2400" dirty="0" smtClean="0"/>
              <a:t> observed (SEM analysis)</a:t>
            </a:r>
          </a:p>
          <a:p>
            <a:pPr marL="342900" indent="-342900">
              <a:spcBef>
                <a:spcPts val="12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/>
              <a:t>Decrease of B</a:t>
            </a:r>
            <a:r>
              <a:rPr lang="en-GB" sz="2400" baseline="-25000" dirty="0" smtClean="0"/>
              <a:t>c2</a:t>
            </a:r>
            <a:r>
              <a:rPr lang="en-GB" sz="2400" dirty="0" smtClean="0"/>
              <a:t>(T) not observed, however Tin content measurements are planned</a:t>
            </a:r>
          </a:p>
          <a:p>
            <a:pPr marL="0" indent="0">
              <a:spcBef>
                <a:spcPts val="1200"/>
              </a:spcBef>
              <a:buSzPct val="100000"/>
              <a:buNone/>
            </a:pPr>
            <a:endParaRPr lang="en-GB" sz="2000" dirty="0" smtClean="0"/>
          </a:p>
          <a:p>
            <a:pPr marL="0" indent="0">
              <a:buSzPct val="100000"/>
              <a:buNone/>
            </a:pPr>
            <a:endParaRPr lang="en-GB" sz="18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4928480" y="896047"/>
            <a:ext cx="2215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Capacitive discharge</a:t>
            </a:r>
            <a:endParaRPr lang="en-GB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435194" y="891210"/>
            <a:ext cx="1574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Beam impact</a:t>
            </a:r>
            <a:endParaRPr lang="en-GB" sz="1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5035936" y="3194383"/>
            <a:ext cx="4103998" cy="2018360"/>
            <a:chOff x="111521" y="3264450"/>
            <a:chExt cx="4103998" cy="2018360"/>
          </a:xfrm>
        </p:grpSpPr>
        <p:grpSp>
          <p:nvGrpSpPr>
            <p:cNvPr id="20" name="Group 19"/>
            <p:cNvGrpSpPr/>
            <p:nvPr/>
          </p:nvGrpSpPr>
          <p:grpSpPr>
            <a:xfrm>
              <a:off x="111521" y="3264450"/>
              <a:ext cx="4103998" cy="2018360"/>
              <a:chOff x="73785" y="4245757"/>
              <a:chExt cx="4103998" cy="201836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785" y="4245757"/>
                <a:ext cx="4103998" cy="201836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679321" y="4850134"/>
                <a:ext cx="398241" cy="15946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square" lIns="36000" tIns="18000" rIns="0" bIns="18000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@ 15 K</a:t>
                </a:r>
                <a:endParaRPr lang="en-GB" sz="8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624013" y="4073535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32756" y="1189324"/>
            <a:ext cx="4206968" cy="2038512"/>
            <a:chOff x="4276" y="1276434"/>
            <a:chExt cx="4206968" cy="20385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6" y="1276434"/>
              <a:ext cx="4206968" cy="203851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717240" y="1917495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79767" y="2136228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7238888" y="999851"/>
            <a:ext cx="0" cy="4271254"/>
          </a:xfrm>
          <a:prstGeom prst="line">
            <a:avLst/>
          </a:prstGeom>
          <a:ln w="31750">
            <a:solidFill>
              <a:schemeClr val="accent6">
                <a:lumMod val="50000"/>
              </a:schemeClr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5028470" y="930593"/>
            <a:ext cx="3828574" cy="5069181"/>
            <a:chOff x="5229403" y="1432743"/>
            <a:chExt cx="3828574" cy="5069181"/>
          </a:xfrm>
        </p:grpSpPr>
        <p:grpSp>
          <p:nvGrpSpPr>
            <p:cNvPr id="11" name="Group 10"/>
            <p:cNvGrpSpPr/>
            <p:nvPr/>
          </p:nvGrpSpPr>
          <p:grpSpPr>
            <a:xfrm>
              <a:off x="5229403" y="1432743"/>
              <a:ext cx="3828574" cy="2520000"/>
              <a:chOff x="5229403" y="1432743"/>
              <a:chExt cx="3828574" cy="2520000"/>
            </a:xfrm>
          </p:grpSpPr>
          <p:pic>
            <p:nvPicPr>
              <p:cNvPr id="25" name="Picture 24" descr="G:\Departments\EN\Groups\MME\MM\Metallurgy\activité microscopie\2017\M.Meyer on going\Nb Ti wire\nbti etched\nb3sn 21.tif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403" y="1432743"/>
                <a:ext cx="3828574" cy="25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" name="Title 1"/>
              <p:cNvSpPr txBox="1">
                <a:spLocks/>
              </p:cNvSpPr>
              <p:nvPr/>
            </p:nvSpPr>
            <p:spPr>
              <a:xfrm>
                <a:off x="5255361" y="1519574"/>
                <a:ext cx="569485" cy="267784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3600" kern="120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CH" sz="1600" b="1" dirty="0" err="1" smtClean="0">
                    <a:solidFill>
                      <a:srgbClr val="FF0000"/>
                    </a:solidFill>
                  </a:rPr>
                  <a:t>Ref</a:t>
                </a:r>
                <a:r>
                  <a:rPr lang="fr-CH" sz="1600" b="1" dirty="0" smtClean="0">
                    <a:solidFill>
                      <a:srgbClr val="FF0000"/>
                    </a:solidFill>
                  </a:rPr>
                  <a:t>.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229403" y="3981924"/>
              <a:ext cx="3359579" cy="2520000"/>
              <a:chOff x="5229403" y="3981924"/>
              <a:chExt cx="3359579" cy="2520000"/>
            </a:xfrm>
          </p:grpSpPr>
          <p:pic>
            <p:nvPicPr>
              <p:cNvPr id="27" name="Picture 26" descr="G:\Departments\EN\Groups\MME\MM\Metallurgy\activité microscopie\2017\M.Meyer on going\Nb Ti wire\nbti etched\nb3sn 100001.tif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403" y="3981924"/>
                <a:ext cx="3359579" cy="25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" name="Title 1"/>
              <p:cNvSpPr txBox="1">
                <a:spLocks/>
              </p:cNvSpPr>
              <p:nvPr/>
            </p:nvSpPr>
            <p:spPr>
              <a:xfrm>
                <a:off x="5255361" y="4143785"/>
                <a:ext cx="788466" cy="267784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CH" sz="1600" b="1" dirty="0" smtClean="0">
                    <a:solidFill>
                      <a:srgbClr val="FF0000"/>
                    </a:solidFill>
                  </a:rPr>
                  <a:t>1264 K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491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506" y="1854365"/>
            <a:ext cx="4745270" cy="365107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</a:t>
            </a:r>
            <a:r>
              <a:rPr lang="en-GB" baseline="-25000" dirty="0"/>
              <a:t>c</a:t>
            </a:r>
            <a:r>
              <a:rPr lang="en-GB" dirty="0"/>
              <a:t> degradation of </a:t>
            </a: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010520" y="2141247"/>
            <a:ext cx="750774" cy="19581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</a:rPr>
              <a:t>@ 4 K and 5 T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Content Placeholder 53"/>
          <p:cNvSpPr txBox="1">
            <a:spLocks/>
          </p:cNvSpPr>
          <p:nvPr/>
        </p:nvSpPr>
        <p:spPr>
          <a:xfrm>
            <a:off x="55718" y="1263937"/>
            <a:ext cx="4352788" cy="5419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SzPct val="100000"/>
              <a:buNone/>
            </a:pPr>
            <a:r>
              <a:rPr lang="en-GB" sz="2000" b="1" dirty="0" smtClean="0">
                <a:solidFill>
                  <a:srgbClr val="F18A01"/>
                </a:solidFill>
              </a:rPr>
              <a:t>Contrary </a:t>
            </a:r>
            <a:r>
              <a:rPr lang="en-GB" sz="2000" b="1" dirty="0">
                <a:solidFill>
                  <a:srgbClr val="F18A01"/>
                </a:solidFill>
              </a:rPr>
              <a:t>to Nb-Ti</a:t>
            </a:r>
            <a:r>
              <a:rPr lang="en-GB" sz="2000" dirty="0"/>
              <a:t>, </a:t>
            </a:r>
            <a:r>
              <a:rPr lang="en-GB" sz="2000" dirty="0" smtClean="0"/>
              <a:t>for same </a:t>
            </a:r>
            <a:r>
              <a:rPr lang="en-GB" sz="2000" dirty="0"/>
              <a:t>temperature, </a:t>
            </a:r>
            <a:r>
              <a:rPr lang="el-GR" sz="2000" b="1" dirty="0">
                <a:solidFill>
                  <a:srgbClr val="F18A01"/>
                </a:solidFill>
              </a:rPr>
              <a:t>Δ</a:t>
            </a:r>
            <a:r>
              <a:rPr lang="fr-CH" sz="2000" b="1" dirty="0">
                <a:solidFill>
                  <a:srgbClr val="F18A01"/>
                </a:solidFill>
              </a:rPr>
              <a:t>M </a:t>
            </a:r>
            <a:r>
              <a:rPr lang="en-GB" sz="2000" b="1" dirty="0">
                <a:solidFill>
                  <a:srgbClr val="F18A01"/>
                </a:solidFill>
              </a:rPr>
              <a:t>goes down with </a:t>
            </a:r>
            <a:r>
              <a:rPr lang="en-GB" sz="2000" b="1" dirty="0" smtClean="0">
                <a:solidFill>
                  <a:srgbClr val="F18A01"/>
                </a:solidFill>
              </a:rPr>
              <a:t>decreasing exposure </a:t>
            </a:r>
            <a:r>
              <a:rPr lang="en-GB" sz="2000" b="1" dirty="0">
                <a:solidFill>
                  <a:srgbClr val="F18A01"/>
                </a:solidFill>
              </a:rPr>
              <a:t>time</a:t>
            </a:r>
            <a:r>
              <a:rPr lang="en-GB" sz="2000" b="1" dirty="0" smtClean="0">
                <a:solidFill>
                  <a:srgbClr val="FF9900"/>
                </a:solidFill>
              </a:rPr>
              <a:t>.</a:t>
            </a:r>
          </a:p>
          <a:p>
            <a:pPr marL="342900" indent="-342900">
              <a:spcBef>
                <a:spcPts val="30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/>
              <a:t>Indication </a:t>
            </a:r>
            <a:r>
              <a:rPr lang="en-GB" sz="2000" b="1" dirty="0" smtClean="0">
                <a:solidFill>
                  <a:srgbClr val="F18A01"/>
                </a:solidFill>
              </a:rPr>
              <a:t>degradation due to beam impact is </a:t>
            </a:r>
            <a:r>
              <a:rPr lang="en-GB" sz="2000" b="1" dirty="0">
                <a:solidFill>
                  <a:srgbClr val="F18A01"/>
                </a:solidFill>
              </a:rPr>
              <a:t>dominated by stresses and potentially cracks caused by fast heating and high thermal </a:t>
            </a:r>
            <a:r>
              <a:rPr lang="en-GB" sz="2000" b="1" dirty="0" smtClean="0">
                <a:solidFill>
                  <a:srgbClr val="F18A01"/>
                </a:solidFill>
              </a:rPr>
              <a:t>gradients</a:t>
            </a:r>
            <a:endParaRPr lang="en-GB" sz="2000" b="1" dirty="0">
              <a:solidFill>
                <a:srgbClr val="F18A01"/>
              </a:solidFill>
            </a:endParaRPr>
          </a:p>
          <a:p>
            <a:pPr marL="342900" indent="-342900">
              <a:spcBef>
                <a:spcPts val="30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/>
              <a:t>Further investigations to </a:t>
            </a:r>
            <a:r>
              <a:rPr lang="en-GB" sz="2000" dirty="0"/>
              <a:t>identify the </a:t>
            </a:r>
            <a:r>
              <a:rPr lang="en-GB" sz="2000" dirty="0" smtClean="0"/>
              <a:t>origin: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803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18" y="102201"/>
            <a:ext cx="6934721" cy="720000"/>
          </a:xfrm>
        </p:spPr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Vivien Raginel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46350"/>
            <a:ext cx="8994497" cy="5479535"/>
          </a:xfrm>
        </p:spPr>
        <p:txBody>
          <a:bodyPr>
            <a:noAutofit/>
          </a:bodyPr>
          <a:lstStyle/>
          <a:p>
            <a:pPr marL="36512" indent="0">
              <a:lnSpc>
                <a:spcPct val="120000"/>
              </a:lnSpc>
              <a:buSzPct val="100000"/>
              <a:buNone/>
            </a:pPr>
            <a:r>
              <a:rPr lang="en-US" sz="1400" dirty="0" smtClean="0"/>
              <a:t>Identification of </a:t>
            </a:r>
            <a:r>
              <a:rPr lang="en-US" sz="1400" dirty="0"/>
              <a:t>the </a:t>
            </a:r>
            <a:r>
              <a:rPr lang="en-US" sz="1400" b="1" dirty="0">
                <a:solidFill>
                  <a:srgbClr val="F18A01"/>
                </a:solidFill>
              </a:rPr>
              <a:t>damage mechanisms </a:t>
            </a:r>
            <a:r>
              <a:rPr lang="en-US" sz="1400" dirty="0"/>
              <a:t>and </a:t>
            </a:r>
            <a:r>
              <a:rPr lang="en-US" sz="1400" b="1" dirty="0">
                <a:solidFill>
                  <a:srgbClr val="F18A01"/>
                </a:solidFill>
              </a:rPr>
              <a:t>damage limits </a:t>
            </a:r>
            <a:r>
              <a:rPr lang="en-US" sz="1400" dirty="0" smtClean="0"/>
              <a:t>of critical </a:t>
            </a:r>
            <a:r>
              <a:rPr lang="en-US" sz="1400" b="1" dirty="0">
                <a:solidFill>
                  <a:srgbClr val="F18A01"/>
                </a:solidFill>
              </a:rPr>
              <a:t>magnet components</a:t>
            </a:r>
            <a:r>
              <a:rPr lang="en-US" sz="1400" dirty="0"/>
              <a:t> due to </a:t>
            </a:r>
            <a:r>
              <a:rPr lang="en-US" sz="1400" b="1" dirty="0">
                <a:solidFill>
                  <a:srgbClr val="F18A01"/>
                </a:solidFill>
              </a:rPr>
              <a:t>instantaneous</a:t>
            </a:r>
            <a:r>
              <a:rPr lang="en-US" sz="1400" dirty="0">
                <a:solidFill>
                  <a:srgbClr val="F18A01"/>
                </a:solidFill>
              </a:rPr>
              <a:t> </a:t>
            </a:r>
            <a:r>
              <a:rPr lang="en-US" sz="1400" b="1" dirty="0">
                <a:solidFill>
                  <a:srgbClr val="F18A01"/>
                </a:solidFill>
              </a:rPr>
              <a:t>beam impact </a:t>
            </a:r>
            <a:r>
              <a:rPr lang="en-US" sz="1400" dirty="0"/>
              <a:t>is essential for </a:t>
            </a:r>
            <a:r>
              <a:rPr lang="en-US" sz="1400" dirty="0" smtClean="0"/>
              <a:t>future increase of beam energy (HL-LHC, FCC)</a:t>
            </a:r>
          </a:p>
          <a:p>
            <a:pPr marL="36512" indent="0">
              <a:lnSpc>
                <a:spcPct val="120000"/>
              </a:lnSpc>
              <a:buSzPct val="100000"/>
              <a:buNone/>
            </a:pPr>
            <a:r>
              <a:rPr lang="en-US" sz="1800" b="1" u="sng" dirty="0" smtClean="0"/>
              <a:t>Polyimide insulation</a:t>
            </a:r>
          </a:p>
          <a:p>
            <a:pPr lvl="1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F18A01"/>
                </a:solidFill>
              </a:rPr>
              <a:t>Chemical decomposition due to exposure to high temperature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F18A01"/>
                </a:solidFill>
              </a:rPr>
              <a:t>No degradation induced by beam </a:t>
            </a:r>
            <a:r>
              <a:rPr lang="en-US" sz="1400" dirty="0" smtClean="0"/>
              <a:t>up </a:t>
            </a:r>
            <a:r>
              <a:rPr lang="en-US" sz="1400" dirty="0"/>
              <a:t>to 1050 </a:t>
            </a:r>
            <a:r>
              <a:rPr lang="en-US" sz="1400" dirty="0" smtClean="0"/>
              <a:t>K, </a:t>
            </a:r>
            <a:r>
              <a:rPr lang="en-US" sz="1400" dirty="0"/>
              <a:t>however </a:t>
            </a:r>
            <a:r>
              <a:rPr lang="en-US" sz="1400" b="1" dirty="0">
                <a:solidFill>
                  <a:srgbClr val="F18A01"/>
                </a:solidFill>
              </a:rPr>
              <a:t>observation </a:t>
            </a:r>
            <a:r>
              <a:rPr lang="en-US" sz="1400" b="1" dirty="0" smtClean="0">
                <a:solidFill>
                  <a:srgbClr val="F18A01"/>
                </a:solidFill>
              </a:rPr>
              <a:t>of a weakening for T&gt;850 K</a:t>
            </a:r>
            <a:r>
              <a:rPr lang="en-US" sz="1400" dirty="0" smtClean="0"/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dirty="0" smtClean="0"/>
              <a:t>For long exposure time, degradation for temperatures above 728 K</a:t>
            </a:r>
            <a:endParaRPr lang="en-US" sz="1400" dirty="0" smtClean="0">
              <a:solidFill>
                <a:srgbClr val="F18A01"/>
              </a:solidFill>
            </a:endParaRPr>
          </a:p>
          <a:p>
            <a:pPr marL="36512" indent="0">
              <a:lnSpc>
                <a:spcPct val="120000"/>
              </a:lnSpc>
              <a:spcBef>
                <a:spcPts val="1200"/>
              </a:spcBef>
              <a:buSzPct val="100000"/>
              <a:buNone/>
            </a:pPr>
            <a:r>
              <a:rPr lang="en-US" sz="1800" b="1" u="sng" dirty="0" smtClean="0"/>
              <a:t>Nb-Ti strand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F18A01"/>
                </a:solidFill>
              </a:rPr>
              <a:t>Degradation dominated  by </a:t>
            </a:r>
            <a:r>
              <a:rPr lang="en-US" sz="1400" b="1" dirty="0">
                <a:solidFill>
                  <a:srgbClr val="F18A01"/>
                </a:solidFill>
              </a:rPr>
              <a:t>diffusion processes.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F18A01"/>
                </a:solidFill>
              </a:rPr>
              <a:t>J</a:t>
            </a:r>
            <a:r>
              <a:rPr lang="en-US" sz="1400" b="1" baseline="-25000" dirty="0" smtClean="0">
                <a:solidFill>
                  <a:srgbClr val="F18A01"/>
                </a:solidFill>
              </a:rPr>
              <a:t>c</a:t>
            </a:r>
            <a:r>
              <a:rPr lang="en-US" sz="1400" b="1" dirty="0" smtClean="0">
                <a:solidFill>
                  <a:srgbClr val="F18A01"/>
                </a:solidFill>
              </a:rPr>
              <a:t> degradation </a:t>
            </a:r>
            <a:r>
              <a:rPr lang="en-US" sz="1400" dirty="0" smtClean="0"/>
              <a:t>for </a:t>
            </a:r>
            <a:r>
              <a:rPr lang="en-US" sz="1400" dirty="0"/>
              <a:t>peak </a:t>
            </a:r>
            <a:r>
              <a:rPr lang="en-US" sz="1400" dirty="0" smtClean="0"/>
              <a:t>temperatures </a:t>
            </a:r>
            <a:r>
              <a:rPr lang="en-US" sz="1400" dirty="0"/>
              <a:t>above </a:t>
            </a:r>
            <a:r>
              <a:rPr lang="en-US" sz="1400" b="1" dirty="0">
                <a:solidFill>
                  <a:srgbClr val="F18A01"/>
                </a:solidFill>
              </a:rPr>
              <a:t>900 </a:t>
            </a:r>
            <a:r>
              <a:rPr lang="en-US" sz="1400" b="1" dirty="0" smtClean="0">
                <a:solidFill>
                  <a:srgbClr val="F18A01"/>
                </a:solidFill>
              </a:rPr>
              <a:t>K</a:t>
            </a:r>
            <a:r>
              <a:rPr lang="en-US" sz="1400" dirty="0"/>
              <a:t> </a:t>
            </a:r>
            <a:r>
              <a:rPr lang="en-US" sz="1400" dirty="0" smtClean="0"/>
              <a:t>in case of </a:t>
            </a:r>
            <a:r>
              <a:rPr lang="en-US" sz="1400" b="1" dirty="0" smtClean="0">
                <a:solidFill>
                  <a:srgbClr val="FF9900"/>
                </a:solidFill>
              </a:rPr>
              <a:t>beam impact</a:t>
            </a:r>
          </a:p>
          <a:p>
            <a:pPr marL="36512" indent="0">
              <a:lnSpc>
                <a:spcPct val="120000"/>
              </a:lnSpc>
              <a:spcBef>
                <a:spcPts val="1200"/>
              </a:spcBef>
              <a:buSzPct val="100000"/>
              <a:buNone/>
            </a:pPr>
            <a:r>
              <a:rPr lang="en-US" sz="1800" b="1" u="sng" dirty="0" smtClean="0"/>
              <a:t>Nb</a:t>
            </a:r>
            <a:r>
              <a:rPr lang="en-US" sz="1800" b="1" u="sng" baseline="-25000" dirty="0" smtClean="0"/>
              <a:t>3</a:t>
            </a:r>
            <a:r>
              <a:rPr lang="en-US" sz="1800" b="1" u="sng" dirty="0" smtClean="0"/>
              <a:t>Sn strand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dirty="0"/>
              <a:t>Most probable causes are </a:t>
            </a:r>
            <a:r>
              <a:rPr lang="en-US" sz="1400" b="1" dirty="0">
                <a:solidFill>
                  <a:srgbClr val="F18A01"/>
                </a:solidFill>
              </a:rPr>
              <a:t>stresses and cracks induced by the fast heating and high thermal gradient </a:t>
            </a:r>
            <a:endParaRPr lang="en-US" sz="1400" b="1" dirty="0" smtClean="0">
              <a:solidFill>
                <a:srgbClr val="F18A01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dirty="0"/>
              <a:t>Grain growth is </a:t>
            </a:r>
            <a:r>
              <a:rPr lang="en-US" sz="1400" dirty="0" smtClean="0"/>
              <a:t>excluded. Further investigations to </a:t>
            </a:r>
            <a:r>
              <a:rPr lang="en-US" sz="1400" dirty="0"/>
              <a:t>identify degradation mechanism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F18A01"/>
                </a:solidFill>
              </a:rPr>
              <a:t>J</a:t>
            </a:r>
            <a:r>
              <a:rPr lang="en-US" sz="1400" b="1" baseline="-25000" dirty="0" smtClean="0">
                <a:solidFill>
                  <a:srgbClr val="F18A01"/>
                </a:solidFill>
              </a:rPr>
              <a:t>c</a:t>
            </a:r>
            <a:r>
              <a:rPr lang="en-US" sz="1400" b="1" dirty="0" smtClean="0">
                <a:solidFill>
                  <a:srgbClr val="F18A01"/>
                </a:solidFill>
              </a:rPr>
              <a:t> degradation due to beam impact </a:t>
            </a:r>
            <a:r>
              <a:rPr lang="en-US" sz="1400" dirty="0" smtClean="0"/>
              <a:t>observed in all samples – lowest peak temperature </a:t>
            </a:r>
            <a:r>
              <a:rPr lang="en-US" sz="1400" b="1" dirty="0" smtClean="0">
                <a:solidFill>
                  <a:srgbClr val="F18A01"/>
                </a:solidFill>
              </a:rPr>
              <a:t>~700 K</a:t>
            </a:r>
            <a:endParaRPr lang="en-US" sz="14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400" dirty="0" smtClean="0"/>
              <a:t>For second long heating, </a:t>
            </a:r>
            <a:r>
              <a:rPr lang="en-US" sz="1400" b="1" dirty="0">
                <a:solidFill>
                  <a:srgbClr val="F18A01"/>
                </a:solidFill>
              </a:rPr>
              <a:t>J</a:t>
            </a:r>
            <a:r>
              <a:rPr lang="en-US" sz="1400" b="1" baseline="-25000" dirty="0">
                <a:solidFill>
                  <a:srgbClr val="F18A01"/>
                </a:solidFill>
              </a:rPr>
              <a:t>c</a:t>
            </a:r>
            <a:r>
              <a:rPr lang="en-US" sz="1400" b="1" dirty="0">
                <a:solidFill>
                  <a:srgbClr val="F18A01"/>
                </a:solidFill>
              </a:rPr>
              <a:t> degradation </a:t>
            </a:r>
            <a:r>
              <a:rPr lang="en-US" sz="1400" b="1" dirty="0" smtClean="0">
                <a:solidFill>
                  <a:srgbClr val="F18A01"/>
                </a:solidFill>
              </a:rPr>
              <a:t> for temperatures </a:t>
            </a:r>
            <a:r>
              <a:rPr lang="en-US" sz="1400" b="1" smtClean="0">
                <a:solidFill>
                  <a:srgbClr val="F18A01"/>
                </a:solidFill>
              </a:rPr>
              <a:t>above </a:t>
            </a:r>
            <a:r>
              <a:rPr lang="en-US" sz="1400" b="1" smtClean="0">
                <a:solidFill>
                  <a:srgbClr val="F18A01"/>
                </a:solidFill>
              </a:rPr>
              <a:t>823 </a:t>
            </a:r>
            <a:r>
              <a:rPr lang="en-US" sz="1400" b="1" dirty="0" smtClean="0">
                <a:solidFill>
                  <a:srgbClr val="F18A01"/>
                </a:solidFill>
              </a:rPr>
              <a:t>K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sz="1400" dirty="0" smtClean="0"/>
              <a:t>Experimental validation of results with beam </a:t>
            </a:r>
            <a:r>
              <a:rPr lang="en-US" sz="1400" dirty="0"/>
              <a:t>at liquid Helium </a:t>
            </a:r>
            <a:r>
              <a:rPr lang="en-US" sz="1400" dirty="0" smtClean="0"/>
              <a:t>temperature scheduled for mid-2018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861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32607" y="3011319"/>
            <a:ext cx="6858000" cy="1655762"/>
          </a:xfrm>
        </p:spPr>
        <p:txBody>
          <a:bodyPr>
            <a:normAutofit/>
          </a:bodyPr>
          <a:lstStyle/>
          <a:p>
            <a:pPr algn="l"/>
            <a:r>
              <a:rPr lang="en-GB" sz="3200" smtClean="0"/>
              <a:t>Thank you </a:t>
            </a:r>
            <a:r>
              <a:rPr lang="en-GB" sz="3200" dirty="0" smtClean="0"/>
              <a:t>for your attention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Vivien Raginel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2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32607" y="3011319"/>
            <a:ext cx="6858000" cy="1655762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Spare slides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Vivien Raginel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2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4264419" y="3127714"/>
            <a:ext cx="4389129" cy="3275387"/>
            <a:chOff x="4288999" y="3322610"/>
            <a:chExt cx="4389129" cy="32753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8999" y="3322610"/>
              <a:ext cx="4389129" cy="3275387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5191722" y="4489624"/>
              <a:ext cx="937176" cy="0"/>
            </a:xfrm>
            <a:prstGeom prst="straightConnector1">
              <a:avLst/>
            </a:prstGeom>
            <a:ln>
              <a:solidFill>
                <a:srgbClr val="F18A01"/>
              </a:solidFill>
              <a:prstDash val="sys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243719" y="4509153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18A01"/>
                  </a:solidFill>
                </a:rPr>
                <a:t>~7 hours</a:t>
              </a:r>
              <a:endParaRPr lang="en-GB" sz="1400" dirty="0">
                <a:solidFill>
                  <a:srgbClr val="F18A01"/>
                </a:solidFill>
              </a:endParaRPr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4320" y="1286634"/>
            <a:ext cx="8570421" cy="2121269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F18A01"/>
                </a:solidFill>
              </a:rPr>
              <a:t>Insulated cable </a:t>
            </a:r>
            <a:r>
              <a:rPr lang="en-US" sz="2400" b="1" dirty="0">
                <a:solidFill>
                  <a:srgbClr val="F18A01"/>
                </a:solidFill>
              </a:rPr>
              <a:t>stacks </a:t>
            </a:r>
            <a:r>
              <a:rPr lang="en-US" sz="2400" b="1" dirty="0" smtClean="0">
                <a:solidFill>
                  <a:srgbClr val="F18A01"/>
                </a:solidFill>
              </a:rPr>
              <a:t>heated over hours </a:t>
            </a:r>
            <a:r>
              <a:rPr lang="en-US" sz="2400" b="1" dirty="0">
                <a:solidFill>
                  <a:srgbClr val="F18A01"/>
                </a:solidFill>
              </a:rPr>
              <a:t>in furnace </a:t>
            </a:r>
            <a:r>
              <a:rPr lang="en-US" sz="2400" dirty="0"/>
              <a:t>between </a:t>
            </a:r>
            <a:r>
              <a:rPr lang="en-US" sz="2400" dirty="0" smtClean="0"/>
              <a:t>461 K </a:t>
            </a:r>
            <a:r>
              <a:rPr lang="en-US" sz="2400" dirty="0"/>
              <a:t>and </a:t>
            </a:r>
            <a:r>
              <a:rPr lang="en-US" sz="2400" dirty="0" smtClean="0"/>
              <a:t>864 K </a:t>
            </a:r>
            <a:r>
              <a:rPr lang="en-US" sz="2400" dirty="0"/>
              <a:t>in inert atmosphere (Argon</a:t>
            </a:r>
            <a:r>
              <a:rPr lang="en-US" sz="2400" dirty="0" smtClean="0"/>
              <a:t>).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/>
              <a:t>Dielectric strength is measured via </a:t>
            </a:r>
            <a:r>
              <a:rPr lang="en-US" sz="2400" dirty="0"/>
              <a:t>cable-to-cable </a:t>
            </a:r>
            <a:r>
              <a:rPr lang="en-US" sz="2400" b="1" dirty="0" smtClean="0">
                <a:solidFill>
                  <a:srgbClr val="F18A01"/>
                </a:solidFill>
              </a:rPr>
              <a:t>breakdown voltage measurement</a:t>
            </a:r>
            <a:r>
              <a:rPr lang="en-US" sz="2400" dirty="0" smtClean="0">
                <a:solidFill>
                  <a:srgbClr val="F18A01"/>
                </a:solidFill>
              </a:rPr>
              <a:t> </a:t>
            </a:r>
            <a:r>
              <a:rPr lang="en-US" sz="2400" dirty="0" smtClean="0"/>
              <a:t>after heat treatment.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32" y="100359"/>
            <a:ext cx="7108763" cy="720000"/>
          </a:xfrm>
        </p:spPr>
        <p:txBody>
          <a:bodyPr/>
          <a:lstStyle/>
          <a:p>
            <a:r>
              <a:rPr lang="en-GB" sz="2800" dirty="0" smtClean="0"/>
              <a:t>Insulation degradation due to hours heating </a:t>
            </a:r>
            <a:endParaRPr lang="en-GB" sz="2800" dirty="0"/>
          </a:p>
        </p:txBody>
      </p:sp>
      <p:sp>
        <p:nvSpPr>
          <p:cNvPr id="12" name="Footer Placeholder 21"/>
          <p:cNvSpPr txBox="1">
            <a:spLocks/>
          </p:cNvSpPr>
          <p:nvPr/>
        </p:nvSpPr>
        <p:spPr>
          <a:xfrm>
            <a:off x="55718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Vivien Raginel</a:t>
            </a:r>
            <a:endParaRPr lang="en-GB" dirty="0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503733" y="3613400"/>
            <a:ext cx="3317807" cy="2049809"/>
            <a:chOff x="634150" y="4768454"/>
            <a:chExt cx="3567532" cy="2204096"/>
          </a:xfrm>
        </p:grpSpPr>
        <p:pic>
          <p:nvPicPr>
            <p:cNvPr id="34" name="Content Placeholder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1" t="20917" r="7215" b="9284"/>
            <a:stretch/>
          </p:blipFill>
          <p:spPr>
            <a:xfrm>
              <a:off x="634150" y="4768454"/>
              <a:ext cx="3567532" cy="1953021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309802" y="6664773"/>
              <a:ext cx="2029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Stack of 6 Nb-Ti cables</a:t>
              </a:r>
              <a:endParaRPr lang="en-GB" sz="14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634150" y="5153195"/>
              <a:ext cx="3567532" cy="28575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057875" y="4794975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25 cm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8850" y="56974"/>
            <a:ext cx="6934721" cy="720000"/>
          </a:xfrm>
        </p:spPr>
        <p:txBody>
          <a:bodyPr/>
          <a:lstStyle/>
          <a:p>
            <a:pPr algn="l"/>
            <a:r>
              <a:rPr lang="en-GB" dirty="0" smtClean="0"/>
              <a:t>Beam – matter interaction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Vivien Raginel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384429" y="3292499"/>
            <a:ext cx="7978986" cy="3006798"/>
            <a:chOff x="-432559" y="2310569"/>
            <a:chExt cx="7978986" cy="3006798"/>
          </a:xfrm>
        </p:grpSpPr>
        <p:sp>
          <p:nvSpPr>
            <p:cNvPr id="13" name="TextBox 12"/>
            <p:cNvSpPr txBox="1"/>
            <p:nvPr/>
          </p:nvSpPr>
          <p:spPr>
            <a:xfrm>
              <a:off x="4028879" y="3198415"/>
              <a:ext cx="3517548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Damage experiment on solid copper</a:t>
              </a:r>
            </a:p>
            <a:p>
              <a:pPr algn="ctr"/>
              <a:endParaRPr lang="en-GB" sz="1400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Burkart</a:t>
              </a:r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, F., et al. </a:t>
              </a:r>
              <a:r>
                <a:rPr lang="en-GB" sz="1400" i="1" dirty="0" smtClean="0">
                  <a:solidFill>
                    <a:schemeClr val="accent6">
                      <a:lumMod val="50000"/>
                    </a:schemeClr>
                  </a:solidFill>
                </a:rPr>
                <a:t>Journal </a:t>
              </a:r>
              <a:r>
                <a:rPr lang="en-GB" sz="1400" i="1" dirty="0">
                  <a:solidFill>
                    <a:schemeClr val="accent6">
                      <a:lumMod val="50000"/>
                    </a:schemeClr>
                  </a:solidFill>
                </a:rPr>
                <a:t>of Applied Physics</a:t>
              </a:r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 118.5 (2015): 055902.</a:t>
              </a:r>
              <a:r>
                <a:rPr lang="en-GB" sz="1400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95" t="10703" r="10984" b="5531"/>
            <a:stretch/>
          </p:blipFill>
          <p:spPr bwMode="auto">
            <a:xfrm>
              <a:off x="-267277" y="2310569"/>
              <a:ext cx="4130874" cy="3006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-432559" y="3698900"/>
              <a:ext cx="57426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8850" y="973822"/>
            <a:ext cx="8899133" cy="5210003"/>
          </a:xfrm>
        </p:spPr>
        <p:txBody>
          <a:bodyPr>
            <a:noAutofit/>
          </a:bodyPr>
          <a:lstStyle/>
          <a:p>
            <a:pPr marL="36512" indent="0">
              <a:buNone/>
            </a:pPr>
            <a:r>
              <a:rPr lang="en-GB" sz="2400" b="1" dirty="0" smtClean="0">
                <a:solidFill>
                  <a:srgbClr val="F18A01"/>
                </a:solidFill>
              </a:rPr>
              <a:t>The fast (</a:t>
            </a:r>
            <a:r>
              <a:rPr lang="el-GR" sz="2400" b="1" dirty="0">
                <a:solidFill>
                  <a:srgbClr val="F18A01"/>
                </a:solidFill>
              </a:rPr>
              <a:t>μ</a:t>
            </a:r>
            <a:r>
              <a:rPr lang="fr-CH" sz="2400" b="1" dirty="0" smtClean="0">
                <a:solidFill>
                  <a:srgbClr val="F18A01"/>
                </a:solidFill>
              </a:rPr>
              <a:t>s) </a:t>
            </a:r>
            <a:r>
              <a:rPr lang="en-GB" sz="2400" b="1" dirty="0" smtClean="0">
                <a:solidFill>
                  <a:srgbClr val="F18A01"/>
                </a:solidFill>
              </a:rPr>
              <a:t>interaction of an high energy beam with matter </a:t>
            </a:r>
            <a:r>
              <a:rPr lang="en-GB" sz="2400" dirty="0" smtClean="0"/>
              <a:t>leads to:</a:t>
            </a:r>
          </a:p>
          <a:p>
            <a:pPr lvl="1"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F18A01"/>
                </a:solidFill>
              </a:rPr>
              <a:t>Temperature rise </a:t>
            </a:r>
            <a:r>
              <a:rPr lang="en-GB" sz="2400" dirty="0" err="1" smtClean="0"/>
              <a:t>Ieading</a:t>
            </a:r>
            <a:r>
              <a:rPr lang="en-GB" sz="2400" dirty="0" smtClean="0"/>
              <a:t> in the worst cases to phase transition (melting, vaporization, plasma ….).</a:t>
            </a:r>
          </a:p>
          <a:p>
            <a:pPr lvl="1"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F18A01"/>
                </a:solidFill>
              </a:rPr>
              <a:t>Dynamic stresses </a:t>
            </a:r>
            <a:r>
              <a:rPr lang="en-GB" sz="2400" dirty="0" smtClean="0"/>
              <a:t>that can lead to extended mechanical damage - deformations, cracks. </a:t>
            </a:r>
          </a:p>
          <a:p>
            <a:pPr marL="447675" lvl="1" indent="0">
              <a:buSzPct val="100000"/>
              <a:buNone/>
            </a:pPr>
            <a:endParaRPr lang="en-GB" sz="2400" dirty="0"/>
          </a:p>
          <a:p>
            <a:pPr marL="0" lvl="1" indent="0">
              <a:buSzPct val="100000"/>
              <a:buNone/>
            </a:pPr>
            <a:r>
              <a:rPr lang="en-GB" sz="2400" dirty="0" smtClean="0"/>
              <a:t>In an particle accelerator such as </a:t>
            </a:r>
            <a:r>
              <a:rPr lang="en-GB" sz="2400" b="1" dirty="0" smtClean="0">
                <a:solidFill>
                  <a:srgbClr val="FF9900"/>
                </a:solidFill>
              </a:rPr>
              <a:t>LHC,</a:t>
            </a:r>
            <a:br>
              <a:rPr lang="en-GB" sz="2400" b="1" dirty="0" smtClean="0">
                <a:solidFill>
                  <a:srgbClr val="FF9900"/>
                </a:solidFill>
              </a:rPr>
            </a:br>
            <a:r>
              <a:rPr lang="en-GB" sz="2400" b="1" dirty="0" smtClean="0">
                <a:solidFill>
                  <a:srgbClr val="FF9900"/>
                </a:solidFill>
              </a:rPr>
              <a:t>energy stored in beam = 362 MJ</a:t>
            </a:r>
            <a:r>
              <a:rPr lang="en-GB" sz="2400" dirty="0" smtClean="0">
                <a:solidFill>
                  <a:srgbClr val="FF9900"/>
                </a:solidFill>
              </a:rPr>
              <a:t> </a:t>
            </a:r>
          </a:p>
          <a:p>
            <a:pPr marL="342900" lvl="1" indent="-342900"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/>
              <a:t>Uncontrolled loss of &lt;1% of this energy into accelerator equipment lead to extended damage!</a:t>
            </a:r>
          </a:p>
          <a:p>
            <a:pPr marL="342900" lvl="1" indent="-342900"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/>
              <a:t>Slow beam losses </a:t>
            </a:r>
            <a:r>
              <a:rPr lang="en-GB" sz="2400" dirty="0" smtClean="0">
                <a:sym typeface="Wingdings" panose="05000000000000000000" pitchFamily="2" charset="2"/>
              </a:rPr>
              <a:t>Active protection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Fast beam losses  Passive protection</a:t>
            </a:r>
            <a:endParaRPr lang="en-GB" sz="2400" dirty="0"/>
          </a:p>
          <a:p>
            <a:pPr lvl="1"/>
            <a:endParaRPr lang="en-GB" sz="2400" dirty="0"/>
          </a:p>
          <a:p>
            <a:pPr marL="0"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0558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 rot="19772402">
            <a:off x="-26113" y="3416390"/>
            <a:ext cx="2039918" cy="457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1373" y="2238375"/>
            <a:ext cx="9144000" cy="1285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57" y="97053"/>
            <a:ext cx="9027970" cy="720000"/>
          </a:xfrm>
        </p:spPr>
        <p:txBody>
          <a:bodyPr/>
          <a:lstStyle/>
          <a:p>
            <a:r>
              <a:rPr lang="en-GB" sz="3000" dirty="0" smtClean="0"/>
              <a:t>Example of one of the most critical LHC beam loss </a:t>
            </a:r>
            <a:endParaRPr lang="en-GB" sz="3000" dirty="0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Vivien Raginel</a:t>
            </a:r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1640132" y="1870350"/>
            <a:ext cx="1687449" cy="2699761"/>
            <a:chOff x="1641505" y="2537100"/>
            <a:chExt cx="1687449" cy="2699761"/>
          </a:xfrm>
        </p:grpSpPr>
        <p:grpSp>
          <p:nvGrpSpPr>
            <p:cNvPr id="13" name="Group 12"/>
            <p:cNvGrpSpPr/>
            <p:nvPr/>
          </p:nvGrpSpPr>
          <p:grpSpPr>
            <a:xfrm>
              <a:off x="2268537" y="2537100"/>
              <a:ext cx="433388" cy="2021921"/>
              <a:chOff x="2592387" y="2537102"/>
              <a:chExt cx="433388" cy="2021921"/>
            </a:xfrm>
          </p:grpSpPr>
          <p:sp>
            <p:nvSpPr>
              <p:cNvPr id="10" name="Rectangle 25"/>
              <p:cNvSpPr>
                <a:spLocks noChangeArrowheads="1"/>
              </p:cNvSpPr>
              <p:nvPr/>
            </p:nvSpPr>
            <p:spPr bwMode="auto">
              <a:xfrm>
                <a:off x="2592388" y="2537102"/>
                <a:ext cx="433387" cy="368023"/>
              </a:xfrm>
              <a:prstGeom prst="rect">
                <a:avLst/>
              </a:prstGeom>
              <a:solidFill>
                <a:srgbClr val="33CC33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1" name="Rectangle 25"/>
              <p:cNvSpPr>
                <a:spLocks noChangeArrowheads="1"/>
              </p:cNvSpPr>
              <p:nvPr/>
            </p:nvSpPr>
            <p:spPr bwMode="auto">
              <a:xfrm>
                <a:off x="2592387" y="4191000"/>
                <a:ext cx="433387" cy="368023"/>
              </a:xfrm>
              <a:prstGeom prst="rect">
                <a:avLst/>
              </a:prstGeom>
              <a:solidFill>
                <a:srgbClr val="33CC33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92388" y="2537102"/>
                <a:ext cx="433387" cy="2021921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641505" y="4590530"/>
              <a:ext cx="16874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Injection kicker magnet</a:t>
              </a:r>
              <a:endParaRPr lang="en-GB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954707" y="1511296"/>
            <a:ext cx="1687449" cy="3387450"/>
            <a:chOff x="3956080" y="2178046"/>
            <a:chExt cx="1687449" cy="3387450"/>
          </a:xfrm>
        </p:grpSpPr>
        <p:grpSp>
          <p:nvGrpSpPr>
            <p:cNvPr id="18" name="Group 17"/>
            <p:cNvGrpSpPr/>
            <p:nvPr/>
          </p:nvGrpSpPr>
          <p:grpSpPr>
            <a:xfrm>
              <a:off x="4515866" y="2178046"/>
              <a:ext cx="433388" cy="2700200"/>
              <a:chOff x="4515866" y="2178046"/>
              <a:chExt cx="433388" cy="2700200"/>
            </a:xfrm>
          </p:grpSpPr>
          <p:sp>
            <p:nvSpPr>
              <p:cNvPr id="16" name="Rectangle 38"/>
              <p:cNvSpPr>
                <a:spLocks noChangeArrowheads="1"/>
              </p:cNvSpPr>
              <p:nvPr/>
            </p:nvSpPr>
            <p:spPr bwMode="auto">
              <a:xfrm>
                <a:off x="4515866" y="3871771"/>
                <a:ext cx="433388" cy="10064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7" name="Rectangle 38"/>
              <p:cNvSpPr>
                <a:spLocks noChangeArrowheads="1"/>
              </p:cNvSpPr>
              <p:nvPr/>
            </p:nvSpPr>
            <p:spPr bwMode="auto">
              <a:xfrm>
                <a:off x="4515866" y="2178046"/>
                <a:ext cx="433388" cy="10064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956080" y="4919165"/>
              <a:ext cx="16874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Injection absorber</a:t>
              </a:r>
              <a:endParaRPr lang="en-GB" dirty="0"/>
            </a:p>
          </p:txBody>
        </p:sp>
      </p:grpSp>
      <p:cxnSp>
        <p:nvCxnSpPr>
          <p:cNvPr id="24" name="Straight Arrow Connector 23"/>
          <p:cNvCxnSpPr>
            <a:stCxn id="7" idx="3"/>
            <a:endCxn id="9" idx="3"/>
          </p:cNvCxnSpPr>
          <p:nvPr/>
        </p:nvCxnSpPr>
        <p:spPr>
          <a:xfrm>
            <a:off x="2277591" y="2831589"/>
            <a:ext cx="6865036" cy="49724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6637551" y="1870350"/>
            <a:ext cx="2219325" cy="2688709"/>
            <a:chOff x="6638924" y="2537100"/>
            <a:chExt cx="2219325" cy="2688709"/>
          </a:xfrm>
        </p:grpSpPr>
        <p:grpSp>
          <p:nvGrpSpPr>
            <p:cNvPr id="31" name="Group 30"/>
            <p:cNvGrpSpPr/>
            <p:nvPr/>
          </p:nvGrpSpPr>
          <p:grpSpPr>
            <a:xfrm>
              <a:off x="6638924" y="2537100"/>
              <a:ext cx="2219325" cy="2021921"/>
              <a:chOff x="2592387" y="2537102"/>
              <a:chExt cx="433388" cy="2021921"/>
            </a:xfrm>
          </p:grpSpPr>
          <p:sp>
            <p:nvSpPr>
              <p:cNvPr id="32" name="Rectangle 25"/>
              <p:cNvSpPr>
                <a:spLocks noChangeArrowheads="1"/>
              </p:cNvSpPr>
              <p:nvPr/>
            </p:nvSpPr>
            <p:spPr bwMode="auto">
              <a:xfrm>
                <a:off x="2592388" y="2537102"/>
                <a:ext cx="433387" cy="368023"/>
              </a:xfrm>
              <a:prstGeom prst="rect">
                <a:avLst/>
              </a:prstGeom>
              <a:solidFill>
                <a:schemeClr val="tx2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33" name="Rectangle 25"/>
              <p:cNvSpPr>
                <a:spLocks noChangeArrowheads="1"/>
              </p:cNvSpPr>
              <p:nvPr/>
            </p:nvSpPr>
            <p:spPr bwMode="auto">
              <a:xfrm>
                <a:off x="2592387" y="4191000"/>
                <a:ext cx="433387" cy="36802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92388" y="2537102"/>
                <a:ext cx="433387" cy="2021921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699274" y="4579478"/>
              <a:ext cx="21589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Superconducting magnet</a:t>
              </a:r>
              <a:endParaRPr lang="en-GB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924522" y="2800500"/>
            <a:ext cx="1736373" cy="808978"/>
            <a:chOff x="4925895" y="3467250"/>
            <a:chExt cx="1736373" cy="808978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4949255" y="3758822"/>
              <a:ext cx="1689669" cy="2107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4949250" y="3947120"/>
              <a:ext cx="1689674" cy="697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949250" y="4051360"/>
              <a:ext cx="1689674" cy="77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949245" y="4119477"/>
              <a:ext cx="1689674" cy="1567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925895" y="3467250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particle shower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1423" y="3059722"/>
            <a:ext cx="2351926" cy="849803"/>
            <a:chOff x="6602796" y="3726472"/>
            <a:chExt cx="2351926" cy="849803"/>
          </a:xfrm>
        </p:grpSpPr>
        <p:sp>
          <p:nvSpPr>
            <p:cNvPr id="50" name="Explosion 2 49"/>
            <p:cNvSpPr/>
            <p:nvPr/>
          </p:nvSpPr>
          <p:spPr>
            <a:xfrm>
              <a:off x="6638919" y="4059252"/>
              <a:ext cx="530201" cy="517023"/>
            </a:xfrm>
            <a:prstGeom prst="irregularSeal2">
              <a:avLst/>
            </a:prstGeom>
            <a:solidFill>
              <a:srgbClr val="F18A0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02796" y="3726472"/>
              <a:ext cx="2351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18A01"/>
                  </a:solidFill>
                </a:rPr>
                <a:t>Quench ! Damage ?</a:t>
              </a:r>
              <a:endParaRPr lang="en-GB" b="1" dirty="0">
                <a:solidFill>
                  <a:srgbClr val="F18A0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4196" y="4921185"/>
            <a:ext cx="88702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dirty="0" smtClean="0"/>
              <a:t>One such event per year in today’s LHC. No damage.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F18A01"/>
                </a:solidFill>
              </a:rPr>
              <a:t>With an increase of beam intensity (HL-LHC), will the magnet survive? </a:t>
            </a:r>
            <a:endParaRPr lang="en-GB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FF0000"/>
                </a:solidFill>
              </a:rPr>
              <a:t>What are the damage </a:t>
            </a:r>
            <a:r>
              <a:rPr lang="en-GB" b="1" dirty="0">
                <a:solidFill>
                  <a:srgbClr val="FF0000"/>
                </a:solidFill>
              </a:rPr>
              <a:t>mechanisms </a:t>
            </a:r>
            <a:r>
              <a:rPr lang="en-GB" b="1" dirty="0" smtClean="0">
                <a:solidFill>
                  <a:srgbClr val="FF0000"/>
                </a:solidFill>
              </a:rPr>
              <a:t>and limits of superconducting magnets ?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b="1" dirty="0" smtClean="0">
              <a:solidFill>
                <a:srgbClr val="FF0000"/>
              </a:solidFill>
            </a:endParaRPr>
          </a:p>
        </p:txBody>
      </p:sp>
      <p:cxnSp>
        <p:nvCxnSpPr>
          <p:cNvPr id="64" name="Straight Arrow Connector 63"/>
          <p:cNvCxnSpPr>
            <a:stCxn id="60" idx="1"/>
            <a:endCxn id="27" idx="1"/>
          </p:cNvCxnSpPr>
          <p:nvPr/>
        </p:nvCxnSpPr>
        <p:spPr>
          <a:xfrm flipV="1">
            <a:off x="114658" y="2829317"/>
            <a:ext cx="2183635" cy="1333014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9054" y="2501822"/>
            <a:ext cx="2268537" cy="432966"/>
            <a:chOff x="9054" y="2501822"/>
            <a:chExt cx="2268537" cy="432966"/>
          </a:xfrm>
        </p:grpSpPr>
        <p:sp>
          <p:nvSpPr>
            <p:cNvPr id="7" name="Right Arrow 6"/>
            <p:cNvSpPr/>
            <p:nvPr/>
          </p:nvSpPr>
          <p:spPr>
            <a:xfrm>
              <a:off x="9054" y="2728389"/>
              <a:ext cx="2268537" cy="20639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8266" y="2501822"/>
              <a:ext cx="1152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LHC </a:t>
              </a:r>
              <a:r>
                <a:rPr lang="en-GB" sz="1400" dirty="0">
                  <a:solidFill>
                    <a:srgbClr val="FF0000"/>
                  </a:solidFill>
                </a:rPr>
                <a:t>BEAM </a:t>
              </a:r>
            </a:p>
          </p:txBody>
        </p:sp>
      </p:grpSp>
      <p:sp>
        <p:nvSpPr>
          <p:cNvPr id="27" name="Right Arrow 26"/>
          <p:cNvSpPr/>
          <p:nvPr/>
        </p:nvSpPr>
        <p:spPr>
          <a:xfrm rot="628977">
            <a:off x="2279361" y="2921881"/>
            <a:ext cx="2268537" cy="2276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55718" y="940906"/>
            <a:ext cx="2644833" cy="40011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Injection Failure LHC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714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" t="8334" b="5526"/>
          <a:stretch/>
        </p:blipFill>
        <p:spPr>
          <a:xfrm>
            <a:off x="5551226" y="1790629"/>
            <a:ext cx="3149694" cy="1161966"/>
          </a:xfrm>
          <a:prstGeom prst="rect">
            <a:avLst/>
          </a:prstGeom>
        </p:spPr>
      </p:pic>
      <p:sp>
        <p:nvSpPr>
          <p:cNvPr id="54" name="Content Placeholder 53"/>
          <p:cNvSpPr>
            <a:spLocks noGrp="1"/>
          </p:cNvSpPr>
          <p:nvPr>
            <p:ph sz="half" idx="2"/>
          </p:nvPr>
        </p:nvSpPr>
        <p:spPr>
          <a:xfrm>
            <a:off x="238201" y="1217760"/>
            <a:ext cx="3133649" cy="412297"/>
          </a:xfrm>
          <a:ln w="25400">
            <a:solidFill>
              <a:srgbClr val="F18A01"/>
            </a:solidFill>
          </a:ln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000" b="1" dirty="0">
                <a:solidFill>
                  <a:srgbClr val="F18A01"/>
                </a:solidFill>
              </a:rPr>
              <a:t>P</a:t>
            </a:r>
            <a:r>
              <a:rPr lang="en-GB" sz="2000" b="1" dirty="0" smtClean="0">
                <a:solidFill>
                  <a:srgbClr val="F18A01"/>
                </a:solidFill>
              </a:rPr>
              <a:t>olyimide insulation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264515" y="5222486"/>
            <a:ext cx="3292018" cy="369332"/>
            <a:chOff x="4994234" y="4571240"/>
            <a:chExt cx="3292018" cy="369332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4994234" y="4867448"/>
              <a:ext cx="3292018" cy="14892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283736" y="4571240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10 cm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  <p:sp>
        <p:nvSpPr>
          <p:cNvPr id="55" name="Content Placeholder 53"/>
          <p:cNvSpPr txBox="1">
            <a:spLocks/>
          </p:cNvSpPr>
          <p:nvPr/>
        </p:nvSpPr>
        <p:spPr>
          <a:xfrm>
            <a:off x="335180" y="4225960"/>
            <a:ext cx="4863076" cy="17714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20675">
              <a:buClr>
                <a:schemeClr val="tx1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/>
              <a:t>Reduction of the J</a:t>
            </a:r>
            <a:r>
              <a:rPr lang="en-GB" sz="2400" baseline="-25000" dirty="0" smtClean="0"/>
              <a:t>c</a:t>
            </a:r>
            <a:r>
              <a:rPr lang="en-GB" sz="2400" dirty="0" smtClean="0"/>
              <a:t> induced by:</a:t>
            </a:r>
          </a:p>
          <a:p>
            <a:pPr marL="609600" lvl="1" indent="-342900"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/>
              <a:t>High temperature </a:t>
            </a:r>
          </a:p>
          <a:p>
            <a:pPr marL="609600" lvl="1" indent="-342900"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/>
              <a:t>Mechanical stress, deformation and cracks</a:t>
            </a:r>
            <a:endParaRPr lang="en-GB" sz="2400" baseline="-25000" dirty="0" smtClean="0"/>
          </a:p>
          <a:p>
            <a:pPr algn="ctr">
              <a:buFont typeface="Symbol" panose="05050102010706020507" pitchFamily="18" charset="2"/>
              <a:buChar char="Þ"/>
            </a:pPr>
            <a:endParaRPr lang="en-GB" sz="2000" baseline="-250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3" name="Title 7"/>
          <p:cNvSpPr txBox="1">
            <a:spLocks/>
          </p:cNvSpPr>
          <p:nvPr/>
        </p:nvSpPr>
        <p:spPr>
          <a:xfrm>
            <a:off x="156966" y="84149"/>
            <a:ext cx="7295705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Magnets most sensitive parts</a:t>
            </a:r>
            <a:endParaRPr lang="en-GB" dirty="0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9433709" y="4148440"/>
            <a:ext cx="399011" cy="233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5265332" y="4252216"/>
            <a:ext cx="3595660" cy="2028866"/>
            <a:chOff x="4582160" y="2283438"/>
            <a:chExt cx="3595660" cy="2028866"/>
          </a:xfrm>
        </p:grpSpPr>
        <p:grpSp>
          <p:nvGrpSpPr>
            <p:cNvPr id="18" name="Gruppieren 20"/>
            <p:cNvGrpSpPr/>
            <p:nvPr/>
          </p:nvGrpSpPr>
          <p:grpSpPr>
            <a:xfrm>
              <a:off x="4582160" y="3881417"/>
              <a:ext cx="3595660" cy="430887"/>
              <a:chOff x="2776973" y="5289297"/>
              <a:chExt cx="3624028" cy="561051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4981569" y="5289297"/>
                <a:ext cx="1419432" cy="561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/>
                  <a:t>Nb</a:t>
                </a:r>
                <a:r>
                  <a:rPr lang="en-GB" sz="1100" baseline="-25000" dirty="0"/>
                  <a:t>3</a:t>
                </a:r>
                <a:r>
                  <a:rPr lang="en-GB" sz="1100" dirty="0"/>
                  <a:t>Sn </a:t>
                </a:r>
                <a:r>
                  <a:rPr lang="en-GB" sz="1100" dirty="0" smtClean="0"/>
                  <a:t>RRP type (HL-LHC triplet)</a:t>
                </a:r>
                <a:endParaRPr lang="en-GB" sz="11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776973" y="5385305"/>
                <a:ext cx="2356727" cy="34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err="1" smtClean="0"/>
                  <a:t>Nb-Ti</a:t>
                </a:r>
                <a:r>
                  <a:rPr lang="en-GB" sz="1100" dirty="0" smtClean="0"/>
                  <a:t> strands (LHC dipole)</a:t>
                </a:r>
                <a:endParaRPr lang="en-GB" sz="11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6521685" y="2283438"/>
              <a:ext cx="1615859" cy="1596740"/>
              <a:chOff x="6370373" y="1902613"/>
              <a:chExt cx="1615859" cy="1596740"/>
            </a:xfrm>
          </p:grpSpPr>
          <p:pic>
            <p:nvPicPr>
              <p:cNvPr id="49" name="Picture 48" descr="G:\Departments\EN\Groups\MME\MM\Metallurgy\activité microscopie\2017\M.Meyer on going\Nb Ti wire\surface\nbsn ref 200 etched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08" t="13374" r="38243" b="15955"/>
              <a:stretch/>
            </p:blipFill>
            <p:spPr bwMode="auto">
              <a:xfrm>
                <a:off x="6418013" y="1902613"/>
                <a:ext cx="1568219" cy="159674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1" name="Straight Connector 30"/>
              <p:cNvCxnSpPr/>
              <p:nvPr/>
            </p:nvCxnSpPr>
            <p:spPr>
              <a:xfrm flipV="1">
                <a:off x="6462187" y="3447025"/>
                <a:ext cx="399011" cy="2334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370373" y="3248646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bg1"/>
                    </a:solidFill>
                  </a:rPr>
                  <a:t>200 </a:t>
                </a:r>
                <a:r>
                  <a:rPr lang="el-GR" sz="800" b="1" dirty="0" smtClean="0">
                    <a:solidFill>
                      <a:schemeClr val="bg1"/>
                    </a:solidFill>
                  </a:rPr>
                  <a:t>μ</a:t>
                </a:r>
                <a:r>
                  <a:rPr lang="fr-CH" sz="800" b="1" dirty="0" smtClean="0">
                    <a:solidFill>
                      <a:schemeClr val="bg1"/>
                    </a:solidFill>
                  </a:rPr>
                  <a:t>m</a:t>
                </a:r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646911" y="2283438"/>
              <a:ext cx="1719648" cy="1699619"/>
              <a:chOff x="4370513" y="1920240"/>
              <a:chExt cx="1719648" cy="1699619"/>
            </a:xfrm>
          </p:grpSpPr>
          <p:pic>
            <p:nvPicPr>
              <p:cNvPr id="64" name="Picture 63" descr="G:\Departments\EN\Groups\MME\MM\Metallurgy\activité microscopie\2017\M.Meyer on going\Nb Ti wire\surface\Nbti ref 200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251" t="5908" r="17772" b="6716"/>
              <a:stretch/>
            </p:blipFill>
            <p:spPr bwMode="auto">
              <a:xfrm>
                <a:off x="4405746" y="1920240"/>
                <a:ext cx="1684415" cy="169961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4370513" y="3342497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bg1"/>
                    </a:solidFill>
                  </a:rPr>
                  <a:t>200 </a:t>
                </a:r>
                <a:r>
                  <a:rPr lang="el-GR" sz="800" b="1" dirty="0" smtClean="0">
                    <a:solidFill>
                      <a:schemeClr val="bg1"/>
                    </a:solidFill>
                  </a:rPr>
                  <a:t>μ</a:t>
                </a:r>
                <a:r>
                  <a:rPr lang="fr-CH" sz="800" b="1" dirty="0" smtClean="0">
                    <a:solidFill>
                      <a:schemeClr val="bg1"/>
                    </a:solidFill>
                  </a:rPr>
                  <a:t>m</a:t>
                </a:r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 flipV="1">
                <a:off x="4441275" y="3541031"/>
                <a:ext cx="399011" cy="2334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Content Placeholder 53"/>
          <p:cNvSpPr txBox="1">
            <a:spLocks/>
          </p:cNvSpPr>
          <p:nvPr/>
        </p:nvSpPr>
        <p:spPr>
          <a:xfrm>
            <a:off x="317860" y="1855105"/>
            <a:ext cx="5552755" cy="16125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spcBef>
                <a:spcPts val="600"/>
              </a:spcBef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/>
              <a:t>Decomposition of the polyimide when expose to high temperature</a:t>
            </a:r>
          </a:p>
          <a:p>
            <a:pPr marL="768668" lvl="1" indent="-357188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/>
              <a:t>Reduction of the dielectric strength</a:t>
            </a:r>
          </a:p>
        </p:txBody>
      </p:sp>
      <p:sp>
        <p:nvSpPr>
          <p:cNvPr id="34" name="Content Placeholder 53"/>
          <p:cNvSpPr txBox="1">
            <a:spLocks/>
          </p:cNvSpPr>
          <p:nvPr/>
        </p:nvSpPr>
        <p:spPr>
          <a:xfrm>
            <a:off x="238201" y="3603018"/>
            <a:ext cx="5265422" cy="396378"/>
          </a:xfrm>
          <a:prstGeom prst="rect">
            <a:avLst/>
          </a:prstGeom>
          <a:ln w="25400">
            <a:solidFill>
              <a:srgbClr val="F18A01"/>
            </a:solidFill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000" b="1" dirty="0">
                <a:solidFill>
                  <a:srgbClr val="F18A01"/>
                </a:solidFill>
              </a:rPr>
              <a:t>Nb-Ti and Nb</a:t>
            </a:r>
            <a:r>
              <a:rPr lang="en-GB" sz="2000" b="1" baseline="-25000" dirty="0">
                <a:solidFill>
                  <a:srgbClr val="F18A01"/>
                </a:solidFill>
              </a:rPr>
              <a:t>3</a:t>
            </a:r>
            <a:r>
              <a:rPr lang="en-GB" sz="2000" b="1" dirty="0">
                <a:solidFill>
                  <a:srgbClr val="F18A01"/>
                </a:solidFill>
              </a:rPr>
              <a:t>Sn </a:t>
            </a:r>
            <a:r>
              <a:rPr lang="en-GB" sz="2000" b="1" dirty="0" smtClean="0">
                <a:solidFill>
                  <a:srgbClr val="F18A01"/>
                </a:solidFill>
              </a:rPr>
              <a:t>superconducting </a:t>
            </a:r>
            <a:r>
              <a:rPr lang="en-GB" sz="2000" b="1" dirty="0">
                <a:solidFill>
                  <a:srgbClr val="F18A01"/>
                </a:solidFill>
              </a:rPr>
              <a:t>cables</a:t>
            </a:r>
          </a:p>
        </p:txBody>
      </p:sp>
      <p:sp>
        <p:nvSpPr>
          <p:cNvPr id="40" name="Footer Placeholder 21"/>
          <p:cNvSpPr txBox="1">
            <a:spLocks/>
          </p:cNvSpPr>
          <p:nvPr/>
        </p:nvSpPr>
        <p:spPr>
          <a:xfrm>
            <a:off x="55718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737648" y="3016471"/>
            <a:ext cx="35170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rgbClr val="222222"/>
                </a:solidFill>
                <a:latin typeface="Arial" panose="020B0604020202020204" pitchFamily="34" charset="0"/>
              </a:rPr>
              <a:t>Fessia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GB" sz="1100" dirty="0" smtClean="0">
                <a:solidFill>
                  <a:srgbClr val="222222"/>
                </a:solidFill>
                <a:latin typeface="Arial" panose="020B0604020202020204" pitchFamily="34" charset="0"/>
              </a:rPr>
              <a:t>P., 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et </a:t>
            </a:r>
            <a:r>
              <a:rPr lang="en-GB" sz="1100" dirty="0" smtClean="0">
                <a:solidFill>
                  <a:srgbClr val="222222"/>
                </a:solidFill>
                <a:latin typeface="Arial" panose="020B0604020202020204" pitchFamily="34" charset="0"/>
              </a:rPr>
              <a:t>al.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n-GB" sz="1100" i="1" dirty="0">
                <a:solidFill>
                  <a:srgbClr val="222222"/>
                </a:solidFill>
                <a:latin typeface="Arial" panose="020B0604020202020204" pitchFamily="34" charset="0"/>
              </a:rPr>
              <a:t>IEEE Transactions on Applied Superconductivity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 20.3 (2010): 1622-1625.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8783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5264515" y="5222486"/>
            <a:ext cx="3292018" cy="369332"/>
            <a:chOff x="4994234" y="4571240"/>
            <a:chExt cx="3292018" cy="369332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4994234" y="4867448"/>
              <a:ext cx="3292018" cy="14892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283736" y="4571240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10 cm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3" name="Title 7"/>
          <p:cNvSpPr txBox="1">
            <a:spLocks/>
          </p:cNvSpPr>
          <p:nvPr/>
        </p:nvSpPr>
        <p:spPr>
          <a:xfrm>
            <a:off x="356160" y="83442"/>
            <a:ext cx="7204265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Experimental road map</a:t>
            </a:r>
            <a:endParaRPr lang="en-GB" dirty="0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9433709" y="4148440"/>
            <a:ext cx="399011" cy="233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Footer Placeholder 21"/>
          <p:cNvSpPr txBox="1">
            <a:spLocks/>
          </p:cNvSpPr>
          <p:nvPr/>
        </p:nvSpPr>
        <p:spPr>
          <a:xfrm>
            <a:off x="55718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36" name="Content Placeholder 53"/>
          <p:cNvSpPr txBox="1">
            <a:spLocks/>
          </p:cNvSpPr>
          <p:nvPr/>
        </p:nvSpPr>
        <p:spPr>
          <a:xfrm>
            <a:off x="229986" y="1187138"/>
            <a:ext cx="8734508" cy="49792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F18A01"/>
                </a:solidFill>
              </a:rPr>
              <a:t>Polyimide insulation degradation due to heating over hours </a:t>
            </a:r>
            <a:r>
              <a:rPr lang="en-GB" sz="1600" baseline="30000" dirty="0" smtClean="0"/>
              <a:t>[1]</a:t>
            </a:r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GB" sz="1800" b="1" dirty="0" smtClean="0"/>
              <a:t>Cable stacks </a:t>
            </a:r>
            <a:r>
              <a:rPr lang="en-US" sz="1800" b="1" dirty="0" smtClean="0"/>
              <a:t>heated </a:t>
            </a:r>
            <a:r>
              <a:rPr lang="en-US" sz="1800" b="1" dirty="0"/>
              <a:t>over hours </a:t>
            </a:r>
            <a:r>
              <a:rPr lang="en-US" sz="1800" dirty="0"/>
              <a:t>in furnace between </a:t>
            </a:r>
            <a:r>
              <a:rPr lang="en-US" sz="1800" dirty="0" smtClean="0"/>
              <a:t>~460</a:t>
            </a:r>
            <a:r>
              <a:rPr lang="en-US" sz="1800" dirty="0"/>
              <a:t> K and </a:t>
            </a:r>
            <a:r>
              <a:rPr lang="en-US" sz="1800" dirty="0" smtClean="0"/>
              <a:t>~860</a:t>
            </a:r>
            <a:r>
              <a:rPr lang="en-US" sz="1800" dirty="0"/>
              <a:t> </a:t>
            </a:r>
            <a:r>
              <a:rPr lang="en-US" sz="1800" dirty="0" smtClean="0"/>
              <a:t>K.</a:t>
            </a:r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/>
              <a:t>Polyimide </a:t>
            </a:r>
            <a:r>
              <a:rPr lang="en-US" sz="1800" b="1" dirty="0" smtClean="0"/>
              <a:t>dielectric </a:t>
            </a:r>
            <a:r>
              <a:rPr lang="en-US" sz="1800" b="1" dirty="0"/>
              <a:t>strength </a:t>
            </a:r>
            <a:r>
              <a:rPr lang="en-US" sz="1800" b="1" dirty="0" smtClean="0"/>
              <a:t>measured</a:t>
            </a:r>
            <a:r>
              <a:rPr lang="en-US" sz="1800" dirty="0" smtClean="0"/>
              <a:t> with high voltage.</a:t>
            </a:r>
          </a:p>
          <a:p>
            <a:pPr marL="342900" indent="-342900">
              <a:spcBef>
                <a:spcPts val="1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srgbClr val="F18A01"/>
                </a:solidFill>
              </a:rPr>
              <a:t> J</a:t>
            </a:r>
            <a:r>
              <a:rPr lang="en-GB" sz="2000" b="1" baseline="-25000" dirty="0">
                <a:solidFill>
                  <a:srgbClr val="F18A01"/>
                </a:solidFill>
              </a:rPr>
              <a:t>c</a:t>
            </a:r>
            <a:r>
              <a:rPr lang="en-GB" sz="2000" b="1" dirty="0">
                <a:solidFill>
                  <a:srgbClr val="F18A01"/>
                </a:solidFill>
              </a:rPr>
              <a:t> </a:t>
            </a:r>
            <a:r>
              <a:rPr lang="en-US" sz="2000" b="1" dirty="0" smtClean="0">
                <a:solidFill>
                  <a:srgbClr val="F18A01"/>
                </a:solidFill>
              </a:rPr>
              <a:t>degradation of Nb-Ti </a:t>
            </a:r>
            <a:r>
              <a:rPr lang="en-US" sz="2000" b="1" dirty="0">
                <a:solidFill>
                  <a:srgbClr val="F18A01"/>
                </a:solidFill>
              </a:rPr>
              <a:t>and Nb</a:t>
            </a:r>
            <a:r>
              <a:rPr lang="en-US" sz="2000" b="1" baseline="-25000" dirty="0">
                <a:solidFill>
                  <a:srgbClr val="F18A01"/>
                </a:solidFill>
              </a:rPr>
              <a:t>3</a:t>
            </a:r>
            <a:r>
              <a:rPr lang="en-US" sz="2000" b="1" dirty="0">
                <a:solidFill>
                  <a:srgbClr val="F18A01"/>
                </a:solidFill>
              </a:rPr>
              <a:t>Sn </a:t>
            </a:r>
            <a:r>
              <a:rPr lang="en-US" sz="2000" b="1" dirty="0" smtClean="0">
                <a:solidFill>
                  <a:srgbClr val="F18A01"/>
                </a:solidFill>
              </a:rPr>
              <a:t>due to heating over seconds</a:t>
            </a:r>
            <a:r>
              <a:rPr lang="en-GB" sz="2800" b="1" dirty="0">
                <a:solidFill>
                  <a:srgbClr val="F18A01"/>
                </a:solidFill>
              </a:rPr>
              <a:t> </a:t>
            </a:r>
            <a:r>
              <a:rPr lang="en-GB" sz="2000" baseline="30000" dirty="0" smtClean="0"/>
              <a:t>[2]</a:t>
            </a:r>
            <a:endParaRPr lang="en-US" sz="2000" b="1" dirty="0" smtClean="0">
              <a:solidFill>
                <a:srgbClr val="F18A01"/>
              </a:solidFill>
            </a:endParaRPr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/>
              <a:t>Nb-Ti and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single strands heated up between ~640 K and ~1250 K using a </a:t>
            </a:r>
            <a:r>
              <a:rPr lang="en-US" sz="1800" b="1" dirty="0" smtClean="0"/>
              <a:t>capacitive discharge</a:t>
            </a:r>
            <a:r>
              <a:rPr lang="en-US" sz="1800" dirty="0" smtClean="0"/>
              <a:t>.</a:t>
            </a:r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/>
              <a:t>Strand </a:t>
            </a:r>
            <a:r>
              <a:rPr lang="en-US" sz="1800" dirty="0"/>
              <a:t>were in air at room temperature</a:t>
            </a:r>
            <a:r>
              <a:rPr lang="en-US" sz="1800" dirty="0" smtClean="0"/>
              <a:t>.</a:t>
            </a:r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US" sz="1800" b="1" dirty="0" smtClean="0"/>
              <a:t>J</a:t>
            </a:r>
            <a:r>
              <a:rPr lang="en-US" sz="1800" b="1" baseline="-25000" dirty="0" smtClean="0"/>
              <a:t>c</a:t>
            </a:r>
            <a:r>
              <a:rPr lang="en-US" sz="1800" b="1" dirty="0" smtClean="0"/>
              <a:t> </a:t>
            </a:r>
            <a:r>
              <a:rPr lang="en-US" sz="1800" b="1" dirty="0"/>
              <a:t>degradation measured </a:t>
            </a:r>
            <a:r>
              <a:rPr lang="en-US" sz="1800" dirty="0" smtClean="0"/>
              <a:t>via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/>
              <a:t>magnetization </a:t>
            </a:r>
            <a:r>
              <a:rPr lang="en-US" sz="1800" smtClean="0"/>
              <a:t>measurements</a:t>
            </a:r>
            <a:endParaRPr lang="en-US" sz="1800" dirty="0" smtClean="0"/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chemeClr val="tx2"/>
                </a:solidFill>
              </a:rPr>
              <a:t>Microscopic Analysis </a:t>
            </a:r>
            <a:endParaRPr lang="en-GB" sz="1800" b="1" dirty="0">
              <a:solidFill>
                <a:schemeClr val="tx2"/>
              </a:solidFill>
            </a:endParaRPr>
          </a:p>
          <a:p>
            <a:pPr marL="342900" indent="-342900">
              <a:spcBef>
                <a:spcPts val="4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F18A01"/>
                </a:solidFill>
              </a:rPr>
              <a:t>Degradation of polyimide insulation and of Nb-Ti &amp;</a:t>
            </a:r>
            <a:r>
              <a:rPr lang="en-GB" sz="2000" dirty="0" smtClean="0">
                <a:solidFill>
                  <a:srgbClr val="F18A01"/>
                </a:solidFill>
              </a:rPr>
              <a:t> </a:t>
            </a:r>
            <a:r>
              <a:rPr lang="en-US" sz="2000" b="1" dirty="0">
                <a:solidFill>
                  <a:srgbClr val="F18A01"/>
                </a:solidFill>
              </a:rPr>
              <a:t>Nb</a:t>
            </a:r>
            <a:r>
              <a:rPr lang="en-US" sz="2000" b="1" baseline="-25000" dirty="0">
                <a:solidFill>
                  <a:srgbClr val="F18A01"/>
                </a:solidFill>
              </a:rPr>
              <a:t>3</a:t>
            </a:r>
            <a:r>
              <a:rPr lang="en-US" sz="2000" b="1" dirty="0">
                <a:solidFill>
                  <a:srgbClr val="F18A01"/>
                </a:solidFill>
              </a:rPr>
              <a:t>Sn </a:t>
            </a:r>
            <a:r>
              <a:rPr lang="en-GB" sz="2000" b="1" dirty="0" smtClean="0">
                <a:solidFill>
                  <a:srgbClr val="F18A01"/>
                </a:solidFill>
              </a:rPr>
              <a:t>critical current density </a:t>
            </a:r>
            <a:r>
              <a:rPr lang="en-US" sz="2000" dirty="0" smtClean="0"/>
              <a:t>induced </a:t>
            </a:r>
            <a:r>
              <a:rPr lang="en-GB" sz="2000" b="1" dirty="0" smtClean="0">
                <a:solidFill>
                  <a:srgbClr val="F18A01"/>
                </a:solidFill>
              </a:rPr>
              <a:t>by interaction with 440 GeV proton beam pulses</a:t>
            </a:r>
            <a:endParaRPr lang="en-GB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66" y="3134037"/>
            <a:ext cx="2432515" cy="1463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48272" y="6128605"/>
            <a:ext cx="90194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[1] V. Raginel, 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et al,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“Degradation 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of the insulation of the LHC main dipole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cable when 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exposed to high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temperatures”, IPAC’16</a:t>
            </a:r>
          </a:p>
          <a:p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2]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. Raginel, et al,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“Change 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of critical current density in Nb-Ti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and Nb3Sn 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strands after millisecond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heating”, IPAC’17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415"/>
            <a:ext cx="8226854" cy="54246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 CERN </a:t>
            </a:r>
            <a:r>
              <a:rPr lang="en-US" dirty="0" err="1" smtClean="0"/>
              <a:t>HiRadMat</a:t>
            </a:r>
            <a:r>
              <a:rPr lang="en-US" dirty="0" smtClean="0"/>
              <a:t> facility shooting 440 GeV proton beam pulses 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Samples at room temperature within an inert atmosphere (Argon).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614" y="100359"/>
            <a:ext cx="7035439" cy="720000"/>
          </a:xfrm>
        </p:spPr>
        <p:txBody>
          <a:bodyPr/>
          <a:lstStyle/>
          <a:p>
            <a:r>
              <a:rPr lang="en-GB" sz="3200" dirty="0" smtClean="0"/>
              <a:t>Beam Experiment: Samples</a:t>
            </a:r>
            <a:endParaRPr lang="en-GB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Vivien Raginel</a:t>
            </a:r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57200" y="2008964"/>
            <a:ext cx="3464559" cy="2994426"/>
            <a:chOff x="5322554" y="1024918"/>
            <a:chExt cx="3464559" cy="2994426"/>
          </a:xfrm>
        </p:grpSpPr>
        <p:grpSp>
          <p:nvGrpSpPr>
            <p:cNvPr id="8" name="Group 7"/>
            <p:cNvGrpSpPr/>
            <p:nvPr/>
          </p:nvGrpSpPr>
          <p:grpSpPr>
            <a:xfrm>
              <a:off x="5322554" y="1024918"/>
              <a:ext cx="3464559" cy="2994426"/>
              <a:chOff x="2969740" y="830033"/>
              <a:chExt cx="3464559" cy="299442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83" r="26171"/>
              <a:stretch/>
            </p:blipFill>
            <p:spPr>
              <a:xfrm rot="5400000">
                <a:off x="3017032" y="782741"/>
                <a:ext cx="2994426" cy="3089010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4135539" y="2172111"/>
                <a:ext cx="22987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</a:rPr>
                  <a:t>30 Nb-Ti cables</a:t>
                </a:r>
              </a:p>
              <a:p>
                <a:r>
                  <a:rPr lang="en-GB" b="1" dirty="0" smtClean="0">
                    <a:solidFill>
                      <a:schemeClr val="bg1"/>
                    </a:solidFill>
                  </a:rPr>
                  <a:t>~ 5 cm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>
              <a:off x="6395310" y="1749238"/>
              <a:ext cx="0" cy="1374680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639252" y="2183577"/>
            <a:ext cx="5344032" cy="2474094"/>
            <a:chOff x="925674" y="3303142"/>
            <a:chExt cx="7548372" cy="349462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9" b="9694"/>
            <a:stretch/>
          </p:blipFill>
          <p:spPr>
            <a:xfrm rot="10800000">
              <a:off x="925674" y="3303142"/>
              <a:ext cx="7548372" cy="349462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482242" y="3337673"/>
              <a:ext cx="3331664" cy="52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FF"/>
                  </a:solidFill>
                </a:rPr>
                <a:t>Nb-Ti  &amp; Nb</a:t>
              </a:r>
              <a:r>
                <a:rPr lang="en-GB" b="1" baseline="-25000" dirty="0" smtClean="0">
                  <a:solidFill>
                    <a:srgbClr val="FFFFFF"/>
                  </a:solidFill>
                </a:rPr>
                <a:t>3</a:t>
              </a:r>
              <a:r>
                <a:rPr lang="en-GB" b="1" dirty="0" smtClean="0">
                  <a:solidFill>
                    <a:srgbClr val="FFFFFF"/>
                  </a:solidFill>
                </a:rPr>
                <a:t>Sn strands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8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Experimental setup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Vivien Raginel</a:t>
            </a:r>
            <a:endParaRPr lang="en-GB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Second Picture with the tank open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24601" y="3105150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534"/>
            <a:ext cx="9144000" cy="51435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228725" y="1669874"/>
            <a:ext cx="7524864" cy="3619517"/>
            <a:chOff x="1228725" y="673083"/>
            <a:chExt cx="7524864" cy="3619517"/>
          </a:xfrm>
        </p:grpSpPr>
        <p:grpSp>
          <p:nvGrpSpPr>
            <p:cNvPr id="13" name="Group 12"/>
            <p:cNvGrpSpPr/>
            <p:nvPr/>
          </p:nvGrpSpPr>
          <p:grpSpPr>
            <a:xfrm>
              <a:off x="1228725" y="673083"/>
              <a:ext cx="5114925" cy="3619517"/>
              <a:chOff x="1228725" y="673083"/>
              <a:chExt cx="5114925" cy="361951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228725" y="673083"/>
                <a:ext cx="2286000" cy="1679592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51396" y="719877"/>
                <a:ext cx="2392254" cy="1632797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857625" y="2723651"/>
                <a:ext cx="2457450" cy="155942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257301" y="2764646"/>
                <a:ext cx="2286000" cy="152795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454829" y="1049635"/>
              <a:ext cx="2298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cable stacks </a:t>
              </a:r>
            </a:p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in steels moulds</a:t>
              </a:r>
              <a:endParaRPr lang="en-GB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956660" y="1653199"/>
            <a:ext cx="5339489" cy="3642693"/>
            <a:chOff x="1957317" y="719877"/>
            <a:chExt cx="5339489" cy="3642693"/>
          </a:xfrm>
        </p:grpSpPr>
        <p:grpSp>
          <p:nvGrpSpPr>
            <p:cNvPr id="72" name="Group 71"/>
            <p:cNvGrpSpPr/>
            <p:nvPr/>
          </p:nvGrpSpPr>
          <p:grpSpPr>
            <a:xfrm>
              <a:off x="3531660" y="719877"/>
              <a:ext cx="423018" cy="3642693"/>
              <a:chOff x="3531660" y="719877"/>
              <a:chExt cx="423018" cy="3642693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3559922" y="719877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DA2A37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531660" y="2729773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DA2A37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1957317" y="2360325"/>
              <a:ext cx="5339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DA2A37"/>
                  </a:solidFill>
                </a:rPr>
                <a:t>Nb-Ti and Nb</a:t>
              </a:r>
              <a:r>
                <a:rPr lang="en-GB" b="1" baseline="-25000" dirty="0" smtClean="0">
                  <a:solidFill>
                    <a:srgbClr val="DA2A37"/>
                  </a:solidFill>
                </a:rPr>
                <a:t>3</a:t>
              </a:r>
              <a:r>
                <a:rPr lang="en-GB" b="1" dirty="0" smtClean="0">
                  <a:solidFill>
                    <a:srgbClr val="DA2A37"/>
                  </a:solidFill>
                </a:rPr>
                <a:t>Sn strands fixed on a steel plate</a:t>
              </a:r>
              <a:endParaRPr lang="en-GB" b="1" dirty="0">
                <a:solidFill>
                  <a:srgbClr val="DA2A3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21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FBB0A-547C-47E0-B5CF-329C4C9818A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Experimental setup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Second Picture with the tank open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24601" y="3105150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534"/>
            <a:ext cx="9144000" cy="51435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49079" y="2472237"/>
            <a:ext cx="8953500" cy="594340"/>
            <a:chOff x="139554" y="2491287"/>
            <a:chExt cx="8953500" cy="594340"/>
          </a:xfrm>
        </p:grpSpPr>
        <p:grpSp>
          <p:nvGrpSpPr>
            <p:cNvPr id="21" name="Group 20"/>
            <p:cNvGrpSpPr/>
            <p:nvPr/>
          </p:nvGrpSpPr>
          <p:grpSpPr>
            <a:xfrm>
              <a:off x="139554" y="2501048"/>
              <a:ext cx="8953500" cy="584579"/>
              <a:chOff x="66675" y="3519142"/>
              <a:chExt cx="8953500" cy="774439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66675" y="3938232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1071069" y="3519142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03178" y="2491287"/>
              <a:ext cx="1086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6x10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11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0277" y="4596785"/>
            <a:ext cx="8997523" cy="584579"/>
            <a:chOff x="95531" y="2501047"/>
            <a:chExt cx="8997523" cy="584579"/>
          </a:xfrm>
        </p:grpSpPr>
        <p:grpSp>
          <p:nvGrpSpPr>
            <p:cNvPr id="37" name="Group 36"/>
            <p:cNvGrpSpPr/>
            <p:nvPr/>
          </p:nvGrpSpPr>
          <p:grpSpPr>
            <a:xfrm>
              <a:off x="139554" y="2501047"/>
              <a:ext cx="8953500" cy="584579"/>
              <a:chOff x="66675" y="3519142"/>
              <a:chExt cx="8953500" cy="774439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>
                <a:off x="66675" y="3938232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1071069" y="3519142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95531" y="2528861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2.6x10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12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0408" y="3855076"/>
            <a:ext cx="8968342" cy="584580"/>
            <a:chOff x="66511" y="2920856"/>
            <a:chExt cx="8968342" cy="584580"/>
          </a:xfrm>
        </p:grpSpPr>
        <p:grpSp>
          <p:nvGrpSpPr>
            <p:cNvPr id="53" name="Group 52"/>
            <p:cNvGrpSpPr/>
            <p:nvPr/>
          </p:nvGrpSpPr>
          <p:grpSpPr>
            <a:xfrm>
              <a:off x="81353" y="2920856"/>
              <a:ext cx="8953500" cy="584580"/>
              <a:chOff x="8474" y="4075287"/>
              <a:chExt cx="8953500" cy="774439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>
                <a:off x="8474" y="4512983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/>
              <p:cNvSpPr/>
              <p:nvPr/>
            </p:nvSpPr>
            <p:spPr>
              <a:xfrm>
                <a:off x="1041443" y="4075287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66511" y="2920856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1.3x10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12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3029" y="1850412"/>
            <a:ext cx="8953500" cy="596548"/>
            <a:chOff x="133029" y="1850412"/>
            <a:chExt cx="8953500" cy="596548"/>
          </a:xfrm>
        </p:grpSpPr>
        <p:sp>
          <p:nvSpPr>
            <p:cNvPr id="67" name="Rectangle 66"/>
            <p:cNvSpPr/>
            <p:nvPr/>
          </p:nvSpPr>
          <p:spPr>
            <a:xfrm>
              <a:off x="1153473" y="1862381"/>
              <a:ext cx="7314384" cy="584579"/>
            </a:xfrm>
            <a:prstGeom prst="rect">
              <a:avLst/>
            </a:prstGeom>
            <a:blipFill>
              <a:blip r:embed="rId4">
                <a:alphaModFix amt="60000"/>
              </a:blip>
              <a:stretch>
                <a:fillRect/>
              </a:stretch>
            </a:blip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133029" y="2179219"/>
              <a:ext cx="89535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83327" y="1850412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p+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55718" y="6550034"/>
            <a:ext cx="1249451" cy="269097"/>
          </a:xfrm>
        </p:spPr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3381209" y="4609520"/>
            <a:ext cx="857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933 K  1026 K 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10670" y="5178683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1035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6835" y="5178683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823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80160" y="5178683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445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79223" y="5183518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706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95388" y="5183518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882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11553" y="5183518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960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0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24" y="1095414"/>
            <a:ext cx="4376030" cy="326834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Polyimide insulation degradation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Vivien Raginel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29043" y="1257444"/>
            <a:ext cx="3738770" cy="2670251"/>
            <a:chOff x="4890539" y="1063169"/>
            <a:chExt cx="3738770" cy="2670251"/>
          </a:xfrm>
        </p:grpSpPr>
        <p:grpSp>
          <p:nvGrpSpPr>
            <p:cNvPr id="8" name="Group 7"/>
            <p:cNvGrpSpPr/>
            <p:nvPr/>
          </p:nvGrpSpPr>
          <p:grpSpPr>
            <a:xfrm>
              <a:off x="4935723" y="1063169"/>
              <a:ext cx="3468805" cy="2385197"/>
              <a:chOff x="5411971" y="3249806"/>
              <a:chExt cx="3468805" cy="2385197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20" t="28796" r="17399" b="16250"/>
              <a:stretch/>
            </p:blipFill>
            <p:spPr>
              <a:xfrm>
                <a:off x="5411971" y="3249806"/>
                <a:ext cx="3468805" cy="2385197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7194811" y="4148730"/>
                <a:ext cx="15953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2"/>
                    </a:solidFill>
                  </a:rPr>
                  <a:t>beam impact</a:t>
                </a:r>
                <a:endParaRPr lang="en-GB" b="1" dirty="0"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6713220" y="3593226"/>
                <a:ext cx="481591" cy="1182306"/>
                <a:chOff x="6713220" y="3593226"/>
                <a:chExt cx="481591" cy="1182306"/>
              </a:xfrm>
            </p:grpSpPr>
            <p:grpSp>
              <p:nvGrpSpPr>
                <p:cNvPr id="13" name="Group 12"/>
                <p:cNvGrpSpPr>
                  <a:grpSpLocks noChangeAspect="1"/>
                </p:cNvGrpSpPr>
                <p:nvPr/>
              </p:nvGrpSpPr>
              <p:grpSpPr>
                <a:xfrm>
                  <a:off x="6713220" y="3593226"/>
                  <a:ext cx="384048" cy="1182306"/>
                  <a:chOff x="2887980" y="3318906"/>
                  <a:chExt cx="358140" cy="1477883"/>
                </a:xfrm>
              </p:grpSpPr>
              <p:sp>
                <p:nvSpPr>
                  <p:cNvPr id="19" name="Oval 18"/>
                  <p:cNvSpPr/>
                  <p:nvPr/>
                </p:nvSpPr>
                <p:spPr>
                  <a:xfrm>
                    <a:off x="2887980" y="4522431"/>
                    <a:ext cx="358140" cy="274358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887980" y="4168048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2887980" y="3902526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>
                    <a:off x="2887980" y="3618100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2887980" y="3318906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4" name="Straight Connector 13"/>
                <p:cNvCxnSpPr>
                  <a:stCxn id="11" idx="1"/>
                  <a:endCxn id="23" idx="6"/>
                </p:cNvCxnSpPr>
                <p:nvPr/>
              </p:nvCxnSpPr>
              <p:spPr>
                <a:xfrm flipH="1" flipV="1">
                  <a:off x="7097268" y="3702969"/>
                  <a:ext cx="97543" cy="630427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>
                  <a:stCxn id="11" idx="1"/>
                  <a:endCxn id="22" idx="6"/>
                </p:cNvCxnSpPr>
                <p:nvPr/>
              </p:nvCxnSpPr>
              <p:spPr>
                <a:xfrm flipH="1" flipV="1">
                  <a:off x="7097268" y="3942324"/>
                  <a:ext cx="97543" cy="39107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1" idx="1"/>
                  <a:endCxn id="21" idx="6"/>
                </p:cNvCxnSpPr>
                <p:nvPr/>
              </p:nvCxnSpPr>
              <p:spPr>
                <a:xfrm flipH="1" flipV="1">
                  <a:off x="7097268" y="4169865"/>
                  <a:ext cx="97543" cy="16353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>
                  <a:stCxn id="11" idx="1"/>
                  <a:endCxn id="20" idx="6"/>
                </p:cNvCxnSpPr>
                <p:nvPr/>
              </p:nvCxnSpPr>
              <p:spPr>
                <a:xfrm flipH="1">
                  <a:off x="7097268" y="4333396"/>
                  <a:ext cx="97543" cy="48886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>
                  <a:stCxn id="11" idx="1"/>
                  <a:endCxn id="19" idx="6"/>
                </p:cNvCxnSpPr>
                <p:nvPr/>
              </p:nvCxnSpPr>
              <p:spPr>
                <a:xfrm flipH="1">
                  <a:off x="7097268" y="4333396"/>
                  <a:ext cx="97543" cy="332393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TextBox 8"/>
            <p:cNvSpPr txBox="1"/>
            <p:nvPr/>
          </p:nvSpPr>
          <p:spPr>
            <a:xfrm>
              <a:off x="4890539" y="3456421"/>
              <a:ext cx="3738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Side view of a Nb-Ti cable stack after beam impact</a:t>
              </a:r>
              <a:endParaRPr lang="en-GB" sz="1200" dirty="0"/>
            </a:p>
          </p:txBody>
        </p:sp>
      </p:grpSp>
      <p:sp>
        <p:nvSpPr>
          <p:cNvPr id="24" name="Content Placeholder 53"/>
          <p:cNvSpPr txBox="1">
            <a:spLocks/>
          </p:cNvSpPr>
          <p:nvPr/>
        </p:nvSpPr>
        <p:spPr>
          <a:xfrm>
            <a:off x="229986" y="4364780"/>
            <a:ext cx="8069953" cy="205460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200" b="1" dirty="0">
                <a:solidFill>
                  <a:srgbClr val="F18A01"/>
                </a:solidFill>
              </a:rPr>
              <a:t>Degradation </a:t>
            </a:r>
            <a:r>
              <a:rPr lang="en-GB" sz="2200" b="1" dirty="0" smtClean="0">
                <a:solidFill>
                  <a:srgbClr val="F18A01"/>
                </a:solidFill>
              </a:rPr>
              <a:t>due to</a:t>
            </a:r>
            <a:r>
              <a:rPr lang="en-GB" sz="2200" dirty="0" smtClean="0">
                <a:solidFill>
                  <a:schemeClr val="tx2"/>
                </a:solidFill>
              </a:rPr>
              <a:t> </a:t>
            </a:r>
            <a:r>
              <a:rPr lang="en-GB" sz="2200" b="1" dirty="0" smtClean="0">
                <a:solidFill>
                  <a:srgbClr val="FF9900"/>
                </a:solidFill>
              </a:rPr>
              <a:t>chemical decomposition </a:t>
            </a:r>
            <a:r>
              <a:rPr lang="en-GB" sz="2200" dirty="0" smtClean="0"/>
              <a:t>as function of temperature and exposure time.</a:t>
            </a:r>
            <a:endParaRPr lang="en-GB" sz="2200" b="1" dirty="0" smtClean="0">
              <a:solidFill>
                <a:srgbClr val="F18A01"/>
              </a:solidFill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q"/>
            </a:pPr>
            <a:r>
              <a:rPr lang="en-GB" sz="2200" b="1" dirty="0" smtClean="0">
                <a:solidFill>
                  <a:srgbClr val="F18A01"/>
                </a:solidFill>
              </a:rPr>
              <a:t>No degradation measured after beam impact </a:t>
            </a:r>
            <a:r>
              <a:rPr lang="en-GB" sz="2200" dirty="0" smtClean="0"/>
              <a:t>– temperature up to ~1050 K for few ~</a:t>
            </a:r>
            <a:r>
              <a:rPr lang="en-GB" sz="2200" dirty="0" err="1" smtClean="0"/>
              <a:t>ms</a:t>
            </a:r>
            <a:endParaRPr lang="en-GB" sz="2200" dirty="0" smtClean="0"/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r>
              <a:rPr lang="en-GB" sz="1900" b="1" dirty="0" smtClean="0">
                <a:solidFill>
                  <a:srgbClr val="F18A01"/>
                </a:solidFill>
              </a:rPr>
              <a:t>Weakening of the insulation </a:t>
            </a:r>
            <a:r>
              <a:rPr lang="en-GB" sz="1900" dirty="0" smtClean="0"/>
              <a:t>at the point of the beam impact was observed for </a:t>
            </a:r>
            <a:r>
              <a:rPr lang="en-GB" sz="1900" b="1" dirty="0" smtClean="0">
                <a:solidFill>
                  <a:srgbClr val="F18A01"/>
                </a:solidFill>
              </a:rPr>
              <a:t>T&gt;~850 K.</a:t>
            </a:r>
            <a:endParaRPr lang="en-GB" sz="1900" dirty="0" smtClean="0"/>
          </a:p>
          <a:p>
            <a:pPr marL="754380" lvl="1" indent="-342900">
              <a:buSzPct val="100000"/>
              <a:buFont typeface="Wingdings" panose="05000000000000000000" pitchFamily="2" charset="2"/>
              <a:buChar char="q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500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CERN" id="{7D082544-463A-48BE-9326-E5C06B74CB76}" vid="{A853221B-1BD1-485B-BE09-AEFA0C1730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12430</TotalTime>
  <Words>811</Words>
  <Application>Microsoft Office PowerPoint</Application>
  <PresentationFormat>On-screen Show (4:3)</PresentationFormat>
  <Paragraphs>212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ThemeCERN</vt:lpstr>
      <vt:lpstr>First Experimental Results on Damage Limits of Superconducting Accelerator Magnet Components due to Instantaneous Beam Impact</vt:lpstr>
      <vt:lpstr>Beam – matter interaction</vt:lpstr>
      <vt:lpstr>Example of one of the most critical LHC beam loss </vt:lpstr>
      <vt:lpstr>PowerPoint Presentation</vt:lpstr>
      <vt:lpstr>PowerPoint Presentation</vt:lpstr>
      <vt:lpstr>Beam Experiment: Samples</vt:lpstr>
      <vt:lpstr>Experimental setup</vt:lpstr>
      <vt:lpstr>Experimental setup</vt:lpstr>
      <vt:lpstr>Polyimide insulation degradation</vt:lpstr>
      <vt:lpstr>Jc degradation of Nb-Ti</vt:lpstr>
      <vt:lpstr>Jc degradation of Nb-Ti</vt:lpstr>
      <vt:lpstr>Jc degradation of Nb3Sn</vt:lpstr>
      <vt:lpstr>Jc degradation of Nb3Sn</vt:lpstr>
      <vt:lpstr>Conclusions and outlook</vt:lpstr>
      <vt:lpstr>PowerPoint Presentation</vt:lpstr>
      <vt:lpstr>PowerPoint Presentation</vt:lpstr>
      <vt:lpstr>Insulation degradation due to hours heating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 Raginel</dc:creator>
  <cp:lastModifiedBy>Vivien Raginel</cp:lastModifiedBy>
  <cp:revision>261</cp:revision>
  <cp:lastPrinted>2017-09-13T15:28:40Z</cp:lastPrinted>
  <dcterms:created xsi:type="dcterms:W3CDTF">2016-09-21T14:06:02Z</dcterms:created>
  <dcterms:modified xsi:type="dcterms:W3CDTF">2017-11-07T13:56:38Z</dcterms:modified>
</cp:coreProperties>
</file>