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61" r:id="rId5"/>
    <p:sldId id="309" r:id="rId6"/>
    <p:sldId id="303" r:id="rId7"/>
    <p:sldId id="298" r:id="rId8"/>
    <p:sldId id="310" r:id="rId9"/>
    <p:sldId id="311" r:id="rId10"/>
    <p:sldId id="312" r:id="rId11"/>
    <p:sldId id="306" r:id="rId12"/>
    <p:sldId id="305" r:id="rId13"/>
    <p:sldId id="302" r:id="rId1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14"/>
    <p:restoredTop sz="87232"/>
  </p:normalViewPr>
  <p:slideViewPr>
    <p:cSldViewPr>
      <p:cViewPr varScale="1">
        <p:scale>
          <a:sx n="101" d="100"/>
          <a:sy n="101" d="100"/>
        </p:scale>
        <p:origin x="216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55C57-99F0-49AF-8353-BFB0ACCB1AB3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9538" y="739775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07DA8-2826-482C-A918-36C4D95B8E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1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07DA8-2826-482C-A918-36C4D95B8E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6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07DA8-2826-482C-A918-36C4D95B8E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66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5E81B-2AF5-4449-BEA2-F1CAA20CA5C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F41C4-0F9F-4E53-8A79-DC8EFB7EFB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445667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25619"/>
            <a:ext cx="6880207" cy="1518681"/>
          </a:xfrm>
          <a:prstGeom prst="rect">
            <a:avLst/>
          </a:prstGeom>
          <a:noFill/>
        </p:spPr>
        <p:txBody>
          <a:bodyPr wrap="square" lIns="132394" tIns="66197" rIns="132394" bIns="66197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Angsana New" panose="02020603050405020304" pitchFamily="18" charset="-34"/>
              </a:rPr>
              <a:t>MT25</a:t>
            </a:r>
            <a:r>
              <a:rPr lang="en-US" sz="6000" dirty="0">
                <a:solidFill>
                  <a:srgbClr val="FF0000"/>
                </a:solidFill>
                <a:latin typeface="Arial Rounded MT Bold" panose="020F0704030504030204" pitchFamily="34" charset="0"/>
                <a:cs typeface="Angsana New" panose="02020603050405020304" pitchFamily="18" charset="-34"/>
              </a:rPr>
              <a:t>   </a:t>
            </a:r>
            <a:r>
              <a:rPr lang="en-US" sz="3000" dirty="0">
                <a:latin typeface="Arial Rounded MT Bold" panose="020F0704030504030204" pitchFamily="34" charset="0"/>
                <a:cs typeface="Angsana New" panose="02020603050405020304" pitchFamily="18" charset="-34"/>
              </a:rPr>
              <a:t>The 25</a:t>
            </a:r>
            <a:r>
              <a:rPr lang="en-US" sz="3000" baseline="30000" dirty="0">
                <a:latin typeface="Arial Rounded MT Bold" panose="020F0704030504030204" pitchFamily="34" charset="0"/>
                <a:cs typeface="Angsana New" panose="02020603050405020304" pitchFamily="18" charset="-34"/>
              </a:rPr>
              <a:t>th</a:t>
            </a:r>
            <a:r>
              <a:rPr lang="en-US" sz="3000" dirty="0">
                <a:latin typeface="Arial Rounded MT Bold" panose="020F0704030504030204" pitchFamily="34" charset="0"/>
                <a:cs typeface="Angsana New" panose="02020603050405020304" pitchFamily="18" charset="-34"/>
              </a:rPr>
              <a:t> International </a:t>
            </a:r>
          </a:p>
          <a:p>
            <a:r>
              <a:rPr lang="en-US" sz="3000" dirty="0">
                <a:latin typeface="Arial Rounded MT Bold" panose="020F0704030504030204" pitchFamily="34" charset="0"/>
                <a:cs typeface="Angsana New" panose="02020603050405020304" pitchFamily="18" charset="-34"/>
              </a:rPr>
              <a:t>Conference on  Magnet Technology</a:t>
            </a:r>
            <a:r>
              <a:rPr lang="en-US" sz="2800" dirty="0">
                <a:latin typeface="Arial Rounded MT Bold" panose="020F0704030504030204" pitchFamily="34" charset="0"/>
                <a:cs typeface="Angsana New" panose="02020603050405020304" pitchFamily="18" charset="-34"/>
              </a:rPr>
              <a:t>   </a:t>
            </a:r>
            <a:endParaRPr lang="en-US" sz="2800" dirty="0">
              <a:latin typeface="Arial Rounded MT Bold" panose="020F0704030504030204" pitchFamily="34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" t="4313" r="2806" b="9882"/>
          <a:stretch/>
        </p:blipFill>
        <p:spPr bwMode="auto">
          <a:xfrm>
            <a:off x="10210800" y="228600"/>
            <a:ext cx="1691924" cy="364621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8" name="Picture 18" descr="hfml-logo-2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210800" y="838906"/>
            <a:ext cx="1578789" cy="51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6391" y="1818939"/>
            <a:ext cx="11779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Addressing all aspects of magnet research, development, construction, testing, and </a:t>
            </a:r>
            <a:r>
              <a:rPr lang="en-GB" sz="2000" b="1" dirty="0" smtClean="0"/>
              <a:t>operation, and some associated technologies.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0115" y="3566746"/>
            <a:ext cx="117656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2000" b="1" dirty="0" smtClean="0"/>
              <a:t>The </a:t>
            </a:r>
            <a:r>
              <a:rPr lang="en-GB" sz="2000" b="1" dirty="0"/>
              <a:t>objective of the conference is: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- to </a:t>
            </a:r>
            <a:r>
              <a:rPr lang="en-GB" sz="2000" dirty="0"/>
              <a:t>provide a forum for the exchange of </a:t>
            </a:r>
            <a:r>
              <a:rPr lang="en-GB" sz="2000" dirty="0" smtClean="0"/>
              <a:t>magnet </a:t>
            </a:r>
            <a:r>
              <a:rPr lang="en-GB" sz="2000" dirty="0"/>
              <a:t>related technology as well as design and analysis techniques, </a:t>
            </a:r>
            <a:br>
              <a:rPr lang="en-GB" sz="2000" dirty="0"/>
            </a:br>
            <a:r>
              <a:rPr lang="en-GB" sz="2000" dirty="0" smtClean="0"/>
              <a:t>- to </a:t>
            </a:r>
            <a:r>
              <a:rPr lang="en-GB" sz="2000" dirty="0"/>
              <a:t>diffuse in the scientific community new applications for </a:t>
            </a:r>
            <a:r>
              <a:rPr lang="en-GB" sz="2000" dirty="0" smtClean="0"/>
              <a:t>magnets</a:t>
            </a:r>
            <a:r>
              <a:rPr lang="en-GB" sz="2000" dirty="0"/>
              <a:t>, </a:t>
            </a:r>
            <a:br>
              <a:rPr lang="en-GB" sz="2000" dirty="0"/>
            </a:br>
            <a:r>
              <a:rPr lang="en-GB" sz="2000" dirty="0" smtClean="0"/>
              <a:t>- to </a:t>
            </a:r>
            <a:r>
              <a:rPr lang="en-GB" sz="2000" dirty="0"/>
              <a:t>provide an exchange between research activities and industrial applications, </a:t>
            </a:r>
            <a:br>
              <a:rPr lang="en-GB" sz="2000" dirty="0"/>
            </a:br>
            <a:r>
              <a:rPr lang="en-GB" sz="2000" dirty="0" smtClean="0"/>
              <a:t>- to </a:t>
            </a:r>
            <a:r>
              <a:rPr lang="en-GB" sz="2000" dirty="0"/>
              <a:t>encourage professional scientists and engineers to follow careers in magnet technology and its applications</a:t>
            </a:r>
            <a:r>
              <a:rPr lang="en-GB" sz="2000" dirty="0" smtClean="0"/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91000" y="2412161"/>
            <a:ext cx="678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1" dirty="0" smtClean="0"/>
              <a:t>electro-magnetic magnets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1" dirty="0"/>
              <a:t>p</a:t>
            </a:r>
            <a:r>
              <a:rPr lang="en-GB" sz="2000" b="1" dirty="0" smtClean="0"/>
              <a:t>ermanent magnets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1" dirty="0"/>
              <a:t>c</a:t>
            </a:r>
            <a:r>
              <a:rPr lang="en-GB" sz="2000" b="1" dirty="0" smtClean="0"/>
              <a:t>oils for </a:t>
            </a:r>
            <a:r>
              <a:rPr lang="en-GB" sz="2000" b="1" dirty="0"/>
              <a:t>power, energy, transport and other applications.  </a:t>
            </a:r>
            <a:endParaRPr lang="en-GB" sz="2000" b="1" dirty="0" smtClean="0"/>
          </a:p>
        </p:txBody>
      </p:sp>
      <p:cxnSp>
        <p:nvCxnSpPr>
          <p:cNvPr id="18" name="Elbow Connector 17"/>
          <p:cNvCxnSpPr/>
          <p:nvPr/>
        </p:nvCxnSpPr>
        <p:spPr>
          <a:xfrm>
            <a:off x="2868605" y="2212658"/>
            <a:ext cx="1219200" cy="685800"/>
          </a:xfrm>
          <a:prstGeom prst="bentConnector3">
            <a:avLst>
              <a:gd name="adj1" fmla="val 7241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9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188928" y="2386280"/>
            <a:ext cx="6096000" cy="1323439"/>
          </a:xfrm>
        </p:spPr>
        <p:txBody>
          <a:bodyPr wrap="square">
            <a:spAutoFit/>
          </a:bodyPr>
          <a:lstStyle/>
          <a:p>
            <a:r>
              <a:rPr lang="en-GB" sz="4000" b="1" dirty="0" smtClean="0">
                <a:solidFill>
                  <a:srgbClr val="0070C0"/>
                </a:solidFill>
              </a:rPr>
              <a:t>Contributions (total=939)</a:t>
            </a:r>
            <a:r>
              <a:rPr lang="en-GB" sz="4000" b="1" dirty="0" smtClean="0">
                <a:solidFill>
                  <a:srgbClr val="0070C0"/>
                </a:solidFill>
              </a:rPr>
              <a:t/>
            </a:r>
            <a:br>
              <a:rPr lang="en-GB" sz="4000" b="1" dirty="0" smtClean="0">
                <a:solidFill>
                  <a:srgbClr val="0070C0"/>
                </a:solidFill>
              </a:rPr>
            </a:br>
            <a:r>
              <a:rPr lang="en-GB" sz="4000" b="1" dirty="0" smtClean="0">
                <a:solidFill>
                  <a:srgbClr val="0070C0"/>
                </a:solidFill>
              </a:rPr>
              <a:t>per country</a:t>
            </a:r>
            <a:endParaRPr lang="en-GB" sz="40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593589"/>
              </p:ext>
            </p:extLst>
          </p:nvPr>
        </p:nvGraphicFramePr>
        <p:xfrm>
          <a:off x="7067880" y="344404"/>
          <a:ext cx="4362120" cy="3809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08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70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14238"/>
              </a:tblGrid>
              <a:tr h="47513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Country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Czech Republic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0.3%</a:t>
                      </a:r>
                    </a:p>
                  </a:txBody>
                  <a:tcPr marL="12700" marR="12700" marT="12700" marB="0" anchor="ctr"/>
                </a:tc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Poland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0.3%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Greece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Mexico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Slovakia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Brazil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Canada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India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5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Morocco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866408"/>
              </p:ext>
            </p:extLst>
          </p:nvPr>
        </p:nvGraphicFramePr>
        <p:xfrm>
          <a:off x="7067880" y="4532972"/>
          <a:ext cx="4362120" cy="1944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9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71600"/>
              </a:tblGrid>
              <a:tr h="39679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Region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552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59%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Europe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29%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America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Australia &amp; NZ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944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Africa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197930"/>
              </p:ext>
            </p:extLst>
          </p:nvPr>
        </p:nvGraphicFramePr>
        <p:xfrm>
          <a:off x="1981201" y="356027"/>
          <a:ext cx="4572000" cy="6091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47801"/>
              </a:tblGrid>
              <a:tr h="479709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Country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China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29.7%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South Korea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16.5%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Japan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11.6%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USA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11.4%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Switzerland/CERN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7.3%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France/ITER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5.1%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Germany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3.2%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Netherlands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2.6%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Italy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2.4%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Russia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2.4%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Spain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Taiwan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0.9%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Finland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0.5%</a:t>
                      </a:r>
                    </a:p>
                  </a:txBody>
                  <a:tcPr marL="12700" marR="12700" marT="12700" marB="0" anchor="ctr"/>
                </a:tc>
              </a:tr>
              <a:tr h="37410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New Zealand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0.5%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16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0" y="228600"/>
            <a:ext cx="4343400" cy="769441"/>
          </a:xfr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Key figures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302" name="Picture 3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9178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0" y="998041"/>
            <a:ext cx="9525000" cy="44165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1201 Abstracts</a:t>
            </a:r>
            <a:endParaRPr lang="en-US" sz="2400" dirty="0"/>
          </a:p>
          <a:p>
            <a:pPr marL="342900" indent="-342900">
              <a:spcBef>
                <a:spcPts val="1800"/>
              </a:spcBef>
              <a:buFont typeface="Wingdings" charset="2"/>
              <a:buChar char="Ø"/>
            </a:pPr>
            <a:r>
              <a:rPr lang="en-US" sz="2400" dirty="0" smtClean="0"/>
              <a:t>930 participants of which 20% students</a:t>
            </a:r>
            <a:endParaRPr lang="en-US" sz="2400" dirty="0"/>
          </a:p>
          <a:p>
            <a:pPr marL="342900" indent="-342900">
              <a:spcBef>
                <a:spcPts val="1800"/>
              </a:spcBef>
              <a:buFont typeface="Wingdings" charset="2"/>
              <a:buChar char="Ø"/>
            </a:pPr>
            <a:r>
              <a:rPr lang="en-US" sz="2400" dirty="0" smtClean="0"/>
              <a:t>49 Exhibitors</a:t>
            </a:r>
            <a:endParaRPr lang="en-US" sz="2400" dirty="0"/>
          </a:p>
          <a:p>
            <a:pPr marL="342900" indent="-342900">
              <a:spcBef>
                <a:spcPts val="1800"/>
              </a:spcBef>
              <a:buFont typeface="Wingdings" charset="2"/>
              <a:buChar char="Ø"/>
            </a:pPr>
            <a:r>
              <a:rPr lang="en-US" sz="2400" dirty="0" smtClean="0"/>
              <a:t>More than 550 manuscripts</a:t>
            </a:r>
          </a:p>
          <a:p>
            <a:endParaRPr lang="en-US" sz="24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NEW</a:t>
            </a:r>
            <a:r>
              <a:rPr lang="en-US" sz="2400" b="1" dirty="0" smtClean="0"/>
              <a:t>:</a:t>
            </a:r>
            <a:r>
              <a:rPr lang="en-US" sz="2400" dirty="0" smtClean="0"/>
              <a:t> Most of the contributions (posters and orals) in </a:t>
            </a:r>
            <a:r>
              <a:rPr lang="en-US" sz="2400" dirty="0" err="1" smtClean="0"/>
              <a:t>Indico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/>
              <a:t>	</a:t>
            </a:r>
            <a:r>
              <a:rPr lang="en-US" sz="2400" dirty="0" smtClean="0"/>
              <a:t>			( </a:t>
            </a:r>
            <a:r>
              <a:rPr lang="en-US" sz="2400" dirty="0" smtClean="0">
                <a:hlinkClick r:id="rId4"/>
              </a:rPr>
              <a:t>https</a:t>
            </a:r>
            <a:r>
              <a:rPr lang="en-US" sz="2400" dirty="0">
                <a:hlinkClick r:id="rId4"/>
              </a:rPr>
              <a:t>://indico.cern.ch/event/445667</a:t>
            </a:r>
            <a:r>
              <a:rPr lang="en-US" sz="2400" dirty="0" smtClean="0">
                <a:hlinkClick r:id="rId4"/>
              </a:rPr>
              <a:t>/</a:t>
            </a:r>
            <a:r>
              <a:rPr lang="en-US" sz="2400" dirty="0" smtClean="0"/>
              <a:t> )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NEW</a:t>
            </a:r>
            <a:r>
              <a:rPr lang="en-US" sz="2400" b="1" dirty="0" smtClean="0"/>
              <a:t>:</a:t>
            </a:r>
            <a:r>
              <a:rPr lang="en-US" sz="2400" dirty="0" smtClean="0"/>
              <a:t> “Young scientist” plenary</a:t>
            </a:r>
            <a:endParaRPr lang="en-US" sz="2400" dirty="0"/>
          </a:p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NEW</a:t>
            </a:r>
            <a:r>
              <a:rPr lang="en-US" sz="2400" b="1" dirty="0" smtClean="0"/>
              <a:t>:</a:t>
            </a:r>
            <a:r>
              <a:rPr lang="en-US" sz="2400" dirty="0" smtClean="0"/>
              <a:t> 4 Best Poster Awards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96323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9722" y="196713"/>
            <a:ext cx="4343400" cy="1446550"/>
          </a:xfr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The global picture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Snip Single Corner Rectangle 2"/>
          <p:cNvSpPr/>
          <p:nvPr/>
        </p:nvSpPr>
        <p:spPr>
          <a:xfrm>
            <a:off x="4259272" y="304800"/>
            <a:ext cx="1600200" cy="9144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1201</a:t>
            </a:r>
          </a:p>
          <a:p>
            <a:pPr algn="ctr"/>
            <a:r>
              <a:rPr lang="en-US" dirty="0"/>
              <a:t>Abstracts</a:t>
            </a:r>
          </a:p>
        </p:txBody>
      </p:sp>
      <p:sp>
        <p:nvSpPr>
          <p:cNvPr id="5" name="Snip Single Corner Rectangle 4"/>
          <p:cNvSpPr/>
          <p:nvPr/>
        </p:nvSpPr>
        <p:spPr>
          <a:xfrm>
            <a:off x="2735272" y="2432203"/>
            <a:ext cx="1295400" cy="68580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44</a:t>
            </a:r>
          </a:p>
          <a:p>
            <a:pPr algn="ctr"/>
            <a:r>
              <a:rPr lang="en-US" dirty="0"/>
              <a:t>Rejections</a:t>
            </a:r>
          </a:p>
        </p:txBody>
      </p:sp>
      <p:sp>
        <p:nvSpPr>
          <p:cNvPr id="7" name="Snip Single Corner Rectangle 6"/>
          <p:cNvSpPr/>
          <p:nvPr/>
        </p:nvSpPr>
        <p:spPr>
          <a:xfrm>
            <a:off x="5783272" y="2209801"/>
            <a:ext cx="1524000" cy="908203"/>
          </a:xfrm>
          <a:prstGeom prst="snip1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1157</a:t>
            </a:r>
          </a:p>
          <a:p>
            <a:pPr algn="ctr"/>
            <a:r>
              <a:rPr lang="en-US" dirty="0"/>
              <a:t>Approved abstracts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02072" y="1524000"/>
            <a:ext cx="2514600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/>
              <a:t>SPC meeting April </a:t>
            </a:r>
            <a:r>
              <a:rPr lang="en-US" dirty="0"/>
              <a:t>2017</a:t>
            </a:r>
          </a:p>
        </p:txBody>
      </p:sp>
      <p:cxnSp>
        <p:nvCxnSpPr>
          <p:cNvPr id="9" name="Straight Arrow Connector 8"/>
          <p:cNvCxnSpPr>
            <a:stCxn id="3" idx="1"/>
            <a:endCxn id="4" idx="0"/>
          </p:cNvCxnSpPr>
          <p:nvPr/>
        </p:nvCxnSpPr>
        <p:spPr>
          <a:xfrm>
            <a:off x="5059372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5" idx="3"/>
          </p:cNvCxnSpPr>
          <p:nvPr/>
        </p:nvCxnSpPr>
        <p:spPr>
          <a:xfrm flipH="1">
            <a:off x="3382972" y="1893333"/>
            <a:ext cx="1676400" cy="538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  <a:endCxn id="7" idx="3"/>
          </p:cNvCxnSpPr>
          <p:nvPr/>
        </p:nvCxnSpPr>
        <p:spPr>
          <a:xfrm>
            <a:off x="5059372" y="1893332"/>
            <a:ext cx="1485900" cy="3164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nip Single Corner Rectangle 27"/>
          <p:cNvSpPr/>
          <p:nvPr/>
        </p:nvSpPr>
        <p:spPr>
          <a:xfrm>
            <a:off x="3649672" y="3581400"/>
            <a:ext cx="1756365" cy="917076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218</a:t>
            </a:r>
          </a:p>
          <a:p>
            <a:pPr algn="ctr"/>
            <a:r>
              <a:rPr lang="en-US" dirty="0" smtClean="0"/>
              <a:t>Withdrawals</a:t>
            </a:r>
          </a:p>
        </p:txBody>
      </p:sp>
      <p:sp>
        <p:nvSpPr>
          <p:cNvPr id="29" name="Snip Single Corner Rectangle 28"/>
          <p:cNvSpPr/>
          <p:nvPr/>
        </p:nvSpPr>
        <p:spPr>
          <a:xfrm>
            <a:off x="6019800" y="3583132"/>
            <a:ext cx="1752600" cy="908203"/>
          </a:xfrm>
          <a:prstGeom prst="snip1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200</a:t>
            </a:r>
          </a:p>
          <a:p>
            <a:pPr algn="ctr"/>
            <a:r>
              <a:rPr lang="en-US" dirty="0"/>
              <a:t>Oral</a:t>
            </a:r>
          </a:p>
          <a:p>
            <a:pPr algn="ctr"/>
            <a:r>
              <a:rPr lang="en-US" dirty="0"/>
              <a:t>contributions</a:t>
            </a:r>
          </a:p>
        </p:txBody>
      </p:sp>
      <p:cxnSp>
        <p:nvCxnSpPr>
          <p:cNvPr id="31" name="Straight Arrow Connector 30"/>
          <p:cNvCxnSpPr>
            <a:stCxn id="7" idx="1"/>
            <a:endCxn id="29" idx="3"/>
          </p:cNvCxnSpPr>
          <p:nvPr/>
        </p:nvCxnSpPr>
        <p:spPr>
          <a:xfrm>
            <a:off x="6545272" y="3118004"/>
            <a:ext cx="350828" cy="465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Arrow Connector 241"/>
          <p:cNvCxnSpPr>
            <a:stCxn id="7" idx="1"/>
            <a:endCxn id="28" idx="3"/>
          </p:cNvCxnSpPr>
          <p:nvPr/>
        </p:nvCxnSpPr>
        <p:spPr>
          <a:xfrm flipH="1">
            <a:off x="4527855" y="3118004"/>
            <a:ext cx="2017417" cy="463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Snip Single Corner Rectangle 246"/>
          <p:cNvSpPr/>
          <p:nvPr/>
        </p:nvSpPr>
        <p:spPr>
          <a:xfrm>
            <a:off x="3649672" y="5105400"/>
            <a:ext cx="1152524" cy="68580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3</a:t>
            </a:r>
          </a:p>
          <a:p>
            <a:pPr algn="ctr"/>
            <a:r>
              <a:rPr lang="en-US" dirty="0"/>
              <a:t>No shows</a:t>
            </a:r>
          </a:p>
        </p:txBody>
      </p:sp>
      <p:cxnSp>
        <p:nvCxnSpPr>
          <p:cNvPr id="249" name="Straight Arrow Connector 248"/>
          <p:cNvCxnSpPr>
            <a:stCxn id="29" idx="1"/>
          </p:cNvCxnSpPr>
          <p:nvPr/>
        </p:nvCxnSpPr>
        <p:spPr>
          <a:xfrm flipH="1">
            <a:off x="6781800" y="4491334"/>
            <a:ext cx="114300" cy="424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/>
          <p:cNvCxnSpPr>
            <a:stCxn id="29" idx="1"/>
            <a:endCxn id="247" idx="3"/>
          </p:cNvCxnSpPr>
          <p:nvPr/>
        </p:nvCxnSpPr>
        <p:spPr>
          <a:xfrm flipH="1">
            <a:off x="4225934" y="4491335"/>
            <a:ext cx="2670166" cy="614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Arrow Connector 276"/>
          <p:cNvCxnSpPr>
            <a:stCxn id="280" idx="1"/>
          </p:cNvCxnSpPr>
          <p:nvPr/>
        </p:nvCxnSpPr>
        <p:spPr>
          <a:xfrm>
            <a:off x="9707572" y="4491334"/>
            <a:ext cx="647700" cy="298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Snip Single Corner Rectangle 279"/>
          <p:cNvSpPr/>
          <p:nvPr/>
        </p:nvSpPr>
        <p:spPr>
          <a:xfrm>
            <a:off x="8831272" y="3583132"/>
            <a:ext cx="1752600" cy="908203"/>
          </a:xfrm>
          <a:prstGeom prst="snip1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739</a:t>
            </a:r>
          </a:p>
          <a:p>
            <a:pPr algn="ctr"/>
            <a:r>
              <a:rPr lang="en-US" dirty="0"/>
              <a:t>Poster</a:t>
            </a:r>
          </a:p>
          <a:p>
            <a:pPr algn="ctr"/>
            <a:r>
              <a:rPr lang="en-US" dirty="0"/>
              <a:t>contributions</a:t>
            </a:r>
          </a:p>
        </p:txBody>
      </p:sp>
      <p:cxnSp>
        <p:nvCxnSpPr>
          <p:cNvPr id="281" name="Straight Arrow Connector 280"/>
          <p:cNvCxnSpPr>
            <a:stCxn id="7" idx="1"/>
            <a:endCxn id="280" idx="3"/>
          </p:cNvCxnSpPr>
          <p:nvPr/>
        </p:nvCxnSpPr>
        <p:spPr>
          <a:xfrm>
            <a:off x="6545272" y="3118004"/>
            <a:ext cx="3162300" cy="465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Snip Single Corner Rectangle 285"/>
          <p:cNvSpPr/>
          <p:nvPr/>
        </p:nvSpPr>
        <p:spPr>
          <a:xfrm>
            <a:off x="8148838" y="5105400"/>
            <a:ext cx="1181100" cy="685800"/>
          </a:xfrm>
          <a:prstGeom prst="snip1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136</a:t>
            </a:r>
          </a:p>
          <a:p>
            <a:pPr algn="ctr"/>
            <a:r>
              <a:rPr lang="en-US" dirty="0"/>
              <a:t>No shows</a:t>
            </a:r>
          </a:p>
        </p:txBody>
      </p:sp>
      <p:cxnSp>
        <p:nvCxnSpPr>
          <p:cNvPr id="290" name="Straight Arrow Connector 289"/>
          <p:cNvCxnSpPr>
            <a:stCxn id="280" idx="1"/>
            <a:endCxn id="286" idx="3"/>
          </p:cNvCxnSpPr>
          <p:nvPr/>
        </p:nvCxnSpPr>
        <p:spPr>
          <a:xfrm flipH="1">
            <a:off x="8739388" y="4491335"/>
            <a:ext cx="968184" cy="614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2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609" y="4942583"/>
            <a:ext cx="1944289" cy="1458217"/>
          </a:xfrm>
          <a:prstGeom prst="rect">
            <a:avLst/>
          </a:prstGeom>
        </p:spPr>
      </p:pic>
      <p:pic>
        <p:nvPicPr>
          <p:cNvPr id="294" name="Picture 29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468" y="4876800"/>
            <a:ext cx="2282804" cy="1524000"/>
          </a:xfrm>
          <a:prstGeom prst="rect">
            <a:avLst/>
          </a:prstGeom>
        </p:spPr>
      </p:pic>
      <p:sp>
        <p:nvSpPr>
          <p:cNvPr id="295" name="TextBox 294"/>
          <p:cNvSpPr txBox="1"/>
          <p:nvPr/>
        </p:nvSpPr>
        <p:spPr>
          <a:xfrm>
            <a:off x="10158442" y="6396318"/>
            <a:ext cx="127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603 posters</a:t>
            </a:r>
          </a:p>
        </p:txBody>
      </p:sp>
      <p:sp>
        <p:nvSpPr>
          <p:cNvPr id="299" name="TextBox 298"/>
          <p:cNvSpPr txBox="1"/>
          <p:nvPr/>
        </p:nvSpPr>
        <p:spPr>
          <a:xfrm>
            <a:off x="5808297" y="6396318"/>
            <a:ext cx="10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197 orals</a:t>
            </a:r>
            <a:endParaRPr lang="en-US" dirty="0"/>
          </a:p>
        </p:txBody>
      </p:sp>
      <p:pic>
        <p:nvPicPr>
          <p:cNvPr id="302" name="Picture 3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91785" cy="6858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7706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756"/>
            <a:ext cx="11201400" cy="646331"/>
          </a:xfr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Distribution of the presentations over the 8 categories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792827"/>
              </p:ext>
            </p:extLst>
          </p:nvPr>
        </p:nvGraphicFramePr>
        <p:xfrm>
          <a:off x="304800" y="921844"/>
          <a:ext cx="11582401" cy="4746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5509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71386"/>
                <a:gridCol w="1471386"/>
                <a:gridCol w="14713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21156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Abstracts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In</a:t>
                      </a:r>
                      <a:r>
                        <a:rPr lang="en-GB" sz="2000" baseline="0" dirty="0" smtClean="0"/>
                        <a:t> the program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Actually presented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Magnets for Particle and Nuclear Physics 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136 (17%)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B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Magnets for Fusion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(8%)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Magnets for High-Field Facilities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 (5%)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Magnets for Medical, Biological, and Analytical Applications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 (6%)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Coils for Power, Energy, Transport, and other Applications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404</a:t>
                      </a:r>
                      <a:endParaRPr lang="is-IS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274</a:t>
                      </a:r>
                      <a:endParaRPr lang="is-IS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charset="0"/>
                        </a:rPr>
                        <a:t>191 (24%)</a:t>
                      </a:r>
                      <a:endParaRPr lang="is-IS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F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Conductors and Materials for Magnets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109 (14%)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G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Magnet Test, Analysis and Design Tools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208</a:t>
                      </a:r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174</a:t>
                      </a:r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159 (20%)</a:t>
                      </a:r>
                      <a:endParaRPr lang="uk-U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H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Associated Technologies for Magnets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53 (7%)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49546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Total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</a:rPr>
                        <a:t>1201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</a:rPr>
                        <a:t>937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+mj-lt"/>
                        </a:rPr>
                        <a:t>800</a:t>
                      </a:r>
                      <a:endParaRPr lang="en-US" sz="2000" b="1" dirty="0">
                        <a:latin typeface="+mj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211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756"/>
            <a:ext cx="11201400" cy="646331"/>
          </a:xfr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Distribution of the presentations over the 8 categories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708133"/>
              </p:ext>
            </p:extLst>
          </p:nvPr>
        </p:nvGraphicFramePr>
        <p:xfrm>
          <a:off x="457200" y="1143000"/>
          <a:ext cx="512063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5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000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A1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Superconducting Accelerator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83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A2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Resistive Accelerator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A3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Wigglers and Undulators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A4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Fast cycling Accelerator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A5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Particle Detector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A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140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B1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Superconducting Magnets for Fusion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63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B2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Resistive Magnets for Fusion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B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65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443069"/>
              </p:ext>
            </p:extLst>
          </p:nvPr>
        </p:nvGraphicFramePr>
        <p:xfrm>
          <a:off x="6324600" y="1143000"/>
          <a:ext cx="5120639" cy="4083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5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000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C1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Superconducting and Hybrid High-Field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C2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Resistive and Pulsed High-Field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C3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HTS Insert and Model Magnets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C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48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D1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Magnets for NMR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D2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Magnets for MRI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D3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Magnets for other Medical and Biological Applications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D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52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7437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756"/>
            <a:ext cx="11201400" cy="646331"/>
          </a:xfr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Distribution of the presentations over the 8 categories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554031"/>
              </p:ext>
            </p:extLst>
          </p:nvPr>
        </p:nvGraphicFramePr>
        <p:xfrm>
          <a:off x="381000" y="1066800"/>
          <a:ext cx="512063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5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000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128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Wind, Wave, and Tidal Generators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Levitation and Magnetic Bearings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Energy Storage / SMES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E6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Transformers and Fault Current Limiters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27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E7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Separation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E8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Space Applications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E9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Novel and Other Applications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47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E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274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253517"/>
              </p:ext>
            </p:extLst>
          </p:nvPr>
        </p:nvGraphicFramePr>
        <p:xfrm>
          <a:off x="6268107" y="1066800"/>
          <a:ext cx="5120639" cy="4266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551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F1/2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Low/High Tc Wires and Cables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33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 and Iron-based Wires and Cables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ReBCO Wires and Cables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36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Cable-in-Conduit Conductors and other Internally-Cooled Conductors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F6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Joints between Superconductors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F7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Leads, Links, and Busbars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F8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Structural Materials for Magnets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F9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 Insulation for Magnets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F10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Magnet Components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F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126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165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756"/>
            <a:ext cx="11201400" cy="646331"/>
          </a:xfrm>
        </p:spPr>
        <p:txBody>
          <a:bodyPr wrap="square">
            <a:sp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</a:rPr>
              <a:t>Distribution of the presentations over the 8 categories</a:t>
            </a:r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531223"/>
              </p:ext>
            </p:extLst>
          </p:nvPr>
        </p:nvGraphicFramePr>
        <p:xfrm>
          <a:off x="533400" y="1066800"/>
          <a:ext cx="5120639" cy="4270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838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Detection and Protection Systems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and Normal-Zone Behaviour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Stability of Conductors and Coils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G4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Losses in Conductors and Coils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G5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Magnetisation and Field Quality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G6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Behaviour, Stress and Strain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G7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Multiphysics Design and Analysis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G8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Novel Diagnostics and other Techniques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G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174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072095"/>
              </p:ext>
            </p:extLst>
          </p:nvPr>
        </p:nvGraphicFramePr>
        <p:xfrm>
          <a:off x="6286500" y="2362200"/>
          <a:ext cx="512063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2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2341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5102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H1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Cryostats and Cryogenics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H2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Supplies and Flux Pumps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30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+mn-lt"/>
                        </a:rPr>
                        <a:t>H3</a:t>
                      </a:r>
                      <a:endParaRPr lang="en-GB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 Associated Technologies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H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Total</a:t>
                      </a:r>
                      <a:endParaRPr lang="en-GB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60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126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1"/>
            <a:ext cx="12172950" cy="6852146"/>
          </a:xfrm>
          <a:prstGeom prst="rect">
            <a:avLst/>
          </a:prstGeom>
          <a:solidFill>
            <a:schemeClr val="bg1">
              <a:alpha val="24000"/>
            </a:schemeClr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-18287"/>
            <a:ext cx="6885153" cy="769441"/>
          </a:xfr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Plenaries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225" y="751154"/>
            <a:ext cx="11658600" cy="488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en-GB" sz="2400" b="1" dirty="0" smtClean="0"/>
              <a:t>Key applications:</a:t>
            </a:r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smtClean="0"/>
              <a:t>Bernard </a:t>
            </a:r>
            <a:r>
              <a:rPr lang="en-GB" sz="2400" b="1" dirty="0"/>
              <a:t>Bigot (ITER)	</a:t>
            </a:r>
            <a:r>
              <a:rPr lang="en-GB" sz="2400" b="1" dirty="0" smtClean="0"/>
              <a:t>	ITER</a:t>
            </a:r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smtClean="0"/>
              <a:t>Yoshiyuki </a:t>
            </a:r>
            <a:r>
              <a:rPr lang="en-GB" sz="2400" b="1" dirty="0"/>
              <a:t>Iwata (NIRS)	</a:t>
            </a:r>
            <a:r>
              <a:rPr lang="en-GB" sz="2400" b="1" dirty="0" smtClean="0"/>
              <a:t>	Radio therapy</a:t>
            </a:r>
            <a:endParaRPr lang="en-GB" sz="2400" b="1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smtClean="0"/>
              <a:t>Greg </a:t>
            </a:r>
            <a:r>
              <a:rPr lang="en-GB" sz="2400" b="1" dirty="0" err="1"/>
              <a:t>Boebinger</a:t>
            </a:r>
            <a:r>
              <a:rPr lang="en-GB" sz="2400" b="1" dirty="0"/>
              <a:t> (NHMFL)	High </a:t>
            </a:r>
            <a:r>
              <a:rPr lang="en-GB" sz="2400" b="1" dirty="0" smtClean="0"/>
              <a:t>field facilities</a:t>
            </a:r>
            <a:endParaRPr lang="en-GB" sz="2400" b="1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err="1"/>
              <a:t>Jurgen</a:t>
            </a:r>
            <a:r>
              <a:rPr lang="en-GB" sz="2400" b="1" dirty="0"/>
              <a:t> </a:t>
            </a:r>
            <a:r>
              <a:rPr lang="en-GB" sz="2400" b="1" dirty="0" err="1"/>
              <a:t>Kellers</a:t>
            </a:r>
            <a:r>
              <a:rPr lang="en-GB" sz="2400" b="1" dirty="0"/>
              <a:t> (ECO5)		</a:t>
            </a:r>
            <a:r>
              <a:rPr lang="en-GB" sz="2400" b="1" dirty="0" smtClean="0"/>
              <a:t>Wind turbines</a:t>
            </a:r>
            <a:r>
              <a:rPr lang="en-GB" sz="2400" b="1" dirty="0"/>
              <a:t>						</a:t>
            </a:r>
            <a:endParaRPr lang="en-GB" sz="2400" b="1" dirty="0" smtClean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smtClean="0"/>
              <a:t>Luca </a:t>
            </a:r>
            <a:r>
              <a:rPr lang="en-GB" sz="2400" b="1" dirty="0" err="1"/>
              <a:t>Bottura</a:t>
            </a:r>
            <a:r>
              <a:rPr lang="en-GB" sz="2400" b="1" dirty="0"/>
              <a:t> (CERN)		A</a:t>
            </a:r>
            <a:r>
              <a:rPr lang="en-GB" sz="2400" b="1" dirty="0" smtClean="0"/>
              <a:t>ccelerators </a:t>
            </a:r>
            <a:endParaRPr lang="en-GB" sz="2400" b="1" dirty="0"/>
          </a:p>
          <a:p>
            <a:pPr>
              <a:lnSpc>
                <a:spcPts val="3400"/>
              </a:lnSpc>
            </a:pPr>
            <a:r>
              <a:rPr lang="en-GB" sz="2400" b="1" dirty="0" smtClean="0"/>
              <a:t>Special 4-in-1 Plenary on conductors</a:t>
            </a:r>
            <a:r>
              <a:rPr lang="en-GB" sz="2400" b="1" dirty="0" smtClean="0"/>
              <a:t>:</a:t>
            </a:r>
            <a:endParaRPr lang="en-GB" sz="2400" b="1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err="1" smtClean="0"/>
              <a:t>Amalia</a:t>
            </a:r>
            <a:r>
              <a:rPr lang="en-GB" sz="2400" b="1" dirty="0" smtClean="0"/>
              <a:t> </a:t>
            </a:r>
            <a:r>
              <a:rPr lang="en-GB" sz="2400" b="1" dirty="0"/>
              <a:t>Ballarino (CERN)	</a:t>
            </a:r>
            <a:r>
              <a:rPr lang="en-GB" sz="2400" b="1" dirty="0" smtClean="0"/>
              <a:t>Customer needs &amp; requirements</a:t>
            </a:r>
            <a:endParaRPr lang="en-GB" sz="2400" b="1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err="1" smtClean="0"/>
              <a:t>Jianwei</a:t>
            </a:r>
            <a:r>
              <a:rPr lang="en-GB" sz="2400" b="1" dirty="0" smtClean="0"/>
              <a:t> </a:t>
            </a:r>
            <a:r>
              <a:rPr lang="en-GB" sz="2400" b="1" dirty="0"/>
              <a:t>Liu (WST) 		</a:t>
            </a:r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err="1" smtClean="0"/>
              <a:t>Hisaki</a:t>
            </a:r>
            <a:r>
              <a:rPr lang="en-GB" sz="2400" b="1" dirty="0" smtClean="0"/>
              <a:t> </a:t>
            </a:r>
            <a:r>
              <a:rPr lang="en-GB" sz="2400" b="1" dirty="0"/>
              <a:t>Sakamoto (Furukawa)	</a:t>
            </a:r>
            <a:r>
              <a:rPr lang="en-GB" sz="2400" b="1" dirty="0" smtClean="0"/>
              <a:t>     Producer perspective and outlook to the future</a:t>
            </a:r>
            <a:endParaRPr lang="en-GB" sz="2400" b="1" dirty="0"/>
          </a:p>
          <a:p>
            <a:pPr marL="800100" lvl="1" indent="-342900">
              <a:lnSpc>
                <a:spcPts val="3400"/>
              </a:lnSpc>
              <a:buFont typeface="Wingdings" charset="2"/>
              <a:buChar char="Ø"/>
            </a:pPr>
            <a:r>
              <a:rPr lang="en-GB" sz="2400" b="1" dirty="0" err="1" smtClean="0"/>
              <a:t>Burkhard</a:t>
            </a:r>
            <a:r>
              <a:rPr lang="en-GB" sz="2400" b="1" dirty="0" smtClean="0"/>
              <a:t> </a:t>
            </a:r>
            <a:r>
              <a:rPr lang="en-GB" sz="2400" b="1" dirty="0" err="1"/>
              <a:t>Prause</a:t>
            </a:r>
            <a:r>
              <a:rPr lang="en-GB" sz="2400" b="1" dirty="0"/>
              <a:t> (</a:t>
            </a:r>
            <a:r>
              <a:rPr lang="en-GB" sz="2400" b="1" dirty="0" err="1"/>
              <a:t>Bruker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  <p:sp>
        <p:nvSpPr>
          <p:cNvPr id="6" name="Right Brace 5"/>
          <p:cNvSpPr/>
          <p:nvPr/>
        </p:nvSpPr>
        <p:spPr>
          <a:xfrm>
            <a:off x="4953000" y="4419600"/>
            <a:ext cx="252000" cy="9906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553" y="19075"/>
            <a:ext cx="4773447" cy="31854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17957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"/>
            <a:ext cx="9565340" cy="769441"/>
          </a:xfrm>
        </p:spPr>
        <p:txBody>
          <a:bodyPr wrap="square">
            <a:spAutoFit/>
          </a:bodyPr>
          <a:lstStyle/>
          <a:p>
            <a:r>
              <a:rPr lang="en-GB" b="1" smtClean="0">
                <a:solidFill>
                  <a:srgbClr val="0070C0"/>
                </a:solidFill>
              </a:rPr>
              <a:t>Enthusiastic “Young </a:t>
            </a:r>
            <a:r>
              <a:rPr lang="en-GB" b="1" dirty="0" smtClean="0">
                <a:solidFill>
                  <a:srgbClr val="0070C0"/>
                </a:solidFill>
              </a:rPr>
              <a:t>scientist” plenary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0339960">
            <a:off x="8337747" y="1085077"/>
            <a:ext cx="35215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5 min per person, focussing on new idea.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Great </a:t>
            </a:r>
            <a:r>
              <a:rPr lang="en-GB" sz="2400" b="1" dirty="0">
                <a:solidFill>
                  <a:srgbClr val="FF0000"/>
                </a:solidFill>
              </a:rPr>
              <a:t>f</a:t>
            </a:r>
            <a:r>
              <a:rPr lang="en-GB" sz="2400" b="1" dirty="0" smtClean="0">
                <a:solidFill>
                  <a:srgbClr val="FF0000"/>
                </a:solidFill>
              </a:rPr>
              <a:t>eedback from the audience!</a:t>
            </a:r>
            <a:endParaRPr lang="en-GB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63941"/>
              </p:ext>
            </p:extLst>
          </p:nvPr>
        </p:nvGraphicFramePr>
        <p:xfrm>
          <a:off x="7391399" y="3276600"/>
          <a:ext cx="4538169" cy="2681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7552"/>
                <a:gridCol w="2110617"/>
              </a:tblGrid>
              <a:tr h="3830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smtClean="0"/>
                        <a:t>Roland </a:t>
                      </a:r>
                      <a:r>
                        <a:rPr lang="en-US" dirty="0" err="1" smtClean="0"/>
                        <a:t>Gyuraki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KIT, Germany</a:t>
                      </a:r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smtClean="0"/>
                        <a:t>Yoshinori Yanagisawa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RIKEN,</a:t>
                      </a:r>
                      <a:r>
                        <a:rPr lang="en-US" baseline="0" dirty="0" smtClean="0"/>
                        <a:t> Japan</a:t>
                      </a:r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smtClean="0"/>
                        <a:t>Charlie </a:t>
                      </a:r>
                      <a:r>
                        <a:rPr lang="en-US" dirty="0" err="1" smtClean="0"/>
                        <a:t>Sanabria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FSU, USA</a:t>
                      </a:r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smtClean="0"/>
                        <a:t>Nikolay </a:t>
                      </a:r>
                      <a:r>
                        <a:rPr lang="en-US" dirty="0" err="1" smtClean="0"/>
                        <a:t>Bykovsky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PSI, Switzerland</a:t>
                      </a:r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smtClean="0"/>
                        <a:t>Trey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Holik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FNAL, USA</a:t>
                      </a:r>
                      <a:endParaRPr lang="en-US" dirty="0"/>
                    </a:p>
                  </a:txBody>
                  <a:tcPr/>
                </a:tc>
              </a:tr>
              <a:tr h="383093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Jeroen</a:t>
                      </a:r>
                      <a:r>
                        <a:rPr lang="en-US" dirty="0" smtClean="0"/>
                        <a:t> van </a:t>
                      </a:r>
                      <a:r>
                        <a:rPr lang="en-US" dirty="0" err="1" smtClean="0"/>
                        <a:t>Nugteren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CERN, Switzerland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19" y="914400"/>
            <a:ext cx="6881548" cy="45941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10702169" y="4215410"/>
            <a:ext cx="2733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A. Verweij, </a:t>
            </a:r>
            <a:r>
              <a:rPr lang="en-GB" sz="1000" dirty="0" smtClean="0"/>
              <a:t>MPE-PE section </a:t>
            </a:r>
            <a:r>
              <a:rPr lang="en-GB" sz="1000" dirty="0"/>
              <a:t>meeting, </a:t>
            </a:r>
            <a:r>
              <a:rPr lang="en-GB" sz="1000" dirty="0" smtClean="0"/>
              <a:t>14</a:t>
            </a:r>
            <a:r>
              <a:rPr lang="en-GB" sz="1000" dirty="0" smtClean="0"/>
              <a:t>/9/2017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3206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A07C53F6CB8345B6842B57E946F60F" ma:contentTypeVersion="6" ma:contentTypeDescription="Create a new document." ma:contentTypeScope="" ma:versionID="97bc669fa37c9259b8b88334ca2fcd25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targetNamespace="http://schemas.microsoft.com/office/2006/metadata/properties" ma:root="true" ma:fieldsID="0fda095b93b49bb0afb9326195fcd6e5" ns1:_="" ns2:_="">
    <xsd:import namespace="http://schemas.microsoft.com/sharepoint/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3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13BD59-CCDA-4ACB-926A-2DFDFBCACD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1F608D-381F-4052-ACFA-65ECBECA0C77}">
  <ds:schemaRefs>
    <ds:schemaRef ds:uri="http://schemas.microsoft.com/sharepoint/v3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17DAA563-D576-41F5-A0A1-B2B83B7207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19274</TotalTime>
  <Words>835</Words>
  <Application>Microsoft Office PowerPoint</Application>
  <PresentationFormat>Widescreen</PresentationFormat>
  <Paragraphs>382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Angsana New</vt:lpstr>
      <vt:lpstr>Arial</vt:lpstr>
      <vt:lpstr>Arial Rounded MT Bold</vt:lpstr>
      <vt:lpstr>Calibri</vt:lpstr>
      <vt:lpstr>Wingdings</vt:lpstr>
      <vt:lpstr>Office Theme</vt:lpstr>
      <vt:lpstr>PowerPoint Presentation</vt:lpstr>
      <vt:lpstr>Key figures</vt:lpstr>
      <vt:lpstr>The global picture</vt:lpstr>
      <vt:lpstr>Distribution of the presentations over the 8 categories</vt:lpstr>
      <vt:lpstr>Distribution of the presentations over the 8 categories</vt:lpstr>
      <vt:lpstr>Distribution of the presentations over the 8 categories</vt:lpstr>
      <vt:lpstr>Distribution of the presentations over the 8 categories</vt:lpstr>
      <vt:lpstr>Plenaries</vt:lpstr>
      <vt:lpstr>Enthusiastic “Young scientist” plenary</vt:lpstr>
      <vt:lpstr>Contributions (total=939) per country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Kick-off meeting</dc:title>
  <dc:creator>verweij</dc:creator>
  <cp:lastModifiedBy>Arjan Verweij</cp:lastModifiedBy>
  <cp:revision>346</cp:revision>
  <cp:lastPrinted>2017-04-19T16:17:50Z</cp:lastPrinted>
  <dcterms:created xsi:type="dcterms:W3CDTF">2012-04-18T08:36:43Z</dcterms:created>
  <dcterms:modified xsi:type="dcterms:W3CDTF">2017-09-14T08:06:45Z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0x01010037A07C53F6CB8345B6842B57E946F60F</vt:lpwstr>
  </property>
</Properties>
</file>