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77" r:id="rId10"/>
    <p:sldId id="267" r:id="rId11"/>
    <p:sldId id="264" r:id="rId12"/>
    <p:sldId id="272" r:id="rId13"/>
    <p:sldId id="269" r:id="rId14"/>
    <p:sldId id="271" r:id="rId15"/>
    <p:sldId id="268" r:id="rId16"/>
    <p:sldId id="273" r:id="rId17"/>
    <p:sldId id="274" r:id="rId18"/>
    <p:sldId id="266" r:id="rId19"/>
    <p:sldId id="270" r:id="rId20"/>
    <p:sldId id="275" r:id="rId21"/>
    <p:sldId id="276" r:id="rId22"/>
    <p:sldId id="25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3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38D20-AAB4-4173-8AE5-0E2213A3E8D4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C5AEC-7242-4BD6-AA93-56BE8843E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456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indico.cern.ch/event/445667/contributions/2561968/attachments/1515769/2365462/HB_MT25_V5.pdf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hyperlink" Target="https://indico.cern.ch/event/445667/contributions/2562024/attachments/1514598/2364941/Wed-Af-Or24_Slides.pdf" TargetMode="External"/><Relationship Id="rId3" Type="http://schemas.openxmlformats.org/officeDocument/2006/relationships/hyperlink" Target="https://indico.cern.ch/event/445667/contributions/2561968/attachments/1515769/2365462/HB_MT25_V5.pdf" TargetMode="External"/><Relationship Id="rId7" Type="http://schemas.openxmlformats.org/officeDocument/2006/relationships/hyperlink" Target="https://indico.cern.ch/event/445667/contributions/2562021/attachments/1515765/2365456/Or24-03_LTS-HTS_Hybrid_Dipole_Magnet_Quench_Protection_System.pdf" TargetMode="External"/><Relationship Id="rId12" Type="http://schemas.openxmlformats.org/officeDocument/2006/relationships/image" Target="../media/image4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4.png"/><Relationship Id="rId11" Type="http://schemas.openxmlformats.org/officeDocument/2006/relationships/image" Target="../media/image47.png"/><Relationship Id="rId5" Type="http://schemas.openxmlformats.org/officeDocument/2006/relationships/hyperlink" Target="https://indico.cern.ch/event/445667/contributions/2562019/attachments/1515374/2364652/MT25_QuenchProtectionAnalysisMQXF_20170830_Ravaioli.pdf" TargetMode="External"/><Relationship Id="rId15" Type="http://schemas.openxmlformats.org/officeDocument/2006/relationships/image" Target="../media/image50.png"/><Relationship Id="rId10" Type="http://schemas.openxmlformats.org/officeDocument/2006/relationships/hyperlink" Target="https://indico.cern.ch/event/445667/contributions/2562022/attachments/1511315/2356975/2017_E3SPreSSO_v4.pdf" TargetMode="External"/><Relationship Id="rId4" Type="http://schemas.openxmlformats.org/officeDocument/2006/relationships/image" Target="../media/image43.png"/><Relationship Id="rId9" Type="http://schemas.openxmlformats.org/officeDocument/2006/relationships/image" Target="../media/image46.png"/><Relationship Id="rId1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indico.cern.ch/event/445667/contributions/2562024/attachments/1514598/2364941/Wed-Af-Or24_Slides.pdf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hyperlink" Target="https://indico.cern.ch/event/445667/contributions/2562024/attachments/1514598/2364941/Wed-Af-Or24_Slides.pdf" TargetMode="External"/><Relationship Id="rId7" Type="http://schemas.openxmlformats.org/officeDocument/2006/relationships/hyperlink" Target="https://indico.cern.ch/event/445667/contributions/2562058/attachments/1516019/2365897/2017-08-29-Thu-Mo-OR28-03-Willering-FRESCA2-testresults-1.pdf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hyperlink" Target="https://indico.cern.ch/event/445667/contributions/2562056/attachments/1516195/2366394/Thu-Mo-Or28--01-talk_Rossi_EuCARD-2_v2.pdf" TargetMode="External"/><Relationship Id="rId9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445667/contributions/2562112/attachments/1516304/2366650/170831_MT_25_MpCCI.pdf" TargetMode="External"/><Relationship Id="rId3" Type="http://schemas.openxmlformats.org/officeDocument/2006/relationships/hyperlink" Target="https://indico.cern.ch/event/445667/contributions/2562024/attachments/1514598/2364941/Wed-Af-Or24_Slides.pdf" TargetMode="External"/><Relationship Id="rId7" Type="http://schemas.openxmlformats.org/officeDocument/2006/relationships/image" Target="../media/image6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5.png"/><Relationship Id="rId4" Type="http://schemas.openxmlformats.org/officeDocument/2006/relationships/hyperlink" Target="https://indico.cern.ch/event/445667/contributions/2562111/attachments/1516217/2366319/MT25_MultihysicsMQXF_20170831_Ravaioli.pdf" TargetMode="External"/><Relationship Id="rId9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8.png"/><Relationship Id="rId4" Type="http://schemas.openxmlformats.org/officeDocument/2006/relationships/hyperlink" Target="https://indico.cern.ch/event/445667/contributions/2562926/attachments/1513433/2360956/MT25_poster_De_Matteis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1.png"/><Relationship Id="rId5" Type="http://schemas.openxmlformats.org/officeDocument/2006/relationships/hyperlink" Target="https://indico.cern.ch/event/445667/contributions/2562867/attachments/1511594/2357493/Dudarev_MT25_Poster_Thu-Af-Po4_11_New_Bridge_Temperature_Sensor.pdf" TargetMode="External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445667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445667/timetable/?view=nicecompact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7" Type="http://schemas.openxmlformats.org/officeDocument/2006/relationships/image" Target="../media/image7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hyperlink" Target="https://indico.cern.ch/event/445667/contributions/2558520/attachments/1517514/2370904/MT25_Thu-Af-Pl8-01_Bottura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indico.cern.ch/event/445667/timetable/#20170830.detailed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hyperlink" Target="https://indico.cern.ch/event/445667/contributions/2687082/attachments/1516485/2366793/Pl6-04-Wed_TwoLayerDP_Plenary_MT25_Holik_v0.4.pdf" TargetMode="External"/><Relationship Id="rId12" Type="http://schemas.openxmlformats.org/officeDocument/2006/relationships/image" Target="../media/image22.png"/><Relationship Id="rId2" Type="http://schemas.openxmlformats.org/officeDocument/2006/relationships/hyperlink" Target="https://indico.cern.ch/event/445667/timetable/#20170830.detailed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hyperlink" Target="https://indico.cern.ch/event/445667/contributions/2687084/attachments/1516480/2366785/Pl6-06-Wed_Into_the_Future_with_HTS.pdf" TargetMode="External"/><Relationship Id="rId4" Type="http://schemas.openxmlformats.org/officeDocument/2006/relationships/hyperlink" Target="https://indico.cern.ch/event/445667/contributions/2687081/attachments/1516473/2366777/Pl6-03-presentation_Bykovsky.pdf" TargetMode="External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445667/contributions/2562126/attachments/1516502/2366839/MT25_-_Grading_Poster_v1.pdf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hyperlink" Target="https://indico.cern.ch/event/445667/timetable/?view=nicecompact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indico.cern.ch/event/445667/contributions/2562118/attachments/1511984/2358159/posterMT25CL_FCCquad.pdf" TargetMode="External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hyperlink" Target="https://indico.cern.ch/event/445667/contributions/2562128/attachments/1513495/2361073/MT25-Wed-Af-Po3.01-01.pdf" TargetMode="External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indico.cern.ch/event/445667/contributions/2562429/attachments/1512387/2358950/Poster_795.pdf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s://indico.cern.ch/event/445667/contributions/2562426/attachments/1513762/2361549/MT25-poster-FINAL.pdf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hyperlink" Target="https://indico.cern.ch/event/445667/contributions/2565186/attachments/1512987/2360085/MT25_Poster_Young-Sik_JO.pdf" TargetMode="External"/><Relationship Id="rId7" Type="http://schemas.openxmlformats.org/officeDocument/2006/relationships/image" Target="../media/image36.png"/><Relationship Id="rId2" Type="http://schemas.openxmlformats.org/officeDocument/2006/relationships/hyperlink" Target="https://indico.cern.ch/event/445667/contributions/2558526/attachments/1516457/2366753/Pl5-01-Wed_170829_Boebinger_MT25_Amsterdam_Plenary_Talk_AS_PRESENTED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5" Type="http://schemas.openxmlformats.org/officeDocument/2006/relationships/hyperlink" Target="https://indico.cern.ch/event/445667/contributions/2565194/attachments/1515624/2365203/NI_Poster_1.pdf" TargetMode="Externa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06" y="424542"/>
            <a:ext cx="7734300" cy="52339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4224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Wednesday Afternoon Oral Sessions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253071" y="1430694"/>
            <a:ext cx="8400926" cy="4336285"/>
          </a:xfrm>
          <a:prstGeom prst="roundRect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419739" y="1455313"/>
            <a:ext cx="3182408" cy="232047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127807" y="1013928"/>
            <a:ext cx="3139115" cy="276186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95107" y="3756266"/>
            <a:ext cx="3182408" cy="392148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1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697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Oral Session 23: Nb</a:t>
            </a:r>
            <a:r>
              <a:rPr lang="en-GB" b="1" baseline="-25000" dirty="0" smtClean="0"/>
              <a:t>3</a:t>
            </a:r>
            <a:r>
              <a:rPr lang="en-GB" b="1" dirty="0" smtClean="0"/>
              <a:t>Sn Quadrupole Magnets for Accelerators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60" y="652462"/>
            <a:ext cx="4905375" cy="372427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753" y="1746820"/>
            <a:ext cx="6041345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2219832" y="79828"/>
            <a:ext cx="6466968" cy="6351023"/>
            <a:chOff x="2557215" y="-117903"/>
            <a:chExt cx="6466968" cy="635102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57215" y="4190960"/>
              <a:ext cx="3135630" cy="204216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1020" y="-117903"/>
              <a:ext cx="6253163" cy="316706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7" name="TextBox 6">
              <a:hlinkClick r:id="rId2"/>
            </p:cNvPr>
            <p:cNvSpPr txBox="1"/>
            <p:nvPr/>
          </p:nvSpPr>
          <p:spPr>
            <a:xfrm>
              <a:off x="5401367" y="2665363"/>
              <a:ext cx="3491977" cy="230832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Magnets load-line, critical surface and short sample limit;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Magnets instrumentation;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Performance measurements and training;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Quench location;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Flux jump measurement;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Voltage disturbance measurement;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Splice resistance measurement;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Inductance measurement;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Magnetic measurement;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Magnet protection study;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Mechanical measurements;</a:t>
              </a:r>
              <a:endParaRPr lang="en-GB" sz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872173" y="2701086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(CERN)</a:t>
            </a:r>
            <a:endParaRPr lang="en-GB" sz="1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32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06" y="669199"/>
            <a:ext cx="6496050" cy="367665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6994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Oral Session 24: Quench Detection and Protection </a:t>
            </a:r>
            <a:r>
              <a:rPr lang="en-GB" b="1" dirty="0" err="1" smtClean="0"/>
              <a:t>Ssytems</a:t>
            </a:r>
            <a:r>
              <a:rPr lang="en-GB" b="1" dirty="0" smtClean="0"/>
              <a:t> - II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-108094" y="504497"/>
            <a:ext cx="7234108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-108094" y="2372185"/>
            <a:ext cx="7234108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-49236" y="3530214"/>
            <a:ext cx="7234108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-249982" y="1721391"/>
            <a:ext cx="7234108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3252605" y="151468"/>
            <a:ext cx="5631180" cy="5733098"/>
            <a:chOff x="3252605" y="151468"/>
            <a:chExt cx="5631180" cy="573309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3128" y="2733696"/>
              <a:ext cx="4632960" cy="3150870"/>
            </a:xfrm>
            <a:prstGeom prst="rect">
              <a:avLst/>
            </a:prstGeom>
          </p:spPr>
        </p:pic>
        <p:pic>
          <p:nvPicPr>
            <p:cNvPr id="16" name="Picture 15">
              <a:hlinkClick r:id="rId5"/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52605" y="151468"/>
              <a:ext cx="5631180" cy="251841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3714715" y="806649"/>
            <a:ext cx="5333093" cy="5799973"/>
            <a:chOff x="3714715" y="806649"/>
            <a:chExt cx="5333093" cy="5799973"/>
          </a:xfrm>
        </p:grpSpPr>
        <p:pic>
          <p:nvPicPr>
            <p:cNvPr id="22" name="Picture 21">
              <a:hlinkClick r:id="rId7"/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66245" y="806649"/>
              <a:ext cx="4881563" cy="2214563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14715" y="2881871"/>
              <a:ext cx="5164931" cy="3724751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2671082" y="261344"/>
            <a:ext cx="6540749" cy="6394779"/>
            <a:chOff x="2671082" y="261344"/>
            <a:chExt cx="6540749" cy="6394779"/>
          </a:xfrm>
        </p:grpSpPr>
        <p:pic>
          <p:nvPicPr>
            <p:cNvPr id="19" name="Picture 18">
              <a:hlinkClick r:id="rId10"/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382531" y="261344"/>
              <a:ext cx="5829300" cy="330517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671082" y="3336660"/>
              <a:ext cx="5819775" cy="3319463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254227" y="455186"/>
            <a:ext cx="8466684" cy="5945006"/>
            <a:chOff x="254227" y="455186"/>
            <a:chExt cx="8466684" cy="5945006"/>
          </a:xfrm>
        </p:grpSpPr>
        <p:pic>
          <p:nvPicPr>
            <p:cNvPr id="26" name="Picture 25">
              <a:hlinkClick r:id="rId13"/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4227" y="455186"/>
              <a:ext cx="5681663" cy="236696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400496" y="782347"/>
              <a:ext cx="3320415" cy="5617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351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Oral Session 25: Particle Detector Magnets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27" y="592750"/>
            <a:ext cx="4953000" cy="3667125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100895" y="449160"/>
            <a:ext cx="6041345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254227" y="970732"/>
            <a:ext cx="8849208" cy="5412105"/>
            <a:chOff x="254227" y="970732"/>
            <a:chExt cx="8849208" cy="54121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9335" y="970732"/>
              <a:ext cx="6134100" cy="34404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227" y="2892877"/>
              <a:ext cx="6149340" cy="3489960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254227" y="4328823"/>
              <a:ext cx="1910475" cy="715931"/>
            </a:xfrm>
            <a:prstGeom prst="ellipse">
              <a:avLst/>
            </a:prstGeom>
            <a:solidFill>
              <a:srgbClr val="FFC000">
                <a:alpha val="18000"/>
              </a:srgbClr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811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3" y="549178"/>
            <a:ext cx="8795861" cy="510778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Thursday Morning Oral Sessions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-213074" y="404327"/>
            <a:ext cx="3715163" cy="284894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547685" y="2904930"/>
            <a:ext cx="3572456" cy="2972067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97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0" y="702905"/>
            <a:ext cx="5495925" cy="44196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560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Oral Session 28: Magnets for Future Accelerators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-60961" y="537313"/>
            <a:ext cx="8944746" cy="3731378"/>
            <a:chOff x="-60961" y="537313"/>
            <a:chExt cx="8944746" cy="3731378"/>
          </a:xfrm>
        </p:grpSpPr>
        <p:sp>
          <p:nvSpPr>
            <p:cNvPr id="19" name="Oval 18"/>
            <p:cNvSpPr/>
            <p:nvPr/>
          </p:nvSpPr>
          <p:spPr>
            <a:xfrm>
              <a:off x="-60961" y="537313"/>
              <a:ext cx="6237826" cy="845032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" name="Picture 30">
              <a:hlinkClick r:id="rId4"/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21172" y="1492153"/>
              <a:ext cx="5662613" cy="277653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7068143" y="3872007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3"/>
                  </a:solidFill>
                </a:rPr>
                <a:t>(45 slides)</a:t>
              </a:r>
              <a:endParaRPr lang="en-GB" sz="1400" dirty="0">
                <a:solidFill>
                  <a:schemeClr val="accent3"/>
                </a:solidFill>
              </a:endParaRPr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1197" y="3791751"/>
            <a:ext cx="4209098" cy="2374583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41" name="Group 40"/>
          <p:cNvGrpSpPr/>
          <p:nvPr/>
        </p:nvGrpSpPr>
        <p:grpSpPr>
          <a:xfrm>
            <a:off x="-64368" y="448324"/>
            <a:ext cx="8948153" cy="5882861"/>
            <a:chOff x="-64368" y="448324"/>
            <a:chExt cx="8948153" cy="5882861"/>
          </a:xfrm>
        </p:grpSpPr>
        <p:sp>
          <p:nvSpPr>
            <p:cNvPr id="30" name="Oval 29"/>
            <p:cNvSpPr/>
            <p:nvPr/>
          </p:nvSpPr>
          <p:spPr>
            <a:xfrm>
              <a:off x="-64368" y="2407393"/>
              <a:ext cx="6237826" cy="845032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>
              <a:hlinkClick r:id="rId7"/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24380" y="448324"/>
              <a:ext cx="6715125" cy="265271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94402" y="3035059"/>
              <a:ext cx="6489383" cy="329612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38" name="Straight Connector 37"/>
            <p:cNvCxnSpPr/>
            <p:nvPr/>
          </p:nvCxnSpPr>
          <p:spPr>
            <a:xfrm>
              <a:off x="5366582" y="2040024"/>
              <a:ext cx="22066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6489087" y="2040024"/>
              <a:ext cx="630621" cy="2139760"/>
            </a:xfrm>
            <a:prstGeom prst="straightConnector1">
              <a:avLst/>
            </a:prstGeom>
            <a:ln w="9525"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67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62" y="794851"/>
            <a:ext cx="5238750" cy="424815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63447" y="695572"/>
            <a:ext cx="6237826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7216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Oral Session 33: </a:t>
            </a:r>
            <a:r>
              <a:rPr lang="en-GB" b="1" dirty="0" err="1" smtClean="0"/>
              <a:t>Multiphysics</a:t>
            </a:r>
            <a:r>
              <a:rPr lang="en-GB" b="1" dirty="0" smtClean="0"/>
              <a:t> Design and Analysis for Different</a:t>
            </a:r>
          </a:p>
          <a:p>
            <a:r>
              <a:rPr lang="en-GB" b="1" dirty="0" smtClean="0"/>
              <a:t>Magnet Applications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63447" y="1866484"/>
            <a:ext cx="6237826" cy="84503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3627961" y="497741"/>
            <a:ext cx="5385939" cy="6041171"/>
            <a:chOff x="3627961" y="497741"/>
            <a:chExt cx="5385939" cy="6041171"/>
          </a:xfrm>
        </p:grpSpPr>
        <p:pic>
          <p:nvPicPr>
            <p:cNvPr id="7" name="Picture 6">
              <a:hlinkClick r:id="rId4"/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27961" y="497741"/>
              <a:ext cx="5126355" cy="273748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36135" y="3178492"/>
              <a:ext cx="4977765" cy="336042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grpSp>
        <p:nvGrpSpPr>
          <p:cNvPr id="14" name="Group 13"/>
          <p:cNvGrpSpPr/>
          <p:nvPr/>
        </p:nvGrpSpPr>
        <p:grpSpPr>
          <a:xfrm>
            <a:off x="218578" y="392249"/>
            <a:ext cx="8885345" cy="5744062"/>
            <a:chOff x="218578" y="392249"/>
            <a:chExt cx="8885345" cy="574406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8578" y="2753147"/>
              <a:ext cx="5046539" cy="283612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9" name="Picture 8">
              <a:hlinkClick r:id="rId8"/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32094" y="392249"/>
              <a:ext cx="5140108" cy="238364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63972" y="3467320"/>
              <a:ext cx="4739951" cy="266899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35588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44" y="968198"/>
            <a:ext cx="8727758" cy="428005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Thursday Poster Session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74171" y="748158"/>
            <a:ext cx="8873031" cy="1951499"/>
          </a:xfrm>
          <a:prstGeom prst="roundRect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526545" y="318728"/>
            <a:ext cx="838418" cy="2789499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083059" y="264494"/>
            <a:ext cx="868107" cy="2789499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8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Poster Session 4.09: Quench Detection and Protection Systems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07" y="615628"/>
            <a:ext cx="4360545" cy="545401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518493" y="4833619"/>
            <a:ext cx="1829206" cy="285777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54228" y="2892851"/>
            <a:ext cx="5093472" cy="578136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714" y="1654144"/>
            <a:ext cx="7829550" cy="403479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8346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4493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Poster Session 4.11: Novel Diagnostics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01" y="556629"/>
            <a:ext cx="6229350" cy="54959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-45708" y="4821691"/>
            <a:ext cx="5093472" cy="443991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026" y="2509273"/>
            <a:ext cx="7365206" cy="2135981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3" name="Group 12"/>
          <p:cNvGrpSpPr/>
          <p:nvPr/>
        </p:nvGrpSpPr>
        <p:grpSpPr>
          <a:xfrm>
            <a:off x="106691" y="369149"/>
            <a:ext cx="8694653" cy="5288569"/>
            <a:chOff x="106691" y="369149"/>
            <a:chExt cx="8694653" cy="5288569"/>
          </a:xfrm>
        </p:grpSpPr>
        <p:sp>
          <p:nvSpPr>
            <p:cNvPr id="11" name="Oval 10"/>
            <p:cNvSpPr/>
            <p:nvPr/>
          </p:nvSpPr>
          <p:spPr>
            <a:xfrm>
              <a:off x="106691" y="5213727"/>
              <a:ext cx="6931035" cy="443991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>
              <a:hlinkClick r:id="rId5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2860" y="369149"/>
              <a:ext cx="6868484" cy="4896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374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3" y="2673299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Short overview of </a:t>
            </a:r>
            <a:r>
              <a:rPr lang="en-GB" dirty="0" smtClean="0">
                <a:solidFill>
                  <a:srgbClr val="FF0000"/>
                </a:solidFill>
                <a:hlinkClick r:id="rId2"/>
              </a:rPr>
              <a:t>MT-25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69143" y="3888928"/>
            <a:ext cx="5962564" cy="419653"/>
          </a:xfrm>
        </p:spPr>
        <p:txBody>
          <a:bodyPr>
            <a:noAutofit/>
          </a:bodyPr>
          <a:lstStyle/>
          <a:p>
            <a:pPr algn="r"/>
            <a:r>
              <a:rPr lang="en-GB" sz="3200" dirty="0" smtClean="0"/>
              <a:t>Wednesday and Thursday</a:t>
            </a:r>
            <a:endParaRPr lang="en-GB" sz="3200" dirty="0"/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0659"/>
            <a:ext cx="8558213" cy="2071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6493" y="478726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Zinour Charifoulline</a:t>
            </a:r>
            <a:endParaRPr lang="en-GB" i="1" dirty="0"/>
          </a:p>
        </p:txBody>
      </p:sp>
      <p:sp>
        <p:nvSpPr>
          <p:cNvPr id="9" name="TextBox 8">
            <a:hlinkClick r:id="rId4"/>
          </p:cNvPr>
          <p:cNvSpPr txBox="1"/>
          <p:nvPr/>
        </p:nvSpPr>
        <p:spPr>
          <a:xfrm>
            <a:off x="4461770" y="5661511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 to all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22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44" y="968198"/>
            <a:ext cx="8727758" cy="428005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385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Thursday </a:t>
            </a:r>
            <a:r>
              <a:rPr lang="en-GB" b="1" dirty="0"/>
              <a:t>Afternoon Oral </a:t>
            </a:r>
            <a:r>
              <a:rPr lang="en-GB" b="1" dirty="0" smtClean="0"/>
              <a:t>Session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254227" y="3209731"/>
            <a:ext cx="8761875" cy="827314"/>
          </a:xfrm>
          <a:prstGeom prst="roundRect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33" y="449160"/>
            <a:ext cx="7223760" cy="463486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2773" y="79828"/>
            <a:ext cx="5663565" cy="394906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339" y="1199980"/>
            <a:ext cx="6850856" cy="493633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4623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4" y="281020"/>
            <a:ext cx="8873711" cy="589430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90" y="3439886"/>
            <a:ext cx="4039443" cy="2683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641" y="322724"/>
            <a:ext cx="3135086" cy="20822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76845" y="3649434"/>
            <a:ext cx="4532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to Organisers!</a:t>
            </a:r>
            <a:endParaRPr lang="en-GB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2281" y="4746348"/>
            <a:ext cx="4505325" cy="134778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321033" y="5632279"/>
            <a:ext cx="4543049" cy="461857"/>
          </a:xfrm>
          <a:prstGeom prst="ellipse">
            <a:avLst/>
          </a:prstGeom>
          <a:noFill/>
          <a:ln w="508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369" y="338526"/>
            <a:ext cx="2121403" cy="80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1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8857" y="1306283"/>
            <a:ext cx="8966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 Zinur and Matthias,</a:t>
            </a:r>
          </a:p>
          <a:p>
            <a:r>
              <a:rPr lang="en-GB" dirty="0"/>
              <a:t>For next week Andrea has put “report from MT25” on the agenda (see below).</a:t>
            </a:r>
          </a:p>
          <a:p>
            <a:r>
              <a:rPr lang="en-GB" dirty="0"/>
              <a:t>I suggest that </a:t>
            </a:r>
            <a:r>
              <a:rPr lang="en-GB" b="1" dirty="0"/>
              <a:t>I give a short overview of the conference (which categories/magnet types are presented at MT, </a:t>
            </a:r>
            <a:r>
              <a:rPr lang="en-GB" b="1" dirty="0" err="1"/>
              <a:t>etc</a:t>
            </a:r>
            <a:r>
              <a:rPr lang="en-GB" b="1" dirty="0"/>
              <a:t>)</a:t>
            </a:r>
            <a:r>
              <a:rPr lang="en-GB" dirty="0"/>
              <a:t> and that you both briefly show some slides with orals/posters with interesting content for our section (so mainly in the field of </a:t>
            </a:r>
            <a:r>
              <a:rPr lang="en-GB" b="1" dirty="0"/>
              <a:t>magnet protection, CLIQ, quench heaters, simulation, </a:t>
            </a:r>
            <a:r>
              <a:rPr lang="en-GB" b="1" dirty="0" err="1"/>
              <a:t>HiLumi</a:t>
            </a:r>
            <a:r>
              <a:rPr lang="en-GB" b="1" dirty="0"/>
              <a:t>, damage tests, </a:t>
            </a:r>
            <a:r>
              <a:rPr lang="en-GB" b="1" dirty="0" err="1"/>
              <a:t>etc</a:t>
            </a:r>
            <a:r>
              <a:rPr lang="en-GB" dirty="0"/>
              <a:t>). </a:t>
            </a:r>
            <a:r>
              <a:rPr lang="en-GB" u="sng" dirty="0">
                <a:solidFill>
                  <a:srgbClr val="C00000"/>
                </a:solidFill>
              </a:rPr>
              <a:t>10-15 min </a:t>
            </a:r>
            <a:r>
              <a:rPr lang="en-GB" dirty="0"/>
              <a:t>max per person.  PS: Lorenzo is on holiday</a:t>
            </a:r>
          </a:p>
          <a:p>
            <a:r>
              <a:rPr lang="en-GB" dirty="0"/>
              <a:t>Everything is available on </a:t>
            </a:r>
            <a:r>
              <a:rPr lang="en-GB" dirty="0" err="1"/>
              <a:t>Indico</a:t>
            </a:r>
            <a:r>
              <a:rPr lang="en-GB" dirty="0"/>
              <a:t>. Maybe you can split (Matthias: </a:t>
            </a:r>
            <a:r>
              <a:rPr lang="en-GB" dirty="0" err="1"/>
              <a:t>Mon+Tue</a:t>
            </a:r>
            <a:r>
              <a:rPr lang="en-GB" dirty="0"/>
              <a:t>, Zinur: </a:t>
            </a:r>
            <a:r>
              <a:rPr lang="en-GB" dirty="0" err="1"/>
              <a:t>Wed+Thu</a:t>
            </a:r>
            <a:r>
              <a:rPr lang="en-GB" dirty="0"/>
              <a:t>)</a:t>
            </a:r>
          </a:p>
          <a:p>
            <a:r>
              <a:rPr lang="en-GB" dirty="0"/>
              <a:t>Cheers,</a:t>
            </a:r>
          </a:p>
          <a:p>
            <a:r>
              <a:rPr lang="en-GB" dirty="0"/>
              <a:t>Arjan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7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" y="371022"/>
            <a:ext cx="6650831" cy="56864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809" y="1306853"/>
            <a:ext cx="5879306" cy="381476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61436" y="1756229"/>
            <a:ext cx="6916057" cy="791028"/>
          </a:xfrm>
          <a:prstGeom prst="roundRect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hlinkClick r:id="rId4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86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Plenary Session 5: High Field Facilities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225198" y="711427"/>
            <a:ext cx="8708231" cy="4936331"/>
            <a:chOff x="225198" y="711427"/>
            <a:chExt cx="8708231" cy="493633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198" y="711427"/>
              <a:ext cx="8708231" cy="4936331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1204686" y="2177145"/>
              <a:ext cx="1625600" cy="72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5182756" y="3172335"/>
              <a:ext cx="2691244" cy="725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96985" y="706340"/>
            <a:ext cx="8686800" cy="4950619"/>
            <a:chOff x="196985" y="706340"/>
            <a:chExt cx="8686800" cy="495061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985" y="706340"/>
              <a:ext cx="8686800" cy="4950619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471714" y="3998686"/>
              <a:ext cx="936172" cy="290285"/>
            </a:xfrm>
            <a:prstGeom prst="ellipse">
              <a:avLst/>
            </a:prstGeom>
            <a:solidFill>
              <a:srgbClr val="FF0000">
                <a:alpha val="1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7886" y="3979445"/>
              <a:ext cx="1978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C00000"/>
                  </a:solidFill>
                </a:rPr>
                <a:t>CERN is not in the list!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985" y="711427"/>
            <a:ext cx="8715375" cy="49506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09" y="693900"/>
            <a:ext cx="8708231" cy="497919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4305" y="486301"/>
            <a:ext cx="6909435" cy="392049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4093" y="1231605"/>
            <a:ext cx="6281897" cy="3368650"/>
            <a:chOff x="64093" y="1231605"/>
            <a:chExt cx="6281897" cy="336865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093" y="1314130"/>
              <a:ext cx="5786438" cy="3286125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0856" y="1231605"/>
              <a:ext cx="725134" cy="713532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1654310" y="2727613"/>
            <a:ext cx="6267609" cy="3362040"/>
            <a:chOff x="1654310" y="2727613"/>
            <a:chExt cx="6267609" cy="336204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54310" y="2817815"/>
              <a:ext cx="5772150" cy="3271838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6785" y="2727613"/>
              <a:ext cx="725134" cy="713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224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720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Plenary Session 6: Six Young Scientists Pitching Their Research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81" y="669199"/>
            <a:ext cx="7839075" cy="5086350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112142" y="2035834"/>
            <a:ext cx="8151963" cy="3812875"/>
          </a:xfrm>
          <a:prstGeom prst="roundRect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139596" y="361005"/>
            <a:ext cx="8124509" cy="3400583"/>
            <a:chOff x="69353" y="381597"/>
            <a:chExt cx="8124509" cy="3400583"/>
          </a:xfrm>
        </p:grpSpPr>
        <p:sp>
          <p:nvSpPr>
            <p:cNvPr id="9" name="Oval 8"/>
            <p:cNvSpPr/>
            <p:nvPr/>
          </p:nvSpPr>
          <p:spPr>
            <a:xfrm>
              <a:off x="6072067" y="3224811"/>
              <a:ext cx="2121795" cy="557369"/>
            </a:xfrm>
            <a:prstGeom prst="ellipse">
              <a:avLst/>
            </a:prstGeom>
            <a:noFill/>
            <a:ln w="412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31">
              <a:hlinkClick r:id="rId4"/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353" y="381597"/>
              <a:ext cx="4742498" cy="2711768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9314" y="987411"/>
              <a:ext cx="3643313" cy="211455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/>
        </p:nvGrpSpPr>
        <p:grpSpPr>
          <a:xfrm>
            <a:off x="220860" y="669199"/>
            <a:ext cx="8273283" cy="3649758"/>
            <a:chOff x="220860" y="669199"/>
            <a:chExt cx="8273283" cy="3649758"/>
          </a:xfrm>
        </p:grpSpPr>
        <p:sp>
          <p:nvSpPr>
            <p:cNvPr id="30" name="Oval 29"/>
            <p:cNvSpPr/>
            <p:nvPr/>
          </p:nvSpPr>
          <p:spPr>
            <a:xfrm>
              <a:off x="6372348" y="3761588"/>
              <a:ext cx="2121795" cy="557369"/>
            </a:xfrm>
            <a:prstGeom prst="ellipse">
              <a:avLst/>
            </a:prstGeom>
            <a:noFill/>
            <a:ln w="412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>
              <a:hlinkClick r:id="rId7"/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0860" y="669199"/>
              <a:ext cx="4990148" cy="281082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81685" y="1701824"/>
              <a:ext cx="4600575" cy="258318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316646" y="1158280"/>
            <a:ext cx="8096985" cy="4322372"/>
            <a:chOff x="316646" y="1158280"/>
            <a:chExt cx="8096985" cy="4322372"/>
          </a:xfrm>
        </p:grpSpPr>
        <p:sp>
          <p:nvSpPr>
            <p:cNvPr id="31" name="Oval 30"/>
            <p:cNvSpPr/>
            <p:nvPr/>
          </p:nvSpPr>
          <p:spPr>
            <a:xfrm>
              <a:off x="6291836" y="4923283"/>
              <a:ext cx="2121795" cy="557369"/>
            </a:xfrm>
            <a:prstGeom prst="ellipse">
              <a:avLst/>
            </a:prstGeom>
            <a:noFill/>
            <a:ln w="412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7" name="Picture 36">
              <a:hlinkClick r:id="rId10"/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6646" y="1158280"/>
              <a:ext cx="5045869" cy="2878931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963358" y="1217915"/>
              <a:ext cx="2693194" cy="201453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121911" y="2316987"/>
              <a:ext cx="2228850" cy="2600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161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319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Wednesday Poster Session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59" y="623479"/>
            <a:ext cx="7757160" cy="51435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82860" y="449160"/>
            <a:ext cx="8400926" cy="2443330"/>
          </a:xfrm>
          <a:prstGeom prst="roundRect">
            <a:avLst/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145892" y="335666"/>
            <a:ext cx="706056" cy="2789499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286982" y="233422"/>
            <a:ext cx="706056" cy="2789499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811127" y="267636"/>
            <a:ext cx="706056" cy="2789499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0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720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Poster Session 3.01: FCC and other Future Accelerator Magnets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83583" y="569441"/>
            <a:ext cx="8775175" cy="1435518"/>
            <a:chOff x="183583" y="1203100"/>
            <a:chExt cx="8775175" cy="143551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9901" y="1249172"/>
              <a:ext cx="1998857" cy="1350419"/>
            </a:xfrm>
            <a:prstGeom prst="rect">
              <a:avLst/>
            </a:prstGeom>
          </p:spPr>
        </p:pic>
        <p:sp>
          <p:nvSpPr>
            <p:cNvPr id="5" name="TextBox 4">
              <a:hlinkClick r:id="rId4"/>
            </p:cNvPr>
            <p:cNvSpPr txBox="1"/>
            <p:nvPr/>
          </p:nvSpPr>
          <p:spPr>
            <a:xfrm>
              <a:off x="183583" y="1203100"/>
              <a:ext cx="38525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 smtClean="0"/>
                <a:t>“60-mm aperture High-Field Nb</a:t>
              </a:r>
              <a:r>
                <a:rPr lang="en-GB" baseline="-25000" dirty="0" smtClean="0"/>
                <a:t>3</a:t>
              </a:r>
              <a:r>
                <a:rPr lang="en-GB" dirty="0" smtClean="0"/>
                <a:t>Sn Cos-theta Dipole with Stress Management”, </a:t>
              </a:r>
              <a:r>
                <a:rPr lang="en-GB" i="1" dirty="0" smtClean="0"/>
                <a:t>Igor </a:t>
              </a:r>
              <a:r>
                <a:rPr lang="en-GB" i="1" dirty="0" err="1" smtClean="0"/>
                <a:t>Novitski</a:t>
              </a:r>
              <a:r>
                <a:rPr lang="en-GB" i="1" dirty="0" smtClean="0"/>
                <a:t>, </a:t>
              </a:r>
              <a:r>
                <a:rPr lang="en-GB" dirty="0" err="1" smtClean="0"/>
                <a:t>Fermilab</a:t>
              </a:r>
              <a:endParaRPr lang="en-GB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56046" y="1214630"/>
              <a:ext cx="3481388" cy="1423988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54226" y="2185971"/>
            <a:ext cx="8704532" cy="2126667"/>
            <a:chOff x="254226" y="2185971"/>
            <a:chExt cx="8704532" cy="2126667"/>
          </a:xfrm>
        </p:grpSpPr>
        <p:sp>
          <p:nvSpPr>
            <p:cNvPr id="11" name="TextBox 10">
              <a:hlinkClick r:id="rId6"/>
            </p:cNvPr>
            <p:cNvSpPr txBox="1"/>
            <p:nvPr/>
          </p:nvSpPr>
          <p:spPr>
            <a:xfrm>
              <a:off x="254226" y="2301690"/>
              <a:ext cx="59781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 smtClean="0"/>
                <a:t>“Design of a </a:t>
              </a:r>
              <a:r>
                <a:rPr lang="en-GB" dirty="0"/>
                <a:t>Nb</a:t>
              </a:r>
              <a:r>
                <a:rPr lang="en-GB" baseline="-25000" dirty="0"/>
                <a:t>3</a:t>
              </a:r>
              <a:r>
                <a:rPr lang="en-GB" dirty="0"/>
                <a:t>Sn</a:t>
              </a:r>
              <a:r>
                <a:rPr lang="en-GB" dirty="0" smtClean="0"/>
                <a:t> 400 T/m quadrupole for the FCC”, </a:t>
              </a:r>
              <a:r>
                <a:rPr lang="en-GB" i="1" dirty="0" smtClean="0"/>
                <a:t>Clement Lorin, </a:t>
              </a:r>
              <a:r>
                <a:rPr lang="en-GB" dirty="0" smtClean="0"/>
                <a:t>CEA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2665" y="2185971"/>
              <a:ext cx="2976093" cy="2126667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123072" y="3708034"/>
            <a:ext cx="8802364" cy="2131293"/>
            <a:chOff x="123072" y="3708034"/>
            <a:chExt cx="8802364" cy="2131293"/>
          </a:xfrm>
        </p:grpSpPr>
        <p:sp>
          <p:nvSpPr>
            <p:cNvPr id="14" name="TextBox 13">
              <a:hlinkClick r:id="rId8"/>
            </p:cNvPr>
            <p:cNvSpPr txBox="1"/>
            <p:nvPr/>
          </p:nvSpPr>
          <p:spPr>
            <a:xfrm>
              <a:off x="183583" y="3708034"/>
              <a:ext cx="5719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 smtClean="0"/>
                <a:t>“Parametric Study of Block-Coil Dipoles Using Graded Conductors”, </a:t>
              </a:r>
              <a:r>
                <a:rPr lang="en-GB" i="1" dirty="0" smtClean="0"/>
                <a:t>E. </a:t>
              </a:r>
              <a:r>
                <a:rPr lang="en-GB" i="1" dirty="0" err="1" smtClean="0"/>
                <a:t>Rochepault</a:t>
              </a:r>
              <a:r>
                <a:rPr lang="en-GB" i="1" dirty="0" smtClean="0"/>
                <a:t>, </a:t>
              </a:r>
              <a:r>
                <a:rPr lang="en-GB" dirty="0" smtClean="0"/>
                <a:t>CERN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3072" y="4461566"/>
              <a:ext cx="6747215" cy="137776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66393" y="4454783"/>
              <a:ext cx="3159043" cy="13491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945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421" y="1258742"/>
            <a:ext cx="4433888" cy="238125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819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Poster Session 3.10: Structural Materials, Electrical Insulation</a:t>
            </a:r>
          </a:p>
          <a:p>
            <a:r>
              <a:rPr lang="en-GB" b="1" dirty="0"/>
              <a:t>	</a:t>
            </a:r>
            <a:r>
              <a:rPr lang="en-GB" b="1" dirty="0" smtClean="0"/>
              <a:t>				and other Magnet Components</a:t>
            </a:r>
            <a:endParaRPr lang="en-GB" b="1" dirty="0"/>
          </a:p>
        </p:txBody>
      </p:sp>
      <p:sp>
        <p:nvSpPr>
          <p:cNvPr id="10" name="TextBox 9">
            <a:hlinkClick r:id="rId3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sp>
        <p:nvSpPr>
          <p:cNvPr id="16" name="TextBox 15">
            <a:hlinkClick r:id="rId4"/>
          </p:cNvPr>
          <p:cNvSpPr txBox="1"/>
          <p:nvPr/>
        </p:nvSpPr>
        <p:spPr>
          <a:xfrm>
            <a:off x="183583" y="644085"/>
            <a:ext cx="7894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“Damage evaluation in a superconducting magnet winding pack due to an accident”, </a:t>
            </a:r>
            <a:r>
              <a:rPr lang="en-GB" i="1" dirty="0" smtClean="0"/>
              <a:t>S. </a:t>
            </a:r>
            <a:r>
              <a:rPr lang="en-GB" i="1" dirty="0" err="1" smtClean="0"/>
              <a:t>Roccella</a:t>
            </a:r>
            <a:r>
              <a:rPr lang="en-GB" i="1" dirty="0" smtClean="0"/>
              <a:t>, </a:t>
            </a:r>
            <a:r>
              <a:rPr lang="en-GB" i="1" dirty="0" err="1" smtClean="0"/>
              <a:t>Frascatti</a:t>
            </a:r>
            <a:r>
              <a:rPr lang="en-GB" i="1" dirty="0" smtClean="0"/>
              <a:t>, Italy</a:t>
            </a:r>
            <a:endParaRPr lang="en-GB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721" y="1277973"/>
            <a:ext cx="3743325" cy="168592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37972" y="3710910"/>
            <a:ext cx="8869179" cy="3016592"/>
            <a:chOff x="137972" y="3710910"/>
            <a:chExt cx="8869179" cy="3016592"/>
          </a:xfrm>
        </p:grpSpPr>
        <p:sp>
          <p:nvSpPr>
            <p:cNvPr id="19" name="TextBox 18">
              <a:hlinkClick r:id="rId6"/>
            </p:cNvPr>
            <p:cNvSpPr txBox="1"/>
            <p:nvPr/>
          </p:nvSpPr>
          <p:spPr>
            <a:xfrm>
              <a:off x="137972" y="3710910"/>
              <a:ext cx="88691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 smtClean="0"/>
                <a:t>“</a:t>
              </a:r>
              <a:r>
                <a:rPr lang="en-GB" dirty="0" err="1" smtClean="0"/>
                <a:t>Creepage</a:t>
              </a:r>
              <a:r>
                <a:rPr lang="en-GB" dirty="0" smtClean="0"/>
                <a:t> Discharge Characteristics of Solid Insulation Materials under Cryogenic Temperature for a Superconducting Apparatus”, </a:t>
              </a:r>
              <a:r>
                <a:rPr lang="en-GB" i="1" dirty="0"/>
                <a:t>O</a:t>
              </a:r>
              <a:r>
                <a:rPr lang="en-GB" i="1" dirty="0" smtClean="0"/>
                <a:t>. Lee, Korea</a:t>
              </a:r>
              <a:endParaRPr lang="en-GB" dirty="0" smtClean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997" y="4308664"/>
              <a:ext cx="3157441" cy="2418838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5169" y="4325107"/>
              <a:ext cx="4497910" cy="2088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197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ZCh, MPE-PE Section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227" y="79828"/>
            <a:ext cx="3390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Poster Session 3.11: Stability</a:t>
            </a:r>
            <a:endParaRPr lang="en-GB" b="1" dirty="0"/>
          </a:p>
        </p:txBody>
      </p:sp>
      <p:sp>
        <p:nvSpPr>
          <p:cNvPr id="10" name="TextBox 9">
            <a:hlinkClick r:id="rId2"/>
          </p:cNvPr>
          <p:cNvSpPr txBox="1"/>
          <p:nvPr/>
        </p:nvSpPr>
        <p:spPr>
          <a:xfrm>
            <a:off x="7596253" y="5766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Indico</a:t>
            </a:r>
            <a:r>
              <a:rPr lang="en-GB" dirty="0"/>
              <a:t> </a:t>
            </a:r>
            <a:r>
              <a:rPr lang="en-GB" dirty="0" smtClean="0"/>
              <a:t>Link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83582" y="430630"/>
            <a:ext cx="8503218" cy="1844040"/>
            <a:chOff x="183582" y="430630"/>
            <a:chExt cx="8503218" cy="1844040"/>
          </a:xfrm>
        </p:grpSpPr>
        <p:sp>
          <p:nvSpPr>
            <p:cNvPr id="7" name="TextBox 6">
              <a:hlinkClick r:id="rId3"/>
            </p:cNvPr>
            <p:cNvSpPr txBox="1"/>
            <p:nvPr/>
          </p:nvSpPr>
          <p:spPr>
            <a:xfrm>
              <a:off x="183582" y="569441"/>
              <a:ext cx="49991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 smtClean="0"/>
                <a:t>“HTS Magnet with Smart Insulation Method”, </a:t>
              </a:r>
              <a:r>
                <a:rPr lang="en-GB" i="1" dirty="0" smtClean="0"/>
                <a:t>Y.-S. Jo, </a:t>
              </a:r>
              <a:r>
                <a:rPr lang="en-GB" dirty="0" smtClean="0"/>
                <a:t>KERI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9700" y="430630"/>
              <a:ext cx="3467100" cy="1844040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0" y="2271242"/>
            <a:ext cx="8614611" cy="3220106"/>
            <a:chOff x="0" y="2271242"/>
            <a:chExt cx="8614611" cy="3220106"/>
          </a:xfrm>
        </p:grpSpPr>
        <p:sp>
          <p:nvSpPr>
            <p:cNvPr id="11" name="TextBox 10">
              <a:hlinkClick r:id="rId5"/>
            </p:cNvPr>
            <p:cNvSpPr txBox="1"/>
            <p:nvPr/>
          </p:nvSpPr>
          <p:spPr>
            <a:xfrm>
              <a:off x="0" y="2271242"/>
              <a:ext cx="86146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dirty="0" smtClean="0"/>
                <a:t>“Thermal and Electromagnetic Simulation of Multi-stacked No-Insulation REBCO Pancake Coils on Normal-state Transition by PEEC method”, </a:t>
              </a:r>
              <a:r>
                <a:rPr lang="en-GB" i="1" dirty="0" smtClean="0"/>
                <a:t>R. </a:t>
              </a:r>
              <a:r>
                <a:rPr lang="en-GB" i="1" dirty="0" err="1" smtClean="0"/>
                <a:t>Miyao</a:t>
              </a:r>
              <a:r>
                <a:rPr lang="en-GB" i="1" dirty="0" smtClean="0"/>
                <a:t>, </a:t>
              </a:r>
              <a:r>
                <a:rPr lang="en-GB" dirty="0" smtClean="0"/>
                <a:t>Japan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3582" y="3438294"/>
              <a:ext cx="4443413" cy="185023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99920" y="2917573"/>
              <a:ext cx="4572000" cy="84582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51007" y="3841142"/>
              <a:ext cx="2243138" cy="1650206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83582" y="5766979"/>
            <a:ext cx="400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 all posters are loaded to </a:t>
            </a:r>
            <a:r>
              <a:rPr lang="en-GB" dirty="0" err="1" smtClean="0"/>
              <a:t>Indico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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31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4185</TotalTime>
  <Words>607</Words>
  <Application>Microsoft Office PowerPoint</Application>
  <PresentationFormat>On-screen Show (4:3)</PresentationFormat>
  <Paragraphs>133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CERNCorporate4-3</vt:lpstr>
      <vt:lpstr>PowerPoint Presentation</vt:lpstr>
      <vt:lpstr>Short overview of MT-25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Zinur Charifoulline</dc:creator>
  <cp:lastModifiedBy>Zinur Charifoulline</cp:lastModifiedBy>
  <cp:revision>74</cp:revision>
  <dcterms:created xsi:type="dcterms:W3CDTF">2017-09-11T10:28:51Z</dcterms:created>
  <dcterms:modified xsi:type="dcterms:W3CDTF">2017-09-14T08:14:47Z</dcterms:modified>
</cp:coreProperties>
</file>