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077"/>
    <a:srgbClr val="537A98"/>
    <a:srgbClr val="23557B"/>
    <a:srgbClr val="4B7493"/>
    <a:srgbClr val="376587"/>
    <a:srgbClr val="B2B2B2"/>
    <a:srgbClr val="70A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om du vill redigera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3532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5287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ch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91441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eskriv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1781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9124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1311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kolum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99267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98400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0143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3941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109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6539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65881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1696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1754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9526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7334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52155-8791-45F8-B9B0-97E5CFF45AD4}" type="datetimeFigureOut">
              <a:rPr lang="sv-SE" smtClean="0"/>
              <a:t>2017-09-14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510B1-8414-44C8-A9C4-FA1DF203E0E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765595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5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7A185-2A86-4762-A074-A58A65C085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12474"/>
            <a:ext cx="9144000" cy="812969"/>
          </a:xfrm>
        </p:spPr>
        <p:txBody>
          <a:bodyPr>
            <a:normAutofit fontScale="90000"/>
          </a:bodyPr>
          <a:lstStyle/>
          <a:p>
            <a:pPr algn="ctr"/>
            <a:r>
              <a:rPr lang="sv-SE" cap="none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sv-SE" cap="none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cap="none" dirty="0">
                <a:latin typeface="Helvetica" panose="020B0604020202020204" pitchFamily="34" charset="0"/>
                <a:cs typeface="Helvetica" panose="020B0604020202020204" pitchFamily="34" charset="0"/>
              </a:rPr>
              <a:t>Who</a:t>
            </a:r>
            <a:r>
              <a:rPr lang="sv-SE" cap="none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sv-SE" cap="none" dirty="0" err="1">
                <a:latin typeface="Helvetica" panose="020B0604020202020204" pitchFamily="34" charset="0"/>
                <a:cs typeface="Helvetica" panose="020B0604020202020204" pitchFamily="34" charset="0"/>
              </a:rPr>
              <a:t>am</a:t>
            </a:r>
            <a:r>
              <a:rPr lang="sv-SE" cap="none" dirty="0">
                <a:latin typeface="Helvetica" panose="020B0604020202020204" pitchFamily="34" charset="0"/>
                <a:cs typeface="Helvetica" panose="020B0604020202020204" pitchFamily="34" charset="0"/>
              </a:rPr>
              <a:t> I?</a:t>
            </a:r>
            <a:endParaRPr lang="sv-SE" cap="non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9150D5A-3067-40BA-B1BD-BB98BB262F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35935" y="3349243"/>
            <a:ext cx="5320129" cy="1655762"/>
          </a:xfrm>
        </p:spPr>
        <p:txBody>
          <a:bodyPr/>
          <a:lstStyle/>
          <a:p>
            <a:r>
              <a:rPr lang="sv-SE" i="1" cap="none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(An </a:t>
            </a:r>
            <a:r>
              <a:rPr lang="sv-SE" i="1" cap="none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introduction</a:t>
            </a:r>
            <a:r>
              <a:rPr lang="sv-SE" i="1" cap="none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by the new guy in 30-05-007)</a:t>
            </a:r>
            <a:endParaRPr lang="sv-SE" i="1" cap="none" dirty="0"/>
          </a:p>
        </p:txBody>
      </p:sp>
    </p:spTree>
    <p:extLst>
      <p:ext uri="{BB962C8B-B14F-4D97-AF65-F5344CB8AC3E}">
        <p14:creationId xmlns:p14="http://schemas.microsoft.com/office/powerpoint/2010/main" val="174680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5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D15B012-D749-4642-89D4-1D875B589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6212" y="2286000"/>
            <a:ext cx="9905999" cy="35052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v-SE" sz="3200" dirty="0"/>
          </a:p>
          <a:p>
            <a:endParaRPr lang="sv-SE" sz="3200" dirty="0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284C873A-FDE8-4590-8FC1-AA7D7069B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pPr algn="ctr"/>
            <a:r>
              <a:rPr lang="en-US" u="sng" cap="none" dirty="0">
                <a:latin typeface="Helvetica" panose="020B0604020202020204" pitchFamily="34" charset="0"/>
                <a:cs typeface="Helvetica" panose="020B0604020202020204" pitchFamily="34" charset="0"/>
              </a:rPr>
              <a:t>The basics</a:t>
            </a:r>
            <a:endParaRPr lang="sv-SE" u="sng" dirty="0"/>
          </a:p>
        </p:txBody>
      </p:sp>
      <p:sp>
        <p:nvSpPr>
          <p:cNvPr id="6" name="Platshållare för innehåll 2">
            <a:extLst>
              <a:ext uri="{FF2B5EF4-FFF2-40B4-BE49-F238E27FC236}">
                <a16:creationId xmlns:a16="http://schemas.microsoft.com/office/drawing/2014/main" id="{34C5A706-DFEB-4F51-B7B8-A75FED514A0E}"/>
              </a:ext>
            </a:extLst>
          </p:cNvPr>
          <p:cNvSpPr txBox="1">
            <a:spLocks/>
          </p:cNvSpPr>
          <p:nvPr/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err="1"/>
              <a:t>Name</a:t>
            </a:r>
            <a:r>
              <a:rPr lang="sv-SE" dirty="0"/>
              <a:t>: Mikael </a:t>
            </a:r>
            <a:r>
              <a:rPr lang="sv-SE" dirty="0" err="1"/>
              <a:t>Motyka</a:t>
            </a:r>
            <a:r>
              <a:rPr lang="sv-SE" dirty="0"/>
              <a:t>	</a:t>
            </a:r>
          </a:p>
          <a:p>
            <a:r>
              <a:rPr lang="sv-SE" dirty="0"/>
              <a:t>Age: 25</a:t>
            </a:r>
          </a:p>
          <a:p>
            <a:r>
              <a:rPr lang="sv-SE" dirty="0" err="1"/>
              <a:t>Hometown</a:t>
            </a:r>
            <a:r>
              <a:rPr lang="sv-SE" dirty="0"/>
              <a:t>: Lund, Sweden</a:t>
            </a:r>
          </a:p>
          <a:p>
            <a:r>
              <a:rPr lang="sv-SE" dirty="0" err="1"/>
              <a:t>Contract</a:t>
            </a:r>
            <a:r>
              <a:rPr lang="sv-SE" dirty="0"/>
              <a:t>: </a:t>
            </a:r>
            <a:r>
              <a:rPr lang="sv-SE" dirty="0" err="1"/>
              <a:t>Technical</a:t>
            </a:r>
            <a:r>
              <a:rPr lang="sv-SE" dirty="0"/>
              <a:t> Student</a:t>
            </a:r>
          </a:p>
          <a:p>
            <a:r>
              <a:rPr lang="sv-SE" dirty="0"/>
              <a:t>Duration: 10 </a:t>
            </a:r>
            <a:r>
              <a:rPr lang="sv-SE" dirty="0" err="1"/>
              <a:t>months</a:t>
            </a:r>
            <a:endParaRPr lang="sv-SE" dirty="0"/>
          </a:p>
          <a:p>
            <a:endParaRPr lang="sv-SE" dirty="0"/>
          </a:p>
        </p:txBody>
      </p:sp>
      <p:pic>
        <p:nvPicPr>
          <p:cNvPr id="18" name="Bildobjekt 17">
            <a:extLst>
              <a:ext uri="{FF2B5EF4-FFF2-40B4-BE49-F238E27FC236}">
                <a16:creationId xmlns:a16="http://schemas.microsoft.com/office/drawing/2014/main" id="{F2BFD315-4247-4DC5-A779-C14184A38A4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215" y="1843088"/>
            <a:ext cx="1853487" cy="3667125"/>
          </a:xfrm>
          <a:prstGeom prst="rect">
            <a:avLst/>
          </a:prstGeom>
        </p:spPr>
      </p:pic>
      <p:cxnSp>
        <p:nvCxnSpPr>
          <p:cNvPr id="12" name="Rak pilkoppling 11">
            <a:extLst>
              <a:ext uri="{FF2B5EF4-FFF2-40B4-BE49-F238E27FC236}">
                <a16:creationId xmlns:a16="http://schemas.microsoft.com/office/drawing/2014/main" id="{25D6C725-7026-47AF-A098-F94107F77367}"/>
              </a:ext>
            </a:extLst>
          </p:cNvPr>
          <p:cNvCxnSpPr>
            <a:cxnSpLocks/>
          </p:cNvCxnSpPr>
          <p:nvPr/>
        </p:nvCxnSpPr>
        <p:spPr>
          <a:xfrm>
            <a:off x="4886325" y="3676650"/>
            <a:ext cx="3524250" cy="17621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80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5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7E2316-D66D-487D-870B-E05E9F1EA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cap="none" dirty="0">
                <a:latin typeface="Helvetica" panose="020B0604020202020204" pitchFamily="34" charset="0"/>
                <a:cs typeface="Helvetica" panose="020B0604020202020204" pitchFamily="34" charset="0"/>
              </a:rPr>
              <a:t>Background</a:t>
            </a:r>
            <a:endParaRPr lang="sv-SE" u="sng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4BFA971A-430E-47C8-A894-E789B4885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438399"/>
            <a:ext cx="9905999" cy="3352801"/>
          </a:xfrm>
        </p:spPr>
        <p:txBody>
          <a:bodyPr/>
          <a:lstStyle/>
          <a:p>
            <a:r>
              <a:rPr lang="sv-SE" dirty="0"/>
              <a:t>University: Blekinge </a:t>
            </a:r>
            <a:r>
              <a:rPr lang="sv-SE" dirty="0" err="1"/>
              <a:t>Institute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Technology</a:t>
            </a:r>
            <a:endParaRPr lang="sv-SE" dirty="0"/>
          </a:p>
          <a:p>
            <a:endParaRPr lang="sv-SE" dirty="0"/>
          </a:p>
          <a:p>
            <a:r>
              <a:rPr lang="sv-SE" dirty="0"/>
              <a:t>Program: Master in Software </a:t>
            </a:r>
            <a:r>
              <a:rPr lang="sv-SE" dirty="0" err="1"/>
              <a:t>Engineering</a:t>
            </a:r>
            <a:endParaRPr lang="sv-SE" dirty="0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FABE2485-4129-4EC8-90A4-0EC11078B0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362" y="2087563"/>
            <a:ext cx="2296687" cy="235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5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5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7E2316-D66D-487D-870B-E05E9F1EA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cap="none" dirty="0">
                <a:latin typeface="Helvetica" panose="020B0604020202020204" pitchFamily="34" charset="0"/>
                <a:cs typeface="Helvetica" panose="020B0604020202020204" pitchFamily="34" charset="0"/>
              </a:rPr>
              <a:t>How did I end up here?</a:t>
            </a:r>
            <a:endParaRPr lang="sv-SE" u="sng" dirty="0"/>
          </a:p>
        </p:txBody>
      </p:sp>
      <p:pic>
        <p:nvPicPr>
          <p:cNvPr id="5" name="Platshållare för innehåll 4">
            <a:extLst>
              <a:ext uri="{FF2B5EF4-FFF2-40B4-BE49-F238E27FC236}">
                <a16:creationId xmlns:a16="http://schemas.microsoft.com/office/drawing/2014/main" id="{396D0BA5-BD35-40C5-9F7A-64B4C3B20A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919" y="2271711"/>
            <a:ext cx="2354317" cy="1266825"/>
          </a:xfrm>
        </p:spPr>
      </p:pic>
      <p:sp>
        <p:nvSpPr>
          <p:cNvPr id="7" name="Platshållare för innehåll 3">
            <a:extLst>
              <a:ext uri="{FF2B5EF4-FFF2-40B4-BE49-F238E27FC236}">
                <a16:creationId xmlns:a16="http://schemas.microsoft.com/office/drawing/2014/main" id="{2B189F18-6C45-486D-BA81-09F46CDD9B4F}"/>
              </a:ext>
            </a:extLst>
          </p:cNvPr>
          <p:cNvSpPr txBox="1">
            <a:spLocks/>
          </p:cNvSpPr>
          <p:nvPr/>
        </p:nvSpPr>
        <p:spPr>
          <a:xfrm>
            <a:off x="1141412" y="2438399"/>
            <a:ext cx="9905999" cy="33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err="1"/>
              <a:t>Thesis</a:t>
            </a:r>
            <a:r>
              <a:rPr lang="sv-SE" dirty="0"/>
              <a:t> at the </a:t>
            </a:r>
            <a:r>
              <a:rPr lang="sv-SE" dirty="0" err="1"/>
              <a:t>European</a:t>
            </a:r>
            <a:r>
              <a:rPr lang="sv-SE" dirty="0"/>
              <a:t> </a:t>
            </a:r>
            <a:r>
              <a:rPr lang="sv-SE" dirty="0" err="1"/>
              <a:t>Spallation</a:t>
            </a:r>
            <a:r>
              <a:rPr lang="sv-SE" dirty="0"/>
              <a:t> Source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/>
              <a:t>Development of a software simulation tool for </a:t>
            </a:r>
            <a:br>
              <a:rPr lang="sv-SE" dirty="0"/>
            </a:br>
            <a:r>
              <a:rPr lang="sv-SE" dirty="0"/>
              <a:t>Availability </a:t>
            </a:r>
            <a:r>
              <a:rPr lang="sv-SE" dirty="0" smtClean="0"/>
              <a:t>analysis (Availsim3)</a:t>
            </a:r>
            <a:endParaRPr lang="sv-SE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 err="1"/>
              <a:t>Current</a:t>
            </a:r>
            <a:r>
              <a:rPr lang="sv-SE" dirty="0"/>
              <a:t> </a:t>
            </a:r>
            <a:r>
              <a:rPr lang="sv-SE" dirty="0" err="1"/>
              <a:t>group</a:t>
            </a:r>
            <a:r>
              <a:rPr lang="sv-SE" dirty="0"/>
              <a:t> </a:t>
            </a:r>
            <a:r>
              <a:rPr lang="sv-SE" dirty="0" err="1"/>
              <a:t>showed</a:t>
            </a:r>
            <a:r>
              <a:rPr lang="sv-SE" dirty="0"/>
              <a:t> </a:t>
            </a:r>
            <a:r>
              <a:rPr lang="sv-SE" dirty="0" err="1"/>
              <a:t>interest</a:t>
            </a:r>
            <a:r>
              <a:rPr lang="sv-SE" dirty="0"/>
              <a:t> in the </a:t>
            </a:r>
            <a:r>
              <a:rPr lang="sv-SE" dirty="0" err="1"/>
              <a:t>tool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559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5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7E2316-D66D-487D-870B-E05E9F1EA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cap="none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Availsim</a:t>
            </a:r>
            <a:r>
              <a:rPr lang="en-US" u="sng" cap="none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1</a:t>
            </a:r>
            <a:endParaRPr lang="sv-SE" u="sng" dirty="0"/>
          </a:p>
        </p:txBody>
      </p:sp>
      <p:sp>
        <p:nvSpPr>
          <p:cNvPr id="7" name="Platshållare för innehåll 3">
            <a:extLst>
              <a:ext uri="{FF2B5EF4-FFF2-40B4-BE49-F238E27FC236}">
                <a16:creationId xmlns:a16="http://schemas.microsoft.com/office/drawing/2014/main" id="{2B189F18-6C45-486D-BA81-09F46CDD9B4F}"/>
              </a:ext>
            </a:extLst>
          </p:cNvPr>
          <p:cNvSpPr txBox="1">
            <a:spLocks/>
          </p:cNvSpPr>
          <p:nvPr/>
        </p:nvSpPr>
        <p:spPr>
          <a:xfrm>
            <a:off x="1141412" y="2438399"/>
            <a:ext cx="9905999" cy="33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v-SE" dirty="0"/>
          </a:p>
        </p:txBody>
      </p:sp>
      <p:sp>
        <p:nvSpPr>
          <p:cNvPr id="6" name="Platshållare för innehåll 3">
            <a:extLst>
              <a:ext uri="{FF2B5EF4-FFF2-40B4-BE49-F238E27FC236}">
                <a16:creationId xmlns:a16="http://schemas.microsoft.com/office/drawing/2014/main" id="{2B189F18-6C45-486D-BA81-09F46CDD9B4F}"/>
              </a:ext>
            </a:extLst>
          </p:cNvPr>
          <p:cNvSpPr txBox="1">
            <a:spLocks/>
          </p:cNvSpPr>
          <p:nvPr/>
        </p:nvSpPr>
        <p:spPr>
          <a:xfrm>
            <a:off x="1293812" y="2590799"/>
            <a:ext cx="9905999" cy="33528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smtClean="0"/>
              <a:t>Tom Hiemel and his team, developed for SLAC</a:t>
            </a:r>
          </a:p>
          <a:p>
            <a:r>
              <a:rPr lang="sv-SE" dirty="0" smtClean="0"/>
              <a:t>Written in MATLAB</a:t>
            </a:r>
          </a:p>
          <a:p>
            <a:r>
              <a:rPr lang="sv-SE" dirty="0" smtClean="0"/>
              <a:t>Includes complexities not possible in commercial tools such as: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 smtClean="0"/>
              <a:t>Smart repairs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 smtClean="0"/>
              <a:t>Scheduled maintenance shutdown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 smtClean="0"/>
              <a:t>Recovery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v-SE" dirty="0" smtClean="0"/>
              <a:t>”Kludge repairs”</a:t>
            </a:r>
          </a:p>
        </p:txBody>
      </p:sp>
    </p:spTree>
    <p:extLst>
      <p:ext uri="{BB962C8B-B14F-4D97-AF65-F5344CB8AC3E}">
        <p14:creationId xmlns:p14="http://schemas.microsoft.com/office/powerpoint/2010/main" val="50275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5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7E2316-D66D-487D-870B-E05E9F1EA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cap="none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Availsim</a:t>
            </a:r>
            <a:r>
              <a:rPr lang="en-US" u="sng" cap="none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2</a:t>
            </a:r>
            <a:endParaRPr lang="sv-SE" u="sng" dirty="0"/>
          </a:p>
        </p:txBody>
      </p:sp>
      <p:sp>
        <p:nvSpPr>
          <p:cNvPr id="7" name="Platshållare för innehåll 3">
            <a:extLst>
              <a:ext uri="{FF2B5EF4-FFF2-40B4-BE49-F238E27FC236}">
                <a16:creationId xmlns:a16="http://schemas.microsoft.com/office/drawing/2014/main" id="{2B189F18-6C45-486D-BA81-09F46CDD9B4F}"/>
              </a:ext>
            </a:extLst>
          </p:cNvPr>
          <p:cNvSpPr txBox="1">
            <a:spLocks/>
          </p:cNvSpPr>
          <p:nvPr/>
        </p:nvSpPr>
        <p:spPr>
          <a:xfrm>
            <a:off x="1141412" y="2438399"/>
            <a:ext cx="9905999" cy="33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v-SE" dirty="0"/>
          </a:p>
        </p:txBody>
      </p:sp>
      <p:sp>
        <p:nvSpPr>
          <p:cNvPr id="6" name="Platshållare för innehåll 3">
            <a:extLst>
              <a:ext uri="{FF2B5EF4-FFF2-40B4-BE49-F238E27FC236}">
                <a16:creationId xmlns:a16="http://schemas.microsoft.com/office/drawing/2014/main" id="{2B189F18-6C45-486D-BA81-09F46CDD9B4F}"/>
              </a:ext>
            </a:extLst>
          </p:cNvPr>
          <p:cNvSpPr txBox="1">
            <a:spLocks/>
          </p:cNvSpPr>
          <p:nvPr/>
        </p:nvSpPr>
        <p:spPr>
          <a:xfrm>
            <a:off x="1293812" y="2590799"/>
            <a:ext cx="9905999" cy="33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smtClean="0"/>
              <a:t>Tailor made for IFMIF RAMI analysis</a:t>
            </a:r>
          </a:p>
          <a:p>
            <a:r>
              <a:rPr lang="sv-SE" dirty="0" smtClean="0"/>
              <a:t>Availsim 1 features +</a:t>
            </a:r>
          </a:p>
          <a:p>
            <a:pPr lvl="1"/>
            <a:r>
              <a:rPr lang="sv-SE" dirty="0" smtClean="0"/>
              <a:t>Different failure modes for components</a:t>
            </a:r>
          </a:p>
          <a:p>
            <a:pPr lvl="1"/>
            <a:r>
              <a:rPr lang="sv-SE" dirty="0" smtClean="0"/>
              <a:t>Individual component threatment</a:t>
            </a:r>
          </a:p>
          <a:p>
            <a:pPr lvl="1"/>
            <a:r>
              <a:rPr lang="sv-SE" dirty="0" smtClean="0"/>
              <a:t>Flexible (maintenance offset/component locations/redundancies)</a:t>
            </a:r>
          </a:p>
          <a:p>
            <a:pPr lvl="1"/>
            <a:r>
              <a:rPr lang="sv-SE" dirty="0" smtClean="0"/>
              <a:t>Better corresponds to reality</a:t>
            </a:r>
          </a:p>
        </p:txBody>
      </p:sp>
    </p:spTree>
    <p:extLst>
      <p:ext uri="{BB962C8B-B14F-4D97-AF65-F5344CB8AC3E}">
        <p14:creationId xmlns:p14="http://schemas.microsoft.com/office/powerpoint/2010/main" val="386863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5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7E2316-D66D-487D-870B-E05E9F1EA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cap="none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Availsim</a:t>
            </a:r>
            <a:r>
              <a:rPr lang="en-US" u="sng" cap="none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3</a:t>
            </a:r>
            <a:endParaRPr lang="sv-SE" dirty="0"/>
          </a:p>
        </p:txBody>
      </p:sp>
      <p:sp>
        <p:nvSpPr>
          <p:cNvPr id="7" name="Platshållare för innehåll 3">
            <a:extLst>
              <a:ext uri="{FF2B5EF4-FFF2-40B4-BE49-F238E27FC236}">
                <a16:creationId xmlns:a16="http://schemas.microsoft.com/office/drawing/2014/main" id="{2B189F18-6C45-486D-BA81-09F46CDD9B4F}"/>
              </a:ext>
            </a:extLst>
          </p:cNvPr>
          <p:cNvSpPr txBox="1">
            <a:spLocks/>
          </p:cNvSpPr>
          <p:nvPr/>
        </p:nvSpPr>
        <p:spPr>
          <a:xfrm>
            <a:off x="1141412" y="2438399"/>
            <a:ext cx="9905999" cy="33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v-SE" dirty="0"/>
          </a:p>
        </p:txBody>
      </p:sp>
      <p:sp>
        <p:nvSpPr>
          <p:cNvPr id="6" name="Platshållare för innehåll 3">
            <a:extLst>
              <a:ext uri="{FF2B5EF4-FFF2-40B4-BE49-F238E27FC236}">
                <a16:creationId xmlns:a16="http://schemas.microsoft.com/office/drawing/2014/main" id="{2B189F18-6C45-486D-BA81-09F46CDD9B4F}"/>
              </a:ext>
            </a:extLst>
          </p:cNvPr>
          <p:cNvSpPr txBox="1">
            <a:spLocks/>
          </p:cNvSpPr>
          <p:nvPr/>
        </p:nvSpPr>
        <p:spPr>
          <a:xfrm>
            <a:off x="1293812" y="2590799"/>
            <a:ext cx="9905999" cy="33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000" dirty="0" smtClean="0"/>
              <a:t>Developed from scratch in Python 3</a:t>
            </a:r>
          </a:p>
          <a:p>
            <a:r>
              <a:rPr lang="sv-SE" sz="2000" dirty="0" smtClean="0"/>
              <a:t>Consists of ”Modules” to add/remove functionality more easily</a:t>
            </a:r>
          </a:p>
          <a:p>
            <a:r>
              <a:rPr lang="sv-SE" sz="2000" dirty="0" smtClean="0"/>
              <a:t>A simulation in discrete time that uses a so called ”three-phased” </a:t>
            </a:r>
            <a:br>
              <a:rPr lang="sv-SE" sz="2000" dirty="0" smtClean="0"/>
            </a:br>
            <a:r>
              <a:rPr lang="sv-SE" sz="2000" dirty="0" smtClean="0"/>
              <a:t>approach (Pidd. 1998)</a:t>
            </a:r>
          </a:p>
          <a:p>
            <a:r>
              <a:rPr lang="sv-SE" sz="2000" dirty="0" smtClean="0"/>
              <a:t>Under continuous development and testing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432" y="1747115"/>
            <a:ext cx="2754379" cy="3334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752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5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7E2316-D66D-487D-870B-E05E9F1EA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cap="none" dirty="0">
                <a:latin typeface="Helvetica" panose="020B0604020202020204" pitchFamily="34" charset="0"/>
                <a:cs typeface="Helvetica" panose="020B0604020202020204" pitchFamily="34" charset="0"/>
              </a:rPr>
              <a:t>What will I do? </a:t>
            </a:r>
            <a:r>
              <a:rPr lang="en-US" sz="2400" u="sng" cap="none" dirty="0">
                <a:latin typeface="Helvetica" panose="020B0604020202020204" pitchFamily="34" charset="0"/>
                <a:cs typeface="Helvetica" panose="020B0604020202020204" pitchFamily="34" charset="0"/>
              </a:rPr>
              <a:t>(In a nutshell)</a:t>
            </a:r>
            <a:endParaRPr lang="sv-SE" sz="2400" u="sng" dirty="0"/>
          </a:p>
        </p:txBody>
      </p:sp>
      <p:sp>
        <p:nvSpPr>
          <p:cNvPr id="7" name="Platshållare för innehåll 3">
            <a:extLst>
              <a:ext uri="{FF2B5EF4-FFF2-40B4-BE49-F238E27FC236}">
                <a16:creationId xmlns:a16="http://schemas.microsoft.com/office/drawing/2014/main" id="{2B189F18-6C45-486D-BA81-09F46CDD9B4F}"/>
              </a:ext>
            </a:extLst>
          </p:cNvPr>
          <p:cNvSpPr txBox="1">
            <a:spLocks/>
          </p:cNvSpPr>
          <p:nvPr/>
        </p:nvSpPr>
        <p:spPr>
          <a:xfrm>
            <a:off x="1141412" y="2438399"/>
            <a:ext cx="9905999" cy="3352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/>
              <a:t>Continue developing </a:t>
            </a:r>
            <a:r>
              <a:rPr lang="sv-SE" dirty="0" smtClean="0"/>
              <a:t>Availsim</a:t>
            </a:r>
            <a:endParaRPr lang="sv-SE" dirty="0"/>
          </a:p>
          <a:p>
            <a:r>
              <a:rPr lang="sv-SE" dirty="0"/>
              <a:t>Maintenance of an existing </a:t>
            </a:r>
            <a:r>
              <a:rPr lang="sv-SE" dirty="0" smtClean="0"/>
              <a:t>translator tool </a:t>
            </a:r>
            <a:r>
              <a:rPr lang="sv-SE" dirty="0"/>
              <a:t>to translate availability </a:t>
            </a:r>
            <a:r>
              <a:rPr lang="sv-SE" dirty="0" smtClean="0"/>
              <a:t>models</a:t>
            </a:r>
          </a:p>
          <a:p>
            <a:r>
              <a:rPr lang="sv-SE" dirty="0" smtClean="0"/>
              <a:t>Extend the translator to generate input files for Availsim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5076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50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647A185-2A86-4762-A074-A58A65C085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98908"/>
            <a:ext cx="9144000" cy="812969"/>
          </a:xfrm>
        </p:spPr>
        <p:txBody>
          <a:bodyPr>
            <a:normAutofit fontScale="90000"/>
          </a:bodyPr>
          <a:lstStyle/>
          <a:p>
            <a:pPr algn="ctr"/>
            <a:r>
              <a:rPr lang="sv-SE" cap="none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sv-SE" cap="none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sv-SE" cap="none" dirty="0" err="1">
                <a:latin typeface="Helvetica" panose="020B0604020202020204" pitchFamily="34" charset="0"/>
                <a:cs typeface="Helvetica" panose="020B0604020202020204" pitchFamily="34" charset="0"/>
              </a:rPr>
              <a:t>Thank</a:t>
            </a:r>
            <a:r>
              <a:rPr lang="sv-SE" cap="none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sv-SE" cap="none" dirty="0" err="1">
                <a:latin typeface="Helvetica" panose="020B0604020202020204" pitchFamily="34" charset="0"/>
                <a:cs typeface="Helvetica" panose="020B0604020202020204" pitchFamily="34" charset="0"/>
              </a:rPr>
              <a:t>You</a:t>
            </a:r>
            <a:r>
              <a:rPr lang="sv-SE" cap="none" dirty="0">
                <a:latin typeface="Helvetica" panose="020B0604020202020204" pitchFamily="34" charset="0"/>
                <a:cs typeface="Helvetica" panose="020B0604020202020204" pitchFamily="34" charset="0"/>
              </a:rPr>
              <a:t>!</a:t>
            </a:r>
            <a:endParaRPr lang="sv-SE" cap="non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29150D5A-3067-40BA-B1BD-BB98BB262F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35935" y="2930927"/>
            <a:ext cx="5320129" cy="1655762"/>
          </a:xfrm>
        </p:spPr>
        <p:txBody>
          <a:bodyPr>
            <a:normAutofit/>
          </a:bodyPr>
          <a:lstStyle/>
          <a:p>
            <a:pPr algn="ctr"/>
            <a:r>
              <a:rPr lang="sv-SE" sz="4000" i="1" cap="none" dirty="0" err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Questions</a:t>
            </a:r>
            <a:r>
              <a:rPr lang="sv-SE" sz="4000" i="1" cap="none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lang="sv-SE" sz="4000" i="1" cap="none" dirty="0"/>
          </a:p>
        </p:txBody>
      </p:sp>
    </p:spTree>
    <p:extLst>
      <p:ext uri="{BB962C8B-B14F-4D97-AF65-F5344CB8AC3E}">
        <p14:creationId xmlns:p14="http://schemas.microsoft.com/office/powerpoint/2010/main" val="114976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rets">
  <a:themeElements>
    <a:clrScheme name="Krets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Krets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rets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TM04033919[[fn=Krets]]</Template>
  <TotalTime>212</TotalTime>
  <Words>178</Words>
  <Application>Microsoft Office PowerPoint</Application>
  <PresentationFormat>Widescreen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Courier New</vt:lpstr>
      <vt:lpstr>Helvetica</vt:lpstr>
      <vt:lpstr>Trebuchet MS</vt:lpstr>
      <vt:lpstr>Tw Cen MT</vt:lpstr>
      <vt:lpstr>Krets</vt:lpstr>
      <vt:lpstr> Who am I?</vt:lpstr>
      <vt:lpstr>The basics</vt:lpstr>
      <vt:lpstr>Background</vt:lpstr>
      <vt:lpstr>How did I end up here?</vt:lpstr>
      <vt:lpstr>Availsim 1</vt:lpstr>
      <vt:lpstr>Availsim 2</vt:lpstr>
      <vt:lpstr>Availsim 3</vt:lpstr>
      <vt:lpstr>What will I do? (In a nutshell)</vt:lpstr>
      <vt:lpstr> 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</dc:title>
  <dc:creator>MIKAEL MOTYKA</dc:creator>
  <cp:lastModifiedBy>Mikael Motyka</cp:lastModifiedBy>
  <cp:revision>19</cp:revision>
  <dcterms:created xsi:type="dcterms:W3CDTF">2017-09-13T18:58:26Z</dcterms:created>
  <dcterms:modified xsi:type="dcterms:W3CDTF">2017-09-14T07:45:39Z</dcterms:modified>
</cp:coreProperties>
</file>