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8"/>
  </p:notesMasterIdLst>
  <p:handoutMasterIdLst>
    <p:handoutMasterId r:id="rId29"/>
  </p:handoutMasterIdLst>
  <p:sldIdLst>
    <p:sldId id="263" r:id="rId5"/>
    <p:sldId id="262" r:id="rId6"/>
    <p:sldId id="289" r:id="rId7"/>
    <p:sldId id="282" r:id="rId8"/>
    <p:sldId id="267" r:id="rId9"/>
    <p:sldId id="268" r:id="rId10"/>
    <p:sldId id="271" r:id="rId11"/>
    <p:sldId id="284" r:id="rId12"/>
    <p:sldId id="285" r:id="rId13"/>
    <p:sldId id="291" r:id="rId14"/>
    <p:sldId id="287" r:id="rId15"/>
    <p:sldId id="279" r:id="rId16"/>
    <p:sldId id="280" r:id="rId17"/>
    <p:sldId id="277" r:id="rId18"/>
    <p:sldId id="290" r:id="rId19"/>
    <p:sldId id="283" r:id="rId20"/>
    <p:sldId id="292" r:id="rId21"/>
    <p:sldId id="276" r:id="rId22"/>
    <p:sldId id="295" r:id="rId23"/>
    <p:sldId id="281" r:id="rId24"/>
    <p:sldId id="293" r:id="rId25"/>
    <p:sldId id="296" r:id="rId26"/>
    <p:sldId id="272" r:id="rId27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51" autoAdjust="0"/>
    <p:restoredTop sz="94660"/>
  </p:normalViewPr>
  <p:slideViewPr>
    <p:cSldViewPr snapToObjects="1" showGuides="1">
      <p:cViewPr varScale="1">
        <p:scale>
          <a:sx n="109" d="100"/>
          <a:sy n="109" d="100"/>
        </p:scale>
        <p:origin x="-1110" y="-90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26/10/2017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26/10/2017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Björn Lindström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Björn Lindström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Björn Lindström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Björn Lindström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Björn Lindström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Björn Lindström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smtClean="0"/>
              <a:t>Björn Lindström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Björn Lindström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Diamond BLM analysis of 16L2 events – current status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Björn</a:t>
            </a:r>
            <a:r>
              <a:rPr lang="en-GB" dirty="0" smtClean="0"/>
              <a:t> </a:t>
            </a:r>
            <a:r>
              <a:rPr lang="en-GB" dirty="0" err="1" smtClean="0"/>
              <a:t>Lindström</a:t>
            </a:r>
            <a:endParaRPr lang="en-GB" dirty="0" smtClean="0"/>
          </a:p>
          <a:p>
            <a:r>
              <a:rPr lang="en-GB" dirty="0" smtClean="0"/>
              <a:t>CERN</a:t>
            </a:r>
          </a:p>
          <a:p>
            <a:r>
              <a:rPr lang="sv-SE" sz="1600" dirty="0" err="1" smtClean="0"/>
              <a:t>Acknowledgements</a:t>
            </a:r>
            <a:r>
              <a:rPr lang="sv-SE" sz="1600" dirty="0" smtClean="0"/>
              <a:t>: D. </a:t>
            </a:r>
            <a:r>
              <a:rPr lang="sv-SE" sz="1600" dirty="0" err="1" smtClean="0"/>
              <a:t>Wollmann</a:t>
            </a:r>
            <a:r>
              <a:rPr lang="sv-SE" sz="1600" dirty="0" smtClean="0"/>
              <a:t>, M. </a:t>
            </a:r>
            <a:r>
              <a:rPr lang="sv-SE" sz="1600" dirty="0" err="1" smtClean="0"/>
              <a:t>Valette</a:t>
            </a:r>
            <a:r>
              <a:rPr lang="sv-SE" sz="1600" dirty="0" smtClean="0"/>
              <a:t>, P. </a:t>
            </a:r>
            <a:r>
              <a:rPr lang="sv-SE" sz="1600" dirty="0" err="1" smtClean="0"/>
              <a:t>Bélanger</a:t>
            </a:r>
            <a:r>
              <a:rPr lang="sv-SE" sz="1600" dirty="0" smtClean="0"/>
              <a:t>, C. Xu</a:t>
            </a:r>
            <a:endParaRPr lang="en-GB" sz="160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MPE PE section meeting – 26 October 2017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Time</a:t>
            </a:r>
            <a:r>
              <a:rPr lang="sv-SE" dirty="0" smtClean="0"/>
              <a:t> evolution </a:t>
            </a:r>
            <a:r>
              <a:rPr lang="sv-SE" dirty="0" err="1" smtClean="0"/>
              <a:t>of</a:t>
            </a:r>
            <a:r>
              <a:rPr lang="sv-SE" dirty="0" smtClean="0"/>
              <a:t> signal – IR7 zoom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Björn Lindström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9" name="TextBox 8"/>
          <p:cNvSpPr txBox="1"/>
          <p:nvPr/>
        </p:nvSpPr>
        <p:spPr>
          <a:xfrm>
            <a:off x="6660232" y="5949280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 smtClean="0"/>
              <a:t>Fill</a:t>
            </a:r>
            <a:r>
              <a:rPr lang="sv-SE" dirty="0" smtClean="0"/>
              <a:t> 6256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358" y="866485"/>
            <a:ext cx="6741598" cy="5991516"/>
          </a:xfr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6660232" y="1412776"/>
            <a:ext cx="2301496" cy="336192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v-SE" sz="1200" dirty="0" err="1" smtClean="0"/>
              <a:t>Filling</a:t>
            </a:r>
            <a:r>
              <a:rPr lang="sv-SE" sz="1200" dirty="0" smtClean="0"/>
              <a:t> </a:t>
            </a:r>
            <a:r>
              <a:rPr lang="sv-SE" sz="1200" dirty="0" err="1" smtClean="0"/>
              <a:t>pattern</a:t>
            </a:r>
            <a:r>
              <a:rPr lang="sv-SE" sz="1200" dirty="0" smtClean="0"/>
              <a:t> </a:t>
            </a:r>
            <a:r>
              <a:rPr lang="sv-SE" sz="1200" dirty="0" err="1" smtClean="0"/>
              <a:t>clearly</a:t>
            </a:r>
            <a:r>
              <a:rPr lang="sv-SE" sz="1200" dirty="0" smtClean="0"/>
              <a:t> </a:t>
            </a:r>
            <a:r>
              <a:rPr lang="sv-SE" sz="1200" dirty="0" err="1" smtClean="0"/>
              <a:t>visible</a:t>
            </a:r>
            <a:r>
              <a:rPr lang="sv-SE" sz="1200" dirty="0" smtClean="0"/>
              <a:t> (8 </a:t>
            </a:r>
            <a:r>
              <a:rPr lang="sv-SE" sz="1200" dirty="0" err="1" smtClean="0"/>
              <a:t>bunches</a:t>
            </a:r>
            <a:r>
              <a:rPr lang="sv-SE" sz="1200" dirty="0" smtClean="0"/>
              <a:t>, 4 </a:t>
            </a:r>
            <a:r>
              <a:rPr lang="sv-SE" sz="1200" dirty="0" err="1" smtClean="0"/>
              <a:t>empty</a:t>
            </a:r>
            <a:r>
              <a:rPr lang="sv-SE" sz="1200" dirty="0" smtClean="0"/>
              <a:t> </a:t>
            </a:r>
            <a:r>
              <a:rPr lang="sv-SE" sz="1200" dirty="0" err="1" smtClean="0"/>
              <a:t>slots</a:t>
            </a:r>
            <a:r>
              <a:rPr lang="sv-SE" sz="1200" dirty="0" smtClean="0"/>
              <a:t>)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374623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72180"/>
            <a:ext cx="7236296" cy="60972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Time</a:t>
            </a:r>
            <a:r>
              <a:rPr lang="sv-SE" dirty="0" smtClean="0"/>
              <a:t> evolution </a:t>
            </a:r>
            <a:r>
              <a:rPr lang="sv-SE" dirty="0" err="1" smtClean="0"/>
              <a:t>of</a:t>
            </a:r>
            <a:r>
              <a:rPr lang="sv-SE" dirty="0" smtClean="0"/>
              <a:t> signal – 16L2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Björn Lindström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6300192" y="6080502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 smtClean="0"/>
              <a:t>Fill</a:t>
            </a:r>
            <a:r>
              <a:rPr lang="sv-SE" dirty="0" smtClean="0"/>
              <a:t> 6256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174945" y="772180"/>
            <a:ext cx="2969055" cy="3361928"/>
          </a:xfrm>
        </p:spPr>
        <p:txBody>
          <a:bodyPr>
            <a:normAutofit/>
          </a:bodyPr>
          <a:lstStyle/>
          <a:p>
            <a:r>
              <a:rPr lang="sv-SE" sz="1200" dirty="0" err="1" smtClean="0"/>
              <a:t>Very</a:t>
            </a:r>
            <a:r>
              <a:rPr lang="sv-SE" sz="1200" dirty="0" smtClean="0"/>
              <a:t> </a:t>
            </a:r>
            <a:r>
              <a:rPr lang="sv-SE" sz="1200" dirty="0" err="1" smtClean="0"/>
              <a:t>sporadic</a:t>
            </a:r>
            <a:r>
              <a:rPr lang="sv-SE" sz="1200" dirty="0" smtClean="0"/>
              <a:t> signal</a:t>
            </a:r>
          </a:p>
          <a:p>
            <a:r>
              <a:rPr lang="sv-SE" sz="1200" dirty="0" smtClean="0"/>
              <a:t>No </a:t>
            </a:r>
            <a:r>
              <a:rPr lang="sv-SE" sz="1200" dirty="0" err="1" smtClean="0"/>
              <a:t>clear</a:t>
            </a:r>
            <a:r>
              <a:rPr lang="sv-SE" sz="1200" dirty="0" smtClean="0"/>
              <a:t> </a:t>
            </a:r>
            <a:r>
              <a:rPr lang="sv-SE" sz="1200" dirty="0" err="1" smtClean="0"/>
              <a:t>filling</a:t>
            </a:r>
            <a:r>
              <a:rPr lang="sv-SE" sz="1200" dirty="0" smtClean="0"/>
              <a:t> </a:t>
            </a:r>
            <a:r>
              <a:rPr lang="sv-SE" sz="1200" dirty="0" err="1" smtClean="0"/>
              <a:t>pattern</a:t>
            </a:r>
            <a:endParaRPr lang="sv-SE" sz="1200" dirty="0" smtClean="0"/>
          </a:p>
          <a:p>
            <a:r>
              <a:rPr lang="sv-SE" sz="1200" dirty="0" err="1" smtClean="0"/>
              <a:t>Very</a:t>
            </a:r>
            <a:r>
              <a:rPr lang="sv-SE" sz="1200" dirty="0" smtClean="0"/>
              <a:t> </a:t>
            </a:r>
            <a:r>
              <a:rPr lang="sv-SE" sz="1200" dirty="0" err="1" smtClean="0"/>
              <a:t>little</a:t>
            </a:r>
            <a:r>
              <a:rPr lang="sv-SE" sz="1200" dirty="0" smtClean="0"/>
              <a:t> </a:t>
            </a:r>
            <a:r>
              <a:rPr lang="sv-SE" sz="1200" dirty="0" err="1" smtClean="0"/>
              <a:t>increase</a:t>
            </a:r>
            <a:r>
              <a:rPr lang="sv-SE" sz="1200" dirty="0" smtClean="0"/>
              <a:t> over </a:t>
            </a:r>
            <a:r>
              <a:rPr lang="sv-SE" sz="1200" dirty="0" err="1" smtClean="0"/>
              <a:t>time</a:t>
            </a:r>
            <a:r>
              <a:rPr lang="sv-SE" sz="1200" dirty="0" smtClean="0"/>
              <a:t>, BUT </a:t>
            </a:r>
            <a:r>
              <a:rPr lang="sv-SE" sz="1200" dirty="0" err="1" smtClean="0"/>
              <a:t>more</a:t>
            </a:r>
            <a:r>
              <a:rPr lang="sv-SE" sz="1200" dirty="0" smtClean="0"/>
              <a:t> </a:t>
            </a:r>
            <a:r>
              <a:rPr lang="sv-SE" sz="1200" dirty="0" err="1" smtClean="0"/>
              <a:t>bunches</a:t>
            </a:r>
            <a:r>
              <a:rPr lang="sv-SE" sz="1200" dirty="0" smtClean="0"/>
              <a:t> show signal 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240999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5695"/>
            <a:ext cx="8316774" cy="516968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ICBLM </a:t>
            </a:r>
            <a:r>
              <a:rPr lang="sv-SE" dirty="0" err="1" smtClean="0"/>
              <a:t>comparison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836712"/>
            <a:ext cx="7920000" cy="4906963"/>
          </a:xfrm>
        </p:spPr>
        <p:txBody>
          <a:bodyPr>
            <a:normAutofit/>
          </a:bodyPr>
          <a:lstStyle/>
          <a:p>
            <a:r>
              <a:rPr lang="sv-SE" sz="1800" dirty="0" err="1" smtClean="0"/>
              <a:t>Overlaying</a:t>
            </a:r>
            <a:r>
              <a:rPr lang="sv-SE" sz="1800" dirty="0" smtClean="0"/>
              <a:t> </a:t>
            </a:r>
            <a:r>
              <a:rPr lang="sv-SE" sz="1800" dirty="0" err="1" smtClean="0"/>
              <a:t>dBLM</a:t>
            </a:r>
            <a:r>
              <a:rPr lang="sv-SE" sz="1800" dirty="0" smtClean="0"/>
              <a:t> signal </a:t>
            </a:r>
            <a:r>
              <a:rPr lang="sv-SE" sz="1800" dirty="0" err="1" smtClean="0"/>
              <a:t>integrated</a:t>
            </a:r>
            <a:r>
              <a:rPr lang="sv-SE" sz="1800" dirty="0" smtClean="0"/>
              <a:t> in 40 µs </a:t>
            </a:r>
            <a:r>
              <a:rPr lang="sv-SE" sz="1800" dirty="0" err="1" smtClean="0"/>
              <a:t>buckets</a:t>
            </a:r>
            <a:r>
              <a:rPr lang="sv-SE" sz="1800" dirty="0" smtClean="0"/>
              <a:t> </a:t>
            </a:r>
            <a:r>
              <a:rPr lang="sv-SE" sz="1800" dirty="0" err="1" smtClean="0"/>
              <a:t>with</a:t>
            </a:r>
            <a:r>
              <a:rPr lang="sv-SE" sz="1800" dirty="0" smtClean="0"/>
              <a:t> ICBLM signal show </a:t>
            </a:r>
            <a:r>
              <a:rPr lang="sv-SE" sz="1800" dirty="0" err="1" smtClean="0"/>
              <a:t>good</a:t>
            </a:r>
            <a:r>
              <a:rPr lang="sv-SE" sz="1800" dirty="0" smtClean="0"/>
              <a:t> </a:t>
            </a:r>
            <a:r>
              <a:rPr lang="sv-SE" sz="1800" dirty="0" err="1" smtClean="0"/>
              <a:t>correlation</a:t>
            </a:r>
            <a:endParaRPr lang="sv-SE" sz="1800" dirty="0" smtClean="0"/>
          </a:p>
          <a:p>
            <a:r>
              <a:rPr lang="sv-SE" sz="1800" dirty="0" err="1" smtClean="0"/>
              <a:t>Can</a:t>
            </a:r>
            <a:r>
              <a:rPr lang="sv-SE" sz="1800" dirty="0" smtClean="0"/>
              <a:t> be </a:t>
            </a:r>
            <a:r>
              <a:rPr lang="sv-SE" sz="1800" dirty="0" err="1" smtClean="0"/>
              <a:t>used</a:t>
            </a:r>
            <a:r>
              <a:rPr lang="sv-SE" sz="1800" dirty="0" smtClean="0"/>
              <a:t> </a:t>
            </a:r>
            <a:r>
              <a:rPr lang="sv-SE" sz="1800" dirty="0" err="1" smtClean="0"/>
              <a:t>to</a:t>
            </a:r>
            <a:r>
              <a:rPr lang="sv-SE" sz="1800" dirty="0" smtClean="0"/>
              <a:t> </a:t>
            </a:r>
            <a:r>
              <a:rPr lang="sv-SE" sz="1800" dirty="0" err="1" smtClean="0"/>
              <a:t>estimate</a:t>
            </a:r>
            <a:r>
              <a:rPr lang="sv-SE" sz="1800" dirty="0" smtClean="0"/>
              <a:t> </a:t>
            </a:r>
            <a:r>
              <a:rPr lang="sv-SE" sz="1800" dirty="0" err="1" smtClean="0"/>
              <a:t>efficiency</a:t>
            </a:r>
            <a:r>
              <a:rPr lang="sv-SE" sz="1800" dirty="0" smtClean="0"/>
              <a:t> </a:t>
            </a:r>
            <a:r>
              <a:rPr lang="sv-SE" sz="1800" dirty="0" err="1" smtClean="0"/>
              <a:t>of</a:t>
            </a:r>
            <a:r>
              <a:rPr lang="sv-SE" sz="1800" dirty="0" smtClean="0"/>
              <a:t> </a:t>
            </a:r>
            <a:r>
              <a:rPr lang="sv-SE" sz="1800" dirty="0" err="1" smtClean="0"/>
              <a:t>dBLM</a:t>
            </a:r>
            <a:endParaRPr lang="sv-SE" sz="1800" dirty="0" smtClean="0"/>
          </a:p>
          <a:p>
            <a:endParaRPr lang="sv-SE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Björn Lindström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9152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0808"/>
            <a:ext cx="7308304" cy="51596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ICBLM </a:t>
            </a:r>
            <a:r>
              <a:rPr lang="sv-SE" dirty="0" err="1" smtClean="0"/>
              <a:t>comparison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836712"/>
            <a:ext cx="7920000" cy="4906963"/>
          </a:xfrm>
        </p:spPr>
        <p:txBody>
          <a:bodyPr>
            <a:normAutofit/>
          </a:bodyPr>
          <a:lstStyle/>
          <a:p>
            <a:r>
              <a:rPr lang="sv-SE" sz="1800" dirty="0" err="1" smtClean="0"/>
              <a:t>Overlaying</a:t>
            </a:r>
            <a:r>
              <a:rPr lang="sv-SE" sz="1800" dirty="0" smtClean="0"/>
              <a:t> </a:t>
            </a:r>
            <a:r>
              <a:rPr lang="sv-SE" sz="1800" dirty="0" err="1" smtClean="0"/>
              <a:t>dBLM</a:t>
            </a:r>
            <a:r>
              <a:rPr lang="sv-SE" sz="1800" dirty="0" smtClean="0"/>
              <a:t> signal </a:t>
            </a:r>
            <a:r>
              <a:rPr lang="sv-SE" sz="1800" dirty="0" err="1" smtClean="0"/>
              <a:t>integrated</a:t>
            </a:r>
            <a:r>
              <a:rPr lang="sv-SE" sz="1800" dirty="0" smtClean="0"/>
              <a:t> in 40 µs </a:t>
            </a:r>
            <a:r>
              <a:rPr lang="sv-SE" sz="1800" dirty="0" err="1" smtClean="0"/>
              <a:t>buckets</a:t>
            </a:r>
            <a:r>
              <a:rPr lang="sv-SE" sz="1800" dirty="0" smtClean="0"/>
              <a:t> </a:t>
            </a:r>
            <a:r>
              <a:rPr lang="sv-SE" sz="1800" dirty="0" err="1" smtClean="0"/>
              <a:t>with</a:t>
            </a:r>
            <a:r>
              <a:rPr lang="sv-SE" sz="1800" dirty="0" smtClean="0"/>
              <a:t> ICBLM signal show </a:t>
            </a:r>
            <a:r>
              <a:rPr lang="sv-SE" sz="1800" dirty="0" err="1" smtClean="0"/>
              <a:t>good</a:t>
            </a:r>
            <a:r>
              <a:rPr lang="sv-SE" sz="1800" dirty="0" smtClean="0"/>
              <a:t> </a:t>
            </a:r>
            <a:r>
              <a:rPr lang="sv-SE" sz="1800" dirty="0" err="1" smtClean="0"/>
              <a:t>correlation</a:t>
            </a:r>
            <a:endParaRPr lang="sv-SE" sz="1800" dirty="0" smtClean="0"/>
          </a:p>
          <a:p>
            <a:r>
              <a:rPr lang="sv-SE" sz="1800" dirty="0" err="1" smtClean="0"/>
              <a:t>Can</a:t>
            </a:r>
            <a:r>
              <a:rPr lang="sv-SE" sz="1800" dirty="0" smtClean="0"/>
              <a:t> be </a:t>
            </a:r>
            <a:r>
              <a:rPr lang="sv-SE" sz="1800" dirty="0" err="1" smtClean="0"/>
              <a:t>used</a:t>
            </a:r>
            <a:r>
              <a:rPr lang="sv-SE" sz="1800" dirty="0" smtClean="0"/>
              <a:t> </a:t>
            </a:r>
            <a:r>
              <a:rPr lang="sv-SE" sz="1800" dirty="0" err="1" smtClean="0"/>
              <a:t>to</a:t>
            </a:r>
            <a:r>
              <a:rPr lang="sv-SE" sz="1800" dirty="0" smtClean="0"/>
              <a:t> </a:t>
            </a:r>
            <a:r>
              <a:rPr lang="sv-SE" sz="1800" dirty="0" err="1" smtClean="0"/>
              <a:t>estimate</a:t>
            </a:r>
            <a:r>
              <a:rPr lang="sv-SE" sz="1800" dirty="0" smtClean="0"/>
              <a:t> </a:t>
            </a:r>
            <a:r>
              <a:rPr lang="sv-SE" sz="1800" dirty="0" err="1" smtClean="0"/>
              <a:t>efficiency</a:t>
            </a:r>
            <a:r>
              <a:rPr lang="sv-SE" sz="1800" dirty="0" smtClean="0"/>
              <a:t> </a:t>
            </a:r>
            <a:r>
              <a:rPr lang="sv-SE" sz="1800" dirty="0" err="1" smtClean="0"/>
              <a:t>of</a:t>
            </a:r>
            <a:r>
              <a:rPr lang="sv-SE" sz="1800" dirty="0" smtClean="0"/>
              <a:t> </a:t>
            </a:r>
            <a:r>
              <a:rPr lang="sv-SE" sz="1800" dirty="0" err="1" smtClean="0"/>
              <a:t>dBLM</a:t>
            </a:r>
            <a:endParaRPr lang="sv-SE" sz="1800" dirty="0" smtClean="0"/>
          </a:p>
          <a:p>
            <a:endParaRPr lang="sv-SE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Björn Lindström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719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27384"/>
            <a:ext cx="7920000" cy="720000"/>
          </a:xfrm>
        </p:spPr>
        <p:txBody>
          <a:bodyPr/>
          <a:lstStyle/>
          <a:p>
            <a:r>
              <a:rPr lang="sv-SE" dirty="0" smtClean="0"/>
              <a:t>16L2 signal </a:t>
            </a:r>
            <a:r>
              <a:rPr lang="sv-SE" dirty="0" err="1" smtClean="0"/>
              <a:t>sporadicity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548680"/>
            <a:ext cx="7920000" cy="4906963"/>
          </a:xfrm>
        </p:spPr>
        <p:txBody>
          <a:bodyPr>
            <a:normAutofit/>
          </a:bodyPr>
          <a:lstStyle/>
          <a:p>
            <a:r>
              <a:rPr lang="sv-SE" sz="1800" dirty="0" smtClean="0"/>
              <a:t>&lt;20 </a:t>
            </a:r>
            <a:r>
              <a:rPr lang="sv-SE" sz="1800" dirty="0"/>
              <a:t>% </a:t>
            </a:r>
            <a:r>
              <a:rPr lang="sv-SE" sz="1800" dirty="0" err="1"/>
              <a:t>of</a:t>
            </a:r>
            <a:r>
              <a:rPr lang="sv-SE" sz="1800" dirty="0"/>
              <a:t> bunch-16L2 interactions </a:t>
            </a:r>
            <a:r>
              <a:rPr lang="sv-SE" sz="1800" dirty="0" err="1"/>
              <a:t>are</a:t>
            </a:r>
            <a:r>
              <a:rPr lang="sv-SE" sz="1800" dirty="0"/>
              <a:t> </a:t>
            </a:r>
            <a:r>
              <a:rPr lang="sv-SE" sz="1800" dirty="0" err="1"/>
              <a:t>detected</a:t>
            </a:r>
            <a:r>
              <a:rPr lang="sv-SE" sz="1800" dirty="0"/>
              <a:t> </a:t>
            </a:r>
            <a:r>
              <a:rPr lang="sv-SE" sz="1800" dirty="0" err="1"/>
              <a:t>due</a:t>
            </a:r>
            <a:r>
              <a:rPr lang="sv-SE" sz="1800" dirty="0"/>
              <a:t> </a:t>
            </a:r>
            <a:r>
              <a:rPr lang="sv-SE" sz="1800" dirty="0" err="1"/>
              <a:t>to</a:t>
            </a:r>
            <a:r>
              <a:rPr lang="sv-SE" sz="1800" dirty="0"/>
              <a:t> small </a:t>
            </a:r>
            <a:r>
              <a:rPr lang="sv-SE" sz="1800" dirty="0" err="1"/>
              <a:t>angular</a:t>
            </a:r>
            <a:r>
              <a:rPr lang="sv-SE" sz="1800" dirty="0"/>
              <a:t> </a:t>
            </a:r>
            <a:r>
              <a:rPr lang="sv-SE" sz="1800" dirty="0" err="1"/>
              <a:t>acceptance</a:t>
            </a:r>
            <a:endParaRPr lang="sv-SE" sz="1800" dirty="0"/>
          </a:p>
          <a:p>
            <a:pPr lvl="1"/>
            <a:r>
              <a:rPr lang="sv-SE" sz="1400" dirty="0" smtClean="0"/>
              <a:t>-&gt; Statistical </a:t>
            </a:r>
            <a:r>
              <a:rPr lang="sv-SE" sz="1400" dirty="0" err="1" smtClean="0"/>
              <a:t>fluctuations</a:t>
            </a:r>
            <a:r>
              <a:rPr lang="sv-SE" sz="1400" dirty="0" smtClean="0"/>
              <a:t> </a:t>
            </a:r>
            <a:r>
              <a:rPr lang="sv-SE" sz="1400" dirty="0" err="1" smtClean="0"/>
              <a:t>become</a:t>
            </a:r>
            <a:r>
              <a:rPr lang="sv-SE" sz="1400" dirty="0" smtClean="0"/>
              <a:t> </a:t>
            </a:r>
            <a:r>
              <a:rPr lang="sv-SE" sz="1400" dirty="0" err="1" smtClean="0"/>
              <a:t>significant</a:t>
            </a:r>
            <a:endParaRPr lang="sv-SE" sz="1400" dirty="0"/>
          </a:p>
          <a:p>
            <a:pPr lvl="1"/>
            <a:endParaRPr lang="sv-SE" sz="1400" dirty="0" smtClean="0"/>
          </a:p>
          <a:p>
            <a:pPr marL="457200" lvl="1" indent="0">
              <a:buNone/>
            </a:pPr>
            <a:endParaRPr lang="sv-SE" sz="1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Björn Lindström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87"/>
          <a:stretch/>
        </p:blipFill>
        <p:spPr>
          <a:xfrm>
            <a:off x="1112577" y="1741458"/>
            <a:ext cx="7107336" cy="450784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915816" y="3212976"/>
            <a:ext cx="35573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 smtClean="0"/>
              <a:t>Several</a:t>
            </a:r>
            <a:r>
              <a:rPr lang="sv-SE" dirty="0" smtClean="0"/>
              <a:t> ”</a:t>
            </a:r>
            <a:r>
              <a:rPr lang="sv-SE" dirty="0" err="1" smtClean="0"/>
              <a:t>missing</a:t>
            </a:r>
            <a:r>
              <a:rPr lang="sv-SE" dirty="0" smtClean="0"/>
              <a:t>” </a:t>
            </a:r>
            <a:r>
              <a:rPr lang="sv-SE" dirty="0" err="1" smtClean="0"/>
              <a:t>bunches</a:t>
            </a:r>
            <a:r>
              <a:rPr lang="sv-SE" dirty="0" smtClean="0"/>
              <a:t>,</a:t>
            </a:r>
          </a:p>
          <a:p>
            <a:r>
              <a:rPr lang="sv-SE" dirty="0" err="1" smtClean="0"/>
              <a:t>Should</a:t>
            </a:r>
            <a:r>
              <a:rPr lang="sv-SE" dirty="0" smtClean="0"/>
              <a:t> be 14 </a:t>
            </a:r>
            <a:r>
              <a:rPr lang="sv-SE" dirty="0" err="1" smtClean="0"/>
              <a:t>trains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8 </a:t>
            </a:r>
            <a:r>
              <a:rPr lang="sv-SE" dirty="0" err="1" smtClean="0"/>
              <a:t>bunches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807085" y="1372126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16L2 </a:t>
            </a:r>
            <a:r>
              <a:rPr lang="sv-SE" dirty="0" err="1" smtClean="0"/>
              <a:t>one</a:t>
            </a:r>
            <a:r>
              <a:rPr lang="sv-SE" dirty="0" smtClean="0"/>
              <a:t> </a:t>
            </a:r>
            <a:r>
              <a:rPr lang="sv-SE" dirty="0" err="1" smtClean="0"/>
              <a:t>bat</a:t>
            </a:r>
            <a:r>
              <a:rPr lang="sv-SE" dirty="0" err="1"/>
              <a:t>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2303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27384"/>
            <a:ext cx="7920000" cy="720000"/>
          </a:xfrm>
        </p:spPr>
        <p:txBody>
          <a:bodyPr/>
          <a:lstStyle/>
          <a:p>
            <a:r>
              <a:rPr lang="sv-SE" dirty="0" smtClean="0"/>
              <a:t>16L2 signal </a:t>
            </a:r>
            <a:r>
              <a:rPr lang="sv-SE" dirty="0" err="1" smtClean="0"/>
              <a:t>sporadicity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548680"/>
            <a:ext cx="7920000" cy="4906963"/>
          </a:xfrm>
        </p:spPr>
        <p:txBody>
          <a:bodyPr>
            <a:normAutofit/>
          </a:bodyPr>
          <a:lstStyle/>
          <a:p>
            <a:r>
              <a:rPr lang="sv-SE" sz="1800" dirty="0" smtClean="0"/>
              <a:t>&lt;</a:t>
            </a:r>
            <a:r>
              <a:rPr lang="sv-SE" sz="1800" dirty="0" smtClean="0"/>
              <a:t>20</a:t>
            </a:r>
            <a:r>
              <a:rPr lang="sv-SE" sz="1800" dirty="0" smtClean="0"/>
              <a:t> </a:t>
            </a:r>
            <a:r>
              <a:rPr lang="sv-SE" sz="1800" dirty="0"/>
              <a:t>% </a:t>
            </a:r>
            <a:r>
              <a:rPr lang="sv-SE" sz="1800" dirty="0" err="1"/>
              <a:t>of</a:t>
            </a:r>
            <a:r>
              <a:rPr lang="sv-SE" sz="1800" dirty="0"/>
              <a:t> bunch-16L2 interactions </a:t>
            </a:r>
            <a:r>
              <a:rPr lang="sv-SE" sz="1800" dirty="0" err="1"/>
              <a:t>are</a:t>
            </a:r>
            <a:r>
              <a:rPr lang="sv-SE" sz="1800" dirty="0"/>
              <a:t> </a:t>
            </a:r>
            <a:r>
              <a:rPr lang="sv-SE" sz="1800" dirty="0" err="1"/>
              <a:t>detected</a:t>
            </a:r>
            <a:r>
              <a:rPr lang="sv-SE" sz="1800" dirty="0"/>
              <a:t> </a:t>
            </a:r>
            <a:r>
              <a:rPr lang="sv-SE" sz="1800" dirty="0" err="1"/>
              <a:t>due</a:t>
            </a:r>
            <a:r>
              <a:rPr lang="sv-SE" sz="1800" dirty="0"/>
              <a:t> </a:t>
            </a:r>
            <a:r>
              <a:rPr lang="sv-SE" sz="1800" dirty="0" err="1"/>
              <a:t>to</a:t>
            </a:r>
            <a:r>
              <a:rPr lang="sv-SE" sz="1800" dirty="0"/>
              <a:t> small </a:t>
            </a:r>
            <a:r>
              <a:rPr lang="sv-SE" sz="1800" dirty="0" err="1"/>
              <a:t>angular</a:t>
            </a:r>
            <a:r>
              <a:rPr lang="sv-SE" sz="1800" dirty="0"/>
              <a:t> </a:t>
            </a:r>
            <a:r>
              <a:rPr lang="sv-SE" sz="1800" dirty="0" err="1" smtClean="0"/>
              <a:t>acceptance</a:t>
            </a:r>
            <a:endParaRPr lang="sv-SE" sz="1800" dirty="0"/>
          </a:p>
          <a:p>
            <a:pPr lvl="1"/>
            <a:r>
              <a:rPr lang="sv-SE" sz="1400" dirty="0" smtClean="0"/>
              <a:t>-&gt; Statistical </a:t>
            </a:r>
            <a:r>
              <a:rPr lang="sv-SE" sz="1400" dirty="0" err="1" smtClean="0"/>
              <a:t>fluctuations</a:t>
            </a:r>
            <a:r>
              <a:rPr lang="sv-SE" sz="1400" dirty="0" smtClean="0"/>
              <a:t> </a:t>
            </a:r>
            <a:r>
              <a:rPr lang="sv-SE" sz="1400" dirty="0" err="1" smtClean="0"/>
              <a:t>become</a:t>
            </a:r>
            <a:r>
              <a:rPr lang="sv-SE" sz="1400" dirty="0" smtClean="0"/>
              <a:t> </a:t>
            </a:r>
            <a:r>
              <a:rPr lang="sv-SE" sz="1400" dirty="0" err="1" smtClean="0"/>
              <a:t>significant</a:t>
            </a:r>
            <a:endParaRPr lang="sv-SE" sz="1400" dirty="0" smtClean="0"/>
          </a:p>
          <a:p>
            <a:pPr lvl="1"/>
            <a:r>
              <a:rPr lang="sv-SE" sz="1400" dirty="0" err="1" smtClean="0"/>
              <a:t>Summing</a:t>
            </a:r>
            <a:r>
              <a:rPr lang="sv-SE" sz="1400" dirty="0" smtClean="0"/>
              <a:t> all </a:t>
            </a:r>
            <a:r>
              <a:rPr lang="sv-SE" sz="1400" dirty="0" err="1" smtClean="0"/>
              <a:t>turns</a:t>
            </a:r>
            <a:r>
              <a:rPr lang="sv-SE" sz="1400" dirty="0" smtClean="0"/>
              <a:t> </a:t>
            </a:r>
            <a:r>
              <a:rPr lang="sv-SE" sz="1400" dirty="0" err="1" smtClean="0"/>
              <a:t>together</a:t>
            </a:r>
            <a:r>
              <a:rPr lang="sv-SE" sz="1400" dirty="0"/>
              <a:t> </a:t>
            </a:r>
            <a:r>
              <a:rPr lang="sv-SE" sz="1400" dirty="0" err="1" smtClean="0"/>
              <a:t>reveals</a:t>
            </a:r>
            <a:r>
              <a:rPr lang="sv-SE" sz="1400" dirty="0" smtClean="0"/>
              <a:t> </a:t>
            </a:r>
            <a:r>
              <a:rPr lang="sv-SE" sz="1400" dirty="0" err="1" smtClean="0"/>
              <a:t>filling</a:t>
            </a:r>
            <a:r>
              <a:rPr lang="sv-SE" sz="1400" dirty="0" smtClean="0"/>
              <a:t> </a:t>
            </a:r>
            <a:r>
              <a:rPr lang="sv-SE" sz="1400" dirty="0" err="1" smtClean="0"/>
              <a:t>pattern</a:t>
            </a:r>
            <a:r>
              <a:rPr lang="sv-SE" sz="1400" dirty="0"/>
              <a:t> </a:t>
            </a:r>
            <a:r>
              <a:rPr lang="sv-SE" sz="1400" dirty="0" smtClean="0"/>
              <a:t>(minimum 7 </a:t>
            </a:r>
            <a:r>
              <a:rPr lang="sv-SE" sz="1400" dirty="0" err="1" smtClean="0"/>
              <a:t>turns</a:t>
            </a:r>
            <a:r>
              <a:rPr lang="sv-SE" sz="1400" dirty="0" smtClean="0"/>
              <a:t>):</a:t>
            </a:r>
          </a:p>
          <a:p>
            <a:pPr lvl="1"/>
            <a:endParaRPr lang="sv-SE" sz="1400" dirty="0"/>
          </a:p>
          <a:p>
            <a:pPr lvl="1"/>
            <a:endParaRPr lang="sv-SE" sz="1400" dirty="0" smtClean="0"/>
          </a:p>
          <a:p>
            <a:pPr marL="457200" lvl="1" indent="0">
              <a:buNone/>
            </a:pPr>
            <a:endParaRPr lang="sv-SE" sz="1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Björn Lindström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4" t="3966"/>
          <a:stretch/>
        </p:blipFill>
        <p:spPr>
          <a:xfrm>
            <a:off x="607838" y="1700808"/>
            <a:ext cx="7852593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293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27384"/>
            <a:ext cx="7920000" cy="720000"/>
          </a:xfrm>
        </p:spPr>
        <p:txBody>
          <a:bodyPr/>
          <a:lstStyle/>
          <a:p>
            <a:r>
              <a:rPr lang="sv-SE" dirty="0" smtClean="0"/>
              <a:t>16L2 Histogram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548680"/>
            <a:ext cx="7920000" cy="4906963"/>
          </a:xfrm>
        </p:spPr>
        <p:txBody>
          <a:bodyPr>
            <a:normAutofit/>
          </a:bodyPr>
          <a:lstStyle/>
          <a:p>
            <a:r>
              <a:rPr lang="sv-SE" sz="1400" dirty="0" err="1" smtClean="0"/>
              <a:t>Amplitude</a:t>
            </a:r>
            <a:r>
              <a:rPr lang="sv-SE" sz="1400" dirty="0" smtClean="0"/>
              <a:t> </a:t>
            </a:r>
            <a:r>
              <a:rPr lang="sv-SE" sz="1400" dirty="0" err="1" smtClean="0"/>
              <a:t>of</a:t>
            </a:r>
            <a:r>
              <a:rPr lang="sv-SE" sz="1400" dirty="0" smtClean="0"/>
              <a:t> </a:t>
            </a:r>
            <a:r>
              <a:rPr lang="sv-SE" sz="1400" dirty="0" err="1" smtClean="0"/>
              <a:t>every</a:t>
            </a:r>
            <a:r>
              <a:rPr lang="sv-SE" sz="1400" dirty="0" smtClean="0"/>
              <a:t> </a:t>
            </a:r>
            <a:r>
              <a:rPr lang="sv-SE" sz="1400" dirty="0" err="1" smtClean="0"/>
              <a:t>single</a:t>
            </a:r>
            <a:r>
              <a:rPr lang="sv-SE" sz="1400" dirty="0" smtClean="0"/>
              <a:t> </a:t>
            </a:r>
            <a:r>
              <a:rPr lang="sv-SE" sz="1400" dirty="0" err="1" smtClean="0"/>
              <a:t>bunch</a:t>
            </a:r>
            <a:r>
              <a:rPr lang="sv-SE" sz="1400" dirty="0" smtClean="0"/>
              <a:t> for all </a:t>
            </a:r>
            <a:r>
              <a:rPr lang="sv-SE" sz="1400" dirty="0" err="1" smtClean="0"/>
              <a:t>turns</a:t>
            </a:r>
            <a:r>
              <a:rPr lang="sv-SE" sz="1400" dirty="0"/>
              <a:t> </a:t>
            </a:r>
            <a:r>
              <a:rPr lang="sv-SE" sz="1400" dirty="0" smtClean="0"/>
              <a:t>at 16L2, </a:t>
            </a:r>
            <a:r>
              <a:rPr lang="sv-SE" sz="1400" dirty="0" err="1" smtClean="0"/>
              <a:t>fill</a:t>
            </a:r>
            <a:r>
              <a:rPr lang="sv-SE" sz="1400" dirty="0" smtClean="0"/>
              <a:t> 6256</a:t>
            </a:r>
          </a:p>
          <a:p>
            <a:r>
              <a:rPr lang="sv-SE" sz="1400" dirty="0" smtClean="0"/>
              <a:t>~20 % </a:t>
            </a:r>
            <a:r>
              <a:rPr lang="sv-SE" sz="1400" dirty="0" err="1" smtClean="0"/>
              <a:t>probability</a:t>
            </a:r>
            <a:r>
              <a:rPr lang="sv-SE" sz="1400" dirty="0" smtClean="0"/>
              <a:t> a </a:t>
            </a:r>
            <a:r>
              <a:rPr lang="sv-SE" sz="1400" dirty="0" err="1" smtClean="0"/>
              <a:t>bunch</a:t>
            </a:r>
            <a:r>
              <a:rPr lang="sv-SE" sz="1400" dirty="0" smtClean="0"/>
              <a:t> </a:t>
            </a:r>
            <a:r>
              <a:rPr lang="sv-SE" sz="1400" dirty="0" err="1" smtClean="0"/>
              <a:t>will</a:t>
            </a:r>
            <a:r>
              <a:rPr lang="sv-SE" sz="1400" dirty="0" smtClean="0"/>
              <a:t> be </a:t>
            </a:r>
            <a:r>
              <a:rPr lang="sv-SE" sz="1400" dirty="0" err="1" smtClean="0"/>
              <a:t>detected</a:t>
            </a:r>
            <a:endParaRPr lang="sv-SE" sz="1400" dirty="0" smtClean="0"/>
          </a:p>
          <a:p>
            <a:pPr marL="457200" lvl="1" indent="0">
              <a:buNone/>
            </a:pPr>
            <a:endParaRPr lang="sv-SE" sz="1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Björn Lindström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52"/>
          <a:stretch/>
        </p:blipFill>
        <p:spPr>
          <a:xfrm>
            <a:off x="35496" y="2060848"/>
            <a:ext cx="6460599" cy="4209945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1403648" y="2202104"/>
            <a:ext cx="5246430" cy="181594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v-SE" sz="1200" dirty="0" err="1" smtClean="0"/>
              <a:t>Yellow</a:t>
            </a:r>
            <a:r>
              <a:rPr lang="sv-SE" sz="1200" dirty="0" smtClean="0"/>
              <a:t>, </a:t>
            </a:r>
            <a:r>
              <a:rPr lang="sv-SE" sz="1200" dirty="0" err="1" smtClean="0"/>
              <a:t>noise</a:t>
            </a:r>
            <a:r>
              <a:rPr lang="sv-SE" sz="1200" dirty="0" smtClean="0"/>
              <a:t> </a:t>
            </a:r>
            <a:r>
              <a:rPr lang="sv-SE" sz="1200" dirty="0" err="1" smtClean="0"/>
              <a:t>floor</a:t>
            </a:r>
            <a:endParaRPr lang="sv-SE" sz="1200" dirty="0"/>
          </a:p>
          <a:p>
            <a:r>
              <a:rPr lang="sv-SE" sz="1200" dirty="0" err="1" smtClean="0"/>
              <a:t>Blue</a:t>
            </a:r>
            <a:r>
              <a:rPr lang="sv-SE" sz="1200" dirty="0" smtClean="0"/>
              <a:t>, all </a:t>
            </a:r>
            <a:r>
              <a:rPr lang="sv-SE" sz="1200" dirty="0" err="1" smtClean="0"/>
              <a:t>bunches</a:t>
            </a:r>
            <a:endParaRPr lang="sv-SE" sz="1200" dirty="0" smtClean="0"/>
          </a:p>
          <a:p>
            <a:r>
              <a:rPr lang="sv-SE" sz="1200" dirty="0" smtClean="0"/>
              <a:t>Gray, </a:t>
            </a:r>
            <a:r>
              <a:rPr lang="sv-SE" sz="1200" dirty="0" err="1" smtClean="0"/>
              <a:t>frequency</a:t>
            </a:r>
            <a:r>
              <a:rPr lang="sv-SE" sz="1200" dirty="0" smtClean="0"/>
              <a:t> </a:t>
            </a:r>
            <a:r>
              <a:rPr lang="sv-SE" sz="1200" dirty="0" err="1" smtClean="0"/>
              <a:t>of</a:t>
            </a:r>
            <a:r>
              <a:rPr lang="sv-SE" sz="1200" dirty="0" smtClean="0"/>
              <a:t> </a:t>
            </a:r>
            <a:r>
              <a:rPr lang="sv-SE" sz="1200" dirty="0" err="1" smtClean="0"/>
              <a:t>bunch</a:t>
            </a:r>
            <a:r>
              <a:rPr lang="sv-SE" sz="1200" dirty="0" smtClean="0"/>
              <a:t> </a:t>
            </a:r>
            <a:r>
              <a:rPr lang="sv-SE" sz="1200" dirty="0" err="1" smtClean="0"/>
              <a:t>passing</a:t>
            </a:r>
            <a:r>
              <a:rPr lang="sv-SE" sz="1200" dirty="0" smtClean="0"/>
              <a:t> 16L2 </a:t>
            </a:r>
            <a:r>
              <a:rPr lang="sv-SE" sz="1200" dirty="0" err="1" smtClean="0"/>
              <a:t>without</a:t>
            </a:r>
            <a:r>
              <a:rPr lang="sv-SE" sz="1200" dirty="0" smtClean="0"/>
              <a:t> </a:t>
            </a:r>
            <a:r>
              <a:rPr lang="sv-SE" sz="1200" dirty="0" err="1" smtClean="0"/>
              <a:t>being</a:t>
            </a:r>
            <a:r>
              <a:rPr lang="sv-SE" sz="1200" dirty="0" smtClean="0"/>
              <a:t> </a:t>
            </a:r>
            <a:r>
              <a:rPr lang="sv-SE" sz="1200" dirty="0" err="1" smtClean="0"/>
              <a:t>detected</a:t>
            </a:r>
            <a:endParaRPr lang="sv-SE" sz="1050" dirty="0" smtClean="0"/>
          </a:p>
          <a:p>
            <a:pPr lvl="1"/>
            <a:endParaRPr lang="sv-SE" sz="1400" dirty="0" smtClean="0"/>
          </a:p>
          <a:p>
            <a:pPr marL="457200" lvl="1" indent="0">
              <a:buFont typeface="Wingdings" charset="2"/>
              <a:buNone/>
            </a:pPr>
            <a:endParaRPr lang="sv-SE" sz="1400" dirty="0"/>
          </a:p>
        </p:txBody>
      </p:sp>
    </p:spTree>
    <p:extLst>
      <p:ext uri="{BB962C8B-B14F-4D97-AF65-F5344CB8AC3E}">
        <p14:creationId xmlns:p14="http://schemas.microsoft.com/office/powerpoint/2010/main" val="3210064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15"/>
          <a:stretch/>
        </p:blipFill>
        <p:spPr>
          <a:xfrm>
            <a:off x="3272" y="2132856"/>
            <a:ext cx="6381256" cy="41502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27384"/>
            <a:ext cx="7920000" cy="720000"/>
          </a:xfrm>
        </p:spPr>
        <p:txBody>
          <a:bodyPr/>
          <a:lstStyle/>
          <a:p>
            <a:r>
              <a:rPr lang="sv-SE" dirty="0" smtClean="0"/>
              <a:t>16L2 Histogram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548680"/>
            <a:ext cx="7920000" cy="4906963"/>
          </a:xfrm>
        </p:spPr>
        <p:txBody>
          <a:bodyPr>
            <a:normAutofit/>
          </a:bodyPr>
          <a:lstStyle/>
          <a:p>
            <a:r>
              <a:rPr lang="sv-SE" sz="1400" dirty="0" err="1" smtClean="0"/>
              <a:t>Amplitude</a:t>
            </a:r>
            <a:r>
              <a:rPr lang="sv-SE" sz="1400" dirty="0" smtClean="0"/>
              <a:t> </a:t>
            </a:r>
            <a:r>
              <a:rPr lang="sv-SE" sz="1400" dirty="0" err="1" smtClean="0"/>
              <a:t>of</a:t>
            </a:r>
            <a:r>
              <a:rPr lang="sv-SE" sz="1400" dirty="0" smtClean="0"/>
              <a:t> </a:t>
            </a:r>
            <a:r>
              <a:rPr lang="sv-SE" sz="1400" dirty="0" err="1" smtClean="0"/>
              <a:t>every</a:t>
            </a:r>
            <a:r>
              <a:rPr lang="sv-SE" sz="1400" dirty="0" smtClean="0"/>
              <a:t> </a:t>
            </a:r>
            <a:r>
              <a:rPr lang="sv-SE" sz="1400" dirty="0" err="1" smtClean="0"/>
              <a:t>single</a:t>
            </a:r>
            <a:r>
              <a:rPr lang="sv-SE" sz="1400" dirty="0" smtClean="0"/>
              <a:t> </a:t>
            </a:r>
            <a:r>
              <a:rPr lang="sv-SE" sz="1400" dirty="0" err="1" smtClean="0"/>
              <a:t>bunch</a:t>
            </a:r>
            <a:r>
              <a:rPr lang="sv-SE" sz="1400" dirty="0" smtClean="0"/>
              <a:t> for all </a:t>
            </a:r>
            <a:r>
              <a:rPr lang="sv-SE" sz="1400" dirty="0" err="1" smtClean="0"/>
              <a:t>turns</a:t>
            </a:r>
            <a:r>
              <a:rPr lang="sv-SE" sz="1400" dirty="0"/>
              <a:t> </a:t>
            </a:r>
            <a:r>
              <a:rPr lang="sv-SE" sz="1400" dirty="0" smtClean="0"/>
              <a:t>at 16L2, </a:t>
            </a:r>
            <a:r>
              <a:rPr lang="sv-SE" sz="1400" dirty="0" err="1" smtClean="0"/>
              <a:t>fill</a:t>
            </a:r>
            <a:r>
              <a:rPr lang="sv-SE" sz="1400" dirty="0" smtClean="0"/>
              <a:t> 6256</a:t>
            </a:r>
          </a:p>
          <a:p>
            <a:r>
              <a:rPr lang="sv-SE" sz="1400" dirty="0" smtClean="0"/>
              <a:t>~20 % </a:t>
            </a:r>
            <a:r>
              <a:rPr lang="sv-SE" sz="1400" dirty="0" err="1" smtClean="0"/>
              <a:t>probability</a:t>
            </a:r>
            <a:r>
              <a:rPr lang="sv-SE" sz="1400" dirty="0" smtClean="0"/>
              <a:t> a </a:t>
            </a:r>
            <a:r>
              <a:rPr lang="sv-SE" sz="1400" dirty="0" err="1" smtClean="0"/>
              <a:t>bunch</a:t>
            </a:r>
            <a:r>
              <a:rPr lang="sv-SE" sz="1400" dirty="0" smtClean="0"/>
              <a:t> </a:t>
            </a:r>
            <a:r>
              <a:rPr lang="sv-SE" sz="1400" dirty="0" err="1" smtClean="0"/>
              <a:t>will</a:t>
            </a:r>
            <a:r>
              <a:rPr lang="sv-SE" sz="1400" dirty="0" smtClean="0"/>
              <a:t> be </a:t>
            </a:r>
            <a:r>
              <a:rPr lang="sv-SE" sz="1400" dirty="0" err="1" smtClean="0"/>
              <a:t>detected</a:t>
            </a:r>
            <a:endParaRPr lang="sv-SE" sz="1400" dirty="0" smtClean="0"/>
          </a:p>
          <a:p>
            <a:r>
              <a:rPr lang="sv-SE" sz="1400" dirty="0" smtClean="0"/>
              <a:t>Signal </a:t>
            </a:r>
            <a:r>
              <a:rPr lang="sv-SE" sz="1400" dirty="0" err="1" smtClean="0"/>
              <a:t>believed</a:t>
            </a:r>
            <a:r>
              <a:rPr lang="sv-SE" sz="1400" dirty="0" smtClean="0"/>
              <a:t> </a:t>
            </a:r>
            <a:r>
              <a:rPr lang="sv-SE" sz="1400" dirty="0" err="1" smtClean="0"/>
              <a:t>to</a:t>
            </a:r>
            <a:r>
              <a:rPr lang="sv-SE" sz="1400" dirty="0" smtClean="0"/>
              <a:t> </a:t>
            </a:r>
            <a:r>
              <a:rPr lang="sv-SE" sz="1400" dirty="0" smtClean="0"/>
              <a:t>from </a:t>
            </a:r>
            <a:r>
              <a:rPr lang="sv-SE" sz="1400" dirty="0" err="1" smtClean="0"/>
              <a:t>few</a:t>
            </a:r>
            <a:r>
              <a:rPr lang="sv-SE" sz="1400" dirty="0" smtClean="0"/>
              <a:t> </a:t>
            </a:r>
            <a:r>
              <a:rPr lang="sv-SE" sz="1400" dirty="0" err="1" smtClean="0"/>
              <a:t>particles</a:t>
            </a:r>
            <a:endParaRPr lang="sv-SE" sz="1400" dirty="0" smtClean="0"/>
          </a:p>
          <a:p>
            <a:pPr lvl="1"/>
            <a:r>
              <a:rPr lang="sv-SE" sz="1050" dirty="0" smtClean="0"/>
              <a:t>=&gt; </a:t>
            </a:r>
            <a:r>
              <a:rPr lang="sv-SE" sz="1050" dirty="0" err="1" smtClean="0"/>
              <a:t>Several</a:t>
            </a:r>
            <a:r>
              <a:rPr lang="sv-SE" sz="1050" dirty="0" smtClean="0"/>
              <a:t> Landau </a:t>
            </a:r>
            <a:r>
              <a:rPr lang="sv-SE" sz="1050" dirty="0" err="1" smtClean="0"/>
              <a:t>energy</a:t>
            </a:r>
            <a:r>
              <a:rPr lang="sv-SE" sz="1050" dirty="0" smtClean="0"/>
              <a:t> distributions </a:t>
            </a:r>
            <a:r>
              <a:rPr lang="sv-SE" sz="1050" dirty="0" err="1" smtClean="0"/>
              <a:t>overlapped</a:t>
            </a:r>
            <a:r>
              <a:rPr lang="sv-SE" sz="1050" dirty="0" smtClean="0"/>
              <a:t> </a:t>
            </a:r>
            <a:r>
              <a:rPr lang="sv-SE" sz="1050" dirty="0" err="1" smtClean="0"/>
              <a:t>with</a:t>
            </a:r>
            <a:r>
              <a:rPr lang="sv-SE" sz="1050" dirty="0" smtClean="0"/>
              <a:t> </a:t>
            </a:r>
            <a:r>
              <a:rPr lang="sv-SE" sz="1050" dirty="0" err="1" smtClean="0"/>
              <a:t>shifted</a:t>
            </a:r>
            <a:r>
              <a:rPr lang="sv-SE" sz="1050" dirty="0" smtClean="0"/>
              <a:t> positions</a:t>
            </a:r>
          </a:p>
          <a:p>
            <a:pPr lvl="1"/>
            <a:r>
              <a:rPr lang="sv-SE" sz="1050" dirty="0" err="1" smtClean="0"/>
              <a:t>Could</a:t>
            </a:r>
            <a:r>
              <a:rPr lang="sv-SE" sz="1050" dirty="0" smtClean="0"/>
              <a:t> </a:t>
            </a:r>
            <a:r>
              <a:rPr lang="sv-SE" sz="1050" dirty="0" err="1" smtClean="0"/>
              <a:t>explain</a:t>
            </a:r>
            <a:r>
              <a:rPr lang="sv-SE" sz="1050" dirty="0" smtClean="0"/>
              <a:t> the small ”</a:t>
            </a:r>
            <a:r>
              <a:rPr lang="sv-SE" sz="1050" dirty="0" err="1" smtClean="0"/>
              <a:t>bumps</a:t>
            </a:r>
            <a:r>
              <a:rPr lang="sv-SE" sz="1050" dirty="0" smtClean="0"/>
              <a:t>”</a:t>
            </a:r>
          </a:p>
          <a:p>
            <a:r>
              <a:rPr lang="sv-SE" sz="1450" dirty="0" smtClean="0"/>
              <a:t>No </a:t>
            </a:r>
            <a:r>
              <a:rPr lang="sv-SE" sz="1450" dirty="0" err="1" smtClean="0"/>
              <a:t>clear</a:t>
            </a:r>
            <a:r>
              <a:rPr lang="sv-SE" sz="1450" dirty="0" smtClean="0"/>
              <a:t> </a:t>
            </a:r>
            <a:r>
              <a:rPr lang="sv-SE" sz="1450" dirty="0" err="1" smtClean="0"/>
              <a:t>peak</a:t>
            </a:r>
            <a:r>
              <a:rPr lang="sv-SE" sz="1450" dirty="0" smtClean="0"/>
              <a:t> </a:t>
            </a:r>
            <a:r>
              <a:rPr lang="sv-SE" sz="1450" dirty="0" smtClean="0"/>
              <a:t>in histogram, </a:t>
            </a:r>
            <a:r>
              <a:rPr lang="sv-SE" sz="1450" dirty="0" err="1" smtClean="0"/>
              <a:t>possible</a:t>
            </a:r>
            <a:r>
              <a:rPr lang="sv-SE" sz="1450" dirty="0" smtClean="0"/>
              <a:t> </a:t>
            </a:r>
            <a:r>
              <a:rPr lang="sv-SE" sz="1450" dirty="0" err="1" smtClean="0"/>
              <a:t>that</a:t>
            </a:r>
            <a:r>
              <a:rPr lang="sv-SE" sz="1450" dirty="0" smtClean="0"/>
              <a:t> </a:t>
            </a:r>
            <a:r>
              <a:rPr lang="sv-SE" sz="1450" dirty="0" err="1" smtClean="0"/>
              <a:t>some</a:t>
            </a:r>
            <a:r>
              <a:rPr lang="sv-SE" sz="1450" dirty="0" smtClean="0"/>
              <a:t> signal is </a:t>
            </a:r>
            <a:r>
              <a:rPr lang="sv-SE" sz="1450" dirty="0" err="1" smtClean="0"/>
              <a:t>hidden</a:t>
            </a:r>
            <a:r>
              <a:rPr lang="sv-SE" sz="1450" dirty="0" smtClean="0"/>
              <a:t> in the </a:t>
            </a:r>
            <a:r>
              <a:rPr lang="sv-SE" sz="1450" dirty="0" err="1" smtClean="0"/>
              <a:t>noise</a:t>
            </a:r>
            <a:endParaRPr lang="sv-SE" sz="1450" dirty="0" smtClean="0"/>
          </a:p>
          <a:p>
            <a:pPr marL="457200" lvl="1" indent="0">
              <a:buNone/>
            </a:pPr>
            <a:endParaRPr lang="sv-SE" sz="1400" dirty="0" smtClean="0"/>
          </a:p>
          <a:p>
            <a:pPr marL="457200" lvl="1" indent="0">
              <a:buNone/>
            </a:pPr>
            <a:endParaRPr lang="sv-SE" sz="1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Björn Lindström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403648" y="2202104"/>
            <a:ext cx="5246430" cy="181594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v-SE" sz="1200" dirty="0" smtClean="0"/>
              <a:t>Zoom, </a:t>
            </a:r>
            <a:r>
              <a:rPr lang="sv-SE" sz="1200" dirty="0" err="1" smtClean="0"/>
              <a:t>with</a:t>
            </a:r>
            <a:r>
              <a:rPr lang="sv-SE" sz="1200" dirty="0" smtClean="0"/>
              <a:t> </a:t>
            </a:r>
            <a:r>
              <a:rPr lang="sv-SE" sz="1200" dirty="0" err="1" smtClean="0"/>
              <a:t>zeros</a:t>
            </a:r>
            <a:r>
              <a:rPr lang="sv-SE" sz="1200" dirty="0" smtClean="0"/>
              <a:t> </a:t>
            </a:r>
            <a:r>
              <a:rPr lang="sv-SE" sz="1200" dirty="0" err="1" smtClean="0"/>
              <a:t>removed</a:t>
            </a:r>
            <a:endParaRPr lang="sv-SE" sz="1200" dirty="0" smtClean="0"/>
          </a:p>
          <a:p>
            <a:r>
              <a:rPr lang="sv-SE" sz="1200" dirty="0" err="1" smtClean="0"/>
              <a:t>Yellow</a:t>
            </a:r>
            <a:r>
              <a:rPr lang="sv-SE" sz="1200" dirty="0" smtClean="0"/>
              <a:t>, </a:t>
            </a:r>
            <a:r>
              <a:rPr lang="sv-SE" sz="1200" dirty="0" err="1" smtClean="0"/>
              <a:t>noise</a:t>
            </a:r>
            <a:r>
              <a:rPr lang="sv-SE" sz="1200" dirty="0" smtClean="0"/>
              <a:t> </a:t>
            </a:r>
            <a:r>
              <a:rPr lang="sv-SE" sz="1200" dirty="0" err="1" smtClean="0"/>
              <a:t>floor</a:t>
            </a:r>
            <a:endParaRPr lang="sv-SE" sz="1200" dirty="0"/>
          </a:p>
          <a:p>
            <a:r>
              <a:rPr lang="sv-SE" sz="1200" dirty="0" err="1" smtClean="0"/>
              <a:t>Blue</a:t>
            </a:r>
            <a:r>
              <a:rPr lang="sv-SE" sz="1200" dirty="0" smtClean="0"/>
              <a:t>, all </a:t>
            </a:r>
            <a:r>
              <a:rPr lang="sv-SE" sz="1200" dirty="0" err="1" smtClean="0"/>
              <a:t>bunches</a:t>
            </a:r>
            <a:endParaRPr lang="sv-SE" sz="1200" dirty="0" smtClean="0"/>
          </a:p>
          <a:p>
            <a:pPr lvl="1"/>
            <a:endParaRPr lang="sv-SE" sz="1400" dirty="0" smtClean="0"/>
          </a:p>
          <a:p>
            <a:pPr marL="457200" lvl="1" indent="0">
              <a:buFont typeface="Wingdings" charset="2"/>
              <a:buNone/>
            </a:pPr>
            <a:endParaRPr lang="sv-SE" sz="1400" dirty="0"/>
          </a:p>
        </p:txBody>
      </p:sp>
    </p:spTree>
    <p:extLst>
      <p:ext uri="{BB962C8B-B14F-4D97-AF65-F5344CB8AC3E}">
        <p14:creationId xmlns:p14="http://schemas.microsoft.com/office/powerpoint/2010/main" val="3218311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Overcoming</a:t>
            </a:r>
            <a:r>
              <a:rPr lang="sv-SE" dirty="0" smtClean="0"/>
              <a:t> signal </a:t>
            </a:r>
            <a:r>
              <a:rPr lang="sv-SE" dirty="0" err="1" smtClean="0"/>
              <a:t>sporadicity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80728"/>
            <a:ext cx="7920000" cy="4906963"/>
          </a:xfrm>
        </p:spPr>
        <p:txBody>
          <a:bodyPr>
            <a:normAutofit/>
          </a:bodyPr>
          <a:lstStyle/>
          <a:p>
            <a:r>
              <a:rPr lang="sv-SE" sz="1800" dirty="0" smtClean="0"/>
              <a:t>Different combinations </a:t>
            </a:r>
            <a:r>
              <a:rPr lang="sv-SE" sz="1800" dirty="0" err="1" smtClean="0"/>
              <a:t>of</a:t>
            </a:r>
            <a:r>
              <a:rPr lang="sv-SE" sz="1800" dirty="0" smtClean="0"/>
              <a:t> signal </a:t>
            </a:r>
            <a:r>
              <a:rPr lang="sv-SE" sz="1800" dirty="0" err="1" smtClean="0"/>
              <a:t>summing</a:t>
            </a:r>
            <a:r>
              <a:rPr lang="sv-SE" sz="1800" dirty="0" smtClean="0"/>
              <a:t> </a:t>
            </a:r>
            <a:r>
              <a:rPr lang="sv-SE" sz="1800" dirty="0" err="1" smtClean="0"/>
              <a:t>are</a:t>
            </a:r>
            <a:r>
              <a:rPr lang="sv-SE" sz="1800" dirty="0" smtClean="0"/>
              <a:t> </a:t>
            </a:r>
            <a:r>
              <a:rPr lang="sv-SE" sz="1800" dirty="0" err="1" smtClean="0"/>
              <a:t>tested</a:t>
            </a:r>
            <a:r>
              <a:rPr lang="sv-SE" sz="1800" dirty="0" smtClean="0"/>
              <a:t>:</a:t>
            </a:r>
          </a:p>
          <a:p>
            <a:pPr lvl="1"/>
            <a:r>
              <a:rPr lang="sv-SE" sz="1400" b="1" dirty="0" smtClean="0"/>
              <a:t>1.</a:t>
            </a:r>
            <a:r>
              <a:rPr lang="sv-SE" sz="1400" dirty="0" smtClean="0"/>
              <a:t> </a:t>
            </a:r>
            <a:r>
              <a:rPr lang="sv-SE" sz="1400" dirty="0" err="1" smtClean="0"/>
              <a:t>Keeping</a:t>
            </a:r>
            <a:r>
              <a:rPr lang="sv-SE" sz="1400" dirty="0" smtClean="0"/>
              <a:t> the </a:t>
            </a:r>
            <a:r>
              <a:rPr lang="sv-SE" sz="1400" dirty="0" err="1" smtClean="0"/>
              <a:t>turn</a:t>
            </a:r>
            <a:r>
              <a:rPr lang="sv-SE" sz="1400" dirty="0" smtClean="0"/>
              <a:t>-by-</a:t>
            </a:r>
            <a:r>
              <a:rPr lang="sv-SE" sz="1400" dirty="0" err="1" smtClean="0"/>
              <a:t>turn</a:t>
            </a:r>
            <a:r>
              <a:rPr lang="sv-SE" sz="1400" dirty="0" smtClean="0"/>
              <a:t> evolution:</a:t>
            </a:r>
          </a:p>
          <a:p>
            <a:pPr lvl="2"/>
            <a:r>
              <a:rPr lang="sv-SE" sz="1100" dirty="0" err="1" smtClean="0"/>
              <a:t>Integrating</a:t>
            </a:r>
            <a:r>
              <a:rPr lang="sv-SE" sz="1100" dirty="0" smtClean="0"/>
              <a:t> over 8 </a:t>
            </a:r>
            <a:r>
              <a:rPr lang="sv-SE" sz="1100" dirty="0" err="1" smtClean="0"/>
              <a:t>bunch</a:t>
            </a:r>
            <a:r>
              <a:rPr lang="sv-SE" sz="1100" dirty="0" smtClean="0"/>
              <a:t> </a:t>
            </a:r>
            <a:r>
              <a:rPr lang="sv-SE" sz="1100" dirty="0" err="1" smtClean="0"/>
              <a:t>trains</a:t>
            </a:r>
            <a:endParaRPr lang="sv-SE" sz="1100" dirty="0" smtClean="0"/>
          </a:p>
          <a:p>
            <a:pPr lvl="2"/>
            <a:r>
              <a:rPr lang="sv-SE" sz="1100" dirty="0" err="1" smtClean="0"/>
              <a:t>Adding</a:t>
            </a:r>
            <a:r>
              <a:rPr lang="sv-SE" sz="1100" dirty="0" smtClean="0"/>
              <a:t> the signal </a:t>
            </a:r>
            <a:r>
              <a:rPr lang="sv-SE" sz="1100" dirty="0" err="1" smtClean="0"/>
              <a:t>of</a:t>
            </a:r>
            <a:r>
              <a:rPr lang="sv-SE" sz="1100" dirty="0" smtClean="0"/>
              <a:t> </a:t>
            </a:r>
            <a:r>
              <a:rPr lang="sv-SE" sz="1100" dirty="0" err="1" smtClean="0"/>
              <a:t>bunches</a:t>
            </a:r>
            <a:r>
              <a:rPr lang="sv-SE" sz="1100" dirty="0" smtClean="0"/>
              <a:t> at </a:t>
            </a:r>
            <a:r>
              <a:rPr lang="sv-SE" sz="1100" dirty="0" err="1" smtClean="0"/>
              <a:t>equivalent</a:t>
            </a:r>
            <a:r>
              <a:rPr lang="sv-SE" sz="1100" dirty="0" smtClean="0"/>
              <a:t> </a:t>
            </a:r>
            <a:r>
              <a:rPr lang="sv-SE" sz="1100" dirty="0" err="1" smtClean="0"/>
              <a:t>places</a:t>
            </a:r>
            <a:r>
              <a:rPr lang="sv-SE" sz="1100" dirty="0" smtClean="0"/>
              <a:t> in the </a:t>
            </a:r>
            <a:r>
              <a:rPr lang="sv-SE" sz="1100" dirty="0" err="1" smtClean="0"/>
              <a:t>filling</a:t>
            </a:r>
            <a:r>
              <a:rPr lang="sv-SE" sz="1100" dirty="0" smtClean="0"/>
              <a:t> </a:t>
            </a:r>
            <a:r>
              <a:rPr lang="sv-SE" sz="1100" dirty="0" err="1" smtClean="0"/>
              <a:t>pattern</a:t>
            </a:r>
            <a:r>
              <a:rPr lang="sv-SE" sz="1100" dirty="0"/>
              <a:t> </a:t>
            </a:r>
            <a:r>
              <a:rPr lang="sv-SE" sz="1100" dirty="0" err="1" smtClean="0"/>
              <a:t>before</a:t>
            </a:r>
            <a:r>
              <a:rPr lang="sv-SE" sz="1100" dirty="0" smtClean="0"/>
              <a:t> </a:t>
            </a:r>
            <a:r>
              <a:rPr lang="sv-SE" sz="1100" dirty="0" err="1" smtClean="0"/>
              <a:t>integrating</a:t>
            </a:r>
            <a:endParaRPr lang="sv-SE" sz="1100" dirty="0" smtClean="0"/>
          </a:p>
          <a:p>
            <a:pPr lvl="2"/>
            <a:r>
              <a:rPr lang="sv-SE" sz="1100" dirty="0" err="1" smtClean="0"/>
              <a:t>Assuming</a:t>
            </a:r>
            <a:r>
              <a:rPr lang="sv-SE" sz="1100" dirty="0" smtClean="0"/>
              <a:t> </a:t>
            </a:r>
            <a:r>
              <a:rPr lang="sv-SE" sz="1100" dirty="0" err="1" smtClean="0"/>
              <a:t>bunches</a:t>
            </a:r>
            <a:r>
              <a:rPr lang="sv-SE" sz="1100" dirty="0" smtClean="0"/>
              <a:t> </a:t>
            </a:r>
            <a:r>
              <a:rPr lang="sv-SE" sz="1100" dirty="0" err="1" smtClean="0"/>
              <a:t>added</a:t>
            </a:r>
            <a:r>
              <a:rPr lang="sv-SE" sz="1100" dirty="0" smtClean="0"/>
              <a:t> </a:t>
            </a:r>
            <a:r>
              <a:rPr lang="sv-SE" sz="1100" dirty="0" err="1" smtClean="0"/>
              <a:t>together</a:t>
            </a:r>
            <a:r>
              <a:rPr lang="sv-SE" sz="1100" dirty="0" smtClean="0"/>
              <a:t> </a:t>
            </a:r>
            <a:r>
              <a:rPr lang="sv-SE" sz="1100" dirty="0" err="1" smtClean="0"/>
              <a:t>behave</a:t>
            </a:r>
            <a:r>
              <a:rPr lang="sv-SE" sz="1100" dirty="0" smtClean="0"/>
              <a:t> the same</a:t>
            </a:r>
          </a:p>
          <a:p>
            <a:pPr lvl="2"/>
            <a:r>
              <a:rPr lang="sv-SE" sz="1100" dirty="0" smtClean="0"/>
              <a:t>Potential signal </a:t>
            </a:r>
            <a:r>
              <a:rPr lang="sv-SE" sz="1100" dirty="0" err="1" smtClean="0"/>
              <a:t>structure</a:t>
            </a:r>
            <a:r>
              <a:rPr lang="sv-SE" sz="1100" dirty="0" smtClean="0"/>
              <a:t> </a:t>
            </a:r>
            <a:r>
              <a:rPr lang="sv-SE" sz="1100" dirty="0" err="1" smtClean="0"/>
              <a:t>due</a:t>
            </a:r>
            <a:r>
              <a:rPr lang="sv-SE" sz="1100" dirty="0" smtClean="0"/>
              <a:t> </a:t>
            </a:r>
            <a:r>
              <a:rPr lang="sv-SE" sz="1100" dirty="0" err="1" smtClean="0"/>
              <a:t>to</a:t>
            </a:r>
            <a:r>
              <a:rPr lang="sv-SE" sz="1100" dirty="0" smtClean="0"/>
              <a:t> </a:t>
            </a:r>
            <a:r>
              <a:rPr lang="sv-SE" sz="1100" dirty="0" err="1" smtClean="0"/>
              <a:t>filling</a:t>
            </a:r>
            <a:r>
              <a:rPr lang="sv-SE" sz="1100" dirty="0" smtClean="0"/>
              <a:t> </a:t>
            </a:r>
            <a:r>
              <a:rPr lang="sv-SE" sz="1100" dirty="0" err="1" smtClean="0"/>
              <a:t>pattern</a:t>
            </a:r>
            <a:r>
              <a:rPr lang="sv-SE" sz="1100" dirty="0" smtClean="0"/>
              <a:t> </a:t>
            </a:r>
            <a:r>
              <a:rPr lang="sv-SE" sz="1100" dirty="0" err="1" smtClean="0"/>
              <a:t>lost</a:t>
            </a:r>
            <a:endParaRPr lang="sv-SE" sz="1100" dirty="0" smtClean="0"/>
          </a:p>
          <a:p>
            <a:pPr lvl="1"/>
            <a:r>
              <a:rPr lang="sv-SE" sz="1400" b="1" dirty="0" smtClean="0"/>
              <a:t>2.</a:t>
            </a:r>
            <a:r>
              <a:rPr lang="sv-SE" sz="1400" dirty="0" smtClean="0"/>
              <a:t> </a:t>
            </a:r>
            <a:r>
              <a:rPr lang="sv-SE" sz="1400" dirty="0" err="1" smtClean="0"/>
              <a:t>Keeping</a:t>
            </a:r>
            <a:r>
              <a:rPr lang="sv-SE" sz="1400" dirty="0" smtClean="0"/>
              <a:t> the </a:t>
            </a:r>
            <a:r>
              <a:rPr lang="sv-SE" sz="1400" dirty="0" err="1" smtClean="0"/>
              <a:t>filling</a:t>
            </a:r>
            <a:r>
              <a:rPr lang="sv-SE" sz="1400" dirty="0" smtClean="0"/>
              <a:t> </a:t>
            </a:r>
            <a:r>
              <a:rPr lang="sv-SE" sz="1400" dirty="0" err="1" smtClean="0"/>
              <a:t>pattern</a:t>
            </a:r>
            <a:r>
              <a:rPr lang="sv-SE" sz="1400" dirty="0" smtClean="0"/>
              <a:t>:</a:t>
            </a:r>
          </a:p>
          <a:p>
            <a:pPr lvl="2"/>
            <a:r>
              <a:rPr lang="sv-SE" sz="1100" dirty="0" err="1" smtClean="0"/>
              <a:t>Overlaying</a:t>
            </a:r>
            <a:r>
              <a:rPr lang="sv-SE" sz="1100" dirty="0" smtClean="0"/>
              <a:t> </a:t>
            </a:r>
            <a:r>
              <a:rPr lang="sv-SE" sz="1100" dirty="0" err="1" smtClean="0"/>
              <a:t>several</a:t>
            </a:r>
            <a:r>
              <a:rPr lang="sv-SE" sz="1100" dirty="0" smtClean="0"/>
              <a:t> </a:t>
            </a:r>
            <a:r>
              <a:rPr lang="sv-SE" sz="1100" dirty="0" err="1" smtClean="0"/>
              <a:t>turns</a:t>
            </a:r>
            <a:r>
              <a:rPr lang="sv-SE" sz="1100" dirty="0" smtClean="0"/>
              <a:t> (~7 </a:t>
            </a:r>
            <a:r>
              <a:rPr lang="sv-SE" sz="1100" dirty="0" err="1" smtClean="0"/>
              <a:t>turns</a:t>
            </a:r>
            <a:r>
              <a:rPr lang="sv-SE" sz="1100" dirty="0" smtClean="0"/>
              <a:t> must be </a:t>
            </a:r>
            <a:r>
              <a:rPr lang="sv-SE" sz="1100" dirty="0" err="1" smtClean="0"/>
              <a:t>added</a:t>
            </a:r>
            <a:r>
              <a:rPr lang="sv-SE" sz="1100" dirty="0" smtClean="0"/>
              <a:t> </a:t>
            </a:r>
            <a:r>
              <a:rPr lang="sv-SE" sz="1100" dirty="0" err="1" smtClean="0"/>
              <a:t>to</a:t>
            </a:r>
            <a:r>
              <a:rPr lang="sv-SE" sz="1100" dirty="0" smtClean="0"/>
              <a:t> </a:t>
            </a:r>
            <a:r>
              <a:rPr lang="sv-SE" sz="1100" dirty="0" err="1" smtClean="0"/>
              <a:t>reconstruct</a:t>
            </a:r>
            <a:r>
              <a:rPr lang="sv-SE" sz="1100" dirty="0" smtClean="0"/>
              <a:t> </a:t>
            </a:r>
            <a:r>
              <a:rPr lang="sv-SE" sz="1100" dirty="0" err="1" smtClean="0"/>
              <a:t>filling</a:t>
            </a:r>
            <a:r>
              <a:rPr lang="sv-SE" sz="1100" dirty="0" smtClean="0"/>
              <a:t> </a:t>
            </a:r>
            <a:r>
              <a:rPr lang="sv-SE" sz="1100" dirty="0" err="1" smtClean="0"/>
              <a:t>pattern</a:t>
            </a:r>
            <a:r>
              <a:rPr lang="sv-SE" sz="1100" dirty="0" smtClean="0"/>
              <a:t>)</a:t>
            </a:r>
          </a:p>
          <a:p>
            <a:pPr lvl="2"/>
            <a:r>
              <a:rPr lang="sv-SE" sz="1100" dirty="0" smtClean="0"/>
              <a:t>7 </a:t>
            </a:r>
            <a:r>
              <a:rPr lang="sv-SE" sz="1100" dirty="0" err="1" smtClean="0"/>
              <a:t>turns</a:t>
            </a:r>
            <a:r>
              <a:rPr lang="sv-SE" sz="1100" dirty="0" smtClean="0"/>
              <a:t> </a:t>
            </a:r>
            <a:r>
              <a:rPr lang="sv-SE" sz="1100" dirty="0" err="1" smtClean="0"/>
              <a:t>lower</a:t>
            </a:r>
            <a:r>
              <a:rPr lang="sv-SE" sz="1100" dirty="0" smtClean="0"/>
              <a:t> limit, and signal is still </a:t>
            </a:r>
            <a:r>
              <a:rPr lang="sv-SE" sz="1100" dirty="0" err="1" smtClean="0"/>
              <a:t>sporadic</a:t>
            </a:r>
            <a:endParaRPr lang="sv-SE" sz="1100" dirty="0" smtClean="0"/>
          </a:p>
          <a:p>
            <a:pPr lvl="2"/>
            <a:r>
              <a:rPr lang="sv-SE" sz="1100" dirty="0" smtClean="0"/>
              <a:t>Potential </a:t>
            </a:r>
            <a:r>
              <a:rPr lang="sv-SE" sz="1100" dirty="0" err="1" smtClean="0"/>
              <a:t>turn</a:t>
            </a:r>
            <a:r>
              <a:rPr lang="sv-SE" sz="1100" dirty="0" smtClean="0"/>
              <a:t>-by-</a:t>
            </a:r>
            <a:r>
              <a:rPr lang="sv-SE" sz="1100" dirty="0" err="1" smtClean="0"/>
              <a:t>turn</a:t>
            </a:r>
            <a:r>
              <a:rPr lang="sv-SE" sz="1100" dirty="0" smtClean="0"/>
              <a:t> </a:t>
            </a:r>
            <a:r>
              <a:rPr lang="sv-SE" sz="1100" dirty="0" err="1" smtClean="0"/>
              <a:t>changes</a:t>
            </a:r>
            <a:r>
              <a:rPr lang="sv-SE" sz="1100" dirty="0" smtClean="0"/>
              <a:t> </a:t>
            </a:r>
            <a:r>
              <a:rPr lang="sv-SE" sz="1100" dirty="0" err="1" smtClean="0"/>
              <a:t>of</a:t>
            </a:r>
            <a:r>
              <a:rPr lang="sv-SE" sz="1100" dirty="0" smtClean="0"/>
              <a:t> signal is </a:t>
            </a:r>
            <a:r>
              <a:rPr lang="sv-SE" sz="1100" dirty="0" err="1" smtClean="0"/>
              <a:t>lost</a:t>
            </a:r>
            <a:endParaRPr lang="sv-SE" sz="1100" dirty="0" smtClean="0"/>
          </a:p>
          <a:p>
            <a:pPr lvl="2"/>
            <a:endParaRPr lang="sv-SE" sz="1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Björn Lindström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7" y="4814558"/>
            <a:ext cx="2304256" cy="77468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3321" y="3789040"/>
            <a:ext cx="2304256" cy="77468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508"/>
          <a:stretch/>
        </p:blipFill>
        <p:spPr>
          <a:xfrm>
            <a:off x="2883321" y="4941168"/>
            <a:ext cx="817822" cy="77468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92" r="25237"/>
          <a:stretch/>
        </p:blipFill>
        <p:spPr>
          <a:xfrm>
            <a:off x="2947012" y="5877272"/>
            <a:ext cx="904908" cy="774682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V="1">
            <a:off x="1905000" y="4365104"/>
            <a:ext cx="866800" cy="83679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905000" y="5201899"/>
            <a:ext cx="866800" cy="67537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3573016"/>
            <a:ext cx="1859938" cy="1152128"/>
          </a:xfrm>
          <a:prstGeom prst="rect">
            <a:avLst/>
          </a:prstGeom>
        </p:spPr>
      </p:pic>
      <p:cxnSp>
        <p:nvCxnSpPr>
          <p:cNvPr id="20" name="Straight Arrow Connector 19"/>
          <p:cNvCxnSpPr>
            <a:stCxn id="7" idx="3"/>
          </p:cNvCxnSpPr>
          <p:nvPr/>
        </p:nvCxnSpPr>
        <p:spPr>
          <a:xfrm>
            <a:off x="5187577" y="4176381"/>
            <a:ext cx="104060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92" r="25237"/>
          <a:stretch/>
        </p:blipFill>
        <p:spPr>
          <a:xfrm>
            <a:off x="5076056" y="5123445"/>
            <a:ext cx="1440160" cy="1232905"/>
          </a:xfrm>
          <a:prstGeom prst="rect">
            <a:avLst/>
          </a:prstGeom>
        </p:spPr>
      </p:pic>
      <p:cxnSp>
        <p:nvCxnSpPr>
          <p:cNvPr id="23" name="Straight Arrow Connector 22"/>
          <p:cNvCxnSpPr/>
          <p:nvPr/>
        </p:nvCxnSpPr>
        <p:spPr>
          <a:xfrm>
            <a:off x="4035449" y="5739897"/>
            <a:ext cx="104060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Left Brace 23"/>
          <p:cNvSpPr/>
          <p:nvPr/>
        </p:nvSpPr>
        <p:spPr>
          <a:xfrm rot="5400000">
            <a:off x="3076080" y="3501008"/>
            <a:ext cx="255537" cy="576064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Left Brace 24"/>
          <p:cNvSpPr/>
          <p:nvPr/>
        </p:nvSpPr>
        <p:spPr>
          <a:xfrm rot="5400000">
            <a:off x="3861407" y="3490251"/>
            <a:ext cx="255537" cy="576064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3059832" y="3296131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 smtClean="0"/>
              <a:t>integrate</a:t>
            </a:r>
            <a:endParaRPr lang="en-GB" dirty="0"/>
          </a:p>
        </p:txBody>
      </p:sp>
      <p:sp>
        <p:nvSpPr>
          <p:cNvPr id="27" name="Plus 26"/>
          <p:cNvSpPr/>
          <p:nvPr/>
        </p:nvSpPr>
        <p:spPr>
          <a:xfrm>
            <a:off x="3025390" y="5539585"/>
            <a:ext cx="432049" cy="432048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/>
          <p:cNvSpPr txBox="1"/>
          <p:nvPr/>
        </p:nvSpPr>
        <p:spPr>
          <a:xfrm>
            <a:off x="3858938" y="5071891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 err="1" smtClean="0"/>
              <a:t>Add</a:t>
            </a:r>
            <a:r>
              <a:rPr lang="sv-SE" sz="1200" dirty="0" smtClean="0"/>
              <a:t> </a:t>
            </a:r>
            <a:r>
              <a:rPr lang="sv-SE" sz="1200" dirty="0" err="1" smtClean="0"/>
              <a:t>bunches</a:t>
            </a:r>
            <a:r>
              <a:rPr lang="sv-SE" sz="1200" dirty="0" smtClean="0"/>
              <a:t> </a:t>
            </a:r>
            <a:r>
              <a:rPr lang="sv-SE" sz="1200" dirty="0" err="1" smtClean="0"/>
              <a:t>depending</a:t>
            </a:r>
            <a:r>
              <a:rPr lang="sv-SE" sz="1200" dirty="0" smtClean="0"/>
              <a:t> on position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479438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 animBg="1"/>
      <p:bldP spid="2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Overcoming</a:t>
            </a:r>
            <a:r>
              <a:rPr lang="sv-SE" dirty="0" smtClean="0"/>
              <a:t> signal </a:t>
            </a:r>
            <a:r>
              <a:rPr lang="sv-SE" dirty="0" err="1" smtClean="0"/>
              <a:t>sporadicity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9" y="2958145"/>
            <a:ext cx="4707307" cy="3168018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Björn Lindström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940426"/>
            <a:ext cx="4536504" cy="3152870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612000" y="1219200"/>
            <a:ext cx="7920000" cy="4906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v-SE" sz="2000" dirty="0" smtClean="0"/>
              <a:t>Signal variation </a:t>
            </a:r>
            <a:r>
              <a:rPr lang="sv-SE" sz="2000" dirty="0" err="1" smtClean="0"/>
              <a:t>much</a:t>
            </a:r>
            <a:r>
              <a:rPr lang="sv-SE" sz="2000" dirty="0" smtClean="0"/>
              <a:t> </a:t>
            </a:r>
            <a:r>
              <a:rPr lang="sv-SE" sz="2000" dirty="0" err="1" smtClean="0"/>
              <a:t>smaller</a:t>
            </a:r>
            <a:endParaRPr lang="sv-SE" sz="2000" dirty="0" smtClean="0"/>
          </a:p>
          <a:p>
            <a:pPr lvl="1"/>
            <a:r>
              <a:rPr lang="sv-SE" sz="1800" dirty="0" smtClean="0"/>
              <a:t>Standard de</a:t>
            </a:r>
            <a:r>
              <a:rPr lang="sv-SE" sz="1800" dirty="0"/>
              <a:t>v</a:t>
            </a:r>
            <a:r>
              <a:rPr lang="sv-SE" sz="1800" dirty="0" smtClean="0"/>
              <a:t>iation in </a:t>
            </a:r>
            <a:r>
              <a:rPr lang="sv-SE" sz="1800" dirty="0" err="1" smtClean="0"/>
              <a:t>one</a:t>
            </a:r>
            <a:r>
              <a:rPr lang="sv-SE" sz="1800" dirty="0" smtClean="0"/>
              <a:t> </a:t>
            </a:r>
            <a:r>
              <a:rPr lang="sv-SE" sz="1800" dirty="0" err="1" smtClean="0"/>
              <a:t>turn</a:t>
            </a:r>
            <a:r>
              <a:rPr lang="sv-SE" sz="1800" dirty="0" smtClean="0"/>
              <a:t> 140 % </a:t>
            </a:r>
            <a:r>
              <a:rPr lang="sv-SE" sz="1800" dirty="0"/>
              <a:t>v</a:t>
            </a:r>
            <a:r>
              <a:rPr lang="sv-SE" sz="1800" dirty="0" smtClean="0"/>
              <a:t>s 60 %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590483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Outline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sz="2000" dirty="0" err="1" smtClean="0"/>
              <a:t>Introduction</a:t>
            </a:r>
            <a:endParaRPr lang="sv-SE" sz="2000" dirty="0" smtClean="0"/>
          </a:p>
          <a:p>
            <a:pPr lvl="1"/>
            <a:r>
              <a:rPr lang="sv-SE" sz="1800" dirty="0" smtClean="0"/>
              <a:t>16L2</a:t>
            </a:r>
          </a:p>
          <a:p>
            <a:pPr lvl="1"/>
            <a:r>
              <a:rPr lang="sv-SE" sz="1800" dirty="0" smtClean="0"/>
              <a:t>Diamond BLMs</a:t>
            </a:r>
          </a:p>
          <a:p>
            <a:r>
              <a:rPr lang="sv-SE" sz="2000" dirty="0" err="1" smtClean="0"/>
              <a:t>Goals</a:t>
            </a:r>
            <a:endParaRPr lang="sv-SE" sz="2000" dirty="0" smtClean="0"/>
          </a:p>
          <a:p>
            <a:pPr lvl="1"/>
            <a:r>
              <a:rPr lang="sv-SE" sz="1600" dirty="0" err="1" smtClean="0"/>
              <a:t>Current</a:t>
            </a:r>
            <a:r>
              <a:rPr lang="sv-SE" sz="1600" dirty="0" smtClean="0"/>
              <a:t> </a:t>
            </a:r>
            <a:r>
              <a:rPr lang="sv-SE" sz="1600" dirty="0" err="1" smtClean="0"/>
              <a:t>hypothesis</a:t>
            </a:r>
            <a:endParaRPr lang="sv-SE" sz="1600" dirty="0"/>
          </a:p>
          <a:p>
            <a:pPr lvl="1"/>
            <a:r>
              <a:rPr lang="sv-SE" sz="1600" dirty="0" err="1" smtClean="0"/>
              <a:t>Observables</a:t>
            </a:r>
            <a:endParaRPr lang="sv-SE" sz="1600" dirty="0" smtClean="0"/>
          </a:p>
          <a:p>
            <a:r>
              <a:rPr lang="sv-SE" sz="2000" dirty="0" err="1" smtClean="0"/>
              <a:t>Current</a:t>
            </a:r>
            <a:r>
              <a:rPr lang="sv-SE" sz="2000" dirty="0" smtClean="0"/>
              <a:t> </a:t>
            </a:r>
            <a:r>
              <a:rPr lang="sv-SE" sz="2000" dirty="0" err="1" smtClean="0"/>
              <a:t>Understanding</a:t>
            </a:r>
            <a:r>
              <a:rPr lang="sv-SE" sz="2000" dirty="0" smtClean="0"/>
              <a:t> </a:t>
            </a:r>
            <a:r>
              <a:rPr lang="sv-SE" sz="2000" dirty="0" err="1" smtClean="0"/>
              <a:t>of</a:t>
            </a:r>
            <a:r>
              <a:rPr lang="sv-SE" sz="2000" dirty="0" smtClean="0"/>
              <a:t> the data</a:t>
            </a:r>
          </a:p>
          <a:p>
            <a:r>
              <a:rPr lang="sv-SE" sz="2000" dirty="0" smtClean="0"/>
              <a:t>Foreseen MD</a:t>
            </a:r>
          </a:p>
          <a:p>
            <a:pPr marL="0" indent="0">
              <a:buNone/>
            </a:pPr>
            <a:endParaRPr lang="sv-SE" sz="20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Björn Lindström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16L2 </a:t>
            </a:r>
            <a:r>
              <a:rPr lang="sv-SE" dirty="0" err="1" smtClean="0"/>
              <a:t>Machine</a:t>
            </a:r>
            <a:r>
              <a:rPr lang="sv-SE" dirty="0" smtClean="0"/>
              <a:t> </a:t>
            </a:r>
            <a:r>
              <a:rPr lang="sv-SE" dirty="0" err="1" smtClean="0"/>
              <a:t>Development</a:t>
            </a:r>
            <a:r>
              <a:rPr lang="sv-SE" dirty="0" smtClean="0"/>
              <a:t> test (MD)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sz="2000" dirty="0" err="1" smtClean="0"/>
              <a:t>Unique</a:t>
            </a:r>
            <a:r>
              <a:rPr lang="sv-SE" sz="2000" dirty="0" smtClean="0"/>
              <a:t> </a:t>
            </a:r>
            <a:r>
              <a:rPr lang="sv-SE" sz="2000" dirty="0" err="1" smtClean="0"/>
              <a:t>opportunity</a:t>
            </a:r>
            <a:r>
              <a:rPr lang="sv-SE" sz="2000" dirty="0" smtClean="0"/>
              <a:t> </a:t>
            </a:r>
            <a:r>
              <a:rPr lang="sv-SE" sz="2000" dirty="0" err="1" smtClean="0"/>
              <a:t>with</a:t>
            </a:r>
            <a:r>
              <a:rPr lang="sv-SE" sz="2000" dirty="0" smtClean="0"/>
              <a:t> UFOs on </a:t>
            </a:r>
            <a:r>
              <a:rPr lang="sv-SE" sz="2000" dirty="0" err="1" smtClean="0"/>
              <a:t>demand</a:t>
            </a:r>
            <a:endParaRPr lang="sv-SE" sz="2000" dirty="0" smtClean="0"/>
          </a:p>
          <a:p>
            <a:pPr lvl="1"/>
            <a:r>
              <a:rPr lang="sv-SE" sz="1600" dirty="0" err="1" smtClean="0"/>
              <a:t>High</a:t>
            </a:r>
            <a:r>
              <a:rPr lang="sv-SE" sz="1600" dirty="0" smtClean="0"/>
              <a:t> </a:t>
            </a:r>
            <a:r>
              <a:rPr lang="sv-SE" sz="1600" dirty="0" err="1" smtClean="0"/>
              <a:t>bunch</a:t>
            </a:r>
            <a:r>
              <a:rPr lang="sv-SE" sz="1600" dirty="0" smtClean="0"/>
              <a:t> </a:t>
            </a:r>
            <a:r>
              <a:rPr lang="sv-SE" sz="1600" dirty="0" err="1" smtClean="0"/>
              <a:t>intensity</a:t>
            </a:r>
            <a:r>
              <a:rPr lang="sv-SE" sz="1600" dirty="0" smtClean="0"/>
              <a:t>, </a:t>
            </a:r>
            <a:r>
              <a:rPr lang="sv-SE" sz="1600" dirty="0" err="1" smtClean="0"/>
              <a:t>many</a:t>
            </a:r>
            <a:r>
              <a:rPr lang="sv-SE" sz="1600" dirty="0" smtClean="0"/>
              <a:t> </a:t>
            </a:r>
            <a:r>
              <a:rPr lang="sv-SE" sz="1600" dirty="0" err="1" smtClean="0"/>
              <a:t>bunches</a:t>
            </a:r>
            <a:r>
              <a:rPr lang="sv-SE" sz="1600" dirty="0" smtClean="0"/>
              <a:t> and </a:t>
            </a:r>
            <a:r>
              <a:rPr lang="sv-SE" sz="1600" dirty="0" err="1" smtClean="0"/>
              <a:t>high</a:t>
            </a:r>
            <a:r>
              <a:rPr lang="sv-SE" sz="1600" dirty="0" smtClean="0"/>
              <a:t> </a:t>
            </a:r>
            <a:r>
              <a:rPr lang="sv-SE" sz="1600" dirty="0" err="1" smtClean="0"/>
              <a:t>energy</a:t>
            </a:r>
            <a:r>
              <a:rPr lang="sv-SE" sz="1600" dirty="0" smtClean="0"/>
              <a:t> </a:t>
            </a:r>
            <a:r>
              <a:rPr lang="sv-SE" sz="1600" dirty="0" err="1" smtClean="0"/>
              <a:t>seems</a:t>
            </a:r>
            <a:r>
              <a:rPr lang="sv-SE" sz="1600" dirty="0" smtClean="0"/>
              <a:t> </a:t>
            </a:r>
            <a:r>
              <a:rPr lang="sv-SE" sz="1600" dirty="0" err="1" smtClean="0"/>
              <a:t>to</a:t>
            </a:r>
            <a:r>
              <a:rPr lang="sv-SE" sz="1600" dirty="0" smtClean="0"/>
              <a:t> trigger </a:t>
            </a:r>
            <a:r>
              <a:rPr lang="sv-SE" sz="1600" dirty="0" err="1" smtClean="0"/>
              <a:t>them</a:t>
            </a:r>
            <a:endParaRPr lang="sv-SE" sz="1600" dirty="0" smtClean="0"/>
          </a:p>
          <a:p>
            <a:r>
              <a:rPr lang="sv-SE" sz="2000" dirty="0" smtClean="0"/>
              <a:t>Foreseen </a:t>
            </a:r>
            <a:r>
              <a:rPr lang="sv-SE" sz="2000" dirty="0" err="1" smtClean="0"/>
              <a:t>to</a:t>
            </a:r>
            <a:r>
              <a:rPr lang="sv-SE" sz="2000" dirty="0" smtClean="0"/>
              <a:t> </a:t>
            </a:r>
            <a:r>
              <a:rPr lang="sv-SE" sz="2000" dirty="0" err="1" smtClean="0"/>
              <a:t>conduct</a:t>
            </a:r>
            <a:r>
              <a:rPr lang="sv-SE" sz="2000" dirty="0" smtClean="0"/>
              <a:t> MD </a:t>
            </a:r>
            <a:r>
              <a:rPr lang="sv-SE" sz="2000" dirty="0" err="1" smtClean="0"/>
              <a:t>before</a:t>
            </a:r>
            <a:r>
              <a:rPr lang="sv-SE" sz="2000" dirty="0" smtClean="0"/>
              <a:t> end </a:t>
            </a:r>
            <a:r>
              <a:rPr lang="sv-SE" sz="2000" dirty="0" err="1" smtClean="0"/>
              <a:t>of</a:t>
            </a:r>
            <a:r>
              <a:rPr lang="sv-SE" sz="2000" dirty="0" smtClean="0"/>
              <a:t> </a:t>
            </a:r>
            <a:r>
              <a:rPr lang="sv-SE" sz="2000" dirty="0" err="1" smtClean="0"/>
              <a:t>this</a:t>
            </a:r>
            <a:r>
              <a:rPr lang="sv-SE" sz="2000" dirty="0" smtClean="0"/>
              <a:t> </a:t>
            </a:r>
            <a:r>
              <a:rPr lang="sv-SE" sz="2000" dirty="0" err="1" smtClean="0"/>
              <a:t>run</a:t>
            </a:r>
            <a:endParaRPr lang="sv-SE" sz="2000" dirty="0"/>
          </a:p>
          <a:p>
            <a:pPr lvl="1"/>
            <a:r>
              <a:rPr lang="sv-SE" sz="1600" dirty="0" err="1" smtClean="0"/>
              <a:t>Various</a:t>
            </a:r>
            <a:r>
              <a:rPr lang="sv-SE" sz="1600" dirty="0" smtClean="0"/>
              <a:t> combinations </a:t>
            </a:r>
            <a:r>
              <a:rPr lang="sv-SE" sz="1600" dirty="0" err="1" smtClean="0"/>
              <a:t>of</a:t>
            </a:r>
            <a:r>
              <a:rPr lang="sv-SE" sz="1600" dirty="0" smtClean="0"/>
              <a:t> </a:t>
            </a:r>
            <a:r>
              <a:rPr lang="sv-SE" sz="1600" dirty="0" err="1" smtClean="0"/>
              <a:t>blown</a:t>
            </a:r>
            <a:r>
              <a:rPr lang="sv-SE" sz="1600" dirty="0"/>
              <a:t> </a:t>
            </a:r>
            <a:r>
              <a:rPr lang="sv-SE" sz="1600" dirty="0" err="1" smtClean="0"/>
              <a:t>up</a:t>
            </a:r>
            <a:r>
              <a:rPr lang="sv-SE" sz="1600" dirty="0" smtClean="0"/>
              <a:t> and </a:t>
            </a:r>
            <a:r>
              <a:rPr lang="sv-SE" sz="1600" dirty="0" err="1" smtClean="0"/>
              <a:t>displaced</a:t>
            </a:r>
            <a:r>
              <a:rPr lang="sv-SE" sz="1600" dirty="0" smtClean="0"/>
              <a:t> </a:t>
            </a:r>
            <a:r>
              <a:rPr lang="sv-SE" sz="1600" dirty="0" err="1" smtClean="0"/>
              <a:t>bunches</a:t>
            </a:r>
            <a:endParaRPr lang="sv-SE" sz="1600" dirty="0"/>
          </a:p>
          <a:p>
            <a:pPr lvl="1"/>
            <a:r>
              <a:rPr lang="sv-SE" sz="1600" dirty="0" smtClean="0"/>
              <a:t>-&gt; </a:t>
            </a:r>
            <a:r>
              <a:rPr lang="sv-SE" sz="1600" dirty="0" err="1" smtClean="0"/>
              <a:t>study</a:t>
            </a:r>
            <a:r>
              <a:rPr lang="sv-SE" sz="1600" dirty="0" smtClean="0"/>
              <a:t> UFO </a:t>
            </a:r>
            <a:r>
              <a:rPr lang="sv-SE" sz="1600" dirty="0" err="1" smtClean="0"/>
              <a:t>dynamics</a:t>
            </a:r>
            <a:r>
              <a:rPr lang="sv-SE" sz="1600" dirty="0" smtClean="0"/>
              <a:t> as </a:t>
            </a:r>
            <a:r>
              <a:rPr lang="sv-SE" sz="1600" dirty="0" err="1" smtClean="0"/>
              <a:t>shown</a:t>
            </a:r>
            <a:r>
              <a:rPr lang="sv-SE" sz="1600" dirty="0" smtClean="0"/>
              <a:t> by </a:t>
            </a:r>
            <a:r>
              <a:rPr lang="sv-SE" sz="1600" dirty="0" err="1" smtClean="0"/>
              <a:t>previous</a:t>
            </a:r>
            <a:r>
              <a:rPr lang="sv-SE" sz="1600" dirty="0" smtClean="0"/>
              <a:t> MD2036 </a:t>
            </a:r>
            <a:r>
              <a:rPr lang="sv-SE" sz="1600" dirty="0" err="1" smtClean="0"/>
              <a:t>using</a:t>
            </a:r>
            <a:r>
              <a:rPr lang="sv-SE" sz="1600" dirty="0" smtClean="0"/>
              <a:t> wirescanner</a:t>
            </a:r>
          </a:p>
          <a:p>
            <a:pPr lvl="1"/>
            <a:r>
              <a:rPr lang="sv-SE" sz="1600" dirty="0" smtClean="0"/>
              <a:t>-&gt; understand 16L2 in </a:t>
            </a:r>
            <a:r>
              <a:rPr lang="sv-SE" sz="1600" dirty="0" err="1" smtClean="0"/>
              <a:t>case</a:t>
            </a:r>
            <a:r>
              <a:rPr lang="sv-SE" sz="1600" dirty="0" smtClean="0"/>
              <a:t> it </a:t>
            </a:r>
            <a:r>
              <a:rPr lang="sv-SE" sz="1600" dirty="0" err="1" smtClean="0"/>
              <a:t>reoccurs</a:t>
            </a:r>
            <a:endParaRPr lang="sv-SE" sz="1600" dirty="0" smtClean="0"/>
          </a:p>
          <a:p>
            <a:pPr lvl="1"/>
            <a:endParaRPr lang="sv-SE" sz="1600" dirty="0"/>
          </a:p>
          <a:p>
            <a:r>
              <a:rPr lang="sv-SE" sz="2000" dirty="0" smtClean="0"/>
              <a:t>Challenges for </a:t>
            </a:r>
            <a:r>
              <a:rPr lang="sv-SE" sz="2000" dirty="0" err="1" smtClean="0"/>
              <a:t>dBLM</a:t>
            </a:r>
            <a:r>
              <a:rPr lang="sv-SE" sz="2000" dirty="0" smtClean="0"/>
              <a:t> part:</a:t>
            </a:r>
          </a:p>
          <a:p>
            <a:pPr lvl="1"/>
            <a:r>
              <a:rPr lang="sv-SE" sz="1600" dirty="0" err="1" smtClean="0"/>
              <a:t>Optimize</a:t>
            </a:r>
            <a:r>
              <a:rPr lang="sv-SE" sz="1600" dirty="0" smtClean="0"/>
              <a:t> signal</a:t>
            </a:r>
          </a:p>
          <a:p>
            <a:pPr lvl="1"/>
            <a:r>
              <a:rPr lang="sv-SE" sz="1600" dirty="0" err="1" smtClean="0"/>
              <a:t>Use</a:t>
            </a:r>
            <a:r>
              <a:rPr lang="sv-SE" sz="1600" dirty="0" smtClean="0"/>
              <a:t> </a:t>
            </a:r>
            <a:r>
              <a:rPr lang="sv-SE" sz="1600" dirty="0" err="1" smtClean="0"/>
              <a:t>many</a:t>
            </a:r>
            <a:r>
              <a:rPr lang="sv-SE" sz="1600" dirty="0" smtClean="0"/>
              <a:t> </a:t>
            </a:r>
            <a:r>
              <a:rPr lang="sv-SE" sz="1600" dirty="0" err="1" smtClean="0"/>
              <a:t>bunches</a:t>
            </a:r>
            <a:r>
              <a:rPr lang="sv-SE" sz="1600" dirty="0" smtClean="0"/>
              <a:t> </a:t>
            </a:r>
            <a:r>
              <a:rPr lang="sv-SE" sz="1600" dirty="0" err="1" smtClean="0"/>
              <a:t>with</a:t>
            </a:r>
            <a:r>
              <a:rPr lang="sv-SE" sz="1600" dirty="0" smtClean="0"/>
              <a:t> set </a:t>
            </a:r>
            <a:r>
              <a:rPr lang="sv-SE" sz="1600" dirty="0" err="1" smtClean="0"/>
              <a:t>properties</a:t>
            </a:r>
            <a:r>
              <a:rPr lang="sv-SE" sz="1600" dirty="0" smtClean="0"/>
              <a:t> for </a:t>
            </a:r>
            <a:r>
              <a:rPr lang="sv-SE" sz="1600" dirty="0" err="1" smtClean="0"/>
              <a:t>better</a:t>
            </a:r>
            <a:r>
              <a:rPr lang="sv-SE" sz="1600" dirty="0" smtClean="0"/>
              <a:t> statistics</a:t>
            </a:r>
          </a:p>
          <a:p>
            <a:pPr lvl="2"/>
            <a:r>
              <a:rPr lang="sv-SE" sz="1200" dirty="0" err="1" smtClean="0"/>
              <a:t>How</a:t>
            </a:r>
            <a:r>
              <a:rPr lang="sv-SE" sz="1200" dirty="0" smtClean="0"/>
              <a:t> </a:t>
            </a:r>
            <a:r>
              <a:rPr lang="sv-SE" sz="1200" dirty="0" err="1" smtClean="0"/>
              <a:t>many</a:t>
            </a:r>
            <a:r>
              <a:rPr lang="sv-SE" sz="1200" dirty="0" smtClean="0"/>
              <a:t> </a:t>
            </a:r>
            <a:r>
              <a:rPr lang="sv-SE" sz="1200" dirty="0" err="1" smtClean="0"/>
              <a:t>bunches</a:t>
            </a:r>
            <a:r>
              <a:rPr lang="sv-SE" sz="1200" dirty="0" smtClean="0"/>
              <a:t> </a:t>
            </a:r>
            <a:r>
              <a:rPr lang="sv-SE" sz="1200" dirty="0" err="1" smtClean="0"/>
              <a:t>required</a:t>
            </a:r>
            <a:r>
              <a:rPr lang="sv-SE" sz="1200" dirty="0" smtClean="0"/>
              <a:t> </a:t>
            </a:r>
            <a:r>
              <a:rPr lang="sv-SE" sz="1200" dirty="0" err="1" smtClean="0"/>
              <a:t>will</a:t>
            </a:r>
            <a:r>
              <a:rPr lang="sv-SE" sz="1200" dirty="0" smtClean="0"/>
              <a:t> be an </a:t>
            </a:r>
            <a:r>
              <a:rPr lang="sv-SE" sz="1200" dirty="0" err="1" smtClean="0"/>
              <a:t>outcome</a:t>
            </a:r>
            <a:r>
              <a:rPr lang="sv-SE" sz="1200" dirty="0" smtClean="0"/>
              <a:t> </a:t>
            </a:r>
            <a:r>
              <a:rPr lang="sv-SE" sz="1200" dirty="0" err="1" smtClean="0"/>
              <a:t>of</a:t>
            </a:r>
            <a:r>
              <a:rPr lang="sv-SE" sz="1200" dirty="0" smtClean="0"/>
              <a:t> </a:t>
            </a:r>
            <a:r>
              <a:rPr lang="sv-SE" sz="1200" dirty="0" err="1" smtClean="0"/>
              <a:t>current</a:t>
            </a:r>
            <a:r>
              <a:rPr lang="sv-SE" sz="1200" dirty="0" smtClean="0"/>
              <a:t> </a:t>
            </a:r>
            <a:r>
              <a:rPr lang="sv-SE" sz="1200" dirty="0" err="1" smtClean="0"/>
              <a:t>analysis</a:t>
            </a:r>
            <a:endParaRPr lang="sv-SE" sz="1200" dirty="0" smtClean="0"/>
          </a:p>
          <a:p>
            <a:pPr lvl="3"/>
            <a:r>
              <a:rPr lang="sv-SE" sz="1000" dirty="0" smtClean="0"/>
              <a:t>From </a:t>
            </a:r>
            <a:r>
              <a:rPr lang="sv-SE" sz="1000" dirty="0" err="1" smtClean="0"/>
              <a:t>understanding</a:t>
            </a:r>
            <a:r>
              <a:rPr lang="sv-SE" sz="1000" dirty="0" smtClean="0"/>
              <a:t> the histogram</a:t>
            </a:r>
          </a:p>
          <a:p>
            <a:pPr lvl="2"/>
            <a:r>
              <a:rPr lang="sv-SE" sz="1200" dirty="0" err="1" smtClean="0"/>
              <a:t>How</a:t>
            </a:r>
            <a:r>
              <a:rPr lang="sv-SE" sz="1200" dirty="0" smtClean="0"/>
              <a:t> </a:t>
            </a:r>
            <a:r>
              <a:rPr lang="sv-SE" sz="1200" dirty="0" err="1" smtClean="0"/>
              <a:t>to</a:t>
            </a:r>
            <a:r>
              <a:rPr lang="sv-SE" sz="1200" dirty="0" smtClean="0"/>
              <a:t> </a:t>
            </a:r>
            <a:r>
              <a:rPr lang="sv-SE" sz="1200" dirty="0" err="1" smtClean="0"/>
              <a:t>combine</a:t>
            </a:r>
            <a:r>
              <a:rPr lang="sv-SE" sz="1200" dirty="0" smtClean="0"/>
              <a:t> signals from the different </a:t>
            </a:r>
            <a:r>
              <a:rPr lang="sv-SE" sz="1200" dirty="0" err="1" smtClean="0"/>
              <a:t>bunches</a:t>
            </a:r>
            <a:r>
              <a:rPr lang="sv-SE" sz="1200" dirty="0" smtClean="0"/>
              <a:t> </a:t>
            </a:r>
            <a:r>
              <a:rPr lang="sv-SE" sz="1200" dirty="0" err="1" smtClean="0"/>
              <a:t>to</a:t>
            </a:r>
            <a:r>
              <a:rPr lang="sv-SE" sz="1200" dirty="0" smtClean="0"/>
              <a:t> </a:t>
            </a:r>
            <a:r>
              <a:rPr lang="sv-SE" sz="1200" dirty="0" err="1" smtClean="0"/>
              <a:t>draw</a:t>
            </a:r>
            <a:r>
              <a:rPr lang="sv-SE" sz="1200" dirty="0" smtClean="0"/>
              <a:t> </a:t>
            </a:r>
            <a:r>
              <a:rPr lang="sv-SE" sz="1200" dirty="0" err="1" smtClean="0"/>
              <a:t>conclusions</a:t>
            </a:r>
            <a:endParaRPr lang="sv-SE" sz="1200" dirty="0" smtClean="0"/>
          </a:p>
          <a:p>
            <a:pPr lvl="3"/>
            <a:r>
              <a:rPr lang="sv-SE" sz="1000" dirty="0" err="1" smtClean="0"/>
              <a:t>Increasing</a:t>
            </a:r>
            <a:r>
              <a:rPr lang="sv-SE" sz="1000" dirty="0" smtClean="0"/>
              <a:t> statistics </a:t>
            </a:r>
            <a:r>
              <a:rPr lang="sv-SE" sz="1000" dirty="0" err="1" smtClean="0"/>
              <a:t>without</a:t>
            </a:r>
            <a:r>
              <a:rPr lang="sv-SE" sz="1000" dirty="0" smtClean="0"/>
              <a:t> </a:t>
            </a:r>
            <a:r>
              <a:rPr lang="sv-SE" sz="1000" dirty="0" err="1" smtClean="0"/>
              <a:t>destroying</a:t>
            </a:r>
            <a:r>
              <a:rPr lang="sv-SE" sz="1000" dirty="0" smtClean="0"/>
              <a:t> relevant data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Björn Lindström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9801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sz="1800" dirty="0" smtClean="0"/>
              <a:t>Signal is </a:t>
            </a:r>
            <a:r>
              <a:rPr lang="sv-SE" sz="1800" dirty="0" err="1" smtClean="0"/>
              <a:t>detected</a:t>
            </a:r>
            <a:r>
              <a:rPr lang="sv-SE" sz="1800" dirty="0" smtClean="0"/>
              <a:t> for all 16L2 events </a:t>
            </a:r>
            <a:r>
              <a:rPr lang="sv-SE" sz="1800" dirty="0" err="1" smtClean="0"/>
              <a:t>both</a:t>
            </a:r>
            <a:r>
              <a:rPr lang="sv-SE" sz="1800" dirty="0" smtClean="0"/>
              <a:t> </a:t>
            </a:r>
            <a:r>
              <a:rPr lang="sv-SE" sz="1800" dirty="0" err="1" smtClean="0"/>
              <a:t>locally</a:t>
            </a:r>
            <a:r>
              <a:rPr lang="sv-SE" sz="1800" dirty="0" smtClean="0"/>
              <a:t> and in IR7</a:t>
            </a:r>
          </a:p>
          <a:p>
            <a:r>
              <a:rPr lang="sv-SE" sz="1800" dirty="0" smtClean="0"/>
              <a:t>IR7 signal is </a:t>
            </a:r>
            <a:r>
              <a:rPr lang="sv-SE" sz="1800" dirty="0" err="1" smtClean="0"/>
              <a:t>good</a:t>
            </a:r>
            <a:endParaRPr lang="sv-SE" sz="1800" dirty="0" smtClean="0"/>
          </a:p>
          <a:p>
            <a:r>
              <a:rPr lang="sv-SE" sz="1800" dirty="0" smtClean="0"/>
              <a:t>16L2 signal is </a:t>
            </a:r>
            <a:r>
              <a:rPr lang="sv-SE" sz="1800" dirty="0" err="1" smtClean="0"/>
              <a:t>very</a:t>
            </a:r>
            <a:r>
              <a:rPr lang="sv-SE" sz="1800" dirty="0" smtClean="0"/>
              <a:t> </a:t>
            </a:r>
            <a:r>
              <a:rPr lang="sv-SE" sz="1800" dirty="0" err="1" smtClean="0"/>
              <a:t>sporadic</a:t>
            </a:r>
            <a:r>
              <a:rPr lang="sv-SE" sz="1800" dirty="0" smtClean="0"/>
              <a:t> </a:t>
            </a:r>
            <a:r>
              <a:rPr lang="sv-SE" sz="1800" dirty="0" err="1" smtClean="0"/>
              <a:t>due</a:t>
            </a:r>
            <a:r>
              <a:rPr lang="sv-SE" sz="1800" dirty="0" smtClean="0"/>
              <a:t> </a:t>
            </a:r>
            <a:r>
              <a:rPr lang="sv-SE" sz="1800" dirty="0" err="1" smtClean="0"/>
              <a:t>to</a:t>
            </a:r>
            <a:r>
              <a:rPr lang="sv-SE" sz="1800" dirty="0" smtClean="0"/>
              <a:t> </a:t>
            </a:r>
            <a:r>
              <a:rPr lang="sv-SE" sz="1800" dirty="0" err="1" smtClean="0"/>
              <a:t>low</a:t>
            </a:r>
            <a:r>
              <a:rPr lang="sv-SE" sz="1800" dirty="0" smtClean="0"/>
              <a:t> </a:t>
            </a:r>
            <a:r>
              <a:rPr lang="sv-SE" sz="1800" dirty="0" err="1" smtClean="0"/>
              <a:t>angular</a:t>
            </a:r>
            <a:r>
              <a:rPr lang="sv-SE" sz="1800" dirty="0" smtClean="0"/>
              <a:t> </a:t>
            </a:r>
            <a:r>
              <a:rPr lang="sv-SE" sz="1800" dirty="0" err="1" smtClean="0"/>
              <a:t>acceptance</a:t>
            </a:r>
            <a:endParaRPr lang="sv-SE" sz="1800" dirty="0" smtClean="0"/>
          </a:p>
          <a:p>
            <a:pPr lvl="1"/>
            <a:r>
              <a:rPr lang="sv-SE" sz="1400" dirty="0" err="1" smtClean="0"/>
              <a:t>Various</a:t>
            </a:r>
            <a:r>
              <a:rPr lang="sv-SE" sz="1400" dirty="0" smtClean="0"/>
              <a:t> </a:t>
            </a:r>
            <a:r>
              <a:rPr lang="sv-SE" sz="1400" dirty="0" err="1" smtClean="0"/>
              <a:t>methods</a:t>
            </a:r>
            <a:r>
              <a:rPr lang="sv-SE" sz="1400" dirty="0" smtClean="0"/>
              <a:t> </a:t>
            </a:r>
            <a:r>
              <a:rPr lang="sv-SE" sz="1400" dirty="0" err="1" smtClean="0"/>
              <a:t>of</a:t>
            </a:r>
            <a:r>
              <a:rPr lang="sv-SE" sz="1400" dirty="0" smtClean="0"/>
              <a:t> </a:t>
            </a:r>
            <a:r>
              <a:rPr lang="sv-SE" sz="1400" dirty="0" err="1" smtClean="0"/>
              <a:t>integrating</a:t>
            </a:r>
            <a:r>
              <a:rPr lang="sv-SE" sz="1400" dirty="0" smtClean="0"/>
              <a:t> the signal </a:t>
            </a:r>
            <a:r>
              <a:rPr lang="sv-SE" sz="1400" dirty="0" err="1" smtClean="0"/>
              <a:t>are</a:t>
            </a:r>
            <a:r>
              <a:rPr lang="sv-SE" sz="1400" dirty="0" smtClean="0"/>
              <a:t> </a:t>
            </a:r>
            <a:r>
              <a:rPr lang="sv-SE" sz="1400" dirty="0" err="1" smtClean="0"/>
              <a:t>being</a:t>
            </a:r>
            <a:r>
              <a:rPr lang="sv-SE" sz="1400" dirty="0" smtClean="0"/>
              <a:t> </a:t>
            </a:r>
            <a:r>
              <a:rPr lang="sv-SE" sz="1400" dirty="0" err="1" smtClean="0"/>
              <a:t>investigated</a:t>
            </a:r>
            <a:endParaRPr lang="sv-SE" sz="1400" dirty="0" smtClean="0"/>
          </a:p>
          <a:p>
            <a:pPr lvl="1"/>
            <a:r>
              <a:rPr lang="sv-SE" sz="1400" dirty="0" smtClean="0"/>
              <a:t>=&gt; </a:t>
            </a:r>
            <a:r>
              <a:rPr lang="sv-SE" sz="1400" dirty="0" err="1" smtClean="0"/>
              <a:t>Good</a:t>
            </a:r>
            <a:r>
              <a:rPr lang="sv-SE" sz="1400" dirty="0" smtClean="0"/>
              <a:t> </a:t>
            </a:r>
            <a:r>
              <a:rPr lang="sv-SE" sz="1400" dirty="0" err="1" smtClean="0"/>
              <a:t>agreement</a:t>
            </a:r>
            <a:r>
              <a:rPr lang="sv-SE" sz="1400" dirty="0" smtClean="0"/>
              <a:t> </a:t>
            </a:r>
            <a:r>
              <a:rPr lang="sv-SE" sz="1400" dirty="0" err="1" smtClean="0"/>
              <a:t>between</a:t>
            </a:r>
            <a:r>
              <a:rPr lang="sv-SE" sz="1400" dirty="0" smtClean="0"/>
              <a:t> </a:t>
            </a:r>
            <a:r>
              <a:rPr lang="sv-SE" sz="1400" dirty="0" err="1" smtClean="0"/>
              <a:t>dBLM</a:t>
            </a:r>
            <a:r>
              <a:rPr lang="sv-SE" sz="1400" dirty="0" smtClean="0"/>
              <a:t> and ICBLM</a:t>
            </a:r>
          </a:p>
          <a:p>
            <a:pPr lvl="1"/>
            <a:r>
              <a:rPr lang="sv-SE" sz="1400" dirty="0" smtClean="0"/>
              <a:t>=&gt; </a:t>
            </a:r>
            <a:r>
              <a:rPr lang="sv-SE" sz="1400" dirty="0" err="1" smtClean="0"/>
              <a:t>Variance</a:t>
            </a:r>
            <a:r>
              <a:rPr lang="sv-SE" sz="1400" dirty="0" smtClean="0"/>
              <a:t> </a:t>
            </a:r>
            <a:r>
              <a:rPr lang="sv-SE" sz="1400" dirty="0" err="1" smtClean="0"/>
              <a:t>of</a:t>
            </a:r>
            <a:r>
              <a:rPr lang="sv-SE" sz="1400" dirty="0" smtClean="0"/>
              <a:t> signal </a:t>
            </a:r>
            <a:r>
              <a:rPr lang="sv-SE" sz="1400" dirty="0" err="1" smtClean="0"/>
              <a:t>lower</a:t>
            </a:r>
            <a:r>
              <a:rPr lang="sv-SE" sz="1400" dirty="0" smtClean="0"/>
              <a:t> </a:t>
            </a:r>
            <a:r>
              <a:rPr lang="sv-SE" sz="1400" dirty="0" err="1" smtClean="0"/>
              <a:t>when</a:t>
            </a:r>
            <a:r>
              <a:rPr lang="sv-SE" sz="1400" dirty="0" smtClean="0"/>
              <a:t> </a:t>
            </a:r>
            <a:r>
              <a:rPr lang="sv-SE" sz="1400" dirty="0" err="1" smtClean="0"/>
              <a:t>integrating</a:t>
            </a:r>
            <a:r>
              <a:rPr lang="sv-SE" sz="1400" dirty="0" smtClean="0"/>
              <a:t> </a:t>
            </a:r>
            <a:r>
              <a:rPr lang="sv-SE" sz="1400" dirty="0" err="1" smtClean="0"/>
              <a:t>e.g</a:t>
            </a:r>
            <a:r>
              <a:rPr lang="sv-SE" sz="1400" dirty="0" smtClean="0"/>
              <a:t>. over 8 </a:t>
            </a:r>
            <a:r>
              <a:rPr lang="sv-SE" sz="1400" dirty="0" err="1" smtClean="0"/>
              <a:t>bunch</a:t>
            </a:r>
            <a:r>
              <a:rPr lang="sv-SE" sz="1400" dirty="0" smtClean="0"/>
              <a:t> </a:t>
            </a:r>
            <a:r>
              <a:rPr lang="sv-SE" sz="1400" dirty="0" err="1" smtClean="0"/>
              <a:t>trains</a:t>
            </a:r>
            <a:endParaRPr lang="sv-SE" sz="1400" dirty="0"/>
          </a:p>
          <a:p>
            <a:pPr lvl="1"/>
            <a:r>
              <a:rPr lang="sv-SE" sz="1400" dirty="0" smtClean="0"/>
              <a:t>16L2 signal </a:t>
            </a:r>
            <a:r>
              <a:rPr lang="sv-SE" sz="1400" dirty="0" err="1" smtClean="0"/>
              <a:t>could</a:t>
            </a:r>
            <a:r>
              <a:rPr lang="sv-SE" sz="1400" dirty="0" smtClean="0"/>
              <a:t> </a:t>
            </a:r>
            <a:r>
              <a:rPr lang="sv-SE" sz="1400" dirty="0" err="1" smtClean="0"/>
              <a:t>possibly</a:t>
            </a:r>
            <a:r>
              <a:rPr lang="sv-SE" sz="1400" dirty="0" smtClean="0"/>
              <a:t> be </a:t>
            </a:r>
            <a:r>
              <a:rPr lang="sv-SE" sz="1400" dirty="0" err="1" smtClean="0"/>
              <a:t>optimized</a:t>
            </a:r>
            <a:r>
              <a:rPr lang="sv-SE" sz="1400" dirty="0" smtClean="0"/>
              <a:t> by </a:t>
            </a:r>
            <a:r>
              <a:rPr lang="sv-SE" sz="1400" dirty="0" err="1" smtClean="0"/>
              <a:t>lowering</a:t>
            </a:r>
            <a:r>
              <a:rPr lang="sv-SE" sz="1400" dirty="0" smtClean="0"/>
              <a:t> </a:t>
            </a:r>
            <a:r>
              <a:rPr lang="sv-SE" sz="1400" dirty="0" err="1" smtClean="0"/>
              <a:t>acquisition</a:t>
            </a:r>
            <a:r>
              <a:rPr lang="sv-SE" sz="1400" dirty="0" smtClean="0"/>
              <a:t> </a:t>
            </a:r>
            <a:r>
              <a:rPr lang="sv-SE" sz="1400" dirty="0" err="1" smtClean="0"/>
              <a:t>voltage</a:t>
            </a:r>
            <a:r>
              <a:rPr lang="sv-SE" sz="1400" dirty="0" smtClean="0"/>
              <a:t> </a:t>
            </a:r>
            <a:r>
              <a:rPr lang="sv-SE" sz="1400" dirty="0" err="1" smtClean="0"/>
              <a:t>range</a:t>
            </a:r>
            <a:endParaRPr lang="sv-SE" sz="1800" dirty="0" smtClean="0"/>
          </a:p>
          <a:p>
            <a:r>
              <a:rPr lang="sv-SE" sz="1800" dirty="0" err="1" smtClean="0"/>
              <a:t>How</a:t>
            </a:r>
            <a:r>
              <a:rPr lang="sv-SE" sz="1800" dirty="0" smtClean="0"/>
              <a:t> </a:t>
            </a:r>
            <a:r>
              <a:rPr lang="sv-SE" sz="1800" dirty="0" err="1" smtClean="0"/>
              <a:t>many</a:t>
            </a:r>
            <a:r>
              <a:rPr lang="sv-SE" sz="1800" dirty="0" smtClean="0"/>
              <a:t> </a:t>
            </a:r>
            <a:r>
              <a:rPr lang="sv-SE" sz="1800" dirty="0" err="1" smtClean="0"/>
              <a:t>bunches</a:t>
            </a:r>
            <a:r>
              <a:rPr lang="sv-SE" sz="1800" dirty="0" smtClean="0"/>
              <a:t> </a:t>
            </a:r>
            <a:r>
              <a:rPr lang="sv-SE" sz="1800" dirty="0" err="1" smtClean="0"/>
              <a:t>with</a:t>
            </a:r>
            <a:r>
              <a:rPr lang="sv-SE" sz="1800" dirty="0" smtClean="0"/>
              <a:t> a </a:t>
            </a:r>
            <a:r>
              <a:rPr lang="sv-SE" sz="1800" dirty="0" err="1" smtClean="0"/>
              <a:t>certain</a:t>
            </a:r>
            <a:r>
              <a:rPr lang="sv-SE" sz="1800" dirty="0" smtClean="0"/>
              <a:t> </a:t>
            </a:r>
            <a:r>
              <a:rPr lang="sv-SE" sz="1800" dirty="0" err="1" smtClean="0"/>
              <a:t>beam</a:t>
            </a:r>
            <a:r>
              <a:rPr lang="sv-SE" sz="1800" dirty="0" smtClean="0"/>
              <a:t> parameter </a:t>
            </a:r>
            <a:r>
              <a:rPr lang="sv-SE" sz="1800" dirty="0" err="1" smtClean="0"/>
              <a:t>required</a:t>
            </a:r>
            <a:r>
              <a:rPr lang="sv-SE" sz="1800" dirty="0" smtClean="0"/>
              <a:t> </a:t>
            </a:r>
            <a:r>
              <a:rPr lang="sv-SE" sz="1800" dirty="0" err="1" smtClean="0"/>
              <a:t>to</a:t>
            </a:r>
            <a:r>
              <a:rPr lang="sv-SE" sz="1800" dirty="0" smtClean="0"/>
              <a:t> </a:t>
            </a:r>
            <a:r>
              <a:rPr lang="sv-SE" sz="1800" dirty="0" err="1" smtClean="0"/>
              <a:t>see</a:t>
            </a:r>
            <a:r>
              <a:rPr lang="sv-SE" sz="1800" dirty="0" smtClean="0"/>
              <a:t> a </a:t>
            </a:r>
            <a:r>
              <a:rPr lang="sv-SE" sz="1800" dirty="0" err="1" smtClean="0"/>
              <a:t>correlation</a:t>
            </a:r>
            <a:r>
              <a:rPr lang="sv-SE" sz="1800" dirty="0"/>
              <a:t> </a:t>
            </a:r>
            <a:r>
              <a:rPr lang="sv-SE" sz="1800" dirty="0" err="1" smtClean="0"/>
              <a:t>to</a:t>
            </a:r>
            <a:r>
              <a:rPr lang="sv-SE" sz="1800" dirty="0" smtClean="0"/>
              <a:t> </a:t>
            </a:r>
            <a:r>
              <a:rPr lang="sv-SE" sz="1800" dirty="0" err="1" smtClean="0"/>
              <a:t>beam</a:t>
            </a:r>
            <a:r>
              <a:rPr lang="sv-SE" sz="1800" dirty="0" smtClean="0"/>
              <a:t> parameters must be </a:t>
            </a:r>
            <a:r>
              <a:rPr lang="sv-SE" sz="1800" dirty="0" err="1" smtClean="0"/>
              <a:t>determined</a:t>
            </a:r>
            <a:endParaRPr lang="sv-SE" sz="1800" dirty="0" smtClean="0"/>
          </a:p>
          <a:p>
            <a:pPr lvl="1"/>
            <a:r>
              <a:rPr lang="sv-SE" sz="1400" dirty="0" err="1" smtClean="0"/>
              <a:t>Required</a:t>
            </a:r>
            <a:r>
              <a:rPr lang="sv-SE" sz="1400" dirty="0" smtClean="0"/>
              <a:t> for MD preparation</a:t>
            </a:r>
          </a:p>
          <a:p>
            <a:r>
              <a:rPr lang="sv-SE" sz="1800" dirty="0" smtClean="0"/>
              <a:t>MD </a:t>
            </a:r>
            <a:r>
              <a:rPr lang="sv-SE" sz="1800" dirty="0" err="1" smtClean="0"/>
              <a:t>foreseen</a:t>
            </a:r>
            <a:r>
              <a:rPr lang="sv-SE" sz="1800" dirty="0" smtClean="0"/>
              <a:t> for end </a:t>
            </a:r>
            <a:r>
              <a:rPr lang="sv-SE" sz="1800" dirty="0" err="1" smtClean="0"/>
              <a:t>of</a:t>
            </a:r>
            <a:r>
              <a:rPr lang="sv-SE" sz="1800" dirty="0" smtClean="0"/>
              <a:t> </a:t>
            </a:r>
            <a:r>
              <a:rPr lang="sv-SE" sz="1800" dirty="0" err="1" smtClean="0"/>
              <a:t>run</a:t>
            </a:r>
            <a:endParaRPr lang="sv-SE" sz="1800" dirty="0" smtClean="0"/>
          </a:p>
          <a:p>
            <a:endParaRPr lang="sv-SE" sz="1800" dirty="0"/>
          </a:p>
          <a:p>
            <a:r>
              <a:rPr lang="sv-SE" sz="1800" dirty="0" err="1" smtClean="0"/>
              <a:t>Inconclusive</a:t>
            </a:r>
            <a:r>
              <a:rPr lang="sv-SE" sz="1800" dirty="0" smtClean="0"/>
              <a:t> </a:t>
            </a:r>
            <a:r>
              <a:rPr lang="sv-SE" sz="1800" dirty="0" err="1" smtClean="0"/>
              <a:t>correlation</a:t>
            </a:r>
            <a:r>
              <a:rPr lang="sv-SE" sz="1800" dirty="0" smtClean="0"/>
              <a:t> </a:t>
            </a:r>
            <a:r>
              <a:rPr lang="sv-SE" sz="1800" dirty="0" err="1" smtClean="0"/>
              <a:t>to</a:t>
            </a:r>
            <a:r>
              <a:rPr lang="sv-SE" sz="1800" dirty="0" smtClean="0"/>
              <a:t> </a:t>
            </a:r>
            <a:r>
              <a:rPr lang="sv-SE" sz="1800" dirty="0" err="1" smtClean="0"/>
              <a:t>beam</a:t>
            </a:r>
            <a:r>
              <a:rPr lang="sv-SE" sz="1800" dirty="0" smtClean="0"/>
              <a:t> parameters so far</a:t>
            </a:r>
          </a:p>
          <a:p>
            <a:pPr lvl="1"/>
            <a:r>
              <a:rPr lang="sv-SE" sz="1400" dirty="0" err="1" smtClean="0"/>
              <a:t>Work</a:t>
            </a:r>
            <a:r>
              <a:rPr lang="sv-SE" sz="1400" dirty="0" smtClean="0"/>
              <a:t> in progress </a:t>
            </a:r>
            <a:r>
              <a:rPr lang="sv-SE" sz="1400" dirty="0" err="1" smtClean="0"/>
              <a:t>to</a:t>
            </a:r>
            <a:r>
              <a:rPr lang="sv-SE" sz="1400" dirty="0" smtClean="0"/>
              <a:t> limit the statistical </a:t>
            </a:r>
            <a:r>
              <a:rPr lang="sv-SE" sz="1400" dirty="0" err="1" smtClean="0"/>
              <a:t>fluctuations</a:t>
            </a:r>
            <a:endParaRPr lang="sv-SE" sz="1400" dirty="0" smtClean="0"/>
          </a:p>
          <a:p>
            <a:pPr marL="0" indent="0">
              <a:buNone/>
            </a:pPr>
            <a:endParaRPr lang="en-GB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Björn Lindström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6387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Extras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Björn Lindström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3693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Raw</a:t>
            </a:r>
            <a:r>
              <a:rPr lang="sv-SE" dirty="0" smtClean="0"/>
              <a:t> signal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Björn Lindström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069" y="1219200"/>
            <a:ext cx="7681861" cy="4906963"/>
          </a:xfrm>
        </p:spPr>
      </p:pic>
    </p:spTree>
    <p:extLst>
      <p:ext uri="{BB962C8B-B14F-4D97-AF65-F5344CB8AC3E}">
        <p14:creationId xmlns:p14="http://schemas.microsoft.com/office/powerpoint/2010/main" val="923485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08720"/>
            <a:ext cx="7920000" cy="4906963"/>
          </a:xfrm>
        </p:spPr>
        <p:txBody>
          <a:bodyPr>
            <a:normAutofit/>
          </a:bodyPr>
          <a:lstStyle/>
          <a:p>
            <a:r>
              <a:rPr lang="sv-SE" sz="1800" dirty="0" smtClean="0"/>
              <a:t>16L2 </a:t>
            </a:r>
            <a:r>
              <a:rPr lang="sv-SE" sz="1800" dirty="0" err="1" smtClean="0"/>
              <a:t>refers</a:t>
            </a:r>
            <a:r>
              <a:rPr lang="sv-SE" sz="1800" dirty="0" smtClean="0"/>
              <a:t> </a:t>
            </a:r>
            <a:r>
              <a:rPr lang="sv-SE" sz="1800" dirty="0" err="1" smtClean="0"/>
              <a:t>to</a:t>
            </a:r>
            <a:r>
              <a:rPr lang="sv-SE" sz="1800" dirty="0" smtClean="0"/>
              <a:t> loss events in an </a:t>
            </a:r>
            <a:r>
              <a:rPr lang="sv-SE" sz="1800" dirty="0" err="1" smtClean="0"/>
              <a:t>interconnection</a:t>
            </a:r>
            <a:r>
              <a:rPr lang="sv-SE" sz="1800" dirty="0" smtClean="0"/>
              <a:t> in LHC </a:t>
            </a:r>
            <a:r>
              <a:rPr lang="sv-SE" sz="1800" dirty="0" err="1" smtClean="0"/>
              <a:t>sector</a:t>
            </a:r>
            <a:r>
              <a:rPr lang="sv-SE" sz="1800" dirty="0" smtClean="0"/>
              <a:t> 16L2</a:t>
            </a:r>
          </a:p>
          <a:p>
            <a:r>
              <a:rPr lang="sv-SE" sz="1800" dirty="0" smtClean="0"/>
              <a:t>Three </a:t>
            </a:r>
            <a:r>
              <a:rPr lang="sv-SE" sz="1800" dirty="0" err="1" smtClean="0"/>
              <a:t>types</a:t>
            </a:r>
            <a:r>
              <a:rPr lang="sv-SE" sz="1800" dirty="0" smtClean="0"/>
              <a:t>:</a:t>
            </a:r>
          </a:p>
          <a:p>
            <a:pPr lvl="1"/>
            <a:r>
              <a:rPr lang="sv-SE" sz="1600" dirty="0" err="1" smtClean="0"/>
              <a:t>Steady</a:t>
            </a:r>
            <a:r>
              <a:rPr lang="sv-SE" sz="1600" dirty="0" smtClean="0"/>
              <a:t> </a:t>
            </a:r>
            <a:r>
              <a:rPr lang="sv-SE" sz="1600" dirty="0" err="1" smtClean="0"/>
              <a:t>state</a:t>
            </a:r>
            <a:r>
              <a:rPr lang="sv-SE" sz="1600" dirty="0" smtClean="0"/>
              <a:t> </a:t>
            </a:r>
            <a:r>
              <a:rPr lang="sv-SE" sz="1600" dirty="0" err="1" smtClean="0"/>
              <a:t>losses</a:t>
            </a:r>
            <a:r>
              <a:rPr lang="sv-SE" sz="1600" dirty="0" smtClean="0"/>
              <a:t> (</a:t>
            </a:r>
            <a:r>
              <a:rPr lang="sv-SE" sz="1600" b="1" dirty="0" err="1" smtClean="0"/>
              <a:t>resolved</a:t>
            </a:r>
            <a:r>
              <a:rPr lang="sv-SE" sz="1600" dirty="0" smtClean="0"/>
              <a:t>)</a:t>
            </a:r>
          </a:p>
          <a:p>
            <a:pPr lvl="1"/>
            <a:r>
              <a:rPr lang="sv-SE" sz="1600" dirty="0"/>
              <a:t>UFO-like </a:t>
            </a:r>
            <a:r>
              <a:rPr lang="sv-SE" sz="1600" dirty="0" err="1"/>
              <a:t>losses</a:t>
            </a:r>
            <a:r>
              <a:rPr lang="sv-SE" sz="1600" dirty="0"/>
              <a:t> </a:t>
            </a:r>
            <a:r>
              <a:rPr lang="sv-SE" sz="1600" dirty="0" err="1"/>
              <a:t>causing</a:t>
            </a:r>
            <a:r>
              <a:rPr lang="sv-SE" sz="1600" dirty="0"/>
              <a:t> </a:t>
            </a:r>
            <a:r>
              <a:rPr lang="sv-SE" sz="1600" dirty="0" err="1"/>
              <a:t>beam</a:t>
            </a:r>
            <a:r>
              <a:rPr lang="sv-SE" sz="1600" dirty="0"/>
              <a:t> </a:t>
            </a:r>
            <a:r>
              <a:rPr lang="sv-SE" sz="1600" dirty="0" err="1"/>
              <a:t>instability</a:t>
            </a:r>
            <a:r>
              <a:rPr lang="sv-SE" sz="1600" dirty="0"/>
              <a:t> (fast loss </a:t>
            </a:r>
            <a:r>
              <a:rPr lang="sv-SE" sz="1600" dirty="0" err="1"/>
              <a:t>rise</a:t>
            </a:r>
            <a:r>
              <a:rPr lang="sv-SE" sz="1600" dirty="0"/>
              <a:t>, </a:t>
            </a:r>
            <a:r>
              <a:rPr lang="sv-SE" sz="1600" dirty="0" err="1"/>
              <a:t>beam</a:t>
            </a:r>
            <a:r>
              <a:rPr lang="sv-SE" sz="1600" dirty="0"/>
              <a:t> </a:t>
            </a:r>
            <a:r>
              <a:rPr lang="sv-SE" sz="1600" dirty="0" err="1" smtClean="0"/>
              <a:t>dump</a:t>
            </a:r>
            <a:r>
              <a:rPr lang="sv-SE" sz="1600" dirty="0" smtClean="0"/>
              <a:t>, </a:t>
            </a:r>
            <a:r>
              <a:rPr lang="sv-SE" sz="1600" dirty="0" err="1" smtClean="0"/>
              <a:t>quench</a:t>
            </a:r>
            <a:r>
              <a:rPr lang="sv-SE" sz="1600" dirty="0" smtClean="0"/>
              <a:t>)</a:t>
            </a:r>
          </a:p>
          <a:p>
            <a:pPr lvl="1"/>
            <a:r>
              <a:rPr lang="sv-SE" sz="1600" dirty="0" smtClean="0"/>
              <a:t>UFO-like </a:t>
            </a:r>
            <a:r>
              <a:rPr lang="sv-SE" sz="1600" dirty="0" err="1" smtClean="0"/>
              <a:t>losses</a:t>
            </a:r>
            <a:r>
              <a:rPr lang="sv-SE" sz="1600" dirty="0" smtClean="0"/>
              <a:t> not </a:t>
            </a:r>
            <a:r>
              <a:rPr lang="sv-SE" sz="1600" dirty="0" err="1" smtClean="0"/>
              <a:t>causing</a:t>
            </a:r>
            <a:r>
              <a:rPr lang="sv-SE" sz="1600" dirty="0" smtClean="0"/>
              <a:t> </a:t>
            </a:r>
            <a:r>
              <a:rPr lang="sv-SE" sz="1600" dirty="0" err="1" smtClean="0"/>
              <a:t>instabilities</a:t>
            </a:r>
            <a:r>
              <a:rPr lang="sv-SE" sz="1600" dirty="0" smtClean="0"/>
              <a:t> (do not </a:t>
            </a:r>
            <a:r>
              <a:rPr lang="sv-SE" sz="1600" dirty="0" err="1" smtClean="0"/>
              <a:t>dump</a:t>
            </a:r>
            <a:r>
              <a:rPr lang="sv-SE" sz="1600" dirty="0" smtClean="0"/>
              <a:t>)</a:t>
            </a:r>
          </a:p>
          <a:p>
            <a:endParaRPr lang="en-GB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err="1" smtClean="0"/>
              <a:t>Björn</a:t>
            </a:r>
            <a:r>
              <a:rPr lang="fr-FR" noProof="0" dirty="0" smtClean="0"/>
              <a:t> </a:t>
            </a:r>
            <a:r>
              <a:rPr lang="fr-FR" noProof="0" dirty="0" err="1" smtClean="0"/>
              <a:t>Lindström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64904"/>
            <a:ext cx="9144000" cy="242503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41168"/>
            <a:ext cx="9144000" cy="14660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59832" y="6407231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err="1">
                <a:solidFill>
                  <a:schemeClr val="accent1"/>
                </a:solidFill>
              </a:rPr>
              <a:t>C</a:t>
            </a:r>
            <a:r>
              <a:rPr lang="sv-SE" dirty="0" err="1" smtClean="0">
                <a:solidFill>
                  <a:schemeClr val="accent1"/>
                </a:solidFill>
              </a:rPr>
              <a:t>ourtesy</a:t>
            </a:r>
            <a:r>
              <a:rPr lang="sv-SE" dirty="0" smtClean="0">
                <a:solidFill>
                  <a:schemeClr val="accent1"/>
                </a:solidFill>
              </a:rPr>
              <a:t> </a:t>
            </a:r>
            <a:r>
              <a:rPr lang="sv-SE" dirty="0" err="1" smtClean="0">
                <a:solidFill>
                  <a:schemeClr val="accent1"/>
                </a:solidFill>
              </a:rPr>
              <a:t>of</a:t>
            </a:r>
            <a:r>
              <a:rPr lang="sv-SE" dirty="0" smtClean="0">
                <a:solidFill>
                  <a:schemeClr val="accent1"/>
                </a:solidFill>
              </a:rPr>
              <a:t> </a:t>
            </a:r>
            <a:r>
              <a:rPr lang="sv-SE" dirty="0" err="1" smtClean="0">
                <a:solidFill>
                  <a:schemeClr val="accent1"/>
                </a:solidFill>
              </a:rPr>
              <a:t>A.Lechner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381328"/>
            <a:ext cx="2195736" cy="45076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3944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836712"/>
            <a:ext cx="7920000" cy="4906963"/>
          </a:xfrm>
        </p:spPr>
        <p:txBody>
          <a:bodyPr>
            <a:normAutofit/>
          </a:bodyPr>
          <a:lstStyle/>
          <a:p>
            <a:r>
              <a:rPr lang="sv-SE" sz="2200" dirty="0" smtClean="0"/>
              <a:t>61 </a:t>
            </a:r>
            <a:r>
              <a:rPr lang="sv-SE" sz="2200" dirty="0" err="1" smtClean="0"/>
              <a:t>dumps</a:t>
            </a:r>
            <a:r>
              <a:rPr lang="sv-SE" sz="2200" dirty="0" smtClean="0"/>
              <a:t> </a:t>
            </a:r>
            <a:r>
              <a:rPr lang="sv-SE" sz="2200" dirty="0" err="1" smtClean="0"/>
              <a:t>since</a:t>
            </a:r>
            <a:r>
              <a:rPr lang="sv-SE" sz="2200" dirty="0" smtClean="0"/>
              <a:t> May </a:t>
            </a:r>
            <a:r>
              <a:rPr lang="sv-SE" sz="2200" dirty="0" err="1" smtClean="0"/>
              <a:t>until</a:t>
            </a:r>
            <a:r>
              <a:rPr lang="sv-SE" sz="2200" dirty="0" smtClean="0"/>
              <a:t> 25th </a:t>
            </a:r>
            <a:r>
              <a:rPr lang="sv-SE" sz="2200" dirty="0" err="1" smtClean="0"/>
              <a:t>Oct</a:t>
            </a:r>
            <a:endParaRPr lang="sv-SE" sz="2200" dirty="0" smtClean="0"/>
          </a:p>
          <a:p>
            <a:pPr lvl="1"/>
            <a:r>
              <a:rPr lang="sv-SE" sz="1800" dirty="0" smtClean="0"/>
              <a:t>294 </a:t>
            </a:r>
            <a:r>
              <a:rPr lang="sv-SE" sz="1800" dirty="0" err="1" smtClean="0"/>
              <a:t>dumps</a:t>
            </a:r>
            <a:r>
              <a:rPr lang="sv-SE" sz="1800" dirty="0" smtClean="0"/>
              <a:t> </a:t>
            </a:r>
            <a:r>
              <a:rPr lang="sv-SE" sz="1800" dirty="0" err="1" smtClean="0"/>
              <a:t>due</a:t>
            </a:r>
            <a:r>
              <a:rPr lang="sv-SE" sz="1800" dirty="0" smtClean="0"/>
              <a:t> </a:t>
            </a:r>
            <a:r>
              <a:rPr lang="sv-SE" sz="1800" dirty="0" err="1" smtClean="0"/>
              <a:t>to</a:t>
            </a:r>
            <a:r>
              <a:rPr lang="sv-SE" sz="1800" dirty="0" smtClean="0"/>
              <a:t> </a:t>
            </a:r>
            <a:r>
              <a:rPr lang="sv-SE" sz="1800" dirty="0" err="1" smtClean="0"/>
              <a:t>faults</a:t>
            </a:r>
            <a:r>
              <a:rPr lang="sv-SE" sz="1800" dirty="0" smtClean="0"/>
              <a:t>, 64 </a:t>
            </a:r>
            <a:r>
              <a:rPr lang="sv-SE" sz="1800" dirty="0" err="1" smtClean="0"/>
              <a:t>due</a:t>
            </a:r>
            <a:r>
              <a:rPr lang="sv-SE" sz="1800" dirty="0" smtClean="0"/>
              <a:t> </a:t>
            </a:r>
            <a:r>
              <a:rPr lang="sv-SE" sz="1800" dirty="0" err="1" smtClean="0"/>
              <a:t>to</a:t>
            </a:r>
            <a:r>
              <a:rPr lang="sv-SE" sz="1800" dirty="0" smtClean="0"/>
              <a:t> </a:t>
            </a:r>
            <a:r>
              <a:rPr lang="sv-SE" sz="1800" dirty="0" err="1" smtClean="0"/>
              <a:t>beam</a:t>
            </a:r>
            <a:r>
              <a:rPr lang="sv-SE" sz="1800" dirty="0" smtClean="0"/>
              <a:t> </a:t>
            </a:r>
            <a:r>
              <a:rPr lang="sv-SE" sz="1800" dirty="0" err="1" smtClean="0"/>
              <a:t>losses</a:t>
            </a:r>
            <a:r>
              <a:rPr lang="sv-SE" sz="1800" dirty="0" smtClean="0"/>
              <a:t> (</a:t>
            </a:r>
            <a:r>
              <a:rPr lang="sv-SE" sz="1800" dirty="0" err="1" smtClean="0"/>
              <a:t>incl</a:t>
            </a:r>
            <a:r>
              <a:rPr lang="sv-SE" sz="1800" dirty="0" smtClean="0"/>
              <a:t> 16L2)</a:t>
            </a:r>
          </a:p>
          <a:p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Björn Lindström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3059832" y="6171684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err="1" smtClean="0">
                <a:solidFill>
                  <a:schemeClr val="accent1"/>
                </a:solidFill>
              </a:rPr>
              <a:t>Courtesy</a:t>
            </a:r>
            <a:r>
              <a:rPr lang="sv-SE" dirty="0" smtClean="0">
                <a:solidFill>
                  <a:schemeClr val="accent1"/>
                </a:solidFill>
              </a:rPr>
              <a:t> </a:t>
            </a:r>
            <a:r>
              <a:rPr lang="sv-SE" dirty="0" err="1" smtClean="0">
                <a:solidFill>
                  <a:schemeClr val="accent1"/>
                </a:solidFill>
              </a:rPr>
              <a:t>of</a:t>
            </a:r>
            <a:r>
              <a:rPr lang="sv-SE" dirty="0" smtClean="0">
                <a:solidFill>
                  <a:schemeClr val="accent1"/>
                </a:solidFill>
              </a:rPr>
              <a:t> </a:t>
            </a:r>
            <a:r>
              <a:rPr lang="sv-SE" dirty="0" err="1" smtClean="0">
                <a:solidFill>
                  <a:schemeClr val="accent1"/>
                </a:solidFill>
              </a:rPr>
              <a:t>A.Lechner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93196"/>
            <a:ext cx="8460432" cy="450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336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717032"/>
            <a:ext cx="3966891" cy="28323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Diamond BLMs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sz="1800" dirty="0" err="1" smtClean="0"/>
              <a:t>dBLMs</a:t>
            </a:r>
            <a:r>
              <a:rPr lang="sv-SE" sz="1800" dirty="0" smtClean="0"/>
              <a:t> </a:t>
            </a:r>
            <a:r>
              <a:rPr lang="sv-SE" sz="1800" dirty="0" err="1" smtClean="0"/>
              <a:t>installed</a:t>
            </a:r>
            <a:r>
              <a:rPr lang="sv-SE" sz="1800" dirty="0" smtClean="0"/>
              <a:t> in IRs 2, 4, 6, 7, 8 and </a:t>
            </a:r>
            <a:r>
              <a:rPr lang="sv-SE" sz="1800" dirty="0" err="1" smtClean="0"/>
              <a:t>since</a:t>
            </a:r>
            <a:r>
              <a:rPr lang="sv-SE" sz="1800" dirty="0" smtClean="0"/>
              <a:t> TS2 </a:t>
            </a:r>
            <a:r>
              <a:rPr lang="sv-SE" sz="1800" dirty="0" err="1" smtClean="0"/>
              <a:t>locally</a:t>
            </a:r>
            <a:r>
              <a:rPr lang="sv-SE" sz="1800" dirty="0" smtClean="0"/>
              <a:t> in 16L2</a:t>
            </a:r>
          </a:p>
          <a:p>
            <a:r>
              <a:rPr lang="sv-SE" sz="1800" dirty="0" smtClean="0"/>
              <a:t>IR7 </a:t>
            </a:r>
            <a:r>
              <a:rPr lang="sv-SE" sz="1800" dirty="0" err="1" smtClean="0"/>
              <a:t>dBLMs</a:t>
            </a:r>
            <a:r>
              <a:rPr lang="sv-SE" sz="1800" dirty="0" smtClean="0"/>
              <a:t> (at </a:t>
            </a:r>
            <a:r>
              <a:rPr lang="sv-SE" sz="1800" dirty="0" err="1" smtClean="0"/>
              <a:t>primary</a:t>
            </a:r>
            <a:r>
              <a:rPr lang="sv-SE" sz="1800" dirty="0" smtClean="0"/>
              <a:t> </a:t>
            </a:r>
            <a:r>
              <a:rPr lang="sv-SE" sz="1800" dirty="0" err="1" smtClean="0"/>
              <a:t>collimators</a:t>
            </a:r>
            <a:r>
              <a:rPr lang="sv-SE" sz="1800" dirty="0" smtClean="0"/>
              <a:t>) and 16L2 </a:t>
            </a:r>
            <a:r>
              <a:rPr lang="sv-SE" sz="1800" dirty="0" err="1" smtClean="0"/>
              <a:t>dBLMs</a:t>
            </a:r>
            <a:r>
              <a:rPr lang="sv-SE" sz="1800" dirty="0" smtClean="0"/>
              <a:t> </a:t>
            </a:r>
            <a:r>
              <a:rPr lang="sv-SE" sz="1800" dirty="0" err="1" smtClean="0"/>
              <a:t>are</a:t>
            </a:r>
            <a:r>
              <a:rPr lang="sv-SE" sz="1800" dirty="0" smtClean="0"/>
              <a:t> </a:t>
            </a:r>
            <a:r>
              <a:rPr lang="sv-SE" sz="1800" dirty="0" err="1" smtClean="0"/>
              <a:t>used</a:t>
            </a:r>
            <a:r>
              <a:rPr lang="sv-SE" sz="1800" dirty="0" smtClean="0"/>
              <a:t> for </a:t>
            </a:r>
            <a:r>
              <a:rPr lang="sv-SE" sz="1800" dirty="0" err="1" smtClean="0"/>
              <a:t>analysis</a:t>
            </a:r>
            <a:endParaRPr lang="sv-SE" sz="1800" dirty="0" smtClean="0"/>
          </a:p>
          <a:p>
            <a:r>
              <a:rPr lang="sv-SE" sz="1800" dirty="0" err="1" smtClean="0"/>
              <a:t>dBLMs</a:t>
            </a:r>
            <a:r>
              <a:rPr lang="sv-SE" sz="1800" dirty="0" smtClean="0"/>
              <a:t> </a:t>
            </a:r>
            <a:r>
              <a:rPr lang="sv-SE" sz="1800" dirty="0" err="1" smtClean="0"/>
              <a:t>are</a:t>
            </a:r>
            <a:r>
              <a:rPr lang="sv-SE" sz="1800" dirty="0" smtClean="0"/>
              <a:t> a </a:t>
            </a:r>
            <a:r>
              <a:rPr lang="sv-SE" sz="1800" dirty="0" err="1" smtClean="0"/>
              <a:t>thin</a:t>
            </a:r>
            <a:r>
              <a:rPr lang="sv-SE" sz="1800" dirty="0" smtClean="0"/>
              <a:t> </a:t>
            </a:r>
            <a:r>
              <a:rPr lang="sv-SE" sz="1800" dirty="0" err="1" smtClean="0"/>
              <a:t>diamond</a:t>
            </a:r>
            <a:r>
              <a:rPr lang="sv-SE" sz="1800" dirty="0" smtClean="0"/>
              <a:t> </a:t>
            </a:r>
            <a:r>
              <a:rPr lang="sv-SE" sz="1800" dirty="0" err="1" smtClean="0"/>
              <a:t>sheet</a:t>
            </a:r>
            <a:r>
              <a:rPr lang="sv-SE" sz="1800" dirty="0" smtClean="0"/>
              <a:t>, </a:t>
            </a:r>
            <a:r>
              <a:rPr lang="sv-SE" sz="1800" dirty="0" err="1" smtClean="0"/>
              <a:t>gold</a:t>
            </a:r>
            <a:r>
              <a:rPr lang="sv-SE" sz="1800" dirty="0" smtClean="0"/>
              <a:t> </a:t>
            </a:r>
            <a:r>
              <a:rPr lang="sv-SE" sz="1800" dirty="0" err="1" smtClean="0"/>
              <a:t>plated</a:t>
            </a:r>
            <a:r>
              <a:rPr lang="sv-SE" sz="1800" dirty="0" smtClean="0"/>
              <a:t> on </a:t>
            </a:r>
            <a:r>
              <a:rPr lang="sv-SE" sz="1800" dirty="0" err="1" smtClean="0"/>
              <a:t>both</a:t>
            </a:r>
            <a:r>
              <a:rPr lang="sv-SE" sz="1800" dirty="0" smtClean="0"/>
              <a:t> sides for bias </a:t>
            </a:r>
            <a:r>
              <a:rPr lang="sv-SE" sz="1800" dirty="0" err="1" smtClean="0"/>
              <a:t>voltage</a:t>
            </a:r>
            <a:endParaRPr lang="sv-SE" sz="1800" dirty="0" smtClean="0"/>
          </a:p>
          <a:p>
            <a:pPr lvl="1"/>
            <a:r>
              <a:rPr lang="sv-SE" sz="1400" dirty="0" smtClean="0"/>
              <a:t>Excellent </a:t>
            </a:r>
            <a:r>
              <a:rPr lang="sv-SE" sz="1400" dirty="0" err="1" smtClean="0"/>
              <a:t>response</a:t>
            </a:r>
            <a:r>
              <a:rPr lang="sv-SE" sz="1400" dirty="0" smtClean="0"/>
              <a:t> </a:t>
            </a:r>
            <a:r>
              <a:rPr lang="sv-SE" sz="1400" dirty="0" err="1" smtClean="0"/>
              <a:t>time</a:t>
            </a:r>
            <a:r>
              <a:rPr lang="sv-SE" sz="1400" dirty="0" smtClean="0"/>
              <a:t> (</a:t>
            </a:r>
            <a:r>
              <a:rPr lang="sv-SE" sz="1400" dirty="0" err="1" smtClean="0"/>
              <a:t>rise</a:t>
            </a:r>
            <a:r>
              <a:rPr lang="sv-SE" sz="1400" dirty="0" smtClean="0"/>
              <a:t> </a:t>
            </a:r>
            <a:r>
              <a:rPr lang="sv-SE" sz="1400" dirty="0" err="1" smtClean="0"/>
              <a:t>time</a:t>
            </a:r>
            <a:r>
              <a:rPr lang="sv-SE" sz="1400" dirty="0" smtClean="0"/>
              <a:t> &lt; 1 </a:t>
            </a:r>
            <a:r>
              <a:rPr lang="sv-SE" sz="1400" dirty="0" err="1" smtClean="0"/>
              <a:t>ns</a:t>
            </a:r>
            <a:r>
              <a:rPr lang="sv-SE" sz="1400" dirty="0" smtClean="0"/>
              <a:t> and charge </a:t>
            </a:r>
            <a:r>
              <a:rPr lang="sv-SE" sz="1400" dirty="0" err="1" smtClean="0"/>
              <a:t>collection</a:t>
            </a:r>
            <a:r>
              <a:rPr lang="sv-SE" sz="1400" dirty="0" smtClean="0"/>
              <a:t> </a:t>
            </a:r>
            <a:r>
              <a:rPr lang="sv-SE" sz="1400" dirty="0" err="1" smtClean="0"/>
              <a:t>quick</a:t>
            </a:r>
            <a:r>
              <a:rPr lang="sv-SE" sz="1400" dirty="0" smtClean="0"/>
              <a:t> </a:t>
            </a:r>
            <a:r>
              <a:rPr lang="sv-SE" sz="1400" dirty="0" err="1" smtClean="0"/>
              <a:t>enough</a:t>
            </a:r>
            <a:r>
              <a:rPr lang="sv-SE" sz="1400" dirty="0" smtClean="0"/>
              <a:t> for </a:t>
            </a:r>
            <a:r>
              <a:rPr lang="sv-SE" sz="1400" dirty="0" err="1" smtClean="0"/>
              <a:t>bunch</a:t>
            </a:r>
            <a:r>
              <a:rPr lang="sv-SE" sz="1400" dirty="0" smtClean="0"/>
              <a:t>-by-</a:t>
            </a:r>
            <a:r>
              <a:rPr lang="sv-SE" sz="1400" dirty="0" err="1" smtClean="0"/>
              <a:t>bunch</a:t>
            </a:r>
            <a:r>
              <a:rPr lang="sv-SE" sz="1400" dirty="0" smtClean="0"/>
              <a:t> resolution)</a:t>
            </a:r>
          </a:p>
          <a:p>
            <a:pPr lvl="1"/>
            <a:r>
              <a:rPr lang="sv-SE" sz="1400" dirty="0" err="1" smtClean="0"/>
              <a:t>Very</a:t>
            </a:r>
            <a:r>
              <a:rPr lang="sv-SE" sz="1400" dirty="0" smtClean="0"/>
              <a:t> </a:t>
            </a:r>
            <a:r>
              <a:rPr lang="sv-SE" sz="1400" dirty="0" err="1" smtClean="0"/>
              <a:t>high</a:t>
            </a:r>
            <a:r>
              <a:rPr lang="sv-SE" sz="1400" dirty="0" smtClean="0"/>
              <a:t> </a:t>
            </a:r>
            <a:r>
              <a:rPr lang="sv-SE" sz="1400" dirty="0" err="1" smtClean="0"/>
              <a:t>dynamic</a:t>
            </a:r>
            <a:r>
              <a:rPr lang="sv-SE" sz="1400" dirty="0" smtClean="0"/>
              <a:t> </a:t>
            </a:r>
            <a:r>
              <a:rPr lang="sv-SE" sz="1400" dirty="0" err="1" smtClean="0"/>
              <a:t>range</a:t>
            </a:r>
            <a:r>
              <a:rPr lang="sv-SE" sz="1400" dirty="0" smtClean="0"/>
              <a:t> (over 11 orders </a:t>
            </a:r>
            <a:r>
              <a:rPr lang="sv-SE" sz="1400" dirty="0" err="1" smtClean="0"/>
              <a:t>of</a:t>
            </a:r>
            <a:r>
              <a:rPr lang="sv-SE" sz="1400" dirty="0" smtClean="0"/>
              <a:t> </a:t>
            </a:r>
            <a:r>
              <a:rPr lang="sv-SE" sz="1400" dirty="0" err="1" smtClean="0"/>
              <a:t>magnitude</a:t>
            </a:r>
            <a:r>
              <a:rPr lang="sv-SE" sz="1400" dirty="0" smtClean="0"/>
              <a:t>, </a:t>
            </a:r>
            <a:r>
              <a:rPr lang="sv-SE" sz="1400" dirty="0" err="1" smtClean="0"/>
              <a:t>using</a:t>
            </a:r>
            <a:r>
              <a:rPr lang="sv-SE" sz="1400" dirty="0" smtClean="0"/>
              <a:t> </a:t>
            </a:r>
            <a:r>
              <a:rPr lang="sv-SE" sz="1400" dirty="0" err="1" smtClean="0"/>
              <a:t>appropriate</a:t>
            </a:r>
            <a:r>
              <a:rPr lang="sv-SE" sz="1400" dirty="0" smtClean="0"/>
              <a:t> </a:t>
            </a:r>
            <a:r>
              <a:rPr lang="sv-SE" sz="1400" dirty="0" err="1" smtClean="0"/>
              <a:t>amplification</a:t>
            </a:r>
            <a:r>
              <a:rPr lang="sv-SE" sz="1400" dirty="0" smtClean="0"/>
              <a:t>)</a:t>
            </a:r>
          </a:p>
          <a:p>
            <a:pPr lvl="1"/>
            <a:r>
              <a:rPr lang="sv-SE" sz="1400" dirty="0" err="1" smtClean="0"/>
              <a:t>Single</a:t>
            </a:r>
            <a:r>
              <a:rPr lang="sv-SE" sz="1400" dirty="0" smtClean="0"/>
              <a:t> </a:t>
            </a:r>
            <a:r>
              <a:rPr lang="sv-SE" sz="1400" dirty="0" err="1" smtClean="0"/>
              <a:t>particle</a:t>
            </a:r>
            <a:r>
              <a:rPr lang="sv-SE" sz="1400" dirty="0" smtClean="0"/>
              <a:t> </a:t>
            </a:r>
            <a:r>
              <a:rPr lang="sv-SE" sz="1400" dirty="0" err="1" smtClean="0"/>
              <a:t>energy</a:t>
            </a:r>
            <a:r>
              <a:rPr lang="sv-SE" sz="1400" dirty="0" smtClean="0"/>
              <a:t> resolution</a:t>
            </a:r>
          </a:p>
          <a:p>
            <a:pPr lvl="1"/>
            <a:r>
              <a:rPr lang="sv-SE" sz="1400" dirty="0" err="1" smtClean="0"/>
              <a:t>Radiation</a:t>
            </a:r>
            <a:r>
              <a:rPr lang="sv-SE" sz="1400" dirty="0" smtClean="0"/>
              <a:t> hard and </a:t>
            </a:r>
            <a:r>
              <a:rPr lang="sv-SE" sz="1400" dirty="0" err="1" smtClean="0"/>
              <a:t>low</a:t>
            </a:r>
            <a:r>
              <a:rPr lang="sv-SE" sz="1400" dirty="0" smtClean="0"/>
              <a:t> </a:t>
            </a:r>
            <a:r>
              <a:rPr lang="sv-SE" sz="1400" dirty="0" err="1" smtClean="0"/>
              <a:t>thermal</a:t>
            </a:r>
            <a:r>
              <a:rPr lang="sv-SE" sz="1400" dirty="0" smtClean="0"/>
              <a:t> stress</a:t>
            </a:r>
            <a:endParaRPr lang="en-GB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Björn Lindström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cxnSp>
        <p:nvCxnSpPr>
          <p:cNvPr id="7" name="Straight Connector 6"/>
          <p:cNvCxnSpPr/>
          <p:nvPr/>
        </p:nvCxnSpPr>
        <p:spPr>
          <a:xfrm>
            <a:off x="1043608" y="4653136"/>
            <a:ext cx="237626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043608" y="5589240"/>
            <a:ext cx="237626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635896" y="5013176"/>
            <a:ext cx="57606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779912" y="5157192"/>
            <a:ext cx="28803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923928" y="5157192"/>
            <a:ext cx="0" cy="7920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2411760" y="5949280"/>
            <a:ext cx="15121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2411760" y="5589240"/>
            <a:ext cx="0" cy="36004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2411760" y="4293096"/>
            <a:ext cx="0" cy="36004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2411760" y="4293096"/>
            <a:ext cx="15121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3923928" y="4293096"/>
            <a:ext cx="0" cy="72008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1187624" y="4221088"/>
            <a:ext cx="1152128" cy="1800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9" name="Plus 28"/>
          <p:cNvSpPr/>
          <p:nvPr/>
        </p:nvSpPr>
        <p:spPr>
          <a:xfrm>
            <a:off x="2699792" y="4293096"/>
            <a:ext cx="360040" cy="36004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Minus 29"/>
          <p:cNvSpPr/>
          <p:nvPr/>
        </p:nvSpPr>
        <p:spPr>
          <a:xfrm>
            <a:off x="2699792" y="5589240"/>
            <a:ext cx="360040" cy="36004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5" name="Group 34"/>
          <p:cNvGrpSpPr/>
          <p:nvPr/>
        </p:nvGrpSpPr>
        <p:grpSpPr>
          <a:xfrm>
            <a:off x="1322034" y="4719591"/>
            <a:ext cx="220031" cy="220804"/>
            <a:chOff x="6948264" y="4653136"/>
            <a:chExt cx="360040" cy="361305"/>
          </a:xfrm>
        </p:grpSpPr>
        <p:sp>
          <p:nvSpPr>
            <p:cNvPr id="31" name="Plus 30"/>
            <p:cNvSpPr/>
            <p:nvPr/>
          </p:nvSpPr>
          <p:spPr>
            <a:xfrm>
              <a:off x="6948264" y="4654401"/>
              <a:ext cx="360040" cy="360040"/>
            </a:xfrm>
            <a:prstGeom prst="mathPlus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Oval 32"/>
            <p:cNvSpPr/>
            <p:nvPr/>
          </p:nvSpPr>
          <p:spPr>
            <a:xfrm>
              <a:off x="6948264" y="4653136"/>
              <a:ext cx="360040" cy="36004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763688" y="4923553"/>
            <a:ext cx="216024" cy="216024"/>
            <a:chOff x="6993436" y="5239234"/>
            <a:chExt cx="360040" cy="360040"/>
          </a:xfrm>
        </p:grpSpPr>
        <p:sp>
          <p:nvSpPr>
            <p:cNvPr id="32" name="Minus 31"/>
            <p:cNvSpPr/>
            <p:nvPr/>
          </p:nvSpPr>
          <p:spPr>
            <a:xfrm>
              <a:off x="6993436" y="5239234"/>
              <a:ext cx="360040" cy="360040"/>
            </a:xfrm>
            <a:prstGeom prst="mathMinus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Oval 33"/>
            <p:cNvSpPr/>
            <p:nvPr/>
          </p:nvSpPr>
          <p:spPr>
            <a:xfrm>
              <a:off x="6993436" y="5239234"/>
              <a:ext cx="360040" cy="36004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1905000" y="5121188"/>
            <a:ext cx="216024" cy="216024"/>
            <a:chOff x="6993436" y="5239234"/>
            <a:chExt cx="360040" cy="360040"/>
          </a:xfrm>
        </p:grpSpPr>
        <p:sp>
          <p:nvSpPr>
            <p:cNvPr id="38" name="Minus 37"/>
            <p:cNvSpPr/>
            <p:nvPr/>
          </p:nvSpPr>
          <p:spPr>
            <a:xfrm>
              <a:off x="6993436" y="5239234"/>
              <a:ext cx="360040" cy="360040"/>
            </a:xfrm>
            <a:prstGeom prst="mathMinus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Oval 38"/>
            <p:cNvSpPr/>
            <p:nvPr/>
          </p:nvSpPr>
          <p:spPr>
            <a:xfrm>
              <a:off x="6993436" y="5239234"/>
              <a:ext cx="360040" cy="36004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2027150" y="5337212"/>
            <a:ext cx="216024" cy="216024"/>
            <a:chOff x="6993436" y="5239234"/>
            <a:chExt cx="360040" cy="360040"/>
          </a:xfrm>
        </p:grpSpPr>
        <p:sp>
          <p:nvSpPr>
            <p:cNvPr id="41" name="Minus 40"/>
            <p:cNvSpPr/>
            <p:nvPr/>
          </p:nvSpPr>
          <p:spPr>
            <a:xfrm>
              <a:off x="6993436" y="5239234"/>
              <a:ext cx="360040" cy="360040"/>
            </a:xfrm>
            <a:prstGeom prst="mathMinus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Oval 41"/>
            <p:cNvSpPr/>
            <p:nvPr/>
          </p:nvSpPr>
          <p:spPr>
            <a:xfrm>
              <a:off x="6993436" y="5239234"/>
              <a:ext cx="360040" cy="36004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655676" y="4725144"/>
            <a:ext cx="216024" cy="216024"/>
            <a:chOff x="6993436" y="5239234"/>
            <a:chExt cx="360040" cy="360040"/>
          </a:xfrm>
        </p:grpSpPr>
        <p:sp>
          <p:nvSpPr>
            <p:cNvPr id="44" name="Minus 43"/>
            <p:cNvSpPr/>
            <p:nvPr/>
          </p:nvSpPr>
          <p:spPr>
            <a:xfrm>
              <a:off x="6993436" y="5239234"/>
              <a:ext cx="360040" cy="360040"/>
            </a:xfrm>
            <a:prstGeom prst="mathMinus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Oval 44"/>
            <p:cNvSpPr/>
            <p:nvPr/>
          </p:nvSpPr>
          <p:spPr>
            <a:xfrm>
              <a:off x="6993436" y="5239234"/>
              <a:ext cx="360040" cy="36004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1432050" y="4923553"/>
            <a:ext cx="220031" cy="220804"/>
            <a:chOff x="6948264" y="4653136"/>
            <a:chExt cx="360040" cy="361305"/>
          </a:xfrm>
        </p:grpSpPr>
        <p:sp>
          <p:nvSpPr>
            <p:cNvPr id="47" name="Plus 46"/>
            <p:cNvSpPr/>
            <p:nvPr/>
          </p:nvSpPr>
          <p:spPr>
            <a:xfrm>
              <a:off x="6948264" y="4654401"/>
              <a:ext cx="360040" cy="360040"/>
            </a:xfrm>
            <a:prstGeom prst="mathPlus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Oval 47"/>
            <p:cNvSpPr/>
            <p:nvPr/>
          </p:nvSpPr>
          <p:spPr>
            <a:xfrm>
              <a:off x="6948264" y="4653136"/>
              <a:ext cx="360040" cy="36004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1543657" y="5139577"/>
            <a:ext cx="220031" cy="220804"/>
            <a:chOff x="6948264" y="4653136"/>
            <a:chExt cx="360040" cy="361305"/>
          </a:xfrm>
        </p:grpSpPr>
        <p:sp>
          <p:nvSpPr>
            <p:cNvPr id="50" name="Plus 49"/>
            <p:cNvSpPr/>
            <p:nvPr/>
          </p:nvSpPr>
          <p:spPr>
            <a:xfrm>
              <a:off x="6948264" y="4654401"/>
              <a:ext cx="360040" cy="360040"/>
            </a:xfrm>
            <a:prstGeom prst="mathPlus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Oval 50"/>
            <p:cNvSpPr/>
            <p:nvPr/>
          </p:nvSpPr>
          <p:spPr>
            <a:xfrm>
              <a:off x="6948264" y="4653136"/>
              <a:ext cx="360040" cy="36004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1655676" y="5337212"/>
            <a:ext cx="220031" cy="220804"/>
            <a:chOff x="6948264" y="4653136"/>
            <a:chExt cx="360040" cy="361305"/>
          </a:xfrm>
        </p:grpSpPr>
        <p:sp>
          <p:nvSpPr>
            <p:cNvPr id="53" name="Plus 52"/>
            <p:cNvSpPr/>
            <p:nvPr/>
          </p:nvSpPr>
          <p:spPr>
            <a:xfrm>
              <a:off x="6948264" y="4654401"/>
              <a:ext cx="360040" cy="360040"/>
            </a:xfrm>
            <a:prstGeom prst="mathPlus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Oval 53"/>
            <p:cNvSpPr/>
            <p:nvPr/>
          </p:nvSpPr>
          <p:spPr>
            <a:xfrm>
              <a:off x="6948264" y="4653136"/>
              <a:ext cx="360040" cy="36004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56" name="Straight Arrow Connector 55"/>
          <p:cNvCxnSpPr>
            <a:stCxn id="31" idx="1"/>
          </p:cNvCxnSpPr>
          <p:nvPr/>
        </p:nvCxnSpPr>
        <p:spPr>
          <a:xfrm flipH="1">
            <a:off x="1432049" y="4911230"/>
            <a:ext cx="1" cy="678010"/>
          </a:xfrm>
          <a:prstGeom prst="straightConnector1">
            <a:avLst/>
          </a:prstGeom>
          <a:ln w="12700">
            <a:solidFill>
              <a:schemeClr val="accent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stCxn id="42" idx="0"/>
          </p:cNvCxnSpPr>
          <p:nvPr/>
        </p:nvCxnSpPr>
        <p:spPr>
          <a:xfrm flipH="1" flipV="1">
            <a:off x="2121024" y="4653136"/>
            <a:ext cx="14138" cy="684076"/>
          </a:xfrm>
          <a:prstGeom prst="straightConnector1">
            <a:avLst/>
          </a:prstGeom>
          <a:ln w="12700">
            <a:solidFill>
              <a:schemeClr val="accent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8281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Observables</a:t>
            </a:r>
            <a:r>
              <a:rPr lang="sv-SE" dirty="0" smtClean="0"/>
              <a:t> and </a:t>
            </a:r>
            <a:r>
              <a:rPr lang="sv-SE" dirty="0" err="1" smtClean="0"/>
              <a:t>Goals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sz="1600" b="1" dirty="0" err="1" smtClean="0"/>
              <a:t>Hypothesis</a:t>
            </a:r>
            <a:r>
              <a:rPr lang="sv-SE" sz="1600" b="1" dirty="0" smtClean="0"/>
              <a:t>:</a:t>
            </a:r>
            <a:r>
              <a:rPr lang="sv-SE" sz="1600" dirty="0" smtClean="0"/>
              <a:t> </a:t>
            </a:r>
          </a:p>
          <a:p>
            <a:pPr lvl="1"/>
            <a:r>
              <a:rPr lang="sv-SE" sz="1200" dirty="0" smtClean="0"/>
              <a:t>Solid </a:t>
            </a:r>
            <a:r>
              <a:rPr lang="sv-SE" sz="1200" dirty="0" err="1" smtClean="0"/>
              <a:t>macro-particle</a:t>
            </a:r>
            <a:r>
              <a:rPr lang="sv-SE" sz="1200" dirty="0" smtClean="0"/>
              <a:t> </a:t>
            </a:r>
            <a:r>
              <a:rPr lang="sv-SE" sz="1200" dirty="0" err="1" smtClean="0"/>
              <a:t>enters</a:t>
            </a:r>
            <a:r>
              <a:rPr lang="sv-SE" sz="1200" dirty="0" smtClean="0"/>
              <a:t> </a:t>
            </a:r>
            <a:r>
              <a:rPr lang="sv-SE" sz="1200" dirty="0" err="1" smtClean="0"/>
              <a:t>beam</a:t>
            </a:r>
            <a:r>
              <a:rPr lang="sv-SE" sz="1200" dirty="0" smtClean="0"/>
              <a:t> -&gt; gives UFO-like </a:t>
            </a:r>
            <a:r>
              <a:rPr lang="sv-SE" sz="1200" dirty="0" err="1" smtClean="0"/>
              <a:t>losses</a:t>
            </a:r>
            <a:r>
              <a:rPr lang="sv-SE" sz="1200" dirty="0" smtClean="0"/>
              <a:t> </a:t>
            </a:r>
          </a:p>
          <a:p>
            <a:pPr lvl="1"/>
            <a:r>
              <a:rPr lang="sv-SE" sz="1200" dirty="0" err="1" smtClean="0"/>
              <a:t>Macro-particle</a:t>
            </a:r>
            <a:r>
              <a:rPr lang="sv-SE" sz="1200" dirty="0" smtClean="0"/>
              <a:t> </a:t>
            </a:r>
            <a:r>
              <a:rPr lang="sv-SE" sz="1200" dirty="0" err="1" smtClean="0"/>
              <a:t>evaporates</a:t>
            </a:r>
            <a:r>
              <a:rPr lang="sv-SE" sz="1200" dirty="0" smtClean="0"/>
              <a:t>  -&gt; </a:t>
            </a:r>
            <a:r>
              <a:rPr lang="sv-SE" sz="1200" dirty="0" err="1" smtClean="0"/>
              <a:t>charged</a:t>
            </a:r>
            <a:r>
              <a:rPr lang="sv-SE" sz="1200" dirty="0" smtClean="0"/>
              <a:t> </a:t>
            </a:r>
            <a:r>
              <a:rPr lang="sv-SE" sz="1200" dirty="0" err="1" smtClean="0"/>
              <a:t>particle</a:t>
            </a:r>
            <a:r>
              <a:rPr lang="sv-SE" sz="1200" dirty="0" smtClean="0"/>
              <a:t> </a:t>
            </a:r>
            <a:r>
              <a:rPr lang="sv-SE" sz="1200" dirty="0" err="1" smtClean="0"/>
              <a:t>cloud</a:t>
            </a:r>
            <a:r>
              <a:rPr lang="sv-SE" sz="1200" dirty="0" smtClean="0"/>
              <a:t> -&gt; </a:t>
            </a:r>
            <a:r>
              <a:rPr lang="sv-SE" sz="1200" dirty="0" err="1" smtClean="0"/>
              <a:t>beam</a:t>
            </a:r>
            <a:r>
              <a:rPr lang="sv-SE" sz="1200" dirty="0" smtClean="0"/>
              <a:t> </a:t>
            </a:r>
            <a:r>
              <a:rPr lang="sv-SE" sz="1200" dirty="0" err="1" smtClean="0"/>
              <a:t>instability</a:t>
            </a:r>
            <a:r>
              <a:rPr lang="sv-SE" sz="1200" dirty="0" smtClean="0"/>
              <a:t> -&gt; </a:t>
            </a:r>
            <a:r>
              <a:rPr lang="sv-SE" sz="1200" dirty="0" err="1" smtClean="0"/>
              <a:t>losses</a:t>
            </a:r>
            <a:r>
              <a:rPr lang="sv-SE" sz="1200" dirty="0" smtClean="0"/>
              <a:t> in TCPs</a:t>
            </a:r>
          </a:p>
          <a:p>
            <a:endParaRPr lang="sv-SE" sz="1600" dirty="0" smtClean="0"/>
          </a:p>
          <a:p>
            <a:r>
              <a:rPr lang="sv-SE" sz="1600" dirty="0" err="1" smtClean="0"/>
              <a:t>Local</a:t>
            </a:r>
            <a:r>
              <a:rPr lang="sv-SE" sz="1600" dirty="0" smtClean="0"/>
              <a:t> </a:t>
            </a:r>
            <a:r>
              <a:rPr lang="sv-SE" sz="1600" dirty="0" err="1" smtClean="0"/>
              <a:t>dBLM</a:t>
            </a:r>
            <a:r>
              <a:rPr lang="sv-SE" sz="1600" dirty="0" smtClean="0"/>
              <a:t>: </a:t>
            </a:r>
            <a:r>
              <a:rPr lang="sv-SE" sz="1600" dirty="0" err="1" smtClean="0"/>
              <a:t>direct</a:t>
            </a:r>
            <a:r>
              <a:rPr lang="sv-SE" sz="1600" dirty="0" smtClean="0"/>
              <a:t> </a:t>
            </a:r>
            <a:r>
              <a:rPr lang="sv-SE" sz="1600" dirty="0" err="1" smtClean="0"/>
              <a:t>losses</a:t>
            </a:r>
            <a:r>
              <a:rPr lang="sv-SE" sz="1600" dirty="0" smtClean="0"/>
              <a:t> from 16L2 interaction</a:t>
            </a:r>
            <a:r>
              <a:rPr lang="en-GB" sz="1600" dirty="0" smtClean="0"/>
              <a:t> (relatively low signal)</a:t>
            </a:r>
          </a:p>
          <a:p>
            <a:r>
              <a:rPr lang="sv-SE" sz="1600" dirty="0" smtClean="0"/>
              <a:t>IR7 </a:t>
            </a:r>
            <a:r>
              <a:rPr lang="sv-SE" sz="1600" dirty="0" err="1" smtClean="0"/>
              <a:t>dBLM</a:t>
            </a:r>
            <a:r>
              <a:rPr lang="sv-SE" sz="1600" dirty="0" smtClean="0"/>
              <a:t>: </a:t>
            </a:r>
            <a:r>
              <a:rPr lang="sv-SE" sz="1600" dirty="0" err="1" smtClean="0"/>
              <a:t>losses</a:t>
            </a:r>
            <a:r>
              <a:rPr lang="sv-SE" sz="1600" dirty="0" smtClean="0"/>
              <a:t> </a:t>
            </a:r>
            <a:r>
              <a:rPr lang="sv-SE" sz="1600" dirty="0" err="1" smtClean="0"/>
              <a:t>due</a:t>
            </a:r>
            <a:r>
              <a:rPr lang="sv-SE" sz="1600" dirty="0" smtClean="0"/>
              <a:t> </a:t>
            </a:r>
            <a:r>
              <a:rPr lang="sv-SE" sz="1600" dirty="0" err="1" smtClean="0"/>
              <a:t>to</a:t>
            </a:r>
            <a:r>
              <a:rPr lang="sv-SE" sz="1600" dirty="0" smtClean="0"/>
              <a:t> </a:t>
            </a:r>
            <a:r>
              <a:rPr lang="sv-SE" sz="1600" dirty="0" err="1" smtClean="0"/>
              <a:t>build-up</a:t>
            </a:r>
            <a:r>
              <a:rPr lang="sv-SE" sz="1600" dirty="0" smtClean="0"/>
              <a:t> </a:t>
            </a:r>
            <a:r>
              <a:rPr lang="sv-SE" sz="1600" dirty="0" err="1" smtClean="0"/>
              <a:t>of</a:t>
            </a:r>
            <a:r>
              <a:rPr lang="sv-SE" sz="1600" dirty="0" smtClean="0"/>
              <a:t> </a:t>
            </a:r>
            <a:r>
              <a:rPr lang="sv-SE" sz="1600" dirty="0" err="1" smtClean="0"/>
              <a:t>instabilities</a:t>
            </a:r>
            <a:endParaRPr lang="sv-SE" sz="1600" dirty="0" smtClean="0"/>
          </a:p>
          <a:p>
            <a:pPr marL="0" indent="0">
              <a:buNone/>
            </a:pPr>
            <a:endParaRPr lang="sv-SE" sz="1600" dirty="0" smtClean="0"/>
          </a:p>
          <a:p>
            <a:r>
              <a:rPr lang="sv-SE" sz="1600" dirty="0" smtClean="0"/>
              <a:t>From </a:t>
            </a:r>
            <a:r>
              <a:rPr lang="sv-SE" sz="1600" dirty="0" err="1" smtClean="0"/>
              <a:t>local</a:t>
            </a:r>
            <a:r>
              <a:rPr lang="sv-SE" sz="1600" dirty="0" smtClean="0"/>
              <a:t> data, </a:t>
            </a:r>
            <a:r>
              <a:rPr lang="sv-SE" sz="1600" dirty="0" err="1" smtClean="0"/>
              <a:t>study</a:t>
            </a:r>
            <a:r>
              <a:rPr lang="sv-SE" sz="1600" dirty="0" smtClean="0"/>
              <a:t> the UFO </a:t>
            </a:r>
            <a:r>
              <a:rPr lang="sv-SE" sz="1600" dirty="0" err="1" smtClean="0"/>
              <a:t>dynamics</a:t>
            </a:r>
            <a:endParaRPr lang="sv-SE" sz="1600" dirty="0"/>
          </a:p>
          <a:p>
            <a:pPr lvl="1"/>
            <a:r>
              <a:rPr lang="sv-SE" sz="1400" dirty="0" err="1" smtClean="0"/>
              <a:t>Bunch</a:t>
            </a:r>
            <a:r>
              <a:rPr lang="sv-SE" sz="1400" dirty="0" smtClean="0"/>
              <a:t> </a:t>
            </a:r>
            <a:r>
              <a:rPr lang="sv-SE" sz="1400" dirty="0" err="1" smtClean="0"/>
              <a:t>blow-up</a:t>
            </a:r>
            <a:r>
              <a:rPr lang="sv-SE" sz="1400" dirty="0" smtClean="0"/>
              <a:t> in H or V</a:t>
            </a:r>
          </a:p>
          <a:p>
            <a:pPr lvl="1"/>
            <a:r>
              <a:rPr lang="sv-SE" sz="1400" dirty="0" err="1" smtClean="0"/>
              <a:t>Displacement</a:t>
            </a:r>
            <a:r>
              <a:rPr lang="sv-SE" sz="1400" dirty="0" smtClean="0"/>
              <a:t> </a:t>
            </a:r>
            <a:r>
              <a:rPr lang="sv-SE" sz="1400" dirty="0" err="1" smtClean="0"/>
              <a:t>of</a:t>
            </a:r>
            <a:r>
              <a:rPr lang="sv-SE" sz="1400" dirty="0" smtClean="0"/>
              <a:t> </a:t>
            </a:r>
            <a:r>
              <a:rPr lang="sv-SE" sz="1400" dirty="0" err="1" smtClean="0"/>
              <a:t>bunches</a:t>
            </a:r>
            <a:r>
              <a:rPr lang="sv-SE" sz="1400" dirty="0" smtClean="0"/>
              <a:t> in H,V or </a:t>
            </a:r>
            <a:r>
              <a:rPr lang="sv-SE" sz="1400" dirty="0" err="1" smtClean="0"/>
              <a:t>diagonally</a:t>
            </a:r>
            <a:endParaRPr lang="sv-SE" sz="1400" dirty="0" smtClean="0"/>
          </a:p>
          <a:p>
            <a:pPr lvl="2"/>
            <a:r>
              <a:rPr lang="sv-SE" sz="1200" dirty="0" smtClean="0"/>
              <a:t>-&gt; Tells </a:t>
            </a:r>
            <a:r>
              <a:rPr lang="sv-SE" sz="1200" dirty="0" err="1" smtClean="0"/>
              <a:t>us</a:t>
            </a:r>
            <a:r>
              <a:rPr lang="sv-SE" sz="1200" dirty="0" smtClean="0"/>
              <a:t> </a:t>
            </a:r>
            <a:r>
              <a:rPr lang="sv-SE" sz="1200" dirty="0" err="1" smtClean="0"/>
              <a:t>which</a:t>
            </a:r>
            <a:r>
              <a:rPr lang="sv-SE" sz="1200" dirty="0" smtClean="0"/>
              <a:t> </a:t>
            </a:r>
            <a:r>
              <a:rPr lang="sv-SE" sz="1200" dirty="0" err="1" smtClean="0"/>
              <a:t>direction</a:t>
            </a:r>
            <a:r>
              <a:rPr lang="sv-SE" sz="1200" dirty="0" smtClean="0"/>
              <a:t> the UFO is coming from (</a:t>
            </a:r>
            <a:r>
              <a:rPr lang="sv-SE" sz="1200" dirty="0" err="1" smtClean="0"/>
              <a:t>see</a:t>
            </a:r>
            <a:r>
              <a:rPr lang="sv-SE" sz="1200" dirty="0" smtClean="0"/>
              <a:t> MD on UFO </a:t>
            </a:r>
            <a:r>
              <a:rPr lang="sv-SE" sz="1200" dirty="0" err="1" smtClean="0"/>
              <a:t>dynamics</a:t>
            </a:r>
            <a:r>
              <a:rPr lang="sv-SE" sz="1200" dirty="0" smtClean="0"/>
              <a:t> </a:t>
            </a:r>
            <a:r>
              <a:rPr lang="sv-SE" sz="1200" dirty="0" err="1" smtClean="0"/>
              <a:t>with</a:t>
            </a:r>
            <a:r>
              <a:rPr lang="sv-SE" sz="1200" dirty="0" smtClean="0"/>
              <a:t> wirescanner)</a:t>
            </a:r>
          </a:p>
          <a:p>
            <a:endParaRPr lang="sv-SE" sz="1600" dirty="0"/>
          </a:p>
          <a:p>
            <a:r>
              <a:rPr lang="sv-SE" sz="1600" dirty="0" smtClean="0"/>
              <a:t>From IR7 data, </a:t>
            </a:r>
            <a:r>
              <a:rPr lang="sv-SE" sz="1600" dirty="0" err="1" smtClean="0"/>
              <a:t>study</a:t>
            </a:r>
            <a:r>
              <a:rPr lang="sv-SE" sz="1600" dirty="0" smtClean="0"/>
              <a:t> </a:t>
            </a:r>
            <a:r>
              <a:rPr lang="sv-SE" sz="1600" dirty="0" err="1" smtClean="0"/>
              <a:t>how</a:t>
            </a:r>
            <a:r>
              <a:rPr lang="sv-SE" sz="1600" dirty="0" smtClean="0"/>
              <a:t> the </a:t>
            </a:r>
            <a:r>
              <a:rPr lang="sv-SE" sz="1600" dirty="0" err="1" smtClean="0"/>
              <a:t>instability</a:t>
            </a:r>
            <a:r>
              <a:rPr lang="sv-SE" sz="1600" dirty="0" smtClean="0"/>
              <a:t> </a:t>
            </a:r>
            <a:r>
              <a:rPr lang="sv-SE" sz="1600" dirty="0" err="1" smtClean="0"/>
              <a:t>develops</a:t>
            </a:r>
            <a:endParaRPr lang="sv-SE" sz="1600" dirty="0" smtClean="0"/>
          </a:p>
          <a:p>
            <a:endParaRPr lang="sv-SE" sz="1600" dirty="0"/>
          </a:p>
          <a:p>
            <a:r>
              <a:rPr lang="sv-SE" sz="1600" dirty="0" err="1" smtClean="0"/>
              <a:t>Fastest</a:t>
            </a:r>
            <a:r>
              <a:rPr lang="sv-SE" sz="1600" dirty="0" smtClean="0"/>
              <a:t> </a:t>
            </a:r>
            <a:r>
              <a:rPr lang="sv-SE" sz="1600" dirty="0" err="1" smtClean="0"/>
              <a:t>losses</a:t>
            </a:r>
            <a:r>
              <a:rPr lang="sv-SE" sz="1600" dirty="0" smtClean="0"/>
              <a:t> </a:t>
            </a:r>
            <a:r>
              <a:rPr lang="sv-SE" sz="1600" dirty="0" err="1" smtClean="0"/>
              <a:t>observed</a:t>
            </a:r>
            <a:r>
              <a:rPr lang="sv-SE" sz="1600" dirty="0" smtClean="0"/>
              <a:t> in the LHC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Björn Lindström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7134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Raw</a:t>
            </a:r>
            <a:r>
              <a:rPr lang="sv-SE" dirty="0" smtClean="0"/>
              <a:t> signal – Full Event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Björn Lindström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984" y="1219200"/>
            <a:ext cx="7030032" cy="4906963"/>
          </a:xfrm>
        </p:spPr>
      </p:pic>
      <p:sp>
        <p:nvSpPr>
          <p:cNvPr id="3" name="TextBox 2"/>
          <p:cNvSpPr txBox="1"/>
          <p:nvPr/>
        </p:nvSpPr>
        <p:spPr>
          <a:xfrm>
            <a:off x="1920862" y="1715695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 smtClean="0"/>
              <a:t>Fill</a:t>
            </a:r>
            <a:r>
              <a:rPr lang="sv-SE" dirty="0" smtClean="0"/>
              <a:t> 6256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7501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Raw</a:t>
            </a:r>
            <a:r>
              <a:rPr lang="sv-SE" dirty="0" smtClean="0"/>
              <a:t> signal – Full event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Björn Lindström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026" y="1219200"/>
            <a:ext cx="7009947" cy="4906963"/>
          </a:xfrm>
        </p:spPr>
      </p:pic>
      <p:sp>
        <p:nvSpPr>
          <p:cNvPr id="7" name="TextBox 6"/>
          <p:cNvSpPr txBox="1"/>
          <p:nvPr/>
        </p:nvSpPr>
        <p:spPr>
          <a:xfrm>
            <a:off x="1920862" y="1715695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 smtClean="0"/>
              <a:t>Fill</a:t>
            </a:r>
            <a:r>
              <a:rPr lang="sv-SE" dirty="0" smtClean="0"/>
              <a:t> 6256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33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8808"/>
            <a:ext cx="6948263" cy="61091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Time</a:t>
            </a:r>
            <a:r>
              <a:rPr lang="sv-SE" dirty="0" smtClean="0"/>
              <a:t> evolution </a:t>
            </a:r>
            <a:r>
              <a:rPr lang="sv-SE" dirty="0" err="1" smtClean="0"/>
              <a:t>of</a:t>
            </a:r>
            <a:r>
              <a:rPr lang="sv-SE" dirty="0" smtClean="0"/>
              <a:t> signal – IR7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Björn Lindström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9" name="TextBox 8"/>
          <p:cNvSpPr txBox="1"/>
          <p:nvPr/>
        </p:nvSpPr>
        <p:spPr>
          <a:xfrm>
            <a:off x="6660232" y="5949280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 smtClean="0"/>
              <a:t>Fill</a:t>
            </a:r>
            <a:r>
              <a:rPr lang="sv-SE" dirty="0" smtClean="0"/>
              <a:t> 6256</a:t>
            </a:r>
            <a:endParaRPr lang="en-GB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6935200" y="1412776"/>
            <a:ext cx="2026528" cy="3361928"/>
          </a:xfrm>
        </p:spPr>
        <p:txBody>
          <a:bodyPr>
            <a:normAutofit/>
          </a:bodyPr>
          <a:lstStyle/>
          <a:p>
            <a:r>
              <a:rPr lang="sv-SE" sz="1200" dirty="0" smtClean="0"/>
              <a:t>Overall </a:t>
            </a:r>
            <a:r>
              <a:rPr lang="sv-SE" sz="1200" dirty="0" err="1" smtClean="0"/>
              <a:t>increase</a:t>
            </a:r>
            <a:endParaRPr lang="sv-SE" sz="1200" dirty="0" smtClean="0"/>
          </a:p>
          <a:p>
            <a:r>
              <a:rPr lang="sv-SE" sz="1200" dirty="0" err="1" smtClean="0"/>
              <a:t>Periodic</a:t>
            </a:r>
            <a:r>
              <a:rPr lang="sv-SE" sz="1200" dirty="0" smtClean="0"/>
              <a:t> oscillations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886372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Props1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DA649C1-7B00-4ECC-98F2-E673362ECA3E}">
  <ds:schemaRefs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8946e33d-fd2f-4ae4-8ee9-d90c129cdf9e"/>
    <ds:schemaRef ds:uri="http://purl.org/dc/elements/1.1/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3540</TotalTime>
  <Words>1034</Words>
  <Application>Microsoft Office PowerPoint</Application>
  <PresentationFormat>On-screen Show (4:3)</PresentationFormat>
  <Paragraphs>189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Thème Office</vt:lpstr>
      <vt:lpstr>Diamond BLM analysis of 16L2 events – current status</vt:lpstr>
      <vt:lpstr>Outline</vt:lpstr>
      <vt:lpstr>Introduction</vt:lpstr>
      <vt:lpstr>Introduction</vt:lpstr>
      <vt:lpstr>Diamond BLMs</vt:lpstr>
      <vt:lpstr>Observables and Goals</vt:lpstr>
      <vt:lpstr>Raw signal – Full Event</vt:lpstr>
      <vt:lpstr>Raw signal – Full event</vt:lpstr>
      <vt:lpstr>Time evolution of signal – IR7</vt:lpstr>
      <vt:lpstr>Time evolution of signal – IR7 zoom</vt:lpstr>
      <vt:lpstr>Time evolution of signal – 16L2</vt:lpstr>
      <vt:lpstr>ICBLM comparison</vt:lpstr>
      <vt:lpstr>ICBLM comparison</vt:lpstr>
      <vt:lpstr>16L2 signal sporadicity</vt:lpstr>
      <vt:lpstr>16L2 signal sporadicity</vt:lpstr>
      <vt:lpstr>16L2 Histogram</vt:lpstr>
      <vt:lpstr>16L2 Histogram</vt:lpstr>
      <vt:lpstr>Overcoming signal sporadicity</vt:lpstr>
      <vt:lpstr>Overcoming signal sporadicity</vt:lpstr>
      <vt:lpstr>16L2 Machine Development test (MD)</vt:lpstr>
      <vt:lpstr>Conclusions</vt:lpstr>
      <vt:lpstr>Extras</vt:lpstr>
      <vt:lpstr>Raw signal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HiLumi-Pres-Template-4-3-2logo-v2</dc:title>
  <dc:creator>André-Pierre OLIVIER</dc:creator>
  <cp:lastModifiedBy>Bjorn Hans Filip Lindstrom</cp:lastModifiedBy>
  <cp:revision>87</cp:revision>
  <dcterms:created xsi:type="dcterms:W3CDTF">2016-02-12T10:02:27Z</dcterms:created>
  <dcterms:modified xsi:type="dcterms:W3CDTF">2017-10-26T08:27:06Z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