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5" r:id="rId2"/>
  </p:sldMasterIdLst>
  <p:notesMasterIdLst>
    <p:notesMasterId r:id="rId42"/>
  </p:notesMasterIdLst>
  <p:sldIdLst>
    <p:sldId id="256" r:id="rId3"/>
    <p:sldId id="258" r:id="rId4"/>
    <p:sldId id="328" r:id="rId5"/>
    <p:sldId id="348" r:id="rId6"/>
    <p:sldId id="336" r:id="rId7"/>
    <p:sldId id="272" r:id="rId8"/>
    <p:sldId id="290" r:id="rId9"/>
    <p:sldId id="307" r:id="rId10"/>
    <p:sldId id="314" r:id="rId11"/>
    <p:sldId id="337" r:id="rId12"/>
    <p:sldId id="344" r:id="rId13"/>
    <p:sldId id="315" r:id="rId14"/>
    <p:sldId id="339" r:id="rId15"/>
    <p:sldId id="332" r:id="rId16"/>
    <p:sldId id="351" r:id="rId17"/>
    <p:sldId id="349" r:id="rId18"/>
    <p:sldId id="338" r:id="rId19"/>
    <p:sldId id="345" r:id="rId20"/>
    <p:sldId id="347" r:id="rId21"/>
    <p:sldId id="317" r:id="rId22"/>
    <p:sldId id="346" r:id="rId23"/>
    <p:sldId id="329" r:id="rId24"/>
    <p:sldId id="319" r:id="rId25"/>
    <p:sldId id="321" r:id="rId26"/>
    <p:sldId id="283" r:id="rId27"/>
    <p:sldId id="268" r:id="rId28"/>
    <p:sldId id="352" r:id="rId29"/>
    <p:sldId id="343" r:id="rId30"/>
    <p:sldId id="341" r:id="rId31"/>
    <p:sldId id="313" r:id="rId32"/>
    <p:sldId id="324" r:id="rId33"/>
    <p:sldId id="312" r:id="rId34"/>
    <p:sldId id="293" r:id="rId35"/>
    <p:sldId id="330" r:id="rId36"/>
    <p:sldId id="320" r:id="rId37"/>
    <p:sldId id="304" r:id="rId38"/>
    <p:sldId id="305" r:id="rId39"/>
    <p:sldId id="342" r:id="rId40"/>
    <p:sldId id="340" r:id="rId4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C36D"/>
    <a:srgbClr val="DCDCDC"/>
    <a:srgbClr val="0070C0"/>
    <a:srgbClr val="0055A0"/>
    <a:srgbClr val="004078"/>
    <a:srgbClr val="005199"/>
    <a:srgbClr val="1965C1"/>
    <a:srgbClr val="F5F5F5"/>
    <a:srgbClr val="FEBD59"/>
    <a:srgbClr val="FCC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 autoAdjust="0"/>
    <p:restoredTop sz="78097" autoAdjust="0"/>
  </p:normalViewPr>
  <p:slideViewPr>
    <p:cSldViewPr snapToGrid="0" snapToObjects="1">
      <p:cViewPr>
        <p:scale>
          <a:sx n="62" d="100"/>
          <a:sy n="62" d="100"/>
        </p:scale>
        <p:origin x="1966" y="13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02-4470-ABD5-B55384DCE330}"/>
              </c:ext>
            </c:extLst>
          </c:dPt>
          <c:dPt>
            <c:idx val="1"/>
            <c:bubble3D val="0"/>
            <c:explosion val="4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002-4470-ABD5-B55384DCE330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002-4470-ABD5-B55384DCE330}"/>
              </c:ext>
            </c:extLst>
          </c:dPt>
          <c:dPt>
            <c:idx val="3"/>
            <c:bubble3D val="0"/>
            <c:explosion val="4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002-4470-ABD5-B55384DCE330}"/>
              </c:ext>
            </c:extLst>
          </c:dPt>
          <c:cat>
            <c:strRef>
              <c:f>Sheet1!$A$2:$A$5</c:f>
              <c:strCache>
                <c:ptCount val="4"/>
                <c:pt idx="0">
                  <c:v>Statistical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002-4470-ABD5-B55384DCE3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Sheet1!$A$2:$A$36</c:f>
              <c:strCache>
                <c:ptCount val="35"/>
                <c:pt idx="0">
                  <c:v>BLMEI.07L1.B2E20_XRP-RUN1</c:v>
                </c:pt>
                <c:pt idx="1">
                  <c:v>BLMQI.24L5.B1I10_MQ</c:v>
                </c:pt>
                <c:pt idx="2">
                  <c:v>BLMQI.10L2.B1E10_MQML</c:v>
                </c:pt>
                <c:pt idx="3">
                  <c:v>BLMQI.27R3.B1I10_MQ</c:v>
                </c:pt>
                <c:pt idx="4">
                  <c:v>BLMQI.10L8.B2I10_MQML</c:v>
                </c:pt>
                <c:pt idx="5">
                  <c:v>BLMEI.04L5.B2I10_X5FCB.A4L5</c:v>
                </c:pt>
                <c:pt idx="6">
                  <c:v>BLMQI.32R1.B2I10_MQ</c:v>
                </c:pt>
                <c:pt idx="7">
                  <c:v>BLMQI.18L8.B1E10_MQ</c:v>
                </c:pt>
                <c:pt idx="8">
                  <c:v>BLMQI.31L4.B1I10_MQ  </c:v>
                </c:pt>
                <c:pt idx="9">
                  <c:v>BLMEI.07L1.B2E10_XRP</c:v>
                </c:pt>
                <c:pt idx="10">
                  <c:v>BLMQI.21R2.B2E10_MQ</c:v>
                </c:pt>
                <c:pt idx="11">
                  <c:v>BLMQI.14L2.B1E10_MQ</c:v>
                </c:pt>
                <c:pt idx="12">
                  <c:v>BLMQI.33R6.B2I10_MQ</c:v>
                </c:pt>
                <c:pt idx="13">
                  <c:v>BLMQI.12R1.B2I10_MQ</c:v>
                </c:pt>
                <c:pt idx="14">
                  <c:v>BLMQI.28R7.B2I10_MQ</c:v>
                </c:pt>
                <c:pt idx="15">
                  <c:v>BLMQI.05L5.B1I30_MQML</c:v>
                </c:pt>
                <c:pt idx="16">
                  <c:v>BLMQI.04L1.B2E30_MQY</c:v>
                </c:pt>
                <c:pt idx="17">
                  <c:v>BLMQI.20R3.B1I10_MQ</c:v>
                </c:pt>
                <c:pt idx="18">
                  <c:v>BLMQI.09L2.B2I10_MQM</c:v>
                </c:pt>
                <c:pt idx="19">
                  <c:v>BLMQI.17L7.B2I10_MQ</c:v>
                </c:pt>
                <c:pt idx="20">
                  <c:v>BLMQI.16R3.B1I10_MQ</c:v>
                </c:pt>
                <c:pt idx="21">
                  <c:v>BLMQI.13L4.B2E10_MQ</c:v>
                </c:pt>
                <c:pt idx="22">
                  <c:v>BLMQI.28L8.B2I10_MQ</c:v>
                </c:pt>
                <c:pt idx="23">
                  <c:v>BLMQI.13L1.B1I10_MQ</c:v>
                </c:pt>
                <c:pt idx="24">
                  <c:v>BLMQI.04L5.B2E30_MQY</c:v>
                </c:pt>
                <c:pt idx="25">
                  <c:v>BLMQI.32L6.B2I10_MQ</c:v>
                </c:pt>
                <c:pt idx="26">
                  <c:v>BLMQI.17L8.B1E10_MQ</c:v>
                </c:pt>
                <c:pt idx="27">
                  <c:v>BLMQI.13R4.B1I10_MQ</c:v>
                </c:pt>
                <c:pt idx="28">
                  <c:v>BLMQI.11L7.B1E10_MQ</c:v>
                </c:pt>
                <c:pt idx="29">
                  <c:v>BLMQI.29R2.B2E10_MQ</c:v>
                </c:pt>
                <c:pt idx="30">
                  <c:v>BLMQI.31L1.B1I10_MQ</c:v>
                </c:pt>
                <c:pt idx="31">
                  <c:v>BLMQI.17R7.B2I10_MQ</c:v>
                </c:pt>
                <c:pt idx="32">
                  <c:v>BLMQI.23L5.B2E10_MQ</c:v>
                </c:pt>
                <c:pt idx="33">
                  <c:v>BLMQI.29L6.B2I30_MQ</c:v>
                </c:pt>
                <c:pt idx="34">
                  <c:v>BLMQI.07R1.B1E10_MQM_XRP </c:v>
                </c:pt>
              </c:strCache>
            </c:strRef>
          </c:cat>
          <c:val>
            <c:numRef>
              <c:f>Sheet1!$B$2:$B$36</c:f>
              <c:numCache>
                <c:formatCode>General</c:formatCode>
                <c:ptCount val="35"/>
                <c:pt idx="0">
                  <c:v>2.9367250000000001E-2</c:v>
                </c:pt>
                <c:pt idx="1">
                  <c:v>0.26806099999999899</c:v>
                </c:pt>
                <c:pt idx="2">
                  <c:v>3.4887750000000002E-2</c:v>
                </c:pt>
                <c:pt idx="3">
                  <c:v>2.62449999999999E-2</c:v>
                </c:pt>
                <c:pt idx="4">
                  <c:v>4.9593999999999999E-2</c:v>
                </c:pt>
                <c:pt idx="5">
                  <c:v>0.18448424999999999</c:v>
                </c:pt>
                <c:pt idx="6">
                  <c:v>3.4073249999999902E-2</c:v>
                </c:pt>
                <c:pt idx="7">
                  <c:v>0.13217524999999999</c:v>
                </c:pt>
                <c:pt idx="8">
                  <c:v>1.0588500000000001E-2</c:v>
                </c:pt>
                <c:pt idx="9">
                  <c:v>2.39825E-2</c:v>
                </c:pt>
                <c:pt idx="10">
                  <c:v>3.5657000000000001E-2</c:v>
                </c:pt>
                <c:pt idx="11">
                  <c:v>4.5928749999999997E-2</c:v>
                </c:pt>
                <c:pt idx="12">
                  <c:v>2.2308250000000002E-2</c:v>
                </c:pt>
                <c:pt idx="13">
                  <c:v>8.8916250000000002E-2</c:v>
                </c:pt>
                <c:pt idx="14">
                  <c:v>0.20109099999999999</c:v>
                </c:pt>
                <c:pt idx="15">
                  <c:v>7.2038000000000005E-2</c:v>
                </c:pt>
                <c:pt idx="16">
                  <c:v>0.20982424999999999</c:v>
                </c:pt>
                <c:pt idx="17">
                  <c:v>5.5566999999999998E-2</c:v>
                </c:pt>
                <c:pt idx="18">
                  <c:v>1.5837500000000001E-2</c:v>
                </c:pt>
                <c:pt idx="19">
                  <c:v>1.7285499999999999E-2</c:v>
                </c:pt>
                <c:pt idx="20">
                  <c:v>5.2128000000000001E-2</c:v>
                </c:pt>
                <c:pt idx="21">
                  <c:v>2.9412500000000001E-2</c:v>
                </c:pt>
                <c:pt idx="22">
                  <c:v>0.93599624999999997</c:v>
                </c:pt>
                <c:pt idx="23">
                  <c:v>1.8054750000000001E-2</c:v>
                </c:pt>
                <c:pt idx="24">
                  <c:v>4.2715999999999997E-2</c:v>
                </c:pt>
                <c:pt idx="25">
                  <c:v>3.3123E-2</c:v>
                </c:pt>
                <c:pt idx="26">
                  <c:v>0.117288</c:v>
                </c:pt>
                <c:pt idx="27">
                  <c:v>3.507056</c:v>
                </c:pt>
                <c:pt idx="28">
                  <c:v>0.11475399999999999</c:v>
                </c:pt>
                <c:pt idx="29">
                  <c:v>4.5340499999999902E-2</c:v>
                </c:pt>
                <c:pt idx="30">
                  <c:v>5.8327249999999997E-2</c:v>
                </c:pt>
                <c:pt idx="31">
                  <c:v>3.7150250000000003E-2</c:v>
                </c:pt>
                <c:pt idx="32">
                  <c:v>3.9322250000000003E-2</c:v>
                </c:pt>
                <c:pt idx="33">
                  <c:v>6.0680249999999998E-2</c:v>
                </c:pt>
                <c:pt idx="34">
                  <c:v>3.4661499999999998E-2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B7-E14D-8006-B56AD74ADEDC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Sheet1!$C$2:$C$36</c:f>
              <c:numCache>
                <c:formatCode>General</c:formatCode>
                <c:ptCount val="35"/>
                <c:pt idx="0">
                  <c:v>1.6471E-2</c:v>
                </c:pt>
                <c:pt idx="1">
                  <c:v>1.7828500000000001E-2</c:v>
                </c:pt>
                <c:pt idx="3">
                  <c:v>1.086E-2</c:v>
                </c:pt>
                <c:pt idx="6">
                  <c:v>2.4797E-2</c:v>
                </c:pt>
                <c:pt idx="9">
                  <c:v>8.9142500000000003E-3</c:v>
                </c:pt>
                <c:pt idx="29">
                  <c:v>0.39856199999999897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B7-E14D-8006-B56AD74ADEDC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Sheet1!$D$2:$D$36</c:f>
              <c:numCache>
                <c:formatCode>General</c:formatCode>
                <c:ptCount val="35"/>
                <c:pt idx="0">
                  <c:v>5.4209500000000001E-2</c:v>
                </c:pt>
                <c:pt idx="9">
                  <c:v>3.24894999999999E-2</c:v>
                </c:pt>
                <c:pt idx="29">
                  <c:v>9.5930000000000008E-3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9B7-E14D-8006-B56AD74ADEDC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Sheet1!$E$2:$E$36</c:f>
              <c:numCache>
                <c:formatCode>General</c:formatCode>
                <c:ptCount val="35"/>
                <c:pt idx="0">
                  <c:v>3.6290499999999899E-2</c:v>
                </c:pt>
                <c:pt idx="9">
                  <c:v>3.7150250000000003E-2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9B7-E14D-8006-B56AD74ADEDC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Sheet1!$F$2:$F$36</c:f>
              <c:numCache>
                <c:formatCode>General</c:formatCode>
                <c:ptCount val="35"/>
                <c:pt idx="9">
                  <c:v>3.7557500000000001E-2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9B7-E14D-8006-B56AD74ADE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201535776"/>
        <c:axId val="201536168"/>
      </c:barChart>
      <c:catAx>
        <c:axId val="20153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201536168"/>
        <c:crosses val="autoZero"/>
        <c:auto val="1"/>
        <c:lblAlgn val="ctr"/>
        <c:lblOffset val="100"/>
        <c:noMultiLvlLbl val="0"/>
      </c:catAx>
      <c:valAx>
        <c:axId val="201536168"/>
        <c:scaling>
          <c:orientation val="minMax"/>
          <c:max val="3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summary  losses over 2016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201535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B50B8E-C613-4095-B7E6-2A4C021E3FF5}" type="doc">
      <dgm:prSet loTypeId="urn:microsoft.com/office/officeart/2005/8/layout/chevron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CA994B2A-7A73-4745-BFA1-61EC60C9367E}">
      <dgm:prSet phldrT="[Text]" custT="1"/>
      <dgm:spPr>
        <a:xfrm rot="5400000">
          <a:off x="-196985" y="199394"/>
          <a:ext cx="1313233" cy="919263"/>
        </a:xfrm>
        <a:solidFill>
          <a:srgbClr val="F0C36D"/>
        </a:solidFill>
        <a:ln w="25400" cap="flat" cmpd="sng" algn="ctr">
          <a:solidFill>
            <a:schemeClr val="bg1"/>
          </a:solidFill>
          <a:prstDash val="solid"/>
        </a:ln>
        <a:effectLst/>
      </dgm:spPr>
      <dgm:t>
        <a:bodyPr/>
        <a:lstStyle/>
        <a:p>
          <a:r>
            <a:rPr lang="en-US" sz="1600" dirty="0">
              <a:solidFill>
                <a:srgbClr val="004078"/>
              </a:solidFill>
              <a:effectLst/>
              <a:latin typeface="Calibri" panose="020F0502020204030204"/>
              <a:ea typeface="+mn-ea"/>
              <a:cs typeface="+mn-cs"/>
            </a:rPr>
            <a:t>Data Extraction</a:t>
          </a:r>
        </a:p>
      </dgm:t>
    </dgm:pt>
    <dgm:pt modelId="{65345F33-0131-4A88-8484-CFCF7BB3183E}" type="parTrans" cxnId="{6C77F196-73BD-4BE8-AC44-F402EC713186}">
      <dgm:prSet/>
      <dgm:spPr/>
      <dgm:t>
        <a:bodyPr/>
        <a:lstStyle/>
        <a:p>
          <a:endParaRPr lang="en-US" sz="2400"/>
        </a:p>
      </dgm:t>
    </dgm:pt>
    <dgm:pt modelId="{1B2381D1-BF1C-45FA-A624-49FF90477322}" type="sibTrans" cxnId="{6C77F196-73BD-4BE8-AC44-F402EC713186}">
      <dgm:prSet/>
      <dgm:spPr/>
      <dgm:t>
        <a:bodyPr/>
        <a:lstStyle/>
        <a:p>
          <a:endParaRPr lang="en-US" sz="2400"/>
        </a:p>
      </dgm:t>
    </dgm:pt>
    <dgm:pt modelId="{F0A3A149-DF84-4BB9-85A8-C733A914ED24}">
      <dgm:prSet phldrT="[Text]" custT="1"/>
      <dgm:spPr>
        <a:xfrm rot="5400000">
          <a:off x="-196985" y="1366675"/>
          <a:ext cx="1313233" cy="919263"/>
        </a:xfrm>
        <a:solidFill>
          <a:srgbClr val="004078"/>
        </a:solidFill>
        <a:ln w="25400" cap="flat" cmpd="sng" algn="ctr">
          <a:solidFill>
            <a:schemeClr val="bg1"/>
          </a:solidFill>
          <a:prstDash val="solid"/>
        </a:ln>
        <a:effectLst/>
      </dgm:spPr>
      <dgm:t>
        <a:bodyPr/>
        <a:lstStyle/>
        <a:p>
          <a:r>
            <a:rPr lang="en-US" sz="16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Raw Data Analysis</a:t>
          </a:r>
        </a:p>
      </dgm:t>
    </dgm:pt>
    <dgm:pt modelId="{674157C4-CABF-4467-AC47-19A541428192}" type="parTrans" cxnId="{B19A11AB-935D-4059-8721-85FCD9650581}">
      <dgm:prSet/>
      <dgm:spPr/>
      <dgm:t>
        <a:bodyPr/>
        <a:lstStyle/>
        <a:p>
          <a:endParaRPr lang="en-US" sz="2400"/>
        </a:p>
      </dgm:t>
    </dgm:pt>
    <dgm:pt modelId="{5CFF7566-42CC-4F6A-B9F2-DAC11B4F5751}" type="sibTrans" cxnId="{B19A11AB-935D-4059-8721-85FCD9650581}">
      <dgm:prSet/>
      <dgm:spPr/>
      <dgm:t>
        <a:bodyPr/>
        <a:lstStyle/>
        <a:p>
          <a:endParaRPr lang="en-US" sz="2400"/>
        </a:p>
      </dgm:t>
    </dgm:pt>
    <dgm:pt modelId="{BCF17E3F-F68E-4DB4-AAF1-165D58F9415A}">
      <dgm:prSet phldrT="[Text]" custT="1"/>
      <dgm:spPr>
        <a:xfrm rot="5400000">
          <a:off x="-196985" y="2533957"/>
          <a:ext cx="1313233" cy="919263"/>
        </a:xfrm>
        <a:solidFill>
          <a:srgbClr val="005AA9">
            <a:shade val="80000"/>
            <a:hueOff val="556174"/>
            <a:satOff val="-45501"/>
            <a:lumOff val="25641"/>
            <a:alphaOff val="0"/>
          </a:srgbClr>
        </a:solidFill>
        <a:ln w="25400" cap="flat" cmpd="sng" algn="ctr">
          <a:solidFill>
            <a:schemeClr val="bg1"/>
          </a:solidFill>
          <a:prstDash val="solid"/>
        </a:ln>
        <a:effectLst/>
      </dgm:spPr>
      <dgm:t>
        <a:bodyPr/>
        <a:lstStyle/>
        <a:p>
          <a:r>
            <a:rPr lang="en-US" sz="16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Collimator Losses</a:t>
          </a:r>
        </a:p>
      </dgm:t>
    </dgm:pt>
    <dgm:pt modelId="{E4DE2634-5406-4789-90AB-28E1640989B8}" type="parTrans" cxnId="{12C68F8A-14CB-4A48-B48A-41B0942DEFEE}">
      <dgm:prSet/>
      <dgm:spPr/>
      <dgm:t>
        <a:bodyPr/>
        <a:lstStyle/>
        <a:p>
          <a:endParaRPr lang="en-US" sz="2400"/>
        </a:p>
      </dgm:t>
    </dgm:pt>
    <dgm:pt modelId="{447304C4-AD89-4DC6-96D1-A239CFC4F953}" type="sibTrans" cxnId="{12C68F8A-14CB-4A48-B48A-41B0942DEFEE}">
      <dgm:prSet/>
      <dgm:spPr/>
      <dgm:t>
        <a:bodyPr/>
        <a:lstStyle/>
        <a:p>
          <a:endParaRPr lang="en-US" sz="2400"/>
        </a:p>
      </dgm:t>
    </dgm:pt>
    <dgm:pt modelId="{A0BE0D4B-3046-4118-B5F1-4A8E51E27209}">
      <dgm:prSet phldrT="[Text]" custT="1"/>
      <dgm:spPr>
        <a:xfrm rot="5400000">
          <a:off x="-196985" y="3701239"/>
          <a:ext cx="1313233" cy="919263"/>
        </a:xfrm>
        <a:solidFill>
          <a:srgbClr val="005AA9">
            <a:shade val="80000"/>
            <a:hueOff val="834261"/>
            <a:satOff val="-68252"/>
            <a:lumOff val="38461"/>
            <a:alphaOff val="0"/>
          </a:srgbClr>
        </a:solidFill>
        <a:ln w="25400" cap="flat" cmpd="sng" algn="ctr">
          <a:solidFill>
            <a:schemeClr val="bg1"/>
          </a:solidFill>
          <a:prstDash val="solid"/>
        </a:ln>
        <a:effectLst/>
      </dgm:spPr>
      <dgm:t>
        <a:bodyPr/>
        <a:lstStyle/>
        <a:p>
          <a:r>
            <a:rPr lang="en-US" sz="1600" dirty="0">
              <a:solidFill>
                <a:srgbClr val="004078"/>
              </a:solidFill>
              <a:latin typeface="Calibri" panose="020F0502020204030204"/>
              <a:ea typeface="+mn-ea"/>
              <a:cs typeface="+mn-cs"/>
            </a:rPr>
            <a:t>Advanced Analysis</a:t>
          </a:r>
        </a:p>
      </dgm:t>
    </dgm:pt>
    <dgm:pt modelId="{13AD12AE-6A17-474F-BADB-AEA148893F03}" type="parTrans" cxnId="{7774E9A2-5D87-4251-9A66-2520F2D15441}">
      <dgm:prSet/>
      <dgm:spPr/>
      <dgm:t>
        <a:bodyPr/>
        <a:lstStyle/>
        <a:p>
          <a:endParaRPr lang="en-US" sz="2400"/>
        </a:p>
      </dgm:t>
    </dgm:pt>
    <dgm:pt modelId="{99DE93AF-B179-4A5B-B190-737EFBC61793}" type="sibTrans" cxnId="{7774E9A2-5D87-4251-9A66-2520F2D15441}">
      <dgm:prSet/>
      <dgm:spPr/>
      <dgm:t>
        <a:bodyPr/>
        <a:lstStyle/>
        <a:p>
          <a:endParaRPr lang="en-US" sz="2400"/>
        </a:p>
      </dgm:t>
    </dgm:pt>
    <dgm:pt modelId="{3E8D24F2-881C-436C-9161-0D257D473999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1600" dirty="0"/>
            <a:t>  plot UFO event</a:t>
          </a:r>
        </a:p>
      </dgm:t>
    </dgm:pt>
    <dgm:pt modelId="{C903CE69-12F3-4C6E-88C9-BF0626FAFB52}" type="parTrans" cxnId="{21732443-AF32-4A0D-8E19-D407457A0B45}">
      <dgm:prSet/>
      <dgm:spPr/>
      <dgm:t>
        <a:bodyPr/>
        <a:lstStyle/>
        <a:p>
          <a:endParaRPr lang="en-US" sz="2400"/>
        </a:p>
      </dgm:t>
    </dgm:pt>
    <dgm:pt modelId="{6C74223E-EF75-48C8-AC5C-7A31BB860A3F}" type="sibTrans" cxnId="{21732443-AF32-4A0D-8E19-D407457A0B45}">
      <dgm:prSet/>
      <dgm:spPr/>
      <dgm:t>
        <a:bodyPr/>
        <a:lstStyle/>
        <a:p>
          <a:endParaRPr lang="en-US" sz="2400"/>
        </a:p>
      </dgm:t>
    </dgm:pt>
    <dgm:pt modelId="{78D9C06E-9762-404D-8817-6D9AD87F3A76}">
      <dgm:prSet custT="1"/>
      <dgm:spPr>
        <a:solidFill>
          <a:srgbClr val="DCDCDC">
            <a:alpha val="90000"/>
          </a:srgbClr>
        </a:solidFill>
        <a:ln>
          <a:noFill/>
        </a:ln>
      </dgm:spPr>
      <dgm:t>
        <a:bodyPr/>
        <a:lstStyle/>
        <a:p>
          <a:r>
            <a:rPr lang="en-US" sz="1600" dirty="0"/>
            <a:t>  correlation with elastic losses </a:t>
          </a:r>
          <a:r>
            <a:rPr lang="en-US" sz="1600" b="1" dirty="0">
              <a:solidFill>
                <a:srgbClr val="FF0000"/>
              </a:solidFill>
            </a:rPr>
            <a:t>(e.g. IP3/IP6/IP7/IR1/IR5</a:t>
          </a:r>
          <a:r>
            <a:rPr lang="en-US" sz="1600" dirty="0"/>
            <a:t>)</a:t>
          </a:r>
        </a:p>
      </dgm:t>
    </dgm:pt>
    <dgm:pt modelId="{0C4E876F-2FA4-4B1A-BEF2-C7354066BCA0}" type="parTrans" cxnId="{07575CB0-E6E4-4E22-AD2C-4E5C4C6CA1D3}">
      <dgm:prSet/>
      <dgm:spPr/>
      <dgm:t>
        <a:bodyPr/>
        <a:lstStyle/>
        <a:p>
          <a:endParaRPr lang="en-US" sz="2400"/>
        </a:p>
      </dgm:t>
    </dgm:pt>
    <dgm:pt modelId="{9ED84952-A8FF-4110-B053-C6D469330BE1}" type="sibTrans" cxnId="{07575CB0-E6E4-4E22-AD2C-4E5C4C6CA1D3}">
      <dgm:prSet/>
      <dgm:spPr/>
      <dgm:t>
        <a:bodyPr/>
        <a:lstStyle/>
        <a:p>
          <a:endParaRPr lang="en-US" sz="2400"/>
        </a:p>
      </dgm:t>
    </dgm:pt>
    <dgm:pt modelId="{20BB9E86-A3B8-48D5-9ABB-1E3CE37730BE}">
      <dgm:prSet custT="1"/>
      <dgm:spPr>
        <a:solidFill>
          <a:srgbClr val="DCDCDC">
            <a:alpha val="90000"/>
          </a:srgbClr>
        </a:solidFill>
        <a:ln>
          <a:noFill/>
        </a:ln>
      </dgm:spPr>
      <dgm:t>
        <a:bodyPr/>
        <a:lstStyle/>
        <a:p>
          <a:r>
            <a:rPr lang="en-US" sz="1600" dirty="0"/>
            <a:t>  statistic (UFO rates etc.)</a:t>
          </a:r>
        </a:p>
      </dgm:t>
    </dgm:pt>
    <dgm:pt modelId="{0345ADA8-D6D4-470D-929F-02330FCD834D}" type="parTrans" cxnId="{51C9356D-49CA-410C-9127-B31AD80E7052}">
      <dgm:prSet/>
      <dgm:spPr/>
      <dgm:t>
        <a:bodyPr/>
        <a:lstStyle/>
        <a:p>
          <a:endParaRPr lang="en-US" sz="2400"/>
        </a:p>
      </dgm:t>
    </dgm:pt>
    <dgm:pt modelId="{3E156782-9EB0-4B68-B510-316EC43A03BD}" type="sibTrans" cxnId="{51C9356D-49CA-410C-9127-B31AD80E7052}">
      <dgm:prSet/>
      <dgm:spPr/>
      <dgm:t>
        <a:bodyPr/>
        <a:lstStyle/>
        <a:p>
          <a:endParaRPr lang="en-US" sz="2400"/>
        </a:p>
      </dgm:t>
    </dgm:pt>
    <dgm:pt modelId="{04F1D356-64DD-43A9-88FF-041AE9F54613}">
      <dgm:prSet custT="1"/>
      <dgm:spPr>
        <a:solidFill>
          <a:srgbClr val="DCDCDC">
            <a:alpha val="90000"/>
          </a:srgbClr>
        </a:solidFill>
        <a:ln>
          <a:noFill/>
        </a:ln>
      </dgm:spPr>
      <dgm:t>
        <a:bodyPr/>
        <a:lstStyle/>
        <a:p>
          <a:r>
            <a:rPr lang="en-US" sz="1600" dirty="0"/>
            <a:t>  correlations to beam parameters</a:t>
          </a:r>
        </a:p>
      </dgm:t>
    </dgm:pt>
    <dgm:pt modelId="{036CB3DC-EB5E-47E0-A6AD-3A360616B38A}" type="parTrans" cxnId="{0FAD748C-5728-4DF7-B8DF-90A4177007B7}">
      <dgm:prSet/>
      <dgm:spPr/>
      <dgm:t>
        <a:bodyPr/>
        <a:lstStyle/>
        <a:p>
          <a:endParaRPr lang="en-US" sz="2400"/>
        </a:p>
      </dgm:t>
    </dgm:pt>
    <dgm:pt modelId="{324908C6-1757-436F-80C5-50DFC507521F}" type="sibTrans" cxnId="{0FAD748C-5728-4DF7-B8DF-90A4177007B7}">
      <dgm:prSet/>
      <dgm:spPr/>
      <dgm:t>
        <a:bodyPr/>
        <a:lstStyle/>
        <a:p>
          <a:endParaRPr lang="en-US" sz="2400"/>
        </a:p>
      </dgm:t>
    </dgm:pt>
    <dgm:pt modelId="{F95C1805-A3BA-4405-B652-06FA430F1895}">
      <dgm:prSet custT="1"/>
      <dgm:spPr>
        <a:solidFill>
          <a:srgbClr val="DCDCDC">
            <a:alpha val="90000"/>
          </a:srgbClr>
        </a:solidFill>
        <a:ln>
          <a:noFill/>
        </a:ln>
      </dgm:spPr>
      <dgm:t>
        <a:bodyPr/>
        <a:lstStyle/>
        <a:p>
          <a:r>
            <a:rPr lang="en-US" sz="1600" dirty="0"/>
            <a:t>  determination of UFO location</a:t>
          </a:r>
        </a:p>
      </dgm:t>
    </dgm:pt>
    <dgm:pt modelId="{B18AD4B0-8825-4D1F-9B25-AEEDCA9FABC9}" type="parTrans" cxnId="{C7BEDB66-852F-4612-966D-D48C7380ADFB}">
      <dgm:prSet/>
      <dgm:spPr/>
      <dgm:t>
        <a:bodyPr/>
        <a:lstStyle/>
        <a:p>
          <a:endParaRPr lang="en-US" sz="2400"/>
        </a:p>
      </dgm:t>
    </dgm:pt>
    <dgm:pt modelId="{DC7A592F-8624-4297-A90B-6CABFA3D9F64}" type="sibTrans" cxnId="{C7BEDB66-852F-4612-966D-D48C7380ADFB}">
      <dgm:prSet/>
      <dgm:spPr/>
      <dgm:t>
        <a:bodyPr/>
        <a:lstStyle/>
        <a:p>
          <a:endParaRPr lang="en-US" sz="2400"/>
        </a:p>
      </dgm:t>
    </dgm:pt>
    <dgm:pt modelId="{C5699FC7-5F5F-4C3E-B94D-79A6DFE98741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1600" dirty="0"/>
            <a:t>  signal shape</a:t>
          </a:r>
        </a:p>
      </dgm:t>
    </dgm:pt>
    <dgm:pt modelId="{7E15F362-AC67-42E9-AA27-6805B1EA3B42}" type="sibTrans" cxnId="{FFE6FFA0-704E-427F-AC87-05B3B6BEF4FC}">
      <dgm:prSet/>
      <dgm:spPr/>
      <dgm:t>
        <a:bodyPr/>
        <a:lstStyle/>
        <a:p>
          <a:endParaRPr lang="en-US" sz="2400"/>
        </a:p>
      </dgm:t>
    </dgm:pt>
    <dgm:pt modelId="{D59FAB5C-32A8-4784-B98F-F320BE154217}" type="parTrans" cxnId="{FFE6FFA0-704E-427F-AC87-05B3B6BEF4FC}">
      <dgm:prSet/>
      <dgm:spPr/>
      <dgm:t>
        <a:bodyPr/>
        <a:lstStyle/>
        <a:p>
          <a:endParaRPr lang="en-US" sz="2400"/>
        </a:p>
      </dgm:t>
    </dgm:pt>
    <dgm:pt modelId="{868C5B2A-7B30-4469-96D8-0B87DD914A9D}">
      <dgm:prSet custT="1"/>
      <dgm:spPr>
        <a:solidFill>
          <a:schemeClr val="bg1">
            <a:lumMod val="8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1600" dirty="0"/>
            <a:t>  group similar events</a:t>
          </a:r>
        </a:p>
      </dgm:t>
    </dgm:pt>
    <dgm:pt modelId="{0064E918-F0DB-4877-A71F-FCCB8690497C}" type="sibTrans" cxnId="{5F682156-7684-4188-8C21-69690DDCFF59}">
      <dgm:prSet/>
      <dgm:spPr/>
      <dgm:t>
        <a:bodyPr/>
        <a:lstStyle/>
        <a:p>
          <a:endParaRPr lang="en-US" sz="2400"/>
        </a:p>
      </dgm:t>
    </dgm:pt>
    <dgm:pt modelId="{0ED7C6F9-8561-4637-90DA-D6500AC1F14D}" type="parTrans" cxnId="{5F682156-7684-4188-8C21-69690DDCFF59}">
      <dgm:prSet/>
      <dgm:spPr/>
      <dgm:t>
        <a:bodyPr/>
        <a:lstStyle/>
        <a:p>
          <a:endParaRPr lang="en-US" sz="2400"/>
        </a:p>
      </dgm:t>
    </dgm:pt>
    <dgm:pt modelId="{9CACD044-8715-40C1-8080-5B96EF6605F2}" type="pres">
      <dgm:prSet presAssocID="{ACB50B8E-C613-4095-B7E6-2A4C021E3FF5}" presName="linearFlow" presStyleCnt="0">
        <dgm:presLayoutVars>
          <dgm:dir/>
          <dgm:animLvl val="lvl"/>
          <dgm:resizeHandles val="exact"/>
        </dgm:presLayoutVars>
      </dgm:prSet>
      <dgm:spPr/>
    </dgm:pt>
    <dgm:pt modelId="{8F0840F5-E09B-46EC-8564-B2428138D2BB}" type="pres">
      <dgm:prSet presAssocID="{CA994B2A-7A73-4745-BFA1-61EC60C9367E}" presName="composite" presStyleCnt="0"/>
      <dgm:spPr/>
    </dgm:pt>
    <dgm:pt modelId="{CCD97E55-7A0F-443C-B1DC-58E240BFED82}" type="pres">
      <dgm:prSet presAssocID="{CA994B2A-7A73-4745-BFA1-61EC60C9367E}" presName="parentText" presStyleLbl="alignNode1" presStyleIdx="0" presStyleCnt="4" custLinFactNeighborY="0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25427BA8-18AE-4C47-9912-84B54D87DD47}" type="pres">
      <dgm:prSet presAssocID="{CA994B2A-7A73-4745-BFA1-61EC60C9367E}" presName="descendantText" presStyleLbl="alignAcc1" presStyleIdx="0" presStyleCnt="4" custLinFactNeighborX="950" custLinFactNeighborY="-556">
        <dgm:presLayoutVars>
          <dgm:bulletEnabled val="1"/>
        </dgm:presLayoutVars>
      </dgm:prSet>
      <dgm:spPr>
        <a:prstGeom prst="round2SameRect">
          <a:avLst/>
        </a:prstGeom>
        <a:solidFill>
          <a:srgbClr val="DCDCDC"/>
        </a:solidFill>
        <a:ln>
          <a:noFill/>
        </a:ln>
      </dgm:spPr>
    </dgm:pt>
    <dgm:pt modelId="{CC875593-2AA8-4D9C-93B9-396478B9F46E}" type="pres">
      <dgm:prSet presAssocID="{1B2381D1-BF1C-45FA-A624-49FF90477322}" presName="sp" presStyleCnt="0"/>
      <dgm:spPr/>
    </dgm:pt>
    <dgm:pt modelId="{F6F2C186-94C2-4AC7-88FD-2724E18F990C}" type="pres">
      <dgm:prSet presAssocID="{F0A3A149-DF84-4BB9-85A8-C733A914ED24}" presName="composite" presStyleCnt="0"/>
      <dgm:spPr/>
    </dgm:pt>
    <dgm:pt modelId="{F8170943-648D-47B7-B22B-9BEBA8EA9E90}" type="pres">
      <dgm:prSet presAssocID="{F0A3A149-DF84-4BB9-85A8-C733A914ED24}" presName="parentText" presStyleLbl="alignNode1" presStyleIdx="1" presStyleCnt="4" custLinFactNeighborY="0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C891DAF0-CED2-44EA-9026-A52E0126A393}" type="pres">
      <dgm:prSet presAssocID="{F0A3A149-DF84-4BB9-85A8-C733A914ED24}" presName="descendantText" presStyleLbl="alignAcc1" presStyleIdx="1" presStyleCnt="4">
        <dgm:presLayoutVars>
          <dgm:bulletEnabled val="1"/>
        </dgm:presLayoutVars>
      </dgm:prSet>
      <dgm:spPr>
        <a:prstGeom prst="round2SameRect">
          <a:avLst/>
        </a:prstGeom>
      </dgm:spPr>
    </dgm:pt>
    <dgm:pt modelId="{3AE2839B-90D9-4A5D-9ABD-F75FD72F8806}" type="pres">
      <dgm:prSet presAssocID="{5CFF7566-42CC-4F6A-B9F2-DAC11B4F5751}" presName="sp" presStyleCnt="0"/>
      <dgm:spPr/>
    </dgm:pt>
    <dgm:pt modelId="{9DD0CC53-2DC0-48B7-8E85-DD73673FB760}" type="pres">
      <dgm:prSet presAssocID="{BCF17E3F-F68E-4DB4-AAF1-165D58F9415A}" presName="composite" presStyleCnt="0"/>
      <dgm:spPr/>
    </dgm:pt>
    <dgm:pt modelId="{33263D0E-9489-490B-9FA6-7282B686174D}" type="pres">
      <dgm:prSet presAssocID="{BCF17E3F-F68E-4DB4-AAF1-165D58F9415A}" presName="parentText" presStyleLbl="alignNode1" presStyleIdx="2" presStyleCnt="4" custLinFactNeighborY="0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0E8DC360-F709-41EA-AF74-92BA22582F0B}" type="pres">
      <dgm:prSet presAssocID="{BCF17E3F-F68E-4DB4-AAF1-165D58F9415A}" presName="descendantText" presStyleLbl="alignAcc1" presStyleIdx="2" presStyleCnt="4">
        <dgm:presLayoutVars>
          <dgm:bulletEnabled val="1"/>
        </dgm:presLayoutVars>
      </dgm:prSet>
      <dgm:spPr>
        <a:prstGeom prst="round2SameRect">
          <a:avLst/>
        </a:prstGeom>
      </dgm:spPr>
    </dgm:pt>
    <dgm:pt modelId="{11A1D348-E6BE-4E2B-A57A-6836D2AB8FCE}" type="pres">
      <dgm:prSet presAssocID="{447304C4-AD89-4DC6-96D1-A239CFC4F953}" presName="sp" presStyleCnt="0"/>
      <dgm:spPr/>
    </dgm:pt>
    <dgm:pt modelId="{C91296C6-1CEE-43DE-9164-A8051A6E055C}" type="pres">
      <dgm:prSet presAssocID="{A0BE0D4B-3046-4118-B5F1-4A8E51E27209}" presName="composite" presStyleCnt="0"/>
      <dgm:spPr/>
    </dgm:pt>
    <dgm:pt modelId="{D6322EB7-6C61-4663-B5A1-EBFE06ADD2F6}" type="pres">
      <dgm:prSet presAssocID="{A0BE0D4B-3046-4118-B5F1-4A8E51E27209}" presName="parentText" presStyleLbl="alignNode1" presStyleIdx="3" presStyleCnt="4" custLinFactNeighborY="0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F351263C-97CF-46D9-956B-887545B23D97}" type="pres">
      <dgm:prSet presAssocID="{A0BE0D4B-3046-4118-B5F1-4A8E51E27209}" presName="descendantText" presStyleLbl="alignAcc1" presStyleIdx="3" presStyleCnt="4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3708A101-B409-4C43-83F4-42414521BBDA}" type="presOf" srcId="{3E8D24F2-881C-436C-9161-0D257D473999}" destId="{C891DAF0-CED2-44EA-9026-A52E0126A393}" srcOrd="0" destOrd="0" presId="urn:microsoft.com/office/officeart/2005/8/layout/chevron2"/>
    <dgm:cxn modelId="{C6BFD62E-6ABF-4DD4-BF78-344A22755743}" type="presOf" srcId="{868C5B2A-7B30-4469-96D8-0B87DD914A9D}" destId="{C891DAF0-CED2-44EA-9026-A52E0126A393}" srcOrd="0" destOrd="2" presId="urn:microsoft.com/office/officeart/2005/8/layout/chevron2"/>
    <dgm:cxn modelId="{283B0F5B-C0A1-4BFC-8102-237662A09107}" type="presOf" srcId="{BCF17E3F-F68E-4DB4-AAF1-165D58F9415A}" destId="{33263D0E-9489-490B-9FA6-7282B686174D}" srcOrd="0" destOrd="0" presId="urn:microsoft.com/office/officeart/2005/8/layout/chevron2"/>
    <dgm:cxn modelId="{9FA2A45C-9574-49A9-883D-A56BFEED2916}" type="presOf" srcId="{A0BE0D4B-3046-4118-B5F1-4A8E51E27209}" destId="{D6322EB7-6C61-4663-B5A1-EBFE06ADD2F6}" srcOrd="0" destOrd="0" presId="urn:microsoft.com/office/officeart/2005/8/layout/chevron2"/>
    <dgm:cxn modelId="{21732443-AF32-4A0D-8E19-D407457A0B45}" srcId="{F0A3A149-DF84-4BB9-85A8-C733A914ED24}" destId="{3E8D24F2-881C-436C-9161-0D257D473999}" srcOrd="0" destOrd="0" parTransId="{C903CE69-12F3-4C6E-88C9-BF0626FAFB52}" sibTransId="{6C74223E-EF75-48C8-AC5C-7A31BB860A3F}"/>
    <dgm:cxn modelId="{C7BEDB66-852F-4612-966D-D48C7380ADFB}" srcId="{A0BE0D4B-3046-4118-B5F1-4A8E51E27209}" destId="{F95C1805-A3BA-4405-B652-06FA430F1895}" srcOrd="2" destOrd="0" parTransId="{B18AD4B0-8825-4D1F-9B25-AEEDCA9FABC9}" sibTransId="{DC7A592F-8624-4297-A90B-6CABFA3D9F64}"/>
    <dgm:cxn modelId="{51C9356D-49CA-410C-9127-B31AD80E7052}" srcId="{A0BE0D4B-3046-4118-B5F1-4A8E51E27209}" destId="{20BB9E86-A3B8-48D5-9ABB-1E3CE37730BE}" srcOrd="0" destOrd="0" parTransId="{0345ADA8-D6D4-470D-929F-02330FCD834D}" sibTransId="{3E156782-9EB0-4B68-B510-316EC43A03BD}"/>
    <dgm:cxn modelId="{5F682156-7684-4188-8C21-69690DDCFF59}" srcId="{F0A3A149-DF84-4BB9-85A8-C733A914ED24}" destId="{868C5B2A-7B30-4469-96D8-0B87DD914A9D}" srcOrd="2" destOrd="0" parTransId="{0ED7C6F9-8561-4637-90DA-D6500AC1F14D}" sibTransId="{0064E918-F0DB-4877-A71F-FCCB8690497C}"/>
    <dgm:cxn modelId="{5422CE58-7A4F-4733-A5BF-8555EAD40E47}" type="presOf" srcId="{20BB9E86-A3B8-48D5-9ABB-1E3CE37730BE}" destId="{F351263C-97CF-46D9-956B-887545B23D97}" srcOrd="0" destOrd="0" presId="urn:microsoft.com/office/officeart/2005/8/layout/chevron2"/>
    <dgm:cxn modelId="{6900C283-236C-4FE4-9FBF-30A78794A7FB}" type="presOf" srcId="{CA994B2A-7A73-4745-BFA1-61EC60C9367E}" destId="{CCD97E55-7A0F-443C-B1DC-58E240BFED82}" srcOrd="0" destOrd="0" presId="urn:microsoft.com/office/officeart/2005/8/layout/chevron2"/>
    <dgm:cxn modelId="{12C68F8A-14CB-4A48-B48A-41B0942DEFEE}" srcId="{ACB50B8E-C613-4095-B7E6-2A4C021E3FF5}" destId="{BCF17E3F-F68E-4DB4-AAF1-165D58F9415A}" srcOrd="2" destOrd="0" parTransId="{E4DE2634-5406-4789-90AB-28E1640989B8}" sibTransId="{447304C4-AD89-4DC6-96D1-A239CFC4F953}"/>
    <dgm:cxn modelId="{F9A3EC8B-D051-4311-8AD9-5C7AD9D3FA07}" type="presOf" srcId="{C5699FC7-5F5F-4C3E-B94D-79A6DFE98741}" destId="{C891DAF0-CED2-44EA-9026-A52E0126A393}" srcOrd="0" destOrd="1" presId="urn:microsoft.com/office/officeart/2005/8/layout/chevron2"/>
    <dgm:cxn modelId="{0FAD748C-5728-4DF7-B8DF-90A4177007B7}" srcId="{A0BE0D4B-3046-4118-B5F1-4A8E51E27209}" destId="{04F1D356-64DD-43A9-88FF-041AE9F54613}" srcOrd="1" destOrd="0" parTransId="{036CB3DC-EB5E-47E0-A6AD-3A360616B38A}" sibTransId="{324908C6-1757-436F-80C5-50DFC507521F}"/>
    <dgm:cxn modelId="{6C77F196-73BD-4BE8-AC44-F402EC713186}" srcId="{ACB50B8E-C613-4095-B7E6-2A4C021E3FF5}" destId="{CA994B2A-7A73-4745-BFA1-61EC60C9367E}" srcOrd="0" destOrd="0" parTransId="{65345F33-0131-4A88-8484-CFCF7BB3183E}" sibTransId="{1B2381D1-BF1C-45FA-A624-49FF90477322}"/>
    <dgm:cxn modelId="{FFE6FFA0-704E-427F-AC87-05B3B6BEF4FC}" srcId="{F0A3A149-DF84-4BB9-85A8-C733A914ED24}" destId="{C5699FC7-5F5F-4C3E-B94D-79A6DFE98741}" srcOrd="1" destOrd="0" parTransId="{D59FAB5C-32A8-4784-B98F-F320BE154217}" sibTransId="{7E15F362-AC67-42E9-AA27-6805B1EA3B42}"/>
    <dgm:cxn modelId="{7774E9A2-5D87-4251-9A66-2520F2D15441}" srcId="{ACB50B8E-C613-4095-B7E6-2A4C021E3FF5}" destId="{A0BE0D4B-3046-4118-B5F1-4A8E51E27209}" srcOrd="3" destOrd="0" parTransId="{13AD12AE-6A17-474F-BADB-AEA148893F03}" sibTransId="{99DE93AF-B179-4A5B-B190-737EFBC61793}"/>
    <dgm:cxn modelId="{054BD9A6-1E9C-4AA1-9EF0-ABFAE382EF92}" type="presOf" srcId="{04F1D356-64DD-43A9-88FF-041AE9F54613}" destId="{F351263C-97CF-46D9-956B-887545B23D97}" srcOrd="0" destOrd="1" presId="urn:microsoft.com/office/officeart/2005/8/layout/chevron2"/>
    <dgm:cxn modelId="{B19A11AB-935D-4059-8721-85FCD9650581}" srcId="{ACB50B8E-C613-4095-B7E6-2A4C021E3FF5}" destId="{F0A3A149-DF84-4BB9-85A8-C733A914ED24}" srcOrd="1" destOrd="0" parTransId="{674157C4-CABF-4467-AC47-19A541428192}" sibTransId="{5CFF7566-42CC-4F6A-B9F2-DAC11B4F5751}"/>
    <dgm:cxn modelId="{07575CB0-E6E4-4E22-AD2C-4E5C4C6CA1D3}" srcId="{BCF17E3F-F68E-4DB4-AAF1-165D58F9415A}" destId="{78D9C06E-9762-404D-8817-6D9AD87F3A76}" srcOrd="0" destOrd="0" parTransId="{0C4E876F-2FA4-4B1A-BEF2-C7354066BCA0}" sibTransId="{9ED84952-A8FF-4110-B053-C6D469330BE1}"/>
    <dgm:cxn modelId="{F31E3BBF-B460-43ED-A058-3144D4E79A72}" type="presOf" srcId="{F95C1805-A3BA-4405-B652-06FA430F1895}" destId="{F351263C-97CF-46D9-956B-887545B23D97}" srcOrd="0" destOrd="2" presId="urn:microsoft.com/office/officeart/2005/8/layout/chevron2"/>
    <dgm:cxn modelId="{8EB7EAE5-B715-4280-BC20-603FDF60EC8D}" type="presOf" srcId="{F0A3A149-DF84-4BB9-85A8-C733A914ED24}" destId="{F8170943-648D-47B7-B22B-9BEBA8EA9E90}" srcOrd="0" destOrd="0" presId="urn:microsoft.com/office/officeart/2005/8/layout/chevron2"/>
    <dgm:cxn modelId="{E7726CEB-988F-49E2-8CD0-0316CCB9CF29}" type="presOf" srcId="{ACB50B8E-C613-4095-B7E6-2A4C021E3FF5}" destId="{9CACD044-8715-40C1-8080-5B96EF6605F2}" srcOrd="0" destOrd="0" presId="urn:microsoft.com/office/officeart/2005/8/layout/chevron2"/>
    <dgm:cxn modelId="{5AA135F9-829A-40E2-B220-0CFD8A3D0795}" type="presOf" srcId="{78D9C06E-9762-404D-8817-6D9AD87F3A76}" destId="{0E8DC360-F709-41EA-AF74-92BA22582F0B}" srcOrd="0" destOrd="0" presId="urn:microsoft.com/office/officeart/2005/8/layout/chevron2"/>
    <dgm:cxn modelId="{8334E1EF-31C9-4DE9-9819-050741A26CB9}" type="presParOf" srcId="{9CACD044-8715-40C1-8080-5B96EF6605F2}" destId="{8F0840F5-E09B-46EC-8564-B2428138D2BB}" srcOrd="0" destOrd="0" presId="urn:microsoft.com/office/officeart/2005/8/layout/chevron2"/>
    <dgm:cxn modelId="{CD219672-66B4-4FA7-9D7C-1D87D7B67A77}" type="presParOf" srcId="{8F0840F5-E09B-46EC-8564-B2428138D2BB}" destId="{CCD97E55-7A0F-443C-B1DC-58E240BFED82}" srcOrd="0" destOrd="0" presId="urn:microsoft.com/office/officeart/2005/8/layout/chevron2"/>
    <dgm:cxn modelId="{A78346BE-1FF7-4062-AAB0-8EACB8F48EAD}" type="presParOf" srcId="{8F0840F5-E09B-46EC-8564-B2428138D2BB}" destId="{25427BA8-18AE-4C47-9912-84B54D87DD47}" srcOrd="1" destOrd="0" presId="urn:microsoft.com/office/officeart/2005/8/layout/chevron2"/>
    <dgm:cxn modelId="{830018A3-C157-471D-B2A4-0C456B002E4F}" type="presParOf" srcId="{9CACD044-8715-40C1-8080-5B96EF6605F2}" destId="{CC875593-2AA8-4D9C-93B9-396478B9F46E}" srcOrd="1" destOrd="0" presId="urn:microsoft.com/office/officeart/2005/8/layout/chevron2"/>
    <dgm:cxn modelId="{A666ACC0-7205-4E27-94CD-7B5C69A5CF7A}" type="presParOf" srcId="{9CACD044-8715-40C1-8080-5B96EF6605F2}" destId="{F6F2C186-94C2-4AC7-88FD-2724E18F990C}" srcOrd="2" destOrd="0" presId="urn:microsoft.com/office/officeart/2005/8/layout/chevron2"/>
    <dgm:cxn modelId="{68E6674C-475E-4EBB-8DCD-B4AE40DBFED8}" type="presParOf" srcId="{F6F2C186-94C2-4AC7-88FD-2724E18F990C}" destId="{F8170943-648D-47B7-B22B-9BEBA8EA9E90}" srcOrd="0" destOrd="0" presId="urn:microsoft.com/office/officeart/2005/8/layout/chevron2"/>
    <dgm:cxn modelId="{5ED9F9F8-A5F5-4578-9D88-1F80F94E2140}" type="presParOf" srcId="{F6F2C186-94C2-4AC7-88FD-2724E18F990C}" destId="{C891DAF0-CED2-44EA-9026-A52E0126A393}" srcOrd="1" destOrd="0" presId="urn:microsoft.com/office/officeart/2005/8/layout/chevron2"/>
    <dgm:cxn modelId="{AF57C267-5EA3-441E-A2C4-F6EA72A2957F}" type="presParOf" srcId="{9CACD044-8715-40C1-8080-5B96EF6605F2}" destId="{3AE2839B-90D9-4A5D-9ABD-F75FD72F8806}" srcOrd="3" destOrd="0" presId="urn:microsoft.com/office/officeart/2005/8/layout/chevron2"/>
    <dgm:cxn modelId="{0F3A45BA-DE8F-4CE9-B170-63573C317FF5}" type="presParOf" srcId="{9CACD044-8715-40C1-8080-5B96EF6605F2}" destId="{9DD0CC53-2DC0-48B7-8E85-DD73673FB760}" srcOrd="4" destOrd="0" presId="urn:microsoft.com/office/officeart/2005/8/layout/chevron2"/>
    <dgm:cxn modelId="{54908CAB-9BA5-4D19-BA8C-99700573E125}" type="presParOf" srcId="{9DD0CC53-2DC0-48B7-8E85-DD73673FB760}" destId="{33263D0E-9489-490B-9FA6-7282B686174D}" srcOrd="0" destOrd="0" presId="urn:microsoft.com/office/officeart/2005/8/layout/chevron2"/>
    <dgm:cxn modelId="{6563FC4C-1D56-499C-A7D9-0A01FE162993}" type="presParOf" srcId="{9DD0CC53-2DC0-48B7-8E85-DD73673FB760}" destId="{0E8DC360-F709-41EA-AF74-92BA22582F0B}" srcOrd="1" destOrd="0" presId="urn:microsoft.com/office/officeart/2005/8/layout/chevron2"/>
    <dgm:cxn modelId="{2D2BDC9A-FD0A-45E6-A003-2BDD0FEF5B8F}" type="presParOf" srcId="{9CACD044-8715-40C1-8080-5B96EF6605F2}" destId="{11A1D348-E6BE-4E2B-A57A-6836D2AB8FCE}" srcOrd="5" destOrd="0" presId="urn:microsoft.com/office/officeart/2005/8/layout/chevron2"/>
    <dgm:cxn modelId="{35744BEC-35A5-46C9-8542-1243D5C44F69}" type="presParOf" srcId="{9CACD044-8715-40C1-8080-5B96EF6605F2}" destId="{C91296C6-1CEE-43DE-9164-A8051A6E055C}" srcOrd="6" destOrd="0" presId="urn:microsoft.com/office/officeart/2005/8/layout/chevron2"/>
    <dgm:cxn modelId="{DB2332BC-958B-4B8A-B902-1EF89C8D91FC}" type="presParOf" srcId="{C91296C6-1CEE-43DE-9164-A8051A6E055C}" destId="{D6322EB7-6C61-4663-B5A1-EBFE06ADD2F6}" srcOrd="0" destOrd="0" presId="urn:microsoft.com/office/officeart/2005/8/layout/chevron2"/>
    <dgm:cxn modelId="{D5E4A8BB-BDB1-4B14-A834-038CE7844AE0}" type="presParOf" srcId="{C91296C6-1CEE-43DE-9164-A8051A6E055C}" destId="{F351263C-97CF-46D9-956B-887545B23D9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D97E55-7A0F-443C-B1DC-58E240BFED82}">
      <dsp:nvSpPr>
        <dsp:cNvPr id="0" name=""/>
        <dsp:cNvSpPr/>
      </dsp:nvSpPr>
      <dsp:spPr>
        <a:xfrm rot="5400000">
          <a:off x="-200421" y="205250"/>
          <a:ext cx="1336140" cy="935298"/>
        </a:xfrm>
        <a:prstGeom prst="chevron">
          <a:avLst/>
        </a:prstGeom>
        <a:solidFill>
          <a:srgbClr val="F0C36D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004078"/>
              </a:solidFill>
              <a:effectLst/>
              <a:latin typeface="Calibri" panose="020F0502020204030204"/>
              <a:ea typeface="+mn-ea"/>
              <a:cs typeface="+mn-cs"/>
            </a:rPr>
            <a:t>Data Extraction</a:t>
          </a:r>
        </a:p>
      </dsp:txBody>
      <dsp:txXfrm rot="-5400000">
        <a:off x="0" y="472478"/>
        <a:ext cx="935298" cy="400842"/>
      </dsp:txXfrm>
    </dsp:sp>
    <dsp:sp modelId="{25427BA8-18AE-4C47-9912-84B54D87DD47}">
      <dsp:nvSpPr>
        <dsp:cNvPr id="0" name=""/>
        <dsp:cNvSpPr/>
      </dsp:nvSpPr>
      <dsp:spPr>
        <a:xfrm rot="5400000">
          <a:off x="3570285" y="-2634986"/>
          <a:ext cx="868947" cy="6138921"/>
        </a:xfrm>
        <a:prstGeom prst="round2SameRect">
          <a:avLst/>
        </a:prstGeom>
        <a:solidFill>
          <a:srgbClr val="DCDCDC"/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170943-648D-47B7-B22B-9BEBA8EA9E90}">
      <dsp:nvSpPr>
        <dsp:cNvPr id="0" name=""/>
        <dsp:cNvSpPr/>
      </dsp:nvSpPr>
      <dsp:spPr>
        <a:xfrm rot="5400000">
          <a:off x="-200421" y="1395843"/>
          <a:ext cx="1336140" cy="935298"/>
        </a:xfrm>
        <a:prstGeom prst="chevron">
          <a:avLst/>
        </a:prstGeom>
        <a:solidFill>
          <a:srgbClr val="004078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Raw Data Analysis</a:t>
          </a:r>
        </a:p>
      </dsp:txBody>
      <dsp:txXfrm rot="-5400000">
        <a:off x="0" y="1663071"/>
        <a:ext cx="935298" cy="400842"/>
      </dsp:txXfrm>
    </dsp:sp>
    <dsp:sp modelId="{C891DAF0-CED2-44EA-9026-A52E0126A393}">
      <dsp:nvSpPr>
        <dsp:cNvPr id="0" name=""/>
        <dsp:cNvSpPr/>
      </dsp:nvSpPr>
      <dsp:spPr>
        <a:xfrm rot="5400000">
          <a:off x="3570513" y="-1439793"/>
          <a:ext cx="868491" cy="6138921"/>
        </a:xfrm>
        <a:prstGeom prst="round2SameRect">
          <a:avLst/>
        </a:prstGeom>
        <a:solidFill>
          <a:schemeClr val="bg1">
            <a:lumMod val="85000"/>
            <a:alpha val="90000"/>
          </a:schemeClr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  plot UFO event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  signal shape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  group similar events</a:t>
          </a:r>
        </a:p>
      </dsp:txBody>
      <dsp:txXfrm rot="-5400000">
        <a:off x="935298" y="1237818"/>
        <a:ext cx="6096525" cy="783699"/>
      </dsp:txXfrm>
    </dsp:sp>
    <dsp:sp modelId="{33263D0E-9489-490B-9FA6-7282B686174D}">
      <dsp:nvSpPr>
        <dsp:cNvPr id="0" name=""/>
        <dsp:cNvSpPr/>
      </dsp:nvSpPr>
      <dsp:spPr>
        <a:xfrm rot="5400000">
          <a:off x="-200421" y="2586435"/>
          <a:ext cx="1336140" cy="935298"/>
        </a:xfrm>
        <a:prstGeom prst="chevron">
          <a:avLst/>
        </a:prstGeom>
        <a:solidFill>
          <a:srgbClr val="005AA9">
            <a:shade val="80000"/>
            <a:hueOff val="556174"/>
            <a:satOff val="-45501"/>
            <a:lumOff val="25641"/>
            <a:alphaOff val="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Collimator Losses</a:t>
          </a:r>
        </a:p>
      </dsp:txBody>
      <dsp:txXfrm rot="-5400000">
        <a:off x="0" y="2853663"/>
        <a:ext cx="935298" cy="400842"/>
      </dsp:txXfrm>
    </dsp:sp>
    <dsp:sp modelId="{0E8DC360-F709-41EA-AF74-92BA22582F0B}">
      <dsp:nvSpPr>
        <dsp:cNvPr id="0" name=""/>
        <dsp:cNvSpPr/>
      </dsp:nvSpPr>
      <dsp:spPr>
        <a:xfrm rot="5400000">
          <a:off x="3570513" y="-249200"/>
          <a:ext cx="868491" cy="6138921"/>
        </a:xfrm>
        <a:prstGeom prst="round2SameRect">
          <a:avLst/>
        </a:prstGeom>
        <a:solidFill>
          <a:srgbClr val="DCDCDC">
            <a:alpha val="9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  correlation with elastic losses </a:t>
          </a:r>
          <a:r>
            <a:rPr lang="en-US" sz="1600" b="1" kern="1200" dirty="0">
              <a:solidFill>
                <a:srgbClr val="FF0000"/>
              </a:solidFill>
            </a:rPr>
            <a:t>(e.g. IP3/IP6/IP7/IR1/IR5</a:t>
          </a:r>
          <a:r>
            <a:rPr lang="en-US" sz="1600" kern="1200" dirty="0"/>
            <a:t>)</a:t>
          </a:r>
        </a:p>
      </dsp:txBody>
      <dsp:txXfrm rot="-5400000">
        <a:off x="935298" y="2428411"/>
        <a:ext cx="6096525" cy="783699"/>
      </dsp:txXfrm>
    </dsp:sp>
    <dsp:sp modelId="{D6322EB7-6C61-4663-B5A1-EBFE06ADD2F6}">
      <dsp:nvSpPr>
        <dsp:cNvPr id="0" name=""/>
        <dsp:cNvSpPr/>
      </dsp:nvSpPr>
      <dsp:spPr>
        <a:xfrm rot="5400000">
          <a:off x="-200421" y="3777027"/>
          <a:ext cx="1336140" cy="935298"/>
        </a:xfrm>
        <a:prstGeom prst="chevron">
          <a:avLst/>
        </a:prstGeom>
        <a:solidFill>
          <a:srgbClr val="005AA9">
            <a:shade val="80000"/>
            <a:hueOff val="834261"/>
            <a:satOff val="-68252"/>
            <a:lumOff val="38461"/>
            <a:alphaOff val="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004078"/>
              </a:solidFill>
              <a:latin typeface="Calibri" panose="020F0502020204030204"/>
              <a:ea typeface="+mn-ea"/>
              <a:cs typeface="+mn-cs"/>
            </a:rPr>
            <a:t>Advanced Analysis</a:t>
          </a:r>
        </a:p>
      </dsp:txBody>
      <dsp:txXfrm rot="-5400000">
        <a:off x="0" y="4044255"/>
        <a:ext cx="935298" cy="400842"/>
      </dsp:txXfrm>
    </dsp:sp>
    <dsp:sp modelId="{F351263C-97CF-46D9-956B-887545B23D97}">
      <dsp:nvSpPr>
        <dsp:cNvPr id="0" name=""/>
        <dsp:cNvSpPr/>
      </dsp:nvSpPr>
      <dsp:spPr>
        <a:xfrm rot="5400000">
          <a:off x="3570513" y="941391"/>
          <a:ext cx="868491" cy="6138921"/>
        </a:xfrm>
        <a:prstGeom prst="round2SameRect">
          <a:avLst/>
        </a:prstGeom>
        <a:solidFill>
          <a:srgbClr val="DCDCDC">
            <a:alpha val="90000"/>
          </a:srgbClr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  statistic (UFO rates etc.)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  correlations to beam parameters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  determination of UFO location</a:t>
          </a:r>
        </a:p>
      </dsp:txBody>
      <dsp:txXfrm rot="-5400000">
        <a:off x="935298" y="3619002"/>
        <a:ext cx="6096525" cy="7836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6400" cy="49568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3"/>
            <a:ext cx="2946400" cy="49568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7925CFC8-07F7-4CD9-8FE8-CB39D4E7B1AB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2" y="4751634"/>
            <a:ext cx="5438775" cy="3886552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6979"/>
            <a:ext cx="2946400" cy="49568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6979"/>
            <a:ext cx="2946400" cy="49568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2E28ADA7-E722-4649-BE8E-AB1720BD01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735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551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On the following slide the same comparison, but with the Post Mortem Playback plots </a:t>
            </a:r>
          </a:p>
          <a:p>
            <a:r>
              <a:rPr lang="pl-PL" dirty="0"/>
              <a:t>for data from obtained from PM REST API.</a:t>
            </a:r>
          </a:p>
          <a:p>
            <a:r>
              <a:rPr lang="pl-PL" dirty="0"/>
              <a:t>Same as for UFO Buster data UFO event time-resolved have been made and validate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844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Quickly Summing up achievements of the  1st step</a:t>
            </a:r>
          </a:p>
          <a:p>
            <a:pPr marL="171450" indent="-171450">
              <a:buFontTx/>
              <a:buChar char="-"/>
            </a:pPr>
            <a:r>
              <a:rPr lang="pl-PL" dirty="0"/>
              <a:t>Data from .sdds file and CaptureBuffer file have been extract</a:t>
            </a:r>
          </a:p>
          <a:p>
            <a:pPr marL="0" indent="0">
              <a:buFontTx/>
              <a:buNone/>
            </a:pPr>
            <a:r>
              <a:rPr lang="pl-PL" dirty="0"/>
              <a:t>     which volume was reduced and informations of our interest have been stored consecutivelly in F3 and F4</a:t>
            </a:r>
          </a:p>
          <a:p>
            <a:pPr marL="0" indent="0">
              <a:buFontTx/>
              <a:buNone/>
            </a:pPr>
            <a:endParaRPr lang="pl-PL" dirty="0"/>
          </a:p>
          <a:p>
            <a:pPr marL="171450" indent="-171450">
              <a:buFontTx/>
              <a:buChar char="-"/>
            </a:pPr>
            <a:r>
              <a:rPr lang="pl-PL" dirty="0"/>
              <a:t>Dumped datahave been accessed via PM rest API</a:t>
            </a:r>
          </a:p>
          <a:p>
            <a:pPr marL="0" indent="0">
              <a:buFontTx/>
              <a:buNone/>
            </a:pPr>
            <a:endParaRPr lang="pl-PL" dirty="0"/>
          </a:p>
          <a:p>
            <a:pPr marL="0" indent="0">
              <a:buFontTx/>
              <a:buNone/>
            </a:pPr>
            <a:r>
              <a:rPr lang="pl-PL" dirty="0"/>
              <a:t>The result were plot as a time-resolved UFO events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786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Data extraction was followed by raw data analysis. </a:t>
            </a:r>
          </a:p>
          <a:p>
            <a:r>
              <a:rPr lang="pl-PL" dirty="0"/>
              <a:t>For UFO buster data obtained data were analyzed in terms of the losses signal changes, ramp &amp; tail duration, </a:t>
            </a:r>
          </a:p>
          <a:p>
            <a:r>
              <a:rPr lang="pl-PL" dirty="0"/>
              <a:t>max value of losses signal.</a:t>
            </a:r>
          </a:p>
          <a:p>
            <a:endParaRPr lang="pl-PL" dirty="0"/>
          </a:p>
          <a:p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main purpose of this step is the capability of analyzing losses signal shapes  by fitting Gaussian function. This have been already done. </a:t>
            </a:r>
          </a:p>
          <a:p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However here it’s worth mention that most of the UFO’s events doesn’t have Gaussian shape, hence we’re investigating with different functions</a:t>
            </a:r>
          </a:p>
          <a:p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the better understanding of the singnal losses evolution to group them into similar events. This is one of the currently ongoing steps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961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Moving to the dumped data, the main focus was put at the analysis of the 16L2 area. </a:t>
            </a:r>
          </a:p>
          <a:p>
            <a:r>
              <a:rPr lang="pl-PL" dirty="0"/>
              <a:t>Analysis were intended to better understanding the cause of frequently requstered beam dumps in this sector. </a:t>
            </a:r>
          </a:p>
          <a:p>
            <a:r>
              <a:rPr lang="pl-PL" dirty="0"/>
              <a:t>Hence the signal normalization by the BLM giving the highest losses signal was done.</a:t>
            </a:r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458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Apart from 16L2 the interest were put into the 16L2 and IR7  correlations.</a:t>
            </a:r>
          </a:p>
          <a:p>
            <a:r>
              <a:rPr lang="pl-PL" dirty="0"/>
              <a:t>Thus the algorithm is lookoing for the BLM with the fighest losses in both 16L2 and IR7 region, to then </a:t>
            </a:r>
          </a:p>
          <a:p>
            <a:r>
              <a:rPr lang="pl-PL" dirty="0"/>
              <a:t>Calculate the ratio of 16L2/IR7 losses and reverse meaning IR7/16L2 (presented on the right plots)</a:t>
            </a:r>
          </a:p>
          <a:p>
            <a:endParaRPr lang="pl-PL" dirty="0"/>
          </a:p>
          <a:p>
            <a:r>
              <a:rPr lang="pl-PL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463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Here the same plots just with the one diff – the y axis, that present signal losses has been change to the same range</a:t>
            </a:r>
          </a:p>
          <a:p>
            <a:r>
              <a:rPr lang="pl-PL" dirty="0"/>
              <a:t>In order to show you that the order of magnitute of losses registered in IR7 is higher than one for 16L2 </a:t>
            </a:r>
          </a:p>
          <a:p>
            <a:r>
              <a:rPr lang="pl-PL" dirty="0"/>
              <a:t>(that would also explain the shape of the ratio presented on the right hand side)</a:t>
            </a:r>
          </a:p>
          <a:p>
            <a:endParaRPr lang="pl-PL" dirty="0"/>
          </a:p>
          <a:p>
            <a:r>
              <a:rPr lang="pl-PL" dirty="0"/>
              <a:t>Here you might ask why do we have multiple plots at the 16L2 to IR7 plot -&gt; the reason is that we do have </a:t>
            </a:r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786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The following slide presents the short sum up of collected 16L2 and IR7 data and the </a:t>
            </a:r>
          </a:p>
          <a:p>
            <a:r>
              <a:rPr lang="pl-PL" dirty="0"/>
              <a:t>Ratio plots presented in the same time scale to show the evolution signal and its ratio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7923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Right now the work is ongoing with the instability. So basically what we want is to automate the process </a:t>
            </a:r>
          </a:p>
          <a:p>
            <a:r>
              <a:rPr lang="pl-PL" dirty="0"/>
              <a:t>Of looking for the point in time where the beam instability starts. We truthly believe that’s the point where </a:t>
            </a:r>
          </a:p>
          <a:p>
            <a:r>
              <a:rPr lang="pl-PL" dirty="0"/>
              <a:t>Presented on plot 16L2 to IR7  ratio drastically rise. </a:t>
            </a:r>
          </a:p>
          <a:p>
            <a:r>
              <a:rPr lang="pl-PL" dirty="0"/>
              <a:t>So far it has been done for the separate plots.. However the aim is to make it automate, which apparently is not so staightforward as</a:t>
            </a:r>
          </a:p>
          <a:p>
            <a:r>
              <a:rPr lang="pl-PL" dirty="0"/>
              <a:t>Different events ratio plots varies between each other a lot.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1711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To quickly sum up the achievements of 2nd step...</a:t>
            </a:r>
          </a:p>
          <a:p>
            <a:r>
              <a:rPr lang="pl-PL" dirty="0"/>
              <a:t>-</a:t>
            </a:r>
          </a:p>
          <a:p>
            <a:r>
              <a:rPr lang="pl-PL" dirty="0"/>
              <a:t>-</a:t>
            </a:r>
          </a:p>
          <a:p>
            <a:r>
              <a:rPr lang="pl-PL" dirty="0"/>
              <a:t>- </a:t>
            </a:r>
          </a:p>
          <a:p>
            <a:r>
              <a:rPr lang="pl-PL" dirty="0"/>
              <a:t>Have been made, but we’re still working on..</a:t>
            </a:r>
          </a:p>
          <a:p>
            <a:r>
              <a:rPr lang="pl-PL" dirty="0"/>
              <a:t>-</a:t>
            </a:r>
          </a:p>
          <a:p>
            <a:r>
              <a:rPr lang="pl-PL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9576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Within the investigatin with the collimators losses, </a:t>
            </a:r>
          </a:p>
          <a:p>
            <a:r>
              <a:rPr lang="pl-PL" dirty="0"/>
              <a:t>The highest signal losses in IR7 area have been found (still have to be done for other regions, </a:t>
            </a:r>
          </a:p>
          <a:p>
            <a:r>
              <a:rPr lang="pl-PL" dirty="0"/>
              <a:t>But code can be easily adapt to other regions)</a:t>
            </a:r>
          </a:p>
          <a:p>
            <a:endParaRPr lang="pl-PL" dirty="0"/>
          </a:p>
          <a:p>
            <a:r>
              <a:rPr lang="pl-PL" dirty="0"/>
              <a:t>While we are still missing: </a:t>
            </a:r>
          </a:p>
          <a:p>
            <a:r>
              <a:rPr lang="pl-PL" dirty="0"/>
              <a:t>-</a:t>
            </a:r>
          </a:p>
          <a:p>
            <a:r>
              <a:rPr lang="pl-PL" dirty="0"/>
              <a:t>-</a:t>
            </a:r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764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0285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Lat step are statistical analysis – partial made on a reduced sets of data. </a:t>
            </a:r>
          </a:p>
          <a:p>
            <a:r>
              <a:rPr lang="pl-PL" dirty="0"/>
              <a:t>That will be changed by the applicatin of slightly different analysis conditions.</a:t>
            </a:r>
          </a:p>
          <a:p>
            <a:endParaRPr lang="pl-PL" dirty="0"/>
          </a:p>
          <a:p>
            <a:r>
              <a:rPr lang="pl-PL" dirty="0"/>
              <a:t>This slide presents the UFO rate vs time and location. Those information might tell us a bit more </a:t>
            </a:r>
          </a:p>
          <a:p>
            <a:r>
              <a:rPr lang="pl-PL" dirty="0"/>
              <a:t>About the area that are more pronounced to the UFO event occurence. So we can then </a:t>
            </a:r>
          </a:p>
          <a:p>
            <a:r>
              <a:rPr lang="pl-PL" dirty="0"/>
              <a:t>Determine where the hot spots area are. </a:t>
            </a:r>
          </a:p>
          <a:p>
            <a:r>
              <a:rPr lang="pl-PL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8704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Loss distribution plots around LHC have done</a:t>
            </a:r>
          </a:p>
          <a:p>
            <a:r>
              <a:rPr lang="pl-PL" dirty="0"/>
              <a:t>Next steps are: </a:t>
            </a:r>
          </a:p>
          <a:p>
            <a:r>
              <a:rPr lang="pl-PL" dirty="0"/>
              <a:t>- Investigation with the beam parameters, such as 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0675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68">
              <a:defRPr/>
            </a:pPr>
            <a:r>
              <a:rPr lang="en-US" dirty="0">
                <a:solidFill>
                  <a:srgbClr val="0055A0"/>
                </a:solidFill>
              </a:rPr>
              <a:t>Detection threshold – rather wide which yields to the record an occasional false detect of non-UFO event</a:t>
            </a:r>
            <a:endParaRPr lang="pl-PL" dirty="0">
              <a:solidFill>
                <a:srgbClr val="0055A0"/>
              </a:solidFill>
            </a:endParaRPr>
          </a:p>
          <a:p>
            <a:pPr defTabSz="907268">
              <a:defRPr/>
            </a:pPr>
            <a:endParaRPr lang="pl-PL" dirty="0">
              <a:solidFill>
                <a:srgbClr val="0055A0"/>
              </a:solidFill>
            </a:endParaRPr>
          </a:p>
          <a:p>
            <a:pPr defTabSz="907268">
              <a:defRPr/>
            </a:pPr>
            <a:r>
              <a:rPr lang="pl-PL" dirty="0">
                <a:solidFill>
                  <a:srgbClr val="0055A0"/>
                </a:solidFill>
              </a:rPr>
              <a:t>-&gt; respository is very nice/usefull as all ppl working with UFOs can easily access it in order to make analysis</a:t>
            </a:r>
          </a:p>
          <a:p>
            <a:pPr defTabSz="907268">
              <a:defRPr/>
            </a:pPr>
            <a:r>
              <a:rPr lang="pl-PL" dirty="0">
                <a:solidFill>
                  <a:srgbClr val="0055A0"/>
                </a:solidFill>
              </a:rPr>
              <a:t>And it’s easily extendable </a:t>
            </a:r>
            <a:endParaRPr lang="en-US" dirty="0">
              <a:solidFill>
                <a:srgbClr val="0055A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4978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Summarizing, until know it has been reached  :</a:t>
            </a:r>
          </a:p>
          <a:p>
            <a:r>
              <a:rPr lang="pl-PL" dirty="0"/>
              <a:t>-&gt; that allow</a:t>
            </a:r>
          </a:p>
          <a:p>
            <a:endParaRPr lang="pl-PL" dirty="0"/>
          </a:p>
          <a:p>
            <a:r>
              <a:rPr lang="pl-PL" dirty="0"/>
              <a:t>Versus/in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1209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To conclude now we have principally working tool created within usage of Python software.</a:t>
            </a:r>
          </a:p>
          <a:p>
            <a:r>
              <a:rPr lang="pl-PL" dirty="0"/>
              <a:t>With working data extraction and visualzation. Furthermore, basic functionality was validated on the reduced sets of data. </a:t>
            </a:r>
          </a:p>
          <a:p>
            <a:r>
              <a:rPr lang="pl-PL" dirty="0"/>
              <a:t>It worth to mentioned that’s so far we are workig with the skretch/test version to get the feeling of the data in order to </a:t>
            </a:r>
          </a:p>
          <a:p>
            <a:r>
              <a:rPr lang="pl-PL" dirty="0"/>
              <a:t>Apply the precise conditions for the final software layout.</a:t>
            </a:r>
          </a:p>
          <a:p>
            <a:r>
              <a:rPr lang="pl-PL" dirty="0"/>
              <a:t>What is more, some of the modules still recquires to be applied and will be shown on one of the consective presentations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791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The next step are statistical analysis, which are partialy made. So far on a very reduced sample size, which will be changed by the applicatin of slightly different analysis conditions.</a:t>
            </a:r>
          </a:p>
          <a:p>
            <a:r>
              <a:rPr lang="pl-PL" dirty="0"/>
              <a:t>On this slide the UFO rate vs time and location has been presented. </a:t>
            </a:r>
          </a:p>
          <a:p>
            <a:r>
              <a:rPr lang="pl-PL" dirty="0"/>
              <a:t>The location of the UFO events might tell us a little bit more about area, which are more pronounced to the UFO occurnece</a:t>
            </a:r>
          </a:p>
          <a:p>
            <a:endParaRPr lang="pl-PL" dirty="0"/>
          </a:p>
          <a:p>
            <a:endParaRPr lang="pl-PL" dirty="0"/>
          </a:p>
          <a:p>
            <a:r>
              <a:rPr lang="en-US" dirty="0"/>
              <a:t>It may give us a bit more information about the regions where UFO </a:t>
            </a:r>
            <a:r>
              <a:rPr lang="en-US" dirty="0" err="1"/>
              <a:t>evety</a:t>
            </a:r>
            <a:r>
              <a:rPr lang="en-US" dirty="0"/>
              <a:t> more often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602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Presented at the previous slides consecutive steps and applied</a:t>
            </a:r>
            <a:r>
              <a:rPr lang="en-US" baseline="0" dirty="0"/>
              <a:t> conditions </a:t>
            </a:r>
            <a:r>
              <a:rPr lang="pl-PL" baseline="0" dirty="0"/>
              <a:t> for F1 and F2 </a:t>
            </a:r>
            <a:r>
              <a:rPr lang="en-US" baseline="0" dirty="0"/>
              <a:t>yield in a result to creating file F3, which </a:t>
            </a:r>
            <a:r>
              <a:rPr lang="pl-PL" baseline="0" dirty="0"/>
              <a:t>contains necessary for the further steps </a:t>
            </a:r>
          </a:p>
          <a:p>
            <a:r>
              <a:rPr lang="pl-PL" baseline="0" dirty="0"/>
              <a:t>-&gt; basic informations, such as timestamp, fill number and machine parameters</a:t>
            </a:r>
          </a:p>
          <a:p>
            <a:r>
              <a:rPr lang="pl-PL" baseline="0" dirty="0"/>
              <a:t>-&gt; registered by BLMs losses for UFO BLM + it’s neighbours and selected BLMs localized in the collimators area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4970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</a:t>
            </a:r>
            <a:r>
              <a:rPr lang="en-US" baseline="0" dirty="0"/>
              <a:t> F3 is created only for event fulfilling certain conditions, </a:t>
            </a:r>
          </a:p>
          <a:p>
            <a:r>
              <a:rPr lang="en-US" baseline="0" dirty="0"/>
              <a:t>Data volume has been reduced, what allows for quick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4756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Presented at the previous slides consecutive steps and applied</a:t>
            </a:r>
            <a:r>
              <a:rPr lang="en-US" baseline="0" dirty="0"/>
              <a:t> conditions </a:t>
            </a:r>
            <a:r>
              <a:rPr lang="pl-PL" baseline="0" dirty="0"/>
              <a:t> for F1 and F2 </a:t>
            </a:r>
            <a:r>
              <a:rPr lang="en-US" baseline="0" dirty="0"/>
              <a:t>yield in a result to creating file F3, which </a:t>
            </a:r>
            <a:r>
              <a:rPr lang="pl-PL" baseline="0" dirty="0"/>
              <a:t>contains necessary for the further steps </a:t>
            </a:r>
          </a:p>
          <a:p>
            <a:r>
              <a:rPr lang="pl-PL" baseline="0" dirty="0"/>
              <a:t>-&gt; basic informations, such as timestamp, fill number and machine parameters</a:t>
            </a:r>
          </a:p>
          <a:p>
            <a:r>
              <a:rPr lang="pl-PL" baseline="0" dirty="0"/>
              <a:t>-&gt; registered by BLMs losses for UFO BLM + it’s neighbours and selected BLMs localized in the collimators area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8997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Hot spots, where more than one UFO event occured during 2016 LHC-working time</a:t>
            </a:r>
          </a:p>
          <a:p>
            <a:r>
              <a:rPr lang="pl-PL" dirty="0"/>
              <a:t>Those are mainly the roman pots area, where we can expect such an behaviour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330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Today I will start with a short reminder about UFOs and project motivations, which will be followed by the presentation of </a:t>
            </a:r>
          </a:p>
          <a:p>
            <a:r>
              <a:rPr lang="pl-PL" dirty="0"/>
              <a:t>UFO Buster Analysis Tool layout and functionalities. </a:t>
            </a:r>
          </a:p>
          <a:p>
            <a:r>
              <a:rPr lang="pl-PL" dirty="0"/>
              <a:t>Consequitively, I will move to the tool comparison with the UFO Buster. </a:t>
            </a:r>
          </a:p>
          <a:p>
            <a:r>
              <a:rPr lang="pl-PL" dirty="0"/>
              <a:t>At the end I will sum up achieved tasks and present our goal for future together with ideas for improvement. </a:t>
            </a:r>
          </a:p>
          <a:p>
            <a:endParaRPr lang="pl-PL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726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pl-PL" sz="1200" dirty="0"/>
              <a:t>Just as a short reminder we’re dealing with the so called Unidentified Falling Objects, that are most likely micrometer-size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pl-PL" sz="1200" dirty="0"/>
              <a:t>Particles, which lead to very fast beam losses caused by its interactions with the beam.</a:t>
            </a:r>
          </a:p>
          <a:p>
            <a:pPr>
              <a:lnSpc>
                <a:spcPct val="150000"/>
              </a:lnSpc>
              <a:buFontTx/>
              <a:buNone/>
            </a:pPr>
            <a:endParaRPr lang="pl-PL" sz="1200" dirty="0"/>
          </a:p>
          <a:p>
            <a:pPr>
              <a:lnSpc>
                <a:spcPct val="150000"/>
              </a:lnSpc>
              <a:buFontTx/>
              <a:buNone/>
            </a:pPr>
            <a:r>
              <a:rPr lang="pl-PL" sz="1200" dirty="0"/>
              <a:t>In order to better understand this phenomena they’re studing in a multi-directional approach that covers: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pl-PL" sz="1200" dirty="0"/>
              <a:t>Experimnetal Studies, Simulation and modeling, Statistical analysis as well as detection and analysis.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910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UFO Buster Analysis tool I am working on is on te intersection of Detection and Analysis </a:t>
            </a:r>
          </a:p>
          <a:p>
            <a:r>
              <a:rPr lang="pl-PL" dirty="0"/>
              <a:t>And Statistical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788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Accoring to what I have presented in on of the past presentations this project is aimed for the creation of data analysis tool. </a:t>
            </a:r>
          </a:p>
          <a:p>
            <a:r>
              <a:rPr lang="pl-PL" dirty="0"/>
              <a:t>Here comes the question: what do we await from the tool and what will be its outcome? </a:t>
            </a:r>
          </a:p>
          <a:p>
            <a:endParaRPr lang="pl-PL" dirty="0"/>
          </a:p>
          <a:p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My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 is to develop a dedicated analysis software for the UFO events which is based on the already existing UFO-Buster software providing signals losses acquired with the beam loss monitors (BLMs)</a:t>
            </a:r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Thus the tool, that will allow fast and easy advanced analysis of UFO events independently from UFO Buster software. </a:t>
            </a:r>
          </a:p>
          <a:p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Furthremore it has to be characterized by highly reliablility and reproducibility .</a:t>
            </a:r>
          </a:p>
          <a:p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Consist of individual moduls from each is designed for dedicated analysis of real UFO events</a:t>
            </a:r>
            <a:endParaRPr lang="pl-PL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292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The folowing slide presents the structure of UFO Buster Analysis tool, which is consist of 4 independent modules (Data Extraction, Raw Data Analysis, ...)</a:t>
            </a:r>
          </a:p>
          <a:p>
            <a:r>
              <a:rPr lang="pl-PL" dirty="0"/>
              <a:t>Each of which is dedicated for different task. </a:t>
            </a:r>
          </a:p>
          <a:p>
            <a:r>
              <a:rPr lang="pl-PL" dirty="0"/>
              <a:t>Briethly,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1st we need to access data, improve their queality and select once of our interest. -&gt; the goal is to obtain a good data set to work 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			(</a:t>
            </a:r>
            <a:r>
              <a:rPr lang="en-US" baseline="0" dirty="0"/>
              <a:t>at selection real UFO events,  reducing data volume and discard of empty and fishy files </a:t>
            </a:r>
            <a:r>
              <a:rPr lang="pl-PL" dirty="0"/>
              <a:t>)</a:t>
            </a:r>
          </a:p>
          <a:p>
            <a:r>
              <a:rPr lang="pl-PL" dirty="0"/>
              <a:t>2nd make signal losses analysis (by which we understand ploting events, grouping events like ..)</a:t>
            </a:r>
          </a:p>
          <a:p>
            <a:r>
              <a:rPr lang="pl-PL" dirty="0"/>
              <a:t>3rd investigate within losses in the specific area and their correlations, such as IP3, IP6, etc</a:t>
            </a:r>
          </a:p>
          <a:p>
            <a:r>
              <a:rPr lang="pl-PL" dirty="0"/>
              <a:t>The last module is intended for statistical analysis of UFO events rate, beam param correlations, ...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060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aseline="0" dirty="0"/>
              <a:t>Let’s start with the Dataextraction module dedicated to access and retrive the data.</a:t>
            </a:r>
          </a:p>
          <a:p>
            <a:r>
              <a:rPr lang="pl-PL" baseline="0" dirty="0"/>
              <a:t>Depending on the analysis purpose we can deal with data without beam dump (provided by UFO Buster) either one recorded after the beam was dumped (PM data). </a:t>
            </a:r>
          </a:p>
          <a:p>
            <a:endParaRPr lang="pl-PL" baseline="0" dirty="0"/>
          </a:p>
          <a:p>
            <a:r>
              <a:rPr lang="pl-PL" baseline="0" dirty="0"/>
              <a:t>Hence UFO buster data are accessed with Java software, enabling </a:t>
            </a:r>
          </a:p>
          <a:p>
            <a:pPr marL="171450" indent="-171450">
              <a:buFontTx/>
              <a:buChar char="-"/>
            </a:pPr>
            <a:r>
              <a:rPr lang="pl-PL" baseline="0" dirty="0"/>
              <a:t>Standard year analysis</a:t>
            </a:r>
          </a:p>
          <a:p>
            <a:pPr marL="171450" indent="-171450">
              <a:buFontTx/>
              <a:buChar char="-"/>
            </a:pPr>
            <a:r>
              <a:rPr lang="pl-PL" baseline="0" dirty="0"/>
              <a:t>Analysis via location</a:t>
            </a:r>
          </a:p>
          <a:p>
            <a:pPr marL="171450" indent="-171450">
              <a:buFontTx/>
              <a:buChar char="-"/>
            </a:pPr>
            <a:endParaRPr lang="pl-PL" baseline="0" dirty="0"/>
          </a:p>
          <a:p>
            <a:pPr marL="0" indent="0">
              <a:buFontTx/>
              <a:buNone/>
            </a:pPr>
            <a:r>
              <a:rPr lang="pl-PL" baseline="0" dirty="0"/>
              <a:t>While PM data access through REST API using Python enables: </a:t>
            </a:r>
          </a:p>
          <a:p>
            <a:pPr marL="171450" indent="-171450">
              <a:buFontTx/>
              <a:buChar char="-"/>
            </a:pPr>
            <a:r>
              <a:rPr lang="pl-PL" baseline="0" dirty="0"/>
              <a:t>16L2 area analysis</a:t>
            </a:r>
          </a:p>
          <a:p>
            <a:pPr marL="171450" indent="-171450">
              <a:buFontTx/>
              <a:buChar char="-"/>
            </a:pPr>
            <a:r>
              <a:rPr lang="pl-PL" baseline="0" dirty="0"/>
              <a:t>16L2 &amp; IR7 correlations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551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As a result of the 1st step we obtained signal losses data which corectness was validated with the output of the UFO Buster. </a:t>
            </a:r>
          </a:p>
          <a:p>
            <a:r>
              <a:rPr lang="pl-PL" dirty="0"/>
              <a:t>Presented on the right hand site chart, while the left plot presents retreived using develped UFO Buster analysis tool data.</a:t>
            </a:r>
          </a:p>
          <a:p>
            <a:r>
              <a:rPr lang="pl-PL" dirty="0"/>
              <a:t>As you can see from attached plots both charts presents the same data, so retrived data are correct  </a:t>
            </a:r>
          </a:p>
          <a:p>
            <a:endParaRPr lang="pl-PL" dirty="0"/>
          </a:p>
          <a:p>
            <a:r>
              <a:rPr lang="pl-PL" dirty="0"/>
              <a:t>Corectness of retrieved data was confirmed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8ADA7-E722-4649-BE8E-AB1720BD01C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696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26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/>
              <a:t>Slide </a:t>
            </a:r>
            <a:fld id="{957FAB14-E3A2-4A6A-A3C0-7146E97210C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250827" y="1484317"/>
            <a:ext cx="8640763" cy="480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7983" y="381003"/>
            <a:ext cx="7065653" cy="8404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900">
                <a:solidFill>
                  <a:srgbClr val="EBEBEB"/>
                </a:solidFill>
                <a:latin typeface="Candara" panose="020E0502030303020204" pitchFamily="34" charset="0"/>
              </a:rPr>
              <a:t>05.07.2017 | BLMTWG UFO Meeting | Laura Grob</a:t>
            </a:r>
            <a:endParaRPr lang="de-DE" sz="900" dirty="0">
              <a:solidFill>
                <a:srgbClr val="EBEBEB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551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5294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9302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266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457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428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25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3706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0196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5343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3748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665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64E1E-3D39-4513-9574-B34D9B33FCA2}" type="datetimeFigureOut">
              <a:rPr lang="en-GB" smtClean="0"/>
              <a:t>10/11/2017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02B10-7A80-4172-BA93-BB1302FF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655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tags" Target="../tags/tag76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97" Type="http://schemas.openxmlformats.org/officeDocument/2006/relationships/tags" Target="../tags/tag97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slideLayout" Target="../slideLayouts/slideLayout14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chart" Target="../charts/chart1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656359" y="371325"/>
            <a:ext cx="881000" cy="1258570"/>
            <a:chOff x="-1" y="2851"/>
            <a:chExt cx="881000" cy="1258570"/>
          </a:xfrm>
          <a:solidFill>
            <a:srgbClr val="F0C36D"/>
          </a:solidFill>
        </p:grpSpPr>
        <p:sp>
          <p:nvSpPr>
            <p:cNvPr id="39" name="Chevron 38"/>
            <p:cNvSpPr/>
            <p:nvPr/>
          </p:nvSpPr>
          <p:spPr>
            <a:xfrm rot="5400000">
              <a:off x="-188785" y="191636"/>
              <a:ext cx="1258570" cy="880999"/>
            </a:xfrm>
            <a:prstGeom prst="chevron">
              <a:avLst/>
            </a:pr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0" name="Chevron 4"/>
            <p:cNvSpPr txBox="1"/>
            <p:nvPr/>
          </p:nvSpPr>
          <p:spPr>
            <a:xfrm>
              <a:off x="-1" y="495363"/>
              <a:ext cx="880999" cy="37757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>
                  <a:solidFill>
                    <a:srgbClr val="004078"/>
                  </a:solidFill>
                  <a:latin typeface="Calibri" panose="020F0502020204030204"/>
                  <a:ea typeface="+mn-ea"/>
                  <a:cs typeface="+mn-cs"/>
                </a:rPr>
                <a:t>Step 1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537359" y="371325"/>
            <a:ext cx="6858238" cy="818070"/>
            <a:chOff x="880999" y="2851"/>
            <a:chExt cx="2934204" cy="818070"/>
          </a:xfrm>
        </p:grpSpPr>
        <p:sp>
          <p:nvSpPr>
            <p:cNvPr id="42" name="Round Same Side Corner Rectangle 41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DATA EXTRACTION</a:t>
              </a:r>
              <a:endParaRPr lang="en-US" sz="13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740158" y="440149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from PM</a:t>
            </a:r>
          </a:p>
          <a:p>
            <a:pPr algn="r"/>
            <a:r>
              <a:rPr lang="de-DE" dirty="0">
                <a:solidFill>
                  <a:srgbClr val="C00000"/>
                </a:solidFill>
              </a:rPr>
              <a:t>REST API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11016" y="5085946"/>
            <a:ext cx="39581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Plot time-resolved UFO event from PM data </a:t>
            </a:r>
            <a:endParaRPr lang="en-GB" sz="2800" dirty="0"/>
          </a:p>
        </p:txBody>
      </p:sp>
      <p:sp>
        <p:nvSpPr>
          <p:cNvPr id="47" name="TextBox 46"/>
          <p:cNvSpPr txBox="1"/>
          <p:nvPr/>
        </p:nvSpPr>
        <p:spPr>
          <a:xfrm>
            <a:off x="1494247" y="5103509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94247" y="1418941"/>
            <a:ext cx="6856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plot UFO event &amp; compare with PM Playback plots</a:t>
            </a:r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31" y="2375530"/>
            <a:ext cx="4210040" cy="24558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96379" y="4664002"/>
            <a:ext cx="19584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>
                <a:solidFill>
                  <a:schemeClr val="bg1">
                    <a:lumMod val="50000"/>
                  </a:schemeClr>
                </a:solidFill>
              </a:rPr>
              <a:t>6/09/2017 20:19:55 </a:t>
            </a:r>
            <a:endParaRPr lang="en-GB" sz="1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4078" y="2586516"/>
            <a:ext cx="4587055" cy="1909000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7170230" y="2664610"/>
            <a:ext cx="1562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u="sng" dirty="0">
                <a:solidFill>
                  <a:srgbClr val="C00000"/>
                </a:solidFill>
              </a:rPr>
              <a:t>PM PLAYBACK</a:t>
            </a:r>
            <a:endParaRPr lang="en-GB" sz="1200" b="1" u="sng" dirty="0">
              <a:solidFill>
                <a:srgbClr val="C0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64084" y="2664610"/>
            <a:ext cx="156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u="sng" dirty="0">
                <a:solidFill>
                  <a:srgbClr val="C00000"/>
                </a:solidFill>
              </a:rPr>
              <a:t>UFO Buster Analysis Tool</a:t>
            </a:r>
            <a:endParaRPr lang="en-GB" sz="1200" b="1" u="sng" dirty="0">
              <a:solidFill>
                <a:srgbClr val="C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-46557" y="3519427"/>
            <a:ext cx="964174" cy="2432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in Gy/s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35395" y="4629109"/>
            <a:ext cx="159691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10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06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19269" y="5412564"/>
            <a:ext cx="6259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Plot time-resolved UFO event</a:t>
            </a:r>
            <a:endParaRPr lang="en-GB" sz="2800" dirty="0"/>
          </a:p>
        </p:txBody>
      </p:sp>
      <p:sp>
        <p:nvSpPr>
          <p:cNvPr id="39" name="TextBox 38"/>
          <p:cNvSpPr txBox="1"/>
          <p:nvPr/>
        </p:nvSpPr>
        <p:spPr>
          <a:xfrm>
            <a:off x="1306898" y="1430958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6449" y="1453392"/>
            <a:ext cx="65991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extract data from .sdds file (F1)</a:t>
            </a:r>
          </a:p>
          <a:p>
            <a:endParaRPr lang="de-DE" sz="2400" dirty="0"/>
          </a:p>
          <a:p>
            <a:r>
              <a:rPr lang="de-DE" sz="2400" dirty="0"/>
              <a:t>extract data from CaptureBuffer file (F2)</a:t>
            </a:r>
          </a:p>
          <a:p>
            <a:endParaRPr lang="de-DE" sz="2400" dirty="0"/>
          </a:p>
          <a:p>
            <a:r>
              <a:rPr lang="de-DE" sz="2400" dirty="0"/>
              <a:t>store data for the subset (F3) of BLMs (F4)</a:t>
            </a:r>
          </a:p>
          <a:p>
            <a:r>
              <a:rPr lang="de-DE" sz="2400" dirty="0"/>
              <a:t>	→  reduction of data volume</a:t>
            </a:r>
          </a:p>
          <a:p>
            <a:endParaRPr lang="de-DE" sz="2400" dirty="0"/>
          </a:p>
          <a:p>
            <a:r>
              <a:rPr lang="en-US" sz="2400" dirty="0"/>
              <a:t>access dumped data via PM REST API</a:t>
            </a:r>
            <a:endParaRPr lang="en-GB" sz="2400" dirty="0"/>
          </a:p>
          <a:p>
            <a:r>
              <a:rPr lang="de-DE" sz="2400" dirty="0"/>
              <a:t> </a:t>
            </a:r>
          </a:p>
          <a:p>
            <a:endParaRPr lang="de-DE" sz="2400" dirty="0"/>
          </a:p>
          <a:p>
            <a:r>
              <a:rPr lang="de-DE" sz="2400" dirty="0"/>
              <a:t> </a:t>
            </a:r>
            <a:endParaRPr lang="de-DE" dirty="0"/>
          </a:p>
        </p:txBody>
      </p:sp>
      <p:grpSp>
        <p:nvGrpSpPr>
          <p:cNvPr id="26" name="Group 25"/>
          <p:cNvGrpSpPr/>
          <p:nvPr/>
        </p:nvGrpSpPr>
        <p:grpSpPr>
          <a:xfrm>
            <a:off x="656359" y="371325"/>
            <a:ext cx="881000" cy="1258570"/>
            <a:chOff x="-1" y="2851"/>
            <a:chExt cx="881000" cy="1258570"/>
          </a:xfrm>
          <a:solidFill>
            <a:srgbClr val="F0C36D"/>
          </a:solidFill>
        </p:grpSpPr>
        <p:sp>
          <p:nvSpPr>
            <p:cNvPr id="27" name="Chevron 26"/>
            <p:cNvSpPr/>
            <p:nvPr/>
          </p:nvSpPr>
          <p:spPr>
            <a:xfrm rot="5400000">
              <a:off x="-188785" y="191636"/>
              <a:ext cx="1258570" cy="880999"/>
            </a:xfrm>
            <a:prstGeom prst="chevron">
              <a:avLst/>
            </a:pr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8" name="Chevron 4"/>
            <p:cNvSpPr txBox="1"/>
            <p:nvPr/>
          </p:nvSpPr>
          <p:spPr>
            <a:xfrm>
              <a:off x="-1" y="495363"/>
              <a:ext cx="880999" cy="37757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>
                  <a:solidFill>
                    <a:srgbClr val="004078"/>
                  </a:solidFill>
                  <a:latin typeface="Calibri" panose="020F0502020204030204"/>
                  <a:ea typeface="+mn-ea"/>
                  <a:cs typeface="+mn-cs"/>
                </a:rPr>
                <a:t>Step 1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537359" y="371325"/>
            <a:ext cx="6858238" cy="818070"/>
            <a:chOff x="880999" y="2851"/>
            <a:chExt cx="2934204" cy="818070"/>
          </a:xfrm>
        </p:grpSpPr>
        <p:sp>
          <p:nvSpPr>
            <p:cNvPr id="30" name="Round Same Side Corner Rectangle 29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DATA EXTRACTION</a:t>
              </a:r>
              <a:endParaRPr lang="en-US" sz="13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306898" y="2132428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92582" y="2899487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55722" y="1457944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from UFO Buster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55722" y="3953608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from PM</a:t>
            </a:r>
          </a:p>
          <a:p>
            <a:pPr algn="r"/>
            <a:r>
              <a:rPr lang="de-DE" dirty="0">
                <a:solidFill>
                  <a:srgbClr val="C00000"/>
                </a:solidFill>
              </a:rPr>
              <a:t>REST API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 rot="5400000">
            <a:off x="4347135" y="4674627"/>
            <a:ext cx="609600" cy="62908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1306898" y="4020200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12979" y="5120176"/>
            <a:ext cx="4895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70518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41897" y="2244453"/>
            <a:ext cx="3872443" cy="2752550"/>
            <a:chOff x="267393" y="2681455"/>
            <a:chExt cx="4163930" cy="3163138"/>
          </a:xfrm>
        </p:grpSpPr>
        <p:sp>
          <p:nvSpPr>
            <p:cNvPr id="15" name="TextBox 14"/>
            <p:cNvSpPr txBox="1"/>
            <p:nvPr/>
          </p:nvSpPr>
          <p:spPr>
            <a:xfrm>
              <a:off x="2949142" y="485106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308" y="2681455"/>
              <a:ext cx="4080015" cy="29882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 rot="16200000">
              <a:off x="-155800" y="4166257"/>
              <a:ext cx="110799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schemeClr val="accent6">
                      <a:lumMod val="50000"/>
                    </a:schemeClr>
                  </a:solidFill>
                </a:rPr>
                <a:t>Losses in Gy/s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39690" y="5582983"/>
              <a:ext cx="1596912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schemeClr val="accent6">
                      <a:lumMod val="50000"/>
                    </a:schemeClr>
                  </a:solidFill>
                </a:rPr>
                <a:t>Time </a:t>
              </a:r>
              <a:r>
                <a:rPr lang="de-DE" sz="1000" dirty="0">
                  <a:solidFill>
                    <a:schemeClr val="accent6">
                      <a:lumMod val="50000"/>
                    </a:schemeClr>
                  </a:solidFill>
                </a:rPr>
                <a:t>(here in 80 µs bits)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15638" t="8390" r="2887" b="11937"/>
          <a:stretch/>
        </p:blipFill>
        <p:spPr>
          <a:xfrm>
            <a:off x="4997028" y="2150471"/>
            <a:ext cx="3581422" cy="25990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926841" y="1533155"/>
            <a:ext cx="6047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Analyse and group UFO events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4250884" y="3168260"/>
            <a:ext cx="609600" cy="62908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120119" y="5119242"/>
            <a:ext cx="37403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dirty="0"/>
              <a:t>Gaussian fitting</a:t>
            </a:r>
          </a:p>
          <a:p>
            <a:r>
              <a:rPr lang="de-DE" sz="2600" dirty="0"/>
              <a:t>signal shape analysis  </a:t>
            </a:r>
            <a:endParaRPr lang="en-GB" sz="2600" dirty="0"/>
          </a:p>
        </p:txBody>
      </p:sp>
      <p:sp>
        <p:nvSpPr>
          <p:cNvPr id="20" name="TextBox 19"/>
          <p:cNvSpPr txBox="1"/>
          <p:nvPr/>
        </p:nvSpPr>
        <p:spPr>
          <a:xfrm>
            <a:off x="280516" y="4942489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704129" y="338610"/>
            <a:ext cx="6858238" cy="818070"/>
            <a:chOff x="880999" y="2851"/>
            <a:chExt cx="2934204" cy="81807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rgbClr val="DCDCDC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kern="1200" dirty="0"/>
                <a:t>	RAW DATA  ANALYSIS</a:t>
              </a:r>
              <a:endParaRPr lang="en-US" sz="1300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60124" y="297704"/>
            <a:ext cx="935298" cy="1336140"/>
            <a:chOff x="0" y="1195422"/>
            <a:chExt cx="935298" cy="1336140"/>
          </a:xfrm>
        </p:grpSpPr>
        <p:sp>
          <p:nvSpPr>
            <p:cNvPr id="28" name="Chevron 27"/>
            <p:cNvSpPr/>
            <p:nvPr/>
          </p:nvSpPr>
          <p:spPr>
            <a:xfrm rot="5400000">
              <a:off x="-200421" y="1395843"/>
              <a:ext cx="1336140" cy="935298"/>
            </a:xfrm>
            <a:prstGeom prst="chevron">
              <a:avLst/>
            </a:prstGeom>
            <a:solidFill>
              <a:srgbClr val="004078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9" name="Chevron 4"/>
            <p:cNvSpPr txBox="1"/>
            <p:nvPr/>
          </p:nvSpPr>
          <p:spPr>
            <a:xfrm>
              <a:off x="0" y="1663071"/>
              <a:ext cx="935298" cy="400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Step 2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870800" y="4907496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70C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6600" dirty="0">
              <a:solidFill>
                <a:srgbClr val="0070C0"/>
              </a:solidFill>
              <a:latin typeface="Wingdings" panose="05000000000000000000" pitchFamily="2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15590" y="5120655"/>
            <a:ext cx="363911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dirty="0"/>
              <a:t>Group events by FWHD, max, symmetry</a:t>
            </a:r>
            <a:endParaRPr lang="en-GB" sz="2600" dirty="0"/>
          </a:p>
        </p:txBody>
      </p:sp>
      <p:sp>
        <p:nvSpPr>
          <p:cNvPr id="31" name="TextBox 30"/>
          <p:cNvSpPr txBox="1"/>
          <p:nvPr/>
        </p:nvSpPr>
        <p:spPr>
          <a:xfrm>
            <a:off x="6910717" y="448315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from UFO Buster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87739" y="3997531"/>
            <a:ext cx="1467783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UFO Buster </a:t>
            </a:r>
            <a:r>
              <a:rPr lang="de-DE" sz="1200" dirty="0"/>
              <a:t>from capture buffer</a:t>
            </a:r>
            <a:endParaRPr lang="de-DE" dirty="0"/>
          </a:p>
        </p:txBody>
      </p:sp>
      <p:sp>
        <p:nvSpPr>
          <p:cNvPr id="30" name="TextBox 29"/>
          <p:cNvSpPr txBox="1"/>
          <p:nvPr/>
        </p:nvSpPr>
        <p:spPr>
          <a:xfrm rot="19894782">
            <a:off x="7206797" y="4365578"/>
            <a:ext cx="1951665" cy="307777"/>
          </a:xfrm>
          <a:prstGeom prst="rect">
            <a:avLst/>
          </a:prstGeom>
          <a:solidFill>
            <a:schemeClr val="bg1">
              <a:alpha val="76000"/>
            </a:schemeClr>
          </a:solidFill>
          <a:ln w="50800" cap="flat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spc="1000" dirty="0">
                <a:solidFill>
                  <a:srgbClr val="C00000"/>
                </a:solidFill>
                <a:latin typeface="+mj-lt"/>
              </a:rPr>
              <a:t>ONGOING</a:t>
            </a:r>
            <a:endParaRPr lang="en-GB" sz="1400" spc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5882" y="2346088"/>
            <a:ext cx="1467783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UFO Buster </a:t>
            </a:r>
            <a:r>
              <a:rPr lang="de-DE" sz="1200" dirty="0"/>
              <a:t>Analysis Tool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56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rgbClr val="DCDCDC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dirty="0"/>
                <a:t>RAW DATA ANALYSIS</a:t>
              </a:r>
              <a:endParaRPr lang="en-US" sz="1300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32613" y="297704"/>
            <a:ext cx="935298" cy="1336140"/>
            <a:chOff x="0" y="1195422"/>
            <a:chExt cx="935298" cy="1336140"/>
          </a:xfrm>
        </p:grpSpPr>
        <p:sp>
          <p:nvSpPr>
            <p:cNvPr id="32" name="Chevron 31"/>
            <p:cNvSpPr/>
            <p:nvPr/>
          </p:nvSpPr>
          <p:spPr>
            <a:xfrm rot="5400000">
              <a:off x="-200421" y="1395843"/>
              <a:ext cx="1336140" cy="935298"/>
            </a:xfrm>
            <a:prstGeom prst="chevron">
              <a:avLst/>
            </a:prstGeom>
            <a:solidFill>
              <a:srgbClr val="004078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3" name="Chevron 4"/>
            <p:cNvSpPr txBox="1"/>
            <p:nvPr/>
          </p:nvSpPr>
          <p:spPr>
            <a:xfrm>
              <a:off x="0" y="1663071"/>
              <a:ext cx="935298" cy="400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Step 2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910717" y="448315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from PM </a:t>
            </a:r>
          </a:p>
          <a:p>
            <a:pPr algn="r"/>
            <a:r>
              <a:rPr lang="de-DE" dirty="0">
                <a:solidFill>
                  <a:srgbClr val="C00000"/>
                </a:solidFill>
              </a:rPr>
              <a:t>REST API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67911" y="1245260"/>
            <a:ext cx="6047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16L2 BLMs normalization to the 16L2 BLM with the highest signal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4087308" y="3614686"/>
            <a:ext cx="609600" cy="62908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422" y="2420333"/>
            <a:ext cx="3390776" cy="226051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185539" y="2192536"/>
            <a:ext cx="19584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>
                <a:solidFill>
                  <a:schemeClr val="bg1">
                    <a:lumMod val="50000"/>
                  </a:schemeClr>
                </a:solidFill>
              </a:rPr>
              <a:t>6/09/2017 20:19:55 </a:t>
            </a:r>
            <a:endParaRPr lang="en-GB" sz="1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41" y="1996816"/>
            <a:ext cx="3383762" cy="205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741" y="4068390"/>
            <a:ext cx="3367269" cy="20520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64425" y="4257906"/>
            <a:ext cx="15118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16L2 BLM with highest losses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64425" y="2177021"/>
            <a:ext cx="15118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16L2 BLM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15494" y="5190408"/>
            <a:ext cx="39581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Plot UFO losses </a:t>
            </a:r>
            <a:r>
              <a:rPr lang="de-DE" sz="2800" dirty="0">
                <a:solidFill>
                  <a:srgbClr val="FF0000"/>
                </a:solidFill>
              </a:rPr>
              <a:t>ratio/normalization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62104" y="5036519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-239102" y="2920191"/>
            <a:ext cx="964174" cy="2432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in Gy/s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-239102" y="5160812"/>
            <a:ext cx="964174" cy="2432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in Gy/s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69757" y="5624288"/>
            <a:ext cx="936475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7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5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25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rgbClr val="DCDCDC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dirty="0"/>
                <a:t>RAW DATA ANALYSIS</a:t>
              </a:r>
              <a:endParaRPr lang="en-US" sz="1300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32613" y="297704"/>
            <a:ext cx="935298" cy="1336140"/>
            <a:chOff x="0" y="1195422"/>
            <a:chExt cx="935298" cy="1336140"/>
          </a:xfrm>
        </p:grpSpPr>
        <p:sp>
          <p:nvSpPr>
            <p:cNvPr id="32" name="Chevron 31"/>
            <p:cNvSpPr/>
            <p:nvPr/>
          </p:nvSpPr>
          <p:spPr>
            <a:xfrm rot="5400000">
              <a:off x="-200421" y="1395843"/>
              <a:ext cx="1336140" cy="935298"/>
            </a:xfrm>
            <a:prstGeom prst="chevron">
              <a:avLst/>
            </a:prstGeom>
            <a:solidFill>
              <a:srgbClr val="004078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3" name="Chevron 4"/>
            <p:cNvSpPr txBox="1"/>
            <p:nvPr/>
          </p:nvSpPr>
          <p:spPr>
            <a:xfrm>
              <a:off x="0" y="1663071"/>
              <a:ext cx="935298" cy="400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Step 2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910717" y="448315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from PM</a:t>
            </a:r>
          </a:p>
          <a:p>
            <a:pPr algn="r"/>
            <a:r>
              <a:rPr lang="de-DE" dirty="0">
                <a:solidFill>
                  <a:srgbClr val="C00000"/>
                </a:solidFill>
              </a:rPr>
              <a:t>REST API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67911" y="1400299"/>
            <a:ext cx="6047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16L2 and IR7 area losses correlations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4570410" y="3722727"/>
            <a:ext cx="609600" cy="62908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6" y="1947835"/>
            <a:ext cx="4015909" cy="205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658" y="3999835"/>
            <a:ext cx="3939015" cy="2052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 rot="16200000">
            <a:off x="-191854" y="2852189"/>
            <a:ext cx="964174" cy="2432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in Gy/s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99945" y="5784389"/>
            <a:ext cx="936475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7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5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99945" y="3660008"/>
            <a:ext cx="936475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7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5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-187502" y="5180654"/>
            <a:ext cx="964174" cy="2432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in Gy/s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39487" y="4548944"/>
            <a:ext cx="3958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Plot 16L2 to IR7 losses ratio for BLMs with highest signal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86097" y="4390838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64425" y="2081746"/>
            <a:ext cx="15118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16L2 BLM with highest losses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64425" y="4190320"/>
            <a:ext cx="15118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IR7 BLM with highest losses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391991" y="1868867"/>
            <a:ext cx="19584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>
                <a:solidFill>
                  <a:schemeClr val="bg1">
                    <a:lumMod val="50000"/>
                  </a:schemeClr>
                </a:solidFill>
              </a:rPr>
              <a:t>30/09/2017 4:55:97 </a:t>
            </a:r>
            <a:endParaRPr lang="en-GB" sz="1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8915" y="2691690"/>
            <a:ext cx="2535085" cy="185725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3296" y="1802992"/>
            <a:ext cx="2698695" cy="179913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325701" y="5424331"/>
            <a:ext cx="3958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Plot IR7 to 16L2 losses ratio for BLMs with highest signal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01146" y="5230391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96139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18" y="4037270"/>
            <a:ext cx="4085679" cy="205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rgbClr val="DCDCDC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dirty="0"/>
                <a:t>RAW DATA ANALYSIS</a:t>
              </a:r>
              <a:endParaRPr lang="en-US" sz="1300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32613" y="297704"/>
            <a:ext cx="935298" cy="1336140"/>
            <a:chOff x="0" y="1195422"/>
            <a:chExt cx="935298" cy="1336140"/>
          </a:xfrm>
        </p:grpSpPr>
        <p:sp>
          <p:nvSpPr>
            <p:cNvPr id="32" name="Chevron 31"/>
            <p:cNvSpPr/>
            <p:nvPr/>
          </p:nvSpPr>
          <p:spPr>
            <a:xfrm rot="5400000">
              <a:off x="-200421" y="1395843"/>
              <a:ext cx="1336140" cy="935298"/>
            </a:xfrm>
            <a:prstGeom prst="chevron">
              <a:avLst/>
            </a:prstGeom>
            <a:solidFill>
              <a:srgbClr val="004078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3" name="Chevron 4"/>
            <p:cNvSpPr txBox="1"/>
            <p:nvPr/>
          </p:nvSpPr>
          <p:spPr>
            <a:xfrm>
              <a:off x="0" y="1663071"/>
              <a:ext cx="935298" cy="400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Step 2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910717" y="448315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from PM</a:t>
            </a:r>
          </a:p>
          <a:p>
            <a:pPr algn="r"/>
            <a:r>
              <a:rPr lang="de-DE" dirty="0">
                <a:solidFill>
                  <a:srgbClr val="C00000"/>
                </a:solidFill>
              </a:rPr>
              <a:t>REST API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67911" y="1400299"/>
            <a:ext cx="6047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16L2 and IR7 area losses correlations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4570410" y="3722727"/>
            <a:ext cx="609600" cy="62908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6" y="1947835"/>
            <a:ext cx="4015909" cy="2052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 rot="16200000">
            <a:off x="-191854" y="2852189"/>
            <a:ext cx="964174" cy="2432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in Gy/s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99945" y="5784389"/>
            <a:ext cx="936475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7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5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99945" y="3660008"/>
            <a:ext cx="936475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7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5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-187502" y="5180654"/>
            <a:ext cx="964174" cy="2432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in Gy/s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39487" y="4548944"/>
            <a:ext cx="3958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Plot 16L2 to IR7 losses ratio for BLMs with highest signal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86097" y="4390838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64425" y="2081746"/>
            <a:ext cx="15118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16L2 BLM with highest losses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64425" y="4190320"/>
            <a:ext cx="15118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IR7 BLM with highest losses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391991" y="1868867"/>
            <a:ext cx="19584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>
                <a:solidFill>
                  <a:schemeClr val="bg1">
                    <a:lumMod val="50000"/>
                  </a:schemeClr>
                </a:solidFill>
              </a:rPr>
              <a:t>30/09/2017 4:55:97 </a:t>
            </a:r>
            <a:endParaRPr lang="en-GB" sz="1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8915" y="2691690"/>
            <a:ext cx="2535085" cy="185725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3296" y="1802992"/>
            <a:ext cx="2698695" cy="179913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325701" y="5424331"/>
            <a:ext cx="3958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Plot IR7 to 16L2 losses ratio for BLMs with highest signal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01146" y="5230391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41810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057" y="97378"/>
            <a:ext cx="3100272" cy="5931389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136" y="86744"/>
            <a:ext cx="3100272" cy="59313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9003" y="3895813"/>
            <a:ext cx="3062405" cy="2243580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5244167" y="4135371"/>
            <a:ext cx="151182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>
                <a:solidFill>
                  <a:srgbClr val="FF0000"/>
                </a:solidFill>
              </a:rPr>
              <a:t>IR7 to 16L2</a:t>
            </a:r>
          </a:p>
          <a:p>
            <a:r>
              <a:rPr lang="de-DE" sz="1050" dirty="0">
                <a:solidFill>
                  <a:srgbClr val="FF0000"/>
                </a:solidFill>
              </a:rPr>
              <a:t>signal ratio</a:t>
            </a:r>
            <a:endParaRPr lang="en-GB" sz="1050" dirty="0">
              <a:solidFill>
                <a:srgbClr val="FF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890" y="1999693"/>
            <a:ext cx="3051227" cy="1896120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1446927" y="2233930"/>
            <a:ext cx="15118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IR7 BLM with highest losses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919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rgbClr val="DCDCDC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dirty="0"/>
                <a:t>RAW DATA ANALYSIS</a:t>
              </a:r>
              <a:endParaRPr lang="en-US" sz="1300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32613" y="297704"/>
            <a:ext cx="935298" cy="1336140"/>
            <a:chOff x="0" y="1195422"/>
            <a:chExt cx="935298" cy="1336140"/>
          </a:xfrm>
        </p:grpSpPr>
        <p:sp>
          <p:nvSpPr>
            <p:cNvPr id="32" name="Chevron 31"/>
            <p:cNvSpPr/>
            <p:nvPr/>
          </p:nvSpPr>
          <p:spPr>
            <a:xfrm rot="5400000">
              <a:off x="-200421" y="1395843"/>
              <a:ext cx="1336140" cy="935298"/>
            </a:xfrm>
            <a:prstGeom prst="chevron">
              <a:avLst/>
            </a:prstGeom>
            <a:solidFill>
              <a:srgbClr val="004078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3" name="Chevron 4"/>
            <p:cNvSpPr txBox="1"/>
            <p:nvPr/>
          </p:nvSpPr>
          <p:spPr>
            <a:xfrm>
              <a:off x="0" y="1663071"/>
              <a:ext cx="935298" cy="400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Step 2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910717" y="448315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from PM </a:t>
            </a:r>
          </a:p>
          <a:p>
            <a:pPr algn="r"/>
            <a:r>
              <a:rPr lang="de-DE" dirty="0">
                <a:solidFill>
                  <a:srgbClr val="C00000"/>
                </a:solidFill>
              </a:rPr>
              <a:t>REST API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-78307" y="6897608"/>
            <a:ext cx="60470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FUTURE : correlate statistic with beam parameters: </a:t>
            </a:r>
          </a:p>
          <a:p>
            <a:r>
              <a:rPr lang="de-DE" sz="2400" dirty="0"/>
              <a:t>Ongoing: investigation within the beam instability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34635" y="7010400"/>
            <a:ext cx="21987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Evaluation of the events list I got from Rudiger</a:t>
            </a:r>
          </a:p>
          <a:p>
            <a:r>
              <a:rPr lang="en-US" dirty="0"/>
              <a:t>-&gt; why, what do we </a:t>
            </a:r>
            <a:r>
              <a:rPr lang="en-US" dirty="0" err="1"/>
              <a:t>wanna</a:t>
            </a:r>
            <a:r>
              <a:rPr lang="en-US" dirty="0"/>
              <a:t> to achieve from it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280" y="2036335"/>
            <a:ext cx="3858873" cy="28289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15836" y="5024442"/>
            <a:ext cx="260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u="sng" dirty="0"/>
              <a:t>16L2 to IR7 losses ratio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153542" y="3427235"/>
            <a:ext cx="94448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ratio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14392" y="4291725"/>
            <a:ext cx="936475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7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5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19012" y="5235564"/>
            <a:ext cx="2965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0055A0"/>
                </a:solidFill>
              </a:rPr>
              <a:t>begining of the beam instability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25195" y="5097064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70C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6600" dirty="0">
              <a:solidFill>
                <a:srgbClr val="0070C0"/>
              </a:solidFill>
              <a:latin typeface="Wingdings" panose="05000000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67909" y="1338268"/>
            <a:ext cx="6047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Investigating the beam instability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702161" y="2036335"/>
            <a:ext cx="0" cy="271596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89" y="2051344"/>
            <a:ext cx="3858873" cy="282892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129214" y="4298183"/>
            <a:ext cx="936475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7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5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6373" y="2056089"/>
            <a:ext cx="4372368" cy="29759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24" y="2039512"/>
            <a:ext cx="4317893" cy="298492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 rot="19894782">
            <a:off x="5044906" y="3047172"/>
            <a:ext cx="3484054" cy="646331"/>
          </a:xfrm>
          <a:prstGeom prst="rect">
            <a:avLst/>
          </a:prstGeom>
          <a:solidFill>
            <a:schemeClr val="bg1">
              <a:alpha val="76000"/>
            </a:schemeClr>
          </a:solidFill>
          <a:ln w="50800" cap="flat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3600" spc="1000" dirty="0">
                <a:solidFill>
                  <a:srgbClr val="C00000"/>
                </a:solidFill>
                <a:latin typeface="+mj-lt"/>
              </a:rPr>
              <a:t>ONGOING</a:t>
            </a:r>
            <a:endParaRPr lang="en-GB" sz="3600" spc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4116696" y="2989224"/>
            <a:ext cx="609600" cy="62908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04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8" name="Round Same Side Corner Rectangle 7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rgbClr val="DCDCDC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dirty="0"/>
                <a:t>RAW DATA ANALYSIS</a:t>
              </a:r>
              <a:endParaRPr lang="en-US" sz="13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32613" y="297704"/>
            <a:ext cx="935298" cy="1336140"/>
            <a:chOff x="0" y="1195422"/>
            <a:chExt cx="935298" cy="1336140"/>
          </a:xfrm>
        </p:grpSpPr>
        <p:sp>
          <p:nvSpPr>
            <p:cNvPr id="11" name="Chevron 10"/>
            <p:cNvSpPr/>
            <p:nvPr/>
          </p:nvSpPr>
          <p:spPr>
            <a:xfrm rot="5400000">
              <a:off x="-200421" y="1395843"/>
              <a:ext cx="1336140" cy="935298"/>
            </a:xfrm>
            <a:prstGeom prst="chevron">
              <a:avLst/>
            </a:prstGeom>
            <a:solidFill>
              <a:srgbClr val="004078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2" name="Chevron 4"/>
            <p:cNvSpPr txBox="1"/>
            <p:nvPr/>
          </p:nvSpPr>
          <p:spPr>
            <a:xfrm>
              <a:off x="0" y="1663071"/>
              <a:ext cx="935298" cy="400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Step 2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306898" y="1430958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65699" y="1430958"/>
            <a:ext cx="714301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plot time-resolved UFO events from UFO Buster and PM REST API</a:t>
            </a:r>
          </a:p>
          <a:p>
            <a:r>
              <a:rPr lang="de-DE" sz="2400" dirty="0"/>
              <a:t> </a:t>
            </a:r>
          </a:p>
          <a:p>
            <a:r>
              <a:rPr lang="de-DE" sz="2400" dirty="0"/>
              <a:t>UFO signal shape analysis</a:t>
            </a:r>
          </a:p>
          <a:p>
            <a:endParaRPr lang="de-DE" sz="2400" dirty="0"/>
          </a:p>
          <a:p>
            <a:r>
              <a:rPr lang="de-DE" sz="2400" dirty="0"/>
              <a:t>normalization plots for 16L2 area  </a:t>
            </a:r>
          </a:p>
          <a:p>
            <a:endParaRPr lang="de-DE" sz="2400" dirty="0"/>
          </a:p>
          <a:p>
            <a:r>
              <a:rPr lang="de-DE" sz="2400" dirty="0"/>
              <a:t>plot 16L2 to IR7 losses ratio</a:t>
            </a:r>
          </a:p>
          <a:p>
            <a:endParaRPr lang="de-DE" sz="2400" dirty="0"/>
          </a:p>
          <a:p>
            <a:r>
              <a:rPr lang="de-DE" sz="2400" dirty="0"/>
              <a:t>group UFO events</a:t>
            </a:r>
          </a:p>
          <a:p>
            <a:endParaRPr lang="de-DE" sz="2400" dirty="0"/>
          </a:p>
          <a:p>
            <a:r>
              <a:rPr lang="de-DE" sz="2400" dirty="0"/>
              <a:t>find the beginning of the beam instabilities</a:t>
            </a:r>
          </a:p>
          <a:p>
            <a:endParaRPr lang="de-DE" sz="2400" dirty="0"/>
          </a:p>
          <a:p>
            <a:r>
              <a:rPr lang="de-DE" sz="2400" dirty="0"/>
              <a:t> </a:t>
            </a:r>
          </a:p>
          <a:p>
            <a:endParaRPr lang="de-DE" sz="2400" dirty="0"/>
          </a:p>
          <a:p>
            <a:r>
              <a:rPr lang="de-DE" sz="2400" dirty="0"/>
              <a:t> </a:t>
            </a:r>
            <a:endParaRPr lang="de-DE" dirty="0"/>
          </a:p>
        </p:txBody>
      </p:sp>
      <p:sp>
        <p:nvSpPr>
          <p:cNvPr id="15" name="TextBox 14"/>
          <p:cNvSpPr txBox="1"/>
          <p:nvPr/>
        </p:nvSpPr>
        <p:spPr>
          <a:xfrm>
            <a:off x="1306898" y="2551671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06897" y="3285935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06898" y="4020200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06898" y="4726249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70C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3200" dirty="0">
              <a:solidFill>
                <a:srgbClr val="0070C0"/>
              </a:solidFill>
              <a:latin typeface="Wingdings" panose="05000000000000000000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 rot="18573443">
            <a:off x="-130791" y="5283935"/>
            <a:ext cx="1767310" cy="261610"/>
          </a:xfrm>
          <a:prstGeom prst="rect">
            <a:avLst/>
          </a:prstGeom>
          <a:solidFill>
            <a:schemeClr val="bg1">
              <a:alpha val="76000"/>
            </a:schemeClr>
          </a:solidFill>
          <a:ln w="50800" cap="flat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100" spc="1000" dirty="0">
                <a:solidFill>
                  <a:srgbClr val="C00000"/>
                </a:solidFill>
                <a:latin typeface="+mj-lt"/>
              </a:rPr>
              <a:t>ONGOING</a:t>
            </a:r>
            <a:endParaRPr lang="en-GB" sz="1100" spc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23135" y="5432298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70C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3200" dirty="0">
              <a:solidFill>
                <a:srgbClr val="0070C0"/>
              </a:solidFill>
              <a:latin typeface="Wingdings" panose="05000000000000000000" pitchFamily="2" charset="2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73217" y="6364197"/>
            <a:ext cx="43971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>
                <a:solidFill>
                  <a:srgbClr val="0055A0">
                    <a:tint val="75000"/>
                  </a:srgbClr>
                </a:solidFill>
              </a:rPr>
              <a:t>2/11/2017 | UFO Buster analysis tool – software status update</a:t>
            </a:r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37207" y="6320133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</p:spTree>
    <p:extLst>
      <p:ext uri="{BB962C8B-B14F-4D97-AF65-F5344CB8AC3E}">
        <p14:creationId xmlns:p14="http://schemas.microsoft.com/office/powerpoint/2010/main" val="1220714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32820" y="415162"/>
            <a:ext cx="935298" cy="1336140"/>
            <a:chOff x="0" y="2386014"/>
            <a:chExt cx="935298" cy="1336140"/>
          </a:xfrm>
        </p:grpSpPr>
        <p:sp>
          <p:nvSpPr>
            <p:cNvPr id="11" name="Chevron 10"/>
            <p:cNvSpPr/>
            <p:nvPr/>
          </p:nvSpPr>
          <p:spPr>
            <a:xfrm rot="5400000">
              <a:off x="-200421" y="2586435"/>
              <a:ext cx="1336140" cy="935298"/>
            </a:xfrm>
            <a:prstGeom prst="chevron">
              <a:avLst/>
            </a:prstGeom>
            <a:solidFill>
              <a:srgbClr val="005AA9">
                <a:shade val="80000"/>
                <a:hueOff val="556174"/>
                <a:satOff val="-45501"/>
                <a:lumOff val="25641"/>
                <a:alphaOff val="0"/>
              </a:srgbClr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2" name="Chevron 4"/>
            <p:cNvSpPr txBox="1"/>
            <p:nvPr/>
          </p:nvSpPr>
          <p:spPr>
            <a:xfrm>
              <a:off x="0" y="2853663"/>
              <a:ext cx="935298" cy="400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Step 3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668118" y="415163"/>
            <a:ext cx="6138921" cy="868491"/>
            <a:chOff x="935298" y="2386015"/>
            <a:chExt cx="6138921" cy="868491"/>
          </a:xfrm>
        </p:grpSpPr>
        <p:sp>
          <p:nvSpPr>
            <p:cNvPr id="9" name="Round Same Side Corner Rectangle 8"/>
            <p:cNvSpPr/>
            <p:nvPr/>
          </p:nvSpPr>
          <p:spPr>
            <a:xfrm rot="5400000">
              <a:off x="3570513" y="-249200"/>
              <a:ext cx="868491" cy="6138921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ound Same Side Corner Rectangle 6"/>
            <p:cNvSpPr txBox="1"/>
            <p:nvPr/>
          </p:nvSpPr>
          <p:spPr>
            <a:xfrm>
              <a:off x="935298" y="2428411"/>
              <a:ext cx="6096525" cy="7836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0" lvl="1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1600" kern="1200" dirty="0"/>
            </a:p>
          </p:txBody>
        </p:sp>
      </p:grpSp>
      <p:sp>
        <p:nvSpPr>
          <p:cNvPr id="13" name="Round Same Side Corner Rectangle 6"/>
          <p:cNvSpPr txBox="1"/>
          <p:nvPr/>
        </p:nvSpPr>
        <p:spPr>
          <a:xfrm>
            <a:off x="1800308" y="486961"/>
            <a:ext cx="6764896" cy="738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456" tIns="8255" rIns="8255" bIns="8255" numCol="1" spcCol="1270" anchor="ctr" anchorCtr="0">
            <a:noAutofit/>
          </a:bodyPr>
          <a:lstStyle/>
          <a:p>
            <a:pPr marL="0" lvl="1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3200" dirty="0"/>
              <a:t>COLLIMATORS LOSSES</a:t>
            </a:r>
            <a:endParaRPr lang="en-US" sz="1300" kern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306898" y="1430958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6448" y="1453392"/>
            <a:ext cx="689035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identify highest loss signal in IR7</a:t>
            </a:r>
          </a:p>
          <a:p>
            <a:pPr algn="r"/>
            <a:r>
              <a:rPr lang="de-DE" dirty="0"/>
              <a:t>(to be done in IR3, IR6)</a:t>
            </a:r>
          </a:p>
          <a:p>
            <a:pPr algn="r"/>
            <a:endParaRPr lang="de-DE" sz="2400" dirty="0"/>
          </a:p>
          <a:p>
            <a:r>
              <a:rPr lang="de-DE" sz="2400" dirty="0"/>
              <a:t>investigate within the coinciding elastic losses in collimation regions</a:t>
            </a:r>
          </a:p>
          <a:p>
            <a:endParaRPr lang="de-DE" sz="2400" dirty="0"/>
          </a:p>
          <a:p>
            <a:r>
              <a:rPr lang="de-DE" sz="2400" dirty="0"/>
              <a:t>plots from all UFO event presenting a UFO like signature </a:t>
            </a:r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>
            <a:off x="1323134" y="2582422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70C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3200" dirty="0">
              <a:solidFill>
                <a:srgbClr val="0070C0"/>
              </a:solidFill>
              <a:latin typeface="Wingdings" panose="05000000000000000000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06897" y="3693445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70C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3200" dirty="0">
              <a:solidFill>
                <a:srgbClr val="0070C0"/>
              </a:solidFill>
              <a:latin typeface="Wingdings" panose="05000000000000000000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21090" y="1723345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70C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3200" dirty="0">
              <a:solidFill>
                <a:srgbClr val="0070C0"/>
              </a:solidFill>
              <a:latin typeface="Wingdings" panose="05000000000000000000" pitchFamily="2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73217" y="6364197"/>
            <a:ext cx="43971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>
                <a:solidFill>
                  <a:srgbClr val="0055A0">
                    <a:tint val="75000"/>
                  </a:srgbClr>
                </a:solidFill>
              </a:rPr>
              <a:t>2/11/2017 | UFO Buster analysis tool – software status update</a:t>
            </a:r>
          </a:p>
        </p:txBody>
      </p:sp>
      <p:sp>
        <p:nvSpPr>
          <p:cNvPr id="22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5408141" y="6320133"/>
            <a:ext cx="2895600" cy="365125"/>
          </a:xfrm>
        </p:spPr>
        <p:txBody>
          <a:bodyPr/>
          <a:lstStyle/>
          <a:p>
            <a:r>
              <a:rPr lang="en-GB" dirty="0"/>
              <a:t>Martyna Dziadosz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01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85734"/>
            <a:ext cx="8226854" cy="940443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en-US" sz="4800" dirty="0"/>
              <a:t>UFO Buster analysis tool</a:t>
            </a:r>
            <a:br>
              <a:rPr lang="en-US" dirty="0"/>
            </a:br>
            <a:r>
              <a:rPr lang="en-US" sz="2700" dirty="0"/>
              <a:t>Software layout status update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981948" y="4902866"/>
            <a:ext cx="6454140" cy="127359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2000" b="1" dirty="0"/>
              <a:t>	</a:t>
            </a:r>
            <a:r>
              <a:rPr lang="en-US" sz="2000" b="1" dirty="0"/>
              <a:t>    Martyna Dziadosz</a:t>
            </a:r>
            <a:endParaRPr lang="pl-PL" sz="2000" b="1" dirty="0"/>
          </a:p>
          <a:p>
            <a:pPr algn="ctr">
              <a:lnSpc>
                <a:spcPct val="150000"/>
              </a:lnSpc>
            </a:pPr>
            <a:r>
              <a:rPr lang="pl-PL" sz="2000" b="1" dirty="0"/>
              <a:t>     		        </a:t>
            </a:r>
            <a:r>
              <a:rPr lang="en-US" b="1" dirty="0"/>
              <a:t>TE-MPE-PE | martyna.dziadosz@cern.ch</a:t>
            </a:r>
          </a:p>
          <a:p>
            <a:pPr algn="ctr">
              <a:lnSpc>
                <a:spcPct val="150000"/>
              </a:lnSpc>
            </a:pP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376322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rgbClr val="DCDCDC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kern="1200" dirty="0"/>
                <a:t>	STATISTICAL  ANALYSIS</a:t>
              </a:r>
              <a:endParaRPr lang="en-US" sz="1300" kern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371028" y="1466547"/>
            <a:ext cx="4510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000" dirty="0"/>
              <a:t>UFO rate vs. time and location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049030" y="1220451"/>
            <a:ext cx="3635024" cy="2434665"/>
            <a:chOff x="325205" y="2286000"/>
            <a:chExt cx="4036781" cy="25314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t="2599"/>
            <a:stretch/>
          </p:blipFill>
          <p:spPr>
            <a:xfrm>
              <a:off x="429796" y="2286000"/>
              <a:ext cx="3932190" cy="2400968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 rot="16200000">
              <a:off x="-356394" y="3323053"/>
              <a:ext cx="1654111" cy="2909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100" dirty="0">
                  <a:solidFill>
                    <a:schemeClr val="accent6">
                      <a:lumMod val="50000"/>
                    </a:schemeClr>
                  </a:solidFill>
                </a:rPr>
                <a:t>number </a:t>
              </a:r>
              <a:r>
                <a:rPr lang="de-DE" sz="1100" dirty="0">
                  <a:solidFill>
                    <a:schemeClr val="accent6">
                      <a:lumMod val="50000"/>
                    </a:schemeClr>
                  </a:solidFill>
                </a:rPr>
                <a:t>of  UFOs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33702" y="4573137"/>
              <a:ext cx="1356313" cy="2443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schemeClr val="accent6">
                      <a:lumMod val="50000"/>
                    </a:schemeClr>
                  </a:solidFill>
                </a:rPr>
                <a:t>Location in </a:t>
              </a:r>
              <a:r>
                <a:rPr lang="pl-PL" sz="1100" dirty="0">
                  <a:solidFill>
                    <a:schemeClr val="accent6">
                      <a:lumMod val="50000"/>
                    </a:schemeClr>
                  </a:solidFill>
                </a:rPr>
                <a:t>LHC [</a:t>
              </a:r>
              <a:r>
                <a:rPr lang="de-DE" sz="1100" dirty="0">
                  <a:solidFill>
                    <a:schemeClr val="accent6">
                      <a:lumMod val="50000"/>
                    </a:schemeClr>
                  </a:solidFill>
                </a:rPr>
                <a:t>m</a:t>
              </a:r>
              <a:r>
                <a:rPr lang="pl-PL" sz="1100" dirty="0">
                  <a:solidFill>
                    <a:schemeClr val="accent6">
                      <a:lumMod val="50000"/>
                    </a:schemeClr>
                  </a:solidFill>
                </a:rPr>
                <a:t>]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910717" y="448315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on reduced sample size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7632"/>
          <a:stretch/>
        </p:blipFill>
        <p:spPr>
          <a:xfrm>
            <a:off x="1302766" y="2065056"/>
            <a:ext cx="3673419" cy="238567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 rot="16200000">
            <a:off x="746523" y="2984273"/>
            <a:ext cx="122501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100" dirty="0">
                <a:solidFill>
                  <a:schemeClr val="accent6">
                    <a:lumMod val="50000"/>
                  </a:schemeClr>
                </a:solidFill>
              </a:rPr>
              <a:t>number</a:t>
            </a:r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 of UFOs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t="2620"/>
          <a:stretch/>
        </p:blipFill>
        <p:spPr>
          <a:xfrm>
            <a:off x="5143212" y="3773570"/>
            <a:ext cx="3608902" cy="232470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16200000">
            <a:off x="4330272" y="4782542"/>
            <a:ext cx="165348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Integrated losses </a:t>
            </a:r>
            <a:r>
              <a:rPr lang="pl-PL" sz="1100" dirty="0">
                <a:solidFill>
                  <a:schemeClr val="accent6">
                    <a:lumMod val="50000"/>
                  </a:schemeClr>
                </a:solidFill>
              </a:rPr>
              <a:t>[Gy/s]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29733" y="4932462"/>
            <a:ext cx="3474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Plot of loss distribution along LHC</a:t>
            </a:r>
            <a:endParaRPr lang="en-GB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690129" y="4851257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16375" y="327131"/>
            <a:ext cx="935298" cy="1336140"/>
            <a:chOff x="0" y="3576606"/>
            <a:chExt cx="935298" cy="1336140"/>
          </a:xfrm>
        </p:grpSpPr>
        <p:sp>
          <p:nvSpPr>
            <p:cNvPr id="32" name="Chevron 31"/>
            <p:cNvSpPr/>
            <p:nvPr/>
          </p:nvSpPr>
          <p:spPr>
            <a:xfrm rot="5400000">
              <a:off x="-200421" y="3777027"/>
              <a:ext cx="1336140" cy="935298"/>
            </a:xfrm>
            <a:prstGeom prst="chevron">
              <a:avLst/>
            </a:prstGeom>
            <a:solidFill>
              <a:srgbClr val="005AA9">
                <a:shade val="80000"/>
                <a:hueOff val="834261"/>
                <a:satOff val="-68252"/>
                <a:lumOff val="38461"/>
                <a:alphaOff val="0"/>
              </a:srgbClr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3" name="Chevron 4"/>
            <p:cNvSpPr txBox="1"/>
            <p:nvPr/>
          </p:nvSpPr>
          <p:spPr>
            <a:xfrm>
              <a:off x="0" y="4044255"/>
              <a:ext cx="935298" cy="400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004078"/>
                  </a:solidFill>
                  <a:latin typeface="Calibri" panose="020F0502020204030204"/>
                  <a:ea typeface="+mn-ea"/>
                  <a:cs typeface="+mn-cs"/>
                </a:rPr>
                <a:t>Step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85433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rgbClr val="DCDCDC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kern="1200" dirty="0"/>
                <a:t>	STATISTICAL  ANALYSIS</a:t>
              </a:r>
              <a:endParaRPr lang="en-US" sz="1300" kern="1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306898" y="1430958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96448" y="1453392"/>
            <a:ext cx="68903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plot of loss distribution around LHC</a:t>
            </a:r>
          </a:p>
          <a:p>
            <a:r>
              <a:rPr lang="de-DE" sz="2400" dirty="0"/>
              <a:t> </a:t>
            </a:r>
          </a:p>
          <a:p>
            <a:endParaRPr lang="de-DE" sz="2400" dirty="0"/>
          </a:p>
          <a:p>
            <a:r>
              <a:rPr lang="de-DE" sz="2400" dirty="0"/>
              <a:t> correlations with beam parameters </a:t>
            </a:r>
          </a:p>
          <a:p>
            <a:pPr algn="r"/>
            <a:r>
              <a:rPr lang="de-DE" dirty="0"/>
              <a:t>(bunches, B1/B2 intensity, magnet current)</a:t>
            </a:r>
          </a:p>
          <a:p>
            <a:pPr algn="r"/>
            <a:endParaRPr lang="de-DE" sz="2400" dirty="0"/>
          </a:p>
          <a:p>
            <a:r>
              <a:rPr lang="de-DE" sz="2400" dirty="0"/>
              <a:t>Hot spot areas analysis</a:t>
            </a:r>
          </a:p>
          <a:p>
            <a:endParaRPr lang="de-DE" sz="2400" dirty="0"/>
          </a:p>
          <a:p>
            <a:r>
              <a:rPr lang="de-DE" sz="2400" dirty="0"/>
              <a:t> </a:t>
            </a:r>
            <a:endParaRPr lang="de-DE" dirty="0"/>
          </a:p>
        </p:txBody>
      </p:sp>
      <p:sp>
        <p:nvSpPr>
          <p:cNvPr id="36" name="TextBox 35"/>
          <p:cNvSpPr txBox="1"/>
          <p:nvPr/>
        </p:nvSpPr>
        <p:spPr>
          <a:xfrm>
            <a:off x="1323135" y="2499313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70C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3200" dirty="0">
              <a:solidFill>
                <a:srgbClr val="0070C0"/>
              </a:solidFill>
              <a:latin typeface="Wingdings" panose="05000000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14423" y="3519845"/>
            <a:ext cx="4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70C0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</a:t>
            </a:r>
            <a:endParaRPr lang="en-GB" sz="3200" dirty="0">
              <a:solidFill>
                <a:srgbClr val="0070C0"/>
              </a:solidFill>
              <a:latin typeface="Wingdings" panose="05000000000000000000" pitchFamily="2" charset="2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616375" y="327131"/>
            <a:ext cx="935298" cy="1336140"/>
            <a:chOff x="0" y="3576606"/>
            <a:chExt cx="935298" cy="1336140"/>
          </a:xfrm>
        </p:grpSpPr>
        <p:sp>
          <p:nvSpPr>
            <p:cNvPr id="40" name="Chevron 39"/>
            <p:cNvSpPr/>
            <p:nvPr/>
          </p:nvSpPr>
          <p:spPr>
            <a:xfrm rot="5400000">
              <a:off x="-200421" y="3777027"/>
              <a:ext cx="1336140" cy="935298"/>
            </a:xfrm>
            <a:prstGeom prst="chevron">
              <a:avLst/>
            </a:prstGeom>
            <a:solidFill>
              <a:srgbClr val="005AA9">
                <a:shade val="80000"/>
                <a:hueOff val="834261"/>
                <a:satOff val="-68252"/>
                <a:lumOff val="38461"/>
                <a:alphaOff val="0"/>
              </a:srgbClr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1" name="Chevron 4"/>
            <p:cNvSpPr txBox="1"/>
            <p:nvPr/>
          </p:nvSpPr>
          <p:spPr>
            <a:xfrm>
              <a:off x="0" y="4044255"/>
              <a:ext cx="935298" cy="400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004078"/>
                  </a:solidFill>
                  <a:latin typeface="Calibri" panose="020F0502020204030204"/>
                  <a:ea typeface="+mn-ea"/>
                  <a:cs typeface="+mn-cs"/>
                </a:rPr>
                <a:t>Step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54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4570" y="6356349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88348" y="611654"/>
            <a:ext cx="246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UFO Buster</a:t>
            </a:r>
            <a:endParaRPr lang="en-GB" sz="2400" u="sng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14985" y="382071"/>
            <a:ext cx="28211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UFO Buster Analysis Tool</a:t>
            </a:r>
            <a:endParaRPr lang="en-GB" sz="3200" u="sng" dirty="0">
              <a:solidFill>
                <a:srgbClr val="C00000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65327" y="79888"/>
            <a:ext cx="8777218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600" u="sng" dirty="0"/>
          </a:p>
        </p:txBody>
      </p:sp>
      <p:sp>
        <p:nvSpPr>
          <p:cNvPr id="22" name="TextBox 21"/>
          <p:cNvSpPr txBox="1"/>
          <p:nvPr/>
        </p:nvSpPr>
        <p:spPr>
          <a:xfrm>
            <a:off x="189053" y="1652110"/>
            <a:ext cx="429796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access to </a:t>
            </a:r>
            <a:r>
              <a:rPr lang="en-US" dirty="0" err="1">
                <a:solidFill>
                  <a:srgbClr val="0055A0"/>
                </a:solidFill>
              </a:rPr>
              <a:t>CaptureBuffer</a:t>
            </a:r>
            <a:r>
              <a:rPr lang="en-US" dirty="0">
                <a:solidFill>
                  <a:srgbClr val="0055A0"/>
                </a:solidFill>
              </a:rPr>
              <a:t> data display</a:t>
            </a: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70C0"/>
                </a:solidFill>
              </a:rPr>
              <a:t>      -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manual</a:t>
            </a:r>
            <a:r>
              <a:rPr lang="en-US" sz="1400" dirty="0">
                <a:solidFill>
                  <a:srgbClr val="0070C0"/>
                </a:solidFill>
              </a:rPr>
              <a:t> UFO event verification (by eye)</a:t>
            </a:r>
          </a:p>
          <a:p>
            <a:pPr>
              <a:spcBef>
                <a:spcPts val="300"/>
              </a:spcBef>
            </a:pPr>
            <a:endParaRPr lang="en-US" sz="14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possibility to look into different BLMs, sectors, running sums (RS)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nice GUI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analysis part of the software works relatively slow </a:t>
            </a:r>
          </a:p>
          <a:p>
            <a:pPr>
              <a:spcBef>
                <a:spcPts val="300"/>
              </a:spcBef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30013" y="1641744"/>
            <a:ext cx="429796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access to </a:t>
            </a:r>
            <a:r>
              <a:rPr lang="en-US" dirty="0" err="1">
                <a:solidFill>
                  <a:srgbClr val="0055A0"/>
                </a:solidFill>
              </a:rPr>
              <a:t>CaptureBuffer</a:t>
            </a:r>
            <a:r>
              <a:rPr lang="en-US" dirty="0">
                <a:solidFill>
                  <a:srgbClr val="0055A0"/>
                </a:solidFill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PM data</a:t>
            </a: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55A0"/>
                </a:solidFill>
              </a:rPr>
              <a:t>     </a:t>
            </a:r>
            <a:r>
              <a:rPr lang="en-US" sz="1400" dirty="0">
                <a:solidFill>
                  <a:srgbClr val="0070C0"/>
                </a:solidFill>
              </a:rPr>
              <a:t>-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automated</a:t>
            </a:r>
            <a:r>
              <a:rPr lang="en-US" sz="1400" dirty="0">
                <a:solidFill>
                  <a:srgbClr val="0070C0"/>
                </a:solidFill>
              </a:rPr>
              <a:t> verification of real UFO events</a:t>
            </a: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70C0"/>
                </a:solidFill>
              </a:rPr>
              <a:t>     - plot loss data 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possibility to look into different BLMs, sectors, RS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advantages for future users</a:t>
            </a: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55A0"/>
                </a:solidFill>
              </a:rPr>
              <a:t>      </a:t>
            </a:r>
            <a:r>
              <a:rPr lang="en-US" sz="1400" dirty="0">
                <a:solidFill>
                  <a:srgbClr val="0070C0"/>
                </a:solidFill>
              </a:rPr>
              <a:t>- easy, user friendly</a:t>
            </a: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70C0"/>
                </a:solidFill>
              </a:rPr>
              <a:t>      -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modules </a:t>
            </a:r>
            <a:r>
              <a:rPr lang="en-US" sz="1400" dirty="0">
                <a:solidFill>
                  <a:srgbClr val="0070C0"/>
                </a:solidFill>
              </a:rPr>
              <a:t>for frequent analysis</a:t>
            </a: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70C0"/>
                </a:solidFill>
              </a:rPr>
              <a:t>      -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.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json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file </a:t>
            </a:r>
            <a:r>
              <a:rPr lang="en-US" sz="1400" dirty="0">
                <a:solidFill>
                  <a:srgbClr val="0070C0"/>
                </a:solidFill>
              </a:rPr>
              <a:t>to set interesting parameters </a:t>
            </a: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70C0"/>
                </a:solidFill>
              </a:rPr>
              <a:t>      -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 analysis</a:t>
            </a: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70C0"/>
                </a:solidFill>
              </a:rPr>
              <a:t>      - python scripts, that enables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dedicated analysi</a:t>
            </a:r>
            <a:r>
              <a:rPr lang="en-US" sz="1400" dirty="0">
                <a:solidFill>
                  <a:srgbClr val="0070C0"/>
                </a:solidFill>
              </a:rPr>
              <a:t>s      </a:t>
            </a: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70C0"/>
                </a:solidFill>
              </a:rPr>
              <a:t>        depending on needs</a:t>
            </a: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70C0"/>
                </a:solidFill>
              </a:rPr>
              <a:t>      - documented in a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GitLab</a:t>
            </a:r>
            <a:r>
              <a:rPr lang="en-US" sz="1400" dirty="0">
                <a:solidFill>
                  <a:srgbClr val="0070C0"/>
                </a:solidFill>
              </a:rPr>
              <a:t> repository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dataset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reduction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searching for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correlation</a:t>
            </a:r>
            <a:r>
              <a:rPr lang="en-US" dirty="0">
                <a:solidFill>
                  <a:srgbClr val="0055A0"/>
                </a:solidFill>
              </a:rPr>
              <a:t> plots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enable fast analysis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lang="en-US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-2825932" y="3265856"/>
            <a:ext cx="27005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55A0"/>
                </a:solidFill>
              </a:rPr>
              <a:t>Detection threshold – rather wide which yields to the record an occasional false detect of non-UFO event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55A0"/>
                </a:solidFill>
              </a:rPr>
              <a:t>Event detection - software, more functionalities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347069" y="689848"/>
            <a:ext cx="5629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vs</a:t>
            </a:r>
            <a:r>
              <a:rPr lang="en-US" sz="2000" dirty="0">
                <a:solidFill>
                  <a:srgbClr val="C00000"/>
                </a:solidFill>
              </a:rPr>
              <a:t>.</a:t>
            </a:r>
            <a:endParaRPr lang="en-GB" sz="2000" dirty="0">
              <a:solidFill>
                <a:srgbClr val="C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09" y="554593"/>
            <a:ext cx="722630" cy="69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033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Achievements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                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827396" y="3889160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19775" y="4211770"/>
            <a:ext cx="5478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Plot of loss distribution along LHC</a:t>
            </a:r>
            <a:endParaRPr lang="en-GB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2919775" y="3064990"/>
            <a:ext cx="5626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UFO rate plots </a:t>
            </a:r>
          </a:p>
          <a:p>
            <a:r>
              <a:rPr lang="de-DE" sz="2400" dirty="0"/>
              <a:t>	→   </a:t>
            </a:r>
            <a:r>
              <a:rPr lang="de-DE" sz="2000" dirty="0"/>
              <a:t>vs time, location or BLM name</a:t>
            </a:r>
            <a:r>
              <a:rPr lang="de-DE" sz="2400" dirty="0"/>
              <a:t> </a:t>
            </a:r>
            <a:endParaRPr lang="en-GB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827396" y="2932415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55619" y="2113448"/>
            <a:ext cx="5478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BLM losses vs time</a:t>
            </a:r>
          </a:p>
          <a:p>
            <a:r>
              <a:rPr lang="de-DE" sz="2400" dirty="0"/>
              <a:t>	→  UFO event  visualization</a:t>
            </a:r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1827396" y="1974948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55619" y="1161906"/>
            <a:ext cx="5478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Reduced data volume </a:t>
            </a:r>
          </a:p>
          <a:p>
            <a:r>
              <a:rPr lang="de-DE" sz="2400" dirty="0"/>
              <a:t>	→  faster analysis</a:t>
            </a:r>
            <a:endParaRPr lang="en-GB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1827396" y="1023406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834570" y="6356349"/>
            <a:ext cx="4412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2/11/2017 | UFO Buster analysis tool – software status update</a:t>
            </a:r>
          </a:p>
        </p:txBody>
      </p:sp>
      <p:pic>
        <p:nvPicPr>
          <p:cNvPr id="1026" name="Picture 2" descr="Znalezione obrazy dla zapytania gitlab ico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76" y="4307929"/>
            <a:ext cx="1780903" cy="178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19775" y="5153504"/>
            <a:ext cx="6265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Gaussian fitting &amp; signal shape analysis  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838052" y="4830338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7236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8" grpId="0"/>
      <p:bldP spid="21" grpId="0"/>
      <p:bldP spid="22" grpId="0"/>
      <p:bldP spid="23" grpId="0"/>
      <p:bldP spid="24" grpId="0"/>
      <p:bldP spid="26" grpId="0"/>
      <p:bldP spid="29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– future needs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GB" dirty="0"/>
              <a:t>Functionality validation with big sets of data needed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de-DE" dirty="0"/>
              <a:t>UFO events grouping 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GB" dirty="0"/>
              <a:t>Advanced, dedicated statistical analysis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GB" dirty="0"/>
              <a:t>UFO shape analysis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/>
              <a:t>Extension to look at long straight section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/>
              <a:t>Analysis for collimators area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/>
              <a:t>Eventual analysis of U</a:t>
            </a:r>
            <a:r>
              <a:rPr lang="en-US" sz="2300" dirty="0"/>
              <a:t>nidentified</a:t>
            </a:r>
            <a:r>
              <a:rPr lang="en-US" dirty="0"/>
              <a:t> L</a:t>
            </a:r>
            <a:r>
              <a:rPr lang="en-US" sz="2300" dirty="0"/>
              <a:t>ying</a:t>
            </a:r>
            <a:r>
              <a:rPr lang="en-US" dirty="0"/>
              <a:t> O</a:t>
            </a:r>
            <a:r>
              <a:rPr lang="en-US" sz="2300" dirty="0"/>
              <a:t>bjects</a:t>
            </a:r>
            <a:endParaRPr lang="en-US" dirty="0"/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dirty="0"/>
              <a:t>Creation of user-friendly GUI</a:t>
            </a:r>
            <a:r>
              <a:rPr lang="en-GB" dirty="0"/>
              <a:t>			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34570" y="6356349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5473437" y="5515366"/>
            <a:ext cx="2805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indent="0">
              <a:buNone/>
            </a:pPr>
            <a:r>
              <a:rPr lang="en-GB" sz="2400" dirty="0">
                <a:solidFill>
                  <a:srgbClr val="C00000"/>
                </a:solidFill>
              </a:rPr>
              <a:t>… to be continued!</a:t>
            </a:r>
          </a:p>
        </p:txBody>
      </p:sp>
      <p:sp>
        <p:nvSpPr>
          <p:cNvPr id="9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5540488" y="6356350"/>
            <a:ext cx="2895600" cy="365125"/>
          </a:xfrm>
        </p:spPr>
        <p:txBody>
          <a:bodyPr/>
          <a:lstStyle/>
          <a:p>
            <a:r>
              <a:rPr lang="en-GB" dirty="0"/>
              <a:t>Martyna Dziadosz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07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pl-PL" dirty="0"/>
          </a:p>
          <a:p>
            <a:pPr marL="36576" indent="0">
              <a:buNone/>
            </a:pPr>
            <a:endParaRPr lang="pl-PL" dirty="0"/>
          </a:p>
          <a:p>
            <a:pPr marL="36576" indent="0">
              <a:buNone/>
            </a:pPr>
            <a:endParaRPr lang="pl-PL" dirty="0"/>
          </a:p>
          <a:p>
            <a:pPr marL="36576" indent="0" algn="ctr">
              <a:buNone/>
            </a:pPr>
            <a:r>
              <a:rPr lang="pl-PL" sz="4000" dirty="0" err="1"/>
              <a:t>Thank</a:t>
            </a:r>
            <a:r>
              <a:rPr lang="pl-PL" sz="4000" dirty="0"/>
              <a:t> </a:t>
            </a:r>
            <a:r>
              <a:rPr lang="pl-PL" sz="4000" dirty="0" err="1"/>
              <a:t>you</a:t>
            </a:r>
            <a:r>
              <a:rPr lang="pl-PL" sz="4000" dirty="0"/>
              <a:t> for </a:t>
            </a:r>
            <a:r>
              <a:rPr lang="pl-PL" sz="4000" dirty="0" err="1"/>
              <a:t>your</a:t>
            </a:r>
            <a:r>
              <a:rPr lang="pl-PL" sz="4000" dirty="0"/>
              <a:t> </a:t>
            </a:r>
            <a:r>
              <a:rPr lang="pl-PL" sz="4000" dirty="0" err="1"/>
              <a:t>attention</a:t>
            </a:r>
            <a:r>
              <a:rPr lang="pl-PL" sz="4000" dirty="0"/>
              <a:t>. </a:t>
            </a:r>
            <a:r>
              <a:rPr lang="pl-PL" sz="4000" dirty="0">
                <a:sym typeface="Wingdings" panose="05000000000000000000" pitchFamily="2" charset="2"/>
              </a:rPr>
              <a:t>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5540488" y="6356349"/>
            <a:ext cx="2895600" cy="365125"/>
          </a:xfrm>
        </p:spPr>
        <p:txBody>
          <a:bodyPr/>
          <a:lstStyle/>
          <a:p>
            <a:r>
              <a:rPr lang="en-GB" dirty="0"/>
              <a:t>Martyna Dziadosz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3217" y="6364197"/>
            <a:ext cx="43971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>
                <a:solidFill>
                  <a:srgbClr val="0055A0">
                    <a:tint val="75000"/>
                  </a:srgbClr>
                </a:solidFill>
              </a:rPr>
              <a:t>2/11/2017 | UFO Buster analysis tool – software status update</a:t>
            </a:r>
          </a:p>
        </p:txBody>
      </p:sp>
    </p:spTree>
    <p:extLst>
      <p:ext uri="{BB962C8B-B14F-4D97-AF65-F5344CB8AC3E}">
        <p14:creationId xmlns:p14="http://schemas.microsoft.com/office/powerpoint/2010/main" val="4083859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" y="4485879"/>
            <a:ext cx="8226854" cy="226402"/>
          </a:xfrm>
        </p:spPr>
        <p:txBody>
          <a:bodyPr/>
          <a:lstStyle/>
          <a:p>
            <a:r>
              <a:rPr lang="en-US" dirty="0"/>
              <a:t>www.cern.ch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5566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39756"/>
            <a:ext cx="8226854" cy="4667421"/>
          </a:xfrm>
        </p:spPr>
        <p:txBody>
          <a:bodyPr/>
          <a:lstStyle/>
          <a:p>
            <a:pPr marL="36576" indent="0">
              <a:buNone/>
            </a:pPr>
            <a:endParaRPr lang="pl-PL" dirty="0"/>
          </a:p>
          <a:p>
            <a:pPr marL="36576" indent="0" algn="ctr">
              <a:buNone/>
            </a:pPr>
            <a:r>
              <a:rPr lang="pl-PL" sz="4000" dirty="0"/>
              <a:t>Questions/problems</a:t>
            </a:r>
          </a:p>
          <a:p>
            <a:pPr marL="36576" indent="0">
              <a:buNone/>
            </a:pPr>
            <a:endParaRPr lang="pl-PL" sz="4000" dirty="0"/>
          </a:p>
          <a:p>
            <a:pPr marL="36576" indent="0">
              <a:buNone/>
            </a:pPr>
            <a:r>
              <a:rPr lang="pl-PL" sz="2800" dirty="0"/>
              <a:t>-&gt;</a:t>
            </a:r>
            <a:r>
              <a:rPr lang="pl-PL" sz="4000" dirty="0"/>
              <a:t> </a:t>
            </a:r>
            <a:r>
              <a:rPr lang="de-DE" sz="2800" dirty="0" err="1">
                <a:solidFill>
                  <a:srgbClr val="0055A0"/>
                </a:solidFill>
              </a:rPr>
              <a:t>begining</a:t>
            </a:r>
            <a:r>
              <a:rPr lang="de-DE" sz="2800" dirty="0">
                <a:solidFill>
                  <a:srgbClr val="0055A0"/>
                </a:solidFill>
              </a:rPr>
              <a:t> </a:t>
            </a:r>
            <a:r>
              <a:rPr lang="de-DE" sz="2800" dirty="0" err="1">
                <a:solidFill>
                  <a:srgbClr val="0055A0"/>
                </a:solidFill>
              </a:rPr>
              <a:t>of</a:t>
            </a:r>
            <a:r>
              <a:rPr lang="de-DE" sz="2800" dirty="0">
                <a:solidFill>
                  <a:srgbClr val="0055A0"/>
                </a:solidFill>
              </a:rPr>
              <a:t> </a:t>
            </a:r>
            <a:r>
              <a:rPr lang="de-DE" sz="2800" dirty="0" err="1">
                <a:solidFill>
                  <a:srgbClr val="0055A0"/>
                </a:solidFill>
              </a:rPr>
              <a:t>the</a:t>
            </a:r>
            <a:r>
              <a:rPr lang="de-DE" sz="2800" dirty="0">
                <a:solidFill>
                  <a:srgbClr val="0055A0"/>
                </a:solidFill>
              </a:rPr>
              <a:t> beam </a:t>
            </a:r>
            <a:r>
              <a:rPr lang="de-DE" sz="2800" dirty="0" err="1">
                <a:solidFill>
                  <a:srgbClr val="0055A0"/>
                </a:solidFill>
              </a:rPr>
              <a:t>instability</a:t>
            </a:r>
            <a:endParaRPr lang="de-DE" sz="2800" dirty="0">
              <a:solidFill>
                <a:srgbClr val="0055A0"/>
              </a:solidFill>
            </a:endParaRPr>
          </a:p>
          <a:p>
            <a:pPr marL="36576" indent="0">
              <a:buNone/>
            </a:pPr>
            <a:r>
              <a:rPr lang="pl-PL" sz="2800" dirty="0"/>
              <a:t>-&gt; signal losses distribution shape</a:t>
            </a:r>
            <a:endParaRPr lang="pl-PL" sz="2000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5540488" y="6356349"/>
            <a:ext cx="2895600" cy="365125"/>
          </a:xfrm>
        </p:spPr>
        <p:txBody>
          <a:bodyPr/>
          <a:lstStyle/>
          <a:p>
            <a:r>
              <a:rPr lang="en-GB" dirty="0"/>
              <a:t>Martyna Dziadosz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3217" y="6364197"/>
            <a:ext cx="43971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>
                <a:solidFill>
                  <a:srgbClr val="0055A0">
                    <a:tint val="75000"/>
                  </a:srgbClr>
                </a:solidFill>
              </a:rPr>
              <a:t>2/11/2017 | UFO Buster analysis tool – software status update</a:t>
            </a:r>
          </a:p>
        </p:txBody>
      </p:sp>
    </p:spTree>
    <p:extLst>
      <p:ext uri="{BB962C8B-B14F-4D97-AF65-F5344CB8AC3E}">
        <p14:creationId xmlns:p14="http://schemas.microsoft.com/office/powerpoint/2010/main" val="12197635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575674" y="1535369"/>
            <a:ext cx="1731113" cy="4763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5674" y="1625248"/>
            <a:ext cx="1731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UFOBusterAnalysisTool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8816" y="2172184"/>
            <a:ext cx="1731113" cy="4763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8816" y="2262062"/>
            <a:ext cx="1731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AnalysisScripts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058603" y="2172184"/>
            <a:ext cx="1731113" cy="4763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8603" y="2262062"/>
            <a:ext cx="1731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2016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491560" y="2172184"/>
            <a:ext cx="1731113" cy="4763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1560" y="2262062"/>
            <a:ext cx="1731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2015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652374" y="2172184"/>
            <a:ext cx="1731113" cy="4763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52374" y="2262062"/>
            <a:ext cx="1731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[…] -&gt;consecutive years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025963" y="1950388"/>
            <a:ext cx="1446580" cy="179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810000" y="2022165"/>
            <a:ext cx="258251" cy="134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342522" y="1987985"/>
            <a:ext cx="241779" cy="141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762779" y="1899906"/>
            <a:ext cx="1889595" cy="223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723900" y="2972284"/>
            <a:ext cx="1426029" cy="4708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3901" y="3062162"/>
            <a:ext cx="1426028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75" dirty="0">
                <a:solidFill>
                  <a:prstClr val="black"/>
                </a:solidFill>
                <a:latin typeface="Calibri" panose="020F0502020204030204"/>
              </a:rPr>
              <a:t>STEP1 - </a:t>
            </a:r>
            <a:r>
              <a:rPr lang="en-US" sz="975" dirty="0" err="1">
                <a:solidFill>
                  <a:prstClr val="black"/>
                </a:solidFill>
                <a:latin typeface="Calibri" panose="020F0502020204030204"/>
              </a:rPr>
              <a:t>DataExtraction</a:t>
            </a:r>
            <a:endParaRPr lang="en-GB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723899" y="3459866"/>
            <a:ext cx="1426029" cy="4708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3900" y="3549744"/>
            <a:ext cx="142602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75" dirty="0">
                <a:solidFill>
                  <a:prstClr val="black"/>
                </a:solidFill>
                <a:latin typeface="Calibri" panose="020F0502020204030204"/>
              </a:rPr>
              <a:t>STEP2 - </a:t>
            </a:r>
            <a:r>
              <a:rPr lang="en-US" sz="975" dirty="0" err="1">
                <a:solidFill>
                  <a:prstClr val="black"/>
                </a:solidFill>
                <a:latin typeface="Calibri" panose="020F0502020204030204"/>
              </a:rPr>
              <a:t>RawDataAnalysis</a:t>
            </a:r>
            <a:endParaRPr lang="en-GB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23899" y="3947449"/>
            <a:ext cx="1426029" cy="4708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3899" y="4037327"/>
            <a:ext cx="142602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75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STEP3 - Collimator Losses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723898" y="4441129"/>
            <a:ext cx="1426029" cy="4708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3898" y="4531007"/>
            <a:ext cx="142602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75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STEP4 -</a:t>
            </a:r>
            <a:r>
              <a:rPr lang="en-US" sz="975" dirty="0" err="1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AdvancedAnalysis</a:t>
            </a:r>
            <a:endParaRPr lang="en-US" sz="975" dirty="0">
              <a:solidFill>
                <a:prstClr val="black">
                  <a:lumMod val="95000"/>
                  <a:lumOff val="5000"/>
                </a:prstClr>
              </a:solidFill>
              <a:latin typeface="Calibri" panose="020F0502020204030204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517072" y="2692047"/>
            <a:ext cx="0" cy="196487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17072" y="3165576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17072" y="3682647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17072" y="4172505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17072" y="4656918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3363687" y="2972284"/>
            <a:ext cx="1426029" cy="4708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363688" y="3062162"/>
            <a:ext cx="1426028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75" dirty="0">
                <a:solidFill>
                  <a:prstClr val="black"/>
                </a:solidFill>
                <a:latin typeface="Calibri" panose="020F0502020204030204"/>
              </a:rPr>
              <a:t>RawData_thr_5E-3</a:t>
            </a:r>
            <a:endParaRPr lang="en-GB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3363686" y="3459866"/>
            <a:ext cx="1426029" cy="4708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63687" y="3549744"/>
            <a:ext cx="1426028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75" dirty="0">
                <a:solidFill>
                  <a:prstClr val="black"/>
                </a:solidFill>
                <a:latin typeface="Calibri" panose="020F0502020204030204"/>
              </a:rPr>
              <a:t>Analysis_thr_5E-3</a:t>
            </a:r>
            <a:endParaRPr lang="en-GB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363686" y="3947449"/>
            <a:ext cx="1426029" cy="4708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74572" y="4037327"/>
            <a:ext cx="1426028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75" dirty="0">
                <a:solidFill>
                  <a:prstClr val="black"/>
                </a:solidFill>
                <a:latin typeface="Calibri" panose="020F0502020204030204"/>
              </a:rPr>
              <a:t>RawData_thr_1E-4</a:t>
            </a:r>
            <a:endParaRPr lang="en-GB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363685" y="4441129"/>
            <a:ext cx="1426029" cy="4708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63685" y="4531007"/>
            <a:ext cx="1426028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75" dirty="0">
                <a:solidFill>
                  <a:prstClr val="black"/>
                </a:solidFill>
                <a:latin typeface="Calibri" panose="020F0502020204030204"/>
              </a:rPr>
              <a:t>Analysis_thr_1E-4</a:t>
            </a:r>
            <a:endParaRPr lang="en-GB" sz="975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3156859" y="2692047"/>
            <a:ext cx="0" cy="196487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156859" y="3165576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3156859" y="3682647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156859" y="4172505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156859" y="4656918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6108728" y="2926038"/>
            <a:ext cx="1113945" cy="4140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979758" y="3006105"/>
            <a:ext cx="1371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[…]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2149926" y="3062162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2152642" y="4096304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2152642" y="3613160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245174" y="2972166"/>
            <a:ext cx="70485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750" dirty="0">
                <a:solidFill>
                  <a:prstClr val="black"/>
                </a:solidFill>
                <a:latin typeface="Calibri" panose="020F0502020204030204"/>
              </a:rPr>
              <a:t>Python and java scripts from </a:t>
            </a:r>
            <a:r>
              <a:rPr lang="en-US" sz="750" dirty="0" err="1">
                <a:solidFill>
                  <a:prstClr val="black"/>
                </a:solidFill>
                <a:latin typeface="Calibri" panose="020F0502020204030204"/>
              </a:rPr>
              <a:t>GitLab</a:t>
            </a:r>
            <a:r>
              <a:rPr lang="en-US" sz="750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en-GB" sz="7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4789713" y="3055574"/>
            <a:ext cx="14151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4996544" y="2836283"/>
            <a:ext cx="831552" cy="30101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996543" y="2856064"/>
            <a:ext cx="83155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F4 - folder contains all the files</a:t>
            </a:r>
            <a:endParaRPr lang="en-GB" sz="6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5002045" y="3160876"/>
            <a:ext cx="831552" cy="1862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996543" y="3167446"/>
            <a:ext cx="8315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Files fulfilling cond1</a:t>
            </a:r>
            <a:endParaRPr lang="en-GB" sz="6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5007546" y="3385408"/>
            <a:ext cx="831552" cy="1862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002044" y="3391978"/>
            <a:ext cx="8315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Files fulfilling cond2</a:t>
            </a:r>
            <a:endParaRPr lang="en-GB" sz="6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5013048" y="3603368"/>
            <a:ext cx="831552" cy="1862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007546" y="3609939"/>
            <a:ext cx="8315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Files fulfilling cond3</a:t>
            </a:r>
            <a:endParaRPr lang="en-GB" sz="6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5016928" y="3823814"/>
            <a:ext cx="831552" cy="1862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011426" y="3830384"/>
            <a:ext cx="8315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Files fulfilling cond4</a:t>
            </a:r>
            <a:endParaRPr lang="en-GB" sz="6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4931228" y="2794584"/>
            <a:ext cx="992093" cy="130172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4931228" y="4154677"/>
            <a:ext cx="992093" cy="63747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4784212" y="3890718"/>
            <a:ext cx="165185" cy="2921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5" name="Rounded Rectangle 84"/>
          <p:cNvSpPr/>
          <p:nvPr/>
        </p:nvSpPr>
        <p:spPr>
          <a:xfrm>
            <a:off x="5002042" y="4253215"/>
            <a:ext cx="831552" cy="42714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013048" y="4317333"/>
            <a:ext cx="8315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Plots and analysis results</a:t>
            </a:r>
            <a:endParaRPr lang="en-GB" sz="6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0" y="198975"/>
            <a:ext cx="9059779" cy="9404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Storage in the UFO folder in TE-MPE-PE directory</a:t>
            </a:r>
          </a:p>
        </p:txBody>
      </p:sp>
    </p:spTree>
    <p:extLst>
      <p:ext uri="{BB962C8B-B14F-4D97-AF65-F5344CB8AC3E}">
        <p14:creationId xmlns:p14="http://schemas.microsoft.com/office/powerpoint/2010/main" val="21515386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88" y="4046712"/>
            <a:ext cx="4085679" cy="205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rgbClr val="DCDCDC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dirty="0"/>
                <a:t>RAW DATA ANALYSIS</a:t>
              </a:r>
              <a:endParaRPr lang="en-US" sz="1300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32613" y="297704"/>
            <a:ext cx="935298" cy="1336140"/>
            <a:chOff x="0" y="1195422"/>
            <a:chExt cx="935298" cy="1336140"/>
          </a:xfrm>
        </p:grpSpPr>
        <p:sp>
          <p:nvSpPr>
            <p:cNvPr id="32" name="Chevron 31"/>
            <p:cNvSpPr/>
            <p:nvPr/>
          </p:nvSpPr>
          <p:spPr>
            <a:xfrm rot="5400000">
              <a:off x="-200421" y="1395843"/>
              <a:ext cx="1336140" cy="935298"/>
            </a:xfrm>
            <a:prstGeom prst="chevron">
              <a:avLst/>
            </a:prstGeom>
            <a:solidFill>
              <a:srgbClr val="004078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3" name="Chevron 4"/>
            <p:cNvSpPr txBox="1"/>
            <p:nvPr/>
          </p:nvSpPr>
          <p:spPr>
            <a:xfrm>
              <a:off x="0" y="1663071"/>
              <a:ext cx="935298" cy="400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Step 2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910717" y="448315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from PM</a:t>
            </a:r>
          </a:p>
          <a:p>
            <a:pPr algn="r"/>
            <a:r>
              <a:rPr lang="de-DE" dirty="0">
                <a:solidFill>
                  <a:srgbClr val="C00000"/>
                </a:solidFill>
              </a:rPr>
              <a:t>REST API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67911" y="1400299"/>
            <a:ext cx="6047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16L2 and IR7 area losses correlations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4570410" y="3722727"/>
            <a:ext cx="609600" cy="62908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6" y="1947835"/>
            <a:ext cx="4015909" cy="2052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 rot="16200000">
            <a:off x="-191854" y="2852189"/>
            <a:ext cx="964174" cy="2432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in Gy/s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99945" y="5784389"/>
            <a:ext cx="936475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7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5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99945" y="3660008"/>
            <a:ext cx="936475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7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5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-187502" y="5180654"/>
            <a:ext cx="964174" cy="2432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in Gy/s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0354" y="2442218"/>
            <a:ext cx="3343275" cy="205200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 rot="16200000">
            <a:off x="5102601" y="3424379"/>
            <a:ext cx="94448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accent6">
                    <a:lumMod val="50000"/>
                  </a:schemeClr>
                </a:solidFill>
              </a:rPr>
              <a:t>Losses ratio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39487" y="4897132"/>
            <a:ext cx="3958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Plot 16L2 to IR7 losses ratio for BLMs with highest signal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86097" y="4733077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64425" y="2081746"/>
            <a:ext cx="15118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16L2 BLM with highest losses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64425" y="4190320"/>
            <a:ext cx="15118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IR7 BLM with highest losses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075610" y="4037270"/>
            <a:ext cx="936475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700" dirty="0">
                <a:solidFill>
                  <a:schemeClr val="accent6">
                    <a:lumMod val="50000"/>
                  </a:schemeClr>
                </a:solidFill>
              </a:rPr>
              <a:t>Time </a:t>
            </a:r>
            <a:r>
              <a:rPr lang="de-DE" sz="500" dirty="0">
                <a:solidFill>
                  <a:schemeClr val="accent6">
                    <a:lumMod val="50000"/>
                  </a:schemeClr>
                </a:solidFill>
              </a:rPr>
              <a:t>(here in 40 µs bits)</a:t>
            </a:r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391991" y="1868867"/>
            <a:ext cx="19584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>
                <a:solidFill>
                  <a:schemeClr val="bg1">
                    <a:lumMod val="50000"/>
                  </a:schemeClr>
                </a:solidFill>
              </a:rPr>
              <a:t>30/09/2017 4:55:97 </a:t>
            </a:r>
            <a:endParaRPr lang="en-GB" sz="12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62043" y="2073924"/>
            <a:ext cx="209665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rgbClr val="FF0000"/>
                </a:solidFill>
              </a:rPr>
              <a:t>Might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be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better</a:t>
            </a:r>
            <a:r>
              <a:rPr lang="fr-CH" dirty="0">
                <a:solidFill>
                  <a:srgbClr val="FF0000"/>
                </a:solidFill>
              </a:rPr>
              <a:t> to plot IR7/16L2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3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u="sng" dirty="0"/>
              <a:t>Presentation plan</a:t>
            </a:r>
            <a:endParaRPr lang="en-GB" sz="3600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4570" y="6356349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60118" y="1167672"/>
            <a:ext cx="8226854" cy="4667421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/>
              <a:t>U</a:t>
            </a:r>
            <a:r>
              <a:rPr lang="en-US" sz="2400" dirty="0"/>
              <a:t>nidentified</a:t>
            </a:r>
            <a:r>
              <a:rPr lang="en-US" dirty="0"/>
              <a:t> F</a:t>
            </a:r>
            <a:r>
              <a:rPr lang="en-US" sz="2400" dirty="0"/>
              <a:t>alling</a:t>
            </a:r>
            <a:r>
              <a:rPr lang="en-US" dirty="0"/>
              <a:t> O</a:t>
            </a:r>
            <a:r>
              <a:rPr lang="en-US" sz="2400" dirty="0"/>
              <a:t>bjects </a:t>
            </a:r>
            <a:r>
              <a:rPr lang="en-US" dirty="0"/>
              <a:t>problem </a:t>
            </a:r>
          </a:p>
          <a:p>
            <a:pPr marL="550926" indent="-514350">
              <a:buAutoNum type="arabicParenR"/>
            </a:pPr>
            <a:r>
              <a:rPr lang="en-US" dirty="0"/>
              <a:t>Motivations</a:t>
            </a:r>
          </a:p>
          <a:p>
            <a:pPr marL="550926" indent="-514350">
              <a:buAutoNum type="arabicParenR"/>
            </a:pPr>
            <a:r>
              <a:rPr lang="en-US" dirty="0"/>
              <a:t>UFO Buster Analysis Tool</a:t>
            </a:r>
          </a:p>
          <a:p>
            <a:pPr lvl="1"/>
            <a:r>
              <a:rPr lang="en-US" dirty="0"/>
              <a:t>layout diagram </a:t>
            </a:r>
          </a:p>
          <a:p>
            <a:pPr lvl="1"/>
            <a:r>
              <a:rPr lang="en-US" dirty="0"/>
              <a:t>functionalities </a:t>
            </a:r>
          </a:p>
          <a:p>
            <a:pPr marL="550926" indent="-514350">
              <a:buAutoNum type="arabicParenR"/>
            </a:pPr>
            <a:r>
              <a:rPr lang="en-US" dirty="0"/>
              <a:t>UFO Buster vs. UFO Buster Analysis Tool</a:t>
            </a:r>
          </a:p>
          <a:p>
            <a:pPr marL="550926" indent="-514350">
              <a:buAutoNum type="arabicParenR"/>
            </a:pPr>
            <a:r>
              <a:rPr lang="en-US" dirty="0"/>
              <a:t>Future/development ideas </a:t>
            </a:r>
          </a:p>
          <a:p>
            <a:pPr marL="550926" indent="-514350">
              <a:buAutoNum type="arabicParenR"/>
            </a:pPr>
            <a:r>
              <a:rPr lang="en-US" dirty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1346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10/10/2017 | Schematic overview of UFO Buster analysis tool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653" y="1371674"/>
            <a:ext cx="7077154" cy="1563883"/>
          </a:xfrm>
          <a:prstGeom prst="rect">
            <a:avLst/>
          </a:prstGeom>
        </p:spPr>
      </p:pic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kern="1200" dirty="0"/>
                <a:t>	DATA EXTRACTION – </a:t>
              </a:r>
              <a:r>
                <a:rPr lang="en-US" sz="1400" kern="1200" dirty="0">
                  <a:solidFill>
                    <a:srgbClr val="0055A0"/>
                  </a:solidFill>
                </a:rPr>
                <a:t>(UFO Buster) </a:t>
              </a:r>
              <a:endParaRPr lang="en-US" sz="1300" kern="1200" dirty="0">
                <a:solidFill>
                  <a:srgbClr val="0055A0"/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467722" y="3118752"/>
            <a:ext cx="768163" cy="80474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89084" y="3999847"/>
            <a:ext cx="512646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Basic info </a:t>
            </a:r>
            <a:r>
              <a:rPr lang="de-DE" sz="1400" dirty="0">
                <a:solidFill>
                  <a:srgbClr val="0070C0"/>
                </a:solidFill>
              </a:rPr>
              <a:t>(timestamp, fill number, machine parameters)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UFO BLM + neighbours </a:t>
            </a:r>
            <a:r>
              <a:rPr lang="de-DE" sz="1400" dirty="0">
                <a:solidFill>
                  <a:srgbClr val="0070C0"/>
                </a:solidFill>
              </a:rPr>
              <a:t>(losses + DCUM)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Time-resolved data </a:t>
            </a:r>
            <a:r>
              <a:rPr lang="de-DE" sz="1400" dirty="0">
                <a:solidFill>
                  <a:srgbClr val="0070C0"/>
                </a:solidFill>
              </a:rPr>
              <a:t>(capture buffer)</a:t>
            </a:r>
          </a:p>
          <a:p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4483" y="3791351"/>
            <a:ext cx="2637765" cy="132537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387903" y="3151153"/>
            <a:ext cx="3300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/>
              <a:t>Merge only relevant info into one file F3 &amp; F4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678202" y="336320"/>
            <a:ext cx="881000" cy="1258570"/>
            <a:chOff x="-1" y="2851"/>
            <a:chExt cx="881000" cy="1258570"/>
          </a:xfrm>
          <a:solidFill>
            <a:srgbClr val="F0C36D"/>
          </a:solidFill>
        </p:grpSpPr>
        <p:sp>
          <p:nvSpPr>
            <p:cNvPr id="20" name="Chevron 19"/>
            <p:cNvSpPr/>
            <p:nvPr/>
          </p:nvSpPr>
          <p:spPr>
            <a:xfrm rot="5400000">
              <a:off x="-188785" y="191636"/>
              <a:ext cx="1258570" cy="880999"/>
            </a:xfrm>
            <a:prstGeom prst="chevron">
              <a:avLst/>
            </a:pr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1" name="Chevron 4"/>
            <p:cNvSpPr txBox="1"/>
            <p:nvPr/>
          </p:nvSpPr>
          <p:spPr>
            <a:xfrm>
              <a:off x="-1" y="495363"/>
              <a:ext cx="880999" cy="37757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>
                  <a:solidFill>
                    <a:srgbClr val="004078"/>
                  </a:solidFill>
                  <a:latin typeface="Calibri" panose="020F0502020204030204"/>
                  <a:ea typeface="+mn-ea"/>
                  <a:cs typeface="+mn-cs"/>
                </a:rPr>
                <a:t>Step 1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782227" y="5107133"/>
            <a:ext cx="2078585" cy="846693"/>
          </a:xfrm>
          <a:prstGeom prst="rect">
            <a:avLst/>
          </a:prstGeom>
          <a:solidFill>
            <a:srgbClr val="FED072"/>
          </a:solidFill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8" name="Group 27"/>
          <p:cNvGrpSpPr/>
          <p:nvPr/>
        </p:nvGrpSpPr>
        <p:grpSpPr>
          <a:xfrm>
            <a:off x="2131720" y="4912134"/>
            <a:ext cx="1186678" cy="1196300"/>
            <a:chOff x="4935496" y="108"/>
            <a:chExt cx="1821944" cy="182194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9" name="Oval 28"/>
            <p:cNvSpPr/>
            <p:nvPr/>
          </p:nvSpPr>
          <p:spPr>
            <a:xfrm>
              <a:off x="4935496" y="108"/>
              <a:ext cx="1821944" cy="1821944"/>
            </a:xfrm>
            <a:prstGeom prst="ellipse">
              <a:avLst/>
            </a:prstGeom>
            <a:grpFill/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0" name="Oval 6"/>
            <p:cNvSpPr/>
            <p:nvPr/>
          </p:nvSpPr>
          <p:spPr>
            <a:xfrm>
              <a:off x="5202314" y="269850"/>
              <a:ext cx="1288308" cy="12883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>
                  <a:solidFill>
                    <a:srgbClr val="004078"/>
                  </a:solidFill>
                  <a:latin typeface="Calibri" panose="020F0502020204030204"/>
                  <a:ea typeface="+mn-ea"/>
                  <a:cs typeface="+mn-cs"/>
                </a:rPr>
                <a:t>F4</a:t>
              </a:r>
              <a:endParaRPr lang="en-GB" sz="4400" kern="1200" dirty="0">
                <a:solidFill>
                  <a:srgbClr val="004078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3446437" y="5089248"/>
            <a:ext cx="1797730" cy="84669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28016" rIns="128016" bIns="128016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/>
              <a:t>excel file (.csv) </a:t>
            </a:r>
            <a:endParaRPr lang="en-GB" sz="1400" kern="1200" dirty="0"/>
          </a:p>
        </p:txBody>
      </p:sp>
    </p:spTree>
    <p:extLst>
      <p:ext uri="{BB962C8B-B14F-4D97-AF65-F5344CB8AC3E}">
        <p14:creationId xmlns:p14="http://schemas.microsoft.com/office/powerpoint/2010/main" val="32156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4570" y="6356349"/>
            <a:ext cx="4412343" cy="365125"/>
          </a:xfrm>
        </p:spPr>
        <p:txBody>
          <a:bodyPr/>
          <a:lstStyle/>
          <a:p>
            <a:r>
              <a:rPr lang="en-US" dirty="0"/>
              <a:t>10/10/2017 | Schematic overview of UFO Buster analysis tool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64511" y="1879727"/>
            <a:ext cx="2451757" cy="555881"/>
          </a:xfrm>
          <a:prstGeom prst="rect">
            <a:avLst/>
          </a:prstGeom>
          <a:solidFill>
            <a:srgbClr val="000000">
              <a:tint val="40000"/>
              <a:alpha val="90000"/>
              <a:hueOff val="1327120"/>
              <a:satOff val="58367"/>
              <a:lumOff val="8681"/>
              <a:alphaOff val="0"/>
            </a:srgbClr>
          </a:solidFill>
          <a:ln w="25400" cap="flat" cmpd="sng" algn="ctr">
            <a:solidFill>
              <a:srgbClr val="000000">
                <a:tint val="40000"/>
                <a:alpha val="90000"/>
                <a:hueOff val="1327120"/>
                <a:satOff val="58367"/>
                <a:lumOff val="8681"/>
                <a:alphaOff val="0"/>
              </a:srgbClr>
            </a:solidFill>
            <a:prstDash val="solid"/>
          </a:ln>
          <a:effectLst/>
        </p:spPr>
      </p:sp>
      <p:sp>
        <p:nvSpPr>
          <p:cNvPr id="19" name="Rectangle 18"/>
          <p:cNvSpPr/>
          <p:nvPr/>
        </p:nvSpPr>
        <p:spPr>
          <a:xfrm>
            <a:off x="3564511" y="1803624"/>
            <a:ext cx="2451757" cy="7223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0" tIns="128016" rIns="128016" bIns="128016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u="sng" strike="noStrike" kern="0" cap="none" spc="0" normalizeH="0" baseline="0" noProof="0" dirty="0">
                <a:ln>
                  <a:noFill/>
                </a:ln>
                <a:solidFill>
                  <a:srgbClr val="0040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STABLE</a:t>
            </a:r>
            <a:r>
              <a:rPr kumimoji="0" lang="en-US" sz="1400" b="0" u="none" strike="noStrike" kern="0" cap="none" spc="0" normalizeH="0" baseline="0" noProof="0" dirty="0">
                <a:ln>
                  <a:noFill/>
                </a:ln>
                <a:solidFill>
                  <a:srgbClr val="0040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u="none" strike="noStrike" kern="0" cap="none" spc="0" normalizeH="0" baseline="0" noProof="0" dirty="0">
                <a:ln>
                  <a:noFill/>
                </a:ln>
                <a:solidFill>
                  <a:srgbClr val="004078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beam mode</a:t>
            </a:r>
          </a:p>
          <a:p>
            <a:pPr marL="0" marR="0" lvl="0" indent="0" algn="ctr" defTabSz="8001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400" u="sng" kern="0" dirty="0">
                <a:solidFill>
                  <a:srgbClr val="0040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v</a:t>
            </a:r>
            <a:r>
              <a:rPr kumimoji="0" lang="en-US" sz="1400" b="0" u="sng" strike="noStrike" kern="0" cap="none" spc="0" normalizeH="0" baseline="0" noProof="0" dirty="0" err="1">
                <a:ln>
                  <a:noFill/>
                </a:ln>
                <a:solidFill>
                  <a:srgbClr val="0040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</a:rPr>
              <a:t>erified</a:t>
            </a:r>
            <a:r>
              <a:rPr kumimoji="0" lang="en-US" sz="1400" b="0" u="none" strike="noStrike" kern="0" cap="none" spc="0" normalizeH="0" baseline="0" noProof="0" dirty="0">
                <a:ln>
                  <a:noFill/>
                </a:ln>
                <a:solidFill>
                  <a:srgbClr val="0040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UFO</a:t>
            </a:r>
            <a:endParaRPr kumimoji="0" lang="en-GB" sz="1400" b="0" u="none" strike="noStrike" kern="0" cap="none" spc="0" normalizeH="0" baseline="0" noProof="0" dirty="0">
              <a:ln>
                <a:noFill/>
              </a:ln>
              <a:solidFill>
                <a:srgbClr val="0040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37658" y="1297563"/>
            <a:ext cx="584942" cy="6127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60848" y="686029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</a:t>
            </a:r>
            <a:endParaRPr lang="en-GB" u="sng" dirty="0"/>
          </a:p>
        </p:txBody>
      </p:sp>
      <p:grpSp>
        <p:nvGrpSpPr>
          <p:cNvPr id="38" name="Group 37"/>
          <p:cNvGrpSpPr/>
          <p:nvPr/>
        </p:nvGrpSpPr>
        <p:grpSpPr>
          <a:xfrm>
            <a:off x="3564511" y="473714"/>
            <a:ext cx="859220" cy="833416"/>
            <a:chOff x="380635" y="108"/>
            <a:chExt cx="1821944" cy="1821944"/>
          </a:xfrm>
        </p:grpSpPr>
        <p:sp>
          <p:nvSpPr>
            <p:cNvPr id="39" name="Oval 38"/>
            <p:cNvSpPr/>
            <p:nvPr/>
          </p:nvSpPr>
          <p:spPr>
            <a:xfrm>
              <a:off x="380635" y="108"/>
              <a:ext cx="1821944" cy="1821944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0" name="Oval 4"/>
            <p:cNvSpPr/>
            <p:nvPr/>
          </p:nvSpPr>
          <p:spPr>
            <a:xfrm>
              <a:off x="647453" y="266926"/>
              <a:ext cx="1288308" cy="1288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F1</a:t>
              </a:r>
              <a:endParaRPr lang="en-GB" sz="3200" kern="1200" dirty="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3" name="Oval 6"/>
          <p:cNvSpPr/>
          <p:nvPr/>
        </p:nvSpPr>
        <p:spPr>
          <a:xfrm>
            <a:off x="1372584" y="3804715"/>
            <a:ext cx="879078" cy="91331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6500" kern="1200" dirty="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F2</a:t>
            </a:r>
            <a:endParaRPr lang="en-GB" sz="65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031934" y="453987"/>
            <a:ext cx="859220" cy="833416"/>
            <a:chOff x="380635" y="108"/>
            <a:chExt cx="1821944" cy="1821944"/>
          </a:xfrm>
        </p:grpSpPr>
        <p:sp>
          <p:nvSpPr>
            <p:cNvPr id="45" name="Oval 44"/>
            <p:cNvSpPr/>
            <p:nvPr/>
          </p:nvSpPr>
          <p:spPr>
            <a:xfrm>
              <a:off x="380635" y="108"/>
              <a:ext cx="1821944" cy="1821944"/>
            </a:xfrm>
            <a:prstGeom prst="ellipse">
              <a:avLst/>
            </a:prstGeom>
            <a:solidFill>
              <a:srgbClr val="004078"/>
            </a:solidFill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6" name="Oval 4"/>
            <p:cNvSpPr/>
            <p:nvPr/>
          </p:nvSpPr>
          <p:spPr>
            <a:xfrm>
              <a:off x="647453" y="266926"/>
              <a:ext cx="1288308" cy="1288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F2</a:t>
              </a:r>
              <a:endParaRPr lang="en-GB" sz="3200" kern="1200" dirty="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1160848" y="1879727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 1</a:t>
            </a:r>
            <a:endParaRPr lang="en-GB" u="sng" dirty="0"/>
          </a:p>
        </p:txBody>
      </p:sp>
      <p:sp>
        <p:nvSpPr>
          <p:cNvPr id="8" name="Rectangle 7"/>
          <p:cNvSpPr/>
          <p:nvPr/>
        </p:nvSpPr>
        <p:spPr>
          <a:xfrm>
            <a:off x="1160848" y="3133601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 2</a:t>
            </a:r>
            <a:endParaRPr lang="en-GB" u="sng" dirty="0"/>
          </a:p>
        </p:txBody>
      </p:sp>
      <p:sp>
        <p:nvSpPr>
          <p:cNvPr id="48" name="Rectangle 47"/>
          <p:cNvSpPr/>
          <p:nvPr/>
        </p:nvSpPr>
        <p:spPr>
          <a:xfrm>
            <a:off x="1160848" y="4324156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 3</a:t>
            </a:r>
            <a:endParaRPr lang="en-GB" u="sng" dirty="0"/>
          </a:p>
        </p:txBody>
      </p:sp>
      <p:sp>
        <p:nvSpPr>
          <p:cNvPr id="49" name="Rectangle 48"/>
          <p:cNvSpPr/>
          <p:nvPr/>
        </p:nvSpPr>
        <p:spPr>
          <a:xfrm>
            <a:off x="1160848" y="5483077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 4</a:t>
            </a:r>
            <a:endParaRPr lang="en-GB" u="sng" dirty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37658" y="2443363"/>
            <a:ext cx="584942" cy="612796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3568863" y="3059744"/>
            <a:ext cx="2451757" cy="555881"/>
          </a:xfrm>
          <a:prstGeom prst="rect">
            <a:avLst/>
          </a:prstGeom>
          <a:solidFill>
            <a:srgbClr val="000000">
              <a:tint val="40000"/>
              <a:alpha val="90000"/>
              <a:hueOff val="1327120"/>
              <a:satOff val="58367"/>
              <a:lumOff val="8681"/>
              <a:alphaOff val="0"/>
            </a:srgbClr>
          </a:solidFill>
          <a:ln w="25400" cap="flat" cmpd="sng" algn="ctr">
            <a:solidFill>
              <a:srgbClr val="000000">
                <a:tint val="40000"/>
                <a:alpha val="90000"/>
                <a:hueOff val="1327120"/>
                <a:satOff val="58367"/>
                <a:lumOff val="8681"/>
                <a:alphaOff val="0"/>
              </a:srgbClr>
            </a:solidFill>
            <a:prstDash val="solid"/>
          </a:ln>
          <a:effectLst/>
        </p:spPr>
      </p:sp>
      <p:sp>
        <p:nvSpPr>
          <p:cNvPr id="53" name="Rectangle 52"/>
          <p:cNvSpPr/>
          <p:nvPr/>
        </p:nvSpPr>
        <p:spPr>
          <a:xfrm>
            <a:off x="3568863" y="2983641"/>
            <a:ext cx="2451757" cy="7223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0" tIns="128016" rIns="128016" bIns="128016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rgbClr val="004078"/>
                </a:solidFill>
                <a:latin typeface="Calibri" panose="020F0502020204030204"/>
              </a:rPr>
              <a:t>   F2 for which matching F1 exist </a:t>
            </a:r>
            <a:endParaRPr kumimoji="0" lang="en-GB" sz="1400" b="0" strike="noStrike" kern="0" cap="none" spc="0" normalizeH="0" baseline="0" noProof="0" dirty="0">
              <a:ln>
                <a:noFill/>
              </a:ln>
              <a:solidFill>
                <a:srgbClr val="004078"/>
              </a:solidFill>
              <a:uLnTx/>
              <a:uFillTx/>
              <a:latin typeface="Calibri" panose="020F0502020204030204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577569" y="4252819"/>
            <a:ext cx="2451757" cy="555881"/>
          </a:xfrm>
          <a:prstGeom prst="rect">
            <a:avLst/>
          </a:prstGeom>
          <a:solidFill>
            <a:srgbClr val="000000">
              <a:tint val="40000"/>
              <a:alpha val="90000"/>
              <a:hueOff val="1327120"/>
              <a:satOff val="58367"/>
              <a:lumOff val="8681"/>
              <a:alphaOff val="0"/>
            </a:srgbClr>
          </a:solidFill>
          <a:ln w="25400" cap="flat" cmpd="sng" algn="ctr">
            <a:solidFill>
              <a:srgbClr val="000000">
                <a:tint val="40000"/>
                <a:alpha val="90000"/>
                <a:hueOff val="1327120"/>
                <a:satOff val="58367"/>
                <a:lumOff val="8681"/>
                <a:alphaOff val="0"/>
              </a:srgbClr>
            </a:solidFill>
            <a:prstDash val="solid"/>
          </a:ln>
          <a:effectLst/>
        </p:spPr>
      </p:sp>
      <p:sp>
        <p:nvSpPr>
          <p:cNvPr id="55" name="Rectangle 54"/>
          <p:cNvSpPr/>
          <p:nvPr/>
        </p:nvSpPr>
        <p:spPr>
          <a:xfrm>
            <a:off x="3577569" y="4194134"/>
            <a:ext cx="2451757" cy="7223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0" tIns="128016" rIns="128016" bIns="128016" numCol="1" spcCol="1270" anchor="ctr" anchorCtr="0">
            <a:noAutofit/>
          </a:bodyPr>
          <a:lstStyle/>
          <a:p>
            <a:pPr algn="ctr" defTabSz="800100"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400" kern="0" dirty="0">
                <a:solidFill>
                  <a:srgbClr val="004078"/>
                </a:solidFill>
                <a:latin typeface="Calibri" panose="020F0502020204030204"/>
              </a:rPr>
              <a:t>l</a:t>
            </a:r>
            <a:r>
              <a:rPr kumimoji="0" lang="en-US" sz="1400" b="0" u="none" strike="noStrike" kern="0" cap="none" spc="0" normalizeH="0" baseline="0" noProof="0" dirty="0" err="1">
                <a:ln>
                  <a:noFill/>
                </a:ln>
                <a:solidFill>
                  <a:srgbClr val="0040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osses</a:t>
            </a:r>
            <a:r>
              <a:rPr kumimoji="0" lang="en-US" sz="1400" b="0" u="none" strike="noStrike" kern="0" cap="none" spc="0" normalizeH="0" baseline="0" noProof="0" dirty="0">
                <a:ln>
                  <a:noFill/>
                </a:ln>
                <a:solidFill>
                  <a:srgbClr val="0040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&gt; </a:t>
            </a:r>
            <a:r>
              <a:rPr kumimoji="0" lang="en-US" sz="1400" b="0" u="sng" strike="noStrike" kern="0" cap="none" spc="0" normalizeH="0" baseline="0" noProof="0" dirty="0">
                <a:ln>
                  <a:noFill/>
                </a:ln>
                <a:solidFill>
                  <a:srgbClr val="0040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</a:rPr>
              <a:t>threshold </a:t>
            </a:r>
            <a:r>
              <a:rPr lang="en-US" sz="1400" u="sng" kern="0" dirty="0">
                <a:solidFill>
                  <a:srgbClr val="005AA9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(5 * 10</a:t>
            </a:r>
            <a:r>
              <a:rPr lang="en-US" sz="1400" u="sng" kern="0" baseline="30000" dirty="0">
                <a:solidFill>
                  <a:srgbClr val="005AA9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-3</a:t>
            </a:r>
            <a:r>
              <a:rPr lang="en-US" sz="1400" u="sng" kern="0" dirty="0">
                <a:solidFill>
                  <a:srgbClr val="005AA9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)</a:t>
            </a:r>
            <a:endParaRPr lang="en-GB" sz="1400" u="sng" kern="0" dirty="0">
              <a:solidFill>
                <a:srgbClr val="005AA9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33065" y="3612400"/>
            <a:ext cx="584942" cy="612796"/>
          </a:xfrm>
          <a:prstGeom prst="rect">
            <a:avLst/>
          </a:prstGeom>
        </p:spPr>
      </p:pic>
      <p:sp>
        <p:nvSpPr>
          <p:cNvPr id="58" name="Rectangle 57"/>
          <p:cNvSpPr/>
          <p:nvPr/>
        </p:nvSpPr>
        <p:spPr>
          <a:xfrm>
            <a:off x="3577569" y="5423420"/>
            <a:ext cx="2451757" cy="555881"/>
          </a:xfrm>
          <a:prstGeom prst="rect">
            <a:avLst/>
          </a:prstGeom>
          <a:solidFill>
            <a:srgbClr val="000000">
              <a:tint val="40000"/>
              <a:alpha val="90000"/>
              <a:hueOff val="1327120"/>
              <a:satOff val="58367"/>
              <a:lumOff val="8681"/>
              <a:alphaOff val="0"/>
            </a:srgbClr>
          </a:solidFill>
          <a:ln w="25400" cap="flat" cmpd="sng" algn="ctr">
            <a:solidFill>
              <a:srgbClr val="000000">
                <a:tint val="40000"/>
                <a:alpha val="90000"/>
                <a:hueOff val="1327120"/>
                <a:satOff val="58367"/>
                <a:lumOff val="8681"/>
                <a:alphaOff val="0"/>
              </a:srgbClr>
            </a:solidFill>
            <a:prstDash val="solid"/>
          </a:ln>
          <a:effectLst/>
        </p:spPr>
      </p:sp>
      <p:sp>
        <p:nvSpPr>
          <p:cNvPr id="59" name="Rectangle 58"/>
          <p:cNvSpPr/>
          <p:nvPr/>
        </p:nvSpPr>
        <p:spPr>
          <a:xfrm>
            <a:off x="3577569" y="5347317"/>
            <a:ext cx="2451757" cy="7223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0" tIns="128016" rIns="128016" bIns="128016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u="sng" strike="noStrike" kern="0" cap="none" spc="0" normalizeH="0" baseline="0" noProof="0" dirty="0">
                <a:ln>
                  <a:noFill/>
                </a:ln>
                <a:solidFill>
                  <a:srgbClr val="0040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</a:rPr>
              <a:t>2 consecutive</a:t>
            </a:r>
            <a:r>
              <a:rPr kumimoji="0" lang="en-US" sz="1400" b="0" u="sng" strike="noStrike" kern="0" cap="none" spc="0" normalizeH="0" noProof="0" dirty="0">
                <a:ln>
                  <a:noFill/>
                </a:ln>
                <a:solidFill>
                  <a:srgbClr val="0040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</a:rPr>
              <a:t> points </a:t>
            </a:r>
            <a:r>
              <a:rPr kumimoji="0" lang="en-US" sz="1400" b="0" strike="noStrike" kern="0" cap="none" spc="0" normalizeH="0" noProof="0" dirty="0">
                <a:ln>
                  <a:noFill/>
                </a:ln>
                <a:solidFill>
                  <a:srgbClr val="004078"/>
                </a:solidFill>
                <a:uLnTx/>
                <a:uFillTx/>
                <a:latin typeface="Calibri" panose="020F0502020204030204"/>
              </a:rPr>
              <a:t>full</a:t>
            </a:r>
            <a:r>
              <a:rPr lang="en-US" sz="1400" kern="0" dirty="0">
                <a:solidFill>
                  <a:srgbClr val="004078"/>
                </a:solidFill>
                <a:latin typeface="Calibri" panose="020F0502020204030204"/>
              </a:rPr>
              <a:t>fill cond3</a:t>
            </a:r>
            <a:endParaRPr kumimoji="0" lang="en-GB" sz="1400" b="0" strike="noStrike" kern="0" cap="none" spc="0" normalizeH="0" baseline="0" noProof="0" dirty="0">
              <a:ln>
                <a:noFill/>
              </a:ln>
              <a:solidFill>
                <a:srgbClr val="004078"/>
              </a:solidFill>
              <a:uLnTx/>
              <a:uFillTx/>
              <a:latin typeface="Calibri" panose="020F0502020204030204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33065" y="4802112"/>
            <a:ext cx="584942" cy="612796"/>
          </a:xfrm>
          <a:prstGeom prst="rect">
            <a:avLst/>
          </a:prstGeom>
        </p:spPr>
      </p:pic>
      <p:sp>
        <p:nvSpPr>
          <p:cNvPr id="61" name="Cross 60"/>
          <p:cNvSpPr/>
          <p:nvPr/>
        </p:nvSpPr>
        <p:spPr>
          <a:xfrm>
            <a:off x="4601558" y="755000"/>
            <a:ext cx="252549" cy="245464"/>
          </a:xfrm>
          <a:prstGeom prst="pl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7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53" grpId="0"/>
      <p:bldP spid="55" grpId="0"/>
      <p:bldP spid="5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10/10/2017 | Schematic overview of UFO Buster analysis tool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250" y="1571438"/>
            <a:ext cx="7077154" cy="1563883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686910" y="362447"/>
            <a:ext cx="881000" cy="1258570"/>
            <a:chOff x="0" y="2851"/>
            <a:chExt cx="881000" cy="1258570"/>
          </a:xfrm>
        </p:grpSpPr>
        <p:sp>
          <p:nvSpPr>
            <p:cNvPr id="65" name="Chevron 64"/>
            <p:cNvSpPr/>
            <p:nvPr/>
          </p:nvSpPr>
          <p:spPr>
            <a:xfrm rot="5400000">
              <a:off x="-188785" y="191636"/>
              <a:ext cx="1258570" cy="880999"/>
            </a:xfrm>
            <a:prstGeom prst="chevron">
              <a:avLst/>
            </a:prstGeom>
            <a:solidFill>
              <a:srgbClr val="005AA9">
                <a:shade val="80000"/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005AA9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6" name="Chevron 4"/>
            <p:cNvSpPr txBox="1"/>
            <p:nvPr/>
          </p:nvSpPr>
          <p:spPr>
            <a:xfrm>
              <a:off x="1" y="443351"/>
              <a:ext cx="880999" cy="3775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Step 1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kern="1200" dirty="0"/>
                <a:t>	DATA EXTRACTION</a:t>
              </a:r>
              <a:endParaRPr lang="en-US" sz="1300" kern="1200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457713" y="3427459"/>
            <a:ext cx="768163" cy="80474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44167" y="4524615"/>
            <a:ext cx="36449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Reduces data volume for quick analysis</a:t>
            </a:r>
            <a:endParaRPr lang="en-GB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699" y="4282051"/>
            <a:ext cx="2805962" cy="140989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33754" y="4091355"/>
            <a:ext cx="3259015" cy="181707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0406" y="4583947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-412058" y="3400245"/>
            <a:ext cx="2078585" cy="846693"/>
          </a:xfrm>
          <a:prstGeom prst="rect">
            <a:avLst/>
          </a:prstGeom>
          <a:solidFill>
            <a:srgbClr val="FED072"/>
          </a:solidFill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7" name="Group 26"/>
          <p:cNvGrpSpPr/>
          <p:nvPr/>
        </p:nvGrpSpPr>
        <p:grpSpPr>
          <a:xfrm>
            <a:off x="-1062565" y="3205246"/>
            <a:ext cx="1186678" cy="1196300"/>
            <a:chOff x="4935496" y="108"/>
            <a:chExt cx="1821944" cy="182194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8" name="Oval 27"/>
            <p:cNvSpPr/>
            <p:nvPr/>
          </p:nvSpPr>
          <p:spPr>
            <a:xfrm>
              <a:off x="4935496" y="108"/>
              <a:ext cx="1821944" cy="1821944"/>
            </a:xfrm>
            <a:prstGeom prst="ellipse">
              <a:avLst/>
            </a:prstGeom>
            <a:grpFill/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9" name="Oval 6"/>
            <p:cNvSpPr/>
            <p:nvPr/>
          </p:nvSpPr>
          <p:spPr>
            <a:xfrm>
              <a:off x="5202314" y="269850"/>
              <a:ext cx="1288308" cy="12883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>
                  <a:solidFill>
                    <a:srgbClr val="004078"/>
                  </a:solidFill>
                  <a:latin typeface="Calibri" panose="020F0502020204030204"/>
                  <a:ea typeface="+mn-ea"/>
                  <a:cs typeface="+mn-cs"/>
                </a:rPr>
                <a:t>F4</a:t>
              </a:r>
              <a:endParaRPr lang="en-GB" sz="4400" kern="1200" dirty="0">
                <a:solidFill>
                  <a:srgbClr val="004078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252152" y="3382360"/>
            <a:ext cx="1797730" cy="84669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28016" rIns="128016" bIns="128016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/>
              <a:t>excel file (.csv) </a:t>
            </a:r>
            <a:endParaRPr lang="en-GB" sz="1400" kern="1200" dirty="0"/>
          </a:p>
        </p:txBody>
      </p:sp>
    </p:spTree>
    <p:extLst>
      <p:ext uri="{BB962C8B-B14F-4D97-AF65-F5344CB8AC3E}">
        <p14:creationId xmlns:p14="http://schemas.microsoft.com/office/powerpoint/2010/main" val="39973763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4570" y="6356349"/>
            <a:ext cx="4412343" cy="365125"/>
          </a:xfrm>
        </p:spPr>
        <p:txBody>
          <a:bodyPr/>
          <a:lstStyle/>
          <a:p>
            <a:r>
              <a:rPr lang="en-US" dirty="0"/>
              <a:t>07/12/2017 | Schematic overview of UFO Buster analysis tool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58653" y="367011"/>
            <a:ext cx="1821944" cy="1821944"/>
            <a:chOff x="380635" y="108"/>
            <a:chExt cx="1821944" cy="1821944"/>
          </a:xfrm>
        </p:grpSpPr>
        <p:sp>
          <p:nvSpPr>
            <p:cNvPr id="9" name="Oval 8"/>
            <p:cNvSpPr/>
            <p:nvPr/>
          </p:nvSpPr>
          <p:spPr>
            <a:xfrm>
              <a:off x="380635" y="108"/>
              <a:ext cx="1821944" cy="1821944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647453" y="266926"/>
              <a:ext cx="1288308" cy="1288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65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F1</a:t>
              </a:r>
              <a:endParaRPr lang="en-GB" sz="6500" kern="1200" dirty="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85036" y="395034"/>
            <a:ext cx="1821944" cy="1821944"/>
            <a:chOff x="4935496" y="108"/>
            <a:chExt cx="1821944" cy="1821944"/>
          </a:xfrm>
        </p:grpSpPr>
        <p:sp>
          <p:nvSpPr>
            <p:cNvPr id="12" name="Oval 11"/>
            <p:cNvSpPr/>
            <p:nvPr/>
          </p:nvSpPr>
          <p:spPr>
            <a:xfrm>
              <a:off x="4935496" y="108"/>
              <a:ext cx="1821944" cy="1821944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3" name="Oval 6"/>
            <p:cNvSpPr/>
            <p:nvPr/>
          </p:nvSpPr>
          <p:spPr>
            <a:xfrm>
              <a:off x="5202314" y="266926"/>
              <a:ext cx="1288308" cy="12883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6500" kern="1200" dirty="0">
                  <a:solidFill>
                    <a:srgbClr val="FFFFFF"/>
                  </a:solidFill>
                  <a:latin typeface="Calibri" panose="020F0502020204030204"/>
                  <a:ea typeface="+mn-ea"/>
                  <a:cs typeface="+mn-cs"/>
                </a:rPr>
                <a:t>F2</a:t>
              </a:r>
              <a:endParaRPr lang="en-GB" sz="6500" kern="1200" dirty="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4" name="Straight Arrow Connector 13"/>
          <p:cNvCxnSpPr/>
          <p:nvPr/>
        </p:nvCxnSpPr>
        <p:spPr bwMode="auto">
          <a:xfrm>
            <a:off x="2647335" y="1294979"/>
            <a:ext cx="4063181" cy="0"/>
          </a:xfrm>
          <a:prstGeom prst="straightConnector1">
            <a:avLst/>
          </a:prstGeom>
          <a:ln w="31750">
            <a:solidFill>
              <a:srgbClr val="004078"/>
            </a:solidFill>
            <a:headEnd type="triangle"/>
            <a:tailEnd type="triangle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1"/>
          <p:cNvSpPr>
            <a:spLocks noGrp="1"/>
          </p:cNvSpPr>
          <p:nvPr>
            <p:ph idx="1"/>
          </p:nvPr>
        </p:nvSpPr>
        <p:spPr>
          <a:xfrm>
            <a:off x="2969335" y="743613"/>
            <a:ext cx="3608913" cy="466726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US" sz="2000" dirty="0"/>
              <a:t>find the corresponding file type 2</a:t>
            </a:r>
            <a:endParaRPr lang="en-GB" sz="20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3680350" y="1922137"/>
            <a:ext cx="786364" cy="786364"/>
          </a:xfrm>
          <a:prstGeom prst="straightConnector1">
            <a:avLst/>
          </a:prstGeom>
          <a:ln w="31750">
            <a:solidFill>
              <a:srgbClr val="004078"/>
            </a:solidFill>
            <a:headEnd type="none" w="med" len="med"/>
            <a:tailEnd type="triangle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4919585" y="1922137"/>
            <a:ext cx="745518" cy="786364"/>
          </a:xfrm>
          <a:prstGeom prst="straightConnector1">
            <a:avLst/>
          </a:prstGeom>
          <a:ln w="31750">
            <a:solidFill>
              <a:srgbClr val="004078"/>
            </a:solidFill>
            <a:headEnd type="none" w="med" len="med"/>
            <a:tailEnd type="triangle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1"/>
          <p:cNvSpPr txBox="1">
            <a:spLocks/>
          </p:cNvSpPr>
          <p:nvPr/>
        </p:nvSpPr>
        <p:spPr bwMode="auto">
          <a:xfrm>
            <a:off x="4175559" y="1455411"/>
            <a:ext cx="1039744" cy="46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34541" indent="-134541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4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61938" indent="-126206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403622" indent="-140494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538163" indent="-129779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6810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5pPr>
            <a:lvl6pPr marL="10239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6pPr>
            <a:lvl7pPr marL="13668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7pPr>
            <a:lvl8pPr marL="17097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8pPr>
            <a:lvl9pPr marL="20526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i="1" kern="0" dirty="0">
                <a:solidFill>
                  <a:srgbClr val="C00000"/>
                </a:solidFill>
                <a:latin typeface="Calibri Light" panose="020F0302020204030204"/>
              </a:rPr>
              <a:t>2 WAYS</a:t>
            </a:r>
            <a:endParaRPr lang="en-GB" sz="2000" i="1" kern="0" dirty="0">
              <a:solidFill>
                <a:srgbClr val="C00000"/>
              </a:solidFill>
              <a:latin typeface="Calibri Light" panose="020F0302020204030204"/>
            </a:endParaRPr>
          </a:p>
        </p:txBody>
      </p:sp>
      <p:sp>
        <p:nvSpPr>
          <p:cNvPr id="19" name="Content Placeholder 1"/>
          <p:cNvSpPr txBox="1">
            <a:spLocks/>
          </p:cNvSpPr>
          <p:nvPr/>
        </p:nvSpPr>
        <p:spPr bwMode="auto">
          <a:xfrm>
            <a:off x="2359649" y="2853380"/>
            <a:ext cx="2252974" cy="521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34541" indent="-134541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4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61938" indent="-126206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403622" indent="-140494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538163" indent="-129779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6810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5pPr>
            <a:lvl6pPr marL="10239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6pPr>
            <a:lvl7pPr marL="13668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7pPr>
            <a:lvl8pPr marL="17097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8pPr>
            <a:lvl9pPr marL="20526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400" b="0" kern="0" dirty="0">
                <a:latin typeface="Calibri" panose="020F0502020204030204"/>
              </a:rPr>
              <a:t>1) looking for F2 with the same </a:t>
            </a:r>
            <a:r>
              <a:rPr lang="en-US" sz="1400" b="0" u="sng" kern="0" dirty="0">
                <a:solidFill>
                  <a:schemeClr val="bg2">
                    <a:lumMod val="25000"/>
                  </a:schemeClr>
                </a:solidFill>
                <a:latin typeface="Calibri" panose="020F0502020204030204"/>
              </a:rPr>
              <a:t>timestamp</a:t>
            </a:r>
            <a:r>
              <a:rPr lang="en-US" sz="1400" b="0" kern="0" dirty="0">
                <a:latin typeface="Calibri" panose="020F0502020204030204"/>
              </a:rPr>
              <a:t> and </a:t>
            </a:r>
            <a:r>
              <a:rPr lang="en-US" sz="1400" b="0" u="sng" kern="0" dirty="0" err="1">
                <a:solidFill>
                  <a:schemeClr val="bg2">
                    <a:lumMod val="25000"/>
                  </a:schemeClr>
                </a:solidFill>
                <a:latin typeface="Calibri" panose="020F0502020204030204"/>
              </a:rPr>
              <a:t>fillnumber</a:t>
            </a:r>
            <a:endParaRPr lang="en-GB" sz="1400" b="0" u="sng" kern="0" dirty="0">
              <a:solidFill>
                <a:schemeClr val="bg2">
                  <a:lumMod val="25000"/>
                </a:schemeClr>
              </a:solidFill>
              <a:latin typeface="Calibri" panose="020F050202020403020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98227" y="2853380"/>
            <a:ext cx="213344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kern="0" dirty="0">
                <a:latin typeface="Calibri" panose="020F0502020204030204"/>
              </a:rPr>
              <a:t>2) go to an appropriate path using </a:t>
            </a:r>
            <a:r>
              <a:rPr lang="en-US" sz="1400" u="sng" kern="0" dirty="0" err="1">
                <a:solidFill>
                  <a:schemeClr val="bg2">
                    <a:lumMod val="25000"/>
                  </a:schemeClr>
                </a:solidFill>
                <a:latin typeface="Calibri" panose="020F0502020204030204"/>
              </a:rPr>
              <a:t>fillnumber</a:t>
            </a:r>
            <a:r>
              <a:rPr lang="en-US" sz="1400" kern="0" dirty="0">
                <a:latin typeface="Calibri" panose="020F0502020204030204"/>
              </a:rPr>
              <a:t>. Then look for the corresponding F2 using </a:t>
            </a:r>
            <a:r>
              <a:rPr lang="en-US" sz="1400" u="sng" kern="0" dirty="0">
                <a:solidFill>
                  <a:schemeClr val="bg2">
                    <a:lumMod val="25000"/>
                  </a:schemeClr>
                </a:solidFill>
                <a:latin typeface="Calibri" panose="020F0502020204030204"/>
              </a:rPr>
              <a:t>naming convention </a:t>
            </a:r>
            <a:endParaRPr lang="en-GB" sz="1400" u="sng" kern="0" dirty="0">
              <a:solidFill>
                <a:schemeClr val="bg2">
                  <a:lumMod val="25000"/>
                </a:schemeClr>
              </a:solidFill>
              <a:latin typeface="Calibri" panose="020F0502020204030204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64143" y="2192723"/>
            <a:ext cx="14109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kern="0" dirty="0">
                <a:solidFill>
                  <a:srgbClr val="004078"/>
                </a:solidFill>
              </a:rPr>
              <a:t>.</a:t>
            </a:r>
            <a:r>
              <a:rPr lang="en-US" sz="1400" i="1" kern="0" dirty="0" err="1">
                <a:solidFill>
                  <a:srgbClr val="004078"/>
                </a:solidFill>
              </a:rPr>
              <a:t>sdds</a:t>
            </a:r>
            <a:r>
              <a:rPr lang="en-US" sz="1400" i="1" kern="0" dirty="0">
                <a:solidFill>
                  <a:srgbClr val="004078"/>
                </a:solidFill>
              </a:rPr>
              <a:t> ASCII file</a:t>
            </a:r>
            <a:endParaRPr lang="en-GB" sz="1400" i="1" kern="0" dirty="0">
              <a:solidFill>
                <a:srgbClr val="004078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61530" y="2219794"/>
            <a:ext cx="1428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kern="0" dirty="0">
                <a:solidFill>
                  <a:srgbClr val="004078"/>
                </a:solidFill>
              </a:rPr>
              <a:t>.</a:t>
            </a:r>
            <a:r>
              <a:rPr lang="en-US" sz="1400" i="1" kern="0" dirty="0" err="1">
                <a:solidFill>
                  <a:srgbClr val="004078"/>
                </a:solidFill>
              </a:rPr>
              <a:t>sdds</a:t>
            </a:r>
            <a:r>
              <a:rPr lang="en-US" sz="1400" i="1" kern="0" dirty="0">
                <a:solidFill>
                  <a:srgbClr val="004078"/>
                </a:solidFill>
              </a:rPr>
              <a:t> binary file</a:t>
            </a:r>
            <a:endParaRPr lang="en-GB" sz="1400" i="1" kern="0" dirty="0">
              <a:solidFill>
                <a:srgbClr val="004078"/>
              </a:solidFill>
            </a:endParaRPr>
          </a:p>
        </p:txBody>
      </p:sp>
      <p:sp>
        <p:nvSpPr>
          <p:cNvPr id="23" name="Content Placeholder 1"/>
          <p:cNvSpPr txBox="1">
            <a:spLocks/>
          </p:cNvSpPr>
          <p:nvPr/>
        </p:nvSpPr>
        <p:spPr bwMode="auto">
          <a:xfrm>
            <a:off x="755741" y="2654919"/>
            <a:ext cx="1025875" cy="54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34541" indent="-134541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4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61938" indent="-126206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403622" indent="-140494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538163" indent="-129779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6810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5pPr>
            <a:lvl6pPr marL="10239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6pPr>
            <a:lvl7pPr marL="13668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7pPr>
            <a:lvl8pPr marL="17097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8pPr>
            <a:lvl9pPr marL="20526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i="1" kern="0" dirty="0">
                <a:solidFill>
                  <a:srgbClr val="C00000"/>
                </a:solidFill>
                <a:latin typeface="Calibri Light" panose="020F0302020204030204"/>
              </a:rPr>
              <a:t>EXTRACT</a:t>
            </a:r>
            <a:endParaRPr lang="en-GB" sz="1800" i="1" kern="0" dirty="0">
              <a:solidFill>
                <a:srgbClr val="C00000"/>
              </a:solidFill>
              <a:latin typeface="Calibri Light" panose="020F0302020204030204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1781616" y="2580968"/>
            <a:ext cx="0" cy="826596"/>
          </a:xfrm>
          <a:prstGeom prst="straightConnector1">
            <a:avLst/>
          </a:prstGeom>
          <a:ln w="31750">
            <a:solidFill>
              <a:srgbClr val="004078"/>
            </a:solidFill>
            <a:headEnd type="none" w="med" len="med"/>
            <a:tailEnd type="triangle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 bwMode="auto">
          <a:xfrm>
            <a:off x="7449912" y="2611559"/>
            <a:ext cx="0" cy="826596"/>
          </a:xfrm>
          <a:prstGeom prst="straightConnector1">
            <a:avLst/>
          </a:prstGeom>
          <a:ln w="31750">
            <a:solidFill>
              <a:srgbClr val="004078"/>
            </a:solidFill>
            <a:headEnd type="none" w="med" len="med"/>
            <a:tailEnd type="triangle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Content Placeholder 1"/>
          <p:cNvSpPr txBox="1">
            <a:spLocks/>
          </p:cNvSpPr>
          <p:nvPr/>
        </p:nvSpPr>
        <p:spPr bwMode="auto">
          <a:xfrm>
            <a:off x="7455126" y="2693962"/>
            <a:ext cx="2105375" cy="54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34541" indent="-134541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4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61938" indent="-126206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403622" indent="-140494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538163" indent="-129779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6810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5pPr>
            <a:lvl6pPr marL="10239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6pPr>
            <a:lvl7pPr marL="13668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7pPr>
            <a:lvl8pPr marL="17097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8pPr>
            <a:lvl9pPr marL="20526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i="1" kern="0" dirty="0">
                <a:solidFill>
                  <a:srgbClr val="C00000"/>
                </a:solidFill>
                <a:latin typeface="Calibri Light" panose="020F0302020204030204"/>
              </a:rPr>
              <a:t>DECONVERSION !!!</a:t>
            </a:r>
          </a:p>
          <a:p>
            <a:r>
              <a:rPr lang="en-US" sz="1600" i="1" kern="0" dirty="0">
                <a:solidFill>
                  <a:srgbClr val="C00000"/>
                </a:solidFill>
                <a:latin typeface="Calibri Light" panose="020F0302020204030204"/>
              </a:rPr>
              <a:t>	          JAVA </a:t>
            </a:r>
            <a:endParaRPr lang="en-GB" sz="1600" i="1" kern="0" dirty="0">
              <a:solidFill>
                <a:srgbClr val="C00000"/>
              </a:solidFill>
              <a:latin typeface="Calibri Light" panose="020F0302020204030204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164982" y="3444116"/>
            <a:ext cx="2989487" cy="2146700"/>
          </a:xfrm>
          <a:prstGeom prst="ellipse">
            <a:avLst/>
          </a:prstGeom>
          <a:solidFill>
            <a:srgbClr val="F0C36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ontent Placeholder 1"/>
          <p:cNvSpPr txBox="1">
            <a:spLocks/>
          </p:cNvSpPr>
          <p:nvPr/>
        </p:nvSpPr>
        <p:spPr bwMode="auto">
          <a:xfrm>
            <a:off x="711722" y="3561099"/>
            <a:ext cx="2546889" cy="221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34541" indent="-134541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4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61938" indent="-126206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403622" indent="-140494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538163" indent="-129779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6810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5pPr>
            <a:lvl6pPr marL="10239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6pPr>
            <a:lvl7pPr marL="13668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7pPr>
            <a:lvl8pPr marL="17097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8pPr>
            <a:lvl9pPr marL="20526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Tx/>
              <a:buChar char="-"/>
            </a:pPr>
            <a:r>
              <a:rPr lang="en-US" sz="1400" b="0" kern="0" dirty="0" err="1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Fillnumber</a:t>
            </a:r>
            <a:endParaRPr lang="en-US" sz="1400" b="0" kern="0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400" b="0" kern="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Timestamp</a:t>
            </a:r>
          </a:p>
          <a:p>
            <a:pPr marL="285750" indent="-285750">
              <a:buFontTx/>
              <a:buChar char="-"/>
            </a:pPr>
            <a:r>
              <a:rPr lang="en-US" sz="1400" b="0" kern="0" dirty="0" err="1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UFO_BLM_Expert_name</a:t>
            </a:r>
            <a:endParaRPr lang="en-US" sz="1400" b="0" kern="0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400" b="0" kern="0" dirty="0" err="1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Dcum</a:t>
            </a:r>
            <a:r>
              <a:rPr lang="en-US" sz="1400" b="0" kern="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 []</a:t>
            </a:r>
          </a:p>
          <a:p>
            <a:pPr marL="285750" indent="-285750">
              <a:buFontTx/>
              <a:buChar char="-"/>
            </a:pPr>
            <a:r>
              <a:rPr lang="en-US" sz="1400" b="0" kern="0" dirty="0" err="1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VerificationLevel</a:t>
            </a:r>
            <a:endParaRPr lang="en-US" sz="1400" b="0" kern="0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400" b="0" kern="0" dirty="0" err="1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beam_mode</a:t>
            </a:r>
            <a:endParaRPr lang="en-US" sz="1400" b="0" kern="0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400" b="0" kern="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</a:rPr>
              <a:t>Expert Name</a:t>
            </a:r>
          </a:p>
          <a:p>
            <a:pPr marL="0" indent="0"/>
            <a:endParaRPr lang="en-US" sz="1400" b="0" kern="0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Tx/>
              <a:buChar char="-"/>
            </a:pPr>
            <a:endParaRPr lang="en-GB" sz="1400" b="0" kern="0" dirty="0">
              <a:solidFill>
                <a:schemeClr val="bg2">
                  <a:lumMod val="2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6304936" y="3610979"/>
            <a:ext cx="2788675" cy="1993400"/>
          </a:xfrm>
          <a:prstGeom prst="ellipse">
            <a:avLst/>
          </a:prstGeom>
          <a:solidFill>
            <a:srgbClr val="F0C36D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298645" y="3844454"/>
            <a:ext cx="287918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u="sng" kern="0" dirty="0">
                <a:solidFill>
                  <a:schemeClr val="bg2">
                    <a:lumMod val="25000"/>
                  </a:schemeClr>
                </a:solidFill>
                <a:latin typeface="Calibri Light" panose="020F0302020204030204"/>
              </a:rPr>
              <a:t>Java objects:</a:t>
            </a:r>
          </a:p>
          <a:p>
            <a:pPr algn="ctr"/>
            <a:endParaRPr lang="en-US" sz="1600" b="1" u="sng" kern="0" dirty="0">
              <a:solidFill>
                <a:schemeClr val="bg2">
                  <a:lumMod val="25000"/>
                </a:schemeClr>
              </a:solidFill>
              <a:latin typeface="Calibri Light" panose="020F0302020204030204"/>
            </a:endParaRPr>
          </a:p>
          <a:p>
            <a:pPr marL="285750" indent="-285750">
              <a:buFontTx/>
              <a:buChar char="-"/>
            </a:pPr>
            <a:r>
              <a:rPr lang="en-US" sz="1400" b="1" kern="0" dirty="0">
                <a:solidFill>
                  <a:schemeClr val="bg2">
                    <a:lumMod val="25000"/>
                  </a:schemeClr>
                </a:solidFill>
                <a:latin typeface="Calibri Light" panose="020F0302020204030204"/>
              </a:rPr>
              <a:t>String[] header </a:t>
            </a:r>
            <a:r>
              <a:rPr lang="en-US" sz="1100" kern="0" dirty="0">
                <a:solidFill>
                  <a:schemeClr val="bg2">
                    <a:lumMod val="25000"/>
                  </a:schemeClr>
                </a:solidFill>
                <a:latin typeface="Calibri Light" panose="020F0302020204030204"/>
              </a:rPr>
              <a:t>(1D matrix with BLMs names)</a:t>
            </a:r>
          </a:p>
          <a:p>
            <a:pPr marL="285750" indent="-285750">
              <a:buFontTx/>
              <a:buChar char="-"/>
            </a:pPr>
            <a:r>
              <a:rPr lang="en-US" sz="1400" b="1" kern="0" dirty="0" err="1">
                <a:solidFill>
                  <a:schemeClr val="bg2">
                    <a:lumMod val="25000"/>
                  </a:schemeClr>
                </a:solidFill>
                <a:latin typeface="Calibri Light" panose="020F0302020204030204"/>
              </a:rPr>
              <a:t>Int</a:t>
            </a:r>
            <a:r>
              <a:rPr lang="en-US" sz="1400" b="1" kern="0" dirty="0">
                <a:solidFill>
                  <a:schemeClr val="bg2">
                    <a:lumMod val="25000"/>
                  </a:schemeClr>
                </a:solidFill>
                <a:latin typeface="Calibri Light" panose="020F0302020204030204"/>
              </a:rPr>
              <a:t>[][] value </a:t>
            </a:r>
            <a:r>
              <a:rPr lang="en-US" sz="1100" kern="0" dirty="0">
                <a:solidFill>
                  <a:schemeClr val="bg2">
                    <a:lumMod val="25000"/>
                  </a:schemeClr>
                </a:solidFill>
                <a:latin typeface="Calibri Light" panose="020F0302020204030204"/>
              </a:rPr>
              <a:t>(2D matrix with all BLMs signal losses)</a:t>
            </a:r>
            <a:endParaRPr lang="en-GB" sz="1100" kern="0" dirty="0">
              <a:solidFill>
                <a:schemeClr val="bg2">
                  <a:lumMod val="25000"/>
                </a:schemeClr>
              </a:solidFill>
              <a:latin typeface="Calibri Light" panose="020F0302020204030204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304055" y="5509449"/>
            <a:ext cx="2879187" cy="646562"/>
          </a:xfrm>
          <a:prstGeom prst="rect">
            <a:avLst/>
          </a:prstGeom>
          <a:solidFill>
            <a:srgbClr val="000000">
              <a:tint val="40000"/>
              <a:alpha val="90000"/>
              <a:hueOff val="1327120"/>
              <a:satOff val="58367"/>
              <a:lumOff val="8681"/>
              <a:alphaOff val="0"/>
            </a:srgbClr>
          </a:solidFill>
          <a:ln w="25400" cap="flat" cmpd="sng" algn="ctr">
            <a:solidFill>
              <a:srgbClr val="000000">
                <a:tint val="40000"/>
                <a:alpha val="90000"/>
                <a:hueOff val="1327120"/>
                <a:satOff val="58367"/>
                <a:lumOff val="8681"/>
                <a:alphaOff val="0"/>
              </a:srgbClr>
            </a:solidFill>
            <a:prstDash val="solid"/>
          </a:ln>
          <a:effectLst/>
        </p:spPr>
      </p:sp>
      <p:sp>
        <p:nvSpPr>
          <p:cNvPr id="48" name="Rectangle 47"/>
          <p:cNvSpPr/>
          <p:nvPr/>
        </p:nvSpPr>
        <p:spPr>
          <a:xfrm>
            <a:off x="3304056" y="5570305"/>
            <a:ext cx="28791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u="sng" kern="0" dirty="0">
                <a:solidFill>
                  <a:srgbClr val="000000"/>
                </a:solidFill>
                <a:latin typeface="Calibri Light" panose="020F0302020204030204"/>
              </a:rPr>
              <a:t>List of files type F1 for which the exist the corresponding file type F2</a:t>
            </a:r>
            <a:endParaRPr lang="en-GB" sz="1400" u="sng" kern="0" dirty="0">
              <a:solidFill>
                <a:srgbClr val="000000"/>
              </a:solidFill>
              <a:latin typeface="Calibri Light" panose="020F0302020204030204"/>
            </a:endParaRPr>
          </a:p>
        </p:txBody>
      </p:sp>
      <p:sp>
        <p:nvSpPr>
          <p:cNvPr id="49" name="Content Placeholder 1"/>
          <p:cNvSpPr txBox="1">
            <a:spLocks/>
          </p:cNvSpPr>
          <p:nvPr/>
        </p:nvSpPr>
        <p:spPr bwMode="auto">
          <a:xfrm>
            <a:off x="2166011" y="5604379"/>
            <a:ext cx="1179956" cy="46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34541" indent="-134541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4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61938" indent="-126206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403622" indent="-140494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538163" indent="-129779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6810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5pPr>
            <a:lvl6pPr marL="10239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6pPr>
            <a:lvl7pPr marL="13668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7pPr>
            <a:lvl8pPr marL="17097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8pPr>
            <a:lvl9pPr marL="2052638" indent="-141685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u="sng" kern="0" dirty="0">
                <a:solidFill>
                  <a:srgbClr val="004078"/>
                </a:solidFill>
                <a:latin typeface="Calibri" panose="020F0502020204030204"/>
              </a:rPr>
              <a:t>OUTPUT:</a:t>
            </a:r>
            <a:endParaRPr lang="en-GB" sz="2000" u="sng" kern="0" dirty="0">
              <a:solidFill>
                <a:srgbClr val="004078"/>
              </a:solidFill>
              <a:latin typeface="Calibri" panose="020F0502020204030204"/>
            </a:endParaRPr>
          </a:p>
        </p:txBody>
      </p:sp>
      <p:sp>
        <p:nvSpPr>
          <p:cNvPr id="50" name="Down Arrow 49"/>
          <p:cNvSpPr/>
          <p:nvPr/>
        </p:nvSpPr>
        <p:spPr bwMode="auto">
          <a:xfrm>
            <a:off x="4404994" y="4861783"/>
            <a:ext cx="538983" cy="763225"/>
          </a:xfrm>
          <a:prstGeom prst="downArrow">
            <a:avLst/>
          </a:prstGeom>
          <a:solidFill>
            <a:srgbClr val="004078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3545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10/10/2017 | Schematic overview of UFO Buster analysis tool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kern="1200" dirty="0"/>
                <a:t>	DATA EXTRACTION – </a:t>
              </a:r>
              <a:r>
                <a:rPr lang="en-US" sz="1400" kern="1200" dirty="0">
                  <a:solidFill>
                    <a:srgbClr val="0055A0"/>
                  </a:solidFill>
                </a:rPr>
                <a:t>(PM REST API) </a:t>
              </a:r>
              <a:endParaRPr lang="en-US" sz="1300" kern="1200" dirty="0">
                <a:solidFill>
                  <a:srgbClr val="0055A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78202" y="336320"/>
            <a:ext cx="881000" cy="1258570"/>
            <a:chOff x="-1" y="2851"/>
            <a:chExt cx="881000" cy="1258570"/>
          </a:xfrm>
          <a:solidFill>
            <a:srgbClr val="F0C36D"/>
          </a:solidFill>
        </p:grpSpPr>
        <p:sp>
          <p:nvSpPr>
            <p:cNvPr id="20" name="Chevron 19"/>
            <p:cNvSpPr/>
            <p:nvPr/>
          </p:nvSpPr>
          <p:spPr>
            <a:xfrm rot="5400000">
              <a:off x="-188785" y="191636"/>
              <a:ext cx="1258570" cy="880999"/>
            </a:xfrm>
            <a:prstGeom prst="chevron">
              <a:avLst/>
            </a:pr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1" name="Chevron 4"/>
            <p:cNvSpPr txBox="1"/>
            <p:nvPr/>
          </p:nvSpPr>
          <p:spPr>
            <a:xfrm>
              <a:off x="-1" y="495363"/>
              <a:ext cx="880999" cy="37757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>
                  <a:solidFill>
                    <a:srgbClr val="004078"/>
                  </a:solidFill>
                  <a:latin typeface="Calibri" panose="020F0502020204030204"/>
                  <a:ea typeface="+mn-ea"/>
                  <a:cs typeface="+mn-cs"/>
                </a:rPr>
                <a:t>Step 1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392" y="1742577"/>
            <a:ext cx="4915716" cy="419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9328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4570" y="6356349"/>
            <a:ext cx="4412343" cy="365125"/>
          </a:xfrm>
        </p:spPr>
        <p:txBody>
          <a:bodyPr/>
          <a:lstStyle/>
          <a:p>
            <a:r>
              <a:rPr lang="en-US" dirty="0"/>
              <a:t>10/10/2017 | Schematic overview of UFO Buster analysis tool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52021" y="3955266"/>
            <a:ext cx="2063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 POT AREA 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/>
          </p:nvPr>
        </p:nvGraphicFramePr>
        <p:xfrm>
          <a:off x="-31228" y="860652"/>
          <a:ext cx="9175228" cy="5409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8" name="Straight Arrow Connector 17"/>
          <p:cNvCxnSpPr/>
          <p:nvPr/>
        </p:nvCxnSpPr>
        <p:spPr>
          <a:xfrm flipH="1">
            <a:off x="1153886" y="4293820"/>
            <a:ext cx="283028" cy="3507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005647" y="4293820"/>
            <a:ext cx="129437" cy="3737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748466" y="256092"/>
            <a:ext cx="6996893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400" b="1" dirty="0"/>
              <a:t>Integrated losses </a:t>
            </a:r>
            <a:r>
              <a:rPr lang="de-DE" sz="2400" dirty="0"/>
              <a:t>of all UFOs per </a:t>
            </a:r>
            <a:r>
              <a:rPr lang="de-DE" sz="2400" b="1" dirty="0"/>
              <a:t>BLM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1499822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4570" y="6356349"/>
            <a:ext cx="4412343" cy="365125"/>
          </a:xfrm>
        </p:spPr>
        <p:txBody>
          <a:bodyPr/>
          <a:lstStyle/>
          <a:p>
            <a:r>
              <a:rPr lang="en-US" dirty="0"/>
              <a:t>07/12/2017 | Schematic overview of UFO Buster analysis tool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Appendix – F1 structure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94" y="1173934"/>
            <a:ext cx="5374234" cy="41557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245" y="2424690"/>
            <a:ext cx="5288755" cy="34448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705" y="1144236"/>
            <a:ext cx="6661458" cy="49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352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660" y="6356349"/>
            <a:ext cx="4412343" cy="365125"/>
          </a:xfrm>
        </p:spPr>
        <p:txBody>
          <a:bodyPr/>
          <a:lstStyle/>
          <a:p>
            <a:r>
              <a:rPr lang="en-US" dirty="0"/>
              <a:t>07/12/2017 | Schematic overview of UFO Buster analysis tool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Appendix – F2 structure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095" y="1802651"/>
            <a:ext cx="5705475" cy="38671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7832" y="1173935"/>
            <a:ext cx="6914111" cy="76034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961" y="3866741"/>
            <a:ext cx="4067039" cy="202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884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053" name="OTLSHAPE_T_c109be9d91f84f3e99e4929ce565dd0c_HorizontalConnector1"/>
          <p:cNvCxnSpPr/>
          <p:nvPr>
            <p:custDataLst>
              <p:tags r:id="rId2"/>
            </p:custDataLst>
          </p:nvPr>
        </p:nvCxnSpPr>
        <p:spPr>
          <a:xfrm>
            <a:off x="882142" y="4111754"/>
            <a:ext cx="5630799" cy="0"/>
          </a:xfrm>
          <a:prstGeom prst="line">
            <a:avLst/>
          </a:prstGeom>
          <a:ln w="9525" cap="flat" cmpd="sng" algn="ctr">
            <a:solidFill>
              <a:srgbClr val="CDCDFA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52" name="OTLSHAPE_T_e6f5c918bdd649a1ac919cf22468a23b_HorizontalConnector1"/>
          <p:cNvCxnSpPr/>
          <p:nvPr>
            <p:custDataLst>
              <p:tags r:id="rId3"/>
            </p:custDataLst>
          </p:nvPr>
        </p:nvCxnSpPr>
        <p:spPr>
          <a:xfrm>
            <a:off x="882142" y="3845054"/>
            <a:ext cx="4537693" cy="0"/>
          </a:xfrm>
          <a:prstGeom prst="line">
            <a:avLst/>
          </a:prstGeom>
          <a:ln w="9525" cap="flat" cmpd="sng" algn="ctr">
            <a:solidFill>
              <a:srgbClr val="CDCDFA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51" name="OTLSHAPE_T_06a6a20021ea4acdac20b41f7b37b0dd_HorizontalConnector1"/>
          <p:cNvCxnSpPr/>
          <p:nvPr>
            <p:custDataLst>
              <p:tags r:id="rId4"/>
            </p:custDataLst>
          </p:nvPr>
        </p:nvCxnSpPr>
        <p:spPr>
          <a:xfrm>
            <a:off x="882142" y="3578354"/>
            <a:ext cx="3789779" cy="0"/>
          </a:xfrm>
          <a:prstGeom prst="line">
            <a:avLst/>
          </a:prstGeom>
          <a:ln w="9525" cap="flat" cmpd="sng" algn="ctr">
            <a:solidFill>
              <a:srgbClr val="CDCDFA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50" name="OTLSHAPE_T_9aa183d65df24b0c8fecd0a002471583_HorizontalConnector1"/>
          <p:cNvCxnSpPr/>
          <p:nvPr>
            <p:custDataLst>
              <p:tags r:id="rId5"/>
            </p:custDataLst>
          </p:nvPr>
        </p:nvCxnSpPr>
        <p:spPr>
          <a:xfrm>
            <a:off x="882142" y="3273554"/>
            <a:ext cx="3099396" cy="0"/>
          </a:xfrm>
          <a:prstGeom prst="line">
            <a:avLst/>
          </a:prstGeom>
          <a:ln w="9525" cap="flat" cmpd="sng" algn="ctr">
            <a:solidFill>
              <a:srgbClr val="CDCDFA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49" name="OTLSHAPE_T_be3ae38f60b3402d8a13f1e91eec41f5_HorizontalConnector1"/>
          <p:cNvCxnSpPr/>
          <p:nvPr>
            <p:custDataLst>
              <p:tags r:id="rId6"/>
            </p:custDataLst>
          </p:nvPr>
        </p:nvCxnSpPr>
        <p:spPr>
          <a:xfrm>
            <a:off x="882142" y="2930654"/>
            <a:ext cx="3099396" cy="0"/>
          </a:xfrm>
          <a:prstGeom prst="line">
            <a:avLst/>
          </a:prstGeom>
          <a:ln w="9525" cap="flat" cmpd="sng" algn="ctr">
            <a:solidFill>
              <a:srgbClr val="CDCDFA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48" name="OTLSHAPE_T_7c518fb37f2142bb8e0445920d0403b5_HorizontalConnector1"/>
          <p:cNvCxnSpPr/>
          <p:nvPr>
            <p:custDataLst>
              <p:tags r:id="rId7"/>
            </p:custDataLst>
          </p:nvPr>
        </p:nvCxnSpPr>
        <p:spPr>
          <a:xfrm>
            <a:off x="913723" y="2625854"/>
            <a:ext cx="2319901" cy="0"/>
          </a:xfrm>
          <a:prstGeom prst="line">
            <a:avLst/>
          </a:prstGeom>
          <a:ln w="9525" cap="flat" cmpd="sng" algn="ctr">
            <a:solidFill>
              <a:srgbClr val="CDCDFA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47" name="OTLSHAPE_M_7b0996464ffd4cd3a3b383ab1ba22438_Connector1"/>
          <p:cNvCxnSpPr/>
          <p:nvPr>
            <p:custDataLst>
              <p:tags r:id="rId8"/>
            </p:custDataLst>
          </p:nvPr>
        </p:nvCxnSpPr>
        <p:spPr>
          <a:xfrm>
            <a:off x="6663120" y="4712483"/>
            <a:ext cx="0" cy="431017"/>
          </a:xfrm>
          <a:prstGeom prst="line">
            <a:avLst/>
          </a:prstGeom>
          <a:ln w="9525" cap="flat" cmpd="sng" algn="ctr">
            <a:solidFill>
              <a:srgbClr val="DC5924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46" name="OTLSHAPE_M_6a283b367375415b92b0e5fc4e16a0cc_Connector1"/>
          <p:cNvCxnSpPr/>
          <p:nvPr>
            <p:custDataLst>
              <p:tags r:id="rId9"/>
            </p:custDataLst>
          </p:nvPr>
        </p:nvCxnSpPr>
        <p:spPr>
          <a:xfrm>
            <a:off x="6196515" y="4653197"/>
            <a:ext cx="0" cy="426803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45" name="OTLSHAPE_M_52743de8bb6d4044896f473898fe9da7_Connector1"/>
          <p:cNvCxnSpPr/>
          <p:nvPr>
            <p:custDataLst>
              <p:tags r:id="rId10"/>
            </p:custDataLst>
          </p:nvPr>
        </p:nvCxnSpPr>
        <p:spPr>
          <a:xfrm>
            <a:off x="2025455" y="4692349"/>
            <a:ext cx="0" cy="387651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24" name="OTLSHAPE_TB_00000000000000000000000000000000_LeftEndCaps"/>
          <p:cNvSpPr txBox="1"/>
          <p:nvPr>
            <p:custDataLst>
              <p:tags r:id="rId11"/>
            </p:custDataLst>
          </p:nvPr>
        </p:nvSpPr>
        <p:spPr>
          <a:xfrm>
            <a:off x="52340" y="5226278"/>
            <a:ext cx="665759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400" spc="-30" dirty="0">
                <a:solidFill>
                  <a:srgbClr val="C0504D"/>
                </a:solidFill>
                <a:latin typeface="Calibri" panose="020F0502020204030204" pitchFamily="34" charset="0"/>
              </a:rPr>
              <a:t>Nov 2016</a:t>
            </a:r>
          </a:p>
        </p:txBody>
      </p:sp>
      <p:sp>
        <p:nvSpPr>
          <p:cNvPr id="18025" name="OTLSHAPE_TB_00000000000000000000000000000000_RightEndCaps" hidden="1"/>
          <p:cNvSpPr txBox="1"/>
          <p:nvPr>
            <p:custDataLst>
              <p:tags r:id="rId12"/>
            </p:custDataLst>
          </p:nvPr>
        </p:nvSpPr>
        <p:spPr>
          <a:xfrm>
            <a:off x="8272103" y="5147966"/>
            <a:ext cx="622300" cy="37206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2400">
                <a:solidFill>
                  <a:srgbClr val="C0504D"/>
                </a:solidFill>
                <a:latin typeface="Calibri" panose="020F0502020204030204" pitchFamily="34" charset="0"/>
              </a:rPr>
              <a:t>2017</a:t>
            </a:r>
          </a:p>
        </p:txBody>
      </p:sp>
      <p:sp>
        <p:nvSpPr>
          <p:cNvPr id="18026" name="OTLSHAPE_TB_00000000000000000000000000000000_ScaleContainer"/>
          <p:cNvSpPr/>
          <p:nvPr>
            <p:custDataLst>
              <p:tags r:id="rId13"/>
            </p:custDataLst>
          </p:nvPr>
        </p:nvSpPr>
        <p:spPr>
          <a:xfrm>
            <a:off x="767249" y="5143500"/>
            <a:ext cx="7378700" cy="381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5B9BD5"/>
              </a:gs>
              <a:gs pos="100000">
                <a:srgbClr val="365D7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27" name="OTLSHAPE_TB_00000000000000000000000000000000_ElapsedTim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28" name="OTLSHAPE_TB_00000000000000000000000000000000_TodayMarkerShape" hidden="1"/>
          <p:cNvSpPr/>
          <p:nvPr>
            <p:custDataLst>
              <p:tags r:id="rId15"/>
            </p:custDataLst>
          </p:nvPr>
        </p:nvSpPr>
        <p:spPr>
          <a:xfrm>
            <a:off x="877921" y="5524500"/>
            <a:ext cx="108857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29" name="OTLSHAPE_TB_00000000000000000000000000000000_TodayMarkerText" hidden="1"/>
          <p:cNvSpPr txBox="1"/>
          <p:nvPr>
            <p:custDataLst>
              <p:tags r:id="rId16"/>
            </p:custDataLst>
          </p:nvPr>
        </p:nvSpPr>
        <p:spPr>
          <a:xfrm>
            <a:off x="932349" y="5651500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</a:p>
        </p:txBody>
      </p:sp>
      <p:sp>
        <p:nvSpPr>
          <p:cNvPr id="18030" name="OTLSHAPE_TB_00000000000000000000000000000000_TimescaleInterval1"/>
          <p:cNvSpPr txBox="1"/>
          <p:nvPr>
            <p:custDataLst>
              <p:tags r:id="rId17"/>
            </p:custDataLst>
          </p:nvPr>
        </p:nvSpPr>
        <p:spPr>
          <a:xfrm>
            <a:off x="995849" y="5240972"/>
            <a:ext cx="26815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>
                <a:solidFill>
                  <a:schemeClr val="lt2"/>
                </a:solidFill>
                <a:latin typeface="Calibri" panose="020F0502020204030204" pitchFamily="34" charset="0"/>
              </a:rPr>
              <a:t>May</a:t>
            </a:r>
          </a:p>
        </p:txBody>
      </p:sp>
      <p:cxnSp>
        <p:nvCxnSpPr>
          <p:cNvPr id="18031" name="OTLSHAPE_TB_00000000000000000000000000000000_Separator1"/>
          <p:cNvCxnSpPr/>
          <p:nvPr>
            <p:custDataLst>
              <p:tags r:id="rId18"/>
            </p:custDataLst>
          </p:nvPr>
        </p:nvCxnSpPr>
        <p:spPr>
          <a:xfrm>
            <a:off x="1824093" y="5207000"/>
            <a:ext cx="0" cy="254000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32" name="OTLSHAPE_TB_00000000000000000000000000000000_TimescaleInterval2"/>
          <p:cNvSpPr txBox="1"/>
          <p:nvPr>
            <p:custDataLst>
              <p:tags r:id="rId19"/>
            </p:custDataLst>
          </p:nvPr>
        </p:nvSpPr>
        <p:spPr>
          <a:xfrm>
            <a:off x="1887593" y="5240972"/>
            <a:ext cx="20691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>
                <a:solidFill>
                  <a:schemeClr val="lt2"/>
                </a:solidFill>
                <a:latin typeface="Calibri" panose="020F0502020204030204" pitchFamily="34" charset="0"/>
              </a:rPr>
              <a:t>Jun</a:t>
            </a:r>
          </a:p>
        </p:txBody>
      </p:sp>
      <p:cxnSp>
        <p:nvCxnSpPr>
          <p:cNvPr id="18033" name="OTLSHAPE_TB_00000000000000000000000000000000_Separator2"/>
          <p:cNvCxnSpPr/>
          <p:nvPr>
            <p:custDataLst>
              <p:tags r:id="rId20"/>
            </p:custDataLst>
          </p:nvPr>
        </p:nvCxnSpPr>
        <p:spPr>
          <a:xfrm>
            <a:off x="2687071" y="5207000"/>
            <a:ext cx="0" cy="254000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34" name="OTLSHAPE_TB_00000000000000000000000000000000_TimescaleInterval3"/>
          <p:cNvSpPr txBox="1"/>
          <p:nvPr>
            <p:custDataLst>
              <p:tags r:id="rId21"/>
            </p:custDataLst>
          </p:nvPr>
        </p:nvSpPr>
        <p:spPr>
          <a:xfrm>
            <a:off x="2750571" y="5240972"/>
            <a:ext cx="15818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>
                <a:solidFill>
                  <a:schemeClr val="lt2"/>
                </a:solidFill>
                <a:latin typeface="Calibri" panose="020F0502020204030204" pitchFamily="34" charset="0"/>
              </a:rPr>
              <a:t>Jul</a:t>
            </a:r>
          </a:p>
        </p:txBody>
      </p:sp>
      <p:cxnSp>
        <p:nvCxnSpPr>
          <p:cNvPr id="18035" name="OTLSHAPE_TB_00000000000000000000000000000000_Separator3"/>
          <p:cNvCxnSpPr/>
          <p:nvPr>
            <p:custDataLst>
              <p:tags r:id="rId22"/>
            </p:custDataLst>
          </p:nvPr>
        </p:nvCxnSpPr>
        <p:spPr>
          <a:xfrm>
            <a:off x="3578815" y="5207000"/>
            <a:ext cx="0" cy="254000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36" name="OTLSHAPE_TB_00000000000000000000000000000000_TimescaleInterval4"/>
          <p:cNvSpPr txBox="1"/>
          <p:nvPr>
            <p:custDataLst>
              <p:tags r:id="rId23"/>
            </p:custDataLst>
          </p:nvPr>
        </p:nvSpPr>
        <p:spPr>
          <a:xfrm>
            <a:off x="3642315" y="5240972"/>
            <a:ext cx="241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>
                <a:solidFill>
                  <a:schemeClr val="lt2"/>
                </a:solidFill>
                <a:latin typeface="Calibri" panose="020F0502020204030204" pitchFamily="34" charset="0"/>
              </a:rPr>
              <a:t>Aug</a:t>
            </a:r>
          </a:p>
        </p:txBody>
      </p:sp>
      <p:cxnSp>
        <p:nvCxnSpPr>
          <p:cNvPr id="18037" name="OTLSHAPE_TB_00000000000000000000000000000000_Separator4"/>
          <p:cNvCxnSpPr/>
          <p:nvPr>
            <p:custDataLst>
              <p:tags r:id="rId24"/>
            </p:custDataLst>
          </p:nvPr>
        </p:nvCxnSpPr>
        <p:spPr>
          <a:xfrm>
            <a:off x="4470559" y="5207000"/>
            <a:ext cx="0" cy="254000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38" name="OTLSHAPE_TB_00000000000000000000000000000000_TimescaleInterval5"/>
          <p:cNvSpPr txBox="1"/>
          <p:nvPr>
            <p:custDataLst>
              <p:tags r:id="rId25"/>
            </p:custDataLst>
          </p:nvPr>
        </p:nvSpPr>
        <p:spPr>
          <a:xfrm>
            <a:off x="4534059" y="5240972"/>
            <a:ext cx="2286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>
                <a:solidFill>
                  <a:schemeClr val="lt2"/>
                </a:solidFill>
                <a:latin typeface="Calibri" panose="020F0502020204030204" pitchFamily="34" charset="0"/>
              </a:rPr>
              <a:t>Sep</a:t>
            </a:r>
          </a:p>
        </p:txBody>
      </p:sp>
      <p:cxnSp>
        <p:nvCxnSpPr>
          <p:cNvPr id="18039" name="OTLSHAPE_TB_00000000000000000000000000000000_Separator5"/>
          <p:cNvCxnSpPr/>
          <p:nvPr>
            <p:custDataLst>
              <p:tags r:id="rId26"/>
            </p:custDataLst>
          </p:nvPr>
        </p:nvCxnSpPr>
        <p:spPr>
          <a:xfrm>
            <a:off x="5333537" y="5207000"/>
            <a:ext cx="0" cy="254000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40" name="OTLSHAPE_TB_00000000000000000000000000000000_TimescaleInterval6"/>
          <p:cNvSpPr txBox="1"/>
          <p:nvPr>
            <p:custDataLst>
              <p:tags r:id="rId27"/>
            </p:custDataLst>
          </p:nvPr>
        </p:nvSpPr>
        <p:spPr>
          <a:xfrm>
            <a:off x="5397037" y="5240972"/>
            <a:ext cx="21114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2">
                <a:solidFill>
                  <a:schemeClr val="lt2"/>
                </a:solidFill>
                <a:latin typeface="Calibri" panose="020F0502020204030204" pitchFamily="34" charset="0"/>
              </a:rPr>
              <a:t>Oct</a:t>
            </a:r>
          </a:p>
        </p:txBody>
      </p:sp>
      <p:cxnSp>
        <p:nvCxnSpPr>
          <p:cNvPr id="18041" name="OTLSHAPE_TB_00000000000000000000000000000000_Separator6"/>
          <p:cNvCxnSpPr/>
          <p:nvPr>
            <p:custDataLst>
              <p:tags r:id="rId28"/>
            </p:custDataLst>
          </p:nvPr>
        </p:nvCxnSpPr>
        <p:spPr>
          <a:xfrm>
            <a:off x="6225281" y="5207000"/>
            <a:ext cx="0" cy="254000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42" name="OTLSHAPE_TB_00000000000000000000000000000000_TimescaleInterval7"/>
          <p:cNvSpPr txBox="1"/>
          <p:nvPr>
            <p:custDataLst>
              <p:tags r:id="rId29"/>
            </p:custDataLst>
          </p:nvPr>
        </p:nvSpPr>
        <p:spPr>
          <a:xfrm>
            <a:off x="6288781" y="5240972"/>
            <a:ext cx="24397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>
                <a:solidFill>
                  <a:schemeClr val="lt2"/>
                </a:solidFill>
                <a:latin typeface="Calibri" panose="020F0502020204030204" pitchFamily="34" charset="0"/>
              </a:rPr>
              <a:t>Nov</a:t>
            </a:r>
          </a:p>
        </p:txBody>
      </p:sp>
      <p:cxnSp>
        <p:nvCxnSpPr>
          <p:cNvPr id="18043" name="OTLSHAPE_TB_00000000000000000000000000000000_Separator7"/>
          <p:cNvCxnSpPr/>
          <p:nvPr>
            <p:custDataLst>
              <p:tags r:id="rId30"/>
            </p:custDataLst>
          </p:nvPr>
        </p:nvCxnSpPr>
        <p:spPr>
          <a:xfrm>
            <a:off x="7088259" y="5207000"/>
            <a:ext cx="0" cy="254000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44" name="OTLSHAPE_TB_00000000000000000000000000000000_TimescaleInterval8"/>
          <p:cNvSpPr txBox="1"/>
          <p:nvPr>
            <p:custDataLst>
              <p:tags r:id="rId31"/>
            </p:custDataLst>
          </p:nvPr>
        </p:nvSpPr>
        <p:spPr>
          <a:xfrm>
            <a:off x="7151759" y="5240972"/>
            <a:ext cx="23185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2">
                <a:solidFill>
                  <a:schemeClr val="lt2"/>
                </a:solidFill>
                <a:latin typeface="Calibri" panose="020F0502020204030204" pitchFamily="34" charset="0"/>
              </a:rPr>
              <a:t>Dec</a:t>
            </a:r>
          </a:p>
        </p:txBody>
      </p:sp>
      <p:sp>
        <p:nvSpPr>
          <p:cNvPr id="18054" name="OTLSHAPE_M_a58f29487c0343c08abcf41913e40cae_Title"/>
          <p:cNvSpPr txBox="1"/>
          <p:nvPr>
            <p:custDataLst>
              <p:tags r:id="rId32"/>
            </p:custDataLst>
          </p:nvPr>
        </p:nvSpPr>
        <p:spPr>
          <a:xfrm>
            <a:off x="877511" y="4627457"/>
            <a:ext cx="68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8">
                <a:solidFill>
                  <a:srgbClr val="548235"/>
                </a:solidFill>
                <a:latin typeface="Calibri" panose="020F0502020204030204" pitchFamily="34" charset="0"/>
              </a:rPr>
              <a:t>Milestone 1</a:t>
            </a:r>
          </a:p>
        </p:txBody>
      </p:sp>
      <p:sp>
        <p:nvSpPr>
          <p:cNvPr id="18055" name="OTLSHAPE_M_a58f29487c0343c08abcf41913e40cae_Date"/>
          <p:cNvSpPr txBox="1"/>
          <p:nvPr>
            <p:custDataLst>
              <p:tags r:id="rId33"/>
            </p:custDataLst>
          </p:nvPr>
        </p:nvSpPr>
        <p:spPr>
          <a:xfrm>
            <a:off x="1029001" y="4797975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rgbClr val="7F7F7F"/>
                </a:solidFill>
                <a:latin typeface="Calibri" panose="020F0502020204030204" pitchFamily="34" charset="0"/>
              </a:rPr>
              <a:t>May 10</a:t>
            </a:r>
          </a:p>
        </p:txBody>
      </p:sp>
      <p:sp>
        <p:nvSpPr>
          <p:cNvPr id="18056" name="OTLSHAPE_M_a58f29487c0343c08abcf41913e40cae_Shape"/>
          <p:cNvSpPr/>
          <p:nvPr>
            <p:custDataLst>
              <p:tags r:id="rId34"/>
            </p:custDataLst>
          </p:nvPr>
        </p:nvSpPr>
        <p:spPr>
          <a:xfrm>
            <a:off x="1105709" y="4953000"/>
            <a:ext cx="228600" cy="254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57" name="OTLSHAPE_M_52743de8bb6d4044896f473898fe9da7_Title"/>
          <p:cNvSpPr txBox="1"/>
          <p:nvPr>
            <p:custDataLst>
              <p:tags r:id="rId35"/>
            </p:custDataLst>
          </p:nvPr>
        </p:nvSpPr>
        <p:spPr>
          <a:xfrm>
            <a:off x="1682957" y="4366806"/>
            <a:ext cx="68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8">
                <a:solidFill>
                  <a:schemeClr val="accent5"/>
                </a:solidFill>
                <a:latin typeface="Calibri" panose="020F0502020204030204" pitchFamily="34" charset="0"/>
              </a:rPr>
              <a:t>Milestone 2</a:t>
            </a:r>
          </a:p>
        </p:txBody>
      </p:sp>
      <p:sp>
        <p:nvSpPr>
          <p:cNvPr id="18058" name="OTLSHAPE_M_52743de8bb6d4044896f473898fe9da7_Date"/>
          <p:cNvSpPr txBox="1"/>
          <p:nvPr>
            <p:custDataLst>
              <p:tags r:id="rId36"/>
            </p:custDataLst>
          </p:nvPr>
        </p:nvSpPr>
        <p:spPr>
          <a:xfrm>
            <a:off x="1891935" y="4537325"/>
            <a:ext cx="279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>
                <a:solidFill>
                  <a:srgbClr val="7F7F7F"/>
                </a:solidFill>
                <a:latin typeface="Calibri" panose="020F0502020204030204" pitchFamily="34" charset="0"/>
              </a:rPr>
              <a:t>Jun 7</a:t>
            </a:r>
          </a:p>
        </p:txBody>
      </p:sp>
      <p:sp>
        <p:nvSpPr>
          <p:cNvPr id="18059" name="OTLSHAPE_M_52743de8bb6d4044896f473898fe9da7_Shape"/>
          <p:cNvSpPr/>
          <p:nvPr>
            <p:custDataLst>
              <p:tags r:id="rId37"/>
            </p:custDataLst>
          </p:nvPr>
        </p:nvSpPr>
        <p:spPr>
          <a:xfrm>
            <a:off x="1911155" y="4953000"/>
            <a:ext cx="228600" cy="254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60" name="OTLSHAPE_M_93afb554552a4221a5380f7919409aa7_Title"/>
          <p:cNvSpPr txBox="1"/>
          <p:nvPr>
            <p:custDataLst>
              <p:tags r:id="rId38"/>
            </p:custDataLst>
          </p:nvPr>
        </p:nvSpPr>
        <p:spPr>
          <a:xfrm>
            <a:off x="3581509" y="4627457"/>
            <a:ext cx="68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u="sng" spc="-8">
                <a:solidFill>
                  <a:srgbClr val="C55A11"/>
                </a:solidFill>
                <a:latin typeface="Calibri" panose="020F0502020204030204" pitchFamily="34" charset="0"/>
              </a:rPr>
              <a:t>Milestone 3</a:t>
            </a:r>
          </a:p>
        </p:txBody>
      </p:sp>
      <p:sp>
        <p:nvSpPr>
          <p:cNvPr id="18061" name="OTLSHAPE_M_93afb554552a4221a5380f7919409aa7_Date"/>
          <p:cNvSpPr txBox="1"/>
          <p:nvPr>
            <p:custDataLst>
              <p:tags r:id="rId39"/>
            </p:custDataLst>
          </p:nvPr>
        </p:nvSpPr>
        <p:spPr>
          <a:xfrm>
            <a:off x="3745275" y="4797975"/>
            <a:ext cx="368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>
                <a:solidFill>
                  <a:srgbClr val="7F7F7F"/>
                </a:solidFill>
                <a:latin typeface="Calibri" panose="020F0502020204030204" pitchFamily="34" charset="0"/>
              </a:rPr>
              <a:t>Aug 12</a:t>
            </a:r>
          </a:p>
        </p:txBody>
      </p:sp>
      <p:sp>
        <p:nvSpPr>
          <p:cNvPr id="18062" name="OTLSHAPE_M_93afb554552a4221a5380f7919409aa7_Shape"/>
          <p:cNvSpPr/>
          <p:nvPr>
            <p:custDataLst>
              <p:tags r:id="rId40"/>
            </p:custDataLst>
          </p:nvPr>
        </p:nvSpPr>
        <p:spPr>
          <a:xfrm>
            <a:off x="3809706" y="4953000"/>
            <a:ext cx="228600" cy="254000"/>
          </a:xfrm>
          <a:prstGeom prst="rect">
            <a:avLst/>
          </a:prstGeom>
          <a:solidFill>
            <a:srgbClr val="DC592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63" name="OTLSHAPE_M_95f339bb5c8846ebaef02014bccbd531_Title"/>
          <p:cNvSpPr txBox="1"/>
          <p:nvPr>
            <p:custDataLst>
              <p:tags r:id="rId41"/>
            </p:custDataLst>
          </p:nvPr>
        </p:nvSpPr>
        <p:spPr>
          <a:xfrm>
            <a:off x="4847210" y="4627457"/>
            <a:ext cx="68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8">
                <a:solidFill>
                  <a:schemeClr val="dk2"/>
                </a:solidFill>
                <a:latin typeface="Calibri" panose="020F0502020204030204" pitchFamily="34" charset="0"/>
              </a:rPr>
              <a:t>Milestone 4</a:t>
            </a:r>
          </a:p>
        </p:txBody>
      </p:sp>
      <p:sp>
        <p:nvSpPr>
          <p:cNvPr id="18064" name="OTLSHAPE_M_95f339bb5c8846ebaef02014bccbd531_Date"/>
          <p:cNvSpPr txBox="1"/>
          <p:nvPr>
            <p:custDataLst>
              <p:tags r:id="rId42"/>
            </p:custDataLst>
          </p:nvPr>
        </p:nvSpPr>
        <p:spPr>
          <a:xfrm>
            <a:off x="5016839" y="4797975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>
                <a:solidFill>
                  <a:srgbClr val="7F7F7F"/>
                </a:solidFill>
                <a:latin typeface="Calibri" panose="020F0502020204030204" pitchFamily="34" charset="0"/>
              </a:rPr>
              <a:t>Sep 25</a:t>
            </a:r>
          </a:p>
        </p:txBody>
      </p:sp>
      <p:sp>
        <p:nvSpPr>
          <p:cNvPr id="18065" name="OTLSHAPE_M_95f339bb5c8846ebaef02014bccbd531_Shape"/>
          <p:cNvSpPr/>
          <p:nvPr>
            <p:custDataLst>
              <p:tags r:id="rId43"/>
            </p:custDataLst>
          </p:nvPr>
        </p:nvSpPr>
        <p:spPr>
          <a:xfrm>
            <a:off x="5075408" y="4953000"/>
            <a:ext cx="228600" cy="25400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66" name="OTLSHAPE_M_6a283b367375415b92b0e5fc4e16a0cc_Title"/>
          <p:cNvSpPr txBox="1"/>
          <p:nvPr>
            <p:custDataLst>
              <p:tags r:id="rId44"/>
            </p:custDataLst>
          </p:nvPr>
        </p:nvSpPr>
        <p:spPr>
          <a:xfrm>
            <a:off x="5854017" y="4327654"/>
            <a:ext cx="68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8" dirty="0">
                <a:solidFill>
                  <a:srgbClr val="BF9000"/>
                </a:solidFill>
                <a:latin typeface="Calibri" panose="020F0502020204030204" pitchFamily="34" charset="0"/>
              </a:rPr>
              <a:t>Milestone 5</a:t>
            </a:r>
          </a:p>
        </p:txBody>
      </p:sp>
      <p:sp>
        <p:nvSpPr>
          <p:cNvPr id="18067" name="OTLSHAPE_M_6a283b367375415b92b0e5fc4e16a0cc_Date"/>
          <p:cNvSpPr txBox="1"/>
          <p:nvPr>
            <p:custDataLst>
              <p:tags r:id="rId45"/>
            </p:custDataLst>
          </p:nvPr>
        </p:nvSpPr>
        <p:spPr>
          <a:xfrm>
            <a:off x="6027605" y="4498173"/>
            <a:ext cx="342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6">
                <a:solidFill>
                  <a:srgbClr val="7F7F7F"/>
                </a:solidFill>
                <a:latin typeface="Calibri" panose="020F0502020204030204" pitchFamily="34" charset="0"/>
              </a:rPr>
              <a:t>Oct 30</a:t>
            </a:r>
          </a:p>
        </p:txBody>
      </p:sp>
      <p:sp>
        <p:nvSpPr>
          <p:cNvPr id="18068" name="OTLSHAPE_M_6a283b367375415b92b0e5fc4e16a0cc_Shape"/>
          <p:cNvSpPr/>
          <p:nvPr>
            <p:custDataLst>
              <p:tags r:id="rId46"/>
            </p:custDataLst>
          </p:nvPr>
        </p:nvSpPr>
        <p:spPr>
          <a:xfrm>
            <a:off x="6082215" y="4953000"/>
            <a:ext cx="228600" cy="254000"/>
          </a:xfrm>
          <a:prstGeom prst="star8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69" name="OTLSHAPE_M_7b0996464ffd4cd3a3b383ab1ba22438_Title"/>
          <p:cNvSpPr txBox="1"/>
          <p:nvPr>
            <p:custDataLst>
              <p:tags r:id="rId47"/>
            </p:custDataLst>
          </p:nvPr>
        </p:nvSpPr>
        <p:spPr>
          <a:xfrm>
            <a:off x="6847270" y="4632261"/>
            <a:ext cx="68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u="sng" spc="-8">
                <a:solidFill>
                  <a:srgbClr val="C55A11"/>
                </a:solidFill>
                <a:latin typeface="Calibri" panose="020F0502020204030204" pitchFamily="34" charset="0"/>
              </a:rPr>
              <a:t>Milestone 6</a:t>
            </a:r>
          </a:p>
        </p:txBody>
      </p:sp>
      <p:sp>
        <p:nvSpPr>
          <p:cNvPr id="18070" name="OTLSHAPE_M_7b0996464ffd4cd3a3b383ab1ba22438_Date"/>
          <p:cNvSpPr txBox="1"/>
          <p:nvPr>
            <p:custDataLst>
              <p:tags r:id="rId48"/>
            </p:custDataLst>
          </p:nvPr>
        </p:nvSpPr>
        <p:spPr>
          <a:xfrm>
            <a:off x="6847270" y="4802780"/>
            <a:ext cx="368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6">
                <a:solidFill>
                  <a:srgbClr val="7F7F7F"/>
                </a:solidFill>
                <a:latin typeface="Calibri" panose="020F0502020204030204" pitchFamily="34" charset="0"/>
              </a:rPr>
              <a:t>Nov 15</a:t>
            </a:r>
          </a:p>
        </p:txBody>
      </p:sp>
      <p:sp>
        <p:nvSpPr>
          <p:cNvPr id="18071" name="OTLSHAPE_M_7b0996464ffd4cd3a3b383ab1ba22438_Shape"/>
          <p:cNvSpPr/>
          <p:nvPr>
            <p:custDataLst>
              <p:tags r:id="rId49"/>
            </p:custDataLst>
          </p:nvPr>
        </p:nvSpPr>
        <p:spPr>
          <a:xfrm rot="16200000">
            <a:off x="6688520" y="4712483"/>
            <a:ext cx="165100" cy="165100"/>
          </a:xfrm>
          <a:prstGeom prst="flowChartMerge">
            <a:avLst/>
          </a:prstGeom>
          <a:solidFill>
            <a:srgbClr val="DC592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72" name="OTLSHAPE_M_7f583de0854a4cacb89837f3a379bb4a_Title"/>
          <p:cNvSpPr txBox="1"/>
          <p:nvPr>
            <p:custDataLst>
              <p:tags r:id="rId50"/>
            </p:custDataLst>
          </p:nvPr>
        </p:nvSpPr>
        <p:spPr>
          <a:xfrm>
            <a:off x="7311892" y="5976840"/>
            <a:ext cx="59690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200" b="1" spc="-4" dirty="0">
                <a:solidFill>
                  <a:srgbClr val="548235"/>
                </a:solidFill>
                <a:latin typeface="Agency FB" panose="020B0503020202020204" pitchFamily="34" charset="0"/>
              </a:rPr>
              <a:t>END</a:t>
            </a:r>
          </a:p>
        </p:txBody>
      </p:sp>
      <p:sp>
        <p:nvSpPr>
          <p:cNvPr id="18073" name="OTLSHAPE_M_7f583de0854a4cacb89837f3a379bb4a_Date"/>
          <p:cNvSpPr txBox="1"/>
          <p:nvPr>
            <p:custDataLst>
              <p:tags r:id="rId51"/>
            </p:custDataLst>
          </p:nvPr>
        </p:nvSpPr>
        <p:spPr>
          <a:xfrm>
            <a:off x="7366535" y="5822383"/>
            <a:ext cx="479022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30" dirty="0">
                <a:solidFill>
                  <a:srgbClr val="C0504D"/>
                </a:solidFill>
                <a:latin typeface="Calibri" panose="020F0502020204030204" pitchFamily="34" charset="0"/>
              </a:rPr>
              <a:t>Dec 2017</a:t>
            </a:r>
          </a:p>
        </p:txBody>
      </p:sp>
      <p:sp>
        <p:nvSpPr>
          <p:cNvPr id="18074" name="OTLSHAPE_M_7f583de0854a4cacb89837f3a379bb4a_Shape"/>
          <p:cNvSpPr/>
          <p:nvPr>
            <p:custDataLst>
              <p:tags r:id="rId52"/>
            </p:custDataLst>
          </p:nvPr>
        </p:nvSpPr>
        <p:spPr>
          <a:xfrm>
            <a:off x="7453646" y="5461000"/>
            <a:ext cx="304800" cy="3302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75" name="OTLSHAPE_T_7c518fb37f2142bb8e0445920d0403b5_Shape"/>
          <p:cNvSpPr/>
          <p:nvPr>
            <p:custDataLst>
              <p:tags r:id="rId53"/>
            </p:custDataLst>
          </p:nvPr>
        </p:nvSpPr>
        <p:spPr>
          <a:xfrm>
            <a:off x="3233624" y="2524254"/>
            <a:ext cx="7493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76" name="OTLSHAPE_T_7c518fb37f2142bb8e0445920d0403b5_ShapePercentage" hidden="1"/>
          <p:cNvSpPr/>
          <p:nvPr>
            <p:custDataLst>
              <p:tags r:id="rId54"/>
            </p:custDataLst>
          </p:nvPr>
        </p:nvSpPr>
        <p:spPr>
          <a:xfrm>
            <a:off x="3233624" y="2524254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77" name="OTLSHAPE_T_7c518fb37f2142bb8e0445920d0403b5_TextPercentage" hidden="1"/>
          <p:cNvSpPr txBox="1"/>
          <p:nvPr>
            <p:custDataLst>
              <p:tags r:id="rId55"/>
            </p:custDataLst>
          </p:nvPr>
        </p:nvSpPr>
        <p:spPr>
          <a:xfrm>
            <a:off x="0" y="25242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8078" name="OTLSHAPE_T_7c518fb37f2142bb8e0445920d0403b5_StartDate" hidden="1"/>
          <p:cNvSpPr txBox="1"/>
          <p:nvPr>
            <p:custDataLst>
              <p:tags r:id="rId56"/>
            </p:custDataLst>
          </p:nvPr>
        </p:nvSpPr>
        <p:spPr>
          <a:xfrm>
            <a:off x="0" y="25242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548235"/>
              </a:solidFill>
              <a:latin typeface="Calibri" panose="020F0502020204030204" pitchFamily="34" charset="0"/>
            </a:endParaRPr>
          </a:p>
        </p:txBody>
      </p:sp>
      <p:sp>
        <p:nvSpPr>
          <p:cNvPr id="18079" name="OTLSHAPE_T_7c518fb37f2142bb8e0445920d0403b5_EndDate" hidden="1"/>
          <p:cNvSpPr txBox="1"/>
          <p:nvPr>
            <p:custDataLst>
              <p:tags r:id="rId57"/>
            </p:custDataLst>
          </p:nvPr>
        </p:nvSpPr>
        <p:spPr>
          <a:xfrm>
            <a:off x="0" y="25242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548235"/>
              </a:solidFill>
              <a:latin typeface="Calibri" panose="020F0502020204030204" pitchFamily="34" charset="0"/>
            </a:endParaRPr>
          </a:p>
        </p:txBody>
      </p:sp>
      <p:sp>
        <p:nvSpPr>
          <p:cNvPr id="18080" name="OTLSHAPE_T_7c518fb37f2142bb8e0445920d0403b5_JoinedDate"/>
          <p:cNvSpPr txBox="1"/>
          <p:nvPr>
            <p:custDataLst>
              <p:tags r:id="rId58"/>
            </p:custDataLst>
          </p:nvPr>
        </p:nvSpPr>
        <p:spPr>
          <a:xfrm>
            <a:off x="4032338" y="2548342"/>
            <a:ext cx="762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b="1" spc="-4">
                <a:solidFill>
                  <a:srgbClr val="548235"/>
                </a:solidFill>
                <a:latin typeface="Calibri" panose="020F0502020204030204" pitchFamily="34" charset="0"/>
              </a:rPr>
              <a:t>Jul 20 - Aug 14</a:t>
            </a:r>
          </a:p>
        </p:txBody>
      </p:sp>
      <p:sp>
        <p:nvSpPr>
          <p:cNvPr id="18081" name="OTLSHAPE_T_7c518fb37f2142bb8e0445920d0403b5_Duration"/>
          <p:cNvSpPr txBox="1"/>
          <p:nvPr>
            <p:custDataLst>
              <p:tags r:id="rId59"/>
            </p:custDataLst>
          </p:nvPr>
        </p:nvSpPr>
        <p:spPr>
          <a:xfrm>
            <a:off x="3413271" y="254834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chemeClr val="lt1"/>
                </a:solidFill>
                <a:latin typeface="Calibri" panose="020F0502020204030204" pitchFamily="34" charset="0"/>
              </a:rPr>
              <a:t>18 days</a:t>
            </a:r>
          </a:p>
        </p:txBody>
      </p:sp>
      <p:sp>
        <p:nvSpPr>
          <p:cNvPr id="18082" name="OTLSHAPE_T_7c518fb37f2142bb8e0445920d0403b5_Title"/>
          <p:cNvSpPr txBox="1"/>
          <p:nvPr>
            <p:custDataLst>
              <p:tags r:id="rId60"/>
            </p:custDataLst>
          </p:nvPr>
        </p:nvSpPr>
        <p:spPr>
          <a:xfrm>
            <a:off x="127000" y="2540595"/>
            <a:ext cx="787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4" dirty="0">
                <a:solidFill>
                  <a:srgbClr val="548235"/>
                </a:solidFill>
                <a:latin typeface="Calibri" panose="020F0502020204030204" pitchFamily="34" charset="0"/>
              </a:rPr>
              <a:t>Step 1</a:t>
            </a:r>
          </a:p>
        </p:txBody>
      </p:sp>
      <p:sp>
        <p:nvSpPr>
          <p:cNvPr id="18083" name="OTLSHAPE_T_be3ae38f60b3402d8a13f1e91eec41f5_Shape"/>
          <p:cNvSpPr/>
          <p:nvPr>
            <p:custDataLst>
              <p:tags r:id="rId61"/>
            </p:custDataLst>
          </p:nvPr>
        </p:nvSpPr>
        <p:spPr>
          <a:xfrm>
            <a:off x="3981538" y="2790954"/>
            <a:ext cx="698500" cy="2794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84" name="OTLSHAPE_T_be3ae38f60b3402d8a13f1e91eec41f5_ShapePercentage" hidden="1"/>
          <p:cNvSpPr/>
          <p:nvPr>
            <p:custDataLst>
              <p:tags r:id="rId62"/>
            </p:custDataLst>
          </p:nvPr>
        </p:nvSpPr>
        <p:spPr>
          <a:xfrm>
            <a:off x="3981538" y="2790954"/>
            <a:ext cx="0" cy="0"/>
          </a:xfrm>
          <a:prstGeom prst="left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85" name="OTLSHAPE_T_be3ae38f60b3402d8a13f1e91eec41f5_TextPercentage" hidden="1"/>
          <p:cNvSpPr txBox="1"/>
          <p:nvPr>
            <p:custDataLst>
              <p:tags r:id="rId63"/>
            </p:custDataLst>
          </p:nvPr>
        </p:nvSpPr>
        <p:spPr>
          <a:xfrm>
            <a:off x="0" y="27909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8086" name="OTLSHAPE_T_be3ae38f60b3402d8a13f1e91eec41f5_StartDate" hidden="1"/>
          <p:cNvSpPr txBox="1"/>
          <p:nvPr>
            <p:custDataLst>
              <p:tags r:id="rId64"/>
            </p:custDataLst>
          </p:nvPr>
        </p:nvSpPr>
        <p:spPr>
          <a:xfrm>
            <a:off x="0" y="27909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C55A11"/>
              </a:solidFill>
              <a:latin typeface="Calibri" panose="020F0502020204030204" pitchFamily="34" charset="0"/>
            </a:endParaRPr>
          </a:p>
        </p:txBody>
      </p:sp>
      <p:sp>
        <p:nvSpPr>
          <p:cNvPr id="18087" name="OTLSHAPE_T_be3ae38f60b3402d8a13f1e91eec41f5_EndDate" hidden="1"/>
          <p:cNvSpPr txBox="1"/>
          <p:nvPr>
            <p:custDataLst>
              <p:tags r:id="rId65"/>
            </p:custDataLst>
          </p:nvPr>
        </p:nvSpPr>
        <p:spPr>
          <a:xfrm>
            <a:off x="0" y="27909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C55A11"/>
              </a:solidFill>
              <a:latin typeface="Calibri" panose="020F0502020204030204" pitchFamily="34" charset="0"/>
            </a:endParaRPr>
          </a:p>
        </p:txBody>
      </p:sp>
      <p:sp>
        <p:nvSpPr>
          <p:cNvPr id="18088" name="OTLSHAPE_T_be3ae38f60b3402d8a13f1e91eec41f5_JoinedDate"/>
          <p:cNvSpPr txBox="1"/>
          <p:nvPr>
            <p:custDataLst>
              <p:tags r:id="rId66"/>
            </p:custDataLst>
          </p:nvPr>
        </p:nvSpPr>
        <p:spPr>
          <a:xfrm>
            <a:off x="4722721" y="2853142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b="1" spc="-2">
                <a:solidFill>
                  <a:srgbClr val="C55A11"/>
                </a:solidFill>
                <a:latin typeface="Calibri" panose="020F0502020204030204" pitchFamily="34" charset="0"/>
              </a:rPr>
              <a:t>Aug 15 - Sep 7</a:t>
            </a:r>
          </a:p>
        </p:txBody>
      </p:sp>
      <p:sp>
        <p:nvSpPr>
          <p:cNvPr id="18089" name="OTLSHAPE_T_be3ae38f60b3402d8a13f1e91eec41f5_Duration"/>
          <p:cNvSpPr txBox="1"/>
          <p:nvPr>
            <p:custDataLst>
              <p:tags r:id="rId67"/>
            </p:custDataLst>
          </p:nvPr>
        </p:nvSpPr>
        <p:spPr>
          <a:xfrm>
            <a:off x="4132419" y="285314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chemeClr val="lt1"/>
                </a:solidFill>
                <a:latin typeface="Calibri" panose="020F0502020204030204" pitchFamily="34" charset="0"/>
              </a:rPr>
              <a:t>18 days</a:t>
            </a:r>
          </a:p>
        </p:txBody>
      </p:sp>
      <p:sp>
        <p:nvSpPr>
          <p:cNvPr id="18090" name="OTLSHAPE_T_be3ae38f60b3402d8a13f1e91eec41f5_Title"/>
          <p:cNvSpPr txBox="1"/>
          <p:nvPr>
            <p:custDataLst>
              <p:tags r:id="rId68"/>
            </p:custDataLst>
          </p:nvPr>
        </p:nvSpPr>
        <p:spPr>
          <a:xfrm>
            <a:off x="127000" y="2845395"/>
            <a:ext cx="762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6" dirty="0">
                <a:solidFill>
                  <a:srgbClr val="C55A11"/>
                </a:solidFill>
                <a:latin typeface="Calibri" panose="020F0502020204030204" pitchFamily="34" charset="0"/>
              </a:rPr>
              <a:t>Step 2</a:t>
            </a:r>
          </a:p>
        </p:txBody>
      </p:sp>
      <p:sp>
        <p:nvSpPr>
          <p:cNvPr id="18091" name="OTLSHAPE_T_9aa183d65df24b0c8fecd0a002471583_Shape"/>
          <p:cNvSpPr/>
          <p:nvPr>
            <p:custDataLst>
              <p:tags r:id="rId69"/>
            </p:custDataLst>
          </p:nvPr>
        </p:nvSpPr>
        <p:spPr>
          <a:xfrm>
            <a:off x="3981538" y="3133854"/>
            <a:ext cx="990600" cy="2794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92" name="OTLSHAPE_T_9aa183d65df24b0c8fecd0a002471583_ShapePercentage" hidden="1"/>
          <p:cNvSpPr/>
          <p:nvPr>
            <p:custDataLst>
              <p:tags r:id="rId70"/>
            </p:custDataLst>
          </p:nvPr>
        </p:nvSpPr>
        <p:spPr>
          <a:xfrm>
            <a:off x="3981538" y="3133854"/>
            <a:ext cx="0" cy="0"/>
          </a:xfrm>
          <a:prstGeom prst="left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93" name="OTLSHAPE_T_9aa183d65df24b0c8fecd0a002471583_TextPercentage" hidden="1"/>
          <p:cNvSpPr txBox="1"/>
          <p:nvPr>
            <p:custDataLst>
              <p:tags r:id="rId71"/>
            </p:custDataLst>
          </p:nvPr>
        </p:nvSpPr>
        <p:spPr>
          <a:xfrm>
            <a:off x="0" y="31338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8094" name="OTLSHAPE_T_9aa183d65df24b0c8fecd0a002471583_StartDate" hidden="1"/>
          <p:cNvSpPr txBox="1"/>
          <p:nvPr>
            <p:custDataLst>
              <p:tags r:id="rId72"/>
            </p:custDataLst>
          </p:nvPr>
        </p:nvSpPr>
        <p:spPr>
          <a:xfrm>
            <a:off x="0" y="31338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C55A11"/>
              </a:solidFill>
              <a:latin typeface="Calibri" panose="020F0502020204030204" pitchFamily="34" charset="0"/>
            </a:endParaRPr>
          </a:p>
        </p:txBody>
      </p:sp>
      <p:sp>
        <p:nvSpPr>
          <p:cNvPr id="18095" name="OTLSHAPE_T_9aa183d65df24b0c8fecd0a002471583_EndDate" hidden="1"/>
          <p:cNvSpPr txBox="1"/>
          <p:nvPr>
            <p:custDataLst>
              <p:tags r:id="rId73"/>
            </p:custDataLst>
          </p:nvPr>
        </p:nvSpPr>
        <p:spPr>
          <a:xfrm>
            <a:off x="0" y="31338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C55A11"/>
              </a:solidFill>
              <a:latin typeface="Calibri" panose="020F0502020204030204" pitchFamily="34" charset="0"/>
            </a:endParaRPr>
          </a:p>
        </p:txBody>
      </p:sp>
      <p:sp>
        <p:nvSpPr>
          <p:cNvPr id="18096" name="OTLSHAPE_T_9aa183d65df24b0c8fecd0a002471583_JoinedDate"/>
          <p:cNvSpPr txBox="1"/>
          <p:nvPr>
            <p:custDataLst>
              <p:tags r:id="rId74"/>
            </p:custDataLst>
          </p:nvPr>
        </p:nvSpPr>
        <p:spPr>
          <a:xfrm>
            <a:off x="5010380" y="3196042"/>
            <a:ext cx="812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b="1" spc="-4">
                <a:solidFill>
                  <a:srgbClr val="C55A11"/>
                </a:solidFill>
                <a:latin typeface="Calibri" panose="020F0502020204030204" pitchFamily="34" charset="0"/>
              </a:rPr>
              <a:t>Aug 15 - Sep 17</a:t>
            </a:r>
          </a:p>
        </p:txBody>
      </p:sp>
      <p:sp>
        <p:nvSpPr>
          <p:cNvPr id="18097" name="OTLSHAPE_T_9aa183d65df24b0c8fecd0a002471583_Duration"/>
          <p:cNvSpPr txBox="1"/>
          <p:nvPr>
            <p:custDataLst>
              <p:tags r:id="rId75"/>
            </p:custDataLst>
          </p:nvPr>
        </p:nvSpPr>
        <p:spPr>
          <a:xfrm>
            <a:off x="4276249" y="319604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chemeClr val="lt1"/>
                </a:solidFill>
                <a:latin typeface="Calibri" panose="020F0502020204030204" pitchFamily="34" charset="0"/>
              </a:rPr>
              <a:t>24 days</a:t>
            </a:r>
          </a:p>
        </p:txBody>
      </p:sp>
      <p:sp>
        <p:nvSpPr>
          <p:cNvPr id="18098" name="OTLSHAPE_T_9aa183d65df24b0c8fecd0a002471583_Title"/>
          <p:cNvSpPr txBox="1"/>
          <p:nvPr>
            <p:custDataLst>
              <p:tags r:id="rId76"/>
            </p:custDataLst>
          </p:nvPr>
        </p:nvSpPr>
        <p:spPr>
          <a:xfrm>
            <a:off x="127000" y="3188295"/>
            <a:ext cx="762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6" dirty="0">
                <a:solidFill>
                  <a:srgbClr val="C55A11"/>
                </a:solidFill>
                <a:latin typeface="Calibri" panose="020F0502020204030204" pitchFamily="34" charset="0"/>
              </a:rPr>
              <a:t>Step 2</a:t>
            </a:r>
          </a:p>
        </p:txBody>
      </p:sp>
      <p:sp>
        <p:nvSpPr>
          <p:cNvPr id="18099" name="OTLSHAPE_T_06a6a20021ea4acdac20b41f7b37b0dd_Shape"/>
          <p:cNvSpPr/>
          <p:nvPr>
            <p:custDataLst>
              <p:tags r:id="rId77"/>
            </p:custDataLst>
          </p:nvPr>
        </p:nvSpPr>
        <p:spPr>
          <a:xfrm>
            <a:off x="4671921" y="3476754"/>
            <a:ext cx="6731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00" name="OTLSHAPE_T_06a6a20021ea4acdac20b41f7b37b0dd_ShapePercentage" hidden="1"/>
          <p:cNvSpPr/>
          <p:nvPr>
            <p:custDataLst>
              <p:tags r:id="rId78"/>
            </p:custDataLst>
          </p:nvPr>
        </p:nvSpPr>
        <p:spPr>
          <a:xfrm>
            <a:off x="4671921" y="3476754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01" name="OTLSHAPE_T_06a6a20021ea4acdac20b41f7b37b0dd_TextPercentage" hidden="1"/>
          <p:cNvSpPr txBox="1"/>
          <p:nvPr>
            <p:custDataLst>
              <p:tags r:id="rId79"/>
            </p:custDataLst>
          </p:nvPr>
        </p:nvSpPr>
        <p:spPr>
          <a:xfrm>
            <a:off x="0" y="34767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8102" name="OTLSHAPE_T_06a6a20021ea4acdac20b41f7b37b0dd_StartDate" hidden="1"/>
          <p:cNvSpPr txBox="1"/>
          <p:nvPr>
            <p:custDataLst>
              <p:tags r:id="rId80"/>
            </p:custDataLst>
          </p:nvPr>
        </p:nvSpPr>
        <p:spPr>
          <a:xfrm>
            <a:off x="0" y="34767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2E75B6"/>
              </a:solidFill>
              <a:latin typeface="Calibri" panose="020F0502020204030204" pitchFamily="34" charset="0"/>
            </a:endParaRPr>
          </a:p>
        </p:txBody>
      </p:sp>
      <p:sp>
        <p:nvSpPr>
          <p:cNvPr id="18103" name="OTLSHAPE_T_06a6a20021ea4acdac20b41f7b37b0dd_EndDate" hidden="1"/>
          <p:cNvSpPr txBox="1"/>
          <p:nvPr>
            <p:custDataLst>
              <p:tags r:id="rId81"/>
            </p:custDataLst>
          </p:nvPr>
        </p:nvSpPr>
        <p:spPr>
          <a:xfrm>
            <a:off x="0" y="34767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2E75B6"/>
              </a:solidFill>
              <a:latin typeface="Calibri" panose="020F0502020204030204" pitchFamily="34" charset="0"/>
            </a:endParaRPr>
          </a:p>
        </p:txBody>
      </p:sp>
      <p:sp>
        <p:nvSpPr>
          <p:cNvPr id="18104" name="OTLSHAPE_T_06a6a20021ea4acdac20b41f7b37b0dd_JoinedDate"/>
          <p:cNvSpPr txBox="1"/>
          <p:nvPr>
            <p:custDataLst>
              <p:tags r:id="rId82"/>
            </p:custDataLst>
          </p:nvPr>
        </p:nvSpPr>
        <p:spPr>
          <a:xfrm>
            <a:off x="5384337" y="3500842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b="1" spc="-4">
                <a:solidFill>
                  <a:srgbClr val="2E75B6"/>
                </a:solidFill>
                <a:latin typeface="Calibri" panose="020F0502020204030204" pitchFamily="34" charset="0"/>
              </a:rPr>
              <a:t>Sep 8 - Sep 30</a:t>
            </a:r>
          </a:p>
        </p:txBody>
      </p:sp>
      <p:sp>
        <p:nvSpPr>
          <p:cNvPr id="18105" name="OTLSHAPE_T_06a6a20021ea4acdac20b41f7b37b0dd_Duration"/>
          <p:cNvSpPr txBox="1"/>
          <p:nvPr>
            <p:custDataLst>
              <p:tags r:id="rId83"/>
            </p:custDataLst>
          </p:nvPr>
        </p:nvSpPr>
        <p:spPr>
          <a:xfrm>
            <a:off x="4808419" y="350084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chemeClr val="lt1"/>
                </a:solidFill>
                <a:latin typeface="Calibri" panose="020F0502020204030204" pitchFamily="34" charset="0"/>
              </a:rPr>
              <a:t>16 days</a:t>
            </a:r>
          </a:p>
        </p:txBody>
      </p:sp>
      <p:sp>
        <p:nvSpPr>
          <p:cNvPr id="18106" name="OTLSHAPE_T_06a6a20021ea4acdac20b41f7b37b0dd_Title"/>
          <p:cNvSpPr txBox="1"/>
          <p:nvPr>
            <p:custDataLst>
              <p:tags r:id="rId84"/>
            </p:custDataLst>
          </p:nvPr>
        </p:nvSpPr>
        <p:spPr>
          <a:xfrm>
            <a:off x="127000" y="3493095"/>
            <a:ext cx="762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6" dirty="0">
                <a:solidFill>
                  <a:srgbClr val="2E75B6"/>
                </a:solidFill>
                <a:latin typeface="Calibri" panose="020F0502020204030204" pitchFamily="34" charset="0"/>
              </a:rPr>
              <a:t>Step 3</a:t>
            </a:r>
          </a:p>
        </p:txBody>
      </p:sp>
      <p:sp>
        <p:nvSpPr>
          <p:cNvPr id="18107" name="OTLSHAPE_T_e6f5c918bdd649a1ac919cf22468a23b_Shape"/>
          <p:cNvSpPr/>
          <p:nvPr>
            <p:custDataLst>
              <p:tags r:id="rId85"/>
            </p:custDataLst>
          </p:nvPr>
        </p:nvSpPr>
        <p:spPr>
          <a:xfrm>
            <a:off x="5419835" y="3743454"/>
            <a:ext cx="10160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08" name="OTLSHAPE_T_e6f5c918bdd649a1ac919cf22468a23b_ShapePercentage" hidden="1"/>
          <p:cNvSpPr/>
          <p:nvPr>
            <p:custDataLst>
              <p:tags r:id="rId86"/>
            </p:custDataLst>
          </p:nvPr>
        </p:nvSpPr>
        <p:spPr>
          <a:xfrm>
            <a:off x="5419835" y="3743454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09" name="OTLSHAPE_T_e6f5c918bdd649a1ac919cf22468a23b_TextPercentage" hidden="1"/>
          <p:cNvSpPr txBox="1"/>
          <p:nvPr>
            <p:custDataLst>
              <p:tags r:id="rId87"/>
            </p:custDataLst>
          </p:nvPr>
        </p:nvSpPr>
        <p:spPr>
          <a:xfrm>
            <a:off x="0" y="37434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8110" name="OTLSHAPE_T_e6f5c918bdd649a1ac919cf22468a23b_StartDate" hidden="1"/>
          <p:cNvSpPr txBox="1"/>
          <p:nvPr>
            <p:custDataLst>
              <p:tags r:id="rId88"/>
            </p:custDataLst>
          </p:nvPr>
        </p:nvSpPr>
        <p:spPr>
          <a:xfrm>
            <a:off x="0" y="37434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2E75B6"/>
              </a:solidFill>
              <a:latin typeface="Calibri" panose="020F0502020204030204" pitchFamily="34" charset="0"/>
            </a:endParaRPr>
          </a:p>
        </p:txBody>
      </p:sp>
      <p:sp>
        <p:nvSpPr>
          <p:cNvPr id="18111" name="OTLSHAPE_T_e6f5c918bdd649a1ac919cf22468a23b_EndDate" hidden="1"/>
          <p:cNvSpPr txBox="1"/>
          <p:nvPr>
            <p:custDataLst>
              <p:tags r:id="rId89"/>
            </p:custDataLst>
          </p:nvPr>
        </p:nvSpPr>
        <p:spPr>
          <a:xfrm>
            <a:off x="0" y="37434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2E75B6"/>
              </a:solidFill>
              <a:latin typeface="Calibri" panose="020F0502020204030204" pitchFamily="34" charset="0"/>
            </a:endParaRPr>
          </a:p>
        </p:txBody>
      </p:sp>
      <p:sp>
        <p:nvSpPr>
          <p:cNvPr id="18112" name="OTLSHAPE_T_e6f5c918bdd649a1ac919cf22468a23b_JoinedDate"/>
          <p:cNvSpPr txBox="1"/>
          <p:nvPr>
            <p:custDataLst>
              <p:tags r:id="rId90"/>
            </p:custDataLst>
          </p:nvPr>
        </p:nvSpPr>
        <p:spPr>
          <a:xfrm>
            <a:off x="6477443" y="3767542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b="1" spc="-4">
                <a:solidFill>
                  <a:srgbClr val="2E75B6"/>
                </a:solidFill>
                <a:latin typeface="Calibri" panose="020F0502020204030204" pitchFamily="34" charset="0"/>
              </a:rPr>
              <a:t>Oct 4 - Nov 7</a:t>
            </a:r>
          </a:p>
        </p:txBody>
      </p:sp>
      <p:sp>
        <p:nvSpPr>
          <p:cNvPr id="18113" name="OTLSHAPE_T_e6f5c918bdd649a1ac919cf22468a23b_Duration"/>
          <p:cNvSpPr txBox="1"/>
          <p:nvPr>
            <p:custDataLst>
              <p:tags r:id="rId91"/>
            </p:custDataLst>
          </p:nvPr>
        </p:nvSpPr>
        <p:spPr>
          <a:xfrm>
            <a:off x="5728929" y="376754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chemeClr val="lt1"/>
                </a:solidFill>
                <a:latin typeface="Calibri" panose="020F0502020204030204" pitchFamily="34" charset="0"/>
              </a:rPr>
              <a:t>25 days</a:t>
            </a:r>
          </a:p>
        </p:txBody>
      </p:sp>
      <p:sp>
        <p:nvSpPr>
          <p:cNvPr id="18114" name="OTLSHAPE_T_e6f5c918bdd649a1ac919cf22468a23b_Title"/>
          <p:cNvSpPr txBox="1"/>
          <p:nvPr>
            <p:custDataLst>
              <p:tags r:id="rId92"/>
            </p:custDataLst>
          </p:nvPr>
        </p:nvSpPr>
        <p:spPr>
          <a:xfrm>
            <a:off x="127000" y="3759795"/>
            <a:ext cx="762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6" dirty="0">
                <a:solidFill>
                  <a:srgbClr val="2E75B6"/>
                </a:solidFill>
                <a:latin typeface="Calibri" panose="020F0502020204030204" pitchFamily="34" charset="0"/>
              </a:rPr>
              <a:t>Step 3</a:t>
            </a:r>
          </a:p>
        </p:txBody>
      </p:sp>
      <p:sp>
        <p:nvSpPr>
          <p:cNvPr id="18115" name="OTLSHAPE_T_c109be9d91f84f3e99e4929ce565dd0c_Shape"/>
          <p:cNvSpPr/>
          <p:nvPr>
            <p:custDataLst>
              <p:tags r:id="rId93"/>
            </p:custDataLst>
          </p:nvPr>
        </p:nvSpPr>
        <p:spPr>
          <a:xfrm>
            <a:off x="6512940" y="4010154"/>
            <a:ext cx="9017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16" name="OTLSHAPE_T_c109be9d91f84f3e99e4929ce565dd0c_ShapePercentage" hidden="1"/>
          <p:cNvSpPr/>
          <p:nvPr>
            <p:custDataLst>
              <p:tags r:id="rId94"/>
            </p:custDataLst>
          </p:nvPr>
        </p:nvSpPr>
        <p:spPr>
          <a:xfrm>
            <a:off x="6512940" y="4010154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17" name="OTLSHAPE_T_c109be9d91f84f3e99e4929ce565dd0c_TextPercentage" hidden="1"/>
          <p:cNvSpPr txBox="1"/>
          <p:nvPr>
            <p:custDataLst>
              <p:tags r:id="rId95"/>
            </p:custDataLst>
          </p:nvPr>
        </p:nvSpPr>
        <p:spPr>
          <a:xfrm>
            <a:off x="0" y="40101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8118" name="OTLSHAPE_T_c109be9d91f84f3e99e4929ce565dd0c_StartDate" hidden="1"/>
          <p:cNvSpPr txBox="1"/>
          <p:nvPr>
            <p:custDataLst>
              <p:tags r:id="rId96"/>
            </p:custDataLst>
          </p:nvPr>
        </p:nvSpPr>
        <p:spPr>
          <a:xfrm>
            <a:off x="0" y="40101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2F5597"/>
              </a:solidFill>
              <a:latin typeface="Calibri" panose="020F0502020204030204" pitchFamily="34" charset="0"/>
            </a:endParaRPr>
          </a:p>
        </p:txBody>
      </p:sp>
      <p:sp>
        <p:nvSpPr>
          <p:cNvPr id="18119" name="OTLSHAPE_T_c109be9d91f84f3e99e4929ce565dd0c_EndDate" hidden="1"/>
          <p:cNvSpPr txBox="1"/>
          <p:nvPr>
            <p:custDataLst>
              <p:tags r:id="rId97"/>
            </p:custDataLst>
          </p:nvPr>
        </p:nvSpPr>
        <p:spPr>
          <a:xfrm>
            <a:off x="0" y="401015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b="1">
              <a:solidFill>
                <a:srgbClr val="2F5597"/>
              </a:solidFill>
              <a:latin typeface="Calibri" panose="020F0502020204030204" pitchFamily="34" charset="0"/>
            </a:endParaRPr>
          </a:p>
        </p:txBody>
      </p:sp>
      <p:sp>
        <p:nvSpPr>
          <p:cNvPr id="18120" name="OTLSHAPE_T_c109be9d91f84f3e99e4929ce565dd0c_JoinedDate"/>
          <p:cNvSpPr txBox="1"/>
          <p:nvPr>
            <p:custDataLst>
              <p:tags r:id="rId98"/>
            </p:custDataLst>
          </p:nvPr>
        </p:nvSpPr>
        <p:spPr>
          <a:xfrm>
            <a:off x="7455484" y="4034242"/>
            <a:ext cx="825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b="1" spc="-2">
                <a:solidFill>
                  <a:srgbClr val="2F5597"/>
                </a:solidFill>
                <a:latin typeface="Calibri" panose="020F0502020204030204" pitchFamily="34" charset="0"/>
              </a:rPr>
              <a:t>Nov 11 - Dec 11</a:t>
            </a:r>
          </a:p>
        </p:txBody>
      </p:sp>
      <p:sp>
        <p:nvSpPr>
          <p:cNvPr id="18121" name="OTLSHAPE_T_c109be9d91f84f3e99e4929ce565dd0c_Duration"/>
          <p:cNvSpPr txBox="1"/>
          <p:nvPr>
            <p:custDataLst>
              <p:tags r:id="rId99"/>
            </p:custDataLst>
          </p:nvPr>
        </p:nvSpPr>
        <p:spPr>
          <a:xfrm>
            <a:off x="6764503" y="403424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chemeClr val="lt1"/>
                </a:solidFill>
                <a:latin typeface="Calibri" panose="020F0502020204030204" pitchFamily="34" charset="0"/>
              </a:rPr>
              <a:t>21 days</a:t>
            </a:r>
          </a:p>
        </p:txBody>
      </p:sp>
      <p:sp>
        <p:nvSpPr>
          <p:cNvPr id="18122" name="OTLSHAPE_T_c109be9d91f84f3e99e4929ce565dd0c_Title"/>
          <p:cNvSpPr txBox="1"/>
          <p:nvPr>
            <p:custDataLst>
              <p:tags r:id="rId100"/>
            </p:custDataLst>
          </p:nvPr>
        </p:nvSpPr>
        <p:spPr>
          <a:xfrm>
            <a:off x="127000" y="4026495"/>
            <a:ext cx="762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6" dirty="0">
                <a:solidFill>
                  <a:srgbClr val="2F5597"/>
                </a:solidFill>
                <a:latin typeface="Calibri" panose="020F0502020204030204" pitchFamily="34" charset="0"/>
              </a:rPr>
              <a:t>Step 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19388"/>
          </a:xfrm>
        </p:spPr>
        <p:txBody>
          <a:bodyPr/>
          <a:lstStyle/>
          <a:p>
            <a:r>
              <a:rPr lang="en-US" dirty="0"/>
              <a:t>TIMESCALE plot</a:t>
            </a:r>
          </a:p>
        </p:txBody>
      </p:sp>
      <p:sp>
        <p:nvSpPr>
          <p:cNvPr id="102" name="Content Placeholder 2"/>
          <p:cNvSpPr txBox="1">
            <a:spLocks/>
          </p:cNvSpPr>
          <p:nvPr/>
        </p:nvSpPr>
        <p:spPr>
          <a:xfrm>
            <a:off x="3762965" y="1091538"/>
            <a:ext cx="5570405" cy="59240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150000"/>
              </a:lnSpc>
              <a:buFont typeface="Arial"/>
              <a:buNone/>
            </a:pPr>
            <a:r>
              <a:rPr lang="en-US" sz="2000" dirty="0">
                <a:solidFill>
                  <a:srgbClr val="C00000"/>
                </a:solidFill>
              </a:rPr>
              <a:t>That’s an idea  to work on</a:t>
            </a:r>
          </a:p>
          <a:p>
            <a:pPr marL="36576" indent="0" algn="ctr">
              <a:lnSpc>
                <a:spcPct val="150000"/>
              </a:lnSpc>
              <a:buFont typeface="Arial"/>
              <a:buNone/>
            </a:pPr>
            <a:r>
              <a:rPr lang="en-US" sz="2000" dirty="0">
                <a:solidFill>
                  <a:srgbClr val="C00000"/>
                </a:solidFill>
              </a:rPr>
              <a:t>Merging it together with the coming slide  </a:t>
            </a:r>
            <a:endParaRPr lang="en-GB" sz="9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78571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0318" y="2562726"/>
            <a:ext cx="5533682" cy="35883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234574" cy="35189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73217" y="6364197"/>
            <a:ext cx="43971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>
                <a:solidFill>
                  <a:srgbClr val="0055A0">
                    <a:tint val="75000"/>
                  </a:srgbClr>
                </a:solidFill>
              </a:rPr>
              <a:t>2/11/2017 | UFO Buster analysis tool – software status update</a:t>
            </a:r>
          </a:p>
        </p:txBody>
      </p:sp>
      <p:sp>
        <p:nvSpPr>
          <p:cNvPr id="11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5540488" y="6320133"/>
            <a:ext cx="2895600" cy="365125"/>
          </a:xfrm>
        </p:spPr>
        <p:txBody>
          <a:bodyPr/>
          <a:lstStyle/>
          <a:p>
            <a:r>
              <a:rPr lang="en-GB" dirty="0"/>
              <a:t>Martyna Dziadosz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71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181" y="3365969"/>
            <a:ext cx="1995728" cy="11028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3200" dirty="0"/>
              <a:t>Reminder: multi-directional approach to UFO problem</a:t>
            </a:r>
            <a:endParaRPr lang="en-GB" sz="3200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349977"/>
              </p:ext>
            </p:extLst>
          </p:nvPr>
        </p:nvGraphicFramePr>
        <p:xfrm>
          <a:off x="1322661" y="1487711"/>
          <a:ext cx="6920362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70089" y="2500401"/>
            <a:ext cx="1619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Statistical 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Analysis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4834189" y="3454559"/>
            <a:ext cx="1619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</a:rPr>
              <a:t>Simulation &amp;</a:t>
            </a:r>
          </a:p>
          <a:p>
            <a:r>
              <a:rPr lang="en-US" sz="1800" dirty="0">
                <a:solidFill>
                  <a:schemeClr val="bg1"/>
                </a:solidFill>
              </a:rPr>
              <a:t>model</a:t>
            </a:r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3513" r="12646" b="10929"/>
          <a:stretch/>
        </p:blipFill>
        <p:spPr>
          <a:xfrm>
            <a:off x="6882518" y="1463826"/>
            <a:ext cx="1593147" cy="1278000"/>
          </a:xfrm>
          <a:prstGeom prst="rect">
            <a:avLst/>
          </a:prstGeom>
        </p:spPr>
      </p:pic>
      <p:pic>
        <p:nvPicPr>
          <p:cNvPr id="16" name="0586CAAC-170A-4562-90D2-C31CED904318" descr="BD67D34B-A332-4C0E-B217-2172B8C663C6@cern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7401" r="9929" b="3090"/>
          <a:stretch/>
        </p:blipFill>
        <p:spPr bwMode="auto">
          <a:xfrm>
            <a:off x="713606" y="1316892"/>
            <a:ext cx="2397684" cy="13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3779" y="3324487"/>
            <a:ext cx="2514600" cy="24765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0472" y="2060148"/>
            <a:ext cx="1242587" cy="1172959"/>
          </a:xfrm>
          <a:prstGeom prst="rect">
            <a:avLst/>
          </a:prstGeom>
          <a:solidFill>
            <a:srgbClr val="F0C36D"/>
          </a:solidFill>
        </p:spPr>
      </p:pic>
      <p:sp>
        <p:nvSpPr>
          <p:cNvPr id="27" name="Rectangle 26"/>
          <p:cNvSpPr/>
          <p:nvPr/>
        </p:nvSpPr>
        <p:spPr>
          <a:xfrm>
            <a:off x="4803549" y="2516946"/>
            <a:ext cx="1077904" cy="612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Experimental Studies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91724" y="3454558"/>
            <a:ext cx="1380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Detection &amp;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Analysis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9379" y="2622968"/>
            <a:ext cx="1833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50000"/>
                  </a:schemeClr>
                </a:solidFill>
              </a:rPr>
              <a:t>Numbers of arc UFO events per hour </a:t>
            </a:r>
            <a:endParaRPr lang="en-GB" sz="1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43814" y="4327933"/>
            <a:ext cx="1356401" cy="153603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25584" y="1418925"/>
            <a:ext cx="933539" cy="70387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83073" y="4398887"/>
            <a:ext cx="1298195" cy="7332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1" b="21205"/>
          <a:stretch/>
        </p:blipFill>
        <p:spPr>
          <a:xfrm>
            <a:off x="5977517" y="1960350"/>
            <a:ext cx="694321" cy="127275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103" y="5430602"/>
            <a:ext cx="2005568" cy="72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03" y="4652497"/>
            <a:ext cx="1042231" cy="1008000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785590" y="6400412"/>
            <a:ext cx="43971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>
                <a:solidFill>
                  <a:srgbClr val="0055A0">
                    <a:tint val="75000"/>
                  </a:srgbClr>
                </a:solidFill>
              </a:rPr>
              <a:t>2/11/2017 | UFO Buster analysis tool – software status update</a:t>
            </a:r>
          </a:p>
        </p:txBody>
      </p:sp>
    </p:spTree>
    <p:extLst>
      <p:ext uri="{BB962C8B-B14F-4D97-AF65-F5344CB8AC3E}">
        <p14:creationId xmlns:p14="http://schemas.microsoft.com/office/powerpoint/2010/main" val="102238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7983" y="381003"/>
            <a:ext cx="8563994" cy="840422"/>
          </a:xfrm>
        </p:spPr>
        <p:txBody>
          <a:bodyPr>
            <a:normAutofit/>
          </a:bodyPr>
          <a:lstStyle/>
          <a:p>
            <a:r>
              <a:rPr lang="de-DE" dirty="0"/>
              <a:t>Focus of this presentation is: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417378" y="2809353"/>
            <a:ext cx="53129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“UFO Buster Analysis Tool status update”</a:t>
            </a:r>
            <a:endParaRPr lang="en-GB" sz="1400" dirty="0"/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89353" y="1560833"/>
            <a:ext cx="8474529" cy="1"/>
          </a:xfrm>
          <a:prstGeom prst="line">
            <a:avLst/>
          </a:prstGeom>
          <a:solidFill>
            <a:schemeClr val="accent2"/>
          </a:solidFill>
          <a:ln w="25400" cap="flat" cmpd="sng" algn="ctr">
            <a:solidFill>
              <a:schemeClr val="bg1">
                <a:lumMod val="7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773217" y="6364197"/>
            <a:ext cx="43971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>
                <a:solidFill>
                  <a:srgbClr val="0055A0">
                    <a:tint val="75000"/>
                  </a:srgbClr>
                </a:solidFill>
              </a:rPr>
              <a:t>2/11/2017 | UFO Buster analysis tool – software status update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800" y="6319800"/>
            <a:ext cx="2895851" cy="365792"/>
          </a:xfrm>
          <a:prstGeom prst="rect">
            <a:avLst/>
          </a:prstGeom>
        </p:spPr>
      </p:pic>
      <p:sp>
        <p:nvSpPr>
          <p:cNvPr id="15" name="Slide Number Placeholder 5"/>
          <p:cNvSpPr txBox="1">
            <a:spLocks/>
          </p:cNvSpPr>
          <p:nvPr/>
        </p:nvSpPr>
        <p:spPr>
          <a:xfrm>
            <a:off x="8400553" y="631980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254" y="1754549"/>
            <a:ext cx="2614488" cy="437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893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u="sng" dirty="0"/>
              <a:t>Motivation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4146"/>
            <a:ext cx="8226854" cy="1348917"/>
          </a:xfrm>
        </p:spPr>
        <p:txBody>
          <a:bodyPr>
            <a:noAutofit/>
          </a:bodyPr>
          <a:lstStyle/>
          <a:p>
            <a:pPr marL="36576" indent="0" algn="ctr">
              <a:lnSpc>
                <a:spcPct val="150000"/>
              </a:lnSpc>
              <a:buNone/>
            </a:pPr>
            <a:r>
              <a:rPr lang="de-DE" sz="3200" dirty="0">
                <a:solidFill>
                  <a:srgbClr val="C00000"/>
                </a:solidFill>
              </a:rPr>
              <a:t>We want an analysis tool which is:</a:t>
            </a:r>
            <a:endParaRPr lang="en-US" sz="900" u="sng" dirty="0">
              <a:solidFill>
                <a:srgbClr val="C00000"/>
              </a:solidFill>
            </a:endParaRPr>
          </a:p>
          <a:p>
            <a:pPr marL="36576" indent="0" algn="just">
              <a:buNone/>
            </a:pPr>
            <a:r>
              <a:rPr lang="en-US" sz="900" dirty="0"/>
              <a:t>	</a:t>
            </a:r>
            <a:endParaRPr lang="en-US" sz="1100" dirty="0"/>
          </a:p>
          <a:p>
            <a:pPr marL="36576" indent="0">
              <a:buNone/>
            </a:pPr>
            <a:endParaRPr lang="en-GB" sz="1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4570" y="6356349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002392-0840-6D43-A2F7-F9B130EC016E}"/>
              </a:ext>
            </a:extLst>
          </p:cNvPr>
          <p:cNvSpPr txBox="1"/>
          <p:nvPr/>
        </p:nvSpPr>
        <p:spPr>
          <a:xfrm>
            <a:off x="330478" y="3317450"/>
            <a:ext cx="3995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Fast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Easy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Reliable &amp; reproducible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Enables advanced analysis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002392-0840-6D43-A2F7-F9B130EC016E}"/>
              </a:ext>
            </a:extLst>
          </p:cNvPr>
          <p:cNvSpPr txBox="1"/>
          <p:nvPr/>
        </p:nvSpPr>
        <p:spPr>
          <a:xfrm>
            <a:off x="4325871" y="3317268"/>
            <a:ext cx="4121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Focus on </a:t>
            </a:r>
            <a:r>
              <a:rPr lang="en-US" b="1" dirty="0"/>
              <a:t>real UFO data</a:t>
            </a:r>
          </a:p>
          <a:p>
            <a:pPr algn="r"/>
            <a:r>
              <a:rPr lang="en-US" dirty="0"/>
              <a:t>All in </a:t>
            </a:r>
            <a:r>
              <a:rPr lang="en-US" b="1" dirty="0"/>
              <a:t>one place </a:t>
            </a:r>
            <a:r>
              <a:rPr lang="en-US" dirty="0"/>
              <a:t>+ </a:t>
            </a:r>
            <a:r>
              <a:rPr lang="en-US" b="1" dirty="0"/>
              <a:t>manual</a:t>
            </a:r>
            <a:r>
              <a:rPr lang="en-US" dirty="0"/>
              <a:t>/readme</a:t>
            </a:r>
          </a:p>
          <a:p>
            <a:pPr algn="r"/>
            <a:r>
              <a:rPr lang="en-US" b="1" dirty="0"/>
              <a:t>One module </a:t>
            </a:r>
            <a:r>
              <a:rPr lang="en-US" dirty="0"/>
              <a:t>for frequent analyses</a:t>
            </a:r>
          </a:p>
          <a:p>
            <a:pPr algn="r"/>
            <a:r>
              <a:rPr lang="en-US" dirty="0"/>
              <a:t>Search for </a:t>
            </a:r>
            <a:r>
              <a:rPr lang="en-US" b="1" dirty="0"/>
              <a:t>correlations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002392-0840-6D43-A2F7-F9B130EC016E}"/>
              </a:ext>
            </a:extLst>
          </p:cNvPr>
          <p:cNvSpPr txBox="1"/>
          <p:nvPr/>
        </p:nvSpPr>
        <p:spPr>
          <a:xfrm>
            <a:off x="8198650" y="3319695"/>
            <a:ext cx="706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3868670" y="3604847"/>
            <a:ext cx="609600" cy="62908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10434" y="3079816"/>
            <a:ext cx="3586503" cy="173602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939789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4570" y="6356349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26688" y="117398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de-DE" sz="3200" u="sng" dirty="0"/>
              <a:t>Structure of the UFO Buster analysis tool</a:t>
            </a:r>
            <a:endParaRPr lang="en-GB" sz="3200" u="sng" dirty="0"/>
          </a:p>
        </p:txBody>
      </p:sp>
      <p:graphicFrame>
        <p:nvGraphicFramePr>
          <p:cNvPr id="1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3425573"/>
              </p:ext>
            </p:extLst>
          </p:nvPr>
        </p:nvGraphicFramePr>
        <p:xfrm>
          <a:off x="1203005" y="1079987"/>
          <a:ext cx="7074220" cy="4917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9"/>
          <p:cNvSpPr/>
          <p:nvPr/>
        </p:nvSpPr>
        <p:spPr>
          <a:xfrm>
            <a:off x="-608422" y="10515251"/>
            <a:ext cx="3022946" cy="5283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28016" rIns="128016" bIns="128016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800" kern="1200" dirty="0"/>
          </a:p>
        </p:txBody>
      </p:sp>
      <p:sp>
        <p:nvSpPr>
          <p:cNvPr id="2" name="Rectangle 1"/>
          <p:cNvSpPr/>
          <p:nvPr/>
        </p:nvSpPr>
        <p:spPr>
          <a:xfrm>
            <a:off x="2153998" y="1101833"/>
            <a:ext cx="60313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access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select only real UFO events (reduce data volume)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discard empty files</a:t>
            </a:r>
          </a:p>
        </p:txBody>
      </p:sp>
    </p:spTree>
    <p:extLst>
      <p:ext uri="{BB962C8B-B14F-4D97-AF65-F5344CB8AC3E}">
        <p14:creationId xmlns:p14="http://schemas.microsoft.com/office/powerpoint/2010/main" val="784341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1" name="Group 60"/>
          <p:cNvGrpSpPr/>
          <p:nvPr/>
        </p:nvGrpSpPr>
        <p:grpSpPr>
          <a:xfrm>
            <a:off x="686909" y="362447"/>
            <a:ext cx="881000" cy="1258570"/>
            <a:chOff x="-1" y="2851"/>
            <a:chExt cx="881000" cy="1258570"/>
          </a:xfrm>
          <a:solidFill>
            <a:srgbClr val="F0C36D"/>
          </a:solidFill>
        </p:grpSpPr>
        <p:sp>
          <p:nvSpPr>
            <p:cNvPr id="65" name="Chevron 64"/>
            <p:cNvSpPr/>
            <p:nvPr/>
          </p:nvSpPr>
          <p:spPr>
            <a:xfrm rot="5400000">
              <a:off x="-188785" y="191636"/>
              <a:ext cx="1258570" cy="880999"/>
            </a:xfrm>
            <a:prstGeom prst="chevron">
              <a:avLst/>
            </a:pr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6" name="Chevron 4"/>
            <p:cNvSpPr txBox="1"/>
            <p:nvPr/>
          </p:nvSpPr>
          <p:spPr>
            <a:xfrm>
              <a:off x="-1" y="495363"/>
              <a:ext cx="880999" cy="37757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>
                  <a:solidFill>
                    <a:srgbClr val="004078"/>
                  </a:solidFill>
                  <a:latin typeface="Calibri" panose="020F0502020204030204"/>
                  <a:ea typeface="+mn-ea"/>
                  <a:cs typeface="+mn-cs"/>
                </a:rPr>
                <a:t>Step 1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567909" y="362447"/>
            <a:ext cx="6858238" cy="818070"/>
            <a:chOff x="880999" y="2851"/>
            <a:chExt cx="2934204" cy="818070"/>
          </a:xfrm>
        </p:grpSpPr>
        <p:sp>
          <p:nvSpPr>
            <p:cNvPr id="63" name="Round Same Side Corner Rectangle 62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DATA EXTRACTION</a:t>
              </a:r>
              <a:endParaRPr lang="en-US" sz="13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567908" y="1419823"/>
            <a:ext cx="6047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000" dirty="0">
                <a:solidFill>
                  <a:srgbClr val="0055A0"/>
                </a:solidFill>
              </a:rPr>
              <a:t>Access and retrieve data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151435" y="1922424"/>
            <a:ext cx="2255101" cy="1016441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4"/>
          <p:cNvSpPr/>
          <p:nvPr/>
        </p:nvSpPr>
        <p:spPr>
          <a:xfrm>
            <a:off x="2203686" y="1972368"/>
            <a:ext cx="2150597" cy="90878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UFO Buster data</a:t>
            </a:r>
          </a:p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without beam dump</a:t>
            </a:r>
            <a:endParaRPr lang="en-GB" kern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988716" y="1922424"/>
            <a:ext cx="2255101" cy="1016441"/>
          </a:xfrm>
          <a:prstGeom prst="roundRect">
            <a:avLst/>
          </a:prstGeom>
          <a:solidFill>
            <a:srgbClr val="005199"/>
          </a:solidFill>
          <a:ln>
            <a:solidFill>
              <a:srgbClr val="0051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4"/>
          <p:cNvSpPr/>
          <p:nvPr/>
        </p:nvSpPr>
        <p:spPr>
          <a:xfrm>
            <a:off x="5040967" y="1972368"/>
            <a:ext cx="2150597" cy="90878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PM data</a:t>
            </a:r>
          </a:p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a</a:t>
            </a:r>
            <a:r>
              <a:rPr lang="en-US" sz="16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fter a beam dump</a:t>
            </a:r>
            <a:endParaRPr lang="en-GB" sz="1600" kern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221975" y="2958530"/>
            <a:ext cx="768163" cy="80474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059256" y="2924459"/>
            <a:ext cx="768163" cy="80474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867635" y="2972804"/>
            <a:ext cx="1670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C00000"/>
                </a:solidFill>
              </a:rPr>
              <a:t>REST API</a:t>
            </a:r>
          </a:p>
          <a:p>
            <a:r>
              <a:rPr lang="de-DE" dirty="0">
                <a:solidFill>
                  <a:srgbClr val="C00000"/>
                </a:solidFill>
              </a:rPr>
              <a:t>using Python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37995" y="2988809"/>
            <a:ext cx="1744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dirty="0">
                <a:solidFill>
                  <a:srgbClr val="C00000"/>
                </a:solidFill>
              </a:rPr>
              <a:t>.sdds decoding with JAVA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301255" y="3947261"/>
            <a:ext cx="2105281" cy="830291"/>
          </a:xfrm>
          <a:prstGeom prst="rect">
            <a:avLst/>
          </a:prstGeom>
          <a:solidFill>
            <a:srgbClr val="F0C36D">
              <a:alpha val="90000"/>
            </a:srgbClr>
          </a:solidFill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Rectangle 33"/>
          <p:cNvSpPr/>
          <p:nvPr/>
        </p:nvSpPr>
        <p:spPr>
          <a:xfrm>
            <a:off x="2301255" y="4850190"/>
            <a:ext cx="2105281" cy="830291"/>
          </a:xfrm>
          <a:prstGeom prst="rect">
            <a:avLst/>
          </a:prstGeom>
          <a:solidFill>
            <a:srgbClr val="F0C36D">
              <a:alpha val="90000"/>
            </a:srgbClr>
          </a:solidFill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TextBox 35"/>
          <p:cNvSpPr txBox="1"/>
          <p:nvPr/>
        </p:nvSpPr>
        <p:spPr>
          <a:xfrm>
            <a:off x="2769326" y="4058760"/>
            <a:ext cx="1637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standard year analysis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769326" y="4972947"/>
            <a:ext cx="16372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analysis via locations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138536" y="3947261"/>
            <a:ext cx="2105281" cy="830291"/>
          </a:xfrm>
          <a:prstGeom prst="rect">
            <a:avLst/>
          </a:prstGeom>
          <a:solidFill>
            <a:srgbClr val="F0C36D">
              <a:alpha val="90000"/>
            </a:srgbClr>
          </a:solidFill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TextBox 41"/>
          <p:cNvSpPr txBox="1"/>
          <p:nvPr/>
        </p:nvSpPr>
        <p:spPr>
          <a:xfrm>
            <a:off x="5634446" y="4035099"/>
            <a:ext cx="1609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16L2 area analysis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01255" y="4070018"/>
            <a:ext cx="839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55A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55A0"/>
              </a:solidFill>
              <a:latin typeface="Wingdings" panose="05000000000000000000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301255" y="4984120"/>
            <a:ext cx="839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55A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55A0"/>
              </a:solidFill>
              <a:latin typeface="Wingdings" panose="05000000000000000000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136264" y="4066905"/>
            <a:ext cx="839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55A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55A0"/>
              </a:solidFill>
              <a:latin typeface="Wingdings" panose="05000000000000000000" pitchFamily="2" charset="2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138536" y="4846707"/>
            <a:ext cx="2105281" cy="830291"/>
          </a:xfrm>
          <a:prstGeom prst="rect">
            <a:avLst/>
          </a:prstGeom>
          <a:solidFill>
            <a:srgbClr val="F0C36D">
              <a:alpha val="90000"/>
            </a:srgbClr>
          </a:solidFill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TextBox 32"/>
          <p:cNvSpPr txBox="1"/>
          <p:nvPr/>
        </p:nvSpPr>
        <p:spPr>
          <a:xfrm>
            <a:off x="5634445" y="4874212"/>
            <a:ext cx="1609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IR7 &amp; 16L2 correlations analysis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142361" y="4972769"/>
            <a:ext cx="839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55A0"/>
                </a:solidFill>
                <a:latin typeface="Wingdings" panose="05000000000000000000" pitchFamily="2" charset="2"/>
              </a:rPr>
              <a:t>ü</a:t>
            </a:r>
            <a:endParaRPr lang="en-GB" sz="3200" dirty="0">
              <a:solidFill>
                <a:srgbClr val="0055A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59940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1824" y="6356350"/>
            <a:ext cx="4412343" cy="365125"/>
          </a:xfrm>
        </p:spPr>
        <p:txBody>
          <a:bodyPr/>
          <a:lstStyle/>
          <a:p>
            <a:r>
              <a:rPr lang="en-US" dirty="0"/>
              <a:t>2/11/2017 | UFO Buster analysis tool – software status update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0010" y="6356351"/>
            <a:ext cx="2895600" cy="365125"/>
          </a:xfrm>
        </p:spPr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2630" y="63563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80647" y="2244453"/>
            <a:ext cx="3872443" cy="2752550"/>
            <a:chOff x="267393" y="2681455"/>
            <a:chExt cx="4163930" cy="3163138"/>
          </a:xfrm>
        </p:grpSpPr>
        <p:sp>
          <p:nvSpPr>
            <p:cNvPr id="15" name="TextBox 14"/>
            <p:cNvSpPr txBox="1"/>
            <p:nvPr/>
          </p:nvSpPr>
          <p:spPr>
            <a:xfrm>
              <a:off x="2949142" y="485106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308" y="2681455"/>
              <a:ext cx="4080015" cy="29882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 rot="16200000">
              <a:off x="-155800" y="4166257"/>
              <a:ext cx="110799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schemeClr val="accent6">
                      <a:lumMod val="50000"/>
                    </a:schemeClr>
                  </a:solidFill>
                </a:rPr>
                <a:t>Losses in Gy/s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39690" y="5582983"/>
              <a:ext cx="1596912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100" dirty="0">
                  <a:solidFill>
                    <a:schemeClr val="accent6">
                      <a:lumMod val="50000"/>
                    </a:schemeClr>
                  </a:solidFill>
                </a:rPr>
                <a:t>Time </a:t>
              </a:r>
              <a:r>
                <a:rPr lang="de-DE" sz="1000" dirty="0">
                  <a:solidFill>
                    <a:schemeClr val="accent6">
                      <a:lumMod val="50000"/>
                    </a:schemeClr>
                  </a:solidFill>
                </a:rPr>
                <a:t>(here in 80 µs bits)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2883" r="12093"/>
          <a:stretch/>
        </p:blipFill>
        <p:spPr>
          <a:xfrm>
            <a:off x="4904634" y="2242921"/>
            <a:ext cx="3679717" cy="260190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160027" y="3044211"/>
            <a:ext cx="1467783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UFO Buster </a:t>
            </a:r>
            <a:r>
              <a:rPr lang="de-DE" sz="1200" dirty="0"/>
              <a:t>from capture buffer</a:t>
            </a:r>
            <a:endParaRPr lang="de-DE" dirty="0"/>
          </a:p>
        </p:txBody>
      </p:sp>
      <p:sp>
        <p:nvSpPr>
          <p:cNvPr id="38" name="TextBox 37"/>
          <p:cNvSpPr txBox="1"/>
          <p:nvPr/>
        </p:nvSpPr>
        <p:spPr>
          <a:xfrm>
            <a:off x="3446465" y="5044050"/>
            <a:ext cx="36449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Plot time-resolved UFO event</a:t>
            </a:r>
            <a:endParaRPr lang="en-GB" sz="2800" dirty="0"/>
          </a:p>
        </p:txBody>
      </p:sp>
      <p:sp>
        <p:nvSpPr>
          <p:cNvPr id="39" name="TextBox 38"/>
          <p:cNvSpPr txBox="1"/>
          <p:nvPr/>
        </p:nvSpPr>
        <p:spPr>
          <a:xfrm>
            <a:off x="2542704" y="5103382"/>
            <a:ext cx="8396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  <a:endParaRPr lang="en-GB" sz="6600" dirty="0">
              <a:solidFill>
                <a:srgbClr val="00B050"/>
              </a:solidFill>
              <a:latin typeface="Wingdings" panose="05000000000000000000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76462" y="1453392"/>
            <a:ext cx="6856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/>
              <a:t>Plot UFO event &amp; compare with UFO Buster output</a:t>
            </a:r>
            <a:endParaRPr lang="de-DE" dirty="0"/>
          </a:p>
        </p:txBody>
      </p:sp>
      <p:grpSp>
        <p:nvGrpSpPr>
          <p:cNvPr id="26" name="Group 25"/>
          <p:cNvGrpSpPr/>
          <p:nvPr/>
        </p:nvGrpSpPr>
        <p:grpSpPr>
          <a:xfrm>
            <a:off x="656359" y="371325"/>
            <a:ext cx="881000" cy="1258570"/>
            <a:chOff x="-1" y="2851"/>
            <a:chExt cx="881000" cy="1258570"/>
          </a:xfrm>
          <a:solidFill>
            <a:srgbClr val="F0C36D"/>
          </a:solidFill>
        </p:grpSpPr>
        <p:sp>
          <p:nvSpPr>
            <p:cNvPr id="27" name="Chevron 26"/>
            <p:cNvSpPr/>
            <p:nvPr/>
          </p:nvSpPr>
          <p:spPr>
            <a:xfrm rot="5400000">
              <a:off x="-188785" y="191636"/>
              <a:ext cx="1258570" cy="880999"/>
            </a:xfrm>
            <a:prstGeom prst="chevron">
              <a:avLst/>
            </a:pr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8" name="Chevron 4"/>
            <p:cNvSpPr txBox="1"/>
            <p:nvPr/>
          </p:nvSpPr>
          <p:spPr>
            <a:xfrm>
              <a:off x="-1" y="495363"/>
              <a:ext cx="880999" cy="37757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>
                  <a:solidFill>
                    <a:srgbClr val="004078"/>
                  </a:solidFill>
                  <a:latin typeface="Calibri" panose="020F0502020204030204"/>
                  <a:ea typeface="+mn-ea"/>
                  <a:cs typeface="+mn-cs"/>
                </a:rPr>
                <a:t>Step 1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537359" y="371325"/>
            <a:ext cx="6858238" cy="818070"/>
            <a:chOff x="880999" y="2851"/>
            <a:chExt cx="2934204" cy="818070"/>
          </a:xfrm>
        </p:grpSpPr>
        <p:sp>
          <p:nvSpPr>
            <p:cNvPr id="30" name="Round Same Side Corner Rectangle 29"/>
            <p:cNvSpPr/>
            <p:nvPr/>
          </p:nvSpPr>
          <p:spPr>
            <a:xfrm rot="5400000">
              <a:off x="1939066" y="-1055216"/>
              <a:ext cx="818070" cy="2934204"/>
            </a:xfrm>
            <a:prstGeom prst="round2SameRect">
              <a:avLst/>
            </a:prstGeom>
            <a:solidFill>
              <a:srgbClr val="DCDCDC">
                <a:alpha val="9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ound Same Side Corner Rectangle 6"/>
            <p:cNvSpPr txBox="1"/>
            <p:nvPr/>
          </p:nvSpPr>
          <p:spPr>
            <a:xfrm>
              <a:off x="881000" y="42785"/>
              <a:ext cx="2894269" cy="738200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8255" rIns="8255" bIns="8255" numCol="1" spcCol="1270" anchor="ctr" anchorCtr="0">
              <a:noAutofit/>
            </a:bodyPr>
            <a:lstStyle/>
            <a:p>
              <a:pPr marL="0" lvl="1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32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DATA EXTRACTION</a:t>
              </a:r>
              <a:endParaRPr lang="en-US" sz="13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740158" y="443959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C00000"/>
                </a:solidFill>
              </a:rPr>
              <a:t>from UFO Buster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72716" y="2323476"/>
            <a:ext cx="1467783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UFO Buster </a:t>
            </a:r>
            <a:r>
              <a:rPr lang="de-DE" sz="1200" dirty="0"/>
              <a:t>Analysis Tool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39639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Jc1RlbXBsYXRlIjp0cnVlLCJWZXJzaW9uIjp7IiRpZCI6IjIiLCJWZXJzaW9uIjoiMy4wLjEiLCJPcmlnaW5hbEFzc2VtYmx5VmVyc2lvbiI6IjIuMDEuMTAuMDAiLCJFZGl0aW9uIjoiUGx1cyIsIklzUGx1c0VkaXRpb24iOnRydWV9LCJFZmZlY3QiOjEsIlN0eWxlIjp7IiRpZCI6IjMiLCJUaW1lYmFuZFN0eWxlIjp7IiRpZCI6IjQiLCJTY2FsZU1hcmtpbmciOjAsIlNoYXBlIjo2LCJTaGFwZVN0eWxlIjp7IiRpZCI6IjUiLCJNYXJnaW4iOnsiJGlkIjoiNiIsIlRvcCI6MCwiTGVmdCI6MTAsIlJpZ2h0IjoxMCwiQm90dG9tIjowfSwiUGFkZGluZyI6eyIkaWQiOiI3IiwiVG9wIjozLCJMZWZ0IjoxMywiUmlnaHQiOjEzLCJCb3R0b20iOjN9LCJCYWNrZ3JvdW5kIjp7IiRpZCI6IjgiLCJDb2xvciI6eyIkaWQiOiI5IiwiQSI6MjU1LCJSIjo5MSwiRyI6MTU1LCJCIjoyMTN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jQsIkZvbnROYW1lIjoiQ2FsaWJyaSIsIklzQm9sZCI6ZmFsc2UsIklzSXRhbGljIjpmYWxzZSwiSXNVbmRlcmxpbmVkIjpmYWxzZSwiUGFyZW50U3R5bGUiOm51bGx9LCJBdXRvU2l6ZSI6MCwiRm9yZWdyb3VuZCI6eyIkaWQiOiIxNSIsIkNvbG9yIjp7IiRpZCI6IjE2IiwiQSI6MjU1LCJSIjoxOTIsIkciOjgwLCJCIjo3N319LCJNYXhXaWR0aCI6IkluZmluaXR5IiwiTWF4SGVpZ2h0IjoiSW5maW5pdHkiLCJTbWFydEZvcmVncm91bmRJc0FjdGl2ZSI6ZmFsc2UsIkhvcml6b250YWxBbGlnbm1lbnQiOjAsIlZlcnRpY2FsQWxpZ25tZW50IjowLCJTbWFydEZvcmVncm91bmQiOm51bGwsIk1hcmdpbiI6eyIkaWQiOiIxNyIsIlRvcCI6MCwiTGVmdCI6MCwiUmlnaHQiOjIwLCJCb3R0b20iOjB9LCJQYWRkaW5nIjp7IiRpZCI6IjE4IiwiVG9wIjowLCJMZWZ0IjowLCJSaWdodCI6MCwiQm90dG9tIjowfSwiQmFja2dyb3VuZCI6eyIkaWQiOiIxOSIsIkNvbG9yIjp7IiRpZCI6IjIwIiwiQSI6ODksIlIiOjAsIkciOjAsIkIiOjB9fSwiSXNWaXNpYmxlIjpmYWxzZSwiV2lkdGgiOjAuMCwiSGVpZ2h0IjowLjAsIkJvcmRlclN0eWxlIjpudWxsLCJQYXJlbnRTdHlsZSI6bnVsbH0sIkxlZnRFbmRDYXBzU3R5bGUiOnsiJGlkIjoiMjEiLCJGb250U2V0dGluZ3MiOnsiJGlkIjoiMjIiLCJGb250U2l6ZSI6MTUsIkZvbnROYW1lIjoiQ2FsaWJyaSIsIklzQm9sZCI6ZmFsc2UsIklzSXRhbGljIjpmYWxzZSwiSXNVbmRlcmxpbmVkIjpmYWxzZSwiUGFyZW50U3R5bGUiOm51bGx9LCJBdXRvU2l6ZSI6MCwiRm9yZWdyb3VuZCI6eyIkaWQiOiIyMyIsIkNvbG9yIjp7IiRpZCI6IjI0IiwiQSI6MjU1LCJSIjoxOTIsIkciOjgwLCJCIjo3N319LCJNYXhXaWR0aCI6IkluZmluaXR5IiwiTWF4SGVpZ2h0IjoiSW5maW5pdHkiLCJTbWFydEZvcmVncm91bmRJc0FjdGl2ZSI6ZmFsc2UsIkhvcml6b250YWxBbGlnbm1lbnQiOjAsIlZlcnRpY2FsQWxpZ25tZW50IjowLCJTbWFydEZvcmVncm91bmQiOm51bGwsIk1hcmdpbiI6eyIkaWQiOiIyNSIsIlRvcCI6MCwiTGVmdCI6MjAsIlJpZ2h0IjowLCJCb3R0b20iOjB9LCJQYWRkaW5nIjp7IiRpZCI6IjI2IiwiVG9wIjowLCJMZWZ0IjowLCJSaWdodCI6MCwiQm90dG9tIjowfSwiQmFja2dyb3VuZCI6eyIkaWQiOiIyNyIsIkNvbG9yIjp7IiRyZWYiOiIyMCJ9fSwiSXNWaXNpYmxlIjp0cnV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MxLCJHIjoyMzAsIkIiOjIzMH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yNTUsIlIiOjAsIkciOjAsIkIiOjB9fSwiQXBwZW5kWWVhck9uWWVhckNoYW5nZSI6dHJ1ZSwiRWxhcHNlZFRpbWVGb3JtYXQiOjAsIlRvZGF5TWFya2VyUG9zaXRpb24iOjIsIlF1aWNrUG9zaXRpb24iOjIsIkFic29sdXRlUG9zaXRpb24iOjQwNS4wLCJNYXJnaW4iOnsiJGlkIjoiNDkiLCJUb3AiOjAsIkxlZnQiOjEwLCJSaWdodCI6MTAsIkJvdHRvbSI6MH0sIlBhZGRpbmciOnsiJGlkIjoiNTAiLCJUb3AiOjAsIkxlZnQiOjAsIlJpZ2h0IjowLCJCb3R0b20iOjB9LCJCYWNrZ3JvdW5kIjp7IiRpZCI6IjUxIiwiQ29sb3IiOnsiJGlkIjoiNTIiLCJBIjoyNTUsIlIiOjkxLCJHIjoxNTUsIkIiOjIxM319LCJJc1Zpc2libGUiOnRydWUsIldpZHRoIjowLjAsIkhlaWdodCI6MC4wLCJCb3JkZXJTdHlsZSI6bnVsbCwiUGFyZW50U3R5bGUiOm51bGx9LCJEZWZhdWx0TWlsZXN0b25lU3R5bGUiOnsiJGlkIjoiNTMiLCJTaGFwZSI6My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c5LCJHIjoxMjksIkIiOjE4OX19LCJMaW5lV2VpZ2h0IjoxLjAsIkxpbmVUeXBlIjowLCJQYXJlbnRTdHlsZSI6bnVsbH0sIklzQmVsb3dUaW1lYmFuZCI6ZmFsc2UsIkhpZGVEYXRlIjpmYWxzZSwiU2hhcGVTaXplIjoxLCJTcGFjaW5nIjoyLjAsIlBhZGRpbmciOnsiJGlkIjoiNTgiLCJUb3AiOjcsIkxlZnQiOjMsIlJpZ2h0IjowLCJCb3R0b20iOjJ9LCJTaGFwZVN0eWxlIjp7IiRpZCI6IjU5IiwiTWFyZ2luIjp7IiRpZCI6IjYwIiwiVG9wIjowLCJMZWZ0IjowLCJSaWdodCI6MCwiQm90dG9tIjowfSwiUGFkZGluZyI6eyIkaWQiOiI2MSIsIlRvcCI6MCwiTGVmdCI6MCwiUmlnaHQiOjAsIkJvdHRvbSI6MH0sIkJhY2tncm91bmQiOm51bGwsIklzVmlzaWJsZSI6dHJ1ZSwiV2lkdGgiOjE4LjAsIkhlaWdodCI6MjAuMCwiQm9yZGVyU3R5bGUiOnsiJGlkIjoiNjIiLCJMaW5lQ29sb3IiOnsiJGlkIjoiNjMiLCIkdHlwZSI6Ik5MUkUuQ29tbW9uLkRvbS5Tb2xpZENvbG9yQnJ1c2gsIE5MUkUuQ29tbW9uIiwiQ29sb3IiOnsiJGlkIjoiNjQiLCJBIjoyNTUsIlIiOjI1NSwiRyI6MCwiQiI6MH19LCJMaW5lV2VpZ2h0IjowLjAsIkxpbmVUeXBlIjowLCJQYXJlbnRTdHlsZSI6bnVsbH0sIlBhcmVudFN0eWxlIjpudWxsfSwiVGl0bGVTdHlsZSI6eyIkaWQiOiI2NSIsIkZvbnRTZXR0aW5ncyI6eyIkaWQiOiI2NiIsIkZvbnRTaXplIjoxMSwiRm9udE5hbWUiOiJBcmlhbCIsIklzQm9sZCI6ZmFsc2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E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XJpYWwiLCJJc0JvbGQiOmZhbHNlLCJJc0l0YWxpYyI6ZmFsc2UsIklzVW5kZXJsaW5lZCI6ZmFsc2UsIlBhcmVudFN0eWxlIjpudWxsfSwiQXV0b1NpemUiOjAsIkZvcmVncm91bmQiOnsiJGlkIjoiNzQiLCJDb2xvciI6eyIkaWQiOiI3NSIsIkEiOjI1NSwiUiI6MjU1LCJHIjoyNTUsIkIiOjI1NX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1NTSBkIiwiU2VwYXJhdG9yIjoiLyIsIlVzZUludGVybmF0aW9uYWxEYXRlRm9ybWF0IjpmYWxzZX0sIklzVmlzaWJsZSI6dHJ1ZSwiUGFyZW50U3R5bGUiOm51bGx9LCJEZWZhdWx0VGFza1N0eWxlIjp7IiRpZCI6IjgwIiwiU2hhcGUiOjcsIlNoYXBlVGhpY2tuZXNzIjoxLCJEdXJhdGlvbkZvcm1hdCI6MCwiSW5jbHVkZU5vbldvcmtpbmdEYXlzSW5EdXJhdGlvbiI6ZmFsc2UsIlBlcmNlbnRhZ2VDb21wbGV0ZVN0eWxlIjp7IiRpZCI6IjgxIiwiRm9udFNldHRpbmdzIjp7IiRpZCI6IjgyIiwiRm9udFNpemUiOjEwLCJGb250TmFtZSI6IkNhbGlicmkiLCJJc0JvbGQiOmZhbHNlLCJJc0l0YWxpYyI6ZmFsc2UsIklzVW5kZXJsaW5lZCI6ZmFsc2UsIlBhcmVudFN0eWxlIjpudWxsfSwiQXV0b1NpemUiOjAsIkZvcmVncm91bmQiOnsiJGlkIjoiODMiLCJDb2xvciI6eyIkaWQiOiI4NCIsIkEiOjI1NSwiUiI6MTkyLCJHIjo4MCwiQiI6Nzd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IsIkZvbnROYW1lIjoiQ2FsaWJyaSIsIklzQm9sZCI6ZmFsc2UsIklzSXRhbGljIjpmYWxzZSwiSXNVbmRlcmxpbmVkIjpmYWxzZSwiUGFyZW50U3R5bGUiOm51bGx9LCJBdXRvU2l6ZSI6MCwiRm9yZWdyb3VuZCI6eyIkaWQiOiI5MCIsIkNvbG9yIjp7IiRpZCI6IjkxIiwiQSI6MjU1LCJSIjoyNTUsIkciOjI1NSwiQiI6MjU1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SwiRyI6MjA1LCJCIjoyNTB9fSwiTGluZVdlaWdodCI6MS4wLCJMaW5lVHlwZSI6MCwiUGFyZW50U3R5bGUiOm51bGx9LCJWZXJ0aWNhbENvbm5lY3RvclN0eWxlIjp7IiRpZCI6Ijk4IiwiTGluZUNvbG9yIjp7IiRpZCI6Ijk5IiwiJHR5cGUiOiJOTFJFLkNvbW1vbi5Eb20uU29saWRDb2xvckJydXNoLCBOTFJFLkNvbW1vbiIsIkNvbG9yIjp7IiRpZCI6IjEwMCIsIkEiOjI1NSwiUiI6MjU1LCJHIjoyNTUsIkIiOjI1NX19LCJMaW5lV2VpZ2h0IjowLjAsIkxpbmVUeXBlIjowLCJQYXJlbnRTdHlsZSI6bnVsbH0sIk1hcmdpbiI6bnVsbCwiU3RhcnREYXRlUG9zaXRpb24iOjQsIkVuZERhdGVQb3NpdGlvbiI6NCwiVGl0bGVQb3NpdGlvbiI6NSwiRHVyYXRpb25Qb3NpdGlvbiI6MiwiUGVyY2VudGFnZUNvbXBsZXRlZFBvc2l0aW9uIjo2LCJTcGFjaW5nIjoxMCwiSXNCZWxvd1RpbWViYW5kIjpmYWxzZSwiUGVyY2VudGFnZUNvbXBsZXRlU2hhcGVPcGFjaXR5IjozNSwiU2hhcGVTdHlsZSI6eyIkaWQiOiIxMDEiLCJNYXJnaW4iOnsiJGlkIjoiMTAyIiwiVG9wIjowLCJMZWZ0Ijo0LCJSaWdodCI6NCwiQm90dG9tIjowfSwiUGFkZGluZyI6eyIkaWQiOiIxMDMiLCJUb3AiOjAsIkxlZnQiOjAsIlJpZ2h0IjowLCJCb3R0b20iOjB9LCJCYWNrZ3JvdW5kIjpudWxsLCJJc1Zpc2libGUiOnRydWUsIldpZHRoIjowLjAsIkhlaWdodCI6MTYuMCwiQm9yZGVyU3R5bGUiOnsiJGlkIjoiMTA0IiwiTGluZUNvbG9yIjp7IiRpZCI6IjEwNSIsIiR0eXBlIjoiTkxSRS5Db21tb24uRG9tLlNvbGlkQ29sb3JCcnVzaCwgTkxSRS5Db21tb24iLCJDb2xvciI6eyIkaWQiOiIxMDYiLCJBIjoyNTUsIlIiOjI1NSwiRyI6MCwiQiI6MH19LCJMaW5lV2VpZ2h0IjowLjAsIkxpbmVUeXBlIjowLCJQYXJlbnRTdHlsZSI6bnVsbH0sIlBhcmVudFN0eWxlIjpudWxsfSwiVGl0bGVTdHlsZSI6eyIkaWQiOiIxMDciLCJGb250U2V0dGluZ3MiOnsiJGlkIjoiMTA4IiwiRm9udFNpemUiOjEyLCJGb250TmFtZSI6IkNhbGlicmkiLCJJc0JvbGQiOnRydWUsIklzSXRhbGljIjpmYWxzZSwiSXNVbmRlcmxpbmVkIjpmYWxzZSwiUGFyZW50U3R5bGUiOm51bGx9LCJBdXRvU2l6ZSI6MCwiRm9yZWdyb3VuZCI6eyIkaWQiOiIxMDkiLCJDb2xvciI6eyIkaWQiOiIxMTAiLCJBIjoyNTUsIlIiOjAsIkciOjAsIkIiOjB9fSwiTWF4V2lkdGgiOjIwMC4wLCJNYXhIZWlnaHQiOiJJbmZpbml0eSIsIlNtYXJ0Rm9yZWdyb3VuZElzQWN0aXZlIjpmYWxzZSwiSG9yaXpvbnRhbEFsaWdubWVudCI6MCwiVmVydGljYWxBbGlnbm1lbnQiOjAsIlNtYXJ0Rm9yZWdyb3VuZCI6bnVsbCwiTWFyZ2luIjp7IiRpZCI6IjExMSIsIlRvcCI6MCwiTGVmdCI6MCwiUmlnaHQiOjAsIkJvdHRvbSI6MH0sIlBhZGRpbmciOnsiJGlkIjoiMTEyIiwiVG9wIjowLCJMZWZ0IjowLCJSaWdodCI6MCwiQm90dG9tIjowfSwiQmFja2dyb3VuZCI6eyIkaWQiOiIxMTMiLCJDb2xvciI6eyIkcmVmIjoiMjAifX0sIklzVmlzaWJsZSI6dHJ1ZSwiV2lkdGgiOjAuMCwiSGVpZ2h0IjowLjAsIkJvcmRlclN0eWxlIjpudWxsLCJQYXJlbnRTdHlsZSI6bnVsbH0sIkRhdGVTdHlsZSI6eyIkaWQiOiIxMTQiLCJGb250U2V0dGluZ3MiOnsiJGlkIjoiMTE1IiwiRm9udFNpemUiOjEyLCJGb250TmFtZSI6IkNhbGlicmkiLCJJc0JvbGQiOmZhbHNlLCJJc0l0YWxpYyI6ZmFsc2UsIklzVW5kZXJsaW5lZCI6ZmFsc2UsIlBhcmVudFN0eWxlIjpudWxsfSwiQXV0b1NpemUiOjAsIkZvcmVncm91bmQiOnsiJGlkIjoiMTE2IiwiQ29sb3IiOnsiJGlkIjoiMTE3IiwiQSI6MjU1LCJSIjoyNTUsIkciOjI1NSwiQiI6MjU1fX0sIk1heFdpZHRoIjoyMDAuMCwiTWF4SGVpZ2h0IjoiSW5maW5pdHkiLCJTbWFydEZvcmVncm91bmRJc0FjdGl2ZSI6ZmFsc2UsIkhvcml6b250YWxBbGlnbm1lbnQiOjAsIlZlcnRpY2FsQWxpZ25tZW50IjowLCJTbWFydEZvcmVncm91bmQiOm51bGwsIk1hcmdpbiI6eyIkaWQiOiIxMTgiLCJUb3AiOjAsIkxlZnQiOjAsIlJpZ2h0IjowLCJCb3R0b20iOjB9LCJQYWRkaW5nIjp7IiRpZCI6IjExOSIsIlRvcCI6MCwiTGVmdCI6MCwiUmlnaHQiOjAsIkJvdHRvbSI6MH0sIkJhY2tncm91bmQiOnsiJGlkIjoiMTIwIiwiQ29sb3IiOnsiJHJlZiI6IjIwIn19LCJJc1Zpc2libGUiOnRydWUsIldpZHRoIjowLjAsIkhlaWdodCI6MC4wLCJCb3JkZXJTdHlsZSI6bnVsbCwiUGFyZW50U3R5bGUiOm51bGx9LCJEYXRlRm9ybWF0Ijp7IiRpZCI6IjEyMSIsIkZvcm1hdFN0cmluZyI6Ik1NTSBkIiwiU2VwYXJhdG9yIjoiLyIsIlVzZUludGVybmF0aW9uYWxEYXRlRm9ybWF0IjpmYWxzZX0sIklzVmlzaWJsZSI6dHJ1ZSwiUGFyZW50U3R5bGUiOm51bGx9LCJTaG93RWxhcHNlZFRpbWVHcmFkaWVudFN0eWxlIjpmYWxzZX0sIlNjYWxlIjp7IiRpZCI6IjEyMiIsIlN0YXJ0RGF0ZSI6IjIwMTctMDUtMTBUMjM6NTk6NTkuOTk5WiIsIkVuZERhdGUiOiIyMDE3LTEyLTE4VDIzOjU5OjU5Ljk5OVoiLCJGb3JtYXQiOiJNTU0iLCJUeXBlIjoyLCJBdXRvRGF0ZVJhbmdlIjp0cnVlLCJXb3JraW5nRGF5cyI6MzEsIlRvZGF5TWFya2VyVGV4dCI6IlRvZGF5IiwiQXV0b1NjYWxlVHlwZSI6dHJ1ZX0sIk1pbGVzdG9uZXMiOlt7IiRpZCI6IjEyMyIsIkRhdGUiOiIyMDE3LTA1LTEwVDIzOjU5OjU5Ljk5OVoiLCJTdHlsZSI6eyIkaWQiOiIxMjQiLCJTaGFwZSI6MywiQ29ubmVjdG9yTWFyZ2luIjp7IiRyZWYiOiI1NCJ9LCJDb25uZWN0b3JTdHlsZSI6eyIkaWQiOiIxMjUiLCJMaW5lQ29sb3IiOnsiJGlkIjoiMTI2IiwiJHR5cGUiOiJOTFJFLkNvbW1vbi5Eb20uU29saWRDb2xvckJydXNoLCBOTFJFLkNvbW1vbiIsIkNvbG9yIjp7IiRpZCI6IjEyNyIsIkEiOjI1NSwiUiI6MTEyLCJHIjoxNzMsIkIiOjcxfX0sIkxpbmVXZWlnaHQiOjEuMCwiTGluZVR5cGUiOjAsIlBhcmVudFN0eWxlIjp7IiRyZWYiOiI1NSJ9fSwiSXNCZWxvd1RpbWViYW5kIjpmYWxzZSwiSGlkZURhdGUiOmZhbHNlLCJTaGFwZVNpemUiOjEsIlNwYWNpbmciOjAuMCwiUGFkZGluZyI6eyIkaWQiOiIxMjgiLCJUb3AiOjAsIkxlZnQiOjAsIlJpZ2h0IjowLCJCb3R0b20iOjB9LCJTaGFwZVN0eWxlIjp7IiRpZCI6IjEyOSIsIk1hcmdpbiI6eyIkcmVmIjoiNjAifSwiUGFkZGluZyI6eyIkcmVmIjoiNjEifSwiQmFja2dyb3VuZCI6eyIkaWQiOiIxMzAiLCJDb2xvciI6eyIkaWQiOiIxMzEiLCJBIjoyNTUsIlIiOjExMiwiRyI6MTczLCJCIjo3MX19LCJJc1Zpc2libGUiOnRydWUsIldpZHRoIjoxNi4wNDk5OTkyMzcwNjA1NDcsIkhlaWdodCI6MTYuMjUsIkJvcmRlclN0eWxlIjp7IiRpZCI6IjEzMiIsIkxpbmVDb2xvciI6eyIkcmVmIjoiNjMifSwiTGluZVdlaWdodCI6MC4wLCJMaW5lVHlwZSI6MCwiUGFyZW50U3R5bGUiOnsiJHJlZiI6IjYyIn19LCJQYXJlbnRTdHlsZSI6eyIkcmVmIjoiNTkifX0sIlRpdGxlU3R5bGUiOnsiJGlkIjoiMTMzIiwiRm9udFNldHRpbmdzIjp7IiRpZCI6IjEzNCIsIkZvbnRTaXplIjoxMSwiRm9udE5hbWUiOiJDYWxpYnJpIiwiSXNCb2xkIjp0cnVlLCJJc0l0YWxpYyI6ZmFsc2UsIklzVW5kZXJsaW5lZCI6ZmFsc2UsIlBhcmVudFN0eWxlIjp7IiRyZWYiOiI2NiJ9fSwiQXV0b1NpemUiOjAsIkZvcmVncm91bmQiOnsiJGlkIjoiMTM1IiwiQ29sb3IiOnsiJGlkIjoiMTM2IiwiQSI6MjU1LCJSIjo4NCwiRyI6MTMwLCJCIjo1M319LCJNYXhXaWR0aCI6NTYuNzU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EzNyIsIkxpbmVDb2xvciI6bnVsbCwiTGluZVdlaWdodCI6MC4wLCJMaW5lVHlwZSI6MCwiUGFyZW50U3R5bGUiOm51bGx9LCJQYXJlbnRTdHlsZSI6eyIkcmVmIjoiNjUifX0sIkRhdGVTdHlsZSI6eyIkaWQiOiIxMzgiLCJGb250U2V0dGluZ3MiOnsiJGlkIjoiMTM5IiwiRm9udFNpemUiOjEwLCJGb250TmFtZSI6IkNhbGlicmkiLCJJc0JvbGQiOmZhbHNlLCJJc0l0YWxpYyI6ZmFsc2UsIklzVW5kZXJsaW5lZCI6ZmFsc2UsIlBhcmVudFN0eWxlIjp7IiRyZWYiOiI3MyJ9fSwiQXV0b1NpemUiOjAsIkZvcmVncm91bmQiOnsiJGlkIjoiMTQwIiwiQ29sb3IiOnsiJGlkIjoiMTQxIiwiQSI6MjU1LCJSIjoxMjcsIkciOjEyNywiQiI6MTI3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Qy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lkIjoiYTU4ZjI5NDgtN2MwMy00M2MwLThhYmMtZjQxOTEzZTQwY2FlIiwiSW1wb3J0SWQiOm51bGwsIlRpdGxlIjoiTWlsZXN0b25lIDEiLCJOb3RlIjpudWxsLCJIeXBlcmxpbmsiOm51bGwsIklzQ2hhbmdlZCI6ZmFsc2UsIklzTmV3Ijp0cnVlfSx7IiRpZCI6IjE0MyIsIkRhdGUiOiIyMDE3LTA2LTA3VDIzOjU5OjU5Ljk5OVoiLCJTdHlsZSI6eyIkaWQiOiIxNDQiLCJTaGFwZSI6MywiQ29ubmVjdG9yTWFyZ2luIjp7IiRyZWYiOiI1NCJ9LCJDb25uZWN0b3JTdHlsZSI6eyIkaWQiOiIxNDUiLCJMaW5lQ29sb3IiOnsiJGlkIjoiMTQ2IiwiJHR5cGUiOiJOTFJFLkNvbW1vbi5Eb20uU29saWRDb2xvckJydXNoLCBOTFJFLkNvbW1vbiIsIkNvbG9yIjp7IiRpZCI6IjE0NyIsIkEiOjI1NSwiUiI6OTEsIkciOjE1NSwiQiI6MjEzfX0sIkxpbmVXZWlnaHQiOjEuMCwiTGluZVR5cGUiOjAsIlBhcmVudFN0eWxlIjp7IiRyZWYiOiI1NSJ9fSwiSXNCZWxvd1RpbWViYW5kIjpmYWxzZSwiSGlkZURhdGUiOmZhbHNlLCJTaGFwZVNpemUiOjEsIlNwYWNpbmciOjAuMCwiUGFkZGluZyI6eyIkaWQiOiIxNDgiLCJUb3AiOjAsIkxlZnQiOjAsIlJpZ2h0IjowLCJCb3R0b20iOjB9LCJTaGFwZVN0eWxlIjp7IiRpZCI6IjE0OSIsIk1hcmdpbiI6eyIkcmVmIjoiNjAifSwiUGFkZGluZyI6eyIkcmVmIjoiNjEifSwiQmFja2dyb3VuZCI6eyIkaWQiOiIxNTAiLCJDb2xvciI6eyIkaWQiOiIxNTEiLCJBIjoyNTUsIlIiOjkxLCJHIjoxNTUsIkIiOjIxM319LCJJc1Zpc2libGUiOnRydWUsIldpZHRoIjoxNi4wNDk5OTkyMzcwNjA1NDcsIkhlaWdodCI6MTYuMjUsIkJvcmRlclN0eWxlIjp7IiRpZCI6IjE1MiIsIkxpbmVDb2xvciI6eyIkcmVmIjoiNjMifSwiTGluZVdlaWdodCI6MC4wLCJMaW5lVHlwZSI6MCwiUGFyZW50U3R5bGUiOnsiJHJlZiI6IjYyIn19LCJQYXJlbnRTdHlsZSI6eyIkcmVmIjoiNTkifX0sIlRpdGxlU3R5bGUiOnsiJGlkIjoiMTUzIiwiRm9udFNldHRpbmdzIjp7IiRpZCI6IjE1NCIsIkZvbnRTaXplIjoxMSwiRm9udE5hbWUiOiJDYWxpYnJpIiwiSXNCb2xkIjp0cnVlLCJJc0l0YWxpYyI6ZmFsc2UsIklzVW5kZXJsaW5lZCI6ZmFsc2UsIlBhcmVudFN0eWxlIjp7IiRyZWYiOiI2NiJ9fSwiQXV0b1NpemUiOjAsIkZvcmVncm91bmQiOnsiJGlkIjoiMTU1IiwiQ29sb3IiOnsiJGlkIjoiMTU2IiwiQSI6MjU1LCJSIjo2OCwiRyI6MTE0LCJCIjoxOTZ9fSwiTWF4V2lkdGgiOjU2Ljc1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xNTciLCJMaW5lQ29sb3IiOm51bGwsIkxpbmVXZWlnaHQiOjAuMCwiTGluZVR5cGUiOjAsIlBhcmVudFN0eWxlIjpudWxsfSwiUGFyZW50U3R5bGUiOnsiJHJlZiI6IjY1In19LCJEYXRlU3R5bGUiOnsiJGlkIjoiMTU4IiwiRm9udFNldHRpbmdzIjp7IiRpZCI6IjE1OSIsIkZvbnRTaXplIjoxMCwiRm9udE5hbWUiOiJDYWxpYnJpIiwiSXNCb2xkIjpmYWxzZSwiSXNJdGFsaWMiOmZhbHNlLCJJc1VuZGVybGluZWQiOmZhbHNlLCJQYXJlbnRTdHlsZSI6eyIkcmVmIjoiNzMifX0sIkF1dG9TaXplIjowLCJGb3JlZ3JvdW5kIjp7IiRpZCI6IjE2MCIsIkNvbG9yIjp7IiRpZCI6IjE2MSIsIkEiOjI1NSwiUiI6MTI3LCJHIjoxMjcsIkIiOjEyN31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MiIsIkxpbmVDb2xvciI6bnVsbCwiTGluZVdlaWdodCI6MC4wLCJMaW5lVHlwZSI6MCwiUGFyZW50U3R5bGUiOm51bGx9LCJQYXJlbnRTdHlsZSI6eyIkcmVmIjoiNzIifX0sIkRhdGVGb3JtYXQiOnsiJHJlZiI6Ijc5In0sIklzVmlzaWJsZSI6dHJ1ZSwiUGFyZW50U3R5bGUiOnsiJHJlZiI6IjUzIn19LCJQb3NpdGlvbiI6eyJSYXRpbyI6MC4xMjI1MTI5ODY5MjQ5MTMxOSwiSXNDdXN0b20iOnRydWV9LCJJZCI6IjUyNzQzZGU4LWJiNmQtNDA0NC04OTZmLTQ3Mzg5OGZlOWRhNyIsIkltcG9ydElkIjpudWxsLCJUaXRsZSI6Ik1pbGVzdG9uZSAyIiwiTm90ZSI6bnVsbCwiSHlwZXJsaW5rIjpudWxsLCJJc0NoYW5nZWQiOmZhbHNlLCJJc05ldyI6dHJ1ZX0seyIkaWQiOiIxNjMiLCJEYXRlIjoiMjAxNy0wOC0xMlQyMzo1OTo1OS45OTlaIiwiU3R5bGUiOnsiJGlkIjoiMTY0IiwiU2hhcGUiOjMsIkNvbm5lY3Rvck1hcmdpbiI6eyIkcmVmIjoiNTQifSwiQ29ubmVjdG9yU3R5bGUiOnsiJGlkIjoiMTY1IiwiTGluZUNvbG9yIjp7IiRpZCI6IjE2NiIsIiR0eXBlIjoiTkxSRS5Db21tb24uRG9tLlNvbGlkQ29sb3JCcnVzaCwgTkxSRS5Db21tb24iLCJDb2xvciI6eyIkaWQiOiIxNjciLCJBIjoyNTUsIlIiOjIyMCwiRyI6ODksIkIiOjM2fX0sIkxpbmVXZWlnaHQiOjEuMCwiTGluZVR5cGUiOjAsIlBhcmVudFN0eWxlIjp7IiRyZWYiOiI1NSJ9fSwiSXNCZWxvd1RpbWViYW5kIjpmYWxzZSwiSGlkZURhdGUiOmZhbHNlLCJTaGFwZVNpemUiOjEsIlNwYWNpbmciOjAuMCwiUGFkZGluZyI6eyIkaWQiOiIxNjgiLCJUb3AiOjAsIkxlZnQiOjAsIlJpZ2h0IjowLCJCb3R0b20iOjB9LCJTaGFwZVN0eWxlIjp7IiRpZCI6IjE2OSIsIk1hcmdpbiI6eyIkcmVmIjoiNjAifSwiUGFkZGluZyI6eyIkcmVmIjoiNjEifSwiQmFja2dyb3VuZCI6eyIkaWQiOiIxNzAiLCJDb2xvciI6eyIkaWQiOiIxNzEiLCJBIjoyNTUsIlIiOjIyMCwiRyI6ODksIkIiOjM2fX0sIklzVmlzaWJsZSI6dHJ1ZSwiV2lkdGgiOjE2LjA0OTk5OTIzNzA2MDU0NywiSGVpZ2h0IjoxNi4yNSwiQm9yZGVyU3R5bGUiOnsiJGlkIjoiMTcyIiwiTGluZUNvbG9yIjp7IiRyZWYiOiI2MyJ9LCJMaW5lV2VpZ2h0IjowLjAsIkxpbmVUeXBlIjowLCJQYXJlbnRTdHlsZSI6eyIkcmVmIjoiNjIifX0sIlBhcmVudFN0eWxlIjp7IiRyZWYiOiI1OSJ9fSwiVGl0bGVTdHlsZSI6eyIkaWQiOiIxNzMiLCJGb250U2V0dGluZ3MiOnsiJGlkIjoiMTc0IiwiRm9udFNpemUiOjExLCJGb250TmFtZSI6IkNhbGlicmkiLCJJc0JvbGQiOnRydWUsIklzSXRhbGljIjpmYWxzZSwiSXNVbmRlcmxpbmVkIjp0cnVlLCJQYXJlbnRTdHlsZSI6eyIkcmVmIjoiNjYifX0sIkF1dG9TaXplIjowLCJGb3JlZ3JvdW5kIjp7IiRpZCI6IjE3NSIsIkNvbG9yIjp7IiRpZCI6IjE3NiIsIkEiOjI1NSwiUiI6MTk3LCJHIjo5MCwiQiI6MTd9fSwiTWF4V2lkdGgiOjU2Ljc1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xNzciLCJMaW5lQ29sb3IiOm51bGwsIkxpbmVXZWlnaHQiOjAuMCwiTGluZVR5cGUiOjAsIlBhcmVudFN0eWxlIjpudWxsfSwiUGFyZW50U3R5bGUiOnsiJHJlZiI6IjY1In19LCJEYXRlU3R5bGUiOnsiJGlkIjoiMTc4IiwiRm9udFNldHRpbmdzIjp7IiRpZCI6IjE3OSIsIkZvbnRTaXplIjoxMCwiRm9udE5hbWUiOiJDYWxpYnJpIiwiSXNCb2xkIjpmYWxzZSwiSXNJdGFsaWMiOmZhbHNlLCJJc1VuZGVybGluZWQiOmZhbHNlLCJQYXJlbnRTdHlsZSI6eyIkcmVmIjoiNzMifX0sIkF1dG9TaXplIjowLCJGb3JlZ3JvdW5kIjp7IiRpZCI6IjE4MCIsIkNvbG9yIjp7IiRpZCI6IjE4MSIsIkEiOjI1NSwiUiI6MTI3LCJHIjoxMjcsIkIiOjEyN31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4MiIsIkxpbmVDb2xvciI6bnVsbCwiTGluZVdlaWdodCI6MC4wLCJMaW5lVHlwZSI6MCwiUGFyZW50U3R5bGUiOm51bGx9LCJQYXJlbnRTdHlsZSI6eyIkcmVmIjoiNzIifX0sIkRhdGVGb3JtYXQiOnsiJHJlZiI6Ijc5In0sIklzVmlzaWJsZSI6dHJ1ZSwiUGFyZW50U3R5bGUiOnsiJHJlZiI6IjUzIn19LCJQb3NpdGlvbiI6eyJSYXRpbyI6MC4wLCJJc0N1c3RvbSI6ZmFsc2V9LCJJZCI6IjkzYWZiNTU0LTU1MmEtNDIyMS1hNTM4LTBmNzkxOTQwOWFhNyIsIkltcG9ydElkIjpudWxsLCJUaXRsZSI6Ik1pbGVzdG9uZSAzIiwiTm90ZSI6bnVsbCwiSHlwZXJsaW5rIjpudWxsLCJJc0NoYW5nZWQiOmZhbHNlLCJJc05ldyI6dHJ1ZX0seyIkaWQiOiIxODMiLCJEYXRlIjoiMjAxNy0wOS0yNVQyMzo1OTo1OS45OTlaIiwiU3R5bGUiOnsiJGlkIjoiMTg0IiwiU2hhcGUiOjMsIkNvbm5lY3Rvck1hcmdpbiI6eyIkcmVmIjoiNTQifSwiQ29ubmVjdG9yU3R5bGUiOnsiJGlkIjoiMTg1IiwiTGluZUNvbG9yIjp7IiRpZCI6IjE4NiIsIiR0eXBlIjoiTkxSRS5Db21tb24uRG9tLlNvbGlkQ29sb3JCcnVzaCwgTkxSRS5Db21tb24iLCJDb2xvciI6eyIkaWQiOiIxODciLCJBIjoyNTUsIlIiOjE2NSwiRyI6MTY1LCJCIjoxNjV9fSwiTGluZVdlaWdodCI6MS4wLCJMaW5lVHlwZSI6MCwiUGFyZW50U3R5bGUiOnsiJHJlZiI6IjU1In19LCJJc0JlbG93VGltZWJhbmQiOmZhbHNlLCJIaWRlRGF0ZSI6ZmFsc2UsIlNoYXBlU2l6ZSI6MSwiU3BhY2luZyI6MC4wLCJQYWRkaW5nIjp7IiRpZCI6IjE4OCIsIlRvcCI6MCwiTGVmdCI6MCwiUmlnaHQiOjAsIkJvdHRvbSI6MH0sIlNoYXBlU3R5bGUiOnsiJGlkIjoiMTg5IiwiTWFyZ2luIjp7IiRyZWYiOiI2MCJ9LCJQYWRkaW5nIjp7IiRyZWYiOiI2MSJ9LCJCYWNrZ3JvdW5kIjp7IiRpZCI6IjE5MCIsIkNvbG9yIjp7IiRpZCI6IjE5MSIsIkEiOjI1NSwiUiI6MTY1LCJHIjoxNjUsIkIiOjE2NX19LCJJc1Zpc2libGUiOnRydWUsIldpZHRoIjoxNi4wNDk5OTkyMzcwNjA1NDcsIkhlaWdodCI6MTYuMjUsIkJvcmRlclN0eWxlIjp7IiRpZCI6IjE5MiIsIkxpbmVDb2xvciI6eyIkcmVmIjoiNjMifSwiTGluZVdlaWdodCI6MC4wLCJMaW5lVHlwZSI6MCwiUGFyZW50U3R5bGUiOnsiJHJlZiI6IjYyIn19LCJQYXJlbnRTdHlsZSI6eyIkcmVmIjoiNTkifX0sIlRpdGxlU3R5bGUiOnsiJGlkIjoiMTkzIiwiRm9udFNldHRpbmdzIjp7IiRpZCI6IjE5NCIsIkZvbnRTaXplIjoxMSwiRm9udE5hbWUiOiJDYWxpYnJpIiwiSXNCb2xkIjp0cnVlLCJJc0l0YWxpYyI6ZmFsc2UsIklzVW5kZXJsaW5lZCI6ZmFsc2UsIlBhcmVudFN0eWxlIjp7IiRyZWYiOiI2NiJ9fSwiQXV0b1NpemUiOjAsIkZvcmVncm91bmQiOnsiJGlkIjoiMTk1IiwiQ29sb3IiOnsiJGlkIjoiMTk2IiwiQSI6MjU1LCJSIjo2OCwiRyI6ODQsIkIiOjEwNn19LCJNYXhXaWR0aCI6NTYuNzUsIk1heEhlaWdodCI6IkluZmluaXR5IiwiU21hcnRGb3JlZ3JvdW5kSXNBY3RpdmUiOmZhbHNlLCJIb3Jpem9udGFsQWxpZ25tZW50IjoxLCJWZXJ0aWNhbEFsaWdubWVudCI6MCwiU21hcnRGb3JlZ3JvdW5kIjpudWxsLCJNYXJnaW4iOnsiJHJlZiI6IjY5In0sIlBhZGRpbmciOnsiJHJlZiI6IjcwIn0sIkJhY2tncm91bmQiOnsiJHJlZiI6IjcxIn0sIklzVmlzaWJsZSI6dHJ1ZSwiV2lkdGgiOjAuMCwiSGVpZ2h0IjowLjAsIkJvcmRlclN0eWxlIjp7IiRpZCI6IjE5NyIsIkxpbmVDb2xvciI6bnVsbCwiTGluZVdlaWdodCI6MC4wLCJMaW5lVHlwZSI6MCwiUGFyZW50U3R5bGUiOm51bGx9LCJQYXJlbnRTdHlsZSI6eyIkcmVmIjoiNjUifX0sIkRhdGVTdHlsZSI6eyIkaWQiOiIxOTgiLCJGb250U2V0dGluZ3MiOnsiJGlkIjoiMTk5IiwiRm9udFNpemUiOjEwLCJGb250TmFtZSI6IkNhbGlicmkiLCJJc0JvbGQiOmZhbHNlLCJJc0l0YWxpYyI6ZmFsc2UsIklzVW5kZXJsaW5lZCI6ZmFsc2UsIlBhcmVudFN0eWxlIjp7IiRyZWYiOiI3MyJ9fSwiQXV0b1NpemUiOjAsIkZvcmVncm91bmQiOnsiJGlkIjoiMjAwIiwiQ29sb3IiOnsiJGlkIjoiMjAxIiwiQSI6MjU1LCJSIjoxMjcsIkciOjEyNywiQiI6MTI3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jAy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lkIjoiOTVmMzM5YmItNWM4OC00NmViLWFlZjAtMjAxNGJjY2JkNTMxIiwiSW1wb3J0SWQiOm51bGwsIlRpdGxlIjoiTWlsZXN0b25lIDQiLCJOb3RlIjpudWxsLCJIeXBlcmxpbmsiOm51bGwsIklzQ2hhbmdlZCI6ZmFsc2UsIklzTmV3Ijp0cnVlfSx7IiRpZCI6IjIwMyIsIkRhdGUiOiIyMDE3LTEwLTMwVDIzOjU5OjU5Ljk5OVoiLCJTdHlsZSI6eyIkaWQiOiIyMDQiLCJTaGFwZSI6MTQsIkNvbm5lY3Rvck1hcmdpbiI6eyIkcmVmIjoiNTQifSwiQ29ubmVjdG9yU3R5bGUiOnsiJGlkIjoiMjA1IiwiTGluZUNvbG9yIjp7IiRpZCI6IjIwNiIsIiR0eXBlIjoiTkxSRS5Db21tb24uRG9tLlNvbGlkQ29sb3JCcnVzaCwgTkxSRS5Db21tb24iLCJDb2xvciI6eyIkaWQiOiIyMDciLCJBIjoyNTUsIlIiOjI1NSwiRyI6MTkyLCJCIjowfX0sIkxpbmVXZWlnaHQiOjEuMCwiTGluZVR5cGUiOjAsIlBhcmVudFN0eWxlIjp7IiRyZWYiOiI1NSJ9fSwiSXNCZWxvd1RpbWViYW5kIjpmYWxzZSwiSGlkZURhdGUiOmZhbHNlLCJTaGFwZVNpemUiOjEsIlNwYWNpbmciOjAuMCwiUGFkZGluZyI6eyIkaWQiOiIyMDgiLCJUb3AiOjAsIkxlZnQiOjAsIlJpZ2h0IjowLCJCb3R0b20iOjB9LCJTaGFwZVN0eWxlIjp7IiRpZCI6IjIwOSIsIk1hcmdpbiI6eyIkcmVmIjoiNjAifSwiUGFkZGluZyI6eyIkcmVmIjoiNjEifSwiQmFja2dyb3VuZCI6eyIkaWQiOiIyMTAiLCJDb2xvciI6eyIkaWQiOiIyMTEiLCJBIjoyNTUsIlIiOjI1NSwiRyI6MTkyLCJCIjowfX0sIklzVmlzaWJsZSI6dHJ1ZSwiV2lkdGgiOjE4LjAsIkhlaWdodCI6MjAuMCwiQm9yZGVyU3R5bGUiOnsiJGlkIjoiMjEyIiwiTGluZUNvbG9yIjp7IiRyZWYiOiI2MyJ9LCJMaW5lV2VpZ2h0IjowLjAsIkxpbmVUeXBlIjowLCJQYXJlbnRTdHlsZSI6eyIkcmVmIjoiNjIifX0sIlBhcmVudFN0eWxlIjp7IiRyZWYiOiI1OSJ9fSwiVGl0bGVTdHlsZSI6eyIkaWQiOiIyMTMiLCJGb250U2V0dGluZ3MiOnsiJGlkIjoiMjE0IiwiRm9udFNpemUiOjExLCJGb250TmFtZSI6IkNhbGlicmkiLCJJc0JvbGQiOnRydWUsIklzSXRhbGljIjpmYWxzZSwiSXNVbmRlcmxpbmVkIjpmYWxzZSwiUGFyZW50U3R5bGUiOnsiJHJlZiI6IjY2In19LCJBdXRvU2l6ZSI6MCwiRm9yZWdyb3VuZCI6eyIkaWQiOiIyMTUiLCJDb2xvciI6eyIkaWQiOiIyMTYiLCJBIjoyNTUsIlIiOjE5MSwiRyI6MTQ0LCJCIjowfX0sIk1heFdpZHRoIjo1Ni43NS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E3IiwiTGluZUNvbG9yIjpudWxsLCJMaW5lV2VpZ2h0IjowLjAsIkxpbmVUeXBlIjowLCJQYXJlbnRTdHlsZSI6bnVsbH0sIlBhcmVudFN0eWxlIjp7IiRyZWYiOiI2NSJ9fSwiRGF0ZVN0eWxlIjp7IiRpZCI6IjIxOCIsIkZvbnRTZXR0aW5ncyI6eyIkaWQiOiIyMTkiLCJGb250U2l6ZSI6MTAsIkZvbnROYW1lIjoiQ2FsaWJyaSIsIklzQm9sZCI6ZmFsc2UsIklzSXRhbGljIjpmYWxzZSwiSXNVbmRlcmxpbmVkIjpmYWxzZSwiUGFyZW50U3R5bGUiOnsiJHJlZiI6IjczIn19LCJBdXRvU2l6ZSI6MCwiRm9yZWdyb3VuZCI6eyIkaWQiOiIyMjAiLCJDb2xvciI6eyIkaWQiOiIyMjEiLCJBIjoyNTUsIlIiOjEyNywiRyI6MTI3LCJCIjoxMjd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jIiLCJMaW5lQ29sb3IiOm51bGwsIkxpbmVXZWlnaHQiOjAuMCwiTGluZVR5cGUiOjAsIlBhcmVudFN0eWxlIjpudWxsfSwiUGFyZW50U3R5bGUiOnsiJHJlZiI6IjcyIn19LCJEYXRlRm9ybWF0Ijp7IiRyZWYiOiI3OSJ9LCJJc1Zpc2libGUiOnRydWUsIlBhcmVudFN0eWxlIjp7IiRyZWYiOiI1MyJ9fSwiUG9zaXRpb24iOnsiUmF0aW8iOjAuMTI4MjIxOTIxNTY3NTYzNjUsIklzQ3VzdG9tIjp0cnVlfSwiSWQiOiI2YTI4M2IzNi03Mzc1LTQxNWItOTJiMC1lNWZjNGUxNmEwY2MiLCJJbXBvcnRJZCI6bnVsbCwiVGl0bGUiOiJNaWxlc3RvbmUgNSIsIk5vdGUiOm51bGwsIkh5cGVybGluayI6bnVsbCwiSXNDaGFuZ2VkIjpmYWxzZSwiSXNOZXciOnRydWV9LHsiJGlkIjoiMjIzIiwiRGF0ZSI6IjIwMTctMTEtMTVUMjM6NTk6NTkuOTk5WiIsIlN0eWxlIjp7IiRpZCI6IjIyNCIsIlNoYXBlIjoyLCJDb25uZWN0b3JNYXJnaW4iOnsiJHJlZiI6IjU0In0sIkNvbm5lY3RvclN0eWxlIjp7IiRpZCI6IjIyNSIsIkxpbmVDb2xvciI6eyIkaWQiOiIyMjYiLCIkdHlwZSI6Ik5MUkUuQ29tbW9uLkRvbS5Tb2xpZENvbG9yQnJ1c2gsIE5MUkUuQ29tbW9uIiwiQ29sb3IiOnsiJGlkIjoiMjI3IiwiQSI6MjU1LCJSIjoyMjAsIkciOjg5LCJCIjozNn19LCJMaW5lV2VpZ2h0IjoxLjAsIkxpbmVUeXBlIjowLCJQYXJlbnRTdHlsZSI6eyIkcmVmIjoiNTUifX0sIklzQmVsb3dUaW1lYmFuZCI6ZmFsc2UsIkhpZGVEYXRlIjpmYWxzZSwiU2hhcGVTaXplIjoxLCJTcGFjaW5nIjowLjAsIlBhZGRpbmciOnsiJGlkIjoiMjI4IiwiVG9wIjowLCJMZWZ0IjowLCJSaWdodCI6MCwiQm90dG9tIjowfSwiU2hhcGVTdHlsZSI6eyIkaWQiOiIyMjkiLCJNYXJnaW4iOnsiJHJlZiI6IjYwIn0sIlBhZGRpbmciOnsiJHJlZiI6IjYxIn0sIkJhY2tncm91bmQiOnsiJGlkIjoiMjMwIiwiQ29sb3IiOnsiJGlkIjoiMjMxIiwiQSI6MjU1LCJSIjoyMjAsIkciOjg5LCJCIjozNn19LCJJc1Zpc2libGUiOnRydWUsIldpZHRoIjoxMy4wLCJIZWlnaHQiOjEzLjAsIkJvcmRlclN0eWxlIjp7IiRpZCI6IjIzMiIsIkxpbmVDb2xvciI6eyIkcmVmIjoiNjMifSwiTGluZVdlaWdodCI6MC4wLCJMaW5lVHlwZSI6MCwiUGFyZW50U3R5bGUiOnsiJHJlZiI6IjYyIn19LCJQYXJlbnRTdHlsZSI6eyIkcmVmIjoiNTkifX0sIlRpdGxlU3R5bGUiOnsiJGlkIjoiMjMzIiwiRm9udFNldHRpbmdzIjp7IiRpZCI6IjIzNCIsIkZvbnRTaXplIjoxMSwiRm9udE5hbWUiOiJDYWxpYnJpIiwiSXNCb2xkIjp0cnVlLCJJc0l0YWxpYyI6ZmFsc2UsIklzVW5kZXJsaW5lZCI6dHJ1ZSwiUGFyZW50U3R5bGUiOnsiJHJlZiI6IjY2In19LCJBdXRvU2l6ZSI6MCwiRm9yZWdyb3VuZCI6eyIkaWQiOiIyMzUiLCJDb2xvciI6eyIkaWQiOiIyMzYiLCJBIjoyNTUsIlIiOjE5NywiRyI6OTAsIkIiOjE3fX0sIk1heFdpZHRoIjo1Ni43NS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M3IiwiTGluZUNvbG9yIjpudWxsLCJMaW5lV2VpZ2h0IjowLjAsIkxpbmVUeXBlIjowLCJQYXJlbnRTdHlsZSI6bnVsbH0sIlBhcmVudFN0eWxlIjp7IiRyZWYiOiI2NSJ9fSwiRGF0ZVN0eWxlIjp7IiRpZCI6IjIzOCIsIkZvbnRTZXR0aW5ncyI6eyIkaWQiOiIyMzkiLCJGb250U2l6ZSI6MTAsIkZvbnROYW1lIjoiQ2FsaWJyaSIsIklzQm9sZCI6ZmFsc2UsIklzSXRhbGljIjpmYWxzZSwiSXNVbmRlcmxpbmVkIjpmYWxzZSwiUGFyZW50U3R5bGUiOnsiJHJlZiI6IjczIn19LCJBdXRvU2l6ZSI6MCwiRm9yZWdyb3VuZCI6eyIkaWQiOiIyNDAiLCJDb2xvciI6eyIkaWQiOiIyNDEiLCJBIjoyNTUsIlIiOjEyNywiRyI6MTI3LCJCIjoxMjd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DIiLCJMaW5lQ29sb3IiOm51bGwsIkxpbmVXZWlnaHQiOjAuMCwiTGluZVR5cGUiOjAsIlBhcmVudFN0eWxlIjpudWxsfSwiUGFyZW50U3R5bGUiOnsiJHJlZiI6IjcyIn19LCJEYXRlRm9ybWF0Ijp7IiRyZWYiOiI3OSJ9LCJJc1Zpc2libGUiOnRydWUsIlBhcmVudFN0eWxlIjp7IiRyZWYiOiI1MyJ9fSwiUG9zaXRpb24iOnsiUmF0aW8iOjAuMDgzODA1NjIxMTExODM0NSwiSXNDdXN0b20iOnRydWV9LCJJZCI6IjdiMDk5NjQ2LTRmZmQtNGNkMy1hM2IzLTgzYWIxYmEyMjQzOCIsIkltcG9ydElkIjpudWxsLCJUaXRsZSI6Ik1pbGVzdG9uZSA2IiwiTm90ZSI6bnVsbCwiSHlwZXJsaW5rIjpudWxsLCJJc0NoYW5nZWQiOmZhbHNlLCJJc05ldyI6dHJ1ZX0seyIkaWQiOiIyNDMiLCJEYXRlIjoiMjAxNy0xMi0xOFQyMzo1OTo1OS45OTlaIiwiU3R5bGUiOnsiJGlkIjoiMjQ0IiwiU2hhcGUiOjEzLCJDb25uZWN0b3JNYXJnaW4iOnsiJHJlZiI6IjU0In0sIkNvbm5lY3RvclN0eWxlIjp7IiRpZCI6IjI0NSIsIkxpbmVDb2xvciI6eyIkaWQiOiIyNDYiLCIkdHlwZSI6Ik5MUkUuQ29tbW9uLkRvbS5Tb2xpZENvbG9yQnJ1c2gsIE5MUkUuQ29tbW9uIiwiQ29sb3IiOnsiJGlkIjoiMjQ3IiwiQSI6MjU1LCJSIjoxMTIsIkciOjE3MywiQiI6NzF9fSwiTGluZVdlaWdodCI6MS4wLCJMaW5lVHlwZSI6MCwiUGFyZW50U3R5bGUiOnsiJHJlZiI6IjU1In19LCJJc0JlbG93VGltZWJhbmQiOnRydWUsIkhpZGVEYXRlIjpmYWxzZSwiU2hhcGVTaXplIjoyLCJTcGFjaW5nIjowLjAsIlBhZGRpbmciOnsiJGlkIjoiMjQ4IiwiVG9wIjowLCJMZWZ0IjowLCJSaWdodCI6MCwiQm90dG9tIjowfSwiU2hhcGVTdHlsZSI6eyIkaWQiOiIyNDkiLCJNYXJnaW4iOnsiJHJlZiI6IjYwIn0sIlBhZGRpbmciOnsiJHJlZiI6IjYxIn0sIkJhY2tncm91bmQiOnsiJGlkIjoiMjUwIiwiQ29sb3IiOnsiJGlkIjoiMjUxIiwiQSI6MjU1LCJSIjoxMTIsIkciOjE3MywiQiI6NzF9fSwiSXNWaXNpYmxlIjp0cnVlLCJXaWR0aCI6MjQuMCwiSGVpZ2h0IjoyNi4wLCJCb3JkZXJTdHlsZSI6eyIkaWQiOiIyNTIiLCJMaW5lQ29sb3IiOnsiJHJlZiI6IjYzIn0sIkxpbmVXZWlnaHQiOjAuMCwiTGluZVR5cGUiOjAsIlBhcmVudFN0eWxlIjp7IiRyZWYiOiI2MiJ9fSwiUGFyZW50U3R5bGUiOnsiJHJlZiI6IjU5In19LCJUaXRsZVN0eWxlIjp7IiRpZCI6IjI1MyIsIkZvbnRTZXR0aW5ncyI6eyIkaWQiOiIyNTQiLCJGb250U2l6ZSI6MTIsIkZvbnROYW1lIjoiQWdlbmN5IEZCIiwiSXNCb2xkIjp0cnVlLCJJc0l0YWxpYyI6ZmFsc2UsIklzVW5kZXJsaW5lZCI6ZmFsc2UsIlBhcmVudFN0eWxlIjp7IiRyZWYiOiI2NiJ9fSwiQXV0b1NpemUiOjAsIkZvcmVncm91bmQiOnsiJGlkIjoiMjU1IiwiQ29sb3IiOnsiJGlkIjoiMjU2IiwiQSI6MjU1LCJSIjo4NCwiRyI6MTMwLCJCIjo1M319LCJNYXhXaWR0aCI6NDguNjI0OTYxODUzMDI3MzQ0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yNTciLCJMaW5lQ29sb3IiOm51bGwsIkxpbmVXZWlnaHQiOjAuMCwiTGluZVR5cGUiOjAsIlBhcmVudFN0eWxlIjpudWxsfSwiUGFyZW50U3R5bGUiOnsiJHJlZiI6IjY1In19LCJEYXRlU3R5bGUiOnsiJGlkIjoiMjU4IiwiRm9udFNldHRpbmdzIjp7IiRpZCI6IjI1OSIsIkZvbnRTaXplIjoxMCwiRm9udE5hbWUiOiJDYWxpYnJpIiwiSXNCb2xkIjpmYWxzZSwiSXNJdGFsaWMiOmZhbHNlLCJJc1VuZGVybGluZWQiOmZhbHNlLCJQYXJlbnRTdHlsZSI6eyIkcmVmIjoiNzMifX0sIkF1dG9TaXplIjowLCJGb3JlZ3JvdW5kIjp7IiRpZCI6IjI2MCIsIkNvbG9yIjp7IiRpZCI6IjI2MSIsIkEiOjI1NSwiUiI6MTI3LCJHIjoxMjcsIkIiOjEyN31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2MiIsIkxpbmVDb2xvciI6bnVsbCwiTGluZVdlaWdodCI6MC4wLCJMaW5lVHlwZSI6MCwiUGFyZW50U3R5bGUiOm51bGx9LCJQYXJlbnRTdHlsZSI6eyIkcmVmIjoiNzIifX0sIkRhdGVGb3JtYXQiOnsiJHJlZiI6Ijc5In0sIklzVmlzaWJsZSI6dHJ1ZSwiUGFyZW50U3R5bGUiOnsiJHJlZiI6IjUzIn19LCJQb3NpdGlvbiI6eyJSYXRpbyI6MC4xMDE1MzIwNTQ3NTk4Mzc5MywiSXNDdXN0b20iOnRydWV9LCJJZCI6IjdmNTgzZGUwLTg1NGEtNGNhYy1iODk4LTM3ZjNhMzc5YmI0YSIsIkltcG9ydElkIjpudWxsLCJUaXRsZSI6Ik1pbGVzdG9uZSA3IiwiTm90ZSI6bnVsbCwiSHlwZXJsaW5rIjpudWxsLCJJc0NoYW5nZWQiOmZhbHNlLCJJc05ldyI6dHJ1ZX1dLCJUYXNrcyI6W3siJGlkIjoiMjYzIiwiR3JvdXBOYW1lIjpudWxsLCJTdGFydERhdGUiOiIyMDE3LTA3LTIwVDAwOjAwOjAwWiIsIkVuZERhdGUiOiIyMDE3LTA4LTE0VDIzOjU5OjU5Ljk5OVoiLCJQZXJjZW50YWdlQ29tcGxldGUiOm51bGwsIlN0eWxlIjp7IiRpZCI6IjI2NCIsIlNoYXBlIjo3LCJTaGFwZVRoaWNrbmVzcyI6MSwiRHVyYXRpb25Gb3JtYXQiOjAsIkluY2x1ZGVOb25Xb3JraW5nRGF5c0luRHVyYXRpb24iOmZhbHNlLCJQZXJjZW50YWdlQ29tcGxldGVTdHlsZSI6eyIkaWQiOiIyNjUiLCJGb250U2V0dGluZ3MiOnsiJGlkIjoiMjY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jY3IiwiTGluZUNvbG9yIjpudWxsLCJMaW5lV2VpZ2h0IjowLjAsIkxpbmVUeXBlIjowLCJQYXJlbnRTdHlsZSI6bnVsbH0sIlBhcmVudFN0eWxlIjp7IiRyZWYiOiI4MSJ9fSwiRHVyYXRpb25TdHlsZSI6eyIkaWQiOiIyNjgiLCJGb250U2V0dGluZ3MiOnsiJGlkIjoiMjY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jcwIiwiTGluZUNvbG9yIjpudWxsLCJMaW5lV2VpZ2h0IjowLjAsIkxpbmVUeXBlIjowLCJQYXJlbnRTdHlsZSI6bnVsbH0sIlBhcmVudFN0eWxlIjp7IiRyZWYiOiI4OCJ9fSwiSG9yaXpvbnRhbENvbm5lY3RvclN0eWxlIjp7IiRpZCI6IjI3MSIsIkxpbmVDb2xvciI6eyIkcmVmIjoiOTYifSwiTGluZVdlaWdodCI6MS4wLCJMaW5lVHlwZSI6MCwiUGFyZW50U3R5bGUiOnsiJHJlZiI6Ijk1In19LCJWZXJ0aWNhbENvbm5lY3RvclN0eWxlIjp7IiRpZCI6IjI3MiIsIkxpbmVDb2xvciI6eyIkcmVmIjoiOTkifSwiTGluZVdlaWdodCI6MC4wLCJMaW5lVHlwZSI6MCwiUGFyZW50U3R5bGUiOnsiJHJlZiI6Ijk4In19LCJNYXJnaW4iOm51bGwsIlN0YXJ0RGF0ZVBvc2l0aW9uIjo0LCJFbmREYXRlUG9zaXRpb24iOjQsIlRpdGxlUG9zaXRpb24iOjUsIkR1cmF0aW9uUG9zaXRpb24iOjIsIlBlcmNlbnRhZ2VDb21wbGV0ZWRQb3NpdGlvbiI6NiwiU3BhY2luZyI6NSwiSXNCZWxvd1RpbWViYW5kIjpmYWxzZSwiUGVyY2VudGFnZUNvbXBsZXRlU2hhcGVPcGFjaXR5IjozNSwiU2hhcGVTdHlsZSI6eyIkaWQiOiIyNzMiLCJNYXJnaW4iOnsiJHJlZiI6IjEwMiJ9LCJQYWRkaW5nIjp7IiRpZCI6IjI3NCIsIlRvcCI6MCwiTGVmdCI6MywiUmlnaHQiOjMsIkJvdHRvbSI6MH0sIkJhY2tncm91bmQiOnsiJGlkIjoiMjc1IiwiQ29sb3IiOnsiJGlkIjoiMjc2IiwiQSI6MjU1LCJSIjoxMTIsIkciOjE3MywiQiI6NzF9fSwiSXNWaXNpYmxlIjp0cnVlLCJXaWR0aCI6MC4wLCJIZWlnaHQiOjE2LjAsIkJvcmRlclN0eWxlIjp7IiRpZCI6IjI3NyIsIkxpbmVDb2xvciI6eyIkaWQiOiIyNzgiLCIkdHlwZSI6Ik5MUkUuQ29tbW9uLkRvbS5Tb2xpZENvbG9yQnJ1c2gsIE5MUkUuQ29tbW9uIiwiQ29sb3IiOnsiJGlkIjoiMjc5IiwiQSI6MjU1LCJSIjoyNTUsIkciOjAsIkIiOjB9fSwiTGluZVdlaWdodCI6MC4wLCJMaW5lVHlwZSI6MCwiUGFyZW50U3R5bGUiOm51bGx9LCJQYXJlbnRTdHlsZSI6eyIkcmVmIjoiMTAxIn19LCJUaXRsZVN0eWxlIjp7IiRpZCI6IjI4MCIsIkZvbnRTZXR0aW5ncyI6eyIkaWQiOiIyODEiLCJGb250U2l6ZSI6MTEsIkZvbnROYW1lIjoiQ2FsaWJyaSIsIklzQm9sZCI6dHJ1ZSwiSXNJdGFsaWMiOmZhbHNlLCJJc1VuZGVybGluZWQiOmZhbHNlLCJQYXJlbnRTdHlsZSI6eyIkcmVmIjoiMTA4In19LCJBdXRvU2l6ZSI6MCwiRm9yZWdyb3VuZCI6eyIkaWQiOiIyODIiLCJDb2xvciI6eyIkaWQiOiIyODMiLCJBIjoyNTUsIlIiOjg0LCJHIjoxMzAsIkIiOjUzfX0sIk1heFdpZHRoIjo2NC41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DQiLCJMaW5lQ29sb3IiOm51bGwsIkxpbmVXZWlnaHQiOjAuMCwiTGluZVR5cGUiOjAsIlBhcmVudFN0eWxlIjpudWxsfSwiUGFyZW50U3R5bGUiOnsiJHJlZiI6IjEwNyJ9fSwiRGF0ZVN0eWxlIjp7IiRpZCI6IjI4NSIsIkZvbnRTZXR0aW5ncyI6eyIkaWQiOiIyODYiLCJGb250U2l6ZSI6MTAsIkZvbnROYW1lIjoiQ2FsaWJyaSIsIklzQm9sZCI6dHJ1ZSwiSXNJdGFsaWMiOmZhbHNlLCJJc1VuZGVybGluZWQiOmZhbHNlLCJQYXJlbnRTdHlsZSI6eyIkcmVmIjoiMTE1In19LCJBdXRvU2l6ZSI6MCwiRm9yZWdyb3VuZCI6eyIkaWQiOiIyODciLCJDb2xvciI6eyIkaWQiOiIyODgiLCJBIjoyNTUsIlIiOjg0LCJHIjoxMzAsIkIiOjUzfX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5IiwiTGluZUNvbG9yIjpudWxsLCJMaW5lV2VpZ2h0IjowLjAsIkxpbmVUeXBlIjowLCJQYXJlbnRTdHlsZSI6bnVsbH0sIlBhcmVudFN0eWxlIjp7IiRyZWYiOiIxMTQifX0sIkRhdGVGb3JtYXQiOnsiJGlkIjoiMjkwIiwiRm9ybWF0U3RyaW5nIjoiTU1NIGQiLCJTZXBhcmF0b3IiOiIvIiwiVXNlSW50ZXJuYXRpb25hbERhdGVGb3JtYXQiOmZhbHNlfSwiSXNWaXNpYmxlIjp0cnVlLCJQYXJlbnRTdHlsZSI6eyIkcmVmIjoiODAifX0sIkluZGV4IjoxLCJJZCI6IjdjNTE4ZmIzLTdmMjEtNDJiYi04ZTA0LTQ1OTIwZDA0MDNiNSIsIkltcG9ydElkIjpudWxsLCJUaXRsZSI6IlBoYXNlIDEgSGVyZSAiLCJOb3RlIjpudWxsLCJIeXBlcmxpbmsiOm51bGwsIklzQ2hhbmdlZCI6ZmFsc2UsIklzTmV3Ijp0cnVlfSx7IiRpZCI6IjI5MSIsIkdyb3VwTmFtZSI6bnVsbCwiU3RhcnREYXRlIjoiMjAxNy0wOC0xNVQwMDowMDowMFoiLCJFbmREYXRlIjoiMjAxNy0wOS0wN1QyMzo1OTo1OS45OTlaIiwiUGVyY2VudGFnZUNvbXBsZXRlIjpudWxsLCJTdHlsZSI6eyIkaWQiOiIyOTIiLCJTaGFwZSI6NiwiU2hhcGVUaGlja25lc3MiOjIsIkR1cmF0aW9uRm9ybWF0IjowLCJJbmNsdWRlTm9uV29ya2luZ0RheXNJbkR1cmF0aW9uIjpmYWxzZSwiUGVyY2VudGFnZUNvbXBsZXRlU3R5bGUiOnsiJGlkIjoiMjkzIiwiRm9udFNldHRpbmdzIjp7IiRpZCI6IjI5N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NSIsIkxpbmVDb2xvciI6bnVsbCwiTGluZVdlaWdodCI6MC4wLCJMaW5lVHlwZSI6MCwiUGFyZW50U3R5bGUiOm51bGx9LCJQYXJlbnRTdHlsZSI6eyIkcmVmIjoiODEifX0sIkR1cmF0aW9uU3R5bGUiOnsiJGlkIjoiMjk2IiwiRm9udFNldHRpbmdzIjp7IiRpZCI6IjI5N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OCIsIkxpbmVDb2xvciI6bnVsbCwiTGluZVdlaWdodCI6MC4wLCJMaW5lVHlwZSI6MCwiUGFyZW50U3R5bGUiOm51bGx9LCJQYXJlbnRTdHlsZSI6eyIkcmVmIjoiODgifX0sIkhvcml6b250YWxDb25uZWN0b3JTdHlsZSI6eyIkaWQiOiIyOTkiLCJMaW5lQ29sb3IiOnsiJHJlZiI6Ijk2In0sIkxpbmVXZWlnaHQiOjEuMCwiTGluZVR5cGUiOjAsIlBhcmVudFN0eWxlIjp7IiRyZWYiOiI5NSJ9fSwiVmVydGljYWxDb25uZWN0b3JTdHlsZSI6eyIkaWQiOiIzMDA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MzAxIiwiTWFyZ2luIjp7IiRyZWYiOiIxMDIifSwiUGFkZGluZyI6eyIkaWQiOiIzMDIiLCJUb3AiOjMsIkxlZnQiOjAsIlJpZ2h0IjowLCJCb3R0b20iOjR9LCJCYWNrZ3JvdW5kIjp7IiRpZCI6IjMwMyIsIkNvbG9yIjp7IiRpZCI6IjMwNCIsIkEiOjI1NSwiUiI6MjM3LCJHIjoxMjUsIkIiOjQ5fX0sIklzVmlzaWJsZSI6dHJ1ZSwiV2lkdGgiOjAuMCwiSGVpZ2h0IjoyMi4wLCJCb3JkZXJTdHlsZSI6eyIkaWQiOiIzMDUiLCJMaW5lQ29sb3IiOnsiJGlkIjoiMzA2IiwiJHR5cGUiOiJOTFJFLkNvbW1vbi5Eb20uU29saWRDb2xvckJydXNoLCBOTFJFLkNvbW1vbiIsIkNvbG9yIjp7IiRpZCI6IjMwNyIsIkEiOjI1NSwiUiI6MjU1LCJHIjowLCJCIjowfX0sIkxpbmVXZWlnaHQiOjAuMCwiTGluZVR5cGUiOjAsIlBhcmVudFN0eWxlIjpudWxsfSwiUGFyZW50U3R5bGUiOnsiJHJlZiI6IjEwMSJ9fSwiVGl0bGVTdHlsZSI6eyIkaWQiOiIzMDgiLCJGb250U2V0dGluZ3MiOnsiJGlkIjoiMzA5IiwiRm9udFNpemUiOjExLCJGb250TmFtZSI6IkNhbGlicmkiLCJJc0JvbGQiOnRydWUsIklzSXRhbGljIjpmYWxzZSwiSXNVbmRlcmxpbmVkIjpmYWxzZSwiUGFyZW50U3R5bGUiOnsiJHJlZiI6IjEwOCJ9fSwiQXV0b1NpemUiOjAsIkZvcmVncm91bmQiOnsiJGlkIjoiMzEwIiwiQ29sb3IiOnsiJGlkIjoiMzExIiwiQSI6MjU1LCJSIjoxOTcsIkciOjkwLCJCIjoxN319LCJNYXhXaWR0aCI6NjI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EyIiwiTGluZUNvbG9yIjpudWxsLCJMaW5lV2VpZ2h0IjowLjAsIkxpbmVUeXBlIjowLCJQYXJlbnRTdHlsZSI6bnVsbH0sIlBhcmVudFN0eWxlIjp7IiRyZWYiOiIxMDcifX0sIkRhdGVTdHlsZSI6eyIkaWQiOiIzMTMiLCJGb250U2V0dGluZ3MiOnsiJGlkIjoiMzE0IiwiRm9udFNpemUiOjEwLCJGb250TmFtZSI6IkNhbGlicmkiLCJJc0JvbGQiOnRydWUsIklzSXRhbGljIjpmYWxzZSwiSXNVbmRlcmxpbmVkIjpmYWxzZSwiUGFyZW50U3R5bGUiOnsiJHJlZiI6IjExNSJ9fSwiQXV0b1NpemUiOjAsIkZvcmVncm91bmQiOnsiJGlkIjoiMzE1IiwiQ29sb3IiOnsiJGlkIjoiMzE2IiwiQSI6MjU1LCJSIjoxOTcsIkciOjkwLCJCIjoxN31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xNyIsIkxpbmVDb2xvciI6bnVsbCwiTGluZVdlaWdodCI6MC4wLCJMaW5lVHlwZSI6MCwiUGFyZW50U3R5bGUiOm51bGx9LCJQYXJlbnRTdHlsZSI6eyIkcmVmIjoiMTE0In19LCJEYXRlRm9ybWF0Ijp7IiRpZCI6IjMxOCIsIkZvcm1hdFN0cmluZyI6Ik1NTSBkIiwiU2VwYXJhdG9yIjoiLyIsIlVzZUludGVybmF0aW9uYWxEYXRlRm9ybWF0IjpmYWxzZX0sIklzVmlzaWJsZSI6dHJ1ZSwiUGFyZW50U3R5bGUiOnsiJHJlZiI6IjgwIn19LCJJbmRleCI6MiwiSWQiOiJiZTNhZTM4Zi02MGIzLTQwMmQtOGExMy1mMWU5MWVlYzQxZjUiLCJJbXBvcnRJZCI6bnVsbCwiVGl0bGUiOiJQaGFzZSAyIEhlcmUiLCJOb3RlIjpudWxsLCJIeXBlcmxpbmsiOm51bGwsIklzQ2hhbmdlZCI6ZmFsc2UsIklzTmV3Ijp0cnVlfSx7IiRpZCI6IjMxOSIsIkdyb3VwTmFtZSI6bnVsbCwiU3RhcnREYXRlIjoiMjAxNy0wOC0xNVQwMDowMDowMFoiLCJFbmREYXRlIjoiMjAxNy0wOS0xN1QyMzo1OTo1OS45OTlaIiwiUGVyY2VudGFnZUNvbXBsZXRlIjpudWxsLCJTdHlsZSI6eyIkaWQiOiIzMjAiLCJTaGFwZSI6NiwiU2hhcGVUaGlja25lc3MiOjIsIkR1cmF0aW9uRm9ybWF0IjowLCJJbmNsdWRlTm9uV29ya2luZ0RheXNJbkR1cmF0aW9uIjpmYWxzZSwiUGVyY2VudGFnZUNvbXBsZXRlU3R5bGUiOnsiJGlkIjoiMzIxIiwiRm9udFNldHRpbmdzIjp7IiRpZCI6IjMyM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MyMyIsIkxpbmVDb2xvciI6bnVsbCwiTGluZVdlaWdodCI6MC4wLCJMaW5lVHlwZSI6MCwiUGFyZW50U3R5bGUiOm51bGx9LCJQYXJlbnRTdHlsZSI6eyIkcmVmIjoiODEifX0sIkR1cmF0aW9uU3R5bGUiOnsiJGlkIjoiMzI0IiwiRm9udFNldHRpbmdzIjp7IiRpZCI6IjMyN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MyNiIsIkxpbmVDb2xvciI6bnVsbCwiTGluZVdlaWdodCI6MC4wLCJMaW5lVHlwZSI6MCwiUGFyZW50U3R5bGUiOm51bGx9LCJQYXJlbnRTdHlsZSI6eyIkcmVmIjoiODgifX0sIkhvcml6b250YWxDb25uZWN0b3JTdHlsZSI6eyIkaWQiOiIzMjciLCJMaW5lQ29sb3IiOnsiJHJlZiI6Ijk2In0sIkxpbmVXZWlnaHQiOjEuMCwiTGluZVR5cGUiOjAsIlBhcmVudFN0eWxlIjp7IiRyZWYiOiI5NSJ9fSwiVmVydGljYWxDb25uZWN0b3JTdHlsZSI6eyIkaWQiOiIzMjg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MzI5IiwiTWFyZ2luIjp7IiRyZWYiOiIxMDIifSwiUGFkZGluZyI6eyIkaWQiOiIzMzAiLCJUb3AiOjMsIkxlZnQiOjAsIlJpZ2h0IjowLCJCb3R0b20iOjR9LCJCYWNrZ3JvdW5kIjp7IiRpZCI6IjMzMSIsIkNvbG9yIjp7IiRpZCI6IjMzMiIsIkEiOjI1NSwiUiI6MjM3LCJHIjoxMjUsIkIiOjQ5fX0sIklzVmlzaWJsZSI6dHJ1ZSwiV2lkdGgiOjAuMCwiSGVpZ2h0IjoyMi4wLCJCb3JkZXJTdHlsZSI6eyIkaWQiOiIzMzMiLCJMaW5lQ29sb3IiOnsiJGlkIjoiMzM0IiwiJHR5cGUiOiJOTFJFLkNvbW1vbi5Eb20uU29saWRDb2xvckJydXNoLCBOTFJFLkNvbW1vbiIsIkNvbG9yIjp7IiRpZCI6IjMzNSIsIkEiOjI1NSwiUiI6MjU1LCJHIjowLCJCIjowfX0sIkxpbmVXZWlnaHQiOjAuMCwiTGluZVR5cGUiOjAsIlBhcmVudFN0eWxlIjpudWxsfSwiUGFyZW50U3R5bGUiOnsiJHJlZiI6IjEwMSJ9fSwiVGl0bGVTdHlsZSI6eyIkaWQiOiIzMzYiLCJGb250U2V0dGluZ3MiOnsiJGlkIjoiMzM3IiwiRm9udFNpemUiOjExLCJGb250TmFtZSI6IkNhbGlicmkiLCJJc0JvbGQiOnRydWUsIklzSXRhbGljIjpmYWxzZSwiSXNVbmRlcmxpbmVkIjpmYWxzZSwiUGFyZW50U3R5bGUiOnsiJHJlZiI6IjEwOCJ9fSwiQXV0b1NpemUiOjAsIkZvcmVncm91bmQiOnsiJGlkIjoiMzM4IiwiQ29sb3IiOnsiJGlkIjoiMzM5IiwiQSI6MjU1LCJSIjoxOTcsIkciOjkwLCJCIjoxN319LCJNYXhXaWR0aCI6NjI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QwIiwiTGluZUNvbG9yIjpudWxsLCJMaW5lV2VpZ2h0IjowLjAsIkxpbmVUeXBlIjowLCJQYXJlbnRTdHlsZSI6bnVsbH0sIlBhcmVudFN0eWxlIjp7IiRyZWYiOiIxMDcifX0sIkRhdGVTdHlsZSI6eyIkaWQiOiIzNDEiLCJGb250U2V0dGluZ3MiOnsiJGlkIjoiMzQyIiwiRm9udFNpemUiOjEwLCJGb250TmFtZSI6IkNhbGlicmkiLCJJc0JvbGQiOnRydWUsIklzSXRhbGljIjpmYWxzZSwiSXNVbmRlcmxpbmVkIjpmYWxzZSwiUGFyZW50U3R5bGUiOnsiJHJlZiI6IjExNSJ9fSwiQXV0b1NpemUiOjAsIkZvcmVncm91bmQiOnsiJGlkIjoiMzQzIiwiQ29sb3IiOnsiJGlkIjoiMzQ0IiwiQSI6MjU1LCJSIjoxOTcsIkciOjkwLCJCIjoxN31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0NSIsIkxpbmVDb2xvciI6bnVsbCwiTGluZVdlaWdodCI6MC4wLCJMaW5lVHlwZSI6MCwiUGFyZW50U3R5bGUiOm51bGx9LCJQYXJlbnRTdHlsZSI6eyIkcmVmIjoiMTE0In19LCJEYXRlRm9ybWF0Ijp7IiRpZCI6IjM0NiIsIkZvcm1hdFN0cmluZyI6Ik1NTSBkIiwiU2VwYXJhdG9yIjoiLyIsIlVzZUludGVybmF0aW9uYWxEYXRlRm9ybWF0IjpmYWxzZX0sIklzVmlzaWJsZSI6dHJ1ZSwiUGFyZW50U3R5bGUiOnsiJHJlZiI6IjgwIn19LCJJbmRleCI6MywiSWQiOiI5YWExODNkNi01ZGYyLTRiMGMtOGZlYy1kMGEwMDI0NzE1ODMiLCJJbXBvcnRJZCI6bnVsbCwiVGl0bGUiOiJQaGFzZSAzIEhlcmUiLCJOb3RlIjpudWxsLCJIeXBlcmxpbmsiOm51bGwsIklzQ2hhbmdlZCI6ZmFsc2UsIklzTmV3Ijp0cnVlfSx7IiRpZCI6IjM0NyIsIkdyb3VwTmFtZSI6bnVsbCwiU3RhcnREYXRlIjoiMjAxNy0wOS0wOFQwMDowMDowMFoiLCJFbmREYXRlIjoiMjAxNy0wOS0zMFQyMzo1OTo1OS45OTlaIiwiUGVyY2VudGFnZUNvbXBsZXRlIjpudWxsLCJTdHlsZSI6eyIkaWQiOiIzNDgiLCJTaGFwZSI6NywiU2hhcGVUaGlja25lc3MiOjEsIkR1cmF0aW9uRm9ybWF0IjowLCJJbmNsdWRlTm9uV29ya2luZ0RheXNJbkR1cmF0aW9uIjpmYWxzZSwiUGVyY2VudGFnZUNvbXBsZXRlU3R5bGUiOnsiJGlkIjoiMzQ5IiwiRm9udFNldHRpbmdzIjp7IiRpZCI6IjM1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M1MSIsIkxpbmVDb2xvciI6bnVsbCwiTGluZVdlaWdodCI6MC4wLCJMaW5lVHlwZSI6MCwiUGFyZW50U3R5bGUiOm51bGx9LCJQYXJlbnRTdHlsZSI6eyIkcmVmIjoiODEifX0sIkR1cmF0aW9uU3R5bGUiOnsiJGlkIjoiMzUyIiwiRm9udFNldHRpbmdzIjp7IiRpZCI6IjM1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M1NCIsIkxpbmVDb2xvciI6bnVsbCwiTGluZVdlaWdodCI6MC4wLCJMaW5lVHlwZSI6MCwiUGFyZW50U3R5bGUiOm51bGx9LCJQYXJlbnRTdHlsZSI6eyIkcmVmIjoiODgifX0sIkhvcml6b250YWxDb25uZWN0b3JTdHlsZSI6eyIkaWQiOiIzNTUiLCJMaW5lQ29sb3IiOnsiJHJlZiI6Ijk2In0sIkxpbmVXZWlnaHQiOjEuMCwiTGluZVR5cGUiOjAsIlBhcmVudFN0eWxlIjp7IiRyZWYiOiI5NSJ9fSwiVmVydGljYWxDb25uZWN0b3JTdHlsZSI6eyIkaWQiOiIzNTYiLCJMaW5lQ29sb3IiOnsiJHJlZiI6Ijk5In0sIkxpbmVXZWlnaHQiOjAuMCwiTGluZVR5cGUiOjAsIlBhcmVudFN0eWxlIjp7IiRyZWYiOiI5OCJ9fSwiTWFyZ2luIjpudWxsLCJTdGFydERhdGVQb3NpdGlvbiI6NCwiRW5kRGF0ZVBvc2l0aW9uIjo0LCJUaXRsZVBvc2l0aW9uIjo1LCJEdXJhdGlvblBvc2l0aW9uIjoyLCJQZXJjZW50YWdlQ29tcGxldGVkUG9zaXRpb24iOjYsIlNwYWNpbmciOjUsIklzQmVsb3dUaW1lYmFuZCI6ZmFsc2UsIlBlcmNlbnRhZ2VDb21wbGV0ZVNoYXBlT3BhY2l0eSI6MzUsIlNoYXBlU3R5bGUiOnsiJGlkIjoiMzU3IiwiTWFyZ2luIjp7IiRyZWYiOiIxMDIifSwiUGFkZGluZyI6eyIkaWQiOiIzNTgiLCJUb3AiOjAsIkxlZnQiOjMsIlJpZ2h0IjozLCJCb3R0b20iOjB9LCJCYWNrZ3JvdW5kIjp7IiRpZCI6IjM1OSIsIkNvbG9yIjp7IiRpZCI6IjM2MCIsIkEiOjI1NSwiUiI6OTEsIkciOjE1NSwiQiI6MjEzfX0sIklzVmlzaWJsZSI6dHJ1ZSwiV2lkdGgiOjAuMCwiSGVpZ2h0IjoxNi4wLCJCb3JkZXJTdHlsZSI6eyIkaWQiOiIzNjEiLCJMaW5lQ29sb3IiOnsiJGlkIjoiMzYyIiwiJHR5cGUiOiJOTFJFLkNvbW1vbi5Eb20uU29saWRDb2xvckJydXNoLCBOTFJFLkNvbW1vbiIsIkNvbG9yIjp7IiRpZCI6IjM2MyIsIkEiOjI1NSwiUiI6MjU1LCJHIjowLCJCIjowfX0sIkxpbmVXZWlnaHQiOjAuMCwiTGluZVR5cGUiOjAsIlBhcmVudFN0eWxlIjpudWxsfSwiUGFyZW50U3R5bGUiOnsiJHJlZiI6IjEwMSJ9fSwiVGl0bGVTdHlsZSI6eyIkaWQiOiIzNjQiLCJGb250U2V0dGluZ3MiOnsiJGlkIjoiMzY1IiwiRm9udFNpemUiOjExLCJGb250TmFtZSI6IkNhbGlicmkiLCJJc0JvbGQiOnRydWUsIklzSXRhbGljIjpmYWxzZSwiSXNVbmRlcmxpbmVkIjpmYWxzZSwiUGFyZW50U3R5bGUiOnsiJHJlZiI6IjEwOCJ9fSwiQXV0b1NpemUiOjAsIkZvcmVncm91bmQiOnsiJGlkIjoiMzY2IiwiQ29sb3IiOnsiJGlkIjoiMzY3IiwiQSI6MjU1LCJSIjo0NiwiRyI6MTE3LCJCIjoxODJ9fSwiTWF4V2lkdGgiOjYy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2OCIsIkxpbmVDb2xvciI6bnVsbCwiTGluZVdlaWdodCI6MC4wLCJMaW5lVHlwZSI6MCwiUGFyZW50U3R5bGUiOm51bGx9LCJQYXJlbnRTdHlsZSI6eyIkcmVmIjoiMTA3In19LCJEYXRlU3R5bGUiOnsiJGlkIjoiMzY5IiwiRm9udFNldHRpbmdzIjp7IiRpZCI6IjM3MCIsIkZvbnRTaXplIjoxMCwiRm9udE5hbWUiOiJDYWxpYnJpIiwiSXNCb2xkIjp0cnVlLCJJc0l0YWxpYyI6ZmFsc2UsIklzVW5kZXJsaW5lZCI6ZmFsc2UsIlBhcmVudFN0eWxlIjp7IiRyZWYiOiIxMTUifX0sIkF1dG9TaXplIjowLCJGb3JlZ3JvdW5kIjp7IiRpZCI6IjM3MSIsIkNvbG9yIjp7IiRpZCI6IjM3MiIsIkEiOjI1NSwiUiI6NDYsIkciOjExNywiQiI6MTgyfX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czIiwiTGluZUNvbG9yIjpudWxsLCJMaW5lV2VpZ2h0IjowLjAsIkxpbmVUeXBlIjowLCJQYXJlbnRTdHlsZSI6bnVsbH0sIlBhcmVudFN0eWxlIjp7IiRyZWYiOiIxMTQifX0sIkRhdGVGb3JtYXQiOnsiJGlkIjoiMzc0IiwiRm9ybWF0U3RyaW5nIjoiTU1NIGQiLCJTZXBhcmF0b3IiOiIvIiwiVXNlSW50ZXJuYXRpb25hbERhdGVGb3JtYXQiOmZhbHNlfSwiSXNWaXNpYmxlIjp0cnVlLCJQYXJlbnRTdHlsZSI6eyIkcmVmIjoiODAifX0sIkluZGV4Ijo0LCJJZCI6IjA2YTZhMjAwLTIxZWEtNGFjZC1hYzIwLWI0MWY3YjM3YjBkZCIsIkltcG9ydElkIjpudWxsLCJUaXRsZSI6IlBoYXNlIDQgSGVyZSIsIk5vdGUiOm51bGwsIkh5cGVybGluayI6bnVsbCwiSXNDaGFuZ2VkIjpmYWxzZSwiSXNOZXciOnRydWV9LHsiJGlkIjoiMzc1IiwiR3JvdXBOYW1lIjpudWxsLCJTdGFydERhdGUiOiIyMDE3LTEwLTA0VDAwOjAwOjAwWiIsIkVuZERhdGUiOiIyMDE3LTExLTA3VDIzOjU5OjU5Ljk5OVoiLCJQZXJjZW50YWdlQ29tcGxldGUiOm51bGwsIlN0eWxlIjp7IiRpZCI6IjM3NiIsIlNoYXBlIjo3LCJTaGFwZVRoaWNrbmVzcyI6MSwiRHVyYXRpb25Gb3JtYXQiOjAsIkluY2x1ZGVOb25Xb3JraW5nRGF5c0luRHVyYXRpb24iOmZhbHNlLCJQZXJjZW50YWdlQ29tcGxldGVTdHlsZSI6eyIkaWQiOiIzNzciLCJGb250U2V0dGluZ3MiOnsiJGlkIjoiMzc4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c5IiwiTGluZUNvbG9yIjpudWxsLCJMaW5lV2VpZ2h0IjowLjAsIkxpbmVUeXBlIjowLCJQYXJlbnRTdHlsZSI6bnVsbH0sIlBhcmVudFN0eWxlIjp7IiRyZWYiOiI4MSJ9fSwiRHVyYXRpb25TdHlsZSI6eyIkaWQiOiIzODAiLCJGb250U2V0dGluZ3MiOnsiJGlkIjoiMzgx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gyIiwiTGluZUNvbG9yIjpudWxsLCJMaW5lV2VpZ2h0IjowLjAsIkxpbmVUeXBlIjowLCJQYXJlbnRTdHlsZSI6bnVsbH0sIlBhcmVudFN0eWxlIjp7IiRyZWYiOiI4OCJ9fSwiSG9yaXpvbnRhbENvbm5lY3RvclN0eWxlIjp7IiRpZCI6IjM4MyIsIkxpbmVDb2xvciI6eyIkcmVmIjoiOTYifSwiTGluZVdlaWdodCI6MS4wLCJMaW5lVHlwZSI6MCwiUGFyZW50U3R5bGUiOnsiJHJlZiI6Ijk1In19LCJWZXJ0aWNhbENvbm5lY3RvclN0eWxlIjp7IiRpZCI6IjM4NCIsIkxpbmVDb2xvciI6eyIkcmVmIjoiOTkifSwiTGluZVdlaWdodCI6MC4wLCJMaW5lVHlwZSI6MCwiUGFyZW50U3R5bGUiOnsiJHJlZiI6Ijk4In19LCJNYXJnaW4iOm51bGwsIlN0YXJ0RGF0ZVBvc2l0aW9uIjo0LCJFbmREYXRlUG9zaXRpb24iOjQsIlRpdGxlUG9zaXRpb24iOjUsIkR1cmF0aW9uUG9zaXRpb24iOjIsIlBlcmNlbnRhZ2VDb21wbGV0ZWRQb3NpdGlvbiI6NiwiU3BhY2luZyI6NSwiSXNCZWxvd1RpbWViYW5kIjpmYWxzZSwiUGVyY2VudGFnZUNvbXBsZXRlU2hhcGVPcGFjaXR5IjozNSwiU2hhcGVTdHlsZSI6eyIkaWQiOiIzODUiLCJNYXJnaW4iOnsiJHJlZiI6IjEwMiJ9LCJQYWRkaW5nIjp7IiRpZCI6IjM4NiIsIlRvcCI6MCwiTGVmdCI6MywiUmlnaHQiOjMsIkJvdHRvbSI6MH0sIkJhY2tncm91bmQiOnsiJGlkIjoiMzg3IiwiQ29sb3IiOnsiJGlkIjoiMzg4IiwiQSI6MjU1LCJSIjo5MSwiRyI6MTU1LCJCIjoyMTN9fSwiSXNWaXNpYmxlIjp0cnVlLCJXaWR0aCI6MC4wLCJIZWlnaHQiOjE2LjAsIkJvcmRlclN0eWxlIjp7IiRpZCI6IjM4OSIsIkxpbmVDb2xvciI6eyIkaWQiOiIzOTAiLCIkdHlwZSI6Ik5MUkUuQ29tbW9uLkRvbS5Tb2xpZENvbG9yQnJ1c2gsIE5MUkUuQ29tbW9uIiwiQ29sb3IiOnsiJGlkIjoiMzkxIiwiQSI6MjU1LCJSIjoyNTUsIkciOjAsIkIiOjB9fSwiTGluZVdlaWdodCI6MC4wLCJMaW5lVHlwZSI6MCwiUGFyZW50U3R5bGUiOm51bGx9LCJQYXJlbnRTdHlsZSI6eyIkcmVmIjoiMTAxIn19LCJUaXRsZVN0eWxlIjp7IiRpZCI6IjM5MiIsIkZvbnRTZXR0aW5ncyI6eyIkaWQiOiIzOTMiLCJGb250U2l6ZSI6MTEsIkZvbnROYW1lIjoiQ2FsaWJyaSIsIklzQm9sZCI6dHJ1ZSwiSXNJdGFsaWMiOmZhbHNlLCJJc1VuZGVybGluZWQiOmZhbHNlLCJQYXJlbnRTdHlsZSI6eyIkcmVmIjoiMTA4In19LCJBdXRvU2l6ZSI6MCwiRm9yZWdyb3VuZCI6eyIkaWQiOiIzOTQiLCJDb2xvciI6eyIkaWQiOiIzOTUiLCJBIjoyNTUsIlIiOjQ2LCJHIjoxMTcsIkIiOjE4Mn19LCJNYXhXaWR0aCI6NjI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k2IiwiTGluZUNvbG9yIjpudWxsLCJMaW5lV2VpZ2h0IjowLjAsIkxpbmVUeXBlIjowLCJQYXJlbnRTdHlsZSI6bnVsbH0sIlBhcmVudFN0eWxlIjp7IiRyZWYiOiIxMDcifX0sIkRhdGVTdHlsZSI6eyIkaWQiOiIzOTciLCJGb250U2V0dGluZ3MiOnsiJGlkIjoiMzk4IiwiRm9udFNpemUiOjEwLCJGb250TmFtZSI6IkNhbGlicmkiLCJJc0JvbGQiOnRydWUsIklzSXRhbGljIjpmYWxzZSwiSXNVbmRlcmxpbmVkIjpmYWxzZSwiUGFyZW50U3R5bGUiOnsiJHJlZiI6IjExNSJ9fSwiQXV0b1NpemUiOjAsIkZvcmVncm91bmQiOnsiJGlkIjoiMzk5IiwiQ29sb3IiOnsiJGlkIjoiNDAwIiwiQSI6MjU1LCJSIjo0NiwiRyI6MTE3LCJCIjoxODJ9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0MDEiLCJMaW5lQ29sb3IiOm51bGwsIkxpbmVXZWlnaHQiOjAuMCwiTGluZVR5cGUiOjAsIlBhcmVudFN0eWxlIjpudWxsfSwiUGFyZW50U3R5bGUiOnsiJHJlZiI6IjExNCJ9fSwiRGF0ZUZvcm1hdCI6eyIkaWQiOiI0MDIiLCJGb3JtYXRTdHJpbmciOiJNTU0gZCIsIlNlcGFyYXRvciI6Ii8iLCJVc2VJbnRlcm5hdGlvbmFsRGF0ZUZvcm1hdCI6ZmFsc2V9LCJJc1Zpc2libGUiOnRydWUsIlBhcmVudFN0eWxlIjp7IiRyZWYiOiI4MCJ9fSwiSW5kZXgiOjUsIklkIjoiZTZmNWM5MTgtYmRkNi00OWExLWFjOTEtOWNmMjI0NjhhMjNiIiwiSW1wb3J0SWQiOm51bGwsIlRpdGxlIjoiUGhhc2UgNSBIZXJlIiwiTm90ZSI6bnVsbCwiSHlwZXJsaW5rIjpudWxsLCJJc0NoYW5nZWQiOmZhbHNlLCJJc05ldyI6dHJ1ZX0seyIkaWQiOiI0MDMiLCJHcm91cE5hbWUiOm51bGwsIlN0YXJ0RGF0ZSI6IjIwMTctMTEtMTFUMDA6MDA6MDBaIiwiRW5kRGF0ZSI6IjIwMTctMTItMTFUMjM6NTk6NTkuOTk5WiIsIlBlcmNlbnRhZ2VDb21wbGV0ZSI6bnVsbCwiU3R5bGUiOnsiJGlkIjoiNDA0IiwiU2hhcGUiOjcsIlNoYXBlVGhpY2tuZXNzIjoxLCJEdXJhdGlvbkZvcm1hdCI6MCwiSW5jbHVkZU5vbldvcmtpbmdEYXlzSW5EdXJhdGlvbiI6ZmFsc2UsIlBlcmNlbnRhZ2VDb21wbGV0ZVN0eWxlIjp7IiRpZCI6IjQwNSIsIkZvbnRTZXR0aW5ncyI6eyIkaWQiOiI0MD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0MDciLCJMaW5lQ29sb3IiOm51bGwsIkxpbmVXZWlnaHQiOjAuMCwiTGluZVR5cGUiOjAsIlBhcmVudFN0eWxlIjpudWxsfSwiUGFyZW50U3R5bGUiOnsiJHJlZiI6IjgxIn19LCJEdXJhdGlvblN0eWxlIjp7IiRpZCI6IjQwOCIsIkZvbnRTZXR0aW5ncyI6eyIkaWQiOiI0MD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0MTAiLCJMaW5lQ29sb3IiOm51bGwsIkxpbmVXZWlnaHQiOjAuMCwiTGluZVR5cGUiOjAsIlBhcmVudFN0eWxlIjpudWxsfSwiUGFyZW50U3R5bGUiOnsiJHJlZiI6Ijg4In19LCJIb3Jpem9udGFsQ29ubmVjdG9yU3R5bGUiOnsiJGlkIjoiNDExIiwiTGluZUNvbG9yIjp7IiRyZWYiOiI5NiJ9LCJMaW5lV2VpZ2h0IjoxLjAsIkxpbmVUeXBlIjowLCJQYXJlbnRTdHlsZSI6eyIkcmVmIjoiOTUifX0sIlZlcnRpY2FsQ29ubmVjdG9yU3R5bGUiOnsiJGlkIjoiNDEyIiwiTGluZUNvbG9yIjp7IiRyZWYiOiI5OSJ9LCJMaW5lV2VpZ2h0IjowLjAsIkxpbmVUeXBlIjowLCJQYXJlbnRTdHlsZSI6eyIkcmVmIjoiOTgifX0sIk1hcmdpbiI6bnVsbCwiU3RhcnREYXRlUG9zaXRpb24iOjQsIkVuZERhdGVQb3NpdGlvbiI6NCwiVGl0bGVQb3NpdGlvbiI6NSwiRHVyYXRpb25Qb3NpdGlvbiI6MiwiUGVyY2VudGFnZUNvbXBsZXRlZFBvc2l0aW9uIjo2LCJTcGFjaW5nIjo1LCJJc0JlbG93VGltZWJhbmQiOmZhbHNlLCJQZXJjZW50YWdlQ29tcGxldGVTaGFwZU9wYWNpdHkiOjM1LCJTaGFwZVN0eWxlIjp7IiRpZCI6IjQxMyIsIk1hcmdpbiI6eyIkcmVmIjoiMTAyIn0sIlBhZGRpbmciOnsiJGlkIjoiNDE0IiwiVG9wIjowLCJMZWZ0IjozLCJSaWdodCI6MywiQm90dG9tIjowfSwiQmFja2dyb3VuZCI6eyIkaWQiOiI0MTUiLCJDb2xvciI6eyIkaWQiOiI0MTYiLCJBIjoyNTUsIlIiOjY4LCJHIjoxMTQsIkIiOjE5Nn19LCJJc1Zpc2libGUiOnRydWUsIldpZHRoIjowLjAsIkhlaWdodCI6MTYuMCwiQm9yZGVyU3R5bGUiOnsiJGlkIjoiNDE3IiwiTGluZUNvbG9yIjp7IiRpZCI6IjQxOCIsIiR0eXBlIjoiTkxSRS5Db21tb24uRG9tLlNvbGlkQ29sb3JCcnVzaCwgTkxSRS5Db21tb24iLCJDb2xvciI6eyIkaWQiOiI0MTkiLCJBIjoyNTUsIlIiOjI1NSwiRyI6MCwiQiI6MH19LCJMaW5lV2VpZ2h0IjowLjAsIkxpbmVUeXBlIjowLCJQYXJlbnRTdHlsZSI6bnVsbH0sIlBhcmVudFN0eWxlIjp7IiRyZWYiOiIxMDEifX0sIlRpdGxlU3R5bGUiOnsiJGlkIjoiNDIwIiwiRm9udFNldHRpbmdzIjp7IiRpZCI6IjQyMSIsIkZvbnRTaXplIjoxMSwiRm9udE5hbWUiOiJDYWxpYnJpIiwiSXNCb2xkIjp0cnVlLCJJc0l0YWxpYyI6ZmFsc2UsIklzVW5kZXJsaW5lZCI6ZmFsc2UsIlBhcmVudFN0eWxlIjp7IiRyZWYiOiIxMDgifX0sIkF1dG9TaXplIjowLCJGb3JlZ3JvdW5kIjp7IiRpZCI6IjQyMiIsIkNvbG9yIjp7IiRpZCI6IjQyMyIsIkEiOjI1NSwiUiI6NDcsIkciOjg1LCJCIjoxNTF9fSwiTWF4V2lkdGgiOjYy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QyNCIsIkxpbmVDb2xvciI6bnVsbCwiTGluZVdlaWdodCI6MC4wLCJMaW5lVHlwZSI6MCwiUGFyZW50U3R5bGUiOm51bGx9LCJQYXJlbnRTdHlsZSI6eyIkcmVmIjoiMTA3In19LCJEYXRlU3R5bGUiOnsiJGlkIjoiNDI1IiwiRm9udFNldHRpbmdzIjp7IiRpZCI6IjQyNiIsIkZvbnRTaXplIjoxMCwiRm9udE5hbWUiOiJDYWxpYnJpIiwiSXNCb2xkIjp0cnVlLCJJc0l0YWxpYyI6ZmFsc2UsIklzVW5kZXJsaW5lZCI6ZmFsc2UsIlBhcmVudFN0eWxlIjp7IiRyZWYiOiIxMTUifX0sIkF1dG9TaXplIjowLCJGb3JlZ3JvdW5kIjp7IiRpZCI6IjQyNyIsIkNvbG9yIjp7IiRpZCI6IjQyOCIsIkEiOjI1NSwiUiI6NDcsIkciOjg1LCJCIjoxNTF9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0MjkiLCJMaW5lQ29sb3IiOm51bGwsIkxpbmVXZWlnaHQiOjAuMCwiTGluZVR5cGUiOjAsIlBhcmVudFN0eWxlIjpudWxsfSwiUGFyZW50U3R5bGUiOnsiJHJlZiI6IjExNCJ9fSwiRGF0ZUZvcm1hdCI6eyIkaWQiOiI0MzAiLCJGb3JtYXRTdHJpbmciOiJNTU0gZCIsIlNlcGFyYXRvciI6Ii8iLCJVc2VJbnRlcm5hdGlvbmFsRGF0ZUZvcm1hdCI6ZmFsc2V9LCJJc1Zpc2libGUiOnRydWUsIlBhcmVudFN0eWxlIjp7IiRyZWYiOiI4MCJ9fSwiSW5kZXgiOjYsIklkIjoiYzEwOWJlOWQtOTFmOC00ZjNlLTk5ZTQtOTI5Y2U1NjVkZDBjIiwiSW1wb3J0SWQiOm51bGwsIlRpdGxlIjoiUGhhc2UgNiBIZXJlIiwiTm90ZSI6bnVsbCwiSHlwZXJsaW5rIjpudWxsLCJJc0NoYW5nZWQiOmZhbHNlLCJJc05ldyI6dHJ1ZX1dLCJNc1Byb2plY3RJdGVtc1RyZWUiOnsiJGlkIjoiNDMxIiwiUm9vdCI6eyJJbXBvcnRJZCI6bnVsbCwiSXNJbXBvcnRlZCI6ZmFsc2UsIkNoaWxkcmVuIjpbXX19LCJNZXRhZGF0YSI6eyIkaWQiOiI0MzIifSwiU2V0dGluZ3MiOnsiJGlkIjoiNDMzIiwiSW1wYU9wdGlvbnMiOm51bGwsIlVzZUNvbXByZXNzaW9uIjpmYWxzZSwiQ29tcHJlc2lvblBlcmNlbnRhZ2UiOjUwLjAsIkluYWN0aXZlSW50ZXJ2YWxXaWR0aFRocmVzaG9sZCI6MzAuMCwiSW5hY3RpdmVJbnRlcnZhbFdpZHRoIjoxLjAsIlNwbGl0VGFza3MiOmZhbHNlLCJVc2VDbHVzdGVyIjpmYWxzZSwiRXBzaWxvbiI6MC4wLCJNaW5Qb2ludHNUb0Zvcm1BQ2x1c3RlciI6MiwiR2VuZXJhdGVJbnZpc2libGVTaGFwZXMiOnRydWUsIlNtYXJ0VGltZWxpbmVUYXNrUGVyY2VudGFnZUZpdCI6ZmFsc2V9LCJJc05ldyI6dHJ1ZSwiSW1wb3J0VHlwZSI6MCwiRmlsZVBhdGgiOm51bGwsIlRpbWVsaW5lSW1wb3J0ZWQiOmZhbHNl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0</TotalTime>
  <Words>3694</Words>
  <Application>Microsoft Office PowerPoint</Application>
  <PresentationFormat>On-screen Show (4:3)</PresentationFormat>
  <Paragraphs>718</Paragraphs>
  <Slides>39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Agency FB</vt:lpstr>
      <vt:lpstr>Arial</vt:lpstr>
      <vt:lpstr>Calibri</vt:lpstr>
      <vt:lpstr>Calibri Light</vt:lpstr>
      <vt:lpstr>Candara</vt:lpstr>
      <vt:lpstr>Optima</vt:lpstr>
      <vt:lpstr>Wingdings</vt:lpstr>
      <vt:lpstr>CERNCorporate4-3</vt:lpstr>
      <vt:lpstr>Office Theme</vt:lpstr>
      <vt:lpstr>PowerPoint Presentation</vt:lpstr>
      <vt:lpstr>UFO Buster analysis tool Software layout status update</vt:lpstr>
      <vt:lpstr>Presentation plan</vt:lpstr>
      <vt:lpstr>Reminder: multi-directional approach to UFO problem</vt:lpstr>
      <vt:lpstr>Focus of this presentation is:</vt:lpstr>
      <vt:lpstr>Motivation</vt:lpstr>
      <vt:lpstr>Structure of the UFO Buster analysis tool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Achievements</vt:lpstr>
      <vt:lpstr>Conclusion – future needs</vt:lpstr>
      <vt:lpstr>PowerPoint Presentation</vt:lpstr>
      <vt:lpstr>www.cern.ch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Appendix – F1 structure</vt:lpstr>
      <vt:lpstr>Appendix – F2 structure</vt:lpstr>
      <vt:lpstr>TIMESCALE plot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Martyna Dziadosz</cp:lastModifiedBy>
  <cp:revision>1294</cp:revision>
  <cp:lastPrinted>2017-11-09T18:50:56Z</cp:lastPrinted>
  <dcterms:created xsi:type="dcterms:W3CDTF">2012-11-30T11:04:26Z</dcterms:created>
  <dcterms:modified xsi:type="dcterms:W3CDTF">2017-11-10T12:44:57Z</dcterms:modified>
</cp:coreProperties>
</file>