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93" r:id="rId3"/>
    <p:sldId id="292" r:id="rId4"/>
    <p:sldId id="279" r:id="rId5"/>
    <p:sldId id="280" r:id="rId6"/>
    <p:sldId id="281" r:id="rId7"/>
    <p:sldId id="305" r:id="rId8"/>
    <p:sldId id="310" r:id="rId9"/>
    <p:sldId id="306" r:id="rId10"/>
    <p:sldId id="307" r:id="rId11"/>
    <p:sldId id="308" r:id="rId12"/>
    <p:sldId id="309" r:id="rId13"/>
    <p:sldId id="314" r:id="rId14"/>
    <p:sldId id="313" r:id="rId15"/>
    <p:sldId id="285" r:id="rId16"/>
    <p:sldId id="315" r:id="rId17"/>
    <p:sldId id="316" r:id="rId18"/>
    <p:sldId id="312" r:id="rId19"/>
    <p:sldId id="286" r:id="rId20"/>
    <p:sldId id="290" r:id="rId21"/>
    <p:sldId id="317" r:id="rId22"/>
    <p:sldId id="319" r:id="rId23"/>
    <p:sldId id="320" r:id="rId24"/>
    <p:sldId id="321"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080"/>
    <a:srgbClr val="CFE7F2"/>
    <a:srgbClr val="FFCCFF"/>
    <a:srgbClr val="5080B0"/>
    <a:srgbClr val="5080B2"/>
    <a:srgbClr val="4F81BD"/>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0" d="100"/>
          <a:sy n="60" d="100"/>
        </p:scale>
        <p:origin x="-1560"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410022-BB59-4C85-B363-B3C54B2EBAE1}" type="datetimeFigureOut">
              <a:rPr lang="en-US" smtClean="0"/>
              <a:t>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20409E-0417-4C2E-842A-8315D58C79C5}" type="slidenum">
              <a:rPr lang="en-US" smtClean="0"/>
              <a:t>‹#›</a:t>
            </a:fld>
            <a:endParaRPr lang="en-US"/>
          </a:p>
        </p:txBody>
      </p:sp>
    </p:spTree>
    <p:extLst>
      <p:ext uri="{BB962C8B-B14F-4D97-AF65-F5344CB8AC3E}">
        <p14:creationId xmlns:p14="http://schemas.microsoft.com/office/powerpoint/2010/main" val="2140454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20409E-0417-4C2E-842A-8315D58C79C5}" type="slidenum">
              <a:rPr lang="en-US" smtClean="0"/>
              <a:t>2</a:t>
            </a:fld>
            <a:endParaRPr lang="en-US"/>
          </a:p>
        </p:txBody>
      </p:sp>
    </p:spTree>
    <p:extLst>
      <p:ext uri="{BB962C8B-B14F-4D97-AF65-F5344CB8AC3E}">
        <p14:creationId xmlns:p14="http://schemas.microsoft.com/office/powerpoint/2010/main" val="36987774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923925"/>
            <a:ext cx="4095750" cy="3071813"/>
          </a:xfrm>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10000"/>
              </a:spcBef>
              <a:spcAft>
                <a:spcPct val="0"/>
              </a:spcAft>
              <a:buClrTx/>
              <a:buSzTx/>
              <a:buFontTx/>
              <a:buNone/>
              <a:tabLst/>
              <a:defRPr/>
            </a:pPr>
            <a:endParaRPr lang="de-DE" dirty="0"/>
          </a:p>
        </p:txBody>
      </p:sp>
      <p:sp>
        <p:nvSpPr>
          <p:cNvPr id="4" name="Datumsplatzhalter 3"/>
          <p:cNvSpPr>
            <a:spLocks noGrp="1"/>
          </p:cNvSpPr>
          <p:nvPr>
            <p:ph type="dt" idx="10"/>
          </p:nvPr>
        </p:nvSpPr>
        <p:spPr/>
        <p:txBody>
          <a:bodyPr/>
          <a:lstStyle/>
          <a:p>
            <a:fld id="{065B079B-E513-489A-8A1B-D7C78493EA86}" type="datetime4">
              <a:rPr lang="de-DE" smtClean="0"/>
              <a:pPr/>
              <a:t>1. Februar 2017</a:t>
            </a:fld>
            <a:endParaRPr lang="de-DE"/>
          </a:p>
        </p:txBody>
      </p:sp>
      <p:sp>
        <p:nvSpPr>
          <p:cNvPr id="5" name="Fußzeilenplatzhalter 4"/>
          <p:cNvSpPr>
            <a:spLocks noGrp="1"/>
          </p:cNvSpPr>
          <p:nvPr>
            <p:ph type="ftr" sz="quarter" idx="11"/>
          </p:nvPr>
        </p:nvSpPr>
        <p:spPr/>
        <p:txBody>
          <a:bodyPr/>
          <a:lstStyle/>
          <a:p>
            <a:r>
              <a:rPr lang="de-DE" smtClean="0"/>
              <a:t>|  </a:t>
            </a:r>
            <a:endParaRPr lang="de-DE"/>
          </a:p>
        </p:txBody>
      </p:sp>
      <p:sp>
        <p:nvSpPr>
          <p:cNvPr id="6" name="Foliennummernplatzhalter 5"/>
          <p:cNvSpPr>
            <a:spLocks noGrp="1"/>
          </p:cNvSpPr>
          <p:nvPr>
            <p:ph type="sldNum" sz="quarter" idx="12"/>
          </p:nvPr>
        </p:nvSpPr>
        <p:spPr/>
        <p:txBody>
          <a:bodyPr/>
          <a:lstStyle/>
          <a:p>
            <a:r>
              <a:rPr lang="de-DE" smtClean="0"/>
              <a:t>|  </a:t>
            </a:r>
            <a:fld id="{C36AA9A4-5D0B-4134-89A6-D8B9DAA4F25C}" type="slidenum">
              <a:rPr lang="de-DE" smtClean="0"/>
              <a:pPr/>
              <a:t>16</a:t>
            </a:fld>
            <a:endParaRPr lang="de-DE"/>
          </a:p>
        </p:txBody>
      </p:sp>
    </p:spTree>
    <p:extLst>
      <p:ext uri="{BB962C8B-B14F-4D97-AF65-F5344CB8AC3E}">
        <p14:creationId xmlns:p14="http://schemas.microsoft.com/office/powerpoint/2010/main" val="3501684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923925"/>
            <a:ext cx="4095750" cy="3071813"/>
          </a:xfrm>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10000"/>
              </a:spcBef>
              <a:spcAft>
                <a:spcPct val="0"/>
              </a:spcAft>
              <a:buClrTx/>
              <a:buSzTx/>
              <a:buFontTx/>
              <a:buNone/>
              <a:tabLst/>
              <a:defRPr/>
            </a:pPr>
            <a:endParaRPr lang="de-DE" dirty="0"/>
          </a:p>
        </p:txBody>
      </p:sp>
      <p:sp>
        <p:nvSpPr>
          <p:cNvPr id="4" name="Datumsplatzhalter 3"/>
          <p:cNvSpPr>
            <a:spLocks noGrp="1"/>
          </p:cNvSpPr>
          <p:nvPr>
            <p:ph type="dt" idx="10"/>
          </p:nvPr>
        </p:nvSpPr>
        <p:spPr/>
        <p:txBody>
          <a:bodyPr/>
          <a:lstStyle/>
          <a:p>
            <a:fld id="{065B079B-E513-489A-8A1B-D7C78493EA86}" type="datetime4">
              <a:rPr lang="de-DE" smtClean="0"/>
              <a:pPr/>
              <a:t>1. Februar 2017</a:t>
            </a:fld>
            <a:endParaRPr lang="de-DE"/>
          </a:p>
        </p:txBody>
      </p:sp>
      <p:sp>
        <p:nvSpPr>
          <p:cNvPr id="5" name="Fußzeilenplatzhalter 4"/>
          <p:cNvSpPr>
            <a:spLocks noGrp="1"/>
          </p:cNvSpPr>
          <p:nvPr>
            <p:ph type="ftr" sz="quarter" idx="11"/>
          </p:nvPr>
        </p:nvSpPr>
        <p:spPr/>
        <p:txBody>
          <a:bodyPr/>
          <a:lstStyle/>
          <a:p>
            <a:r>
              <a:rPr lang="de-DE" smtClean="0"/>
              <a:t>|  </a:t>
            </a:r>
            <a:endParaRPr lang="de-DE"/>
          </a:p>
        </p:txBody>
      </p:sp>
      <p:sp>
        <p:nvSpPr>
          <p:cNvPr id="6" name="Foliennummernplatzhalter 5"/>
          <p:cNvSpPr>
            <a:spLocks noGrp="1"/>
          </p:cNvSpPr>
          <p:nvPr>
            <p:ph type="sldNum" sz="quarter" idx="12"/>
          </p:nvPr>
        </p:nvSpPr>
        <p:spPr/>
        <p:txBody>
          <a:bodyPr/>
          <a:lstStyle/>
          <a:p>
            <a:r>
              <a:rPr lang="de-DE" smtClean="0"/>
              <a:t>|  </a:t>
            </a:r>
            <a:fld id="{C36AA9A4-5D0B-4134-89A6-D8B9DAA4F25C}" type="slidenum">
              <a:rPr lang="de-DE" smtClean="0"/>
              <a:pPr/>
              <a:t>17</a:t>
            </a:fld>
            <a:endParaRPr lang="de-DE"/>
          </a:p>
        </p:txBody>
      </p:sp>
    </p:spTree>
    <p:extLst>
      <p:ext uri="{BB962C8B-B14F-4D97-AF65-F5344CB8AC3E}">
        <p14:creationId xmlns:p14="http://schemas.microsoft.com/office/powerpoint/2010/main" val="3501684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Graphite resistivity decreases with temperature up to ~600 C. </a:t>
            </a:r>
          </a:p>
          <a:p>
            <a:r>
              <a:rPr lang="en-GB" sz="1200" kern="1200" dirty="0" smtClean="0">
                <a:solidFill>
                  <a:schemeClr val="tx1"/>
                </a:solidFill>
                <a:effectLst/>
                <a:latin typeface="+mn-lt"/>
                <a:ea typeface="+mn-ea"/>
                <a:cs typeface="+mn-cs"/>
              </a:rPr>
              <a:t>Experiments with lighter ions are also aiming at determining the dependence of property degradation on the ion stopping power. This dependence is necessary for scaling of ion induced defects for lower stopping powers at high energy and for determining the energy-loss threshold for property degradation.</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69B683A3-B810-2B41-8D24-C3E0CF682E6B}" type="slidenum">
              <a:rPr lang="en-US" smtClean="0"/>
              <a:t>22</a:t>
            </a:fld>
            <a:endParaRPr lang="en-US"/>
          </a:p>
        </p:txBody>
      </p:sp>
    </p:spTree>
    <p:extLst>
      <p:ext uri="{BB962C8B-B14F-4D97-AF65-F5344CB8AC3E}">
        <p14:creationId xmlns:p14="http://schemas.microsoft.com/office/powerpoint/2010/main" val="1425034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923925"/>
            <a:ext cx="4095750" cy="3071813"/>
          </a:xfrm>
        </p:spPr>
      </p:sp>
      <p:sp>
        <p:nvSpPr>
          <p:cNvPr id="3" name="Notizenplatzhalter 2"/>
          <p:cNvSpPr>
            <a:spLocks noGrp="1"/>
          </p:cNvSpPr>
          <p:nvPr>
            <p:ph type="body" idx="1"/>
          </p:nvPr>
        </p:nvSpPr>
        <p:spPr/>
        <p:txBody>
          <a:bodyPr/>
          <a:lstStyle/>
          <a:p>
            <a:endParaRPr lang="de-DE" dirty="0"/>
          </a:p>
        </p:txBody>
      </p:sp>
      <p:sp>
        <p:nvSpPr>
          <p:cNvPr id="4" name="Datumsplatzhalter 3"/>
          <p:cNvSpPr>
            <a:spLocks noGrp="1"/>
          </p:cNvSpPr>
          <p:nvPr>
            <p:ph type="dt" idx="10"/>
          </p:nvPr>
        </p:nvSpPr>
        <p:spPr/>
        <p:txBody>
          <a:bodyPr/>
          <a:lstStyle/>
          <a:p>
            <a:fld id="{D5FF0733-A632-4B9F-B83B-EDFDAA1B810D}" type="datetime4">
              <a:rPr lang="de-DE" smtClean="0"/>
              <a:t>1. Februar 2017</a:t>
            </a:fld>
            <a:endParaRPr lang="de-DE"/>
          </a:p>
        </p:txBody>
      </p:sp>
      <p:sp>
        <p:nvSpPr>
          <p:cNvPr id="5" name="Fußzeilenplatzhalter 4"/>
          <p:cNvSpPr>
            <a:spLocks noGrp="1"/>
          </p:cNvSpPr>
          <p:nvPr>
            <p:ph type="ftr" sz="quarter" idx="11"/>
          </p:nvPr>
        </p:nvSpPr>
        <p:spPr/>
        <p:txBody>
          <a:bodyPr/>
          <a:lstStyle/>
          <a:p>
            <a:r>
              <a:rPr lang="de-DE"/>
              <a:t>|  </a:t>
            </a:r>
          </a:p>
        </p:txBody>
      </p:sp>
      <p:sp>
        <p:nvSpPr>
          <p:cNvPr id="6" name="Foliennummernplatzhalter 5"/>
          <p:cNvSpPr>
            <a:spLocks noGrp="1"/>
          </p:cNvSpPr>
          <p:nvPr>
            <p:ph type="sldNum" sz="quarter" idx="12"/>
          </p:nvPr>
        </p:nvSpPr>
        <p:spPr/>
        <p:txBody>
          <a:bodyPr/>
          <a:lstStyle/>
          <a:p>
            <a:r>
              <a:rPr lang="de-DE"/>
              <a:t>|  </a:t>
            </a:r>
            <a:fld id="{C36AA9A4-5D0B-4134-89A6-D8B9DAA4F25C}" type="slidenum">
              <a:rPr lang="de-DE" smtClean="0"/>
              <a:pPr/>
              <a:t>24</a:t>
            </a:fld>
            <a:endParaRPr lang="de-DE"/>
          </a:p>
        </p:txBody>
      </p:sp>
    </p:spTree>
    <p:extLst>
      <p:ext uri="{BB962C8B-B14F-4D97-AF65-F5344CB8AC3E}">
        <p14:creationId xmlns:p14="http://schemas.microsoft.com/office/powerpoint/2010/main" val="641050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19810AD-4F1F-4D6F-865C-0F0EB2B588D8}" type="slidenum">
              <a:rPr lang="en-US" smtClean="0"/>
              <a:t>5</a:t>
            </a:fld>
            <a:endParaRPr lang="en-US"/>
          </a:p>
        </p:txBody>
      </p:sp>
    </p:spTree>
    <p:extLst>
      <p:ext uri="{BB962C8B-B14F-4D97-AF65-F5344CB8AC3E}">
        <p14:creationId xmlns:p14="http://schemas.microsoft.com/office/powerpoint/2010/main" val="1586320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eaLnBrk="1" hangingPunct="1"/>
            <a:fld id="{BA02F02F-C8F5-4410-900A-61F7EAEF0B69}" type="slidenum">
              <a:rPr lang="de-DE" smtClean="0"/>
              <a:pPr eaLnBrk="1" hangingPunct="1"/>
              <a:t>7</a:t>
            </a:fld>
            <a:endParaRPr lang="de-DE"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MG 6400U was also irradiated with high-energy</a:t>
            </a:r>
            <a:r>
              <a:rPr lang="en-US" baseline="0" dirty="0" smtClean="0"/>
              <a:t> </a:t>
            </a:r>
            <a:r>
              <a:rPr lang="en-US" baseline="0" dirty="0" err="1" smtClean="0"/>
              <a:t>Sm</a:t>
            </a:r>
            <a:r>
              <a:rPr lang="en-US" baseline="0" dirty="0" smtClean="0"/>
              <a:t> beam, however (at date of WP11 meeting in Dec 2014) samples were still to radioactive…</a:t>
            </a:r>
            <a:endParaRPr lang="en-US" dirty="0"/>
          </a:p>
        </p:txBody>
      </p:sp>
      <p:sp>
        <p:nvSpPr>
          <p:cNvPr id="4" name="Slide Number Placeholder 3"/>
          <p:cNvSpPr>
            <a:spLocks noGrp="1"/>
          </p:cNvSpPr>
          <p:nvPr>
            <p:ph type="sldNum" sz="quarter" idx="10"/>
          </p:nvPr>
        </p:nvSpPr>
        <p:spPr/>
        <p:txBody>
          <a:bodyPr/>
          <a:lstStyle/>
          <a:p>
            <a:fld id="{69B683A3-B810-2B41-8D24-C3E0CF682E6B}" type="slidenum">
              <a:rPr lang="en-US" smtClean="0"/>
              <a:t>8</a:t>
            </a:fld>
            <a:endParaRPr lang="en-US"/>
          </a:p>
        </p:txBody>
      </p:sp>
    </p:spTree>
    <p:extLst>
      <p:ext uri="{BB962C8B-B14F-4D97-AF65-F5344CB8AC3E}">
        <p14:creationId xmlns:p14="http://schemas.microsoft.com/office/powerpoint/2010/main" val="2934661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923925"/>
            <a:ext cx="4095750" cy="3071813"/>
          </a:xfrm>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10000"/>
              </a:spcBef>
              <a:spcAft>
                <a:spcPct val="0"/>
              </a:spcAft>
              <a:buClrTx/>
              <a:buSzTx/>
              <a:buFontTx/>
              <a:buNone/>
              <a:tabLst/>
              <a:defRPr/>
            </a:pPr>
            <a:endParaRPr lang="de-DE" dirty="0"/>
          </a:p>
        </p:txBody>
      </p:sp>
      <p:sp>
        <p:nvSpPr>
          <p:cNvPr id="4" name="Datumsplatzhalter 3"/>
          <p:cNvSpPr>
            <a:spLocks noGrp="1"/>
          </p:cNvSpPr>
          <p:nvPr>
            <p:ph type="dt" idx="10"/>
          </p:nvPr>
        </p:nvSpPr>
        <p:spPr/>
        <p:txBody>
          <a:bodyPr/>
          <a:lstStyle/>
          <a:p>
            <a:fld id="{065B079B-E513-489A-8A1B-D7C78493EA86}" type="datetime4">
              <a:rPr lang="de-DE" smtClean="0"/>
              <a:pPr/>
              <a:t>1. Februar 2017</a:t>
            </a:fld>
            <a:endParaRPr lang="de-DE"/>
          </a:p>
        </p:txBody>
      </p:sp>
      <p:sp>
        <p:nvSpPr>
          <p:cNvPr id="5" name="Fußzeilenplatzhalter 4"/>
          <p:cNvSpPr>
            <a:spLocks noGrp="1"/>
          </p:cNvSpPr>
          <p:nvPr>
            <p:ph type="ftr" sz="quarter" idx="11"/>
          </p:nvPr>
        </p:nvSpPr>
        <p:spPr/>
        <p:txBody>
          <a:bodyPr/>
          <a:lstStyle/>
          <a:p>
            <a:r>
              <a:rPr lang="de-DE" smtClean="0"/>
              <a:t>|  </a:t>
            </a:r>
            <a:endParaRPr lang="de-DE"/>
          </a:p>
        </p:txBody>
      </p:sp>
      <p:sp>
        <p:nvSpPr>
          <p:cNvPr id="6" name="Foliennummernplatzhalter 5"/>
          <p:cNvSpPr>
            <a:spLocks noGrp="1"/>
          </p:cNvSpPr>
          <p:nvPr>
            <p:ph type="sldNum" sz="quarter" idx="12"/>
          </p:nvPr>
        </p:nvSpPr>
        <p:spPr/>
        <p:txBody>
          <a:bodyPr/>
          <a:lstStyle/>
          <a:p>
            <a:r>
              <a:rPr lang="de-DE" smtClean="0"/>
              <a:t>|  </a:t>
            </a:r>
            <a:fld id="{C36AA9A4-5D0B-4134-89A6-D8B9DAA4F25C}" type="slidenum">
              <a:rPr lang="de-DE" smtClean="0"/>
              <a:pPr/>
              <a:t>10</a:t>
            </a:fld>
            <a:endParaRPr lang="de-DE"/>
          </a:p>
        </p:txBody>
      </p:sp>
    </p:spTree>
    <p:extLst>
      <p:ext uri="{BB962C8B-B14F-4D97-AF65-F5344CB8AC3E}">
        <p14:creationId xmlns:p14="http://schemas.microsoft.com/office/powerpoint/2010/main" val="3501684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923925"/>
            <a:ext cx="4095750" cy="3071813"/>
          </a:xfrm>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10000"/>
              </a:spcBef>
              <a:spcAft>
                <a:spcPct val="0"/>
              </a:spcAft>
              <a:buClrTx/>
              <a:buSzTx/>
              <a:buFontTx/>
              <a:buNone/>
              <a:tabLst/>
              <a:defRPr/>
            </a:pPr>
            <a:endParaRPr lang="de-DE" dirty="0"/>
          </a:p>
        </p:txBody>
      </p:sp>
      <p:sp>
        <p:nvSpPr>
          <p:cNvPr id="4" name="Datumsplatzhalter 3"/>
          <p:cNvSpPr>
            <a:spLocks noGrp="1"/>
          </p:cNvSpPr>
          <p:nvPr>
            <p:ph type="dt" idx="10"/>
          </p:nvPr>
        </p:nvSpPr>
        <p:spPr/>
        <p:txBody>
          <a:bodyPr/>
          <a:lstStyle/>
          <a:p>
            <a:fld id="{065B079B-E513-489A-8A1B-D7C78493EA86}" type="datetime4">
              <a:rPr lang="de-DE" smtClean="0"/>
              <a:pPr/>
              <a:t>1. Februar 2017</a:t>
            </a:fld>
            <a:endParaRPr lang="de-DE"/>
          </a:p>
        </p:txBody>
      </p:sp>
      <p:sp>
        <p:nvSpPr>
          <p:cNvPr id="5" name="Fußzeilenplatzhalter 4"/>
          <p:cNvSpPr>
            <a:spLocks noGrp="1"/>
          </p:cNvSpPr>
          <p:nvPr>
            <p:ph type="ftr" sz="quarter" idx="11"/>
          </p:nvPr>
        </p:nvSpPr>
        <p:spPr/>
        <p:txBody>
          <a:bodyPr/>
          <a:lstStyle/>
          <a:p>
            <a:r>
              <a:rPr lang="de-DE" smtClean="0"/>
              <a:t>|  </a:t>
            </a:r>
            <a:endParaRPr lang="de-DE"/>
          </a:p>
        </p:txBody>
      </p:sp>
      <p:sp>
        <p:nvSpPr>
          <p:cNvPr id="6" name="Foliennummernplatzhalter 5"/>
          <p:cNvSpPr>
            <a:spLocks noGrp="1"/>
          </p:cNvSpPr>
          <p:nvPr>
            <p:ph type="sldNum" sz="quarter" idx="12"/>
          </p:nvPr>
        </p:nvSpPr>
        <p:spPr/>
        <p:txBody>
          <a:bodyPr/>
          <a:lstStyle/>
          <a:p>
            <a:r>
              <a:rPr lang="de-DE" smtClean="0"/>
              <a:t>|  </a:t>
            </a:r>
            <a:fld id="{C36AA9A4-5D0B-4134-89A6-D8B9DAA4F25C}" type="slidenum">
              <a:rPr lang="de-DE" smtClean="0"/>
              <a:pPr/>
              <a:t>11</a:t>
            </a:fld>
            <a:endParaRPr lang="de-DE"/>
          </a:p>
        </p:txBody>
      </p:sp>
    </p:spTree>
    <p:extLst>
      <p:ext uri="{BB962C8B-B14F-4D97-AF65-F5344CB8AC3E}">
        <p14:creationId xmlns:p14="http://schemas.microsoft.com/office/powerpoint/2010/main" val="3501684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923925"/>
            <a:ext cx="4095750" cy="3071813"/>
          </a:xfrm>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10000"/>
              </a:spcBef>
              <a:spcAft>
                <a:spcPct val="0"/>
              </a:spcAft>
              <a:buClrTx/>
              <a:buSzTx/>
              <a:buFontTx/>
              <a:buNone/>
              <a:tabLst/>
              <a:defRPr/>
            </a:pPr>
            <a:endParaRPr lang="de-DE" dirty="0"/>
          </a:p>
        </p:txBody>
      </p:sp>
      <p:sp>
        <p:nvSpPr>
          <p:cNvPr id="4" name="Datumsplatzhalter 3"/>
          <p:cNvSpPr>
            <a:spLocks noGrp="1"/>
          </p:cNvSpPr>
          <p:nvPr>
            <p:ph type="dt" idx="10"/>
          </p:nvPr>
        </p:nvSpPr>
        <p:spPr/>
        <p:txBody>
          <a:bodyPr/>
          <a:lstStyle/>
          <a:p>
            <a:fld id="{065B079B-E513-489A-8A1B-D7C78493EA86}" type="datetime4">
              <a:rPr lang="de-DE" smtClean="0"/>
              <a:pPr/>
              <a:t>1. Februar 2017</a:t>
            </a:fld>
            <a:endParaRPr lang="de-DE"/>
          </a:p>
        </p:txBody>
      </p:sp>
      <p:sp>
        <p:nvSpPr>
          <p:cNvPr id="5" name="Fußzeilenplatzhalter 4"/>
          <p:cNvSpPr>
            <a:spLocks noGrp="1"/>
          </p:cNvSpPr>
          <p:nvPr>
            <p:ph type="ftr" sz="quarter" idx="11"/>
          </p:nvPr>
        </p:nvSpPr>
        <p:spPr/>
        <p:txBody>
          <a:bodyPr/>
          <a:lstStyle/>
          <a:p>
            <a:r>
              <a:rPr lang="de-DE" smtClean="0"/>
              <a:t>|  </a:t>
            </a:r>
            <a:endParaRPr lang="de-DE"/>
          </a:p>
        </p:txBody>
      </p:sp>
      <p:sp>
        <p:nvSpPr>
          <p:cNvPr id="6" name="Foliennummernplatzhalter 5"/>
          <p:cNvSpPr>
            <a:spLocks noGrp="1"/>
          </p:cNvSpPr>
          <p:nvPr>
            <p:ph type="sldNum" sz="quarter" idx="12"/>
          </p:nvPr>
        </p:nvSpPr>
        <p:spPr/>
        <p:txBody>
          <a:bodyPr/>
          <a:lstStyle/>
          <a:p>
            <a:r>
              <a:rPr lang="de-DE" smtClean="0"/>
              <a:t>|  </a:t>
            </a:r>
            <a:fld id="{C36AA9A4-5D0B-4134-89A6-D8B9DAA4F25C}" type="slidenum">
              <a:rPr lang="de-DE" smtClean="0"/>
              <a:pPr/>
              <a:t>12</a:t>
            </a:fld>
            <a:endParaRPr lang="de-DE"/>
          </a:p>
        </p:txBody>
      </p:sp>
    </p:spTree>
    <p:extLst>
      <p:ext uri="{BB962C8B-B14F-4D97-AF65-F5344CB8AC3E}">
        <p14:creationId xmlns:p14="http://schemas.microsoft.com/office/powerpoint/2010/main" val="3501684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923925"/>
            <a:ext cx="4095750" cy="3071813"/>
          </a:xfrm>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10000"/>
              </a:spcBef>
              <a:spcAft>
                <a:spcPct val="0"/>
              </a:spcAft>
              <a:buClrTx/>
              <a:buSzTx/>
              <a:buFontTx/>
              <a:buNone/>
              <a:tabLst/>
              <a:defRPr/>
            </a:pPr>
            <a:endParaRPr lang="de-DE" dirty="0"/>
          </a:p>
        </p:txBody>
      </p:sp>
      <p:sp>
        <p:nvSpPr>
          <p:cNvPr id="4" name="Datumsplatzhalter 3"/>
          <p:cNvSpPr>
            <a:spLocks noGrp="1"/>
          </p:cNvSpPr>
          <p:nvPr>
            <p:ph type="dt" idx="10"/>
          </p:nvPr>
        </p:nvSpPr>
        <p:spPr/>
        <p:txBody>
          <a:bodyPr/>
          <a:lstStyle/>
          <a:p>
            <a:fld id="{065B079B-E513-489A-8A1B-D7C78493EA86}" type="datetime4">
              <a:rPr lang="de-DE" smtClean="0"/>
              <a:pPr/>
              <a:t>1. Februar 2017</a:t>
            </a:fld>
            <a:endParaRPr lang="de-DE"/>
          </a:p>
        </p:txBody>
      </p:sp>
      <p:sp>
        <p:nvSpPr>
          <p:cNvPr id="5" name="Fußzeilenplatzhalter 4"/>
          <p:cNvSpPr>
            <a:spLocks noGrp="1"/>
          </p:cNvSpPr>
          <p:nvPr>
            <p:ph type="ftr" sz="quarter" idx="11"/>
          </p:nvPr>
        </p:nvSpPr>
        <p:spPr/>
        <p:txBody>
          <a:bodyPr/>
          <a:lstStyle/>
          <a:p>
            <a:r>
              <a:rPr lang="de-DE" smtClean="0"/>
              <a:t>|  </a:t>
            </a:r>
            <a:endParaRPr lang="de-DE"/>
          </a:p>
        </p:txBody>
      </p:sp>
      <p:sp>
        <p:nvSpPr>
          <p:cNvPr id="6" name="Foliennummernplatzhalter 5"/>
          <p:cNvSpPr>
            <a:spLocks noGrp="1"/>
          </p:cNvSpPr>
          <p:nvPr>
            <p:ph type="sldNum" sz="quarter" idx="12"/>
          </p:nvPr>
        </p:nvSpPr>
        <p:spPr/>
        <p:txBody>
          <a:bodyPr/>
          <a:lstStyle/>
          <a:p>
            <a:r>
              <a:rPr lang="de-DE" smtClean="0"/>
              <a:t>|  </a:t>
            </a:r>
            <a:fld id="{C36AA9A4-5D0B-4134-89A6-D8B9DAA4F25C}" type="slidenum">
              <a:rPr lang="de-DE" smtClean="0"/>
              <a:pPr/>
              <a:t>13</a:t>
            </a:fld>
            <a:endParaRPr lang="de-DE"/>
          </a:p>
        </p:txBody>
      </p:sp>
    </p:spTree>
    <p:extLst>
      <p:ext uri="{BB962C8B-B14F-4D97-AF65-F5344CB8AC3E}">
        <p14:creationId xmlns:p14="http://schemas.microsoft.com/office/powerpoint/2010/main" val="3501684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923925"/>
            <a:ext cx="4095750" cy="3071813"/>
          </a:xfrm>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10000"/>
              </a:spcBef>
              <a:spcAft>
                <a:spcPct val="0"/>
              </a:spcAft>
              <a:buClrTx/>
              <a:buSzTx/>
              <a:buFontTx/>
              <a:buNone/>
              <a:tabLst/>
              <a:defRPr/>
            </a:pPr>
            <a:endParaRPr lang="de-DE" dirty="0"/>
          </a:p>
        </p:txBody>
      </p:sp>
      <p:sp>
        <p:nvSpPr>
          <p:cNvPr id="4" name="Datumsplatzhalter 3"/>
          <p:cNvSpPr>
            <a:spLocks noGrp="1"/>
          </p:cNvSpPr>
          <p:nvPr>
            <p:ph type="dt" idx="10"/>
          </p:nvPr>
        </p:nvSpPr>
        <p:spPr/>
        <p:txBody>
          <a:bodyPr/>
          <a:lstStyle/>
          <a:p>
            <a:fld id="{065B079B-E513-489A-8A1B-D7C78493EA86}" type="datetime4">
              <a:rPr lang="de-DE" smtClean="0"/>
              <a:pPr/>
              <a:t>1. Februar 2017</a:t>
            </a:fld>
            <a:endParaRPr lang="de-DE"/>
          </a:p>
        </p:txBody>
      </p:sp>
      <p:sp>
        <p:nvSpPr>
          <p:cNvPr id="5" name="Fußzeilenplatzhalter 4"/>
          <p:cNvSpPr>
            <a:spLocks noGrp="1"/>
          </p:cNvSpPr>
          <p:nvPr>
            <p:ph type="ftr" sz="quarter" idx="11"/>
          </p:nvPr>
        </p:nvSpPr>
        <p:spPr/>
        <p:txBody>
          <a:bodyPr/>
          <a:lstStyle/>
          <a:p>
            <a:r>
              <a:rPr lang="de-DE" smtClean="0"/>
              <a:t>|  </a:t>
            </a:r>
            <a:endParaRPr lang="de-DE"/>
          </a:p>
        </p:txBody>
      </p:sp>
      <p:sp>
        <p:nvSpPr>
          <p:cNvPr id="6" name="Foliennummernplatzhalter 5"/>
          <p:cNvSpPr>
            <a:spLocks noGrp="1"/>
          </p:cNvSpPr>
          <p:nvPr>
            <p:ph type="sldNum" sz="quarter" idx="12"/>
          </p:nvPr>
        </p:nvSpPr>
        <p:spPr/>
        <p:txBody>
          <a:bodyPr/>
          <a:lstStyle/>
          <a:p>
            <a:r>
              <a:rPr lang="de-DE" smtClean="0"/>
              <a:t>|  </a:t>
            </a:r>
            <a:fld id="{C36AA9A4-5D0B-4134-89A6-D8B9DAA4F25C}" type="slidenum">
              <a:rPr lang="de-DE" smtClean="0"/>
              <a:pPr/>
              <a:t>14</a:t>
            </a:fld>
            <a:endParaRPr lang="de-DE"/>
          </a:p>
        </p:txBody>
      </p:sp>
    </p:spTree>
    <p:extLst>
      <p:ext uri="{BB962C8B-B14F-4D97-AF65-F5344CB8AC3E}">
        <p14:creationId xmlns:p14="http://schemas.microsoft.com/office/powerpoint/2010/main" val="3501684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C5F0703-B689-8046-B829-6BF69EC84C85}"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1BD274-A7CE-D64C-888B-4A3407146476}" type="slidenum">
              <a:rPr lang="en-US" smtClean="0"/>
              <a:t>‹#›</a:t>
            </a:fld>
            <a:endParaRPr lang="en-US"/>
          </a:p>
        </p:txBody>
      </p:sp>
    </p:spTree>
    <p:extLst>
      <p:ext uri="{BB962C8B-B14F-4D97-AF65-F5344CB8AC3E}">
        <p14:creationId xmlns:p14="http://schemas.microsoft.com/office/powerpoint/2010/main" val="2445919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C5F0703-B689-8046-B829-6BF69EC84C85}"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1BD274-A7CE-D64C-888B-4A3407146476}" type="slidenum">
              <a:rPr lang="en-US" smtClean="0"/>
              <a:t>‹#›</a:t>
            </a:fld>
            <a:endParaRPr lang="en-US"/>
          </a:p>
        </p:txBody>
      </p:sp>
    </p:spTree>
    <p:extLst>
      <p:ext uri="{BB962C8B-B14F-4D97-AF65-F5344CB8AC3E}">
        <p14:creationId xmlns:p14="http://schemas.microsoft.com/office/powerpoint/2010/main" val="50822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C5F0703-B689-8046-B829-6BF69EC84C85}"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1BD274-A7CE-D64C-888B-4A3407146476}" type="slidenum">
              <a:rPr lang="en-US" smtClean="0"/>
              <a:t>‹#›</a:t>
            </a:fld>
            <a:endParaRPr lang="en-US"/>
          </a:p>
        </p:txBody>
      </p:sp>
    </p:spTree>
    <p:extLst>
      <p:ext uri="{BB962C8B-B14F-4D97-AF65-F5344CB8AC3E}">
        <p14:creationId xmlns:p14="http://schemas.microsoft.com/office/powerpoint/2010/main" val="2836499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0561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Tx/>
              <a:buNone/>
              <a:tabLst/>
              <a:defRPr sz="1200"/>
            </a:lvl1pPr>
          </a:lstStyle>
          <a:p>
            <a:r>
              <a:rPr lang="fr-CH" dirty="0" smtClean="0"/>
              <a:t>12 October 2015</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1BD274-A7CE-D64C-888B-4A3407146476}" type="slidenum">
              <a:rPr lang="en-US" smtClean="0"/>
              <a:t>‹#›</a:t>
            </a:fld>
            <a:endParaRPr lang="en-US"/>
          </a:p>
        </p:txBody>
      </p:sp>
    </p:spTree>
    <p:extLst>
      <p:ext uri="{BB962C8B-B14F-4D97-AF65-F5344CB8AC3E}">
        <p14:creationId xmlns:p14="http://schemas.microsoft.com/office/powerpoint/2010/main" val="2079133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C5F0703-B689-8046-B829-6BF69EC84C85}"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1BD274-A7CE-D64C-888B-4A3407146476}" type="slidenum">
              <a:rPr lang="en-US" smtClean="0"/>
              <a:t>‹#›</a:t>
            </a:fld>
            <a:endParaRPr lang="en-US"/>
          </a:p>
        </p:txBody>
      </p:sp>
    </p:spTree>
    <p:extLst>
      <p:ext uri="{BB962C8B-B14F-4D97-AF65-F5344CB8AC3E}">
        <p14:creationId xmlns:p14="http://schemas.microsoft.com/office/powerpoint/2010/main" val="1132061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5C5F0703-B689-8046-B829-6BF69EC84C85}"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1BD274-A7CE-D64C-888B-4A3407146476}" type="slidenum">
              <a:rPr lang="en-US" smtClean="0"/>
              <a:t>‹#›</a:t>
            </a:fld>
            <a:endParaRPr lang="en-US"/>
          </a:p>
        </p:txBody>
      </p:sp>
    </p:spTree>
    <p:extLst>
      <p:ext uri="{BB962C8B-B14F-4D97-AF65-F5344CB8AC3E}">
        <p14:creationId xmlns:p14="http://schemas.microsoft.com/office/powerpoint/2010/main" val="268022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5C5F0703-B689-8046-B829-6BF69EC84C85}" type="datetimeFigureOut">
              <a:rPr lang="en-US" smtClean="0"/>
              <a:t>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1BD274-A7CE-D64C-888B-4A3407146476}" type="slidenum">
              <a:rPr lang="en-US" smtClean="0"/>
              <a:t>‹#›</a:t>
            </a:fld>
            <a:endParaRPr lang="en-US"/>
          </a:p>
        </p:txBody>
      </p:sp>
    </p:spTree>
    <p:extLst>
      <p:ext uri="{BB962C8B-B14F-4D97-AF65-F5344CB8AC3E}">
        <p14:creationId xmlns:p14="http://schemas.microsoft.com/office/powerpoint/2010/main" val="3814071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5C5F0703-B689-8046-B829-6BF69EC84C85}" type="datetimeFigureOut">
              <a:rPr lang="en-US" smtClean="0"/>
              <a:t>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1BD274-A7CE-D64C-888B-4A3407146476}" type="slidenum">
              <a:rPr lang="en-US" smtClean="0"/>
              <a:t>‹#›</a:t>
            </a:fld>
            <a:endParaRPr lang="en-US"/>
          </a:p>
        </p:txBody>
      </p:sp>
    </p:spTree>
    <p:extLst>
      <p:ext uri="{BB962C8B-B14F-4D97-AF65-F5344CB8AC3E}">
        <p14:creationId xmlns:p14="http://schemas.microsoft.com/office/powerpoint/2010/main" val="41982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5C5F0703-B689-8046-B829-6BF69EC84C85}" type="datetimeFigureOut">
              <a:rPr lang="en-US" smtClean="0"/>
              <a:t>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1BD274-A7CE-D64C-888B-4A3407146476}" type="slidenum">
              <a:rPr lang="en-US" smtClean="0"/>
              <a:t>‹#›</a:t>
            </a:fld>
            <a:endParaRPr lang="en-US"/>
          </a:p>
        </p:txBody>
      </p:sp>
    </p:spTree>
    <p:extLst>
      <p:ext uri="{BB962C8B-B14F-4D97-AF65-F5344CB8AC3E}">
        <p14:creationId xmlns:p14="http://schemas.microsoft.com/office/powerpoint/2010/main" val="2155379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5C5F0703-B689-8046-B829-6BF69EC84C85}"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1BD274-A7CE-D64C-888B-4A3407146476}" type="slidenum">
              <a:rPr lang="en-US" smtClean="0"/>
              <a:t>‹#›</a:t>
            </a:fld>
            <a:endParaRPr lang="en-US"/>
          </a:p>
        </p:txBody>
      </p:sp>
    </p:spTree>
    <p:extLst>
      <p:ext uri="{BB962C8B-B14F-4D97-AF65-F5344CB8AC3E}">
        <p14:creationId xmlns:p14="http://schemas.microsoft.com/office/powerpoint/2010/main" val="1449169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5C5F0703-B689-8046-B829-6BF69EC84C85}"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1BD274-A7CE-D64C-888B-4A3407146476}" type="slidenum">
              <a:rPr lang="en-US" smtClean="0"/>
              <a:t>‹#›</a:t>
            </a:fld>
            <a:endParaRPr lang="en-US"/>
          </a:p>
        </p:txBody>
      </p:sp>
    </p:spTree>
    <p:extLst>
      <p:ext uri="{BB962C8B-B14F-4D97-AF65-F5344CB8AC3E}">
        <p14:creationId xmlns:p14="http://schemas.microsoft.com/office/powerpoint/2010/main" val="2309049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11138"/>
            <a:ext cx="6755664" cy="1160518"/>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1485900"/>
            <a:ext cx="8229600" cy="4640263"/>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1BD274-A7CE-D64C-888B-4A3407146476}" type="slidenum">
              <a:rPr lang="en-US" smtClean="0"/>
              <a:t>‹#›</a:t>
            </a:fld>
            <a:endParaRPr lang="en-US"/>
          </a:p>
        </p:txBody>
      </p:sp>
      <p:pic>
        <p:nvPicPr>
          <p:cNvPr id="7" name="Picture 2" descr="http://ec.europa.eu/digital-agenda/sites/digital-agenda/files/newsroom/horizon2020_0_5682_1.jp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565801" y="6093162"/>
            <a:ext cx="1120999" cy="6283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ern.ch\dfs\Users\a\ASZEBERE\Documents\DG-EU\EuCARD2\EuCARD2-logo-.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7323828" y="184935"/>
            <a:ext cx="1661387" cy="1174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9575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3800" b="1" i="1" kern="1200">
          <a:solidFill>
            <a:srgbClr val="004080"/>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rgbClr val="00408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0408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408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408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408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tiff"/><Relationship Id="rId3" Type="http://schemas.openxmlformats.org/officeDocument/2006/relationships/image" Target="../media/image20.png"/><Relationship Id="rId7" Type="http://schemas.openxmlformats.org/officeDocument/2006/relationships/image" Target="../media/image23.tif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tiff"/><Relationship Id="rId5" Type="http://schemas.openxmlformats.org/officeDocument/2006/relationships/image" Target="../media/image21.tiff"/><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emf"/><Relationship Id="rId4" Type="http://schemas.openxmlformats.org/officeDocument/2006/relationships/image" Target="../media/image33.emf"/></Relationships>
</file>

<file path=ppt/slides/_rels/slide1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6.wmf"/><Relationship Id="rId5" Type="http://schemas.openxmlformats.org/officeDocument/2006/relationships/oleObject" Target="../embeddings/oleObject2.bin"/><Relationship Id="rId4" Type="http://schemas.openxmlformats.org/officeDocument/2006/relationships/image" Target="../media/image45.w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7.wmf"/><Relationship Id="rId5" Type="http://schemas.openxmlformats.org/officeDocument/2006/relationships/oleObject" Target="../embeddings/oleObject3.bin"/><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8.emf"/><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49365"/>
            <a:ext cx="7772400" cy="1470025"/>
          </a:xfrm>
        </p:spPr>
        <p:txBody>
          <a:bodyPr>
            <a:noAutofit/>
          </a:bodyPr>
          <a:lstStyle/>
          <a:p>
            <a:r>
              <a:rPr lang="en-US" sz="4000" dirty="0"/>
              <a:t>Update on irradiation test results at GSI and correlations to material damage simulation activity</a:t>
            </a:r>
          </a:p>
        </p:txBody>
      </p:sp>
      <p:sp>
        <p:nvSpPr>
          <p:cNvPr id="3" name="Subtitle 2"/>
          <p:cNvSpPr>
            <a:spLocks noGrp="1"/>
          </p:cNvSpPr>
          <p:nvPr>
            <p:ph type="subTitle" idx="1"/>
          </p:nvPr>
        </p:nvSpPr>
        <p:spPr/>
        <p:txBody>
          <a:bodyPr/>
          <a:lstStyle/>
          <a:p>
            <a:r>
              <a:rPr lang="en-US" dirty="0" smtClean="0"/>
              <a:t>M. Tomut</a:t>
            </a:r>
            <a:endParaRPr lang="en-US" dirty="0"/>
          </a:p>
        </p:txBody>
      </p:sp>
      <p:pic>
        <p:nvPicPr>
          <p:cNvPr id="4" name="Picture 3" descr="lcoll_logo3_small.gif"/>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94211" y="5549900"/>
            <a:ext cx="1077389" cy="1143000"/>
          </a:xfrm>
          <a:prstGeom prst="rect">
            <a:avLst/>
          </a:prstGeom>
        </p:spPr>
      </p:pic>
    </p:spTree>
    <p:extLst>
      <p:ext uri="{BB962C8B-B14F-4D97-AF65-F5344CB8AC3E}">
        <p14:creationId xmlns:p14="http://schemas.microsoft.com/office/powerpoint/2010/main" val="2819987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28600"/>
            <a:ext cx="7961431" cy="860425"/>
          </a:xfrm>
        </p:spPr>
        <p:txBody>
          <a:bodyPr>
            <a:normAutofit/>
          </a:bodyPr>
          <a:lstStyle/>
          <a:p>
            <a:pPr algn="l"/>
            <a:r>
              <a:rPr lang="en-GB" sz="2400" dirty="0" smtClean="0">
                <a:latin typeface="Arial" panose="020B0604020202020204" pitchFamily="34" charset="0"/>
                <a:cs typeface="Arial" panose="020B0604020202020204" pitchFamily="34" charset="0"/>
              </a:rPr>
              <a:t>Beam induced structural changes in Mo-Gr</a:t>
            </a:r>
            <a:endParaRPr lang="en-GB" sz="2400" dirty="0">
              <a:latin typeface="Arial" panose="020B0604020202020204" pitchFamily="34" charset="0"/>
              <a:cs typeface="Arial" panose="020B0604020202020204" pitchFamily="34" charset="0"/>
            </a:endParaRPr>
          </a:p>
        </p:txBody>
      </p:sp>
      <p:sp>
        <p:nvSpPr>
          <p:cNvPr id="6" name="TextBox 5"/>
          <p:cNvSpPr txBox="1"/>
          <p:nvPr/>
        </p:nvSpPr>
        <p:spPr>
          <a:xfrm flipH="1">
            <a:off x="381000" y="1295400"/>
            <a:ext cx="3581400" cy="369332"/>
          </a:xfrm>
          <a:prstGeom prst="rect">
            <a:avLst/>
          </a:prstGeom>
          <a:solidFill>
            <a:srgbClr val="CFE7F2"/>
          </a:solidFill>
          <a:effectLst>
            <a:glow rad="165100">
              <a:srgbClr val="C2C2C2">
                <a:alpha val="40000"/>
              </a:srgbClr>
            </a:glow>
          </a:effectLst>
        </p:spPr>
        <p:txBody>
          <a:bodyPr wrap="square" rtlCol="0">
            <a:spAutoFit/>
          </a:bodyPr>
          <a:lstStyle/>
          <a:p>
            <a:r>
              <a:rPr lang="de-DE" dirty="0" err="1" smtClean="0">
                <a:solidFill>
                  <a:srgbClr val="23238D"/>
                </a:solidFill>
              </a:rPr>
              <a:t>Structural</a:t>
            </a:r>
            <a:r>
              <a:rPr lang="de-DE" dirty="0" smtClean="0">
                <a:solidFill>
                  <a:srgbClr val="23238D"/>
                </a:solidFill>
              </a:rPr>
              <a:t> </a:t>
            </a:r>
            <a:r>
              <a:rPr lang="de-DE" dirty="0" err="1" smtClean="0">
                <a:solidFill>
                  <a:srgbClr val="23238D"/>
                </a:solidFill>
              </a:rPr>
              <a:t>characterization</a:t>
            </a:r>
            <a:r>
              <a:rPr lang="de-DE" dirty="0" smtClean="0">
                <a:solidFill>
                  <a:srgbClr val="23238D"/>
                </a:solidFill>
              </a:rPr>
              <a:t>:</a:t>
            </a:r>
          </a:p>
        </p:txBody>
      </p:sp>
      <p:grpSp>
        <p:nvGrpSpPr>
          <p:cNvPr id="8" name="Group 7"/>
          <p:cNvGrpSpPr/>
          <p:nvPr/>
        </p:nvGrpSpPr>
        <p:grpSpPr>
          <a:xfrm>
            <a:off x="1676400" y="2384663"/>
            <a:ext cx="5336592" cy="1501537"/>
            <a:chOff x="237600" y="2965823"/>
            <a:chExt cx="8595409" cy="3231529"/>
          </a:xfrm>
        </p:grpSpPr>
        <p:pic>
          <p:nvPicPr>
            <p:cNvPr id="7" name="Grafik 6"/>
            <p:cNvPicPr/>
            <p:nvPr/>
          </p:nvPicPr>
          <p:blipFill>
            <a:blip r:embed="rId3"/>
            <a:stretch>
              <a:fillRect/>
            </a:stretch>
          </p:blipFill>
          <p:spPr>
            <a:xfrm>
              <a:off x="237600" y="2996952"/>
              <a:ext cx="4253865" cy="3200400"/>
            </a:xfrm>
            <a:prstGeom prst="rect">
              <a:avLst/>
            </a:prstGeom>
          </p:spPr>
        </p:pic>
        <p:pic>
          <p:nvPicPr>
            <p:cNvPr id="11" name="Grafik 10"/>
            <p:cNvPicPr/>
            <p:nvPr/>
          </p:nvPicPr>
          <p:blipFill>
            <a:blip r:embed="rId4"/>
            <a:stretch>
              <a:fillRect/>
            </a:stretch>
          </p:blipFill>
          <p:spPr>
            <a:xfrm>
              <a:off x="4579144" y="2996952"/>
              <a:ext cx="4253865" cy="3200400"/>
            </a:xfrm>
            <a:prstGeom prst="rect">
              <a:avLst/>
            </a:prstGeom>
          </p:spPr>
        </p:pic>
        <p:sp>
          <p:nvSpPr>
            <p:cNvPr id="4" name="Rectangle 3"/>
            <p:cNvSpPr/>
            <p:nvPr/>
          </p:nvSpPr>
          <p:spPr>
            <a:xfrm>
              <a:off x="237600" y="2996952"/>
              <a:ext cx="1337934" cy="662381"/>
            </a:xfrm>
            <a:prstGeom prst="rect">
              <a:avLst/>
            </a:prstGeom>
          </p:spPr>
          <p:txBody>
            <a:bodyPr wrap="none">
              <a:spAutoFit/>
            </a:bodyPr>
            <a:lstStyle/>
            <a:p>
              <a:r>
                <a:rPr lang="en-GB" sz="1400" b="1" dirty="0" smtClean="0">
                  <a:solidFill>
                    <a:schemeClr val="bg1"/>
                  </a:solidFill>
                  <a:latin typeface="Arial" panose="020B0604020202020204" pitchFamily="34" charset="0"/>
                  <a:cs typeface="Arial" panose="020B0604020202020204" pitchFamily="34" charset="0"/>
                </a:rPr>
                <a:t>pristine</a:t>
              </a:r>
              <a:endParaRPr lang="en-US" sz="1400" b="1" dirty="0">
                <a:solidFill>
                  <a:schemeClr val="bg1"/>
                </a:solidFill>
              </a:endParaRPr>
            </a:p>
          </p:txBody>
        </p:sp>
        <p:sp>
          <p:nvSpPr>
            <p:cNvPr id="5" name="Rectangle 4"/>
            <p:cNvSpPr/>
            <p:nvPr/>
          </p:nvSpPr>
          <p:spPr>
            <a:xfrm>
              <a:off x="4582556" y="2965823"/>
              <a:ext cx="2669774" cy="662381"/>
            </a:xfrm>
            <a:prstGeom prst="rect">
              <a:avLst/>
            </a:prstGeom>
          </p:spPr>
          <p:txBody>
            <a:bodyPr wrap="none">
              <a:spAutoFit/>
            </a:bodyPr>
            <a:lstStyle/>
            <a:p>
              <a:r>
                <a:rPr lang="en-GB" sz="1400" b="1" dirty="0" smtClean="0">
                  <a:solidFill>
                    <a:schemeClr val="bg1"/>
                  </a:solidFill>
                  <a:latin typeface="Arial" panose="020B0604020202020204" pitchFamily="34" charset="0"/>
                  <a:cs typeface="Arial" panose="020B0604020202020204" pitchFamily="34" charset="0"/>
                </a:rPr>
                <a:t>1e12 Au </a:t>
              </a:r>
              <a:r>
                <a:rPr lang="en-GB" sz="1400" b="1" dirty="0">
                  <a:solidFill>
                    <a:schemeClr val="bg1"/>
                  </a:solidFill>
                  <a:latin typeface="Arial" panose="020B0604020202020204" pitchFamily="34" charset="0"/>
                  <a:cs typeface="Arial" panose="020B0604020202020204" pitchFamily="34" charset="0"/>
                </a:rPr>
                <a:t>ions/cm</a:t>
              </a:r>
              <a:r>
                <a:rPr lang="en-GB" sz="1400" b="1" baseline="30000" dirty="0">
                  <a:solidFill>
                    <a:schemeClr val="bg1"/>
                  </a:solidFill>
                  <a:latin typeface="Arial" panose="020B0604020202020204" pitchFamily="34" charset="0"/>
                  <a:cs typeface="Arial" panose="020B0604020202020204" pitchFamily="34" charset="0"/>
                </a:rPr>
                <a:t>2</a:t>
              </a:r>
              <a:endParaRPr lang="en-US" sz="1400" b="1" dirty="0">
                <a:solidFill>
                  <a:schemeClr val="bg1"/>
                </a:solidFill>
              </a:endParaRPr>
            </a:p>
          </p:txBody>
        </p:sp>
      </p:grpSp>
      <p:sp>
        <p:nvSpPr>
          <p:cNvPr id="10" name="TextBox 9"/>
          <p:cNvSpPr txBox="1"/>
          <p:nvPr/>
        </p:nvSpPr>
        <p:spPr>
          <a:xfrm flipH="1">
            <a:off x="730488" y="1905719"/>
            <a:ext cx="7041912" cy="369332"/>
          </a:xfrm>
          <a:prstGeom prst="rect">
            <a:avLst/>
          </a:prstGeom>
          <a:solidFill>
            <a:srgbClr val="CFE7F2"/>
          </a:solidFill>
          <a:effectLst>
            <a:glow rad="165100">
              <a:srgbClr val="C2C2C2">
                <a:alpha val="40000"/>
              </a:srgbClr>
            </a:glow>
          </a:effectLst>
        </p:spPr>
        <p:txBody>
          <a:bodyPr wrap="square" rtlCol="0">
            <a:spAutoFit/>
          </a:bodyPr>
          <a:lstStyle/>
          <a:p>
            <a:r>
              <a:rPr lang="de-DE" dirty="0" smtClean="0">
                <a:solidFill>
                  <a:srgbClr val="23238D"/>
                </a:solidFill>
              </a:rPr>
              <a:t>In-plane </a:t>
            </a:r>
            <a:r>
              <a:rPr lang="de-DE" dirty="0" err="1" smtClean="0">
                <a:solidFill>
                  <a:srgbClr val="23238D"/>
                </a:solidFill>
              </a:rPr>
              <a:t>crystallite</a:t>
            </a:r>
            <a:r>
              <a:rPr lang="de-DE" dirty="0" smtClean="0">
                <a:solidFill>
                  <a:srgbClr val="23238D"/>
                </a:solidFill>
              </a:rPr>
              <a:t> </a:t>
            </a:r>
            <a:r>
              <a:rPr lang="de-DE" dirty="0" err="1" smtClean="0">
                <a:solidFill>
                  <a:srgbClr val="23238D"/>
                </a:solidFill>
              </a:rPr>
              <a:t>size</a:t>
            </a:r>
            <a:r>
              <a:rPr lang="de-DE" dirty="0" smtClean="0">
                <a:solidFill>
                  <a:srgbClr val="23238D"/>
                </a:solidFill>
              </a:rPr>
              <a:t> </a:t>
            </a:r>
            <a:r>
              <a:rPr lang="de-DE" dirty="0" err="1" smtClean="0">
                <a:solidFill>
                  <a:srgbClr val="23238D"/>
                </a:solidFill>
              </a:rPr>
              <a:t>reduction</a:t>
            </a:r>
            <a:r>
              <a:rPr lang="de-DE" dirty="0" smtClean="0">
                <a:solidFill>
                  <a:srgbClr val="23238D"/>
                </a:solidFill>
              </a:rPr>
              <a:t> – SEM, Raman </a:t>
            </a:r>
            <a:r>
              <a:rPr lang="de-DE" dirty="0" err="1" smtClean="0">
                <a:solidFill>
                  <a:srgbClr val="23238D"/>
                </a:solidFill>
              </a:rPr>
              <a:t>spectroscopy</a:t>
            </a:r>
            <a:r>
              <a:rPr lang="de-DE" dirty="0" smtClean="0">
                <a:solidFill>
                  <a:srgbClr val="23238D"/>
                </a:solidFill>
              </a:rPr>
              <a:t>:</a:t>
            </a:r>
          </a:p>
        </p:txBody>
      </p:sp>
      <p:sp>
        <p:nvSpPr>
          <p:cNvPr id="12" name="TextBox 11"/>
          <p:cNvSpPr txBox="1"/>
          <p:nvPr/>
        </p:nvSpPr>
        <p:spPr>
          <a:xfrm flipH="1">
            <a:off x="851832" y="4132992"/>
            <a:ext cx="7041912" cy="646331"/>
          </a:xfrm>
          <a:prstGeom prst="rect">
            <a:avLst/>
          </a:prstGeom>
          <a:solidFill>
            <a:srgbClr val="CFE7F2"/>
          </a:solidFill>
          <a:effectLst>
            <a:glow rad="165100">
              <a:srgbClr val="C2C2C2">
                <a:alpha val="40000"/>
              </a:srgbClr>
            </a:glow>
          </a:effectLst>
        </p:spPr>
        <p:txBody>
          <a:bodyPr wrap="square" rtlCol="0">
            <a:spAutoFit/>
          </a:bodyPr>
          <a:lstStyle/>
          <a:p>
            <a:r>
              <a:rPr lang="de-DE" dirty="0" err="1" smtClean="0">
                <a:solidFill>
                  <a:srgbClr val="23238D"/>
                </a:solidFill>
              </a:rPr>
              <a:t>Swelling</a:t>
            </a:r>
            <a:r>
              <a:rPr lang="de-DE" dirty="0" smtClean="0">
                <a:solidFill>
                  <a:srgbClr val="23238D"/>
                </a:solidFill>
              </a:rPr>
              <a:t> → Stress</a:t>
            </a:r>
            <a:r>
              <a:rPr lang="de-DE" dirty="0">
                <a:solidFill>
                  <a:srgbClr val="23238D"/>
                </a:solidFill>
              </a:rPr>
              <a:t> </a:t>
            </a:r>
            <a:r>
              <a:rPr lang="de-DE" dirty="0" smtClean="0">
                <a:solidFill>
                  <a:srgbClr val="23238D"/>
                </a:solidFill>
              </a:rPr>
              <a:t>→ Deformation  →  Cracks in </a:t>
            </a:r>
            <a:r>
              <a:rPr lang="de-DE" dirty="0" err="1" smtClean="0">
                <a:solidFill>
                  <a:srgbClr val="23238D"/>
                </a:solidFill>
              </a:rPr>
              <a:t>the</a:t>
            </a:r>
            <a:r>
              <a:rPr lang="de-DE" dirty="0" smtClean="0">
                <a:solidFill>
                  <a:srgbClr val="23238D"/>
                </a:solidFill>
              </a:rPr>
              <a:t> </a:t>
            </a:r>
            <a:r>
              <a:rPr lang="de-DE" dirty="0" err="1" smtClean="0">
                <a:solidFill>
                  <a:srgbClr val="23238D"/>
                </a:solidFill>
              </a:rPr>
              <a:t>matrix</a:t>
            </a:r>
            <a:r>
              <a:rPr lang="de-DE" dirty="0" smtClean="0">
                <a:solidFill>
                  <a:srgbClr val="23238D"/>
                </a:solidFill>
              </a:rPr>
              <a:t> </a:t>
            </a:r>
          </a:p>
          <a:p>
            <a:r>
              <a:rPr lang="de-DE" dirty="0" smtClean="0">
                <a:solidFill>
                  <a:srgbClr val="23238D"/>
                </a:solidFill>
              </a:rPr>
              <a:t>In situ SEM </a:t>
            </a:r>
            <a:r>
              <a:rPr lang="de-DE" dirty="0" err="1" smtClean="0">
                <a:solidFill>
                  <a:srgbClr val="23238D"/>
                </a:solidFill>
              </a:rPr>
              <a:t>during</a:t>
            </a:r>
            <a:r>
              <a:rPr lang="de-DE" dirty="0" smtClean="0">
                <a:solidFill>
                  <a:srgbClr val="23238D"/>
                </a:solidFill>
              </a:rPr>
              <a:t> </a:t>
            </a:r>
            <a:r>
              <a:rPr lang="de-DE" dirty="0" err="1" smtClean="0">
                <a:solidFill>
                  <a:srgbClr val="23238D"/>
                </a:solidFill>
              </a:rPr>
              <a:t>irradiation</a:t>
            </a:r>
            <a:endParaRPr lang="de-DE" dirty="0" smtClean="0">
              <a:solidFill>
                <a:srgbClr val="23238D"/>
              </a:solidFill>
            </a:endParaRPr>
          </a:p>
        </p:txBody>
      </p:sp>
      <p:grpSp>
        <p:nvGrpSpPr>
          <p:cNvPr id="19" name="Group 18"/>
          <p:cNvGrpSpPr/>
          <p:nvPr/>
        </p:nvGrpSpPr>
        <p:grpSpPr>
          <a:xfrm>
            <a:off x="450912" y="4845059"/>
            <a:ext cx="7691836" cy="1843854"/>
            <a:chOff x="450912" y="4845059"/>
            <a:chExt cx="7691836" cy="1843854"/>
          </a:xfrm>
        </p:grpSpPr>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0912" y="4894288"/>
              <a:ext cx="2392833" cy="1794625"/>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66640" y="4855086"/>
              <a:ext cx="2451625" cy="1816671"/>
            </a:xfrm>
            <a:prstGeom prst="rect">
              <a:avLst/>
            </a:prstGeom>
          </p:spPr>
        </p:pic>
        <p:sp>
          <p:nvSpPr>
            <p:cNvPr id="15" name="Rectangle 14"/>
            <p:cNvSpPr/>
            <p:nvPr/>
          </p:nvSpPr>
          <p:spPr>
            <a:xfrm>
              <a:off x="516074" y="4922408"/>
              <a:ext cx="830677" cy="307777"/>
            </a:xfrm>
            <a:prstGeom prst="rect">
              <a:avLst/>
            </a:prstGeom>
          </p:spPr>
          <p:txBody>
            <a:bodyPr wrap="none">
              <a:spAutoFit/>
            </a:bodyPr>
            <a:lstStyle/>
            <a:p>
              <a:r>
                <a:rPr lang="en-GB" sz="1400" b="1" dirty="0" smtClean="0">
                  <a:solidFill>
                    <a:schemeClr val="bg1"/>
                  </a:solidFill>
                  <a:latin typeface="Arial" panose="020B0604020202020204" pitchFamily="34" charset="0"/>
                  <a:cs typeface="Arial" panose="020B0604020202020204" pitchFamily="34" charset="0"/>
                </a:rPr>
                <a:t>pristine</a:t>
              </a:r>
              <a:endParaRPr lang="en-US" sz="1400" b="1" dirty="0">
                <a:solidFill>
                  <a:schemeClr val="bg1"/>
                </a:solidFill>
              </a:endParaRPr>
            </a:p>
          </p:txBody>
        </p:sp>
        <p:sp>
          <p:nvSpPr>
            <p:cNvPr id="16" name="Rectangle 15"/>
            <p:cNvSpPr/>
            <p:nvPr/>
          </p:nvSpPr>
          <p:spPr>
            <a:xfrm>
              <a:off x="4496766" y="4894288"/>
              <a:ext cx="1747081" cy="307777"/>
            </a:xfrm>
            <a:prstGeom prst="rect">
              <a:avLst/>
            </a:prstGeom>
          </p:spPr>
          <p:txBody>
            <a:bodyPr wrap="none">
              <a:spAutoFit/>
            </a:bodyPr>
            <a:lstStyle/>
            <a:p>
              <a:r>
                <a:rPr lang="en-GB" sz="1400" b="1" dirty="0" smtClean="0">
                  <a:solidFill>
                    <a:schemeClr val="bg1"/>
                  </a:solidFill>
                  <a:latin typeface="Arial" panose="020B0604020202020204" pitchFamily="34" charset="0"/>
                  <a:cs typeface="Arial" panose="020B0604020202020204" pitchFamily="34" charset="0"/>
                </a:rPr>
                <a:t>3e113 Au </a:t>
              </a:r>
              <a:r>
                <a:rPr lang="en-GB" sz="1400" b="1" dirty="0">
                  <a:solidFill>
                    <a:schemeClr val="bg1"/>
                  </a:solidFill>
                  <a:latin typeface="Arial" panose="020B0604020202020204" pitchFamily="34" charset="0"/>
                  <a:cs typeface="Arial" panose="020B0604020202020204" pitchFamily="34" charset="0"/>
                </a:rPr>
                <a:t>ions/cm</a:t>
              </a:r>
              <a:r>
                <a:rPr lang="en-GB" sz="1400" b="1" baseline="30000" dirty="0">
                  <a:solidFill>
                    <a:schemeClr val="bg1"/>
                  </a:solidFill>
                  <a:latin typeface="Arial" panose="020B0604020202020204" pitchFamily="34" charset="0"/>
                  <a:cs typeface="Arial" panose="020B0604020202020204" pitchFamily="34" charset="0"/>
                </a:rPr>
                <a:t>2</a:t>
              </a:r>
              <a:endParaRPr lang="en-US" sz="1400" b="1" dirty="0">
                <a:solidFill>
                  <a:schemeClr val="bg1"/>
                </a:solidFill>
              </a:endParaRPr>
            </a:p>
          </p:txBody>
        </p:sp>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43745" y="4878123"/>
              <a:ext cx="1283430" cy="962573"/>
            </a:xfrm>
            <a:prstGeom prst="rect">
              <a:avLst/>
            </a:prstGeom>
          </p:spPr>
        </p:pic>
        <p:pic>
          <p:nvPicPr>
            <p:cNvPr id="18" name="Picture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18265" y="4845059"/>
              <a:ext cx="1224483" cy="918362"/>
            </a:xfrm>
            <a:prstGeom prst="rect">
              <a:avLst/>
            </a:prstGeom>
          </p:spPr>
        </p:pic>
      </p:grpSp>
    </p:spTree>
    <p:extLst>
      <p:ext uri="{BB962C8B-B14F-4D97-AF65-F5344CB8AC3E}">
        <p14:creationId xmlns:p14="http://schemas.microsoft.com/office/powerpoint/2010/main" val="3921914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394" y="228600"/>
            <a:ext cx="8378825" cy="860425"/>
          </a:xfrm>
        </p:spPr>
        <p:txBody>
          <a:bodyPr>
            <a:normAutofit fontScale="90000"/>
          </a:bodyPr>
          <a:lstStyle/>
          <a:p>
            <a:r>
              <a:rPr lang="en-GB" sz="2800" dirty="0" smtClean="0">
                <a:latin typeface="Arial" panose="020B0604020202020204" pitchFamily="34" charset="0"/>
                <a:cs typeface="Arial" panose="020B0604020202020204" pitchFamily="34" charset="0"/>
              </a:rPr>
              <a:t>Radiation damage effect on </a:t>
            </a:r>
            <a:br>
              <a:rPr lang="en-GB" sz="2800" dirty="0" smtClean="0">
                <a:latin typeface="Arial" panose="020B0604020202020204" pitchFamily="34" charset="0"/>
                <a:cs typeface="Arial" panose="020B0604020202020204" pitchFamily="34" charset="0"/>
              </a:rPr>
            </a:br>
            <a:r>
              <a:rPr lang="en-GB" sz="2800" dirty="0" smtClean="0">
                <a:latin typeface="Arial" panose="020B0604020202020204" pitchFamily="34" charset="0"/>
                <a:cs typeface="Arial" panose="020B0604020202020204" pitchFamily="34" charset="0"/>
              </a:rPr>
              <a:t>properties degradation</a:t>
            </a:r>
            <a:endParaRPr lang="en-GB" sz="2800" dirty="0">
              <a:latin typeface="Arial" panose="020B0604020202020204" pitchFamily="34" charset="0"/>
              <a:cs typeface="Arial" panose="020B0604020202020204" pitchFamily="34" charset="0"/>
            </a:endParaRPr>
          </a:p>
        </p:txBody>
      </p:sp>
      <p:sp>
        <p:nvSpPr>
          <p:cNvPr id="6" name="TextBox 5"/>
          <p:cNvSpPr txBox="1"/>
          <p:nvPr/>
        </p:nvSpPr>
        <p:spPr>
          <a:xfrm flipH="1">
            <a:off x="380998" y="1295400"/>
            <a:ext cx="3276601" cy="646331"/>
          </a:xfrm>
          <a:prstGeom prst="rect">
            <a:avLst/>
          </a:prstGeom>
          <a:solidFill>
            <a:srgbClr val="CFE7F2"/>
          </a:solidFill>
          <a:effectLst>
            <a:glow rad="165100">
              <a:srgbClr val="C2C2C2">
                <a:alpha val="40000"/>
              </a:srgbClr>
            </a:glow>
          </a:effectLst>
        </p:spPr>
        <p:txBody>
          <a:bodyPr wrap="square" rtlCol="0">
            <a:spAutoFit/>
          </a:bodyPr>
          <a:lstStyle/>
          <a:p>
            <a:r>
              <a:rPr lang="de-DE" dirty="0" smtClean="0">
                <a:solidFill>
                  <a:srgbClr val="23238D"/>
                </a:solidFill>
              </a:rPr>
              <a:t>Irradiation </a:t>
            </a:r>
            <a:r>
              <a:rPr lang="de-DE" dirty="0" err="1" smtClean="0">
                <a:solidFill>
                  <a:srgbClr val="23238D"/>
                </a:solidFill>
              </a:rPr>
              <a:t>induced</a:t>
            </a:r>
            <a:r>
              <a:rPr lang="de-DE" dirty="0" smtClean="0">
                <a:solidFill>
                  <a:srgbClr val="23238D"/>
                </a:solidFill>
              </a:rPr>
              <a:t> </a:t>
            </a:r>
            <a:r>
              <a:rPr lang="de-DE" dirty="0" err="1" smtClean="0">
                <a:solidFill>
                  <a:srgbClr val="23238D"/>
                </a:solidFill>
              </a:rPr>
              <a:t>hardening</a:t>
            </a:r>
            <a:endParaRPr lang="de-DE" dirty="0" smtClean="0">
              <a:solidFill>
                <a:srgbClr val="23238D"/>
              </a:solidFill>
            </a:endParaRPr>
          </a:p>
          <a:p>
            <a:r>
              <a:rPr lang="de-DE" dirty="0" smtClean="0">
                <a:solidFill>
                  <a:srgbClr val="23238D"/>
                </a:solidFill>
              </a:rPr>
              <a:t> – </a:t>
            </a:r>
            <a:r>
              <a:rPr lang="de-DE" dirty="0" err="1" smtClean="0">
                <a:solidFill>
                  <a:srgbClr val="23238D"/>
                </a:solidFill>
              </a:rPr>
              <a:t>dynamic</a:t>
            </a:r>
            <a:r>
              <a:rPr lang="de-DE" dirty="0" smtClean="0">
                <a:solidFill>
                  <a:srgbClr val="23238D"/>
                </a:solidFill>
              </a:rPr>
              <a:t> </a:t>
            </a:r>
            <a:r>
              <a:rPr lang="de-DE" dirty="0" err="1" smtClean="0">
                <a:solidFill>
                  <a:srgbClr val="23238D"/>
                </a:solidFill>
              </a:rPr>
              <a:t>harness</a:t>
            </a:r>
            <a:r>
              <a:rPr lang="de-DE" dirty="0" smtClean="0">
                <a:solidFill>
                  <a:srgbClr val="23238D"/>
                </a:solidFill>
              </a:rPr>
              <a:t>:</a:t>
            </a:r>
          </a:p>
        </p:txBody>
      </p:sp>
      <p:sp>
        <p:nvSpPr>
          <p:cNvPr id="12" name="TextBox 11"/>
          <p:cNvSpPr txBox="1"/>
          <p:nvPr/>
        </p:nvSpPr>
        <p:spPr>
          <a:xfrm flipH="1">
            <a:off x="4648200" y="1263765"/>
            <a:ext cx="4343400" cy="646331"/>
          </a:xfrm>
          <a:prstGeom prst="rect">
            <a:avLst/>
          </a:prstGeom>
          <a:solidFill>
            <a:srgbClr val="CFE7F2"/>
          </a:solidFill>
          <a:effectLst>
            <a:glow rad="165100">
              <a:srgbClr val="C2C2C2">
                <a:alpha val="40000"/>
              </a:srgbClr>
            </a:glow>
          </a:effectLst>
        </p:spPr>
        <p:txBody>
          <a:bodyPr wrap="square" rtlCol="0">
            <a:spAutoFit/>
          </a:bodyPr>
          <a:lstStyle/>
          <a:p>
            <a:r>
              <a:rPr lang="de-DE" dirty="0" err="1" smtClean="0">
                <a:solidFill>
                  <a:srgbClr val="23238D"/>
                </a:solidFill>
              </a:rPr>
              <a:t>Increase</a:t>
            </a:r>
            <a:r>
              <a:rPr lang="de-DE" dirty="0" smtClean="0">
                <a:solidFill>
                  <a:srgbClr val="23238D"/>
                </a:solidFill>
              </a:rPr>
              <a:t> </a:t>
            </a:r>
            <a:r>
              <a:rPr lang="de-DE" dirty="0" err="1" smtClean="0">
                <a:solidFill>
                  <a:srgbClr val="23238D"/>
                </a:solidFill>
              </a:rPr>
              <a:t>of</a:t>
            </a:r>
            <a:r>
              <a:rPr lang="de-DE" dirty="0" smtClean="0">
                <a:solidFill>
                  <a:srgbClr val="23238D"/>
                </a:solidFill>
              </a:rPr>
              <a:t> </a:t>
            </a:r>
            <a:r>
              <a:rPr lang="de-DE" dirty="0" err="1" smtClean="0">
                <a:solidFill>
                  <a:srgbClr val="23238D"/>
                </a:solidFill>
              </a:rPr>
              <a:t>electrical</a:t>
            </a:r>
            <a:r>
              <a:rPr lang="de-DE" dirty="0" smtClean="0">
                <a:solidFill>
                  <a:srgbClr val="23238D"/>
                </a:solidFill>
              </a:rPr>
              <a:t> </a:t>
            </a:r>
            <a:r>
              <a:rPr lang="de-DE" dirty="0" err="1" smtClean="0">
                <a:solidFill>
                  <a:srgbClr val="23238D"/>
                </a:solidFill>
              </a:rPr>
              <a:t>resistivity</a:t>
            </a:r>
            <a:endParaRPr lang="de-DE" dirty="0" smtClean="0">
              <a:solidFill>
                <a:srgbClr val="23238D"/>
              </a:solidFill>
            </a:endParaRPr>
          </a:p>
          <a:p>
            <a:r>
              <a:rPr lang="de-DE" dirty="0" smtClean="0">
                <a:solidFill>
                  <a:srgbClr val="23238D"/>
                </a:solidFill>
              </a:rPr>
              <a:t>- online </a:t>
            </a:r>
            <a:r>
              <a:rPr lang="de-DE" dirty="0" err="1" smtClean="0">
                <a:solidFill>
                  <a:srgbClr val="23238D"/>
                </a:solidFill>
              </a:rPr>
              <a:t>measurements</a:t>
            </a:r>
            <a:r>
              <a:rPr lang="de-DE" dirty="0" smtClean="0">
                <a:solidFill>
                  <a:srgbClr val="23238D"/>
                </a:solidFill>
              </a:rPr>
              <a:t> </a:t>
            </a:r>
            <a:r>
              <a:rPr lang="de-DE" dirty="0" err="1" smtClean="0">
                <a:solidFill>
                  <a:srgbClr val="23238D"/>
                </a:solidFill>
              </a:rPr>
              <a:t>during</a:t>
            </a:r>
            <a:r>
              <a:rPr lang="de-DE" dirty="0" smtClean="0">
                <a:solidFill>
                  <a:srgbClr val="23238D"/>
                </a:solidFill>
              </a:rPr>
              <a:t> </a:t>
            </a:r>
            <a:r>
              <a:rPr lang="de-DE" dirty="0" err="1" smtClean="0">
                <a:solidFill>
                  <a:srgbClr val="23238D"/>
                </a:solidFill>
              </a:rPr>
              <a:t>irradiation</a:t>
            </a:r>
            <a:endParaRPr lang="de-DE" dirty="0" smtClean="0">
              <a:solidFill>
                <a:srgbClr val="23238D"/>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362199"/>
            <a:ext cx="4162425" cy="2962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Inhaltsplatzhalter 3"/>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4267200" y="2140849"/>
            <a:ext cx="4550538" cy="3181350"/>
          </a:xfrm>
        </p:spPr>
      </p:pic>
      <p:sp>
        <p:nvSpPr>
          <p:cNvPr id="15" name="TextBox 14"/>
          <p:cNvSpPr txBox="1"/>
          <p:nvPr/>
        </p:nvSpPr>
        <p:spPr>
          <a:xfrm flipH="1">
            <a:off x="4702792" y="5431808"/>
            <a:ext cx="4343400" cy="1200329"/>
          </a:xfrm>
          <a:prstGeom prst="rect">
            <a:avLst/>
          </a:prstGeom>
          <a:solidFill>
            <a:srgbClr val="CFE7F2"/>
          </a:solidFill>
          <a:effectLst>
            <a:glow rad="165100">
              <a:srgbClr val="C2C2C2">
                <a:alpha val="40000"/>
              </a:srgbClr>
            </a:glow>
          </a:effectLst>
        </p:spPr>
        <p:txBody>
          <a:bodyPr wrap="square" rtlCol="0">
            <a:spAutoFit/>
          </a:bodyPr>
          <a:lstStyle/>
          <a:p>
            <a:pPr marL="285750" indent="-285750">
              <a:spcBef>
                <a:spcPts val="1800"/>
              </a:spcBef>
              <a:buFont typeface="Arial" panose="020B0604020202020204" pitchFamily="34" charset="0"/>
              <a:buChar char="•"/>
            </a:pPr>
            <a:r>
              <a:rPr lang="de-DE" dirty="0" err="1" smtClean="0">
                <a:solidFill>
                  <a:srgbClr val="B00000"/>
                </a:solidFill>
                <a:latin typeface="Arial" panose="020B0604020202020204" pitchFamily="34" charset="0"/>
                <a:cs typeface="Arial" panose="020B0604020202020204" pitchFamily="34" charset="0"/>
              </a:rPr>
              <a:t>Defect</a:t>
            </a:r>
            <a:r>
              <a:rPr lang="de-DE" dirty="0" smtClean="0">
                <a:solidFill>
                  <a:srgbClr val="B00000"/>
                </a:solidFill>
                <a:latin typeface="Arial" panose="020B0604020202020204" pitchFamily="34" charset="0"/>
                <a:cs typeface="Arial" panose="020B0604020202020204" pitchFamily="34" charset="0"/>
              </a:rPr>
              <a:t> </a:t>
            </a:r>
            <a:r>
              <a:rPr lang="de-DE" dirty="0" err="1" smtClean="0">
                <a:solidFill>
                  <a:srgbClr val="B00000"/>
                </a:solidFill>
                <a:latin typeface="Arial" panose="020B0604020202020204" pitchFamily="34" charset="0"/>
                <a:cs typeface="Arial" panose="020B0604020202020204" pitchFamily="34" charset="0"/>
              </a:rPr>
              <a:t>accumulation</a:t>
            </a:r>
            <a:r>
              <a:rPr lang="de-DE" dirty="0" smtClean="0">
                <a:solidFill>
                  <a:srgbClr val="B00000"/>
                </a:solidFill>
                <a:latin typeface="Arial" panose="020B0604020202020204" pitchFamily="34" charset="0"/>
                <a:cs typeface="Arial" panose="020B0604020202020204" pitchFamily="34" charset="0"/>
              </a:rPr>
              <a:t> </a:t>
            </a:r>
            <a:r>
              <a:rPr lang="de-DE" dirty="0" err="1" smtClean="0">
                <a:solidFill>
                  <a:srgbClr val="B00000"/>
                </a:solidFill>
                <a:latin typeface="Arial" panose="020B0604020202020204" pitchFamily="34" charset="0"/>
                <a:cs typeface="Arial" panose="020B0604020202020204" pitchFamily="34" charset="0"/>
              </a:rPr>
              <a:t>results</a:t>
            </a:r>
            <a:r>
              <a:rPr lang="de-DE" dirty="0" smtClean="0">
                <a:solidFill>
                  <a:srgbClr val="B00000"/>
                </a:solidFill>
                <a:latin typeface="Arial" panose="020B0604020202020204" pitchFamily="34" charset="0"/>
                <a:cs typeface="Arial" panose="020B0604020202020204" pitchFamily="34" charset="0"/>
              </a:rPr>
              <a:t> in gradual </a:t>
            </a:r>
            <a:r>
              <a:rPr lang="de-DE" dirty="0" err="1" smtClean="0">
                <a:solidFill>
                  <a:srgbClr val="B00000"/>
                </a:solidFill>
                <a:latin typeface="Arial" panose="020B0604020202020204" pitchFamily="34" charset="0"/>
                <a:cs typeface="Arial" panose="020B0604020202020204" pitchFamily="34" charset="0"/>
              </a:rPr>
              <a:t>resistivity</a:t>
            </a:r>
            <a:r>
              <a:rPr lang="de-DE" dirty="0" smtClean="0">
                <a:solidFill>
                  <a:srgbClr val="B00000"/>
                </a:solidFill>
                <a:latin typeface="Arial" panose="020B0604020202020204" pitchFamily="34" charset="0"/>
                <a:cs typeface="Arial" panose="020B0604020202020204" pitchFamily="34" charset="0"/>
              </a:rPr>
              <a:t> </a:t>
            </a:r>
            <a:r>
              <a:rPr lang="de-DE" dirty="0" err="1" smtClean="0">
                <a:solidFill>
                  <a:srgbClr val="B00000"/>
                </a:solidFill>
                <a:latin typeface="Arial" panose="020B0604020202020204" pitchFamily="34" charset="0"/>
                <a:cs typeface="Arial" panose="020B0604020202020204" pitchFamily="34" charset="0"/>
              </a:rPr>
              <a:t>increase</a:t>
            </a:r>
            <a:endParaRPr lang="en-US" dirty="0" smtClean="0">
              <a:solidFill>
                <a:srgbClr val="B00000"/>
              </a:solidFill>
              <a:latin typeface="Arial" panose="020B0604020202020204" pitchFamily="34" charset="0"/>
              <a:cs typeface="Arial" panose="020B0604020202020204" pitchFamily="34" charset="0"/>
            </a:endParaRPr>
          </a:p>
          <a:p>
            <a:pPr marL="285750" indent="-285750">
              <a:spcBef>
                <a:spcPts val="0"/>
              </a:spcBef>
              <a:buFont typeface="Arial" panose="020B0604020202020204" pitchFamily="34" charset="0"/>
              <a:buChar char="•"/>
            </a:pPr>
            <a:r>
              <a:rPr lang="en-US" dirty="0" smtClean="0">
                <a:solidFill>
                  <a:srgbClr val="B00000"/>
                </a:solidFill>
                <a:latin typeface="Arial" panose="020B0604020202020204" pitchFamily="34" charset="0"/>
                <a:cs typeface="Arial" panose="020B0604020202020204" pitchFamily="34" charset="0"/>
              </a:rPr>
              <a:t>Presence of carbon </a:t>
            </a:r>
            <a:r>
              <a:rPr lang="en-US" dirty="0">
                <a:solidFill>
                  <a:srgbClr val="B00000"/>
                </a:solidFill>
                <a:latin typeface="Arial" panose="020B0604020202020204" pitchFamily="34" charset="0"/>
                <a:cs typeface="Arial" panose="020B0604020202020204" pitchFamily="34" charset="0"/>
              </a:rPr>
              <a:t>fibers reduce material’s resistivity degradation</a:t>
            </a:r>
          </a:p>
        </p:txBody>
      </p:sp>
      <p:sp>
        <p:nvSpPr>
          <p:cNvPr id="17" name="TextBox 16"/>
          <p:cNvSpPr txBox="1"/>
          <p:nvPr/>
        </p:nvSpPr>
        <p:spPr>
          <a:xfrm flipH="1">
            <a:off x="68240" y="5428635"/>
            <a:ext cx="4343400" cy="1200329"/>
          </a:xfrm>
          <a:prstGeom prst="rect">
            <a:avLst/>
          </a:prstGeom>
          <a:solidFill>
            <a:srgbClr val="CFE7F2"/>
          </a:solidFill>
          <a:effectLst>
            <a:glow rad="165100">
              <a:srgbClr val="C2C2C2">
                <a:alpha val="40000"/>
              </a:srgbClr>
            </a:glow>
          </a:effectLst>
        </p:spPr>
        <p:txBody>
          <a:bodyPr wrap="square" rtlCol="0">
            <a:spAutoFit/>
          </a:bodyPr>
          <a:lstStyle/>
          <a:p>
            <a:pPr marL="285750" indent="-285750">
              <a:spcBef>
                <a:spcPts val="1800"/>
              </a:spcBef>
              <a:buFont typeface="Arial" panose="020B0604020202020204" pitchFamily="34" charset="0"/>
              <a:buChar char="•"/>
            </a:pPr>
            <a:r>
              <a:rPr lang="en-US" dirty="0">
                <a:solidFill>
                  <a:srgbClr val="B00000"/>
                </a:solidFill>
                <a:latin typeface="Arial" panose="020B0604020202020204" pitchFamily="34" charset="0"/>
                <a:cs typeface="Arial" panose="020B0604020202020204" pitchFamily="34" charset="0"/>
              </a:rPr>
              <a:t>Hardness and Young’s modulus increased with accumulated </a:t>
            </a:r>
            <a:r>
              <a:rPr lang="en-US" dirty="0" smtClean="0">
                <a:solidFill>
                  <a:srgbClr val="B00000"/>
                </a:solidFill>
                <a:latin typeface="Arial" panose="020B0604020202020204" pitchFamily="34" charset="0"/>
                <a:cs typeface="Arial" panose="020B0604020202020204" pitchFamily="34" charset="0"/>
              </a:rPr>
              <a:t>dose.</a:t>
            </a:r>
          </a:p>
          <a:p>
            <a:pPr marL="285750" indent="-285750">
              <a:spcBef>
                <a:spcPts val="0"/>
              </a:spcBef>
              <a:buFont typeface="Arial" panose="020B0604020202020204" pitchFamily="34" charset="0"/>
              <a:buChar char="•"/>
            </a:pPr>
            <a:r>
              <a:rPr lang="en-US" dirty="0" smtClean="0">
                <a:solidFill>
                  <a:srgbClr val="B00000"/>
                </a:solidFill>
                <a:latin typeface="Arial" panose="020B0604020202020204" pitchFamily="34" charset="0"/>
                <a:cs typeface="Arial" panose="020B0604020202020204" pitchFamily="34" charset="0"/>
              </a:rPr>
              <a:t>Samples </a:t>
            </a:r>
            <a:r>
              <a:rPr lang="en-US" dirty="0">
                <a:solidFill>
                  <a:srgbClr val="B00000"/>
                </a:solidFill>
                <a:latin typeface="Arial" panose="020B0604020202020204" pitchFamily="34" charset="0"/>
                <a:cs typeface="Arial" panose="020B0604020202020204" pitchFamily="34" charset="0"/>
              </a:rPr>
              <a:t>annealed at higher temperatures show less degradation</a:t>
            </a:r>
          </a:p>
        </p:txBody>
      </p:sp>
    </p:spTree>
    <p:extLst>
      <p:ext uri="{BB962C8B-B14F-4D97-AF65-F5344CB8AC3E}">
        <p14:creationId xmlns:p14="http://schemas.microsoft.com/office/powerpoint/2010/main" val="34108762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28600"/>
            <a:ext cx="8378825" cy="860425"/>
          </a:xfrm>
        </p:spPr>
        <p:txBody>
          <a:bodyPr>
            <a:normAutofit fontScale="90000"/>
          </a:bodyPr>
          <a:lstStyle/>
          <a:p>
            <a:r>
              <a:rPr lang="en-GB" sz="2800" dirty="0" smtClean="0">
                <a:latin typeface="Arial" panose="020B0604020202020204" pitchFamily="34" charset="0"/>
                <a:cs typeface="Arial" panose="020B0604020202020204" pitchFamily="34" charset="0"/>
              </a:rPr>
              <a:t>Irradiation induced deformation </a:t>
            </a:r>
            <a:br>
              <a:rPr lang="en-GB" sz="2800" dirty="0" smtClean="0">
                <a:latin typeface="Arial" panose="020B0604020202020204" pitchFamily="34" charset="0"/>
                <a:cs typeface="Arial" panose="020B0604020202020204" pitchFamily="34" charset="0"/>
              </a:rPr>
            </a:br>
            <a:r>
              <a:rPr lang="en-GB" sz="2800" dirty="0" smtClean="0">
                <a:latin typeface="Arial" panose="020B0604020202020204" pitchFamily="34" charset="0"/>
                <a:cs typeface="Arial" panose="020B0604020202020204" pitchFamily="34" charset="0"/>
              </a:rPr>
              <a:t>and mitigation</a:t>
            </a:r>
            <a:endParaRPr lang="en-GB" sz="2800" dirty="0">
              <a:latin typeface="Arial" panose="020B0604020202020204" pitchFamily="34" charset="0"/>
              <a:cs typeface="Arial" panose="020B0604020202020204" pitchFamily="34" charset="0"/>
            </a:endParaRPr>
          </a:p>
        </p:txBody>
      </p:sp>
      <p:sp>
        <p:nvSpPr>
          <p:cNvPr id="6" name="TextBox 5"/>
          <p:cNvSpPr txBox="1"/>
          <p:nvPr/>
        </p:nvSpPr>
        <p:spPr>
          <a:xfrm flipH="1">
            <a:off x="380997" y="1600200"/>
            <a:ext cx="3276601" cy="1015663"/>
          </a:xfrm>
          <a:prstGeom prst="rect">
            <a:avLst/>
          </a:prstGeom>
          <a:solidFill>
            <a:srgbClr val="CFE7F2"/>
          </a:solidFill>
          <a:effectLst>
            <a:glow rad="165100">
              <a:srgbClr val="C2C2C2">
                <a:alpha val="40000"/>
              </a:srgbClr>
            </a:glow>
          </a:effectLst>
        </p:spPr>
        <p:txBody>
          <a:bodyPr wrap="square" rtlCol="0">
            <a:spAutoFit/>
          </a:bodyPr>
          <a:lstStyle/>
          <a:p>
            <a:pPr marL="342900" lvl="0" indent="-342900" eaLnBrk="0" hangingPunct="0">
              <a:spcBef>
                <a:spcPts val="1800"/>
              </a:spcBef>
              <a:buFont typeface="Arial" panose="020B0604020202020204" pitchFamily="34" charset="0"/>
              <a:buChar char="•"/>
            </a:pPr>
            <a:r>
              <a:rPr lang="en-US" sz="2000" kern="0" dirty="0" smtClean="0">
                <a:solidFill>
                  <a:srgbClr val="3333CC"/>
                </a:solidFill>
                <a:latin typeface="Arial" panose="020B0604020202020204" pitchFamily="34" charset="0"/>
                <a:cs typeface="Arial" panose="020B0604020202020204" pitchFamily="34" charset="0"/>
              </a:rPr>
              <a:t>Macroscopic bending </a:t>
            </a:r>
            <a:r>
              <a:rPr lang="en-US" sz="2000" kern="0" dirty="0">
                <a:solidFill>
                  <a:srgbClr val="3333CC"/>
                </a:solidFill>
                <a:latin typeface="Arial" panose="020B0604020202020204" pitchFamily="34" charset="0"/>
                <a:cs typeface="Arial" panose="020B0604020202020204" pitchFamily="34" charset="0"/>
              </a:rPr>
              <a:t>was observed around 5×10</a:t>
            </a:r>
            <a:r>
              <a:rPr lang="en-US" sz="2000" kern="0" baseline="30000" dirty="0">
                <a:solidFill>
                  <a:srgbClr val="3333CC"/>
                </a:solidFill>
                <a:latin typeface="Arial" panose="020B0604020202020204" pitchFamily="34" charset="0"/>
                <a:cs typeface="Arial" panose="020B0604020202020204" pitchFamily="34" charset="0"/>
              </a:rPr>
              <a:t>12</a:t>
            </a:r>
            <a:r>
              <a:rPr lang="en-US" sz="2000" kern="0" dirty="0">
                <a:solidFill>
                  <a:srgbClr val="3333CC"/>
                </a:solidFill>
                <a:latin typeface="Arial" panose="020B0604020202020204" pitchFamily="34" charset="0"/>
                <a:cs typeface="Arial" panose="020B0604020202020204" pitchFamily="34" charset="0"/>
              </a:rPr>
              <a:t> </a:t>
            </a:r>
            <a:r>
              <a:rPr lang="en-US" sz="2000" kern="0" dirty="0" smtClean="0">
                <a:solidFill>
                  <a:srgbClr val="3333CC"/>
                </a:solidFill>
                <a:latin typeface="Arial" panose="020B0604020202020204" pitchFamily="34" charset="0"/>
                <a:cs typeface="Arial" panose="020B0604020202020204" pitchFamily="34" charset="0"/>
              </a:rPr>
              <a:t>Au ions/cm²</a:t>
            </a:r>
            <a:endParaRPr lang="en-US" sz="2000" kern="0" dirty="0">
              <a:solidFill>
                <a:srgbClr val="3333CC"/>
              </a:solidFill>
              <a:latin typeface="Arial" panose="020B0604020202020204" pitchFamily="34" charset="0"/>
              <a:cs typeface="Arial" panose="020B0604020202020204" pitchFamily="34" charset="0"/>
            </a:endParaRPr>
          </a:p>
        </p:txBody>
      </p:sp>
      <p:sp>
        <p:nvSpPr>
          <p:cNvPr id="12" name="TextBox 11"/>
          <p:cNvSpPr txBox="1"/>
          <p:nvPr/>
        </p:nvSpPr>
        <p:spPr>
          <a:xfrm flipH="1">
            <a:off x="4648200" y="1524000"/>
            <a:ext cx="4343400" cy="984885"/>
          </a:xfrm>
          <a:prstGeom prst="rect">
            <a:avLst/>
          </a:prstGeom>
          <a:solidFill>
            <a:srgbClr val="CFE7F2"/>
          </a:solidFill>
          <a:effectLst>
            <a:glow rad="165100">
              <a:srgbClr val="C2C2C2">
                <a:alpha val="40000"/>
              </a:srgbClr>
            </a:glow>
          </a:effectLst>
        </p:spPr>
        <p:txBody>
          <a:bodyPr wrap="square" rtlCol="0">
            <a:spAutoFit/>
          </a:bodyPr>
          <a:lstStyle/>
          <a:p>
            <a:pPr marL="342900" lvl="0" indent="-342900" eaLnBrk="0" hangingPunct="0">
              <a:spcBef>
                <a:spcPts val="1800"/>
              </a:spcBef>
              <a:buFont typeface="Arial" panose="020B0604020202020204" pitchFamily="34" charset="0"/>
              <a:buChar char="•"/>
            </a:pPr>
            <a:r>
              <a:rPr lang="en-US" sz="2000" kern="0" dirty="0">
                <a:solidFill>
                  <a:srgbClr val="3333CC"/>
                </a:solidFill>
                <a:latin typeface="Arial" panose="020B0604020202020204" pitchFamily="34" charset="0"/>
                <a:cs typeface="Arial" panose="020B0604020202020204" pitchFamily="34" charset="0"/>
              </a:rPr>
              <a:t>O</a:t>
            </a:r>
            <a:r>
              <a:rPr lang="en-US" sz="2000" kern="0" dirty="0" smtClean="0">
                <a:solidFill>
                  <a:srgbClr val="3333CC"/>
                </a:solidFill>
                <a:latin typeface="Arial" panose="020B0604020202020204" pitchFamily="34" charset="0"/>
                <a:cs typeface="Arial" panose="020B0604020202020204" pitchFamily="34" charset="0"/>
              </a:rPr>
              <a:t>ptimization </a:t>
            </a:r>
            <a:r>
              <a:rPr lang="en-US" sz="2000" kern="0" dirty="0">
                <a:solidFill>
                  <a:srgbClr val="3333CC"/>
                </a:solidFill>
                <a:latin typeface="Arial" panose="020B0604020202020204" pitchFamily="34" charset="0"/>
                <a:cs typeface="Arial" panose="020B0604020202020204" pitchFamily="34" charset="0"/>
              </a:rPr>
              <a:t>of the material to avoid swelling and deformation</a:t>
            </a:r>
          </a:p>
          <a:p>
            <a:endParaRPr lang="de-DE" dirty="0" smtClean="0">
              <a:solidFill>
                <a:srgbClr val="23238D"/>
              </a:soli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2776" y="2895600"/>
            <a:ext cx="4223524"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429000"/>
            <a:ext cx="3423068"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0455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28600"/>
            <a:ext cx="8378825" cy="860425"/>
          </a:xfrm>
        </p:spPr>
        <p:txBody>
          <a:bodyPr>
            <a:normAutofit fontScale="90000"/>
          </a:bodyPr>
          <a:lstStyle/>
          <a:p>
            <a:r>
              <a:rPr lang="en-GB" sz="2800" dirty="0" smtClean="0">
                <a:latin typeface="Arial" panose="020B0604020202020204" pitchFamily="34" charset="0"/>
                <a:cs typeface="Arial" panose="020B0604020202020204" pitchFamily="34" charset="0"/>
              </a:rPr>
              <a:t>Irradiation induced hardening-</a:t>
            </a:r>
            <a:br>
              <a:rPr lang="en-GB" sz="2800" dirty="0" smtClean="0">
                <a:latin typeface="Arial" panose="020B0604020202020204" pitchFamily="34" charset="0"/>
                <a:cs typeface="Arial" panose="020B0604020202020204" pitchFamily="34" charset="0"/>
              </a:rPr>
            </a:br>
            <a:r>
              <a:rPr lang="en-GB" sz="2800" dirty="0" smtClean="0">
                <a:latin typeface="Arial" panose="020B0604020202020204" pitchFamily="34" charset="0"/>
                <a:cs typeface="Arial" panose="020B0604020202020204" pitchFamily="34" charset="0"/>
              </a:rPr>
              <a:t>latest measurements</a:t>
            </a:r>
            <a:endParaRPr lang="en-GB" sz="2800" dirty="0">
              <a:latin typeface="Arial" panose="020B0604020202020204" pitchFamily="34" charset="0"/>
              <a:cs typeface="Arial" panose="020B0604020202020204" pitchFamily="34" charset="0"/>
            </a:endParaRPr>
          </a:p>
        </p:txBody>
      </p:sp>
      <p:sp>
        <p:nvSpPr>
          <p:cNvPr id="6" name="TextBox 5"/>
          <p:cNvSpPr txBox="1"/>
          <p:nvPr/>
        </p:nvSpPr>
        <p:spPr>
          <a:xfrm flipH="1">
            <a:off x="599360" y="1375809"/>
            <a:ext cx="7562000" cy="400110"/>
          </a:xfrm>
          <a:prstGeom prst="rect">
            <a:avLst/>
          </a:prstGeom>
          <a:solidFill>
            <a:srgbClr val="CFE7F2"/>
          </a:solidFill>
          <a:effectLst>
            <a:glow rad="165100">
              <a:srgbClr val="C2C2C2">
                <a:alpha val="40000"/>
              </a:srgbClr>
            </a:glow>
          </a:effectLst>
        </p:spPr>
        <p:txBody>
          <a:bodyPr wrap="square" rtlCol="0">
            <a:spAutoFit/>
          </a:bodyPr>
          <a:lstStyle/>
          <a:p>
            <a:pPr marL="342900" lvl="0" indent="-342900" eaLnBrk="0" hangingPunct="0">
              <a:spcBef>
                <a:spcPts val="1800"/>
              </a:spcBef>
              <a:buFont typeface="Arial" panose="020B0604020202020204" pitchFamily="34" charset="0"/>
              <a:buChar char="•"/>
            </a:pPr>
            <a:r>
              <a:rPr lang="en-US" sz="2000" kern="0" dirty="0" err="1" smtClean="0">
                <a:solidFill>
                  <a:srgbClr val="3333CC"/>
                </a:solidFill>
                <a:latin typeface="Arial" panose="020B0604020202020204" pitchFamily="34" charset="0"/>
                <a:cs typeface="Arial" panose="020B0604020202020204" pitchFamily="34" charset="0"/>
              </a:rPr>
              <a:t>MoGr</a:t>
            </a:r>
            <a:r>
              <a:rPr lang="en-US" sz="2000" kern="0" dirty="0" smtClean="0">
                <a:solidFill>
                  <a:srgbClr val="3333CC"/>
                </a:solidFill>
                <a:latin typeface="Arial" panose="020B0604020202020204" pitchFamily="34" charset="0"/>
                <a:cs typeface="Arial" panose="020B0604020202020204" pitchFamily="34" charset="0"/>
              </a:rPr>
              <a:t> - less hardening than isotropic graphite and CFC</a:t>
            </a:r>
            <a:endParaRPr lang="en-US" sz="2000" kern="0" dirty="0">
              <a:solidFill>
                <a:srgbClr val="3333CC"/>
              </a:solidFill>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1582" y="1575864"/>
            <a:ext cx="6597555" cy="5057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09684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28600"/>
            <a:ext cx="8378825" cy="860425"/>
          </a:xfrm>
        </p:spPr>
        <p:txBody>
          <a:bodyPr>
            <a:normAutofit fontScale="90000"/>
          </a:bodyPr>
          <a:lstStyle/>
          <a:p>
            <a:r>
              <a:rPr lang="en-GB" sz="2800" dirty="0" smtClean="0">
                <a:latin typeface="Arial" panose="020B0604020202020204" pitchFamily="34" charset="0"/>
                <a:cs typeface="Arial" panose="020B0604020202020204" pitchFamily="34" charset="0"/>
              </a:rPr>
              <a:t>Irradiation induced hardening-</a:t>
            </a:r>
            <a:br>
              <a:rPr lang="en-GB" sz="2800" dirty="0" smtClean="0">
                <a:latin typeface="Arial" panose="020B0604020202020204" pitchFamily="34" charset="0"/>
                <a:cs typeface="Arial" panose="020B0604020202020204" pitchFamily="34" charset="0"/>
              </a:rPr>
            </a:br>
            <a:r>
              <a:rPr lang="en-GB" sz="2800" dirty="0" smtClean="0">
                <a:latin typeface="Arial" panose="020B0604020202020204" pitchFamily="34" charset="0"/>
                <a:cs typeface="Arial" panose="020B0604020202020204" pitchFamily="34" charset="0"/>
              </a:rPr>
              <a:t>latest measurements</a:t>
            </a:r>
            <a:endParaRPr lang="en-GB" sz="2800" dirty="0">
              <a:latin typeface="Arial" panose="020B0604020202020204" pitchFamily="34" charset="0"/>
              <a:cs typeface="Arial" panose="020B0604020202020204" pitchFamily="34" charset="0"/>
            </a:endParaRPr>
          </a:p>
        </p:txBody>
      </p:sp>
      <p:sp>
        <p:nvSpPr>
          <p:cNvPr id="6" name="TextBox 5"/>
          <p:cNvSpPr txBox="1"/>
          <p:nvPr/>
        </p:nvSpPr>
        <p:spPr>
          <a:xfrm flipH="1">
            <a:off x="599360" y="1375809"/>
            <a:ext cx="7562000" cy="707886"/>
          </a:xfrm>
          <a:prstGeom prst="rect">
            <a:avLst/>
          </a:prstGeom>
          <a:solidFill>
            <a:srgbClr val="CFE7F2"/>
          </a:solidFill>
          <a:effectLst>
            <a:glow rad="165100">
              <a:srgbClr val="C2C2C2">
                <a:alpha val="40000"/>
              </a:srgbClr>
            </a:glow>
          </a:effectLst>
        </p:spPr>
        <p:txBody>
          <a:bodyPr wrap="square" rtlCol="0">
            <a:spAutoFit/>
          </a:bodyPr>
          <a:lstStyle/>
          <a:p>
            <a:pPr marL="342900" lvl="0" indent="-342900" eaLnBrk="0" hangingPunct="0">
              <a:spcBef>
                <a:spcPts val="1800"/>
              </a:spcBef>
              <a:buFont typeface="Arial" panose="020B0604020202020204" pitchFamily="34" charset="0"/>
              <a:buChar char="•"/>
            </a:pPr>
            <a:r>
              <a:rPr lang="en-US" sz="2000" kern="0" dirty="0" err="1" smtClean="0">
                <a:solidFill>
                  <a:srgbClr val="3333CC"/>
                </a:solidFill>
                <a:latin typeface="Arial" panose="020B0604020202020204" pitchFamily="34" charset="0"/>
                <a:cs typeface="Arial" panose="020B0604020202020204" pitchFamily="34" charset="0"/>
              </a:rPr>
              <a:t>MoGr</a:t>
            </a:r>
            <a:r>
              <a:rPr lang="en-US" sz="2000" kern="0" dirty="0" smtClean="0">
                <a:solidFill>
                  <a:srgbClr val="3333CC"/>
                </a:solidFill>
                <a:latin typeface="Arial" panose="020B0604020202020204" pitchFamily="34" charset="0"/>
                <a:cs typeface="Arial" panose="020B0604020202020204" pitchFamily="34" charset="0"/>
              </a:rPr>
              <a:t> - less increase of elastic modulus than isotropic graphite and CFC</a:t>
            </a:r>
            <a:endParaRPr lang="en-US" sz="2000" kern="0" dirty="0">
              <a:solidFill>
                <a:srgbClr val="3333CC"/>
              </a:solidFill>
              <a:latin typeface="Arial" panose="020B0604020202020204" pitchFamily="34" charset="0"/>
              <a:cs typeface="Arial" panose="020B0604020202020204" pitchFamily="34" charset="0"/>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7879" y="1729752"/>
            <a:ext cx="6484961" cy="4971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91430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6" name="Picture 8" descr="F:\Daten PB\MG6530AalongAu4,81e1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30" y="4495800"/>
            <a:ext cx="2651760" cy="2285397"/>
          </a:xfrm>
          <a:prstGeom prst="rect">
            <a:avLst/>
          </a:prstGeom>
          <a:noFill/>
          <a:extLst>
            <a:ext uri="{909E8E84-426E-40DD-AFC4-6F175D3DCCD1}">
              <a14:hiddenFill xmlns:a14="http://schemas.microsoft.com/office/drawing/2010/main">
                <a:solidFill>
                  <a:srgbClr val="FFFFFF"/>
                </a:solidFill>
              </a14:hiddenFill>
            </a:ext>
          </a:extLst>
        </p:spPr>
      </p:pic>
      <p:pic>
        <p:nvPicPr>
          <p:cNvPr id="12297" name="Picture 9" descr="F:\MG6530AalongAu4,81e11 prist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69818"/>
            <a:ext cx="2652458" cy="2286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p:nvSpPr>
        <p:spPr>
          <a:xfrm>
            <a:off x="152399" y="987672"/>
            <a:ext cx="5374943" cy="646331"/>
          </a:xfrm>
          <a:prstGeom prst="rect">
            <a:avLst/>
          </a:prstGeom>
          <a:noFill/>
        </p:spPr>
        <p:txBody>
          <a:bodyPr wrap="square" rtlCol="0">
            <a:spAutoFit/>
          </a:bodyPr>
          <a:lstStyle/>
          <a:p>
            <a:r>
              <a:rPr lang="en-US" dirty="0" smtClean="0"/>
              <a:t>Many pop-ins - Amount increasing with fluence</a:t>
            </a:r>
          </a:p>
          <a:p>
            <a:r>
              <a:rPr lang="en-US" dirty="0" smtClean="0"/>
              <a:t>pristine:</a:t>
            </a:r>
            <a:endParaRPr lang="en-US" dirty="0"/>
          </a:p>
        </p:txBody>
      </p:sp>
      <p:sp>
        <p:nvSpPr>
          <p:cNvPr id="5" name="Textfeld 4"/>
          <p:cNvSpPr txBox="1"/>
          <p:nvPr/>
        </p:nvSpPr>
        <p:spPr>
          <a:xfrm>
            <a:off x="152400" y="4114800"/>
            <a:ext cx="713657" cy="369332"/>
          </a:xfrm>
          <a:prstGeom prst="rect">
            <a:avLst/>
          </a:prstGeom>
          <a:noFill/>
        </p:spPr>
        <p:txBody>
          <a:bodyPr wrap="none" rtlCol="0">
            <a:spAutoFit/>
          </a:bodyPr>
          <a:lstStyle/>
          <a:p>
            <a:r>
              <a:rPr lang="en-US" dirty="0" smtClean="0"/>
              <a:t>1e13:</a:t>
            </a:r>
            <a:endParaRPr lang="en-US"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5544" y="1310838"/>
            <a:ext cx="3657600" cy="2803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3647" y="3977236"/>
            <a:ext cx="3657600" cy="2803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el 1"/>
          <p:cNvSpPr>
            <a:spLocks noGrp="1"/>
          </p:cNvSpPr>
          <p:nvPr>
            <p:ph type="title"/>
          </p:nvPr>
        </p:nvSpPr>
        <p:spPr>
          <a:xfrm>
            <a:off x="0" y="228600"/>
            <a:ext cx="8378825" cy="860425"/>
          </a:xfrm>
        </p:spPr>
        <p:txBody>
          <a:bodyPr>
            <a:normAutofit fontScale="90000"/>
          </a:bodyPr>
          <a:lstStyle/>
          <a:p>
            <a:r>
              <a:rPr lang="en-GB" sz="2800" dirty="0" smtClean="0">
                <a:latin typeface="Arial" panose="020B0604020202020204" pitchFamily="34" charset="0"/>
                <a:cs typeface="Arial" panose="020B0604020202020204" pitchFamily="34" charset="0"/>
              </a:rPr>
              <a:t>Irradiation induced hardening-</a:t>
            </a:r>
            <a:br>
              <a:rPr lang="en-GB" sz="2800" dirty="0" smtClean="0">
                <a:latin typeface="Arial" panose="020B0604020202020204" pitchFamily="34" charset="0"/>
                <a:cs typeface="Arial" panose="020B0604020202020204" pitchFamily="34" charset="0"/>
              </a:rPr>
            </a:br>
            <a:r>
              <a:rPr lang="en-GB" sz="2800" dirty="0" err="1" smtClean="0">
                <a:latin typeface="Arial" panose="020B0604020202020204" pitchFamily="34" charset="0"/>
                <a:cs typeface="Arial" panose="020B0604020202020204" pitchFamily="34" charset="0"/>
              </a:rPr>
              <a:t>MoGr</a:t>
            </a:r>
            <a:r>
              <a:rPr lang="en-GB" sz="2800" dirty="0" smtClean="0">
                <a:latin typeface="Arial" panose="020B0604020202020204" pitchFamily="34" charset="0"/>
                <a:cs typeface="Arial" panose="020B0604020202020204" pitchFamily="34" charset="0"/>
              </a:rPr>
              <a:t>-long </a:t>
            </a:r>
            <a:r>
              <a:rPr lang="en-GB" sz="2800" dirty="0" err="1" smtClean="0">
                <a:latin typeface="Arial" panose="020B0604020202020204" pitchFamily="34" charset="0"/>
                <a:cs typeface="Arial" panose="020B0604020202020204" pitchFamily="34" charset="0"/>
              </a:rPr>
              <a:t>fibers</a:t>
            </a:r>
            <a:r>
              <a:rPr lang="en-GB" sz="2800" dirty="0" smtClean="0">
                <a:latin typeface="Arial" panose="020B0604020202020204" pitchFamily="34" charset="0"/>
                <a:cs typeface="Arial" panose="020B0604020202020204" pitchFamily="34" charset="0"/>
              </a:rPr>
              <a:t>- MG6530</a:t>
            </a:r>
            <a:endParaRPr lang="en-GB"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99890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28600"/>
            <a:ext cx="8378825" cy="860425"/>
          </a:xfrm>
        </p:spPr>
        <p:txBody>
          <a:bodyPr>
            <a:normAutofit fontScale="90000"/>
          </a:bodyPr>
          <a:lstStyle/>
          <a:p>
            <a:r>
              <a:rPr lang="en-GB" sz="2800" dirty="0" smtClean="0">
                <a:latin typeface="Arial" panose="020B0604020202020204" pitchFamily="34" charset="0"/>
                <a:cs typeface="Arial" panose="020B0604020202020204" pitchFamily="34" charset="0"/>
              </a:rPr>
              <a:t>Dynamic hardness- </a:t>
            </a:r>
            <a:br>
              <a:rPr lang="en-GB" sz="2800" dirty="0" smtClean="0">
                <a:latin typeface="Arial" panose="020B0604020202020204" pitchFamily="34" charset="0"/>
                <a:cs typeface="Arial" panose="020B0604020202020204" pitchFamily="34" charset="0"/>
              </a:rPr>
            </a:br>
            <a:r>
              <a:rPr lang="en-GB" sz="2800" dirty="0" smtClean="0">
                <a:latin typeface="Arial" panose="020B0604020202020204" pitchFamily="34" charset="0"/>
                <a:cs typeface="Arial" panose="020B0604020202020204" pitchFamily="34" charset="0"/>
              </a:rPr>
              <a:t>impact </a:t>
            </a:r>
            <a:r>
              <a:rPr lang="en-GB" sz="2800" dirty="0" err="1" smtClean="0">
                <a:latin typeface="Arial" panose="020B0604020202020204" pitchFamily="34" charset="0"/>
                <a:cs typeface="Arial" panose="020B0604020202020204" pitchFamily="34" charset="0"/>
              </a:rPr>
              <a:t>nanoindentation</a:t>
            </a:r>
            <a:endParaRPr lang="en-GB" sz="2800" dirty="0">
              <a:latin typeface="Arial" panose="020B0604020202020204" pitchFamily="34" charset="0"/>
              <a:cs typeface="Arial" panose="020B0604020202020204" pitchFamily="34" charset="0"/>
            </a:endParaRPr>
          </a:p>
        </p:txBody>
      </p:sp>
      <p:sp>
        <p:nvSpPr>
          <p:cNvPr id="6" name="TextBox 5"/>
          <p:cNvSpPr txBox="1"/>
          <p:nvPr/>
        </p:nvSpPr>
        <p:spPr>
          <a:xfrm flipH="1">
            <a:off x="599360" y="1375809"/>
            <a:ext cx="7562000" cy="707886"/>
          </a:xfrm>
          <a:prstGeom prst="rect">
            <a:avLst/>
          </a:prstGeom>
          <a:solidFill>
            <a:srgbClr val="CFE7F2"/>
          </a:solidFill>
          <a:effectLst>
            <a:glow rad="165100">
              <a:srgbClr val="C2C2C2">
                <a:alpha val="40000"/>
              </a:srgbClr>
            </a:glow>
          </a:effectLst>
        </p:spPr>
        <p:txBody>
          <a:bodyPr wrap="square" rtlCol="0">
            <a:spAutoFit/>
          </a:bodyPr>
          <a:lstStyle/>
          <a:p>
            <a:pPr marL="342900" lvl="0" indent="-342900" eaLnBrk="0" hangingPunct="0">
              <a:spcBef>
                <a:spcPts val="1800"/>
              </a:spcBef>
              <a:buFont typeface="Arial" panose="020B0604020202020204" pitchFamily="34" charset="0"/>
              <a:buChar char="•"/>
            </a:pPr>
            <a:r>
              <a:rPr lang="en-US" sz="2000" kern="0" dirty="0" smtClean="0">
                <a:solidFill>
                  <a:srgbClr val="3333CC"/>
                </a:solidFill>
                <a:latin typeface="Arial" panose="020B0604020202020204" pitchFamily="34" charset="0"/>
                <a:cs typeface="Arial" panose="020B0604020202020204" pitchFamily="34" charset="0"/>
              </a:rPr>
              <a:t>Irradiated </a:t>
            </a:r>
            <a:r>
              <a:rPr lang="en-US" sz="2000" kern="0" dirty="0" err="1" smtClean="0">
                <a:solidFill>
                  <a:srgbClr val="3333CC"/>
                </a:solidFill>
                <a:latin typeface="Arial" panose="020B0604020202020204" pitchFamily="34" charset="0"/>
                <a:cs typeface="Arial" panose="020B0604020202020204" pitchFamily="34" charset="0"/>
              </a:rPr>
              <a:t>MoGr</a:t>
            </a:r>
            <a:r>
              <a:rPr lang="en-US" sz="2000" kern="0" dirty="0" smtClean="0">
                <a:solidFill>
                  <a:srgbClr val="3333CC"/>
                </a:solidFill>
                <a:latin typeface="Arial" panose="020B0604020202020204" pitchFamily="34" charset="0"/>
                <a:cs typeface="Arial" panose="020B0604020202020204" pitchFamily="34" charset="0"/>
              </a:rPr>
              <a:t> - less increase of dynamic hardness than isotropic graphite and CFC</a:t>
            </a:r>
            <a:endParaRPr lang="en-US" sz="2000" kern="0" dirty="0">
              <a:solidFill>
                <a:srgbClr val="3333CC"/>
              </a:solidFill>
              <a:latin typeface="Arial" panose="020B0604020202020204" pitchFamily="34" charset="0"/>
              <a:cs typeface="Arial" panose="020B0604020202020204" pitchFamily="34" charset="0"/>
            </a:endParaRPr>
          </a:p>
        </p:txBody>
      </p:sp>
      <p:pic>
        <p:nvPicPr>
          <p:cNvPr id="5"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31718" y="1852581"/>
            <a:ext cx="6097283" cy="4668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77590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28600"/>
            <a:ext cx="8378825" cy="860425"/>
          </a:xfrm>
        </p:spPr>
        <p:txBody>
          <a:bodyPr>
            <a:normAutofit fontScale="90000"/>
          </a:bodyPr>
          <a:lstStyle/>
          <a:p>
            <a:r>
              <a:rPr lang="en-GB" sz="2800" dirty="0" smtClean="0">
                <a:latin typeface="Arial" panose="020B0604020202020204" pitchFamily="34" charset="0"/>
                <a:cs typeface="Arial" panose="020B0604020202020204" pitchFamily="34" charset="0"/>
              </a:rPr>
              <a:t>Damping constant of irradiated </a:t>
            </a:r>
            <a:r>
              <a:rPr lang="en-GB" sz="2800" dirty="0" err="1" smtClean="0">
                <a:latin typeface="Arial" panose="020B0604020202020204" pitchFamily="34" charset="0"/>
                <a:cs typeface="Arial" panose="020B0604020202020204" pitchFamily="34" charset="0"/>
              </a:rPr>
              <a:t>MoGr</a:t>
            </a:r>
            <a:r>
              <a:rPr lang="en-GB" sz="2800" dirty="0" smtClean="0">
                <a:latin typeface="Arial" panose="020B0604020202020204" pitchFamily="34" charset="0"/>
                <a:cs typeface="Arial" panose="020B0604020202020204" pitchFamily="34" charset="0"/>
              </a:rPr>
              <a:t>-</a:t>
            </a:r>
            <a:br>
              <a:rPr lang="en-GB" sz="2800" dirty="0" smtClean="0">
                <a:latin typeface="Arial" panose="020B0604020202020204" pitchFamily="34" charset="0"/>
                <a:cs typeface="Arial" panose="020B0604020202020204" pitchFamily="34" charset="0"/>
              </a:rPr>
            </a:br>
            <a:r>
              <a:rPr lang="en-GB" sz="2800" dirty="0" smtClean="0">
                <a:latin typeface="Arial" panose="020B0604020202020204" pitchFamily="34" charset="0"/>
                <a:cs typeface="Arial" panose="020B0604020202020204" pitchFamily="34" charset="0"/>
              </a:rPr>
              <a:t>impact </a:t>
            </a:r>
            <a:r>
              <a:rPr lang="en-GB" sz="2800" dirty="0" err="1" smtClean="0">
                <a:latin typeface="Arial" panose="020B0604020202020204" pitchFamily="34" charset="0"/>
                <a:cs typeface="Arial" panose="020B0604020202020204" pitchFamily="34" charset="0"/>
              </a:rPr>
              <a:t>nanoindentation</a:t>
            </a:r>
            <a:endParaRPr lang="en-GB" sz="2800" dirty="0">
              <a:latin typeface="Arial" panose="020B0604020202020204" pitchFamily="34" charset="0"/>
              <a:cs typeface="Arial" panose="020B0604020202020204" pitchFamily="34" charset="0"/>
            </a:endParaRPr>
          </a:p>
        </p:txBody>
      </p:sp>
      <p:sp>
        <p:nvSpPr>
          <p:cNvPr id="6" name="TextBox 5"/>
          <p:cNvSpPr txBox="1"/>
          <p:nvPr/>
        </p:nvSpPr>
        <p:spPr>
          <a:xfrm flipH="1">
            <a:off x="599360" y="1375809"/>
            <a:ext cx="7562000" cy="707886"/>
          </a:xfrm>
          <a:prstGeom prst="rect">
            <a:avLst/>
          </a:prstGeom>
          <a:solidFill>
            <a:srgbClr val="CFE7F2"/>
          </a:solidFill>
          <a:effectLst>
            <a:glow rad="165100">
              <a:srgbClr val="C2C2C2">
                <a:alpha val="40000"/>
              </a:srgbClr>
            </a:glow>
          </a:effectLst>
        </p:spPr>
        <p:txBody>
          <a:bodyPr wrap="square" rtlCol="0">
            <a:spAutoFit/>
          </a:bodyPr>
          <a:lstStyle/>
          <a:p>
            <a:pPr marL="342900" lvl="0" indent="-342900" eaLnBrk="0" hangingPunct="0">
              <a:spcBef>
                <a:spcPts val="1800"/>
              </a:spcBef>
              <a:buFont typeface="Arial" panose="020B0604020202020204" pitchFamily="34" charset="0"/>
              <a:buChar char="•"/>
            </a:pPr>
            <a:r>
              <a:rPr lang="en-US" sz="2000" kern="0" dirty="0" err="1" smtClean="0">
                <a:solidFill>
                  <a:srgbClr val="3333CC"/>
                </a:solidFill>
                <a:latin typeface="Arial" panose="020B0604020202020204" pitchFamily="34" charset="0"/>
                <a:cs typeface="Arial" panose="020B0604020202020204" pitchFamily="34" charset="0"/>
              </a:rPr>
              <a:t>MoGr</a:t>
            </a:r>
            <a:r>
              <a:rPr lang="en-US" sz="2000" kern="0" dirty="0" smtClean="0">
                <a:solidFill>
                  <a:srgbClr val="3333CC"/>
                </a:solidFill>
                <a:latin typeface="Arial" panose="020B0604020202020204" pitchFamily="34" charset="0"/>
                <a:cs typeface="Arial" panose="020B0604020202020204" pitchFamily="34" charset="0"/>
              </a:rPr>
              <a:t> - less decrease of damping constant than isotropic graphite and CFC</a:t>
            </a:r>
            <a:endParaRPr lang="en-US" sz="2000" kern="0" dirty="0">
              <a:solidFill>
                <a:srgbClr val="3333CC"/>
              </a:solidFill>
              <a:latin typeface="Arial" panose="020B0604020202020204" pitchFamily="34" charset="0"/>
              <a:cs typeface="Arial" panose="020B0604020202020204" pitchFamily="34" charset="0"/>
            </a:endParaRP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9989" y="1892625"/>
            <a:ext cx="5987460" cy="459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2068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1138"/>
            <a:ext cx="6755664" cy="763964"/>
          </a:xfrm>
        </p:spPr>
        <p:txBody>
          <a:bodyPr>
            <a:normAutofit/>
          </a:bodyPr>
          <a:lstStyle/>
          <a:p>
            <a:r>
              <a:rPr lang="en-GB" dirty="0" smtClean="0"/>
              <a:t>FLUKA for GSI</a:t>
            </a:r>
            <a:endParaRPr lang="en-GB" dirty="0"/>
          </a:p>
        </p:txBody>
      </p:sp>
      <p:sp>
        <p:nvSpPr>
          <p:cNvPr id="5" name="Footer Placeholder 4"/>
          <p:cNvSpPr>
            <a:spLocks noGrp="1"/>
          </p:cNvSpPr>
          <p:nvPr>
            <p:ph type="ftr" sz="quarter" idx="11"/>
          </p:nvPr>
        </p:nvSpPr>
        <p:spPr>
          <a:xfrm>
            <a:off x="3124200" y="6620608"/>
            <a:ext cx="2895600" cy="228600"/>
          </a:xfrm>
        </p:spPr>
        <p:txBody>
          <a:bodyPr/>
          <a:lstStyle/>
          <a:p>
            <a:r>
              <a:rPr lang="en-US" smtClean="0"/>
              <a:t>E. Skordis</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18</a:t>
            </a:fld>
            <a:endParaRPr lang="en-US"/>
          </a:p>
        </p:txBody>
      </p:sp>
      <p:sp>
        <p:nvSpPr>
          <p:cNvPr id="7" name="Date Placeholder 3"/>
          <p:cNvSpPr>
            <a:spLocks noGrp="1"/>
          </p:cNvSpPr>
          <p:nvPr>
            <p:ph type="dt" sz="half" idx="10"/>
          </p:nvPr>
        </p:nvSpPr>
        <p:spPr>
          <a:xfrm>
            <a:off x="-2519" y="6642809"/>
            <a:ext cx="3355319" cy="206399"/>
          </a:xfrm>
        </p:spPr>
        <p:txBody>
          <a:bodyPr/>
          <a:lstStyle/>
          <a:p>
            <a:r>
              <a:rPr lang="en-US" dirty="0" smtClean="0"/>
              <a:t>Eucard-2 WP11 Topical Meeting   CERN 31/1/2017</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5290419"/>
            <a:ext cx="3810000" cy="1292421"/>
          </a:xfrm>
          <a:prstGeom prst="rect">
            <a:avLst/>
          </a:prstGeom>
        </p:spPr>
      </p:pic>
      <p:sp>
        <p:nvSpPr>
          <p:cNvPr id="11" name="Right Arrow 10"/>
          <p:cNvSpPr/>
          <p:nvPr/>
        </p:nvSpPr>
        <p:spPr>
          <a:xfrm>
            <a:off x="1143000" y="3363142"/>
            <a:ext cx="760740" cy="14919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 </a:t>
            </a:r>
            <a:endParaRPr lang="en-GB" dirty="0"/>
          </a:p>
        </p:txBody>
      </p:sp>
      <p:sp>
        <p:nvSpPr>
          <p:cNvPr id="12" name="TextBox 11"/>
          <p:cNvSpPr txBox="1"/>
          <p:nvPr/>
        </p:nvSpPr>
        <p:spPr>
          <a:xfrm>
            <a:off x="1143000" y="3670290"/>
            <a:ext cx="762000" cy="369332"/>
          </a:xfrm>
          <a:prstGeom prst="rect">
            <a:avLst/>
          </a:prstGeom>
          <a:noFill/>
        </p:spPr>
        <p:txBody>
          <a:bodyPr wrap="square" rtlCol="0">
            <a:spAutoFit/>
          </a:bodyPr>
          <a:lstStyle/>
          <a:p>
            <a:r>
              <a:rPr lang="en-GB" dirty="0" smtClean="0"/>
              <a:t>Beam</a:t>
            </a:r>
            <a:endParaRPr lang="en-GB" dirty="0"/>
          </a:p>
        </p:txBody>
      </p:sp>
      <p:sp>
        <p:nvSpPr>
          <p:cNvPr id="14" name="Rounded Rectangle 13"/>
          <p:cNvSpPr/>
          <p:nvPr/>
        </p:nvSpPr>
        <p:spPr>
          <a:xfrm>
            <a:off x="0" y="975102"/>
            <a:ext cx="5943600" cy="929030"/>
          </a:xfrm>
          <a:prstGeom prst="roundRect">
            <a:avLst/>
          </a:prstGeom>
          <a:solidFill>
            <a:schemeClr val="accent1">
              <a:alpha val="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buFont typeface="Wingdings" panose="05000000000000000000" pitchFamily="2" charset="2"/>
              <a:buChar char="Ø"/>
            </a:pPr>
            <a:r>
              <a:rPr lang="en-GB" dirty="0" smtClean="0">
                <a:solidFill>
                  <a:schemeClr val="tx1"/>
                </a:solidFill>
              </a:rPr>
              <a:t>FLUKA</a:t>
            </a:r>
            <a:r>
              <a:rPr lang="en-GB" dirty="0">
                <a:solidFill>
                  <a:schemeClr val="tx1"/>
                </a:solidFill>
              </a:rPr>
              <a:t>: General purpose particle physics </a:t>
            </a:r>
            <a:r>
              <a:rPr lang="en-GB" dirty="0" err="1" smtClean="0">
                <a:solidFill>
                  <a:schemeClr val="tx1"/>
                </a:solidFill>
              </a:rPr>
              <a:t>MonteCarlo</a:t>
            </a:r>
            <a:r>
              <a:rPr lang="en-GB" dirty="0" smtClean="0">
                <a:solidFill>
                  <a:schemeClr val="tx1"/>
                </a:solidFill>
              </a:rPr>
              <a:t> </a:t>
            </a:r>
            <a:r>
              <a:rPr lang="en-GB" dirty="0">
                <a:solidFill>
                  <a:schemeClr val="tx1"/>
                </a:solidFill>
              </a:rPr>
              <a:t>code used for machine protection, design studies, R2E, </a:t>
            </a:r>
            <a:r>
              <a:rPr lang="en-GB" dirty="0" smtClean="0">
                <a:solidFill>
                  <a:schemeClr val="tx1"/>
                </a:solidFill>
              </a:rPr>
              <a:t>activation</a:t>
            </a:r>
            <a:r>
              <a:rPr lang="en-GB" dirty="0">
                <a:solidFill>
                  <a:schemeClr val="tx1"/>
                </a:solidFill>
              </a:rPr>
              <a:t>, collimation -&gt; simulates </a:t>
            </a:r>
            <a:r>
              <a:rPr lang="en-GB" dirty="0" smtClean="0">
                <a:solidFill>
                  <a:schemeClr val="tx1"/>
                </a:solidFill>
              </a:rPr>
              <a:t>particle interaction with matter</a:t>
            </a:r>
          </a:p>
        </p:txBody>
      </p:sp>
      <p:pic>
        <p:nvPicPr>
          <p:cNvPr id="15" name="Picture 4" descr="FLUKA ho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071737"/>
            <a:ext cx="2954961" cy="90365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10200" y="4406651"/>
            <a:ext cx="2810933" cy="2032128"/>
          </a:xfrm>
          <a:prstGeom prst="rect">
            <a:avLst/>
          </a:prstGeom>
        </p:spPr>
      </p:pic>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1949691"/>
            <a:ext cx="4744552" cy="3426621"/>
          </a:xfrm>
          <a:prstGeom prst="rect">
            <a:avLst/>
          </a:prstGeom>
        </p:spPr>
      </p:pic>
      <p:sp>
        <p:nvSpPr>
          <p:cNvPr id="24" name="Rounded Rectangle 23"/>
          <p:cNvSpPr/>
          <p:nvPr/>
        </p:nvSpPr>
        <p:spPr>
          <a:xfrm>
            <a:off x="5049352" y="2286000"/>
            <a:ext cx="4086181" cy="2120651"/>
          </a:xfrm>
          <a:prstGeom prst="roundRect">
            <a:avLst/>
          </a:prstGeom>
          <a:solidFill>
            <a:schemeClr val="accent1">
              <a:alpha val="7000"/>
            </a:schemeClr>
          </a:solidFill>
        </p:spPr>
        <p:style>
          <a:lnRef idx="2">
            <a:schemeClr val="accent1">
              <a:shade val="50000"/>
            </a:schemeClr>
          </a:lnRef>
          <a:fillRef idx="1">
            <a:schemeClr val="accent1"/>
          </a:fillRef>
          <a:effectRef idx="0">
            <a:schemeClr val="accent1"/>
          </a:effectRef>
          <a:fontRef idx="minor">
            <a:schemeClr val="lt1"/>
          </a:fontRef>
        </p:style>
        <p:txBody>
          <a:bodyPr lIns="72000" rIns="0" rtlCol="0" anchor="ctr"/>
          <a:lstStyle/>
          <a:p>
            <a:pPr>
              <a:spcAft>
                <a:spcPts val="600"/>
              </a:spcAft>
              <a:buFont typeface="Wingdings" panose="05000000000000000000" pitchFamily="2" charset="2"/>
              <a:buChar char="Ø"/>
            </a:pPr>
            <a:r>
              <a:rPr lang="en-GB" dirty="0" smtClean="0">
                <a:solidFill>
                  <a:schemeClr val="tx1"/>
                </a:solidFill>
              </a:rPr>
              <a:t>3 different heavy Ions, </a:t>
            </a:r>
            <a:br>
              <a:rPr lang="en-GB" dirty="0" smtClean="0">
                <a:solidFill>
                  <a:schemeClr val="tx1"/>
                </a:solidFill>
              </a:rPr>
            </a:br>
            <a:r>
              <a:rPr lang="en-GB" dirty="0" smtClean="0">
                <a:solidFill>
                  <a:schemeClr val="tx1"/>
                </a:solidFill>
              </a:rPr>
              <a:t>2 different energies and </a:t>
            </a:r>
            <a:br>
              <a:rPr lang="en-GB" dirty="0" smtClean="0">
                <a:solidFill>
                  <a:schemeClr val="tx1"/>
                </a:solidFill>
              </a:rPr>
            </a:br>
            <a:r>
              <a:rPr lang="en-GB" dirty="0" smtClean="0">
                <a:solidFill>
                  <a:schemeClr val="tx1"/>
                </a:solidFill>
              </a:rPr>
              <a:t>3 different </a:t>
            </a:r>
            <a:r>
              <a:rPr lang="en-GB" dirty="0" err="1" smtClean="0">
                <a:solidFill>
                  <a:schemeClr val="tx1"/>
                </a:solidFill>
              </a:rPr>
              <a:t>MoGr</a:t>
            </a:r>
            <a:r>
              <a:rPr lang="en-GB" dirty="0" smtClean="0">
                <a:solidFill>
                  <a:schemeClr val="tx1"/>
                </a:solidFill>
              </a:rPr>
              <a:t> grades simulated</a:t>
            </a:r>
          </a:p>
          <a:p>
            <a:pPr>
              <a:spcAft>
                <a:spcPts val="600"/>
              </a:spcAft>
              <a:buFont typeface="Wingdings" panose="05000000000000000000" pitchFamily="2" charset="2"/>
              <a:buChar char="Ø"/>
            </a:pPr>
            <a:r>
              <a:rPr lang="en-GB" dirty="0" smtClean="0">
                <a:solidFill>
                  <a:schemeClr val="tx1"/>
                </a:solidFill>
              </a:rPr>
              <a:t>1cm^2 beam size impacting on 1 cm^2 target</a:t>
            </a:r>
          </a:p>
          <a:p>
            <a:pPr>
              <a:spcAft>
                <a:spcPts val="600"/>
              </a:spcAft>
              <a:buFont typeface="Wingdings" panose="05000000000000000000" pitchFamily="2" charset="2"/>
              <a:buChar char="Ø"/>
            </a:pPr>
            <a:r>
              <a:rPr lang="en-GB" dirty="0" smtClean="0">
                <a:solidFill>
                  <a:schemeClr val="tx1"/>
                </a:solidFill>
              </a:rPr>
              <a:t>No significant differences between grades</a:t>
            </a:r>
          </a:p>
        </p:txBody>
      </p:sp>
    </p:spTree>
    <p:extLst>
      <p:ext uri="{BB962C8B-B14F-4D97-AF65-F5344CB8AC3E}">
        <p14:creationId xmlns:p14="http://schemas.microsoft.com/office/powerpoint/2010/main" val="4227746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82849"/>
            <a:ext cx="4572000" cy="3504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6257" y="2405428"/>
            <a:ext cx="4572000" cy="3504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el 1"/>
          <p:cNvSpPr>
            <a:spLocks noGrp="1"/>
          </p:cNvSpPr>
          <p:nvPr>
            <p:ph type="title"/>
          </p:nvPr>
        </p:nvSpPr>
        <p:spPr>
          <a:xfrm>
            <a:off x="533400" y="515006"/>
            <a:ext cx="8229600" cy="1849821"/>
          </a:xfrm>
        </p:spPr>
        <p:txBody>
          <a:bodyPr>
            <a:normAutofit/>
          </a:bodyPr>
          <a:lstStyle/>
          <a:p>
            <a:r>
              <a:rPr lang="en-GB" sz="2400" dirty="0">
                <a:latin typeface="Arial" panose="020B0604020202020204" pitchFamily="34" charset="0"/>
                <a:cs typeface="Arial" panose="020B0604020202020204" pitchFamily="34" charset="0"/>
              </a:rPr>
              <a:t>Irradiation induced </a:t>
            </a:r>
            <a:r>
              <a:rPr lang="en-GB" sz="2400" dirty="0" smtClean="0">
                <a:latin typeface="Arial" panose="020B0604020202020204" pitchFamily="34" charset="0"/>
                <a:cs typeface="Arial" panose="020B0604020202020204" pitchFamily="34" charset="0"/>
              </a:rPr>
              <a:t>hardening</a:t>
            </a:r>
            <a:br>
              <a:rPr lang="en-GB" sz="2400" dirty="0" smtClean="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hardness and elastic modulus for Au 4.8 MeV/u</a:t>
            </a:r>
            <a:br>
              <a:rPr lang="en-GB" sz="2400" dirty="0" smtClean="0">
                <a:latin typeface="Arial" panose="020B0604020202020204" pitchFamily="34" charset="0"/>
                <a:cs typeface="Arial" panose="020B0604020202020204" pitchFamily="34" charset="0"/>
              </a:rPr>
            </a:br>
            <a:r>
              <a:rPr lang="en-GB" sz="2400" dirty="0">
                <a:latin typeface="Arial" panose="020B0604020202020204" pitchFamily="34" charset="0"/>
                <a:cs typeface="Arial" panose="020B0604020202020204" pitchFamily="34" charset="0"/>
              </a:rPr>
              <a:t/>
            </a:r>
            <a:br>
              <a:rPr lang="en-GB" sz="2400" dirty="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DPA dependence</a:t>
            </a:r>
            <a:endParaRPr lang="en-US" sz="2400" dirty="0"/>
          </a:p>
        </p:txBody>
      </p:sp>
    </p:spTree>
    <p:extLst>
      <p:ext uri="{BB962C8B-B14F-4D97-AF65-F5344CB8AC3E}">
        <p14:creationId xmlns:p14="http://schemas.microsoft.com/office/powerpoint/2010/main" val="22901722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Team</a:t>
            </a:r>
            <a:endParaRPr lang="en-GB" dirty="0"/>
          </a:p>
        </p:txBody>
      </p:sp>
      <p:sp>
        <p:nvSpPr>
          <p:cNvPr id="7" name="Content Placeholder 2"/>
          <p:cNvSpPr>
            <a:spLocks noGrp="1"/>
          </p:cNvSpPr>
          <p:nvPr>
            <p:ph idx="1"/>
          </p:nvPr>
        </p:nvSpPr>
        <p:spPr>
          <a:xfrm>
            <a:off x="627797" y="1236537"/>
            <a:ext cx="7826991" cy="4850363"/>
          </a:xfrm>
          <a:gradFill>
            <a:gsLst>
              <a:gs pos="56000">
                <a:schemeClr val="tx2">
                  <a:lumMod val="0"/>
                  <a:lumOff val="100000"/>
                  <a:alpha val="23000"/>
                </a:schemeClr>
              </a:gs>
              <a:gs pos="16000">
                <a:schemeClr val="accent1">
                  <a:lumMod val="20000"/>
                  <a:lumOff val="80000"/>
                </a:schemeClr>
              </a:gs>
              <a:gs pos="16000">
                <a:schemeClr val="accent2">
                  <a:tint val="37000"/>
                  <a:satMod val="300000"/>
                </a:schemeClr>
              </a:gs>
              <a:gs pos="97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noAutofit/>
          </a:bodyPr>
          <a:lstStyle/>
          <a:p>
            <a:pPr>
              <a:spcBef>
                <a:spcPts val="600"/>
              </a:spcBef>
              <a:buClr>
                <a:srgbClr val="FF0000"/>
              </a:buClr>
              <a:buFont typeface="Wingdings" panose="05000000000000000000" pitchFamily="2" charset="2"/>
              <a:buChar char="Ø"/>
            </a:pPr>
            <a:r>
              <a:rPr lang="en-US" sz="2000" b="1" dirty="0" smtClean="0">
                <a:solidFill>
                  <a:srgbClr val="FF0000"/>
                </a:solidFill>
              </a:rPr>
              <a:t>Micromechanical and resistivity measurements: </a:t>
            </a:r>
          </a:p>
          <a:p>
            <a:pPr marL="0" indent="0">
              <a:spcBef>
                <a:spcPts val="600"/>
              </a:spcBef>
              <a:buClr>
                <a:srgbClr val="FF0000"/>
              </a:buClr>
              <a:buNone/>
            </a:pPr>
            <a:r>
              <a:rPr lang="en-US" sz="2000" b="1" dirty="0">
                <a:solidFill>
                  <a:srgbClr val="FF0000"/>
                </a:solidFill>
              </a:rPr>
              <a:t>	</a:t>
            </a:r>
            <a:r>
              <a:rPr lang="en-US" sz="2000" b="1" dirty="0" smtClean="0">
                <a:solidFill>
                  <a:srgbClr val="FF0000"/>
                </a:solidFill>
              </a:rPr>
              <a:t>							</a:t>
            </a:r>
            <a:r>
              <a:rPr lang="en-US" sz="2000" dirty="0" smtClean="0"/>
              <a:t>Ph. Bolz, TU Darmstadt/GSI</a:t>
            </a:r>
          </a:p>
          <a:p>
            <a:pPr marL="0" indent="0">
              <a:spcBef>
                <a:spcPts val="600"/>
              </a:spcBef>
              <a:buClr>
                <a:srgbClr val="FF0000"/>
              </a:buClr>
              <a:buNone/>
            </a:pPr>
            <a:r>
              <a:rPr lang="de-DE" sz="2000" dirty="0"/>
              <a:t>	</a:t>
            </a:r>
            <a:r>
              <a:rPr lang="de-DE" sz="2000" dirty="0" smtClean="0"/>
              <a:t>							C. </a:t>
            </a:r>
            <a:r>
              <a:rPr lang="de-DE" sz="2000" dirty="0" err="1" smtClean="0"/>
              <a:t>Porth</a:t>
            </a:r>
            <a:r>
              <a:rPr lang="de-DE" sz="2000" dirty="0" smtClean="0"/>
              <a:t>, TU Darmstadt / GSI</a:t>
            </a:r>
          </a:p>
          <a:p>
            <a:pPr marL="0" indent="0">
              <a:spcBef>
                <a:spcPts val="600"/>
              </a:spcBef>
              <a:buClr>
                <a:srgbClr val="FF0000"/>
              </a:buClr>
              <a:buNone/>
            </a:pPr>
            <a:endParaRPr lang="en-US" sz="800" dirty="0" smtClean="0"/>
          </a:p>
          <a:p>
            <a:pPr>
              <a:spcBef>
                <a:spcPts val="600"/>
              </a:spcBef>
              <a:buClr>
                <a:srgbClr val="FF0000"/>
              </a:buClr>
              <a:buFont typeface="Wingdings" panose="05000000000000000000" pitchFamily="2" charset="2"/>
              <a:buChar char="Ø"/>
            </a:pPr>
            <a:r>
              <a:rPr lang="en-US" sz="2000" b="1" dirty="0" smtClean="0">
                <a:solidFill>
                  <a:srgbClr val="FF0000"/>
                </a:solidFill>
              </a:rPr>
              <a:t>Microstructural &amp; morphological characterization</a:t>
            </a:r>
            <a:r>
              <a:rPr lang="de-DE" sz="2000" dirty="0" smtClean="0"/>
              <a:t>: </a:t>
            </a:r>
          </a:p>
          <a:p>
            <a:pPr marL="0" indent="0">
              <a:spcBef>
                <a:spcPts val="600"/>
              </a:spcBef>
              <a:buClr>
                <a:srgbClr val="FF0000"/>
              </a:buClr>
              <a:buNone/>
            </a:pPr>
            <a:r>
              <a:rPr lang="de-DE" sz="2000" dirty="0" smtClean="0"/>
              <a:t>								K Bunk, Frankfurt University/GSI</a:t>
            </a:r>
          </a:p>
          <a:p>
            <a:pPr marL="3657600" lvl="8" indent="0">
              <a:spcBef>
                <a:spcPts val="600"/>
              </a:spcBef>
              <a:buClr>
                <a:srgbClr val="FF0000"/>
              </a:buClr>
              <a:buNone/>
            </a:pPr>
            <a:r>
              <a:rPr lang="de-DE" dirty="0" smtClean="0"/>
              <a:t> F. Kopietz, TU Darmstadt/GSI</a:t>
            </a:r>
          </a:p>
          <a:p>
            <a:pPr marL="3657600" lvl="8" indent="0">
              <a:spcBef>
                <a:spcPts val="600"/>
              </a:spcBef>
              <a:buClr>
                <a:srgbClr val="FF0000"/>
              </a:buClr>
              <a:buNone/>
            </a:pPr>
            <a:r>
              <a:rPr lang="de-DE" dirty="0"/>
              <a:t> </a:t>
            </a:r>
            <a:r>
              <a:rPr lang="de-DE" dirty="0" smtClean="0"/>
              <a:t> W. Bolse &amp; </a:t>
            </a:r>
            <a:r>
              <a:rPr lang="de-DE" dirty="0" err="1" smtClean="0"/>
              <a:t>group</a:t>
            </a:r>
            <a:r>
              <a:rPr lang="de-DE" dirty="0" smtClean="0"/>
              <a:t>, U. Stuttgart</a:t>
            </a:r>
          </a:p>
          <a:p>
            <a:pPr marL="3657600" lvl="8" indent="0">
              <a:spcBef>
                <a:spcPts val="600"/>
              </a:spcBef>
              <a:buClr>
                <a:srgbClr val="FF0000"/>
              </a:buClr>
              <a:buNone/>
            </a:pPr>
            <a:endParaRPr lang="de-DE" sz="800" dirty="0" smtClean="0"/>
          </a:p>
          <a:p>
            <a:pPr>
              <a:spcBef>
                <a:spcPts val="600"/>
              </a:spcBef>
              <a:buClr>
                <a:srgbClr val="FF0000"/>
              </a:buClr>
              <a:buFont typeface="Wingdings" panose="05000000000000000000" pitchFamily="2" charset="2"/>
              <a:buChar char="Ø"/>
            </a:pPr>
            <a:r>
              <a:rPr lang="en-US" sz="2000" b="1" dirty="0" smtClean="0">
                <a:solidFill>
                  <a:srgbClr val="FF0000"/>
                </a:solidFill>
              </a:rPr>
              <a:t>DPA calculations-FLUKA:  </a:t>
            </a:r>
            <a:r>
              <a:rPr lang="de-DE" sz="2000" dirty="0" smtClean="0"/>
              <a:t>E. </a:t>
            </a:r>
            <a:r>
              <a:rPr lang="de-DE" sz="2000" dirty="0" err="1" smtClean="0"/>
              <a:t>Skordis</a:t>
            </a:r>
            <a:r>
              <a:rPr lang="de-DE" sz="2000" dirty="0" smtClean="0"/>
              <a:t>, CERN</a:t>
            </a:r>
          </a:p>
          <a:p>
            <a:pPr marL="0" indent="0">
              <a:spcBef>
                <a:spcPts val="600"/>
              </a:spcBef>
              <a:buClr>
                <a:srgbClr val="FF0000"/>
              </a:buClr>
              <a:buNone/>
            </a:pPr>
            <a:endParaRPr lang="de-DE" sz="800" dirty="0"/>
          </a:p>
          <a:p>
            <a:pPr>
              <a:spcBef>
                <a:spcPts val="600"/>
              </a:spcBef>
              <a:buClr>
                <a:srgbClr val="FF0000"/>
              </a:buClr>
              <a:buFont typeface="Wingdings" panose="05000000000000000000" pitchFamily="2" charset="2"/>
              <a:buChar char="Ø"/>
            </a:pPr>
            <a:r>
              <a:rPr lang="en-US" sz="2000" b="1" dirty="0" smtClean="0">
                <a:solidFill>
                  <a:srgbClr val="FF0000"/>
                </a:solidFill>
              </a:rPr>
              <a:t>MD simulations:  </a:t>
            </a:r>
            <a:r>
              <a:rPr lang="de-DE" sz="2000" dirty="0" smtClean="0"/>
              <a:t>K. Kupka, TU Darmstadt / GSI</a:t>
            </a:r>
          </a:p>
          <a:p>
            <a:pPr marL="0" indent="0">
              <a:spcBef>
                <a:spcPts val="600"/>
              </a:spcBef>
              <a:buClr>
                <a:srgbClr val="FF0000"/>
              </a:buClr>
              <a:buNone/>
            </a:pPr>
            <a:r>
              <a:rPr lang="de-DE" sz="2000" dirty="0" smtClean="0"/>
              <a:t>			A</a:t>
            </a:r>
            <a:r>
              <a:rPr lang="de-DE" sz="2000" dirty="0"/>
              <a:t>. A. </a:t>
            </a:r>
            <a:r>
              <a:rPr lang="de-DE" sz="2000" dirty="0" smtClean="0"/>
              <a:t>Leino, W</a:t>
            </a:r>
            <a:r>
              <a:rPr lang="de-DE" sz="2000" dirty="0"/>
              <a:t>. Ren</a:t>
            </a:r>
            <a:r>
              <a:rPr lang="de-DE" sz="2000" dirty="0" smtClean="0"/>
              <a:t>, </a:t>
            </a:r>
            <a:r>
              <a:rPr lang="de-DE" sz="2000" dirty="0"/>
              <a:t>E. </a:t>
            </a:r>
            <a:r>
              <a:rPr lang="de-DE" sz="2000" dirty="0" err="1" smtClean="0"/>
              <a:t>H.Ahlgren,K</a:t>
            </a:r>
            <a:r>
              <a:rPr lang="de-DE" sz="2000" dirty="0"/>
              <a:t>. </a:t>
            </a:r>
            <a:r>
              <a:rPr lang="de-DE" sz="2000" dirty="0" smtClean="0"/>
              <a:t>Nordlund, </a:t>
            </a:r>
            <a:r>
              <a:rPr lang="de-DE" sz="2000" dirty="0"/>
              <a:t>F. </a:t>
            </a:r>
            <a:r>
              <a:rPr lang="de-DE" sz="2000" dirty="0" smtClean="0"/>
              <a:t>Djurabekova			University </a:t>
            </a:r>
            <a:r>
              <a:rPr lang="de-DE" sz="2000" dirty="0" err="1" smtClean="0"/>
              <a:t>of</a:t>
            </a:r>
            <a:r>
              <a:rPr lang="de-DE" sz="2000" dirty="0" smtClean="0"/>
              <a:t> Helsinki</a:t>
            </a:r>
          </a:p>
        </p:txBody>
      </p:sp>
    </p:spTree>
    <p:extLst>
      <p:ext uri="{BB962C8B-B14F-4D97-AF65-F5344CB8AC3E}">
        <p14:creationId xmlns:p14="http://schemas.microsoft.com/office/powerpoint/2010/main" val="27797556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3400" y="515006"/>
            <a:ext cx="8229600" cy="1849821"/>
          </a:xfrm>
        </p:spPr>
        <p:txBody>
          <a:bodyPr>
            <a:normAutofit/>
          </a:bodyPr>
          <a:lstStyle/>
          <a:p>
            <a:r>
              <a:rPr lang="en-GB" sz="2400" dirty="0">
                <a:latin typeface="Arial" panose="020B0604020202020204" pitchFamily="34" charset="0"/>
                <a:cs typeface="Arial" panose="020B0604020202020204" pitchFamily="34" charset="0"/>
              </a:rPr>
              <a:t>Irradiation induced </a:t>
            </a:r>
            <a:r>
              <a:rPr lang="en-GB" sz="2400" dirty="0" smtClean="0">
                <a:latin typeface="Arial" panose="020B0604020202020204" pitchFamily="34" charset="0"/>
                <a:cs typeface="Arial" panose="020B0604020202020204" pitchFamily="34" charset="0"/>
              </a:rPr>
              <a:t>hardening</a:t>
            </a:r>
            <a:br>
              <a:rPr lang="en-GB" sz="2400" dirty="0" smtClean="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impact response for Au 4.8 MeV/u</a:t>
            </a:r>
            <a:br>
              <a:rPr lang="en-GB" sz="2400" dirty="0" smtClean="0">
                <a:latin typeface="Arial" panose="020B0604020202020204" pitchFamily="34" charset="0"/>
                <a:cs typeface="Arial" panose="020B0604020202020204" pitchFamily="34" charset="0"/>
              </a:rPr>
            </a:br>
            <a:r>
              <a:rPr lang="en-GB" sz="2400" dirty="0">
                <a:latin typeface="Arial" panose="020B0604020202020204" pitchFamily="34" charset="0"/>
                <a:cs typeface="Arial" panose="020B0604020202020204" pitchFamily="34" charset="0"/>
              </a:rPr>
              <a:t/>
            </a:r>
            <a:br>
              <a:rPr lang="en-GB" sz="2400" dirty="0">
                <a:latin typeface="Arial" panose="020B0604020202020204" pitchFamily="34" charset="0"/>
                <a:cs typeface="Arial" panose="020B0604020202020204" pitchFamily="34" charset="0"/>
              </a:rPr>
            </a:br>
            <a:r>
              <a:rPr lang="en-GB" sz="2400" dirty="0" smtClean="0">
                <a:latin typeface="Arial" panose="020B0604020202020204" pitchFamily="34" charset="0"/>
                <a:cs typeface="Arial" panose="020B0604020202020204" pitchFamily="34" charset="0"/>
              </a:rPr>
              <a:t>DPA dependence</a:t>
            </a:r>
            <a:endParaRPr lang="en-US" sz="2400" dirty="0"/>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28903"/>
            <a:ext cx="4572000" cy="3504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2628903"/>
            <a:ext cx="4572000" cy="3504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44213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400" dirty="0" smtClean="0"/>
              <a:t>Beam-induced bending of MG6400Ua transversal  comparison Au 4,8 MeV/u Ca4,8 MeV/u</a:t>
            </a:r>
            <a:endParaRPr lang="en-US" sz="2400" dirty="0"/>
          </a:p>
        </p:txBody>
      </p:sp>
      <p:graphicFrame>
        <p:nvGraphicFramePr>
          <p:cNvPr id="4" name="Objekt 3"/>
          <p:cNvGraphicFramePr>
            <a:graphicFrameLocks noChangeAspect="1"/>
          </p:cNvGraphicFramePr>
          <p:nvPr>
            <p:extLst>
              <p:ext uri="{D42A27DB-BD31-4B8C-83A1-F6EECF244321}">
                <p14:modId xmlns:p14="http://schemas.microsoft.com/office/powerpoint/2010/main" val="2652681842"/>
              </p:ext>
            </p:extLst>
          </p:nvPr>
        </p:nvGraphicFramePr>
        <p:xfrm>
          <a:off x="4562542" y="2049516"/>
          <a:ext cx="4466243" cy="3416465"/>
        </p:xfrm>
        <a:graphic>
          <a:graphicData uri="http://schemas.openxmlformats.org/presentationml/2006/ole">
            <mc:AlternateContent xmlns:mc="http://schemas.openxmlformats.org/markup-compatibility/2006">
              <mc:Choice xmlns:v="urn:schemas-microsoft-com:vml" Requires="v">
                <p:oleObj spid="_x0000_s2104" name="Graph" r:id="rId3" imgW="3920760" imgH="3000960" progId="Origin50.Graph">
                  <p:embed/>
                </p:oleObj>
              </mc:Choice>
              <mc:Fallback>
                <p:oleObj name="Graph" r:id="rId3" imgW="3920760" imgH="3000960" progId="Origin50.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2542" y="2049516"/>
                        <a:ext cx="4466243" cy="3416465"/>
                      </a:xfrm>
                      <a:prstGeom prst="rect">
                        <a:avLst/>
                      </a:prstGeom>
                      <a:noFill/>
                      <a:ln w="9525">
                        <a:solidFill>
                          <a:schemeClr val="accent1"/>
                        </a:solidFill>
                        <a:miter lim="800000"/>
                        <a:headEnd/>
                        <a:tailEnd/>
                      </a:ln>
                      <a:extLst/>
                    </p:spPr>
                  </p:pic>
                </p:oleObj>
              </mc:Fallback>
            </mc:AlternateContent>
          </a:graphicData>
        </a:graphic>
      </p:graphicFrame>
      <p:graphicFrame>
        <p:nvGraphicFramePr>
          <p:cNvPr id="9" name="Objekt 8"/>
          <p:cNvGraphicFramePr>
            <a:graphicFrameLocks noChangeAspect="1"/>
          </p:cNvGraphicFramePr>
          <p:nvPr>
            <p:extLst>
              <p:ext uri="{D42A27DB-BD31-4B8C-83A1-F6EECF244321}">
                <p14:modId xmlns:p14="http://schemas.microsoft.com/office/powerpoint/2010/main" val="4005397199"/>
              </p:ext>
            </p:extLst>
          </p:nvPr>
        </p:nvGraphicFramePr>
        <p:xfrm>
          <a:off x="65864" y="2049517"/>
          <a:ext cx="4465889" cy="3416464"/>
        </p:xfrm>
        <a:graphic>
          <a:graphicData uri="http://schemas.openxmlformats.org/presentationml/2006/ole">
            <mc:AlternateContent xmlns:mc="http://schemas.openxmlformats.org/markup-compatibility/2006">
              <mc:Choice xmlns:v="urn:schemas-microsoft-com:vml" Requires="v">
                <p:oleObj spid="_x0000_s2105" name="Graph" r:id="rId5" imgW="3920760" imgH="3000960" progId="Origin50.Graph">
                  <p:embed/>
                </p:oleObj>
              </mc:Choice>
              <mc:Fallback>
                <p:oleObj name="Graph" r:id="rId5" imgW="3920760" imgH="3000960" progId="Origin50.Graph">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864" y="2049517"/>
                        <a:ext cx="4465889" cy="3416464"/>
                      </a:xfrm>
                      <a:prstGeom prst="rect">
                        <a:avLst/>
                      </a:prstGeom>
                      <a:noFill/>
                      <a:ln>
                        <a:solidFill>
                          <a:schemeClr val="accent1"/>
                        </a:solidFill>
                      </a:ln>
                    </p:spPr>
                  </p:pic>
                </p:oleObj>
              </mc:Fallback>
            </mc:AlternateContent>
          </a:graphicData>
        </a:graphic>
      </p:graphicFrame>
    </p:spTree>
    <p:extLst>
      <p:ext uri="{BB962C8B-B14F-4D97-AF65-F5344CB8AC3E}">
        <p14:creationId xmlns:p14="http://schemas.microsoft.com/office/powerpoint/2010/main" val="6506716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190500"/>
            <a:ext cx="7162800" cy="860425"/>
          </a:xfrm>
        </p:spPr>
        <p:txBody>
          <a:bodyPr>
            <a:normAutofit/>
          </a:bodyPr>
          <a:lstStyle/>
          <a:p>
            <a:r>
              <a:rPr lang="en-US" sz="2400" dirty="0" smtClean="0">
                <a:latin typeface="Arial" panose="020B0604020202020204" pitchFamily="34" charset="0"/>
                <a:cs typeface="Arial" panose="020B0604020202020204" pitchFamily="34" charset="0"/>
              </a:rPr>
              <a:t>Online study of electrical resistivity degradation</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 for isotropic graphite –light ions</a:t>
            </a:r>
            <a:endParaRPr lang="en-US" sz="2400" dirty="0">
              <a:latin typeface="Arial" panose="020B0604020202020204" pitchFamily="34" charset="0"/>
              <a:cs typeface="Arial" panose="020B0604020202020204" pitchFamily="34" charset="0"/>
            </a:endParaRPr>
          </a:p>
        </p:txBody>
      </p:sp>
      <p:sp>
        <p:nvSpPr>
          <p:cNvPr id="6" name="TextBox 5"/>
          <p:cNvSpPr txBox="1"/>
          <p:nvPr/>
        </p:nvSpPr>
        <p:spPr>
          <a:xfrm>
            <a:off x="148623" y="5909058"/>
            <a:ext cx="8735421" cy="723275"/>
          </a:xfrm>
          <a:prstGeom prst="rect">
            <a:avLst/>
          </a:prstGeom>
          <a:noFill/>
        </p:spPr>
        <p:txBody>
          <a:bodyPr wrap="square" rtlCol="0">
            <a:spAutoFit/>
          </a:bodyPr>
          <a:lstStyle/>
          <a:p>
            <a:pPr marL="285750" indent="-285750" algn="just">
              <a:spcAft>
                <a:spcPts val="600"/>
              </a:spcAft>
              <a:buFont typeface="Arial"/>
              <a:buChar char="•"/>
            </a:pPr>
            <a:r>
              <a:rPr lang="en-US" dirty="0" smtClean="0"/>
              <a:t>relative change of average resistivity for the whole ion range ~ 35 µm)</a:t>
            </a:r>
            <a:endParaRPr lang="en-US" dirty="0"/>
          </a:p>
          <a:p>
            <a:pPr algn="just">
              <a:spcAft>
                <a:spcPts val="600"/>
              </a:spcAft>
            </a:pPr>
            <a:r>
              <a:rPr lang="en-US" dirty="0" smtClean="0">
                <a:solidFill>
                  <a:srgbClr val="009900"/>
                </a:solidFill>
              </a:rPr>
              <a:t>MG6530 (long fibers, no </a:t>
            </a:r>
            <a:r>
              <a:rPr lang="en-US" dirty="0" err="1" smtClean="0">
                <a:solidFill>
                  <a:srgbClr val="009900"/>
                </a:solidFill>
              </a:rPr>
              <a:t>Ti</a:t>
            </a:r>
            <a:r>
              <a:rPr lang="en-US" dirty="0" smtClean="0">
                <a:solidFill>
                  <a:srgbClr val="009900"/>
                </a:solidFill>
              </a:rPr>
              <a:t>) </a:t>
            </a:r>
            <a:r>
              <a:rPr lang="en-US" dirty="0" smtClean="0">
                <a:solidFill>
                  <a:srgbClr val="FF0000"/>
                </a:solidFill>
              </a:rPr>
              <a:t>&lt; </a:t>
            </a:r>
            <a:r>
              <a:rPr lang="en-US" dirty="0" smtClean="0"/>
              <a:t>MG6541 (short fibers, </a:t>
            </a:r>
            <a:r>
              <a:rPr lang="en-US" dirty="0" err="1" smtClean="0"/>
              <a:t>Ti</a:t>
            </a:r>
            <a:r>
              <a:rPr lang="en-US" dirty="0" smtClean="0"/>
              <a:t>) </a:t>
            </a:r>
            <a:r>
              <a:rPr lang="en-US" dirty="0" smtClean="0">
                <a:solidFill>
                  <a:srgbClr val="FF0000"/>
                </a:solidFill>
              </a:rPr>
              <a:t>&lt; MG6400 (no fibers, no </a:t>
            </a:r>
            <a:r>
              <a:rPr lang="en-US" dirty="0" err="1" smtClean="0">
                <a:solidFill>
                  <a:srgbClr val="FF0000"/>
                </a:solidFill>
              </a:rPr>
              <a:t>Ti</a:t>
            </a:r>
            <a:r>
              <a:rPr lang="en-US" dirty="0" smtClean="0">
                <a:solidFill>
                  <a:srgbClr val="FF0000"/>
                </a:solidFill>
              </a:rPr>
              <a:t>)</a:t>
            </a:r>
            <a:endParaRPr lang="en-US" dirty="0" smtClean="0"/>
          </a:p>
        </p:txBody>
      </p:sp>
      <p:sp>
        <p:nvSpPr>
          <p:cNvPr id="8" name="TextBox 7"/>
          <p:cNvSpPr txBox="1"/>
          <p:nvPr/>
        </p:nvSpPr>
        <p:spPr>
          <a:xfrm>
            <a:off x="452562" y="1295400"/>
            <a:ext cx="8127544" cy="646331"/>
          </a:xfrm>
          <a:prstGeom prst="rect">
            <a:avLst/>
          </a:prstGeom>
          <a:noFill/>
        </p:spPr>
        <p:txBody>
          <a:bodyPr wrap="square" rtlCol="0">
            <a:spAutoFit/>
          </a:bodyPr>
          <a:lstStyle/>
          <a:p>
            <a:r>
              <a:rPr lang="en-GB" dirty="0" smtClean="0">
                <a:solidFill>
                  <a:srgbClr val="0000FF"/>
                </a:solidFill>
              </a:rPr>
              <a:t>Ca ions </a:t>
            </a:r>
            <a:r>
              <a:rPr lang="en-GB" dirty="0" smtClean="0"/>
              <a:t>to simulate </a:t>
            </a:r>
            <a:r>
              <a:rPr lang="en-GB" dirty="0"/>
              <a:t>damage induced by secondary particles and recoil atoms in collimator </a:t>
            </a:r>
            <a:r>
              <a:rPr lang="en-GB" dirty="0" smtClean="0"/>
              <a:t>jaw </a:t>
            </a:r>
            <a:endParaRPr lang="en-US" dirty="0"/>
          </a:p>
        </p:txBody>
      </p:sp>
      <p:sp>
        <p:nvSpPr>
          <p:cNvPr id="2" name="TextBox 1"/>
          <p:cNvSpPr txBox="1"/>
          <p:nvPr/>
        </p:nvSpPr>
        <p:spPr>
          <a:xfrm>
            <a:off x="271202" y="5164386"/>
            <a:ext cx="8490263" cy="707886"/>
          </a:xfrm>
          <a:prstGeom prst="rect">
            <a:avLst/>
          </a:prstGeom>
          <a:noFill/>
        </p:spPr>
        <p:txBody>
          <a:bodyPr wrap="square" rtlCol="0">
            <a:spAutoFit/>
          </a:bodyPr>
          <a:lstStyle/>
          <a:p>
            <a:r>
              <a:rPr lang="de-DE" sz="2000" i="1" dirty="0" smtClean="0">
                <a:solidFill>
                  <a:srgbClr val="FF0000"/>
                </a:solidFill>
              </a:rPr>
              <a:t>Degradation </a:t>
            </a:r>
            <a:r>
              <a:rPr lang="de-DE" sz="2000" i="1" dirty="0" err="1" smtClean="0">
                <a:solidFill>
                  <a:srgbClr val="FF0000"/>
                </a:solidFill>
              </a:rPr>
              <a:t>of</a:t>
            </a:r>
            <a:r>
              <a:rPr lang="de-DE" sz="2000" i="1" dirty="0" smtClean="0">
                <a:solidFill>
                  <a:srgbClr val="FF0000"/>
                </a:solidFill>
              </a:rPr>
              <a:t> </a:t>
            </a:r>
            <a:r>
              <a:rPr lang="de-DE" sz="2000" i="1" dirty="0" err="1" smtClean="0">
                <a:solidFill>
                  <a:srgbClr val="FF0000"/>
                </a:solidFill>
              </a:rPr>
              <a:t>electrical</a:t>
            </a:r>
            <a:r>
              <a:rPr lang="de-DE" sz="2000" i="1" dirty="0" smtClean="0">
                <a:solidFill>
                  <a:srgbClr val="FF0000"/>
                </a:solidFill>
              </a:rPr>
              <a:t> </a:t>
            </a:r>
            <a:r>
              <a:rPr lang="de-DE" sz="2000" i="1" dirty="0" err="1" smtClean="0">
                <a:solidFill>
                  <a:srgbClr val="FF0000"/>
                </a:solidFill>
              </a:rPr>
              <a:t>resistivity</a:t>
            </a:r>
            <a:r>
              <a:rPr lang="de-DE" sz="2000" i="1" dirty="0" smtClean="0">
                <a:solidFill>
                  <a:srgbClr val="FF0000"/>
                </a:solidFill>
              </a:rPr>
              <a:t> </a:t>
            </a:r>
            <a:r>
              <a:rPr lang="de-DE" sz="2000" i="1" dirty="0" err="1" smtClean="0">
                <a:solidFill>
                  <a:srgbClr val="FF0000"/>
                </a:solidFill>
              </a:rPr>
              <a:t>and</a:t>
            </a:r>
            <a:r>
              <a:rPr lang="de-DE" sz="2000" i="1" dirty="0" smtClean="0">
                <a:solidFill>
                  <a:srgbClr val="FF0000"/>
                </a:solidFill>
              </a:rPr>
              <a:t> thermal </a:t>
            </a:r>
            <a:r>
              <a:rPr lang="de-DE" sz="2000" i="1" dirty="0" err="1" smtClean="0">
                <a:solidFill>
                  <a:srgbClr val="FF0000"/>
                </a:solidFill>
              </a:rPr>
              <a:t>conductivity</a:t>
            </a:r>
            <a:r>
              <a:rPr lang="de-DE" sz="2000" i="1" dirty="0" smtClean="0">
                <a:solidFill>
                  <a:srgbClr val="FF0000"/>
                </a:solidFill>
              </a:rPr>
              <a:t> due </a:t>
            </a:r>
            <a:r>
              <a:rPr lang="de-DE" sz="2000" i="1" dirty="0" err="1" smtClean="0">
                <a:solidFill>
                  <a:srgbClr val="FF0000"/>
                </a:solidFill>
              </a:rPr>
              <a:t>to</a:t>
            </a:r>
            <a:r>
              <a:rPr lang="de-DE" sz="2000" i="1" dirty="0" smtClean="0">
                <a:solidFill>
                  <a:srgbClr val="FF0000"/>
                </a:solidFill>
              </a:rPr>
              <a:t> beam-</a:t>
            </a:r>
            <a:r>
              <a:rPr lang="de-DE" sz="2000" i="1" dirty="0" err="1" smtClean="0">
                <a:solidFill>
                  <a:srgbClr val="FF0000"/>
                </a:solidFill>
              </a:rPr>
              <a:t>induced</a:t>
            </a:r>
            <a:r>
              <a:rPr lang="de-DE" sz="2000" i="1" dirty="0" smtClean="0">
                <a:solidFill>
                  <a:srgbClr val="FF0000"/>
                </a:solidFill>
              </a:rPr>
              <a:t>  in-plane </a:t>
            </a:r>
            <a:r>
              <a:rPr lang="de-DE" sz="2000" i="1" dirty="0" err="1" smtClean="0">
                <a:solidFill>
                  <a:srgbClr val="FF0000"/>
                </a:solidFill>
              </a:rPr>
              <a:t>size</a:t>
            </a:r>
            <a:r>
              <a:rPr lang="de-DE" sz="2000" i="1" dirty="0" smtClean="0">
                <a:solidFill>
                  <a:srgbClr val="FF0000"/>
                </a:solidFill>
              </a:rPr>
              <a:t> </a:t>
            </a:r>
            <a:r>
              <a:rPr lang="de-DE" sz="2000" i="1" dirty="0" err="1" smtClean="0">
                <a:solidFill>
                  <a:srgbClr val="FF0000"/>
                </a:solidFill>
              </a:rPr>
              <a:t>reduction</a:t>
            </a:r>
            <a:r>
              <a:rPr lang="de-DE" sz="2000" i="1" dirty="0" smtClean="0">
                <a:solidFill>
                  <a:srgbClr val="FF0000"/>
                </a:solidFill>
              </a:rPr>
              <a:t> </a:t>
            </a:r>
            <a:r>
              <a:rPr lang="de-DE" sz="2000" i="1" dirty="0" err="1" smtClean="0">
                <a:solidFill>
                  <a:srgbClr val="FF0000"/>
                </a:solidFill>
              </a:rPr>
              <a:t>of</a:t>
            </a:r>
            <a:r>
              <a:rPr lang="de-DE" sz="2000" i="1" dirty="0" smtClean="0">
                <a:solidFill>
                  <a:srgbClr val="FF0000"/>
                </a:solidFill>
              </a:rPr>
              <a:t> </a:t>
            </a:r>
            <a:r>
              <a:rPr lang="de-DE" sz="2000" i="1" dirty="0" err="1" smtClean="0">
                <a:solidFill>
                  <a:srgbClr val="FF0000"/>
                </a:solidFill>
              </a:rPr>
              <a:t>crystallites</a:t>
            </a:r>
            <a:endParaRPr lang="en-US" sz="2000" i="1" dirty="0">
              <a:solidFill>
                <a:srgbClr val="FF0000"/>
              </a:solidFill>
            </a:endParaRPr>
          </a:p>
        </p:txBody>
      </p:sp>
      <p:grpSp>
        <p:nvGrpSpPr>
          <p:cNvPr id="15" name="Group 14"/>
          <p:cNvGrpSpPr/>
          <p:nvPr/>
        </p:nvGrpSpPr>
        <p:grpSpPr>
          <a:xfrm>
            <a:off x="184249" y="2010919"/>
            <a:ext cx="4126558" cy="2937343"/>
            <a:chOff x="184249" y="2227044"/>
            <a:chExt cx="4126558" cy="2937343"/>
          </a:xfrm>
        </p:grpSpPr>
        <p:pic>
          <p:nvPicPr>
            <p:cNvPr id="4" name="Picture 3" descr="electic_resistivity.png"/>
            <p:cNvPicPr>
              <a:picLocks noChangeAspect="1"/>
            </p:cNvPicPr>
            <p:nvPr/>
          </p:nvPicPr>
          <p:blipFill rotWithShape="1">
            <a:blip r:embed="rId4">
              <a:extLst>
                <a:ext uri="{28A0092B-C50C-407E-A947-70E740481C1C}">
                  <a14:useLocalDpi xmlns:a14="http://schemas.microsoft.com/office/drawing/2010/main" val="0"/>
                </a:ext>
              </a:extLst>
            </a:blip>
            <a:srcRect r="13539" b="11940"/>
            <a:stretch/>
          </p:blipFill>
          <p:spPr>
            <a:xfrm>
              <a:off x="184249" y="2227044"/>
              <a:ext cx="4126558" cy="2937343"/>
            </a:xfrm>
            <a:prstGeom prst="rect">
              <a:avLst/>
            </a:prstGeom>
          </p:spPr>
        </p:pic>
        <p:sp>
          <p:nvSpPr>
            <p:cNvPr id="5" name="TextBox 4"/>
            <p:cNvSpPr txBox="1"/>
            <p:nvPr/>
          </p:nvSpPr>
          <p:spPr>
            <a:xfrm>
              <a:off x="2971800" y="3680811"/>
              <a:ext cx="1172885" cy="338554"/>
            </a:xfrm>
            <a:prstGeom prst="rect">
              <a:avLst/>
            </a:prstGeom>
            <a:noFill/>
          </p:spPr>
          <p:txBody>
            <a:bodyPr wrap="none" rtlCol="0">
              <a:spAutoFit/>
            </a:bodyPr>
            <a:lstStyle/>
            <a:p>
              <a:r>
                <a:rPr lang="de-DE" sz="1600" dirty="0" smtClean="0">
                  <a:solidFill>
                    <a:srgbClr val="FF0000"/>
                  </a:solidFill>
                </a:rPr>
                <a:t>DPA: 10-4 </a:t>
              </a:r>
              <a:endParaRPr lang="en-US" sz="1600" dirty="0">
                <a:solidFill>
                  <a:srgbClr val="FF0000"/>
                </a:solidFill>
              </a:endParaRPr>
            </a:p>
          </p:txBody>
        </p:sp>
        <p:cxnSp>
          <p:nvCxnSpPr>
            <p:cNvPr id="11" name="Straight Arrow Connector 10"/>
            <p:cNvCxnSpPr/>
            <p:nvPr/>
          </p:nvCxnSpPr>
          <p:spPr>
            <a:xfrm flipH="1">
              <a:off x="3886200" y="4019365"/>
              <a:ext cx="876" cy="49331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aphicFrame>
        <p:nvGraphicFramePr>
          <p:cNvPr id="7" name="Object 6"/>
          <p:cNvGraphicFramePr>
            <a:graphicFrameLocks noGrp="1" noChangeAspect="1"/>
          </p:cNvGraphicFramePr>
          <p:nvPr>
            <p:extLst>
              <p:ext uri="{D42A27DB-BD31-4B8C-83A1-F6EECF244321}">
                <p14:modId xmlns:p14="http://schemas.microsoft.com/office/powerpoint/2010/main" val="799014318"/>
              </p:ext>
            </p:extLst>
          </p:nvPr>
        </p:nvGraphicFramePr>
        <p:xfrm>
          <a:off x="4771697" y="1951062"/>
          <a:ext cx="3924300" cy="2997200"/>
        </p:xfrm>
        <a:graphic>
          <a:graphicData uri="http://schemas.openxmlformats.org/presentationml/2006/ole">
            <mc:AlternateContent xmlns:mc="http://schemas.openxmlformats.org/markup-compatibility/2006">
              <mc:Choice xmlns:v="urn:schemas-microsoft-com:vml" Requires="v">
                <p:oleObj spid="_x0000_s4119" name="Graph" r:id="rId5" imgW="3924300" imgH="2997200" progId="Origin50.Graph">
                  <p:embed/>
                </p:oleObj>
              </mc:Choice>
              <mc:Fallback>
                <p:oleObj name="Graph" r:id="rId5" imgW="3924300" imgH="2997200" progId="Origin50.Graph">
                  <p:embed/>
                  <p:pic>
                    <p:nvPicPr>
                      <p:cNvPr id="0" name="Content Placeholder 3"/>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71697" y="1951062"/>
                        <a:ext cx="3924300" cy="299720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849575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Conclusions</a:t>
            </a:r>
            <a:endParaRPr lang="en-US" dirty="0"/>
          </a:p>
        </p:txBody>
      </p:sp>
      <p:sp>
        <p:nvSpPr>
          <p:cNvPr id="3" name="Content Placeholder 2"/>
          <p:cNvSpPr>
            <a:spLocks noGrp="1"/>
          </p:cNvSpPr>
          <p:nvPr>
            <p:ph idx="1"/>
          </p:nvPr>
        </p:nvSpPr>
        <p:spPr>
          <a:xfrm>
            <a:off x="457200" y="1228299"/>
            <a:ext cx="8441140" cy="5254387"/>
          </a:xfrm>
        </p:spPr>
        <p:txBody>
          <a:bodyPr>
            <a:normAutofit fontScale="85000" lnSpcReduction="20000"/>
          </a:bodyPr>
          <a:lstStyle/>
          <a:p>
            <a:pPr>
              <a:lnSpc>
                <a:spcPct val="170000"/>
              </a:lnSpc>
            </a:pPr>
            <a:r>
              <a:rPr lang="de-DE" sz="2000" b="1" dirty="0" err="1" smtClean="0"/>
              <a:t>Synergistic</a:t>
            </a:r>
            <a:r>
              <a:rPr lang="de-DE" sz="2000" b="1" dirty="0" smtClean="0"/>
              <a:t> </a:t>
            </a:r>
            <a:r>
              <a:rPr lang="de-DE" sz="2000" b="1" dirty="0" err="1" smtClean="0"/>
              <a:t>activity</a:t>
            </a:r>
            <a:r>
              <a:rPr lang="de-DE" sz="2000" b="1" dirty="0" smtClean="0"/>
              <a:t> on </a:t>
            </a:r>
            <a:r>
              <a:rPr lang="de-DE" sz="2000" b="1" dirty="0" err="1" smtClean="0">
                <a:solidFill>
                  <a:srgbClr val="FF0000"/>
                </a:solidFill>
              </a:rPr>
              <a:t>optimization</a:t>
            </a:r>
            <a:r>
              <a:rPr lang="de-DE" sz="2000" b="1" dirty="0" smtClean="0">
                <a:solidFill>
                  <a:srgbClr val="FF0000"/>
                </a:solidFill>
              </a:rPr>
              <a:t> </a:t>
            </a:r>
            <a:r>
              <a:rPr lang="de-DE" sz="2000" b="1" dirty="0" err="1" smtClean="0">
                <a:solidFill>
                  <a:srgbClr val="FF0000"/>
                </a:solidFill>
              </a:rPr>
              <a:t>of</a:t>
            </a:r>
            <a:r>
              <a:rPr lang="de-DE" sz="2000" b="1" dirty="0" smtClean="0">
                <a:solidFill>
                  <a:srgbClr val="FF0000"/>
                </a:solidFill>
              </a:rPr>
              <a:t> </a:t>
            </a:r>
            <a:r>
              <a:rPr lang="de-DE" sz="2000" b="1" dirty="0" err="1" smtClean="0">
                <a:solidFill>
                  <a:srgbClr val="FF0000"/>
                </a:solidFill>
              </a:rPr>
              <a:t>MoGr</a:t>
            </a:r>
            <a:r>
              <a:rPr lang="de-DE" sz="2000" b="1" dirty="0" smtClean="0">
                <a:solidFill>
                  <a:srgbClr val="FF0000"/>
                </a:solidFill>
              </a:rPr>
              <a:t> </a:t>
            </a:r>
            <a:r>
              <a:rPr lang="de-DE" sz="2000" b="1" dirty="0" err="1" smtClean="0">
                <a:solidFill>
                  <a:srgbClr val="FF0000"/>
                </a:solidFill>
              </a:rPr>
              <a:t>composition</a:t>
            </a:r>
            <a:r>
              <a:rPr lang="de-DE" sz="2000" b="1" dirty="0" smtClean="0">
                <a:solidFill>
                  <a:srgbClr val="FF0000"/>
                </a:solidFill>
              </a:rPr>
              <a:t> </a:t>
            </a:r>
            <a:r>
              <a:rPr lang="de-DE" sz="2000" b="1" dirty="0" err="1" smtClean="0">
                <a:solidFill>
                  <a:srgbClr val="FF0000"/>
                </a:solidFill>
              </a:rPr>
              <a:t>as</a:t>
            </a:r>
            <a:r>
              <a:rPr lang="de-DE" sz="2000" b="1" dirty="0" smtClean="0">
                <a:solidFill>
                  <a:srgbClr val="FF0000"/>
                </a:solidFill>
              </a:rPr>
              <a:t> </a:t>
            </a:r>
            <a:r>
              <a:rPr lang="de-DE" sz="2000" b="1" dirty="0" err="1" smtClean="0">
                <a:solidFill>
                  <a:srgbClr val="FF0000"/>
                </a:solidFill>
              </a:rPr>
              <a:t>respect</a:t>
            </a:r>
            <a:r>
              <a:rPr lang="de-DE" sz="2000" b="1" dirty="0" smtClean="0">
                <a:solidFill>
                  <a:srgbClr val="FF0000"/>
                </a:solidFill>
              </a:rPr>
              <a:t> </a:t>
            </a:r>
            <a:r>
              <a:rPr lang="de-DE" sz="2000" b="1" dirty="0" err="1" smtClean="0">
                <a:solidFill>
                  <a:srgbClr val="FF0000"/>
                </a:solidFill>
              </a:rPr>
              <a:t>to</a:t>
            </a:r>
            <a:r>
              <a:rPr lang="de-DE" sz="2000" b="1" dirty="0" smtClean="0">
                <a:solidFill>
                  <a:srgbClr val="FF0000"/>
                </a:solidFill>
              </a:rPr>
              <a:t> </a:t>
            </a:r>
            <a:r>
              <a:rPr lang="de-DE" sz="2000" b="1" dirty="0" err="1" smtClean="0">
                <a:solidFill>
                  <a:srgbClr val="FF0000"/>
                </a:solidFill>
              </a:rPr>
              <a:t>radiation</a:t>
            </a:r>
            <a:r>
              <a:rPr lang="de-DE" sz="2000" b="1" dirty="0" smtClean="0">
                <a:solidFill>
                  <a:srgbClr val="FF0000"/>
                </a:solidFill>
              </a:rPr>
              <a:t> </a:t>
            </a:r>
            <a:r>
              <a:rPr lang="de-DE" sz="2000" b="1" dirty="0" err="1" smtClean="0">
                <a:solidFill>
                  <a:srgbClr val="FF0000"/>
                </a:solidFill>
              </a:rPr>
              <a:t>hardness</a:t>
            </a:r>
            <a:r>
              <a:rPr lang="de-DE" sz="2000" b="1" dirty="0" smtClean="0"/>
              <a:t>: </a:t>
            </a:r>
            <a:r>
              <a:rPr lang="de-DE" sz="2000" i="1" dirty="0" smtClean="0"/>
              <a:t>CERN, GSI, </a:t>
            </a:r>
            <a:r>
              <a:rPr lang="de-DE" sz="2000" i="1" dirty="0" err="1" smtClean="0"/>
              <a:t>Brevetti</a:t>
            </a:r>
            <a:r>
              <a:rPr lang="de-DE" sz="2000" i="1" dirty="0" smtClean="0"/>
              <a:t> </a:t>
            </a:r>
            <a:r>
              <a:rPr lang="de-DE" sz="2000" i="1" dirty="0" err="1" smtClean="0"/>
              <a:t>Bizz</a:t>
            </a:r>
            <a:r>
              <a:rPr lang="de-DE" sz="2000" i="1" dirty="0" smtClean="0"/>
              <a:t>, BNL</a:t>
            </a:r>
          </a:p>
          <a:p>
            <a:pPr lvl="1">
              <a:lnSpc>
                <a:spcPct val="170000"/>
              </a:lnSpc>
            </a:pPr>
            <a:r>
              <a:rPr lang="de-DE" sz="2000" b="1" dirty="0" smtClean="0"/>
              <a:t>Outcome: </a:t>
            </a:r>
          </a:p>
          <a:p>
            <a:pPr lvl="4">
              <a:lnSpc>
                <a:spcPts val="2800"/>
              </a:lnSpc>
              <a:spcBef>
                <a:spcPts val="0"/>
              </a:spcBef>
            </a:pPr>
            <a:r>
              <a:rPr lang="de-DE" dirty="0" err="1" smtClean="0"/>
              <a:t>MoGr</a:t>
            </a:r>
            <a:r>
              <a:rPr lang="de-DE" dirty="0" smtClean="0"/>
              <a:t> </a:t>
            </a:r>
            <a:r>
              <a:rPr lang="de-DE" dirty="0" err="1" smtClean="0"/>
              <a:t>with</a:t>
            </a:r>
            <a:r>
              <a:rPr lang="de-DE" dirty="0" smtClean="0"/>
              <a:t> </a:t>
            </a:r>
            <a:r>
              <a:rPr lang="de-DE" dirty="0" err="1" smtClean="0"/>
              <a:t>better</a:t>
            </a:r>
            <a:r>
              <a:rPr lang="de-DE" dirty="0" smtClean="0"/>
              <a:t> </a:t>
            </a:r>
            <a:r>
              <a:rPr lang="de-DE" dirty="0" err="1" smtClean="0"/>
              <a:t>radiation</a:t>
            </a:r>
            <a:r>
              <a:rPr lang="de-DE" dirty="0" smtClean="0"/>
              <a:t> </a:t>
            </a:r>
            <a:r>
              <a:rPr lang="de-DE" dirty="0" err="1" smtClean="0"/>
              <a:t>hardness</a:t>
            </a:r>
            <a:endParaRPr lang="de-DE" dirty="0" smtClean="0"/>
          </a:p>
          <a:p>
            <a:pPr lvl="4">
              <a:lnSpc>
                <a:spcPts val="2800"/>
              </a:lnSpc>
              <a:spcBef>
                <a:spcPts val="0"/>
              </a:spcBef>
            </a:pPr>
            <a:r>
              <a:rPr lang="de-DE" dirty="0" err="1" smtClean="0"/>
              <a:t>less</a:t>
            </a:r>
            <a:r>
              <a:rPr lang="de-DE" dirty="0" smtClean="0"/>
              <a:t> </a:t>
            </a:r>
            <a:r>
              <a:rPr lang="de-DE" dirty="0" err="1" smtClean="0"/>
              <a:t>deformation</a:t>
            </a:r>
            <a:r>
              <a:rPr lang="de-DE" dirty="0" smtClean="0"/>
              <a:t> in GSI </a:t>
            </a:r>
            <a:r>
              <a:rPr lang="de-DE" dirty="0" err="1" smtClean="0"/>
              <a:t>experiments</a:t>
            </a:r>
            <a:endParaRPr lang="de-DE" dirty="0" smtClean="0"/>
          </a:p>
          <a:p>
            <a:pPr lvl="4">
              <a:lnSpc>
                <a:spcPts val="2800"/>
              </a:lnSpc>
              <a:spcBef>
                <a:spcPts val="0"/>
              </a:spcBef>
            </a:pPr>
            <a:r>
              <a:rPr lang="de-DE" dirty="0" err="1" smtClean="0"/>
              <a:t>no</a:t>
            </a:r>
            <a:r>
              <a:rPr lang="de-DE" dirty="0" smtClean="0"/>
              <a:t> </a:t>
            </a:r>
            <a:r>
              <a:rPr lang="de-DE" dirty="0" err="1" smtClean="0"/>
              <a:t>failure</a:t>
            </a:r>
            <a:r>
              <a:rPr lang="de-DE" dirty="0" smtClean="0"/>
              <a:t> in BNL </a:t>
            </a:r>
            <a:r>
              <a:rPr lang="de-DE" dirty="0" err="1" smtClean="0"/>
              <a:t>irradiation</a:t>
            </a:r>
            <a:endParaRPr lang="de-DE" dirty="0" smtClean="0"/>
          </a:p>
          <a:p>
            <a:pPr lvl="4">
              <a:lnSpc>
                <a:spcPts val="2800"/>
              </a:lnSpc>
              <a:spcBef>
                <a:spcPts val="0"/>
              </a:spcBef>
            </a:pPr>
            <a:r>
              <a:rPr lang="de-DE" dirty="0" err="1" smtClean="0"/>
              <a:t>Ti</a:t>
            </a:r>
            <a:r>
              <a:rPr lang="de-DE" dirty="0" smtClean="0"/>
              <a:t> </a:t>
            </a:r>
            <a:r>
              <a:rPr lang="de-DE" dirty="0" err="1" smtClean="0"/>
              <a:t>addition</a:t>
            </a:r>
            <a:r>
              <a:rPr lang="de-DE" dirty="0" smtClean="0"/>
              <a:t> </a:t>
            </a:r>
            <a:r>
              <a:rPr lang="de-DE" dirty="0" err="1" smtClean="0"/>
              <a:t>leads</a:t>
            </a:r>
            <a:r>
              <a:rPr lang="de-DE" dirty="0" smtClean="0"/>
              <a:t> </a:t>
            </a:r>
            <a:r>
              <a:rPr lang="de-DE" dirty="0" err="1" smtClean="0"/>
              <a:t>to</a:t>
            </a:r>
            <a:r>
              <a:rPr lang="de-DE" dirty="0" smtClean="0"/>
              <a:t> </a:t>
            </a:r>
            <a:r>
              <a:rPr lang="de-DE" dirty="0" err="1" smtClean="0"/>
              <a:t>more</a:t>
            </a:r>
            <a:r>
              <a:rPr lang="de-DE" dirty="0" smtClean="0"/>
              <a:t> </a:t>
            </a:r>
            <a:r>
              <a:rPr lang="de-DE" dirty="0" err="1" smtClean="0"/>
              <a:t>stable</a:t>
            </a:r>
            <a:r>
              <a:rPr lang="de-DE" dirty="0" smtClean="0"/>
              <a:t> </a:t>
            </a:r>
            <a:r>
              <a:rPr lang="de-DE" dirty="0" err="1" smtClean="0"/>
              <a:t>carbide</a:t>
            </a:r>
            <a:r>
              <a:rPr lang="de-DE" dirty="0" smtClean="0"/>
              <a:t> </a:t>
            </a:r>
            <a:r>
              <a:rPr lang="de-DE" dirty="0" err="1" smtClean="0"/>
              <a:t>phases</a:t>
            </a:r>
            <a:endParaRPr lang="de-DE" dirty="0" smtClean="0"/>
          </a:p>
          <a:p>
            <a:pPr lvl="4">
              <a:lnSpc>
                <a:spcPts val="2800"/>
              </a:lnSpc>
              <a:spcBef>
                <a:spcPts val="0"/>
              </a:spcBef>
            </a:pPr>
            <a:r>
              <a:rPr lang="de-DE" dirty="0" smtClean="0"/>
              <a:t>Higher </a:t>
            </a:r>
            <a:r>
              <a:rPr lang="de-DE" dirty="0" err="1" smtClean="0"/>
              <a:t>temperature</a:t>
            </a:r>
            <a:r>
              <a:rPr lang="de-DE" dirty="0" smtClean="0"/>
              <a:t> </a:t>
            </a:r>
            <a:r>
              <a:rPr lang="de-DE" dirty="0" err="1" smtClean="0"/>
              <a:t>treatment</a:t>
            </a:r>
            <a:r>
              <a:rPr lang="de-DE" dirty="0" smtClean="0"/>
              <a:t>- </a:t>
            </a:r>
            <a:r>
              <a:rPr lang="de-DE" dirty="0" err="1" smtClean="0"/>
              <a:t>helps</a:t>
            </a:r>
            <a:endParaRPr lang="de-DE" dirty="0" smtClean="0"/>
          </a:p>
          <a:p>
            <a:pPr lvl="5">
              <a:lnSpc>
                <a:spcPts val="2800"/>
              </a:lnSpc>
              <a:spcBef>
                <a:spcPts val="0"/>
              </a:spcBef>
            </a:pPr>
            <a:r>
              <a:rPr lang="de-DE" dirty="0" err="1" smtClean="0">
                <a:solidFill>
                  <a:srgbClr val="FF0000"/>
                </a:solidFill>
              </a:rPr>
              <a:t>My</a:t>
            </a:r>
            <a:r>
              <a:rPr lang="de-DE" dirty="0" smtClean="0">
                <a:solidFill>
                  <a:srgbClr val="FF0000"/>
                </a:solidFill>
              </a:rPr>
              <a:t> personal </a:t>
            </a:r>
            <a:r>
              <a:rPr lang="de-DE" dirty="0" err="1" smtClean="0">
                <a:solidFill>
                  <a:srgbClr val="FF0000"/>
                </a:solidFill>
              </a:rPr>
              <a:t>favorite</a:t>
            </a:r>
            <a:r>
              <a:rPr lang="de-DE" dirty="0" smtClean="0">
                <a:solidFill>
                  <a:srgbClr val="FF0000"/>
                </a:solidFill>
              </a:rPr>
              <a:t> MG6541</a:t>
            </a:r>
          </a:p>
          <a:p>
            <a:pPr lvl="5">
              <a:lnSpc>
                <a:spcPts val="2100"/>
              </a:lnSpc>
              <a:spcBef>
                <a:spcPts val="0"/>
              </a:spcBef>
            </a:pPr>
            <a:endParaRPr lang="de-DE" dirty="0">
              <a:solidFill>
                <a:srgbClr val="FF0000"/>
              </a:solidFill>
            </a:endParaRPr>
          </a:p>
          <a:p>
            <a:pPr>
              <a:lnSpc>
                <a:spcPct val="150000"/>
              </a:lnSpc>
              <a:spcBef>
                <a:spcPts val="600"/>
              </a:spcBef>
            </a:pPr>
            <a:r>
              <a:rPr lang="de-DE" sz="2000" i="1" dirty="0" smtClean="0"/>
              <a:t>DPA</a:t>
            </a:r>
            <a:r>
              <a:rPr lang="de-DE" sz="2000" dirty="0" smtClean="0"/>
              <a:t> </a:t>
            </a:r>
            <a:r>
              <a:rPr lang="de-DE" sz="2000" dirty="0" err="1" smtClean="0"/>
              <a:t>calculations</a:t>
            </a:r>
            <a:r>
              <a:rPr lang="de-DE" sz="2000" dirty="0" smtClean="0"/>
              <a:t> </a:t>
            </a:r>
            <a:r>
              <a:rPr lang="de-DE" sz="2000" dirty="0" err="1" smtClean="0"/>
              <a:t>combined</a:t>
            </a:r>
            <a:r>
              <a:rPr lang="de-DE" sz="2000" dirty="0" smtClean="0"/>
              <a:t> </a:t>
            </a:r>
            <a:r>
              <a:rPr lang="de-DE" sz="2000" dirty="0" err="1" smtClean="0"/>
              <a:t>with</a:t>
            </a:r>
            <a:r>
              <a:rPr lang="de-DE" sz="2000" dirty="0" smtClean="0"/>
              <a:t> experimental investigations- </a:t>
            </a:r>
            <a:r>
              <a:rPr lang="de-DE" sz="2000" dirty="0" err="1" smtClean="0"/>
              <a:t>swift</a:t>
            </a:r>
            <a:r>
              <a:rPr lang="de-DE" sz="2000" dirty="0" smtClean="0"/>
              <a:t> </a:t>
            </a:r>
            <a:r>
              <a:rPr lang="de-DE" sz="2000" dirty="0" err="1" smtClean="0"/>
              <a:t>lighter</a:t>
            </a:r>
            <a:r>
              <a:rPr lang="de-DE" sz="2000" dirty="0" smtClean="0"/>
              <a:t> </a:t>
            </a:r>
            <a:r>
              <a:rPr lang="de-DE" sz="2000" dirty="0" err="1" smtClean="0"/>
              <a:t>ions</a:t>
            </a:r>
            <a:r>
              <a:rPr lang="de-DE" sz="2000" dirty="0" smtClean="0"/>
              <a:t> (C-</a:t>
            </a:r>
            <a:r>
              <a:rPr lang="de-DE" sz="2000" dirty="0" err="1" smtClean="0"/>
              <a:t>Xe</a:t>
            </a:r>
            <a:r>
              <a:rPr lang="de-DE" sz="2000" dirty="0" smtClean="0"/>
              <a:t>) </a:t>
            </a:r>
            <a:r>
              <a:rPr lang="de-DE" sz="2000" dirty="0" err="1" smtClean="0"/>
              <a:t>can</a:t>
            </a:r>
            <a:r>
              <a:rPr lang="de-DE" sz="2000" dirty="0" smtClean="0"/>
              <a:t> </a:t>
            </a:r>
            <a:r>
              <a:rPr lang="de-DE" sz="2000" dirty="0" err="1" smtClean="0"/>
              <a:t>be</a:t>
            </a:r>
            <a:r>
              <a:rPr lang="de-DE" sz="2000" dirty="0" smtClean="0"/>
              <a:t> </a:t>
            </a:r>
            <a:r>
              <a:rPr lang="de-DE" sz="2000" dirty="0" err="1" smtClean="0"/>
              <a:t>used</a:t>
            </a:r>
            <a:r>
              <a:rPr lang="de-DE" sz="2000" dirty="0" smtClean="0"/>
              <a:t> </a:t>
            </a:r>
            <a:r>
              <a:rPr lang="de-DE" sz="2000" dirty="0" err="1" smtClean="0"/>
              <a:t>to</a:t>
            </a:r>
            <a:r>
              <a:rPr lang="de-DE" sz="2000" dirty="0" smtClean="0"/>
              <a:t> </a:t>
            </a:r>
            <a:r>
              <a:rPr lang="de-DE" sz="2000" dirty="0" err="1" smtClean="0"/>
              <a:t>acquire</a:t>
            </a:r>
            <a:r>
              <a:rPr lang="de-DE" sz="2000" dirty="0" smtClean="0"/>
              <a:t> </a:t>
            </a:r>
            <a:r>
              <a:rPr lang="de-DE" sz="2000" dirty="0" err="1" smtClean="0"/>
              <a:t>accelerated</a:t>
            </a:r>
            <a:r>
              <a:rPr lang="de-DE" sz="2000" dirty="0" smtClean="0"/>
              <a:t> </a:t>
            </a:r>
            <a:r>
              <a:rPr lang="de-DE" sz="2000" dirty="0" err="1" smtClean="0"/>
              <a:t>damage</a:t>
            </a:r>
            <a:r>
              <a:rPr lang="de-DE" sz="2000" dirty="0" smtClean="0"/>
              <a:t> </a:t>
            </a:r>
            <a:r>
              <a:rPr lang="de-DE" sz="2000" dirty="0" err="1" smtClean="0"/>
              <a:t>for</a:t>
            </a:r>
            <a:r>
              <a:rPr lang="de-DE" sz="2000" dirty="0" smtClean="0"/>
              <a:t> </a:t>
            </a:r>
            <a:r>
              <a:rPr lang="de-DE" sz="2000" dirty="0" err="1" smtClean="0"/>
              <a:t>radiation</a:t>
            </a:r>
            <a:r>
              <a:rPr lang="de-DE" sz="2000" dirty="0" smtClean="0"/>
              <a:t> </a:t>
            </a:r>
            <a:r>
              <a:rPr lang="de-DE" sz="2000" dirty="0" err="1" smtClean="0"/>
              <a:t>hardness</a:t>
            </a:r>
            <a:r>
              <a:rPr lang="de-DE" sz="2000" dirty="0" smtClean="0"/>
              <a:t> </a:t>
            </a:r>
            <a:r>
              <a:rPr lang="de-DE" sz="2000" dirty="0" err="1" smtClean="0"/>
              <a:t>characterization</a:t>
            </a:r>
            <a:endParaRPr lang="de-DE" sz="2000" dirty="0" smtClean="0"/>
          </a:p>
          <a:p>
            <a:pPr>
              <a:lnSpc>
                <a:spcPct val="150000"/>
              </a:lnSpc>
              <a:spcBef>
                <a:spcPts val="600"/>
              </a:spcBef>
            </a:pPr>
            <a:r>
              <a:rPr lang="de-DE" sz="2000" dirty="0" smtClean="0"/>
              <a:t> </a:t>
            </a:r>
            <a:r>
              <a:rPr lang="de-DE" sz="2000" dirty="0" err="1" smtClean="0"/>
              <a:t>Transmutations</a:t>
            </a:r>
            <a:r>
              <a:rPr lang="de-DE" sz="2000" dirty="0" smtClean="0"/>
              <a:t> </a:t>
            </a:r>
            <a:r>
              <a:rPr lang="de-DE" sz="2000" dirty="0" err="1" smtClean="0"/>
              <a:t>effects</a:t>
            </a:r>
            <a:r>
              <a:rPr lang="de-DE" sz="2000" dirty="0" smtClean="0"/>
              <a:t> not </a:t>
            </a:r>
            <a:r>
              <a:rPr lang="de-DE" sz="2000" dirty="0" err="1" smtClean="0"/>
              <a:t>addressed</a:t>
            </a:r>
            <a:r>
              <a:rPr lang="de-DE" sz="2000" dirty="0" smtClean="0"/>
              <a:t> </a:t>
            </a:r>
            <a:r>
              <a:rPr lang="de-DE" sz="2000" dirty="0" err="1" smtClean="0"/>
              <a:t>by</a:t>
            </a:r>
            <a:r>
              <a:rPr lang="de-DE" sz="2000" dirty="0" smtClean="0"/>
              <a:t> </a:t>
            </a:r>
            <a:r>
              <a:rPr lang="de-DE" sz="2000" dirty="0" err="1" smtClean="0"/>
              <a:t>experiments</a:t>
            </a:r>
            <a:r>
              <a:rPr lang="de-DE" sz="2000" dirty="0" smtClean="0"/>
              <a:t> at GSI </a:t>
            </a:r>
            <a:r>
              <a:rPr lang="de-DE" sz="2000" dirty="0" err="1" smtClean="0"/>
              <a:t>and</a:t>
            </a:r>
            <a:r>
              <a:rPr lang="de-DE" sz="2000" dirty="0" smtClean="0"/>
              <a:t> </a:t>
            </a:r>
            <a:r>
              <a:rPr lang="de-DE" sz="2000" dirty="0" err="1" smtClean="0"/>
              <a:t>simulations</a:t>
            </a:r>
            <a:r>
              <a:rPr lang="de-DE" sz="2000" dirty="0" smtClean="0"/>
              <a:t> at CERN- </a:t>
            </a:r>
            <a:r>
              <a:rPr lang="de-DE" sz="2000" dirty="0" err="1" smtClean="0"/>
              <a:t>to</a:t>
            </a:r>
            <a:r>
              <a:rPr lang="de-DE" sz="2000" dirty="0" smtClean="0"/>
              <a:t> </a:t>
            </a:r>
            <a:r>
              <a:rPr lang="de-DE" sz="2000" b="1" dirty="0" err="1" smtClean="0"/>
              <a:t>be</a:t>
            </a:r>
            <a:r>
              <a:rPr lang="de-DE" sz="2000" b="1" dirty="0" smtClean="0"/>
              <a:t> </a:t>
            </a:r>
            <a:r>
              <a:rPr lang="de-DE" sz="2000" dirty="0" err="1" smtClean="0"/>
              <a:t>developed</a:t>
            </a:r>
            <a:r>
              <a:rPr lang="de-DE" sz="2000" dirty="0" smtClean="0"/>
              <a:t> in </a:t>
            </a:r>
            <a:r>
              <a:rPr lang="de-DE" sz="2000" b="1" dirty="0" smtClean="0"/>
              <a:t>ARIES</a:t>
            </a:r>
          </a:p>
          <a:p>
            <a:pPr>
              <a:lnSpc>
                <a:spcPct val="150000"/>
              </a:lnSpc>
              <a:spcBef>
                <a:spcPts val="600"/>
              </a:spcBef>
            </a:pPr>
            <a:endParaRPr lang="de-DE" sz="2000" b="1" dirty="0"/>
          </a:p>
          <a:p>
            <a:pPr>
              <a:lnSpc>
                <a:spcPct val="150000"/>
              </a:lnSpc>
              <a:spcBef>
                <a:spcPts val="600"/>
              </a:spcBef>
            </a:pPr>
            <a:endParaRPr lang="de-DE" sz="2000" b="1" dirty="0" smtClean="0"/>
          </a:p>
          <a:p>
            <a:pPr>
              <a:lnSpc>
                <a:spcPts val="2100"/>
              </a:lnSpc>
              <a:spcBef>
                <a:spcPts val="0"/>
              </a:spcBef>
            </a:pPr>
            <a:endParaRPr lang="en-GB" sz="2000" dirty="0">
              <a:solidFill>
                <a:srgbClr val="FF0000"/>
              </a:solidFill>
            </a:endParaRPr>
          </a:p>
          <a:p>
            <a:endParaRPr lang="de-DE" sz="2000" b="1" dirty="0" smtClean="0"/>
          </a:p>
        </p:txBody>
      </p:sp>
    </p:spTree>
    <p:extLst>
      <p:ext uri="{BB962C8B-B14F-4D97-AF65-F5344CB8AC3E}">
        <p14:creationId xmlns:p14="http://schemas.microsoft.com/office/powerpoint/2010/main" val="22578584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Thank</a:t>
            </a:r>
            <a:r>
              <a:rPr lang="de-DE" dirty="0" smtClean="0"/>
              <a:t> </a:t>
            </a:r>
            <a:r>
              <a:rPr lang="de-DE" dirty="0" err="1" smtClean="0"/>
              <a:t>you</a:t>
            </a:r>
            <a:r>
              <a:rPr lang="de-DE" dirty="0" smtClean="0"/>
              <a:t>!</a:t>
            </a:r>
            <a:endParaRPr lang="de-DE" dirty="0"/>
          </a:p>
        </p:txBody>
      </p:sp>
      <p:pic>
        <p:nvPicPr>
          <p:cNvPr id="4" name="Picture 2"/>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1331641" y="1364217"/>
            <a:ext cx="5195284" cy="4079705"/>
          </a:xfrm>
          <a:prstGeom prst="rect">
            <a:avLst/>
          </a:prstGeom>
          <a:noFill/>
          <a:ln w="28575">
            <a:solidFill>
              <a:schemeClr val="bg1">
                <a:lumMod val="8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5" name="Titel 1"/>
          <p:cNvSpPr txBox="1">
            <a:spLocks/>
          </p:cNvSpPr>
          <p:nvPr/>
        </p:nvSpPr>
        <p:spPr>
          <a:xfrm>
            <a:off x="798787" y="5443922"/>
            <a:ext cx="6755664" cy="116051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3800" b="1" i="1" kern="1200">
                <a:solidFill>
                  <a:srgbClr val="004080"/>
                </a:solidFill>
                <a:latin typeface="+mj-lt"/>
                <a:ea typeface="+mj-ea"/>
                <a:cs typeface="+mj-cs"/>
              </a:defRPr>
            </a:lvl1pPr>
          </a:lstStyle>
          <a:p>
            <a:r>
              <a:rPr lang="de-DE" dirty="0" err="1" smtClean="0"/>
              <a:t>Questions</a:t>
            </a:r>
            <a:r>
              <a:rPr lang="de-DE" dirty="0" smtClean="0"/>
              <a:t> ?</a:t>
            </a:r>
            <a:endParaRPr lang="de-DE" dirty="0"/>
          </a:p>
        </p:txBody>
      </p:sp>
    </p:spTree>
    <p:extLst>
      <p:ext uri="{BB962C8B-B14F-4D97-AF65-F5344CB8AC3E}">
        <p14:creationId xmlns:p14="http://schemas.microsoft.com/office/powerpoint/2010/main" val="523734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Summary</a:t>
            </a:r>
            <a:endParaRPr lang="en-US" dirty="0"/>
          </a:p>
        </p:txBody>
      </p:sp>
      <p:sp>
        <p:nvSpPr>
          <p:cNvPr id="3" name="Content Placeholder 2"/>
          <p:cNvSpPr>
            <a:spLocks noGrp="1"/>
          </p:cNvSpPr>
          <p:nvPr>
            <p:ph idx="1"/>
          </p:nvPr>
        </p:nvSpPr>
        <p:spPr>
          <a:xfrm>
            <a:off x="457200" y="1228299"/>
            <a:ext cx="8441140" cy="5030611"/>
          </a:xfrm>
        </p:spPr>
        <p:txBody>
          <a:bodyPr>
            <a:normAutofit/>
          </a:bodyPr>
          <a:lstStyle/>
          <a:p>
            <a:r>
              <a:rPr lang="de-DE" sz="2400" b="1" dirty="0" err="1" smtClean="0"/>
              <a:t>Micromechanical</a:t>
            </a:r>
            <a:r>
              <a:rPr lang="de-DE" sz="2400" b="1" dirty="0" smtClean="0"/>
              <a:t> </a:t>
            </a:r>
            <a:r>
              <a:rPr lang="de-DE" sz="2400" b="1" dirty="0" err="1" smtClean="0"/>
              <a:t>characterization</a:t>
            </a:r>
            <a:r>
              <a:rPr lang="de-DE" sz="2400" b="1" dirty="0" smtClean="0"/>
              <a:t> </a:t>
            </a:r>
            <a:r>
              <a:rPr lang="de-DE" sz="2400" b="1" dirty="0" err="1" smtClean="0"/>
              <a:t>of</a:t>
            </a:r>
            <a:r>
              <a:rPr lang="de-DE" sz="2400" b="1" dirty="0" smtClean="0"/>
              <a:t> </a:t>
            </a:r>
            <a:r>
              <a:rPr lang="de-DE" sz="2400" b="1" dirty="0" err="1" smtClean="0"/>
              <a:t>pristine</a:t>
            </a:r>
            <a:r>
              <a:rPr lang="de-DE" sz="2400" b="1" dirty="0" smtClean="0"/>
              <a:t> </a:t>
            </a:r>
            <a:r>
              <a:rPr lang="de-DE" sz="2400" b="1" dirty="0" err="1" smtClean="0"/>
              <a:t>MoGR</a:t>
            </a:r>
            <a:r>
              <a:rPr lang="de-DE" sz="2400" b="1" dirty="0" smtClean="0"/>
              <a:t> </a:t>
            </a:r>
            <a:r>
              <a:rPr lang="de-DE" sz="2400" b="1" dirty="0" err="1" smtClean="0"/>
              <a:t>samples</a:t>
            </a:r>
            <a:endParaRPr lang="de-DE" sz="2400" b="1" dirty="0" smtClean="0"/>
          </a:p>
          <a:p>
            <a:pPr lvl="1"/>
            <a:r>
              <a:rPr lang="de-DE" sz="2400" dirty="0" err="1" smtClean="0">
                <a:solidFill>
                  <a:schemeClr val="accent2">
                    <a:lumMod val="75000"/>
                  </a:schemeClr>
                </a:solidFill>
              </a:rPr>
              <a:t>contribution</a:t>
            </a:r>
            <a:r>
              <a:rPr lang="de-DE" sz="2400" dirty="0" smtClean="0">
                <a:solidFill>
                  <a:schemeClr val="accent2">
                    <a:lumMod val="75000"/>
                  </a:schemeClr>
                </a:solidFill>
              </a:rPr>
              <a:t> </a:t>
            </a:r>
            <a:r>
              <a:rPr lang="de-DE" sz="2400" dirty="0" err="1" smtClean="0">
                <a:solidFill>
                  <a:schemeClr val="accent2">
                    <a:lumMod val="75000"/>
                  </a:schemeClr>
                </a:solidFill>
              </a:rPr>
              <a:t>to</a:t>
            </a:r>
            <a:r>
              <a:rPr lang="de-DE" sz="2400" dirty="0" smtClean="0">
                <a:solidFill>
                  <a:schemeClr val="accent2">
                    <a:lumMod val="75000"/>
                  </a:schemeClr>
                </a:solidFill>
              </a:rPr>
              <a:t> </a:t>
            </a:r>
            <a:r>
              <a:rPr lang="en-GB" sz="2400" i="1" dirty="0">
                <a:solidFill>
                  <a:schemeClr val="accent2">
                    <a:lumMod val="75000"/>
                  </a:schemeClr>
                </a:solidFill>
              </a:rPr>
              <a:t>D11.4</a:t>
            </a:r>
            <a:r>
              <a:rPr lang="en-GB" sz="2400" i="1" dirty="0"/>
              <a:t> “Results on characterisation of new </a:t>
            </a:r>
            <a:r>
              <a:rPr lang="en-GB" sz="2400" i="1" dirty="0" smtClean="0"/>
              <a:t>materials </a:t>
            </a:r>
            <a:r>
              <a:rPr lang="en-GB" sz="2400" i="1" dirty="0"/>
              <a:t>and composites” </a:t>
            </a:r>
            <a:r>
              <a:rPr lang="en-GB" sz="2400" i="1" dirty="0" smtClean="0"/>
              <a:t>M46</a:t>
            </a:r>
          </a:p>
          <a:p>
            <a:pPr marL="457200" lvl="1" indent="0">
              <a:buNone/>
            </a:pPr>
            <a:endParaRPr lang="en-GB" sz="2400" dirty="0"/>
          </a:p>
          <a:p>
            <a:r>
              <a:rPr lang="de-DE" sz="2400" b="1" dirty="0" smtClean="0"/>
              <a:t>Update on </a:t>
            </a:r>
            <a:r>
              <a:rPr lang="de-DE" sz="2400" b="1" dirty="0" err="1"/>
              <a:t>characterization</a:t>
            </a:r>
            <a:r>
              <a:rPr lang="de-DE" sz="2400" b="1" dirty="0"/>
              <a:t> </a:t>
            </a:r>
            <a:r>
              <a:rPr lang="de-DE" sz="2400" b="1" dirty="0" err="1"/>
              <a:t>of</a:t>
            </a:r>
            <a:r>
              <a:rPr lang="de-DE" sz="2400" b="1" dirty="0"/>
              <a:t> </a:t>
            </a:r>
            <a:r>
              <a:rPr lang="de-DE" sz="2400" b="1" dirty="0" err="1" smtClean="0"/>
              <a:t>MoGr</a:t>
            </a:r>
            <a:r>
              <a:rPr lang="de-DE" sz="2400" b="1" dirty="0" smtClean="0"/>
              <a:t> </a:t>
            </a:r>
            <a:r>
              <a:rPr lang="de-DE" sz="2400" b="1" dirty="0" err="1" smtClean="0"/>
              <a:t>samples</a:t>
            </a:r>
            <a:r>
              <a:rPr lang="de-DE" sz="2400" b="1" dirty="0" smtClean="0"/>
              <a:t> </a:t>
            </a:r>
            <a:r>
              <a:rPr lang="de-DE" sz="2400" b="1" dirty="0" err="1" smtClean="0"/>
              <a:t>irradiated</a:t>
            </a:r>
            <a:r>
              <a:rPr lang="de-DE" sz="2400" b="1" dirty="0" smtClean="0"/>
              <a:t> at GSI</a:t>
            </a:r>
            <a:endParaRPr lang="de-DE" sz="2400" b="1" dirty="0"/>
          </a:p>
          <a:p>
            <a:pPr lvl="1"/>
            <a:r>
              <a:rPr lang="de-DE" sz="2400" dirty="0" err="1">
                <a:solidFill>
                  <a:srgbClr val="C0504D">
                    <a:lumMod val="75000"/>
                  </a:srgbClr>
                </a:solidFill>
              </a:rPr>
              <a:t>contribution</a:t>
            </a:r>
            <a:r>
              <a:rPr lang="de-DE" sz="2400" dirty="0">
                <a:solidFill>
                  <a:srgbClr val="C0504D">
                    <a:lumMod val="75000"/>
                  </a:srgbClr>
                </a:solidFill>
              </a:rPr>
              <a:t> </a:t>
            </a:r>
            <a:r>
              <a:rPr lang="de-DE" sz="2400" dirty="0" err="1">
                <a:solidFill>
                  <a:srgbClr val="C0504D">
                    <a:lumMod val="75000"/>
                  </a:srgbClr>
                </a:solidFill>
              </a:rPr>
              <a:t>to</a:t>
            </a:r>
            <a:r>
              <a:rPr lang="de-DE" sz="2400" dirty="0">
                <a:solidFill>
                  <a:srgbClr val="C0504D">
                    <a:lumMod val="75000"/>
                  </a:srgbClr>
                </a:solidFill>
              </a:rPr>
              <a:t> </a:t>
            </a:r>
            <a:r>
              <a:rPr lang="en-GB" sz="2400" i="1" dirty="0" smtClean="0">
                <a:solidFill>
                  <a:srgbClr val="C0504D">
                    <a:lumMod val="75000"/>
                  </a:srgbClr>
                </a:solidFill>
              </a:rPr>
              <a:t>D11.3</a:t>
            </a:r>
            <a:r>
              <a:rPr lang="en-GB" sz="2400" i="1" dirty="0" smtClean="0"/>
              <a:t> </a:t>
            </a:r>
            <a:r>
              <a:rPr lang="en-GB" sz="2400" dirty="0" smtClean="0">
                <a:ea typeface="Calibri"/>
                <a:cs typeface="Times New Roman"/>
              </a:rPr>
              <a:t>“</a:t>
            </a:r>
            <a:r>
              <a:rPr lang="en-GB" sz="2400" dirty="0">
                <a:ea typeface="Calibri"/>
                <a:cs typeface="Times New Roman"/>
              </a:rPr>
              <a:t>Irradiation test results” </a:t>
            </a:r>
            <a:r>
              <a:rPr lang="en-GB" sz="2400" i="1" dirty="0" smtClean="0"/>
              <a:t>M46</a:t>
            </a:r>
          </a:p>
          <a:p>
            <a:pPr marL="457200" lvl="1" indent="0">
              <a:buNone/>
            </a:pPr>
            <a:endParaRPr lang="en-GB" sz="2400" dirty="0"/>
          </a:p>
          <a:p>
            <a:r>
              <a:rPr lang="de-DE" sz="2400" b="1" dirty="0" smtClean="0"/>
              <a:t>FLUKA DPA </a:t>
            </a:r>
            <a:r>
              <a:rPr lang="de-DE" sz="2400" b="1" dirty="0" err="1" smtClean="0"/>
              <a:t>calculations</a:t>
            </a:r>
            <a:r>
              <a:rPr lang="de-DE" sz="2400" b="1" dirty="0" smtClean="0"/>
              <a:t> </a:t>
            </a:r>
            <a:r>
              <a:rPr lang="de-DE" sz="2400" b="1" dirty="0" err="1" smtClean="0"/>
              <a:t>for</a:t>
            </a:r>
            <a:r>
              <a:rPr lang="de-DE" sz="2400" b="1" dirty="0" smtClean="0"/>
              <a:t> </a:t>
            </a:r>
            <a:r>
              <a:rPr lang="de-DE" sz="2400" b="1" dirty="0" err="1" smtClean="0"/>
              <a:t>irradiations</a:t>
            </a:r>
            <a:r>
              <a:rPr lang="de-DE" sz="2400" b="1" dirty="0" smtClean="0"/>
              <a:t> at GSI </a:t>
            </a:r>
            <a:r>
              <a:rPr lang="de-DE" sz="2400" b="1" dirty="0" err="1" smtClean="0"/>
              <a:t>and</a:t>
            </a:r>
            <a:r>
              <a:rPr lang="de-DE" sz="2400" b="1" dirty="0" smtClean="0"/>
              <a:t> </a:t>
            </a:r>
            <a:r>
              <a:rPr lang="de-DE" sz="2400" b="1" dirty="0" err="1" smtClean="0"/>
              <a:t>integration</a:t>
            </a:r>
            <a:r>
              <a:rPr lang="de-DE" sz="2400" b="1" dirty="0" smtClean="0"/>
              <a:t> </a:t>
            </a:r>
            <a:r>
              <a:rPr lang="de-DE" sz="2400" b="1" dirty="0" err="1" smtClean="0"/>
              <a:t>with</a:t>
            </a:r>
            <a:r>
              <a:rPr lang="de-DE" sz="2400" b="1" dirty="0" smtClean="0"/>
              <a:t> experimental </a:t>
            </a:r>
            <a:r>
              <a:rPr lang="de-DE" sz="2400" b="1" dirty="0" err="1" smtClean="0"/>
              <a:t>results</a:t>
            </a:r>
            <a:endParaRPr lang="de-DE" sz="2400" b="1" dirty="0" smtClean="0"/>
          </a:p>
          <a:p>
            <a:pPr lvl="1"/>
            <a:r>
              <a:rPr lang="de-DE" sz="2400" dirty="0" err="1">
                <a:solidFill>
                  <a:srgbClr val="C0504D">
                    <a:lumMod val="75000"/>
                  </a:srgbClr>
                </a:solidFill>
              </a:rPr>
              <a:t>contribution</a:t>
            </a:r>
            <a:r>
              <a:rPr lang="de-DE" sz="2400" dirty="0">
                <a:solidFill>
                  <a:srgbClr val="C0504D">
                    <a:lumMod val="75000"/>
                  </a:srgbClr>
                </a:solidFill>
              </a:rPr>
              <a:t> </a:t>
            </a:r>
            <a:r>
              <a:rPr lang="de-DE" sz="2400" dirty="0" err="1">
                <a:solidFill>
                  <a:srgbClr val="C0504D">
                    <a:lumMod val="75000"/>
                  </a:srgbClr>
                </a:solidFill>
              </a:rPr>
              <a:t>to</a:t>
            </a:r>
            <a:r>
              <a:rPr lang="de-DE" sz="2400" dirty="0">
                <a:solidFill>
                  <a:srgbClr val="C0504D">
                    <a:lumMod val="75000"/>
                  </a:srgbClr>
                </a:solidFill>
              </a:rPr>
              <a:t> </a:t>
            </a:r>
            <a:r>
              <a:rPr lang="en-GB" sz="2400" dirty="0">
                <a:solidFill>
                  <a:srgbClr val="C00000"/>
                </a:solidFill>
              </a:rPr>
              <a:t>MS72</a:t>
            </a:r>
            <a:r>
              <a:rPr lang="en-GB" sz="2400" dirty="0"/>
              <a:t> “Present results on material damage from simulation and compare to experiments” </a:t>
            </a:r>
            <a:r>
              <a:rPr lang="en-GB" sz="2400" dirty="0" smtClean="0"/>
              <a:t> due by M45 (</a:t>
            </a:r>
            <a:r>
              <a:rPr lang="en-GB" sz="2400" dirty="0"/>
              <a:t>delayed to after this meeting</a:t>
            </a:r>
            <a:r>
              <a:rPr lang="en-GB" sz="2400" dirty="0" smtClean="0"/>
              <a:t>)</a:t>
            </a:r>
            <a:endParaRPr lang="en-GB" sz="2400" dirty="0"/>
          </a:p>
        </p:txBody>
      </p:sp>
    </p:spTree>
    <p:extLst>
      <p:ext uri="{BB962C8B-B14F-4D97-AF65-F5344CB8AC3E}">
        <p14:creationId xmlns:p14="http://schemas.microsoft.com/office/powerpoint/2010/main" val="6580920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371656"/>
            <a:ext cx="6755664" cy="1160518"/>
          </a:xfrm>
        </p:spPr>
        <p:txBody>
          <a:bodyPr>
            <a:normAutofit fontScale="90000"/>
          </a:bodyPr>
          <a:lstStyle/>
          <a:p>
            <a:r>
              <a:rPr lang="en-US" sz="2000" dirty="0" err="1" smtClean="0"/>
              <a:t>Microindentation</a:t>
            </a:r>
            <a:r>
              <a:rPr lang="en-US" sz="2000" dirty="0" smtClean="0"/>
              <a:t> </a:t>
            </a:r>
            <a:br>
              <a:rPr lang="en-US" sz="2000" dirty="0" smtClean="0"/>
            </a:br>
            <a:r>
              <a:rPr lang="en-US" sz="2000" dirty="0" smtClean="0"/>
              <a:t>depth controlled: 5 µm </a:t>
            </a:r>
            <a:br>
              <a:rPr lang="en-US" sz="2000" dirty="0" smtClean="0"/>
            </a:br>
            <a:r>
              <a:rPr lang="en-US" sz="2000" dirty="0" smtClean="0"/>
              <a:t>20-30 indents </a:t>
            </a:r>
            <a:br>
              <a:rPr lang="en-US" sz="2000" dirty="0" smtClean="0"/>
            </a:br>
            <a:r>
              <a:rPr lang="en-US" sz="2000" dirty="0" err="1" smtClean="0"/>
              <a:t>Berkovich</a:t>
            </a:r>
            <a:r>
              <a:rPr lang="en-US" sz="2000" dirty="0" smtClean="0"/>
              <a:t> indenter</a:t>
            </a:r>
            <a:endParaRPr lang="en-US"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2162544"/>
            <a:ext cx="5029200" cy="3855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32" y="2162544"/>
            <a:ext cx="5029200" cy="3855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txBox="1">
            <a:spLocks/>
          </p:cNvSpPr>
          <p:nvPr/>
        </p:nvSpPr>
        <p:spPr>
          <a:xfrm>
            <a:off x="0" y="211138"/>
            <a:ext cx="8475260" cy="116051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3800" b="1" i="1" kern="1200">
                <a:solidFill>
                  <a:srgbClr val="004080"/>
                </a:solidFill>
                <a:latin typeface="+mj-lt"/>
                <a:ea typeface="+mj-ea"/>
                <a:cs typeface="+mj-cs"/>
              </a:defRPr>
            </a:lvl1pPr>
          </a:lstStyle>
          <a:p>
            <a:r>
              <a:rPr lang="fr-CH" sz="2800" dirty="0" err="1" smtClean="0"/>
              <a:t>Pristine</a:t>
            </a:r>
            <a:r>
              <a:rPr lang="fr-CH" sz="2800" dirty="0" smtClean="0"/>
              <a:t> </a:t>
            </a:r>
            <a:r>
              <a:rPr lang="fr-CH" sz="2800" dirty="0" err="1" smtClean="0"/>
              <a:t>MoGR</a:t>
            </a:r>
            <a:r>
              <a:rPr lang="fr-CH" sz="2800" dirty="0" smtClean="0"/>
              <a:t> </a:t>
            </a:r>
            <a:r>
              <a:rPr lang="fr-CH" sz="2800" dirty="0" err="1" smtClean="0"/>
              <a:t>characterization</a:t>
            </a:r>
            <a:r>
              <a:rPr lang="fr-CH" sz="2800" dirty="0" smtClean="0"/>
              <a:t>-</a:t>
            </a:r>
          </a:p>
          <a:p>
            <a:r>
              <a:rPr lang="fr-CH" sz="2800" dirty="0" err="1" smtClean="0"/>
              <a:t>micromechanical</a:t>
            </a:r>
            <a:r>
              <a:rPr lang="fr-CH" sz="2800" dirty="0" smtClean="0"/>
              <a:t> </a:t>
            </a:r>
            <a:r>
              <a:rPr lang="fr-CH" sz="2800" dirty="0" err="1" smtClean="0"/>
              <a:t>properties</a:t>
            </a:r>
            <a:endParaRPr lang="en-GB" sz="2800" dirty="0"/>
          </a:p>
        </p:txBody>
      </p:sp>
    </p:spTree>
    <p:extLst>
      <p:ext uri="{BB962C8B-B14F-4D97-AF65-F5344CB8AC3E}">
        <p14:creationId xmlns:p14="http://schemas.microsoft.com/office/powerpoint/2010/main" val="3081907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0"/>
            <a:ext cx="4572000" cy="3504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uppieren 4"/>
          <p:cNvGrpSpPr/>
          <p:nvPr/>
        </p:nvGrpSpPr>
        <p:grpSpPr>
          <a:xfrm>
            <a:off x="3657600" y="-1"/>
            <a:ext cx="4572000" cy="3504953"/>
            <a:chOff x="3657600" y="-1"/>
            <a:chExt cx="4572000" cy="3504953"/>
          </a:xfrm>
        </p:grpSpPr>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1"/>
              <a:ext cx="4572000" cy="3504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hteck 3"/>
            <p:cNvSpPr/>
            <p:nvPr/>
          </p:nvSpPr>
          <p:spPr>
            <a:xfrm>
              <a:off x="6858000" y="76200"/>
              <a:ext cx="10668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uppieren 6"/>
          <p:cNvGrpSpPr/>
          <p:nvPr/>
        </p:nvGrpSpPr>
        <p:grpSpPr>
          <a:xfrm>
            <a:off x="-76200" y="3330924"/>
            <a:ext cx="4572000" cy="3504953"/>
            <a:chOff x="0" y="3330924"/>
            <a:chExt cx="4572000" cy="3504953"/>
          </a:xfrm>
        </p:grpSpPr>
        <p:pic>
          <p:nvPicPr>
            <p:cNvPr id="112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330924"/>
              <a:ext cx="4572000" cy="3504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hteck 5"/>
            <p:cNvSpPr/>
            <p:nvPr/>
          </p:nvSpPr>
          <p:spPr>
            <a:xfrm>
              <a:off x="1828800" y="4677878"/>
              <a:ext cx="2146434" cy="1989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2" name="Textfeld 11"/>
              <p:cNvSpPr txBox="1"/>
              <p:nvPr/>
            </p:nvSpPr>
            <p:spPr>
              <a:xfrm>
                <a:off x="4572000" y="6096000"/>
                <a:ext cx="1205715" cy="61010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de-DE" b="0" i="0" smtClean="0">
                          <a:latin typeface="Cambria Math"/>
                        </a:rPr>
                        <m:t>DH</m:t>
                      </m:r>
                      <m:r>
                        <a:rPr lang="de-DE" b="0" i="0" smtClean="0">
                          <a:latin typeface="Cambria Math"/>
                        </a:rPr>
                        <m:t>∝</m:t>
                      </m:r>
                      <m:f>
                        <m:fPr>
                          <m:ctrlPr>
                            <a:rPr lang="de-DE" b="0" i="1" smtClean="0">
                              <a:latin typeface="Cambria Math"/>
                            </a:rPr>
                          </m:ctrlPr>
                        </m:fPr>
                        <m:num>
                          <m:sSub>
                            <m:sSubPr>
                              <m:ctrlPr>
                                <a:rPr lang="de-DE" b="0" i="1" smtClean="0">
                                  <a:latin typeface="Cambria Math"/>
                                </a:rPr>
                              </m:ctrlPr>
                            </m:sSubPr>
                            <m:e>
                              <m:r>
                                <m:rPr>
                                  <m:sty m:val="p"/>
                                </m:rPr>
                                <a:rPr lang="de-DE" b="0" i="0" smtClean="0">
                                  <a:latin typeface="Cambria Math"/>
                                </a:rPr>
                                <m:t>v</m:t>
                              </m:r>
                            </m:e>
                            <m:sub>
                              <m:r>
                                <m:rPr>
                                  <m:sty m:val="p"/>
                                </m:rPr>
                                <a:rPr lang="de-DE" b="0" i="0" smtClean="0">
                                  <a:latin typeface="Cambria Math"/>
                                </a:rPr>
                                <m:t>out</m:t>
                              </m:r>
                            </m:sub>
                          </m:sSub>
                        </m:num>
                        <m:den>
                          <m:sSub>
                            <m:sSubPr>
                              <m:ctrlPr>
                                <a:rPr lang="de-DE" b="0" i="1" smtClean="0">
                                  <a:latin typeface="Cambria Math"/>
                                </a:rPr>
                              </m:ctrlPr>
                            </m:sSubPr>
                            <m:e>
                              <m:r>
                                <m:rPr>
                                  <m:sty m:val="p"/>
                                </m:rPr>
                                <a:rPr lang="de-DE" b="0" i="0" smtClean="0">
                                  <a:latin typeface="Cambria Math"/>
                                </a:rPr>
                                <m:t>v</m:t>
                              </m:r>
                            </m:e>
                            <m:sub>
                              <m:r>
                                <m:rPr>
                                  <m:sty m:val="p"/>
                                </m:rPr>
                                <a:rPr lang="de-DE" b="0" i="0" smtClean="0">
                                  <a:latin typeface="Cambria Math"/>
                                </a:rPr>
                                <m:t>in</m:t>
                              </m:r>
                            </m:sub>
                          </m:sSub>
                        </m:den>
                      </m:f>
                    </m:oMath>
                  </m:oMathPara>
                </a14:m>
                <a:endParaRPr lang="en-US" sz="2400" dirty="0"/>
              </a:p>
            </p:txBody>
          </p:sp>
        </mc:Choice>
        <mc:Fallback xmlns="">
          <p:sp>
            <p:nvSpPr>
              <p:cNvPr id="12" name="Textfeld 11"/>
              <p:cNvSpPr txBox="1">
                <a:spLocks noRot="1" noChangeAspect="1" noMove="1" noResize="1" noEditPoints="1" noAdjustHandles="1" noChangeArrowheads="1" noChangeShapeType="1" noTextEdit="1"/>
              </p:cNvSpPr>
              <p:nvPr/>
            </p:nvSpPr>
            <p:spPr>
              <a:xfrm>
                <a:off x="4572000" y="6096000"/>
                <a:ext cx="1205715" cy="610103"/>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feld 8"/>
              <p:cNvSpPr txBox="1"/>
              <p:nvPr/>
            </p:nvSpPr>
            <p:spPr>
              <a:xfrm>
                <a:off x="4572000" y="5113936"/>
                <a:ext cx="1050288" cy="6127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de-DE" b="0" i="0" smtClean="0">
                          <a:latin typeface="Cambria Math"/>
                        </a:rPr>
                        <m:t>Dc</m:t>
                      </m:r>
                      <m:r>
                        <a:rPr lang="de-DE" b="0" i="0" smtClean="0">
                          <a:latin typeface="Cambria Math"/>
                        </a:rPr>
                        <m:t>= </m:t>
                      </m:r>
                      <m:f>
                        <m:fPr>
                          <m:ctrlPr>
                            <a:rPr lang="de-DE" b="0" i="1" smtClean="0">
                              <a:latin typeface="Cambria Math"/>
                            </a:rPr>
                          </m:ctrlPr>
                        </m:fPr>
                        <m:num>
                          <m:r>
                            <a:rPr lang="de-DE" b="0" i="0" smtClean="0">
                              <a:latin typeface="Cambria Math"/>
                            </a:rPr>
                            <m:t>1</m:t>
                          </m:r>
                        </m:num>
                        <m:den>
                          <m:r>
                            <m:rPr>
                              <m:sty m:val="p"/>
                            </m:rPr>
                            <a:rPr lang="de-DE" b="0" i="0" smtClean="0">
                              <a:latin typeface="Cambria Math"/>
                            </a:rPr>
                            <m:t>t</m:t>
                          </m:r>
                          <m:r>
                            <a:rPr lang="de-DE" b="0" i="0" smtClean="0">
                              <a:latin typeface="Cambria Math"/>
                            </a:rPr>
                            <m:t>1</m:t>
                          </m:r>
                        </m:den>
                      </m:f>
                    </m:oMath>
                  </m:oMathPara>
                </a14:m>
                <a:endParaRPr lang="en-US" dirty="0"/>
              </a:p>
            </p:txBody>
          </p:sp>
        </mc:Choice>
        <mc:Fallback xmlns="">
          <p:sp>
            <p:nvSpPr>
              <p:cNvPr id="9" name="Textfeld 8"/>
              <p:cNvSpPr txBox="1">
                <a:spLocks noRot="1" noChangeAspect="1" noMove="1" noResize="1" noEditPoints="1" noAdjustHandles="1" noChangeArrowheads="1" noChangeShapeType="1" noTextEdit="1"/>
              </p:cNvSpPr>
              <p:nvPr/>
            </p:nvSpPr>
            <p:spPr>
              <a:xfrm>
                <a:off x="4572000" y="5113936"/>
                <a:ext cx="1050288" cy="612732"/>
              </a:xfrm>
              <a:prstGeom prst="rect">
                <a:avLst/>
              </a:prstGeom>
              <a:blipFill rotWithShape="1">
                <a:blip r:embed="rId7"/>
                <a:stretch>
                  <a:fillRect/>
                </a:stretch>
              </a:blipFill>
            </p:spPr>
            <p:txBody>
              <a:bodyPr/>
              <a:lstStyle/>
              <a:p>
                <a:r>
                  <a:rPr lang="en-US">
                    <a:noFill/>
                  </a:rPr>
                  <a:t> </a:t>
                </a:r>
              </a:p>
            </p:txBody>
          </p:sp>
        </mc:Fallback>
      </mc:AlternateContent>
      <p:sp>
        <p:nvSpPr>
          <p:cNvPr id="10" name="Textfeld 9"/>
          <p:cNvSpPr txBox="1"/>
          <p:nvPr/>
        </p:nvSpPr>
        <p:spPr>
          <a:xfrm>
            <a:off x="4572000" y="4744604"/>
            <a:ext cx="2385781" cy="369332"/>
          </a:xfrm>
          <a:prstGeom prst="rect">
            <a:avLst/>
          </a:prstGeom>
          <a:noFill/>
        </p:spPr>
        <p:txBody>
          <a:bodyPr wrap="none" rtlCol="0">
            <a:spAutoFit/>
          </a:bodyPr>
          <a:lstStyle/>
          <a:p>
            <a:r>
              <a:rPr lang="en-US" dirty="0" smtClean="0"/>
              <a:t>Damping constant (Dc):</a:t>
            </a:r>
            <a:endParaRPr lang="en-US" dirty="0"/>
          </a:p>
        </p:txBody>
      </p:sp>
      <p:sp>
        <p:nvSpPr>
          <p:cNvPr id="11" name="Textfeld 10"/>
          <p:cNvSpPr txBox="1"/>
          <p:nvPr/>
        </p:nvSpPr>
        <p:spPr>
          <a:xfrm>
            <a:off x="4572000" y="5726668"/>
            <a:ext cx="2443361" cy="369332"/>
          </a:xfrm>
          <a:prstGeom prst="rect">
            <a:avLst/>
          </a:prstGeom>
          <a:noFill/>
        </p:spPr>
        <p:txBody>
          <a:bodyPr wrap="none" rtlCol="0">
            <a:spAutoFit/>
          </a:bodyPr>
          <a:lstStyle/>
          <a:p>
            <a:r>
              <a:rPr lang="en-US" dirty="0" smtClean="0"/>
              <a:t>Dynamic hardness (DH):</a:t>
            </a:r>
            <a:endParaRPr lang="en-US" dirty="0"/>
          </a:p>
        </p:txBody>
      </p:sp>
      <p:sp>
        <p:nvSpPr>
          <p:cNvPr id="13" name="Textfeld 12"/>
          <p:cNvSpPr txBox="1"/>
          <p:nvPr/>
        </p:nvSpPr>
        <p:spPr>
          <a:xfrm>
            <a:off x="4572000" y="3429000"/>
            <a:ext cx="3622017" cy="1200329"/>
          </a:xfrm>
          <a:prstGeom prst="rect">
            <a:avLst/>
          </a:prstGeom>
          <a:noFill/>
        </p:spPr>
        <p:txBody>
          <a:bodyPr wrap="none" rtlCol="0">
            <a:spAutoFit/>
          </a:bodyPr>
          <a:lstStyle/>
          <a:p>
            <a:r>
              <a:rPr lang="en-US" dirty="0" smtClean="0"/>
              <a:t>Indenter accelerated 2 µm towards</a:t>
            </a:r>
          </a:p>
          <a:p>
            <a:r>
              <a:rPr lang="en-US" dirty="0" smtClean="0"/>
              <a:t> the surface with 15 </a:t>
            </a:r>
            <a:r>
              <a:rPr lang="en-US" dirty="0" err="1" smtClean="0"/>
              <a:t>mN</a:t>
            </a:r>
            <a:endParaRPr lang="en-US" dirty="0" smtClean="0"/>
          </a:p>
          <a:p>
            <a:r>
              <a:rPr lang="en-US" dirty="0" smtClean="0"/>
              <a:t>‘Bouncing` on the surface measured </a:t>
            </a:r>
          </a:p>
          <a:p>
            <a:r>
              <a:rPr lang="en-US" dirty="0" smtClean="0"/>
              <a:t>20 repeats</a:t>
            </a:r>
            <a:endParaRPr lang="en-US" dirty="0"/>
          </a:p>
        </p:txBody>
      </p:sp>
      <p:sp>
        <p:nvSpPr>
          <p:cNvPr id="14" name="Title 1"/>
          <p:cNvSpPr txBox="1">
            <a:spLocks/>
          </p:cNvSpPr>
          <p:nvPr/>
        </p:nvSpPr>
        <p:spPr>
          <a:xfrm>
            <a:off x="0" y="-1"/>
            <a:ext cx="8475260" cy="457201"/>
          </a:xfrm>
          <a:prstGeom prst="rect">
            <a:avLst/>
          </a:prstGeom>
        </p:spPr>
        <p:txBody>
          <a:bodyPr vert="horz" lIns="91440" tIns="45720" rIns="91440" bIns="45720" rtlCol="0" anchor="ctr">
            <a:normAutofit fontScale="92500" lnSpcReduction="10000"/>
          </a:bodyPr>
          <a:lstStyle>
            <a:lvl1pPr algn="ctr" defTabSz="457200" rtl="0" eaLnBrk="1" latinLnBrk="0" hangingPunct="1">
              <a:spcBef>
                <a:spcPct val="0"/>
              </a:spcBef>
              <a:buNone/>
              <a:defRPr sz="3800" b="1" i="1" kern="1200">
                <a:solidFill>
                  <a:srgbClr val="004080"/>
                </a:solidFill>
                <a:latin typeface="+mj-lt"/>
                <a:ea typeface="+mj-ea"/>
                <a:cs typeface="+mj-cs"/>
              </a:defRPr>
            </a:lvl1pPr>
          </a:lstStyle>
          <a:p>
            <a:r>
              <a:rPr lang="fr-CH" sz="2800" dirty="0" smtClean="0"/>
              <a:t>Single impact </a:t>
            </a:r>
            <a:r>
              <a:rPr lang="fr-CH" sz="2800" dirty="0" err="1" smtClean="0"/>
              <a:t>nanoindentation</a:t>
            </a:r>
            <a:r>
              <a:rPr lang="fr-CH" sz="2800" dirty="0" smtClean="0"/>
              <a:t> </a:t>
            </a:r>
            <a:r>
              <a:rPr lang="fr-CH" sz="2800" dirty="0" err="1" smtClean="0"/>
              <a:t>characterization</a:t>
            </a:r>
            <a:endParaRPr lang="en-GB" sz="2800" dirty="0"/>
          </a:p>
        </p:txBody>
      </p:sp>
    </p:spTree>
    <p:extLst>
      <p:ext uri="{BB962C8B-B14F-4D97-AF65-F5344CB8AC3E}">
        <p14:creationId xmlns:p14="http://schemas.microsoft.com/office/powerpoint/2010/main" val="1978640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524000"/>
            <a:ext cx="5029200" cy="3850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524000"/>
            <a:ext cx="5029200" cy="3855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txBox="1">
            <a:spLocks/>
          </p:cNvSpPr>
          <p:nvPr/>
        </p:nvSpPr>
        <p:spPr>
          <a:xfrm>
            <a:off x="0" y="211138"/>
            <a:ext cx="8475260" cy="116051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3800" b="1" i="1" kern="1200">
                <a:solidFill>
                  <a:srgbClr val="004080"/>
                </a:solidFill>
                <a:latin typeface="+mj-lt"/>
                <a:ea typeface="+mj-ea"/>
                <a:cs typeface="+mj-cs"/>
              </a:defRPr>
            </a:lvl1pPr>
          </a:lstStyle>
          <a:p>
            <a:r>
              <a:rPr lang="fr-CH" sz="2800" dirty="0" err="1" smtClean="0"/>
              <a:t>Pristine</a:t>
            </a:r>
            <a:r>
              <a:rPr lang="fr-CH" sz="2800" dirty="0" smtClean="0"/>
              <a:t> </a:t>
            </a:r>
            <a:r>
              <a:rPr lang="fr-CH" sz="2800" dirty="0" err="1" smtClean="0"/>
              <a:t>MoGR</a:t>
            </a:r>
            <a:r>
              <a:rPr lang="fr-CH" sz="2800" dirty="0" smtClean="0"/>
              <a:t> </a:t>
            </a:r>
            <a:r>
              <a:rPr lang="fr-CH" sz="2800" dirty="0" err="1" smtClean="0"/>
              <a:t>characterization</a:t>
            </a:r>
            <a:r>
              <a:rPr lang="fr-CH" sz="2800" dirty="0" smtClean="0"/>
              <a:t>-</a:t>
            </a:r>
          </a:p>
          <a:p>
            <a:r>
              <a:rPr lang="fr-CH" sz="2800" dirty="0" err="1" smtClean="0"/>
              <a:t>dynamic</a:t>
            </a:r>
            <a:r>
              <a:rPr lang="fr-CH" sz="2800" dirty="0" smtClean="0"/>
              <a:t> </a:t>
            </a:r>
            <a:r>
              <a:rPr lang="fr-CH" sz="2800" dirty="0" err="1" smtClean="0"/>
              <a:t>mechanical</a:t>
            </a:r>
            <a:r>
              <a:rPr lang="fr-CH" sz="2800" dirty="0" smtClean="0"/>
              <a:t> </a:t>
            </a:r>
            <a:r>
              <a:rPr lang="fr-CH" sz="2800" dirty="0" err="1" smtClean="0"/>
              <a:t>response</a:t>
            </a:r>
            <a:endParaRPr lang="en-GB" sz="2800" dirty="0"/>
          </a:p>
        </p:txBody>
      </p:sp>
    </p:spTree>
    <p:extLst>
      <p:ext uri="{BB962C8B-B14F-4D97-AF65-F5344CB8AC3E}">
        <p14:creationId xmlns:p14="http://schemas.microsoft.com/office/powerpoint/2010/main" val="22302075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5" name="Rectangle 7"/>
          <p:cNvSpPr>
            <a:spLocks noGrp="1" noChangeArrowheads="1"/>
          </p:cNvSpPr>
          <p:nvPr>
            <p:ph type="title" idx="4294967295"/>
          </p:nvPr>
        </p:nvSpPr>
        <p:spPr>
          <a:xfrm>
            <a:off x="228600" y="1233054"/>
            <a:ext cx="8915400" cy="5070764"/>
          </a:xfrm>
        </p:spPr>
        <p:txBody>
          <a:bodyPr/>
          <a:lstStyle/>
          <a:p>
            <a:pPr>
              <a:defRPr/>
            </a:pPr>
            <a:r>
              <a:rPr lang="en-US" sz="3200" dirty="0" smtClean="0">
                <a:latin typeface="Arial" panose="020B0604020202020204" pitchFamily="34" charset="0"/>
                <a:cs typeface="Arial" panose="020B0604020202020204" pitchFamily="34" charset="0"/>
              </a:rPr>
              <a:t/>
            </a:r>
            <a:br>
              <a:rPr lang="en-US" sz="3200" dirty="0" smtClean="0">
                <a:latin typeface="Arial" panose="020B0604020202020204" pitchFamily="34" charset="0"/>
                <a:cs typeface="Arial" panose="020B0604020202020204" pitchFamily="34" charset="0"/>
              </a:rPr>
            </a:br>
            <a:r>
              <a:rPr lang="en-US" sz="3200" dirty="0" smtClean="0">
                <a:latin typeface="Arial" panose="020B0604020202020204" pitchFamily="34" charset="0"/>
                <a:cs typeface="Arial" panose="020B0604020202020204" pitchFamily="34" charset="0"/>
              </a:rPr>
              <a:t>C</a:t>
            </a:r>
            <a:r>
              <a:rPr lang="de-DE" sz="3200" dirty="0" err="1" smtClean="0"/>
              <a:t>haracterization</a:t>
            </a:r>
            <a:r>
              <a:rPr lang="de-DE" sz="3200" dirty="0" smtClean="0"/>
              <a:t> </a:t>
            </a:r>
            <a:r>
              <a:rPr lang="de-DE" sz="3200" dirty="0" err="1"/>
              <a:t>of</a:t>
            </a:r>
            <a:r>
              <a:rPr lang="de-DE" sz="3200" dirty="0"/>
              <a:t> </a:t>
            </a:r>
            <a:r>
              <a:rPr lang="de-DE" sz="3200" dirty="0" err="1"/>
              <a:t>MoGr</a:t>
            </a:r>
            <a:r>
              <a:rPr lang="de-DE" sz="3200" dirty="0"/>
              <a:t> </a:t>
            </a:r>
            <a:r>
              <a:rPr lang="de-DE" sz="3200" dirty="0" err="1"/>
              <a:t>samples</a:t>
            </a:r>
            <a:r>
              <a:rPr lang="de-DE" sz="3200" dirty="0"/>
              <a:t> </a:t>
            </a:r>
            <a:r>
              <a:rPr lang="de-DE" sz="3200" dirty="0" err="1"/>
              <a:t>irradiated</a:t>
            </a:r>
            <a:r>
              <a:rPr lang="de-DE" sz="3200" dirty="0"/>
              <a:t> at GSI</a:t>
            </a:r>
            <a:r>
              <a:rPr lang="en-US" sz="3200" b="1" dirty="0" smtClean="0">
                <a:latin typeface="Arial" panose="020B0604020202020204" pitchFamily="34" charset="0"/>
                <a:cs typeface="Arial" panose="020B0604020202020204" pitchFamily="34" charset="0"/>
              </a:rPr>
              <a:t/>
            </a:r>
            <a:br>
              <a:rPr lang="en-US" sz="3200" b="1" dirty="0" smtClean="0">
                <a:latin typeface="Arial" panose="020B0604020202020204" pitchFamily="34" charset="0"/>
                <a:cs typeface="Arial" panose="020B0604020202020204" pitchFamily="34" charset="0"/>
              </a:rPr>
            </a:br>
            <a:r>
              <a:rPr lang="en-US" sz="3200" b="1" dirty="0" smtClean="0">
                <a:latin typeface="Arial" panose="020B0604020202020204" pitchFamily="34" charset="0"/>
                <a:cs typeface="Arial" panose="020B0604020202020204" pitchFamily="34" charset="0"/>
              </a:rPr>
              <a:t/>
            </a:r>
            <a:br>
              <a:rPr lang="en-US" sz="3200" b="1" dirty="0" smtClean="0">
                <a:latin typeface="Arial" panose="020B0604020202020204" pitchFamily="34" charset="0"/>
                <a:cs typeface="Arial" panose="020B0604020202020204" pitchFamily="34" charset="0"/>
              </a:rPr>
            </a:br>
            <a:endParaRPr lang="de-DE" sz="2000" b="0" dirty="0" smtClean="0">
              <a:effectLst>
                <a:outerShdw blurRad="38100" dist="38100" dir="2700000" algn="tl">
                  <a:srgbClr val="C0C0C0"/>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64497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ounded Rectangle 35"/>
          <p:cNvSpPr/>
          <p:nvPr/>
        </p:nvSpPr>
        <p:spPr bwMode="auto">
          <a:xfrm>
            <a:off x="5037708" y="2709042"/>
            <a:ext cx="3020546" cy="3280851"/>
          </a:xfrm>
          <a:prstGeom prst="roundRect">
            <a:avLst>
              <a:gd name="adj" fmla="val 9371"/>
            </a:avLst>
          </a:prstGeom>
          <a:solidFill>
            <a:schemeClr val="accent3">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ea typeface="MS PGothic" pitchFamily="2" charset="-128"/>
            </a:endParaRPr>
          </a:p>
        </p:txBody>
      </p:sp>
      <p:sp>
        <p:nvSpPr>
          <p:cNvPr id="37" name="Rounded Rectangle 36"/>
          <p:cNvSpPr/>
          <p:nvPr/>
        </p:nvSpPr>
        <p:spPr bwMode="auto">
          <a:xfrm>
            <a:off x="7160956" y="4859170"/>
            <a:ext cx="1707199" cy="1714182"/>
          </a:xfrm>
          <a:prstGeom prst="roundRect">
            <a:avLst>
              <a:gd name="adj" fmla="val 9371"/>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ea typeface="MS PGothic" pitchFamily="2" charset="-128"/>
            </a:endParaRPr>
          </a:p>
        </p:txBody>
      </p:sp>
      <p:sp>
        <p:nvSpPr>
          <p:cNvPr id="35" name="Rounded Rectangle 34"/>
          <p:cNvSpPr/>
          <p:nvPr/>
        </p:nvSpPr>
        <p:spPr bwMode="auto">
          <a:xfrm>
            <a:off x="3407830" y="2696466"/>
            <a:ext cx="1502721" cy="2226232"/>
          </a:xfrm>
          <a:prstGeom prst="roundRect">
            <a:avLst>
              <a:gd name="adj" fmla="val 9371"/>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ea typeface="MS PGothic" pitchFamily="2" charset="-128"/>
            </a:endParaRPr>
          </a:p>
        </p:txBody>
      </p:sp>
      <p:sp>
        <p:nvSpPr>
          <p:cNvPr id="34" name="Rounded Rectangle 33"/>
          <p:cNvSpPr/>
          <p:nvPr/>
        </p:nvSpPr>
        <p:spPr bwMode="auto">
          <a:xfrm>
            <a:off x="1766709" y="2709042"/>
            <a:ext cx="1502721" cy="1770346"/>
          </a:xfrm>
          <a:prstGeom prst="roundRect">
            <a:avLst>
              <a:gd name="adj" fmla="val 9371"/>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ea typeface="MS PGothic" pitchFamily="2" charset="-128"/>
            </a:endParaRPr>
          </a:p>
        </p:txBody>
      </p:sp>
      <p:sp>
        <p:nvSpPr>
          <p:cNvPr id="3" name="Title 2"/>
          <p:cNvSpPr>
            <a:spLocks noGrp="1"/>
          </p:cNvSpPr>
          <p:nvPr>
            <p:ph type="title"/>
          </p:nvPr>
        </p:nvSpPr>
        <p:spPr>
          <a:xfrm>
            <a:off x="450376" y="64937"/>
            <a:ext cx="7779224" cy="813433"/>
          </a:xfrm>
        </p:spPr>
        <p:txBody>
          <a:bodyPr>
            <a:normAutofit/>
          </a:bodyPr>
          <a:lstStyle/>
          <a:p>
            <a:pPr algn="l"/>
            <a:r>
              <a:rPr lang="en-US" sz="3200" dirty="0" smtClean="0"/>
              <a:t>Overview of irradiation tests on </a:t>
            </a:r>
            <a:r>
              <a:rPr lang="en-US" sz="3200" dirty="0" err="1" smtClean="0"/>
              <a:t>MoGr</a:t>
            </a:r>
            <a:endParaRPr lang="en-US" sz="3200" dirty="0"/>
          </a:p>
        </p:txBody>
      </p:sp>
      <p:sp>
        <p:nvSpPr>
          <p:cNvPr id="58" name="Rounded Rectangle 57"/>
          <p:cNvSpPr/>
          <p:nvPr/>
        </p:nvSpPr>
        <p:spPr bwMode="auto">
          <a:xfrm>
            <a:off x="118847" y="2709042"/>
            <a:ext cx="1502721" cy="1770346"/>
          </a:xfrm>
          <a:prstGeom prst="roundRect">
            <a:avLst>
              <a:gd name="adj" fmla="val 9371"/>
            </a:avLst>
          </a:prstGeom>
          <a:solidFill>
            <a:srgbClr val="FFF965"/>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ea typeface="MS PGothic" pitchFamily="2" charset="-128"/>
            </a:endParaRPr>
          </a:p>
        </p:txBody>
      </p:sp>
      <p:sp>
        <p:nvSpPr>
          <p:cNvPr id="60" name="Pentagon 59"/>
          <p:cNvSpPr/>
          <p:nvPr/>
        </p:nvSpPr>
        <p:spPr>
          <a:xfrm>
            <a:off x="137388" y="2308748"/>
            <a:ext cx="8784976" cy="288032"/>
          </a:xfrm>
          <a:prstGeom prst="homePlate">
            <a:avLst/>
          </a:prstGeom>
          <a:gradFill flip="none" rotWithShape="1">
            <a:gsLst>
              <a:gs pos="0">
                <a:srgbClr val="FFFF00">
                  <a:lumMod val="69000"/>
                  <a:lumOff val="31000"/>
                </a:srgbClr>
              </a:gs>
              <a:gs pos="21000">
                <a:srgbClr val="FF6600"/>
              </a:gs>
              <a:gs pos="67000">
                <a:srgbClr val="4CD027"/>
              </a:gs>
              <a:gs pos="44000">
                <a:srgbClr val="FF0000"/>
              </a:gs>
              <a:gs pos="100000">
                <a:schemeClr val="tx2">
                  <a:lumMod val="60000"/>
                  <a:lumOff val="40000"/>
                </a:schemeClr>
              </a:gs>
            </a:gsLst>
            <a:lin ang="0" scaled="1"/>
            <a:tileRect/>
          </a:gra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buClrTx/>
              <a:buSzTx/>
              <a:buFontTx/>
              <a:buNone/>
            </a:pPr>
            <a:endParaRPr lang="en-GB" sz="1800">
              <a:solidFill>
                <a:prstClr val="white"/>
              </a:solidFill>
            </a:endParaRPr>
          </a:p>
        </p:txBody>
      </p:sp>
      <p:grpSp>
        <p:nvGrpSpPr>
          <p:cNvPr id="61" name="Group 60"/>
          <p:cNvGrpSpPr/>
          <p:nvPr/>
        </p:nvGrpSpPr>
        <p:grpSpPr>
          <a:xfrm>
            <a:off x="2488134" y="1922415"/>
            <a:ext cx="1340222" cy="348743"/>
            <a:chOff x="2844552" y="2138189"/>
            <a:chExt cx="1340222" cy="400060"/>
          </a:xfrm>
          <a:solidFill>
            <a:srgbClr val="FFD7AD"/>
          </a:solidFill>
        </p:grpSpPr>
        <p:sp>
          <p:nvSpPr>
            <p:cNvPr id="62" name="Rectangular Callout 61"/>
            <p:cNvSpPr/>
            <p:nvPr/>
          </p:nvSpPr>
          <p:spPr>
            <a:xfrm>
              <a:off x="2844552" y="2138189"/>
              <a:ext cx="1227584" cy="400060"/>
            </a:xfrm>
            <a:prstGeom prst="wedgeRectCallout">
              <a:avLst>
                <a:gd name="adj1" fmla="val -20821"/>
                <a:gd name="adj2" fmla="val 100417"/>
              </a:avLst>
            </a:prstGeom>
            <a:grp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buClrTx/>
                <a:buSzTx/>
                <a:buFontTx/>
                <a:buNone/>
              </a:pPr>
              <a:endParaRPr lang="en-GB" sz="1800">
                <a:solidFill>
                  <a:prstClr val="white"/>
                </a:solidFill>
              </a:endParaRPr>
            </a:p>
          </p:txBody>
        </p:sp>
        <p:sp>
          <p:nvSpPr>
            <p:cNvPr id="63" name="TextBox 62"/>
            <p:cNvSpPr txBox="1"/>
            <p:nvPr/>
          </p:nvSpPr>
          <p:spPr>
            <a:xfrm>
              <a:off x="2920752" y="2138189"/>
              <a:ext cx="1264022" cy="388372"/>
            </a:xfrm>
            <a:prstGeom prst="rect">
              <a:avLst/>
            </a:prstGeom>
            <a:noFill/>
          </p:spPr>
          <p:txBody>
            <a:bodyPr wrap="square" rtlCol="0">
              <a:spAutoFit/>
            </a:bodyPr>
            <a:lstStyle/>
            <a:p>
              <a:pPr defTabSz="914400" fontAlgn="auto">
                <a:spcBef>
                  <a:spcPts val="0"/>
                </a:spcBef>
                <a:spcAft>
                  <a:spcPts val="0"/>
                </a:spcAft>
                <a:buClrTx/>
                <a:buSzTx/>
                <a:buFontTx/>
                <a:buNone/>
              </a:pPr>
              <a:r>
                <a:rPr lang="en-US" sz="1600" dirty="0" smtClean="0">
                  <a:solidFill>
                    <a:srgbClr val="0000FF"/>
                  </a:solidFill>
                  <a:ea typeface="+mn-ea"/>
                </a:rPr>
                <a:t>Feb. 2014</a:t>
              </a:r>
              <a:endParaRPr lang="en-GB" sz="1600" dirty="0">
                <a:solidFill>
                  <a:srgbClr val="0000FF"/>
                </a:solidFill>
                <a:ea typeface="+mn-ea"/>
              </a:endParaRPr>
            </a:p>
          </p:txBody>
        </p:sp>
      </p:grpSp>
      <p:grpSp>
        <p:nvGrpSpPr>
          <p:cNvPr id="64" name="Group 63"/>
          <p:cNvGrpSpPr/>
          <p:nvPr/>
        </p:nvGrpSpPr>
        <p:grpSpPr>
          <a:xfrm>
            <a:off x="283619" y="1925180"/>
            <a:ext cx="1117351" cy="341137"/>
            <a:chOff x="251522" y="2312000"/>
            <a:chExt cx="1117351" cy="407768"/>
          </a:xfrm>
        </p:grpSpPr>
        <p:sp>
          <p:nvSpPr>
            <p:cNvPr id="65" name="Rectangular Callout 64"/>
            <p:cNvSpPr/>
            <p:nvPr/>
          </p:nvSpPr>
          <p:spPr>
            <a:xfrm>
              <a:off x="251522" y="2312000"/>
              <a:ext cx="1008113" cy="404793"/>
            </a:xfrm>
            <a:prstGeom prst="wedgeRectCallout">
              <a:avLst>
                <a:gd name="adj1" fmla="val -22884"/>
                <a:gd name="adj2" fmla="val 109673"/>
              </a:avLst>
            </a:prstGeom>
            <a:solidFill>
              <a:srgbClr val="FFFFCC"/>
            </a:solidFill>
            <a:ln>
              <a:solidFill>
                <a:srgbClr val="FEE0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buClrTx/>
                <a:buSzTx/>
                <a:buFontTx/>
                <a:buNone/>
              </a:pPr>
              <a:endParaRPr lang="en-GB" sz="1800">
                <a:solidFill>
                  <a:prstClr val="white"/>
                </a:solidFill>
              </a:endParaRPr>
            </a:p>
          </p:txBody>
        </p:sp>
        <p:sp>
          <p:nvSpPr>
            <p:cNvPr id="66" name="TextBox 65"/>
            <p:cNvSpPr txBox="1"/>
            <p:nvPr/>
          </p:nvSpPr>
          <p:spPr>
            <a:xfrm>
              <a:off x="288753" y="2315088"/>
              <a:ext cx="1080120" cy="404680"/>
            </a:xfrm>
            <a:prstGeom prst="rect">
              <a:avLst/>
            </a:prstGeom>
            <a:noFill/>
          </p:spPr>
          <p:txBody>
            <a:bodyPr wrap="square" rtlCol="0">
              <a:spAutoFit/>
            </a:bodyPr>
            <a:lstStyle/>
            <a:p>
              <a:pPr defTabSz="914400" fontAlgn="auto">
                <a:spcBef>
                  <a:spcPts val="0"/>
                </a:spcBef>
                <a:spcAft>
                  <a:spcPts val="0"/>
                </a:spcAft>
                <a:buClrTx/>
                <a:buSzTx/>
                <a:buFontTx/>
                <a:buNone/>
              </a:pPr>
              <a:r>
                <a:rPr lang="en-US" sz="1600" dirty="0" smtClean="0">
                  <a:solidFill>
                    <a:srgbClr val="0000FF"/>
                  </a:solidFill>
                </a:rPr>
                <a:t>mid 2013</a:t>
              </a:r>
            </a:p>
          </p:txBody>
        </p:sp>
      </p:grpSp>
      <p:grpSp>
        <p:nvGrpSpPr>
          <p:cNvPr id="67" name="Group 66"/>
          <p:cNvGrpSpPr/>
          <p:nvPr/>
        </p:nvGrpSpPr>
        <p:grpSpPr>
          <a:xfrm>
            <a:off x="3989716" y="1912156"/>
            <a:ext cx="1107305" cy="338554"/>
            <a:chOff x="6399811" y="2371380"/>
            <a:chExt cx="1107305" cy="360989"/>
          </a:xfrm>
        </p:grpSpPr>
        <p:sp>
          <p:nvSpPr>
            <p:cNvPr id="68" name="Rectangular Callout 67"/>
            <p:cNvSpPr/>
            <p:nvPr/>
          </p:nvSpPr>
          <p:spPr>
            <a:xfrm>
              <a:off x="6399811" y="2387312"/>
              <a:ext cx="1047992" cy="343292"/>
            </a:xfrm>
            <a:prstGeom prst="wedgeRectCallout">
              <a:avLst>
                <a:gd name="adj1" fmla="val -21154"/>
                <a:gd name="adj2" fmla="val 108605"/>
              </a:avLst>
            </a:prstGeom>
            <a:solidFill>
              <a:srgbClr val="FFD1D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buClrTx/>
                <a:buSzTx/>
                <a:buFontTx/>
                <a:buNone/>
              </a:pPr>
              <a:endParaRPr lang="en-GB" sz="1800">
                <a:solidFill>
                  <a:prstClr val="white"/>
                </a:solidFill>
              </a:endParaRPr>
            </a:p>
          </p:txBody>
        </p:sp>
        <p:sp>
          <p:nvSpPr>
            <p:cNvPr id="69" name="TextBox 68"/>
            <p:cNvSpPr txBox="1"/>
            <p:nvPr/>
          </p:nvSpPr>
          <p:spPr>
            <a:xfrm>
              <a:off x="6426996" y="2371380"/>
              <a:ext cx="1080120" cy="360989"/>
            </a:xfrm>
            <a:prstGeom prst="rect">
              <a:avLst/>
            </a:prstGeom>
            <a:noFill/>
          </p:spPr>
          <p:txBody>
            <a:bodyPr wrap="square" rtlCol="0">
              <a:spAutoFit/>
            </a:bodyPr>
            <a:lstStyle/>
            <a:p>
              <a:pPr defTabSz="914400" fontAlgn="auto">
                <a:spcBef>
                  <a:spcPts val="0"/>
                </a:spcBef>
                <a:spcAft>
                  <a:spcPts val="0"/>
                </a:spcAft>
                <a:buClrTx/>
                <a:buSzTx/>
                <a:buFontTx/>
                <a:buNone/>
              </a:pPr>
              <a:r>
                <a:rPr lang="en-US" sz="1600" dirty="0" smtClean="0">
                  <a:solidFill>
                    <a:srgbClr val="0000FF"/>
                  </a:solidFill>
                  <a:ea typeface="+mn-ea"/>
                </a:rPr>
                <a:t>July 2014</a:t>
              </a:r>
              <a:endParaRPr lang="en-GB" sz="1600" dirty="0">
                <a:solidFill>
                  <a:srgbClr val="0000FF"/>
                </a:solidFill>
                <a:ea typeface="+mn-ea"/>
              </a:endParaRPr>
            </a:p>
          </p:txBody>
        </p:sp>
      </p:grpSp>
      <p:grpSp>
        <p:nvGrpSpPr>
          <p:cNvPr id="70" name="Group 69"/>
          <p:cNvGrpSpPr/>
          <p:nvPr/>
        </p:nvGrpSpPr>
        <p:grpSpPr>
          <a:xfrm>
            <a:off x="8058259" y="1912231"/>
            <a:ext cx="799368" cy="338554"/>
            <a:chOff x="7876403" y="2344393"/>
            <a:chExt cx="720093" cy="365349"/>
          </a:xfrm>
        </p:grpSpPr>
        <p:sp>
          <p:nvSpPr>
            <p:cNvPr id="71" name="Rectangular Callout 70"/>
            <p:cNvSpPr/>
            <p:nvPr/>
          </p:nvSpPr>
          <p:spPr>
            <a:xfrm>
              <a:off x="7876403" y="2361154"/>
              <a:ext cx="720093" cy="339813"/>
            </a:xfrm>
            <a:prstGeom prst="wedgeRectCallout">
              <a:avLst>
                <a:gd name="adj1" fmla="val -22741"/>
                <a:gd name="adj2" fmla="val 113624"/>
              </a:avLst>
            </a:prstGeom>
            <a:solidFill>
              <a:schemeClr val="accent1">
                <a:lumMod val="20000"/>
                <a:lumOff val="8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buClrTx/>
                <a:buSzTx/>
                <a:buFontTx/>
                <a:buNone/>
              </a:pPr>
              <a:endParaRPr lang="en-GB" sz="1800">
                <a:solidFill>
                  <a:prstClr val="white"/>
                </a:solidFill>
              </a:endParaRPr>
            </a:p>
          </p:txBody>
        </p:sp>
        <p:sp>
          <p:nvSpPr>
            <p:cNvPr id="72" name="TextBox 71"/>
            <p:cNvSpPr txBox="1"/>
            <p:nvPr/>
          </p:nvSpPr>
          <p:spPr>
            <a:xfrm>
              <a:off x="7961804" y="2344393"/>
              <a:ext cx="593100" cy="365349"/>
            </a:xfrm>
            <a:prstGeom prst="rect">
              <a:avLst/>
            </a:prstGeom>
            <a:noFill/>
          </p:spPr>
          <p:txBody>
            <a:bodyPr wrap="square" rtlCol="0">
              <a:spAutoFit/>
            </a:bodyPr>
            <a:lstStyle/>
            <a:p>
              <a:pPr defTabSz="914400" fontAlgn="auto">
                <a:spcBef>
                  <a:spcPts val="0"/>
                </a:spcBef>
                <a:spcAft>
                  <a:spcPts val="0"/>
                </a:spcAft>
                <a:buClrTx/>
                <a:buSzTx/>
                <a:buFontTx/>
                <a:buNone/>
              </a:pPr>
              <a:r>
                <a:rPr lang="en-US" sz="1600" dirty="0" smtClean="0">
                  <a:solidFill>
                    <a:srgbClr val="0000FF"/>
                  </a:solidFill>
                  <a:ea typeface="+mn-ea"/>
                </a:rPr>
                <a:t>2016</a:t>
              </a:r>
              <a:endParaRPr lang="en-GB" sz="1600" dirty="0">
                <a:solidFill>
                  <a:srgbClr val="0000FF"/>
                </a:solidFill>
                <a:ea typeface="+mn-ea"/>
              </a:endParaRPr>
            </a:p>
          </p:txBody>
        </p:sp>
      </p:grpSp>
      <p:sp>
        <p:nvSpPr>
          <p:cNvPr id="73" name="Rectangle 72"/>
          <p:cNvSpPr/>
          <p:nvPr/>
        </p:nvSpPr>
        <p:spPr>
          <a:xfrm>
            <a:off x="137388" y="1092369"/>
            <a:ext cx="1514061" cy="338554"/>
          </a:xfrm>
          <a:prstGeom prst="rect">
            <a:avLst/>
          </a:prstGeom>
          <a:solidFill>
            <a:schemeClr val="bg1">
              <a:lumMod val="65000"/>
            </a:schemeClr>
          </a:solidFill>
          <a:ln w="0">
            <a:noFill/>
          </a:ln>
        </p:spPr>
        <p:txBody>
          <a:bodyPr wrap="square">
            <a:spAutoFit/>
          </a:bodyPr>
          <a:lstStyle/>
          <a:p>
            <a:pPr algn="ctr" defTabSz="914400" fontAlgn="auto">
              <a:spcBef>
                <a:spcPts val="0"/>
              </a:spcBef>
              <a:spcAft>
                <a:spcPts val="0"/>
              </a:spcAft>
              <a:buClrTx/>
              <a:buSzTx/>
              <a:buFontTx/>
              <a:buNone/>
            </a:pPr>
            <a:r>
              <a:rPr lang="en-US" sz="1600" dirty="0" smtClean="0">
                <a:solidFill>
                  <a:srgbClr val="000000"/>
                </a:solidFill>
              </a:rPr>
              <a:t>BNL</a:t>
            </a:r>
            <a:r>
              <a:rPr lang="en-US" sz="1600" dirty="0" smtClean="0">
                <a:solidFill>
                  <a:srgbClr val="FF0000"/>
                </a:solidFill>
              </a:rPr>
              <a:t> (p</a:t>
            </a:r>
            <a:r>
              <a:rPr lang="en-US" sz="1600" baseline="30000" dirty="0" smtClean="0">
                <a:solidFill>
                  <a:srgbClr val="FF0000"/>
                </a:solidFill>
              </a:rPr>
              <a:t>+</a:t>
            </a:r>
            <a:r>
              <a:rPr lang="en-US" sz="1600" dirty="0" smtClean="0">
                <a:solidFill>
                  <a:srgbClr val="FF0000"/>
                </a:solidFill>
              </a:rPr>
              <a:t>, n)</a:t>
            </a:r>
            <a:endParaRPr lang="en-US" sz="1600" dirty="0">
              <a:solidFill>
                <a:prstClr val="black"/>
              </a:solidFill>
              <a:ea typeface="+mn-ea"/>
            </a:endParaRPr>
          </a:p>
        </p:txBody>
      </p:sp>
      <p:sp>
        <p:nvSpPr>
          <p:cNvPr id="82" name="TextBox 81"/>
          <p:cNvSpPr txBox="1"/>
          <p:nvPr/>
        </p:nvSpPr>
        <p:spPr>
          <a:xfrm>
            <a:off x="137388" y="2706498"/>
            <a:ext cx="1578510" cy="1661994"/>
          </a:xfrm>
          <a:prstGeom prst="rect">
            <a:avLst/>
          </a:prstGeom>
          <a:noFill/>
        </p:spPr>
        <p:txBody>
          <a:bodyPr wrap="square" rtlCol="0">
            <a:spAutoFit/>
          </a:bodyPr>
          <a:lstStyle/>
          <a:p>
            <a:pPr defTabSz="914400" fontAlgn="auto">
              <a:spcBef>
                <a:spcPts val="0"/>
              </a:spcBef>
              <a:spcAft>
                <a:spcPts val="0"/>
              </a:spcAft>
              <a:buClrTx/>
              <a:buSzTx/>
            </a:pPr>
            <a:r>
              <a:rPr lang="en-US" sz="1200" b="1" dirty="0">
                <a:solidFill>
                  <a:prstClr val="black"/>
                </a:solidFill>
              </a:rPr>
              <a:t>3</a:t>
            </a:r>
            <a:r>
              <a:rPr lang="en-US" sz="1200" b="1" baseline="30000" dirty="0" smtClean="0">
                <a:solidFill>
                  <a:prstClr val="black"/>
                </a:solidFill>
              </a:rPr>
              <a:t>th</a:t>
            </a:r>
            <a:r>
              <a:rPr lang="en-US" sz="1200" b="1" dirty="0" smtClean="0">
                <a:solidFill>
                  <a:prstClr val="black"/>
                </a:solidFill>
              </a:rPr>
              <a:t> generation</a:t>
            </a:r>
          </a:p>
          <a:p>
            <a:pPr defTabSz="914400" fontAlgn="auto">
              <a:spcBef>
                <a:spcPts val="0"/>
              </a:spcBef>
              <a:spcAft>
                <a:spcPts val="0"/>
              </a:spcAft>
              <a:buClrTx/>
              <a:buSzTx/>
            </a:pPr>
            <a:endParaRPr lang="en-US" sz="1200" b="1" dirty="0">
              <a:solidFill>
                <a:prstClr val="black"/>
              </a:solidFill>
            </a:endParaRPr>
          </a:p>
          <a:p>
            <a:pPr defTabSz="914400" fontAlgn="auto">
              <a:spcBef>
                <a:spcPts val="0"/>
              </a:spcBef>
              <a:spcAft>
                <a:spcPts val="0"/>
              </a:spcAft>
              <a:buClrTx/>
              <a:buSzTx/>
            </a:pPr>
            <a:r>
              <a:rPr lang="en-US" b="1" dirty="0" smtClean="0">
                <a:solidFill>
                  <a:prstClr val="black"/>
                </a:solidFill>
              </a:rPr>
              <a:t>MG 1110-E</a:t>
            </a:r>
          </a:p>
          <a:p>
            <a:pPr defTabSz="914400"/>
            <a:r>
              <a:rPr lang="en-GB" sz="1200" dirty="0"/>
              <a:t>(3.7 g/cm</a:t>
            </a:r>
            <a:r>
              <a:rPr lang="en-GB" sz="1200" baseline="30000" dirty="0"/>
              <a:t>3</a:t>
            </a:r>
            <a:r>
              <a:rPr lang="en-GB" sz="1200" dirty="0"/>
              <a:t>)</a:t>
            </a:r>
            <a:endParaRPr lang="en-US" sz="1200" dirty="0"/>
          </a:p>
          <a:p>
            <a:pPr defTabSz="914400" fontAlgn="auto">
              <a:spcBef>
                <a:spcPts val="0"/>
              </a:spcBef>
              <a:spcAft>
                <a:spcPts val="0"/>
              </a:spcAft>
              <a:buClrTx/>
              <a:buSzTx/>
            </a:pPr>
            <a:r>
              <a:rPr lang="en-US" sz="1200" u="sng" dirty="0" smtClean="0">
                <a:solidFill>
                  <a:prstClr val="black"/>
                </a:solidFill>
                <a:cs typeface="Calibri"/>
              </a:rPr>
              <a:t>NOT fully molten</a:t>
            </a:r>
          </a:p>
          <a:p>
            <a:pPr defTabSz="914400" fontAlgn="auto">
              <a:spcBef>
                <a:spcPts val="0"/>
              </a:spcBef>
              <a:spcAft>
                <a:spcPts val="0"/>
              </a:spcAft>
              <a:buClrTx/>
              <a:buSzTx/>
            </a:pPr>
            <a:r>
              <a:rPr lang="en-US" sz="1200" dirty="0" smtClean="0">
                <a:solidFill>
                  <a:prstClr val="black"/>
                </a:solidFill>
                <a:cs typeface="Calibri"/>
              </a:rPr>
              <a:t>20%v Mo</a:t>
            </a:r>
          </a:p>
          <a:p>
            <a:pPr defTabSz="914400" fontAlgn="auto">
              <a:spcBef>
                <a:spcPts val="0"/>
              </a:spcBef>
              <a:spcAft>
                <a:spcPts val="0"/>
              </a:spcAft>
              <a:buClrTx/>
              <a:buSzTx/>
            </a:pPr>
            <a:r>
              <a:rPr lang="en-US" sz="1200" dirty="0" smtClean="0">
                <a:solidFill>
                  <a:prstClr val="black"/>
                </a:solidFill>
                <a:cs typeface="Calibri"/>
              </a:rPr>
              <a:t>40%v C-fibers</a:t>
            </a:r>
            <a:br>
              <a:rPr lang="en-US" sz="1200" dirty="0" smtClean="0">
                <a:solidFill>
                  <a:prstClr val="black"/>
                </a:solidFill>
                <a:cs typeface="Calibri"/>
              </a:rPr>
            </a:br>
            <a:r>
              <a:rPr lang="en-US" sz="1200" dirty="0" smtClean="0">
                <a:solidFill>
                  <a:prstClr val="black"/>
                </a:solidFill>
                <a:cs typeface="Calibri"/>
              </a:rPr>
              <a:t>(</a:t>
            </a:r>
            <a:r>
              <a:rPr lang="en-US" sz="1200" dirty="0" err="1" smtClean="0">
                <a:solidFill>
                  <a:prstClr val="black"/>
                </a:solidFill>
                <a:cs typeface="Calibri"/>
              </a:rPr>
              <a:t>long+short</a:t>
            </a:r>
            <a:r>
              <a:rPr lang="en-US" sz="1200" dirty="0" smtClean="0">
                <a:solidFill>
                  <a:prstClr val="black"/>
                </a:solidFill>
                <a:cs typeface="Calibri"/>
              </a:rPr>
              <a:t>)</a:t>
            </a:r>
            <a:endParaRPr lang="en-US" sz="1200" dirty="0">
              <a:solidFill>
                <a:prstClr val="black"/>
              </a:solidFill>
              <a:cs typeface="Calibri"/>
            </a:endParaRPr>
          </a:p>
        </p:txBody>
      </p:sp>
      <p:sp>
        <p:nvSpPr>
          <p:cNvPr id="86" name="TextBox 85"/>
          <p:cNvSpPr txBox="1"/>
          <p:nvPr/>
        </p:nvSpPr>
        <p:spPr>
          <a:xfrm>
            <a:off x="3430511" y="2706707"/>
            <a:ext cx="1480040" cy="2215991"/>
          </a:xfrm>
          <a:prstGeom prst="rect">
            <a:avLst/>
          </a:prstGeom>
          <a:noFill/>
        </p:spPr>
        <p:txBody>
          <a:bodyPr wrap="square" rtlCol="0">
            <a:spAutoFit/>
          </a:bodyPr>
          <a:lstStyle/>
          <a:p>
            <a:pPr defTabSz="914400"/>
            <a:r>
              <a:rPr lang="en-US" sz="1200" b="1" dirty="0" smtClean="0">
                <a:solidFill>
                  <a:prstClr val="black"/>
                </a:solidFill>
              </a:rPr>
              <a:t>5</a:t>
            </a:r>
            <a:r>
              <a:rPr lang="en-US" sz="1200" b="1" baseline="30000" dirty="0" smtClean="0">
                <a:solidFill>
                  <a:prstClr val="black"/>
                </a:solidFill>
              </a:rPr>
              <a:t>th</a:t>
            </a:r>
            <a:r>
              <a:rPr lang="en-US" sz="1200" b="1" dirty="0" smtClean="0">
                <a:solidFill>
                  <a:prstClr val="black"/>
                </a:solidFill>
              </a:rPr>
              <a:t> </a:t>
            </a:r>
            <a:r>
              <a:rPr lang="en-US" sz="1200" b="1" dirty="0">
                <a:solidFill>
                  <a:prstClr val="black"/>
                </a:solidFill>
              </a:rPr>
              <a:t>generation</a:t>
            </a:r>
          </a:p>
          <a:p>
            <a:pPr defTabSz="914400" fontAlgn="auto">
              <a:spcBef>
                <a:spcPts val="0"/>
              </a:spcBef>
              <a:spcAft>
                <a:spcPts val="0"/>
              </a:spcAft>
              <a:buClrTx/>
              <a:buSzTx/>
            </a:pPr>
            <a:endParaRPr lang="en-US" sz="1200" b="1" dirty="0" smtClean="0">
              <a:solidFill>
                <a:prstClr val="black"/>
              </a:solidFill>
            </a:endParaRPr>
          </a:p>
          <a:p>
            <a:pPr defTabSz="914400" fontAlgn="auto">
              <a:spcBef>
                <a:spcPts val="0"/>
              </a:spcBef>
              <a:spcAft>
                <a:spcPts val="0"/>
              </a:spcAft>
              <a:buClrTx/>
              <a:buSzTx/>
            </a:pPr>
            <a:r>
              <a:rPr lang="en-US" b="1" dirty="0" smtClean="0">
                <a:solidFill>
                  <a:prstClr val="black"/>
                </a:solidFill>
              </a:rPr>
              <a:t>MG 5200-S</a:t>
            </a:r>
          </a:p>
          <a:p>
            <a:pPr defTabSz="914400"/>
            <a:r>
              <a:rPr lang="en-GB" sz="1200" dirty="0" smtClean="0"/>
              <a:t>(2.65 g</a:t>
            </a:r>
            <a:r>
              <a:rPr lang="en-GB" sz="1200" dirty="0"/>
              <a:t>/cm</a:t>
            </a:r>
            <a:r>
              <a:rPr lang="en-GB" sz="1200" baseline="30000" dirty="0"/>
              <a:t>3</a:t>
            </a:r>
            <a:r>
              <a:rPr lang="en-GB" sz="1200" dirty="0"/>
              <a:t>)</a:t>
            </a:r>
            <a:endParaRPr lang="en-US" sz="1200" dirty="0"/>
          </a:p>
          <a:p>
            <a:pPr defTabSz="914400" fontAlgn="auto">
              <a:spcBef>
                <a:spcPts val="0"/>
              </a:spcBef>
              <a:spcAft>
                <a:spcPts val="0"/>
              </a:spcAft>
              <a:buClrTx/>
              <a:buSzTx/>
            </a:pPr>
            <a:r>
              <a:rPr lang="en-US" sz="1200" dirty="0" smtClean="0">
                <a:solidFill>
                  <a:prstClr val="black"/>
                </a:solidFill>
                <a:cs typeface="Calibri"/>
              </a:rPr>
              <a:t>Fully molten</a:t>
            </a:r>
          </a:p>
          <a:p>
            <a:pPr defTabSz="914400" fontAlgn="auto">
              <a:spcBef>
                <a:spcPts val="0"/>
              </a:spcBef>
              <a:spcAft>
                <a:spcPts val="0"/>
              </a:spcAft>
              <a:buClrTx/>
              <a:buSzTx/>
            </a:pPr>
            <a:r>
              <a:rPr lang="en-US" sz="1200" dirty="0" smtClean="0">
                <a:solidFill>
                  <a:prstClr val="black"/>
                </a:solidFill>
                <a:cs typeface="Calibri"/>
              </a:rPr>
              <a:t>7.2%v Mo</a:t>
            </a:r>
          </a:p>
          <a:p>
            <a:pPr defTabSz="914400" fontAlgn="auto">
              <a:spcBef>
                <a:spcPts val="0"/>
              </a:spcBef>
              <a:spcAft>
                <a:spcPts val="0"/>
              </a:spcAft>
              <a:buClrTx/>
              <a:buSzTx/>
            </a:pPr>
            <a:r>
              <a:rPr lang="en-US" sz="1200" dirty="0" smtClean="0">
                <a:solidFill>
                  <a:prstClr val="black"/>
                </a:solidFill>
                <a:cs typeface="Calibri"/>
              </a:rPr>
              <a:t>46.4%v C-fibers </a:t>
            </a:r>
            <a:br>
              <a:rPr lang="en-US" sz="1200" dirty="0" smtClean="0">
                <a:solidFill>
                  <a:prstClr val="black"/>
                </a:solidFill>
                <a:cs typeface="Calibri"/>
              </a:rPr>
            </a:br>
            <a:r>
              <a:rPr lang="en-US" sz="1200" dirty="0" smtClean="0">
                <a:solidFill>
                  <a:prstClr val="black"/>
                </a:solidFill>
                <a:cs typeface="Calibri"/>
              </a:rPr>
              <a:t>(</a:t>
            </a:r>
            <a:r>
              <a:rPr lang="en-US" sz="1200" dirty="0" err="1" smtClean="0">
                <a:solidFill>
                  <a:prstClr val="black"/>
                </a:solidFill>
                <a:cs typeface="Calibri"/>
              </a:rPr>
              <a:t>long+short</a:t>
            </a:r>
            <a:r>
              <a:rPr lang="en-US" sz="1200" dirty="0" smtClean="0">
                <a:solidFill>
                  <a:prstClr val="black"/>
                </a:solidFill>
                <a:cs typeface="Calibri"/>
              </a:rPr>
              <a:t>)</a:t>
            </a:r>
          </a:p>
          <a:p>
            <a:pPr defTabSz="914400" fontAlgn="auto">
              <a:spcBef>
                <a:spcPts val="0"/>
              </a:spcBef>
              <a:spcAft>
                <a:spcPts val="0"/>
              </a:spcAft>
              <a:buClrTx/>
              <a:buSzTx/>
            </a:pPr>
            <a:r>
              <a:rPr lang="en-US" sz="1200" dirty="0" smtClean="0">
                <a:solidFill>
                  <a:prstClr val="black"/>
                </a:solidFill>
                <a:cs typeface="Calibri"/>
              </a:rPr>
              <a:t>2 </a:t>
            </a:r>
            <a:r>
              <a:rPr lang="en-US" sz="1200" u="sng" dirty="0" smtClean="0">
                <a:solidFill>
                  <a:prstClr val="black"/>
                </a:solidFill>
                <a:cs typeface="Calibri"/>
              </a:rPr>
              <a:t>annealing</a:t>
            </a:r>
            <a:r>
              <a:rPr lang="en-US" sz="1200" dirty="0" smtClean="0">
                <a:solidFill>
                  <a:prstClr val="black"/>
                </a:solidFill>
                <a:cs typeface="Calibri"/>
              </a:rPr>
              <a:t> cycles:</a:t>
            </a:r>
          </a:p>
          <a:p>
            <a:pPr marL="285750" indent="-285750" defTabSz="914400" fontAlgn="auto">
              <a:spcBef>
                <a:spcPts val="0"/>
              </a:spcBef>
              <a:spcAft>
                <a:spcPts val="0"/>
              </a:spcAft>
              <a:buClrTx/>
              <a:buSzTx/>
              <a:buFontTx/>
              <a:buChar char="-"/>
            </a:pPr>
            <a:r>
              <a:rPr lang="en-US" sz="1200" dirty="0" smtClean="0">
                <a:solidFill>
                  <a:prstClr val="black"/>
                </a:solidFill>
                <a:cs typeface="Calibri"/>
              </a:rPr>
              <a:t>1150°C</a:t>
            </a:r>
          </a:p>
          <a:p>
            <a:pPr marL="285750" indent="-285750" defTabSz="914400" fontAlgn="auto">
              <a:spcBef>
                <a:spcPts val="0"/>
              </a:spcBef>
              <a:spcAft>
                <a:spcPts val="0"/>
              </a:spcAft>
              <a:buClrTx/>
              <a:buSzTx/>
              <a:buFontTx/>
              <a:buChar char="-"/>
            </a:pPr>
            <a:r>
              <a:rPr lang="en-US" sz="1200" dirty="0" smtClean="0">
                <a:solidFill>
                  <a:prstClr val="black"/>
                </a:solidFill>
                <a:cs typeface="Calibri"/>
              </a:rPr>
              <a:t>1300°C</a:t>
            </a:r>
            <a:endParaRPr lang="en-US" sz="1200" dirty="0">
              <a:solidFill>
                <a:prstClr val="black"/>
              </a:solidFill>
              <a:cs typeface="Calibri"/>
            </a:endParaRPr>
          </a:p>
        </p:txBody>
      </p:sp>
      <p:sp>
        <p:nvSpPr>
          <p:cNvPr id="87" name="TextBox 86"/>
          <p:cNvSpPr txBox="1"/>
          <p:nvPr/>
        </p:nvSpPr>
        <p:spPr>
          <a:xfrm>
            <a:off x="1795278" y="2696466"/>
            <a:ext cx="1493219" cy="1661994"/>
          </a:xfrm>
          <a:prstGeom prst="rect">
            <a:avLst/>
          </a:prstGeom>
          <a:noFill/>
        </p:spPr>
        <p:txBody>
          <a:bodyPr wrap="square" rtlCol="0">
            <a:spAutoFit/>
          </a:bodyPr>
          <a:lstStyle/>
          <a:p>
            <a:pPr defTabSz="914400"/>
            <a:r>
              <a:rPr lang="en-US" sz="1200" b="1" dirty="0" smtClean="0">
                <a:solidFill>
                  <a:prstClr val="black"/>
                </a:solidFill>
              </a:rPr>
              <a:t>4</a:t>
            </a:r>
            <a:r>
              <a:rPr lang="en-US" sz="1200" b="1" baseline="30000" dirty="0" smtClean="0">
                <a:solidFill>
                  <a:prstClr val="black"/>
                </a:solidFill>
              </a:rPr>
              <a:t>th</a:t>
            </a:r>
            <a:r>
              <a:rPr lang="en-US" sz="1200" b="1" dirty="0" smtClean="0">
                <a:solidFill>
                  <a:prstClr val="black"/>
                </a:solidFill>
              </a:rPr>
              <a:t> </a:t>
            </a:r>
            <a:r>
              <a:rPr lang="en-US" sz="1200" b="1" dirty="0">
                <a:solidFill>
                  <a:prstClr val="black"/>
                </a:solidFill>
              </a:rPr>
              <a:t>generation</a:t>
            </a:r>
          </a:p>
          <a:p>
            <a:pPr defTabSz="914400" fontAlgn="auto">
              <a:spcBef>
                <a:spcPts val="0"/>
              </a:spcBef>
              <a:spcAft>
                <a:spcPts val="0"/>
              </a:spcAft>
              <a:buClrTx/>
              <a:buSzTx/>
            </a:pPr>
            <a:endParaRPr lang="en-US" sz="1200" b="1" dirty="0" smtClean="0">
              <a:solidFill>
                <a:prstClr val="black"/>
              </a:solidFill>
            </a:endParaRPr>
          </a:p>
          <a:p>
            <a:pPr defTabSz="914400" fontAlgn="auto">
              <a:spcBef>
                <a:spcPts val="0"/>
              </a:spcBef>
              <a:spcAft>
                <a:spcPts val="0"/>
              </a:spcAft>
              <a:buClrTx/>
              <a:buSzTx/>
            </a:pPr>
            <a:r>
              <a:rPr lang="en-US" b="1" dirty="0" smtClean="0">
                <a:solidFill>
                  <a:prstClr val="black"/>
                </a:solidFill>
              </a:rPr>
              <a:t>MG 3110-P</a:t>
            </a:r>
          </a:p>
          <a:p>
            <a:pPr defTabSz="914400"/>
            <a:r>
              <a:rPr lang="en-GB" sz="1200" dirty="0" smtClean="0"/>
              <a:t>(2.67 g</a:t>
            </a:r>
            <a:r>
              <a:rPr lang="en-GB" sz="1200" dirty="0"/>
              <a:t>/cm</a:t>
            </a:r>
            <a:r>
              <a:rPr lang="en-GB" sz="1200" baseline="30000" dirty="0"/>
              <a:t>3</a:t>
            </a:r>
            <a:r>
              <a:rPr lang="en-GB" sz="1200" dirty="0"/>
              <a:t>)</a:t>
            </a:r>
            <a:endParaRPr lang="en-US" sz="1200" dirty="0"/>
          </a:p>
          <a:p>
            <a:pPr defTabSz="914400" fontAlgn="auto">
              <a:spcBef>
                <a:spcPts val="0"/>
              </a:spcBef>
              <a:spcAft>
                <a:spcPts val="0"/>
              </a:spcAft>
              <a:buClrTx/>
              <a:buSzTx/>
            </a:pPr>
            <a:r>
              <a:rPr lang="en-US" sz="1200" u="sng" dirty="0" smtClean="0">
                <a:solidFill>
                  <a:prstClr val="black"/>
                </a:solidFill>
                <a:cs typeface="Calibri"/>
              </a:rPr>
              <a:t>Fully molten</a:t>
            </a:r>
          </a:p>
          <a:p>
            <a:pPr defTabSz="914400" fontAlgn="auto">
              <a:spcBef>
                <a:spcPts val="0"/>
              </a:spcBef>
              <a:spcAft>
                <a:spcPts val="0"/>
              </a:spcAft>
              <a:buClrTx/>
              <a:buSzTx/>
            </a:pPr>
            <a:r>
              <a:rPr lang="en-US" sz="1200" dirty="0" smtClean="0">
                <a:solidFill>
                  <a:prstClr val="black"/>
                </a:solidFill>
                <a:cs typeface="Calibri"/>
              </a:rPr>
              <a:t>20%v Mo</a:t>
            </a:r>
          </a:p>
          <a:p>
            <a:pPr defTabSz="914400" fontAlgn="auto">
              <a:spcBef>
                <a:spcPts val="0"/>
              </a:spcBef>
              <a:spcAft>
                <a:spcPts val="0"/>
              </a:spcAft>
              <a:buClrTx/>
              <a:buSzTx/>
            </a:pPr>
            <a:r>
              <a:rPr lang="en-US" sz="1200" dirty="0" smtClean="0">
                <a:solidFill>
                  <a:prstClr val="black"/>
                </a:solidFill>
                <a:cs typeface="Calibri"/>
              </a:rPr>
              <a:t>40%v C-fibers </a:t>
            </a:r>
            <a:br>
              <a:rPr lang="en-US" sz="1200" dirty="0" smtClean="0">
                <a:solidFill>
                  <a:prstClr val="black"/>
                </a:solidFill>
                <a:cs typeface="Calibri"/>
              </a:rPr>
            </a:br>
            <a:r>
              <a:rPr lang="en-US" sz="1200" dirty="0" smtClean="0">
                <a:solidFill>
                  <a:prstClr val="black"/>
                </a:solidFill>
                <a:cs typeface="Calibri"/>
              </a:rPr>
              <a:t>(</a:t>
            </a:r>
            <a:r>
              <a:rPr lang="en-US" sz="1200" dirty="0" err="1" smtClean="0">
                <a:solidFill>
                  <a:prstClr val="black"/>
                </a:solidFill>
                <a:cs typeface="Calibri"/>
              </a:rPr>
              <a:t>long+short</a:t>
            </a:r>
            <a:r>
              <a:rPr lang="en-US" sz="1200" dirty="0" smtClean="0">
                <a:solidFill>
                  <a:prstClr val="black"/>
                </a:solidFill>
                <a:cs typeface="Calibri"/>
              </a:rPr>
              <a:t>)</a:t>
            </a:r>
            <a:endParaRPr lang="en-US" sz="1200" dirty="0">
              <a:solidFill>
                <a:prstClr val="black"/>
              </a:solidFill>
              <a:cs typeface="Calibri"/>
            </a:endParaRPr>
          </a:p>
        </p:txBody>
      </p:sp>
      <p:sp>
        <p:nvSpPr>
          <p:cNvPr id="88" name="TextBox 87"/>
          <p:cNvSpPr txBox="1"/>
          <p:nvPr/>
        </p:nvSpPr>
        <p:spPr>
          <a:xfrm>
            <a:off x="5097021" y="2706707"/>
            <a:ext cx="2961233" cy="3231654"/>
          </a:xfrm>
          <a:prstGeom prst="rect">
            <a:avLst/>
          </a:prstGeom>
          <a:noFill/>
        </p:spPr>
        <p:txBody>
          <a:bodyPr wrap="square" rtlCol="0">
            <a:spAutoFit/>
          </a:bodyPr>
          <a:lstStyle/>
          <a:p>
            <a:pPr algn="ctr" defTabSz="914400"/>
            <a:r>
              <a:rPr lang="en-US" sz="1200" b="1" dirty="0" smtClean="0">
                <a:solidFill>
                  <a:prstClr val="black"/>
                </a:solidFill>
              </a:rPr>
              <a:t>6</a:t>
            </a:r>
            <a:r>
              <a:rPr lang="en-US" sz="1200" b="1" baseline="30000" dirty="0" smtClean="0">
                <a:solidFill>
                  <a:prstClr val="black"/>
                </a:solidFill>
              </a:rPr>
              <a:t>th</a:t>
            </a:r>
            <a:r>
              <a:rPr lang="en-US" sz="1200" b="1" dirty="0" smtClean="0">
                <a:solidFill>
                  <a:prstClr val="black"/>
                </a:solidFill>
              </a:rPr>
              <a:t> </a:t>
            </a:r>
            <a:r>
              <a:rPr lang="en-US" sz="1200" b="1" dirty="0">
                <a:solidFill>
                  <a:prstClr val="black"/>
                </a:solidFill>
              </a:rPr>
              <a:t>generation</a:t>
            </a:r>
          </a:p>
          <a:p>
            <a:pPr defTabSz="914400" fontAlgn="auto">
              <a:spcBef>
                <a:spcPts val="0"/>
              </a:spcBef>
              <a:spcAft>
                <a:spcPts val="0"/>
              </a:spcAft>
              <a:buClrTx/>
              <a:buSzTx/>
            </a:pPr>
            <a:endParaRPr lang="en-US" sz="1200" b="1" dirty="0">
              <a:solidFill>
                <a:prstClr val="black"/>
              </a:solidFill>
            </a:endParaRPr>
          </a:p>
          <a:p>
            <a:pPr defTabSz="914400" fontAlgn="auto">
              <a:spcBef>
                <a:spcPts val="0"/>
              </a:spcBef>
              <a:spcAft>
                <a:spcPts val="0"/>
              </a:spcAft>
              <a:buClrTx/>
              <a:buSzTx/>
            </a:pPr>
            <a:r>
              <a:rPr lang="en-US" b="1" dirty="0" smtClean="0">
                <a:solidFill>
                  <a:prstClr val="black"/>
                </a:solidFill>
              </a:rPr>
              <a:t>MG 6400-</a:t>
            </a:r>
            <a:r>
              <a:rPr lang="en-US" b="1" dirty="0">
                <a:solidFill>
                  <a:prstClr val="black"/>
                </a:solidFill>
              </a:rPr>
              <a:t>U</a:t>
            </a:r>
            <a:endParaRPr lang="en-US" b="1" dirty="0" smtClean="0">
              <a:solidFill>
                <a:prstClr val="black"/>
              </a:solidFill>
            </a:endParaRPr>
          </a:p>
          <a:p>
            <a:pPr defTabSz="914400"/>
            <a:r>
              <a:rPr lang="en-GB" sz="1200" dirty="0" smtClean="0"/>
              <a:t>(2.63 g</a:t>
            </a:r>
            <a:r>
              <a:rPr lang="en-GB" sz="1200" dirty="0"/>
              <a:t>/cm</a:t>
            </a:r>
            <a:r>
              <a:rPr lang="en-GB" sz="1200" baseline="30000" dirty="0"/>
              <a:t>3</a:t>
            </a:r>
            <a:r>
              <a:rPr lang="en-GB" sz="1200" dirty="0"/>
              <a:t>)</a:t>
            </a:r>
            <a:endParaRPr lang="en-US" sz="1200" dirty="0"/>
          </a:p>
          <a:p>
            <a:pPr defTabSz="914400" fontAlgn="auto">
              <a:spcBef>
                <a:spcPts val="0"/>
              </a:spcBef>
              <a:spcAft>
                <a:spcPts val="0"/>
              </a:spcAft>
              <a:buClrTx/>
              <a:buSzTx/>
            </a:pPr>
            <a:r>
              <a:rPr lang="en-US" sz="1200" dirty="0" smtClean="0">
                <a:solidFill>
                  <a:prstClr val="black"/>
                </a:solidFill>
                <a:cs typeface="Calibri"/>
              </a:rPr>
              <a:t>Fully molten</a:t>
            </a:r>
          </a:p>
          <a:p>
            <a:pPr defTabSz="914400" fontAlgn="auto">
              <a:spcBef>
                <a:spcPts val="0"/>
              </a:spcBef>
              <a:spcAft>
                <a:spcPts val="0"/>
              </a:spcAft>
              <a:buClrTx/>
              <a:buSzTx/>
            </a:pPr>
            <a:r>
              <a:rPr lang="en-US" sz="1200" dirty="0" smtClean="0">
                <a:solidFill>
                  <a:prstClr val="black"/>
                </a:solidFill>
                <a:cs typeface="Calibri"/>
              </a:rPr>
              <a:t>4.5%v Mo</a:t>
            </a:r>
          </a:p>
          <a:p>
            <a:pPr defTabSz="914400" fontAlgn="auto">
              <a:spcBef>
                <a:spcPts val="0"/>
              </a:spcBef>
              <a:spcAft>
                <a:spcPts val="0"/>
              </a:spcAft>
              <a:buClrTx/>
              <a:buSzTx/>
            </a:pPr>
            <a:r>
              <a:rPr lang="en-US" sz="1200" u="sng" dirty="0" smtClean="0">
                <a:solidFill>
                  <a:prstClr val="black"/>
                </a:solidFill>
                <a:cs typeface="Calibri"/>
              </a:rPr>
              <a:t>NO C-fibers</a:t>
            </a:r>
          </a:p>
          <a:p>
            <a:pPr defTabSz="914400" fontAlgn="auto">
              <a:spcBef>
                <a:spcPts val="0"/>
              </a:spcBef>
              <a:spcAft>
                <a:spcPts val="0"/>
              </a:spcAft>
              <a:buClrTx/>
              <a:buSzTx/>
            </a:pPr>
            <a:r>
              <a:rPr lang="en-US" sz="1200" dirty="0" smtClean="0">
                <a:solidFill>
                  <a:prstClr val="black"/>
                </a:solidFill>
                <a:cs typeface="Calibri"/>
              </a:rPr>
              <a:t>Annealing 1800˚C</a:t>
            </a:r>
          </a:p>
          <a:p>
            <a:pPr defTabSz="914400" fontAlgn="auto">
              <a:spcBef>
                <a:spcPts val="0"/>
              </a:spcBef>
              <a:spcAft>
                <a:spcPts val="0"/>
              </a:spcAft>
              <a:buClrTx/>
              <a:buSzTx/>
            </a:pPr>
            <a:endParaRPr lang="en-US" sz="1200" dirty="0" smtClean="0">
              <a:solidFill>
                <a:prstClr val="black"/>
              </a:solidFill>
              <a:cs typeface="Calibri"/>
            </a:endParaRPr>
          </a:p>
          <a:p>
            <a:pPr defTabSz="914400" fontAlgn="auto">
              <a:spcBef>
                <a:spcPts val="0"/>
              </a:spcBef>
              <a:spcAft>
                <a:spcPts val="0"/>
              </a:spcAft>
              <a:buClrTx/>
              <a:buSzTx/>
            </a:pPr>
            <a:endParaRPr lang="en-US" sz="1200" dirty="0">
              <a:solidFill>
                <a:prstClr val="black"/>
              </a:solidFill>
              <a:cs typeface="Calibri"/>
            </a:endParaRPr>
          </a:p>
          <a:p>
            <a:pPr defTabSz="914400" fontAlgn="auto">
              <a:spcBef>
                <a:spcPts val="0"/>
              </a:spcBef>
              <a:spcAft>
                <a:spcPts val="0"/>
              </a:spcAft>
              <a:buClrTx/>
              <a:buSzTx/>
            </a:pPr>
            <a:r>
              <a:rPr lang="en-US" b="1" dirty="0">
                <a:solidFill>
                  <a:prstClr val="black"/>
                </a:solidFill>
              </a:rPr>
              <a:t>MG 6530-Aa</a:t>
            </a:r>
          </a:p>
          <a:p>
            <a:pPr defTabSz="914400"/>
            <a:r>
              <a:rPr lang="en-GB" sz="1200" dirty="0"/>
              <a:t>(2.5 g/cm</a:t>
            </a:r>
            <a:r>
              <a:rPr lang="en-GB" sz="1200" baseline="30000" dirty="0"/>
              <a:t>3</a:t>
            </a:r>
            <a:r>
              <a:rPr lang="en-GB" sz="1200" dirty="0"/>
              <a:t>)</a:t>
            </a:r>
            <a:endParaRPr lang="en-US" sz="1200" dirty="0"/>
          </a:p>
          <a:p>
            <a:pPr defTabSz="914400" fontAlgn="auto">
              <a:spcBef>
                <a:spcPts val="0"/>
              </a:spcBef>
              <a:spcAft>
                <a:spcPts val="0"/>
              </a:spcAft>
              <a:buClrTx/>
              <a:buSzTx/>
            </a:pPr>
            <a:r>
              <a:rPr lang="en-US" sz="1200" dirty="0" smtClean="0">
                <a:solidFill>
                  <a:prstClr val="black"/>
                </a:solidFill>
                <a:cs typeface="Calibri"/>
              </a:rPr>
              <a:t>Fully </a:t>
            </a:r>
            <a:r>
              <a:rPr lang="en-US" sz="1200" dirty="0">
                <a:solidFill>
                  <a:prstClr val="black"/>
                </a:solidFill>
                <a:cs typeface="Calibri"/>
              </a:rPr>
              <a:t>molten</a:t>
            </a:r>
          </a:p>
          <a:p>
            <a:pPr defTabSz="914400" fontAlgn="auto">
              <a:spcBef>
                <a:spcPts val="0"/>
              </a:spcBef>
              <a:spcAft>
                <a:spcPts val="0"/>
              </a:spcAft>
              <a:buClrTx/>
              <a:buSzTx/>
            </a:pPr>
            <a:r>
              <a:rPr lang="en-US" sz="1200" dirty="0">
                <a:solidFill>
                  <a:prstClr val="black"/>
                </a:solidFill>
                <a:cs typeface="Calibri"/>
              </a:rPr>
              <a:t>4.5%v Mo</a:t>
            </a:r>
          </a:p>
          <a:p>
            <a:pPr defTabSz="914400" fontAlgn="auto">
              <a:spcBef>
                <a:spcPts val="0"/>
              </a:spcBef>
              <a:spcAft>
                <a:spcPts val="0"/>
              </a:spcAft>
              <a:buClrTx/>
              <a:buSzTx/>
            </a:pPr>
            <a:r>
              <a:rPr lang="en-US" sz="1200" dirty="0">
                <a:solidFill>
                  <a:prstClr val="black"/>
                </a:solidFill>
                <a:cs typeface="Calibri"/>
              </a:rPr>
              <a:t>5%v C-fibers </a:t>
            </a:r>
            <a:r>
              <a:rPr lang="en-US" sz="1200" u="sng" dirty="0" smtClean="0">
                <a:solidFill>
                  <a:prstClr val="black"/>
                </a:solidFill>
                <a:cs typeface="Calibri"/>
              </a:rPr>
              <a:t>(</a:t>
            </a:r>
            <a:r>
              <a:rPr lang="en-US" sz="1200" u="sng" dirty="0">
                <a:solidFill>
                  <a:prstClr val="black"/>
                </a:solidFill>
                <a:cs typeface="Calibri"/>
              </a:rPr>
              <a:t>long only)</a:t>
            </a:r>
          </a:p>
          <a:p>
            <a:pPr defTabSz="914400" fontAlgn="auto">
              <a:spcBef>
                <a:spcPts val="0"/>
              </a:spcBef>
              <a:spcAft>
                <a:spcPts val="0"/>
              </a:spcAft>
              <a:buClrTx/>
              <a:buSzTx/>
            </a:pPr>
            <a:r>
              <a:rPr lang="en-US" sz="1200" dirty="0">
                <a:solidFill>
                  <a:prstClr val="black"/>
                </a:solidFill>
                <a:cs typeface="Calibri"/>
              </a:rPr>
              <a:t>Annealing 1900°</a:t>
            </a:r>
            <a:r>
              <a:rPr lang="en-US" sz="1200" dirty="0" smtClean="0">
                <a:solidFill>
                  <a:prstClr val="black"/>
                </a:solidFill>
                <a:cs typeface="Calibri"/>
              </a:rPr>
              <a:t>C</a:t>
            </a:r>
            <a:endParaRPr lang="en-US" sz="1200" dirty="0">
              <a:solidFill>
                <a:prstClr val="black"/>
              </a:solidFill>
              <a:cs typeface="Calibri"/>
            </a:endParaRPr>
          </a:p>
        </p:txBody>
      </p:sp>
      <p:sp>
        <p:nvSpPr>
          <p:cNvPr id="90" name="TextBox 89"/>
          <p:cNvSpPr txBox="1"/>
          <p:nvPr/>
        </p:nvSpPr>
        <p:spPr>
          <a:xfrm>
            <a:off x="6618645" y="3076039"/>
            <a:ext cx="1523077" cy="1846659"/>
          </a:xfrm>
          <a:prstGeom prst="rect">
            <a:avLst/>
          </a:prstGeom>
          <a:noFill/>
        </p:spPr>
        <p:txBody>
          <a:bodyPr wrap="square" rtlCol="0">
            <a:spAutoFit/>
          </a:bodyPr>
          <a:lstStyle/>
          <a:p>
            <a:pPr defTabSz="914400" fontAlgn="auto">
              <a:spcBef>
                <a:spcPts val="0"/>
              </a:spcBef>
              <a:spcAft>
                <a:spcPts val="0"/>
              </a:spcAft>
              <a:buClrTx/>
              <a:buSzTx/>
            </a:pPr>
            <a:r>
              <a:rPr lang="en-US" b="1" dirty="0" smtClean="0">
                <a:solidFill>
                  <a:prstClr val="black"/>
                </a:solidFill>
              </a:rPr>
              <a:t>MG 6541-Aa</a:t>
            </a:r>
          </a:p>
          <a:p>
            <a:pPr defTabSz="914400"/>
            <a:r>
              <a:rPr lang="en-GB" sz="1200" dirty="0" smtClean="0"/>
              <a:t>(2.5 g</a:t>
            </a:r>
            <a:r>
              <a:rPr lang="en-GB" sz="1200" dirty="0"/>
              <a:t>/cm</a:t>
            </a:r>
            <a:r>
              <a:rPr lang="en-GB" sz="1200" baseline="30000" dirty="0"/>
              <a:t>3</a:t>
            </a:r>
            <a:r>
              <a:rPr lang="en-GB" sz="1200" dirty="0"/>
              <a:t>)</a:t>
            </a:r>
            <a:endParaRPr lang="en-US" sz="1200" dirty="0"/>
          </a:p>
          <a:p>
            <a:pPr defTabSz="914400" fontAlgn="auto">
              <a:spcBef>
                <a:spcPts val="0"/>
              </a:spcBef>
              <a:spcAft>
                <a:spcPts val="0"/>
              </a:spcAft>
              <a:buClrTx/>
              <a:buSzTx/>
            </a:pPr>
            <a:r>
              <a:rPr lang="en-US" sz="1200" dirty="0" smtClean="0">
                <a:solidFill>
                  <a:prstClr val="black"/>
                </a:solidFill>
                <a:cs typeface="Calibri"/>
              </a:rPr>
              <a:t>Fully molten</a:t>
            </a:r>
          </a:p>
          <a:p>
            <a:pPr defTabSz="914400" fontAlgn="auto">
              <a:spcBef>
                <a:spcPts val="0"/>
              </a:spcBef>
              <a:spcAft>
                <a:spcPts val="0"/>
              </a:spcAft>
              <a:buClrTx/>
              <a:buSzTx/>
            </a:pPr>
            <a:r>
              <a:rPr lang="en-US" sz="1200" dirty="0" smtClean="0">
                <a:solidFill>
                  <a:prstClr val="black"/>
                </a:solidFill>
                <a:cs typeface="Calibri"/>
              </a:rPr>
              <a:t>4.5%v Mo</a:t>
            </a:r>
          </a:p>
          <a:p>
            <a:pPr defTabSz="914400" fontAlgn="auto">
              <a:spcBef>
                <a:spcPts val="0"/>
              </a:spcBef>
              <a:spcAft>
                <a:spcPts val="0"/>
              </a:spcAft>
              <a:buClrTx/>
              <a:buSzTx/>
            </a:pPr>
            <a:r>
              <a:rPr lang="en-US" sz="1200" u="sng" dirty="0" smtClean="0">
                <a:solidFill>
                  <a:prstClr val="black"/>
                </a:solidFill>
                <a:cs typeface="Calibri"/>
              </a:rPr>
              <a:t>0. %v Ti</a:t>
            </a:r>
          </a:p>
          <a:p>
            <a:pPr defTabSz="914400" fontAlgn="auto">
              <a:spcBef>
                <a:spcPts val="0"/>
              </a:spcBef>
              <a:spcAft>
                <a:spcPts val="0"/>
              </a:spcAft>
              <a:buClrTx/>
              <a:buSzTx/>
            </a:pPr>
            <a:r>
              <a:rPr lang="en-US" sz="1200" dirty="0" smtClean="0">
                <a:solidFill>
                  <a:prstClr val="black"/>
                </a:solidFill>
                <a:cs typeface="Calibri"/>
              </a:rPr>
              <a:t>5%v C-fibers </a:t>
            </a:r>
            <a:br>
              <a:rPr lang="en-US" sz="1200" dirty="0" smtClean="0">
                <a:solidFill>
                  <a:prstClr val="black"/>
                </a:solidFill>
                <a:cs typeface="Calibri"/>
              </a:rPr>
            </a:br>
            <a:r>
              <a:rPr lang="en-US" sz="1200" u="sng" dirty="0" smtClean="0">
                <a:solidFill>
                  <a:prstClr val="black"/>
                </a:solidFill>
                <a:cs typeface="Calibri"/>
              </a:rPr>
              <a:t>(short only)</a:t>
            </a:r>
          </a:p>
          <a:p>
            <a:pPr defTabSz="914400" fontAlgn="auto">
              <a:spcBef>
                <a:spcPts val="0"/>
              </a:spcBef>
              <a:spcAft>
                <a:spcPts val="0"/>
              </a:spcAft>
              <a:buClrTx/>
              <a:buSzTx/>
            </a:pPr>
            <a:r>
              <a:rPr lang="en-US" sz="1200" dirty="0" smtClean="0">
                <a:solidFill>
                  <a:prstClr val="black"/>
                </a:solidFill>
                <a:cs typeface="Calibri"/>
              </a:rPr>
              <a:t>Annealing 1900°C</a:t>
            </a:r>
          </a:p>
          <a:p>
            <a:pPr defTabSz="914400" fontAlgn="auto">
              <a:spcBef>
                <a:spcPts val="0"/>
              </a:spcBef>
              <a:spcAft>
                <a:spcPts val="0"/>
              </a:spcAft>
              <a:buClrTx/>
              <a:buSzTx/>
            </a:pPr>
            <a:endParaRPr lang="en-US" sz="1200" dirty="0">
              <a:solidFill>
                <a:prstClr val="black"/>
              </a:solidFill>
              <a:cs typeface="Calibri"/>
            </a:endParaRPr>
          </a:p>
        </p:txBody>
      </p:sp>
      <p:sp>
        <p:nvSpPr>
          <p:cNvPr id="91" name="Rectangle 90"/>
          <p:cNvSpPr/>
          <p:nvPr/>
        </p:nvSpPr>
        <p:spPr>
          <a:xfrm>
            <a:off x="2018455" y="1092369"/>
            <a:ext cx="5488385" cy="338554"/>
          </a:xfrm>
          <a:prstGeom prst="rect">
            <a:avLst/>
          </a:prstGeom>
          <a:solidFill>
            <a:schemeClr val="bg1">
              <a:lumMod val="65000"/>
            </a:schemeClr>
          </a:solidFill>
          <a:ln w="0">
            <a:noFill/>
          </a:ln>
        </p:spPr>
        <p:txBody>
          <a:bodyPr wrap="square">
            <a:spAutoFit/>
          </a:bodyPr>
          <a:lstStyle/>
          <a:p>
            <a:pPr algn="ctr" defTabSz="914400" fontAlgn="auto">
              <a:spcBef>
                <a:spcPts val="0"/>
              </a:spcBef>
              <a:spcAft>
                <a:spcPts val="0"/>
              </a:spcAft>
              <a:buClrTx/>
              <a:buSzTx/>
              <a:buFontTx/>
              <a:buNone/>
            </a:pPr>
            <a:r>
              <a:rPr lang="en-US" sz="1600" dirty="0" smtClean="0">
                <a:solidFill>
                  <a:srgbClr val="000000"/>
                </a:solidFill>
              </a:rPr>
              <a:t>GSI</a:t>
            </a:r>
            <a:r>
              <a:rPr lang="en-US" sz="1600" dirty="0" smtClean="0">
                <a:solidFill>
                  <a:srgbClr val="FF0000"/>
                </a:solidFill>
              </a:rPr>
              <a:t> (</a:t>
            </a:r>
            <a:r>
              <a:rPr lang="en-US" sz="1600" baseline="30000" dirty="0" smtClean="0">
                <a:solidFill>
                  <a:srgbClr val="FF0000"/>
                </a:solidFill>
              </a:rPr>
              <a:t>238</a:t>
            </a:r>
            <a:r>
              <a:rPr lang="en-US" sz="1600" dirty="0" smtClean="0">
                <a:solidFill>
                  <a:srgbClr val="FF0000"/>
                </a:solidFill>
              </a:rPr>
              <a:t>U, </a:t>
            </a:r>
            <a:r>
              <a:rPr lang="en-US" sz="1600" baseline="30000" dirty="0" smtClean="0">
                <a:solidFill>
                  <a:srgbClr val="FF0000"/>
                </a:solidFill>
              </a:rPr>
              <a:t>209</a:t>
            </a:r>
            <a:r>
              <a:rPr lang="en-US" sz="1600" dirty="0" smtClean="0">
                <a:solidFill>
                  <a:srgbClr val="FF0000"/>
                </a:solidFill>
              </a:rPr>
              <a:t>Bi, </a:t>
            </a:r>
            <a:r>
              <a:rPr lang="en-US" sz="1600" baseline="30000" dirty="0" smtClean="0">
                <a:solidFill>
                  <a:srgbClr val="FF0000"/>
                </a:solidFill>
              </a:rPr>
              <a:t>197</a:t>
            </a:r>
            <a:r>
              <a:rPr lang="en-US" sz="1600" dirty="0" smtClean="0">
                <a:solidFill>
                  <a:srgbClr val="FF0000"/>
                </a:solidFill>
              </a:rPr>
              <a:t>Au, </a:t>
            </a:r>
            <a:r>
              <a:rPr lang="en-US" sz="1600" baseline="30000" dirty="0" smtClean="0">
                <a:solidFill>
                  <a:srgbClr val="FF0000"/>
                </a:solidFill>
              </a:rPr>
              <a:t>152</a:t>
            </a:r>
            <a:r>
              <a:rPr lang="en-US" sz="1600" dirty="0" smtClean="0">
                <a:solidFill>
                  <a:srgbClr val="FF0000"/>
                </a:solidFill>
              </a:rPr>
              <a:t>Sm, </a:t>
            </a:r>
            <a:r>
              <a:rPr lang="en-US" sz="1600" dirty="0" err="1" smtClean="0">
                <a:solidFill>
                  <a:srgbClr val="FF0000"/>
                </a:solidFill>
              </a:rPr>
              <a:t>Ca</a:t>
            </a:r>
            <a:r>
              <a:rPr lang="en-US" sz="1600" dirty="0" smtClean="0">
                <a:solidFill>
                  <a:srgbClr val="FF0000"/>
                </a:solidFill>
              </a:rPr>
              <a:t>, C ions) </a:t>
            </a:r>
            <a:endParaRPr lang="en-US" sz="1600" dirty="0">
              <a:solidFill>
                <a:prstClr val="black"/>
              </a:solidFill>
              <a:ea typeface="+mn-ea"/>
            </a:endParaRPr>
          </a:p>
        </p:txBody>
      </p:sp>
      <p:sp>
        <p:nvSpPr>
          <p:cNvPr id="29" name="TextBox 28"/>
          <p:cNvSpPr txBox="1"/>
          <p:nvPr/>
        </p:nvSpPr>
        <p:spPr>
          <a:xfrm>
            <a:off x="7255985" y="4888678"/>
            <a:ext cx="1555471" cy="1661994"/>
          </a:xfrm>
          <a:prstGeom prst="rect">
            <a:avLst/>
          </a:prstGeom>
          <a:noFill/>
        </p:spPr>
        <p:txBody>
          <a:bodyPr wrap="square" rtlCol="0">
            <a:spAutoFit/>
          </a:bodyPr>
          <a:lstStyle/>
          <a:p>
            <a:pPr defTabSz="914400" fontAlgn="auto">
              <a:spcBef>
                <a:spcPts val="0"/>
              </a:spcBef>
              <a:spcAft>
                <a:spcPts val="0"/>
              </a:spcAft>
              <a:buClrTx/>
              <a:buSzTx/>
            </a:pPr>
            <a:r>
              <a:rPr lang="en-US" sz="1200" b="1" dirty="0" smtClean="0">
                <a:solidFill>
                  <a:prstClr val="black"/>
                </a:solidFill>
              </a:rPr>
              <a:t>7</a:t>
            </a:r>
            <a:r>
              <a:rPr lang="en-US" sz="1200" b="1" baseline="30000" dirty="0" smtClean="0">
                <a:solidFill>
                  <a:prstClr val="black"/>
                </a:solidFill>
              </a:rPr>
              <a:t>th</a:t>
            </a:r>
            <a:r>
              <a:rPr lang="en-US" sz="1200" b="1" dirty="0" smtClean="0">
                <a:solidFill>
                  <a:prstClr val="black"/>
                </a:solidFill>
              </a:rPr>
              <a:t> generation</a:t>
            </a:r>
          </a:p>
          <a:p>
            <a:pPr defTabSz="914400" fontAlgn="auto">
              <a:spcBef>
                <a:spcPts val="0"/>
              </a:spcBef>
              <a:spcAft>
                <a:spcPts val="0"/>
              </a:spcAft>
              <a:buClrTx/>
              <a:buSzTx/>
            </a:pPr>
            <a:endParaRPr lang="en-US" sz="1200" b="1" dirty="0" smtClean="0">
              <a:solidFill>
                <a:prstClr val="black"/>
              </a:solidFill>
            </a:endParaRPr>
          </a:p>
          <a:p>
            <a:pPr defTabSz="914400" fontAlgn="auto">
              <a:spcBef>
                <a:spcPts val="0"/>
              </a:spcBef>
              <a:spcAft>
                <a:spcPts val="0"/>
              </a:spcAft>
              <a:buClrTx/>
              <a:buSzTx/>
            </a:pPr>
            <a:r>
              <a:rPr lang="en-US" b="1" dirty="0" smtClean="0">
                <a:solidFill>
                  <a:prstClr val="black"/>
                </a:solidFill>
              </a:rPr>
              <a:t>MG 6403-Aa</a:t>
            </a:r>
          </a:p>
          <a:p>
            <a:pPr defTabSz="914400"/>
            <a:r>
              <a:rPr lang="en-GB" sz="1200" dirty="0" smtClean="0"/>
              <a:t>(g</a:t>
            </a:r>
            <a:r>
              <a:rPr lang="en-GB" sz="1200" dirty="0"/>
              <a:t>/cm</a:t>
            </a:r>
            <a:r>
              <a:rPr lang="en-GB" sz="1200" baseline="30000" dirty="0"/>
              <a:t>3</a:t>
            </a:r>
            <a:r>
              <a:rPr lang="en-GB" sz="1200" dirty="0"/>
              <a:t>)</a:t>
            </a:r>
            <a:endParaRPr lang="en-US" sz="1200" dirty="0"/>
          </a:p>
          <a:p>
            <a:pPr defTabSz="914400" fontAlgn="auto">
              <a:spcBef>
                <a:spcPts val="0"/>
              </a:spcBef>
              <a:spcAft>
                <a:spcPts val="0"/>
              </a:spcAft>
              <a:buClrTx/>
              <a:buSzTx/>
            </a:pPr>
            <a:r>
              <a:rPr lang="en-US" sz="1200" dirty="0" smtClean="0">
                <a:solidFill>
                  <a:prstClr val="black"/>
                </a:solidFill>
                <a:cs typeface="Calibri"/>
              </a:rPr>
              <a:t>Fully molten</a:t>
            </a:r>
          </a:p>
          <a:p>
            <a:pPr defTabSz="914400" fontAlgn="auto">
              <a:spcBef>
                <a:spcPts val="0"/>
              </a:spcBef>
              <a:spcAft>
                <a:spcPts val="0"/>
              </a:spcAft>
              <a:buClrTx/>
              <a:buSzTx/>
            </a:pPr>
            <a:r>
              <a:rPr lang="en-US" sz="1200" dirty="0" smtClean="0">
                <a:solidFill>
                  <a:prstClr val="black"/>
                </a:solidFill>
                <a:cs typeface="Calibri"/>
              </a:rPr>
              <a:t>4.5%v Mo</a:t>
            </a:r>
          </a:p>
          <a:p>
            <a:pPr defTabSz="914400" fontAlgn="auto">
              <a:spcBef>
                <a:spcPts val="0"/>
              </a:spcBef>
              <a:spcAft>
                <a:spcPts val="0"/>
              </a:spcAft>
              <a:buClrTx/>
              <a:buSzTx/>
            </a:pPr>
            <a:r>
              <a:rPr lang="en-US" sz="1200" u="sng" dirty="0" smtClean="0">
                <a:solidFill>
                  <a:prstClr val="black"/>
                </a:solidFill>
                <a:cs typeface="Calibri"/>
              </a:rPr>
              <a:t>%v Ti</a:t>
            </a:r>
          </a:p>
          <a:p>
            <a:pPr defTabSz="914400" fontAlgn="auto">
              <a:spcBef>
                <a:spcPts val="0"/>
              </a:spcBef>
              <a:spcAft>
                <a:spcPts val="0"/>
              </a:spcAft>
              <a:buClrTx/>
              <a:buSzTx/>
            </a:pPr>
            <a:r>
              <a:rPr lang="en-US" sz="1200" u="sng" dirty="0" smtClean="0">
                <a:solidFill>
                  <a:prstClr val="black"/>
                </a:solidFill>
                <a:cs typeface="Calibri"/>
              </a:rPr>
              <a:t>NO C-fibers</a:t>
            </a:r>
            <a:endParaRPr lang="en-US" sz="1200" u="sng" dirty="0">
              <a:solidFill>
                <a:prstClr val="black"/>
              </a:solidFill>
              <a:cs typeface="Calibri"/>
            </a:endParaRPr>
          </a:p>
        </p:txBody>
      </p:sp>
      <p:grpSp>
        <p:nvGrpSpPr>
          <p:cNvPr id="30" name="Group 29"/>
          <p:cNvGrpSpPr/>
          <p:nvPr/>
        </p:nvGrpSpPr>
        <p:grpSpPr>
          <a:xfrm>
            <a:off x="6076332" y="1926017"/>
            <a:ext cx="1084625" cy="338554"/>
            <a:chOff x="6399811" y="2371380"/>
            <a:chExt cx="1084625" cy="360989"/>
          </a:xfrm>
        </p:grpSpPr>
        <p:sp>
          <p:nvSpPr>
            <p:cNvPr id="31" name="Rectangular Callout 30"/>
            <p:cNvSpPr/>
            <p:nvPr/>
          </p:nvSpPr>
          <p:spPr>
            <a:xfrm>
              <a:off x="6399811" y="2387312"/>
              <a:ext cx="1047992" cy="343292"/>
            </a:xfrm>
            <a:prstGeom prst="wedgeRectCallout">
              <a:avLst>
                <a:gd name="adj1" fmla="val -21154"/>
                <a:gd name="adj2" fmla="val 108605"/>
              </a:avLst>
            </a:prstGeom>
            <a:solidFill>
              <a:schemeClr val="accent3">
                <a:lumMod val="40000"/>
                <a:lumOff val="60000"/>
              </a:schemeClr>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buClrTx/>
                <a:buSzTx/>
                <a:buFontTx/>
                <a:buNone/>
              </a:pPr>
              <a:endParaRPr lang="en-GB" sz="1800">
                <a:solidFill>
                  <a:prstClr val="white"/>
                </a:solidFill>
              </a:endParaRPr>
            </a:p>
          </p:txBody>
        </p:sp>
        <p:sp>
          <p:nvSpPr>
            <p:cNvPr id="32" name="TextBox 31"/>
            <p:cNvSpPr txBox="1"/>
            <p:nvPr/>
          </p:nvSpPr>
          <p:spPr>
            <a:xfrm>
              <a:off x="6404316" y="2371380"/>
              <a:ext cx="1080120" cy="360989"/>
            </a:xfrm>
            <a:prstGeom prst="rect">
              <a:avLst/>
            </a:prstGeom>
            <a:noFill/>
          </p:spPr>
          <p:txBody>
            <a:bodyPr wrap="square" rtlCol="0">
              <a:spAutoFit/>
            </a:bodyPr>
            <a:lstStyle/>
            <a:p>
              <a:pPr defTabSz="914400" fontAlgn="auto">
                <a:spcBef>
                  <a:spcPts val="0"/>
                </a:spcBef>
                <a:spcAft>
                  <a:spcPts val="0"/>
                </a:spcAft>
                <a:buClrTx/>
                <a:buSzTx/>
                <a:buFontTx/>
                <a:buNone/>
              </a:pPr>
              <a:r>
                <a:rPr lang="en-US" sz="1600" dirty="0" smtClean="0">
                  <a:solidFill>
                    <a:srgbClr val="0000FF"/>
                  </a:solidFill>
                  <a:ea typeface="+mn-ea"/>
                </a:rPr>
                <a:t>mid 2015</a:t>
              </a:r>
              <a:endParaRPr lang="en-GB" sz="1600" dirty="0">
                <a:solidFill>
                  <a:srgbClr val="0000FF"/>
                </a:solidFill>
                <a:ea typeface="+mn-ea"/>
              </a:endParaRPr>
            </a:p>
          </p:txBody>
        </p:sp>
      </p:grpSp>
      <p:sp>
        <p:nvSpPr>
          <p:cNvPr id="38" name="Rectangle 37"/>
          <p:cNvSpPr/>
          <p:nvPr/>
        </p:nvSpPr>
        <p:spPr>
          <a:xfrm>
            <a:off x="7819307" y="1088887"/>
            <a:ext cx="1241063" cy="338554"/>
          </a:xfrm>
          <a:prstGeom prst="rect">
            <a:avLst/>
          </a:prstGeom>
          <a:solidFill>
            <a:schemeClr val="bg1">
              <a:lumMod val="65000"/>
            </a:schemeClr>
          </a:solidFill>
          <a:ln w="0">
            <a:noFill/>
          </a:ln>
        </p:spPr>
        <p:txBody>
          <a:bodyPr wrap="square">
            <a:spAutoFit/>
          </a:bodyPr>
          <a:lstStyle/>
          <a:p>
            <a:pPr algn="ctr" defTabSz="914400"/>
            <a:r>
              <a:rPr lang="en-US" sz="1600" dirty="0">
                <a:solidFill>
                  <a:srgbClr val="000000"/>
                </a:solidFill>
              </a:rPr>
              <a:t>BNL</a:t>
            </a:r>
            <a:r>
              <a:rPr lang="en-US" sz="1600" dirty="0">
                <a:solidFill>
                  <a:srgbClr val="FF0000"/>
                </a:solidFill>
              </a:rPr>
              <a:t> (p</a:t>
            </a:r>
            <a:r>
              <a:rPr lang="en-US" sz="1600" baseline="30000" dirty="0">
                <a:solidFill>
                  <a:srgbClr val="FF0000"/>
                </a:solidFill>
              </a:rPr>
              <a:t>+</a:t>
            </a:r>
            <a:r>
              <a:rPr lang="en-US" sz="1600" dirty="0">
                <a:solidFill>
                  <a:srgbClr val="FF0000"/>
                </a:solidFill>
              </a:rPr>
              <a:t>, n</a:t>
            </a:r>
            <a:r>
              <a:rPr lang="en-US" sz="1600" dirty="0" smtClean="0">
                <a:solidFill>
                  <a:srgbClr val="FF0000"/>
                </a:solidFill>
              </a:rPr>
              <a:t>)</a:t>
            </a:r>
            <a:endParaRPr lang="en-US" sz="1600" dirty="0">
              <a:solidFill>
                <a:prstClr val="black"/>
              </a:solidFill>
            </a:endParaRPr>
          </a:p>
        </p:txBody>
      </p:sp>
      <p:sp>
        <p:nvSpPr>
          <p:cNvPr id="2" name="TextBox 1"/>
          <p:cNvSpPr txBox="1"/>
          <p:nvPr/>
        </p:nvSpPr>
        <p:spPr>
          <a:xfrm>
            <a:off x="610467" y="4922698"/>
            <a:ext cx="2210862" cy="369332"/>
          </a:xfrm>
          <a:prstGeom prst="rect">
            <a:avLst/>
          </a:prstGeom>
          <a:noFill/>
        </p:spPr>
        <p:txBody>
          <a:bodyPr wrap="none" rtlCol="0">
            <a:spAutoFit/>
          </a:bodyPr>
          <a:lstStyle/>
          <a:p>
            <a:r>
              <a:rPr lang="de-DE" i="1" dirty="0" smtClean="0"/>
              <a:t>E. </a:t>
            </a:r>
            <a:r>
              <a:rPr lang="de-DE" i="1" dirty="0"/>
              <a:t>Q</a:t>
            </a:r>
            <a:r>
              <a:rPr lang="de-DE" i="1" dirty="0" smtClean="0"/>
              <a:t>uaranta, CERN</a:t>
            </a:r>
            <a:endParaRPr lang="en-US" i="1" dirty="0"/>
          </a:p>
        </p:txBody>
      </p:sp>
    </p:spTree>
    <p:extLst>
      <p:ext uri="{BB962C8B-B14F-4D97-AF65-F5344CB8AC3E}">
        <p14:creationId xmlns:p14="http://schemas.microsoft.com/office/powerpoint/2010/main" val="33211239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90500"/>
            <a:ext cx="7386918" cy="860425"/>
          </a:xfrm>
        </p:spPr>
        <p:txBody>
          <a:bodyPr/>
          <a:lstStyle/>
          <a:p>
            <a:r>
              <a:rPr lang="de-DE" sz="2800" dirty="0" smtClean="0">
                <a:latin typeface="Arial" panose="020B0604020202020204" pitchFamily="34" charset="0"/>
                <a:cs typeface="Arial" panose="020B0604020202020204" pitchFamily="34" charset="0"/>
              </a:rPr>
              <a:t>Irradiation </a:t>
            </a:r>
            <a:r>
              <a:rPr lang="de-DE" sz="2800" dirty="0" err="1" smtClean="0">
                <a:latin typeface="Arial" panose="020B0604020202020204" pitchFamily="34" charset="0"/>
                <a:cs typeface="Arial" panose="020B0604020202020204" pitchFamily="34" charset="0"/>
              </a:rPr>
              <a:t>of</a:t>
            </a:r>
            <a:r>
              <a:rPr lang="de-DE" sz="2800" dirty="0" smtClean="0">
                <a:latin typeface="Arial" panose="020B0604020202020204" pitchFamily="34" charset="0"/>
                <a:cs typeface="Arial" panose="020B0604020202020204" pitchFamily="34" charset="0"/>
              </a:rPr>
              <a:t> </a:t>
            </a:r>
            <a:r>
              <a:rPr lang="de-DE" sz="2800" dirty="0" err="1" smtClean="0">
                <a:latin typeface="Arial" panose="020B0604020202020204" pitchFamily="34" charset="0"/>
                <a:cs typeface="Arial" panose="020B0604020202020204" pitchFamily="34" charset="0"/>
              </a:rPr>
              <a:t>novel</a:t>
            </a:r>
            <a:r>
              <a:rPr lang="de-DE" sz="2800" dirty="0" smtClean="0">
                <a:latin typeface="Arial" panose="020B0604020202020204" pitchFamily="34" charset="0"/>
                <a:cs typeface="Arial" panose="020B0604020202020204" pitchFamily="34" charset="0"/>
              </a:rPr>
              <a:t> </a:t>
            </a:r>
            <a:r>
              <a:rPr lang="de-DE" sz="2800" dirty="0" err="1" smtClean="0">
                <a:latin typeface="Arial" panose="020B0604020202020204" pitchFamily="34" charset="0"/>
                <a:cs typeface="Arial" panose="020B0604020202020204" pitchFamily="34" charset="0"/>
              </a:rPr>
              <a:t>composites</a:t>
            </a:r>
            <a:r>
              <a:rPr lang="de-DE" sz="2800" dirty="0" smtClean="0">
                <a:latin typeface="Arial" panose="020B0604020202020204" pitchFamily="34" charset="0"/>
                <a:cs typeface="Arial" panose="020B0604020202020204" pitchFamily="34" charset="0"/>
              </a:rPr>
              <a:t> at GSI</a:t>
            </a:r>
            <a:endParaRPr lang="en-US" sz="28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pPr>
              <a:defRPr/>
            </a:pPr>
            <a:r>
              <a:rPr lang="en-GB" smtClean="0"/>
              <a:t>M.Tomut, GSI						</a:t>
            </a:r>
            <a:endParaRPr lang="en-GB"/>
          </a:p>
        </p:txBody>
      </p:sp>
      <p:grpSp>
        <p:nvGrpSpPr>
          <p:cNvPr id="15" name="Group 14"/>
          <p:cNvGrpSpPr/>
          <p:nvPr/>
        </p:nvGrpSpPr>
        <p:grpSpPr>
          <a:xfrm>
            <a:off x="138679" y="1310243"/>
            <a:ext cx="8674796" cy="5167926"/>
            <a:chOff x="138679" y="1310243"/>
            <a:chExt cx="8674796" cy="5167926"/>
          </a:xfrm>
        </p:grpSpPr>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310243"/>
              <a:ext cx="3576919" cy="1608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flipH="1">
              <a:off x="457200" y="1597231"/>
              <a:ext cx="3429000" cy="923330"/>
            </a:xfrm>
            <a:prstGeom prst="rect">
              <a:avLst/>
            </a:prstGeom>
            <a:solidFill>
              <a:srgbClr val="FFCCFF"/>
            </a:solidFill>
            <a:ln>
              <a:noFill/>
            </a:ln>
            <a:effectLst>
              <a:glow rad="165100">
                <a:srgbClr val="FFC000">
                  <a:alpha val="40000"/>
                </a:srgbClr>
              </a:glow>
            </a:effectLst>
          </p:spPr>
          <p:txBody>
            <a:bodyPr wrap="square" rtlCol="0">
              <a:spAutoFit/>
            </a:bodyPr>
            <a:lstStyle/>
            <a:p>
              <a:r>
                <a:rPr lang="de-DE" dirty="0" smtClean="0">
                  <a:solidFill>
                    <a:srgbClr val="6C0000"/>
                  </a:solidFill>
                </a:rPr>
                <a:t>Ion </a:t>
              </a:r>
              <a:r>
                <a:rPr lang="de-DE" dirty="0" err="1" smtClean="0">
                  <a:solidFill>
                    <a:srgbClr val="6C0000"/>
                  </a:solidFill>
                </a:rPr>
                <a:t>irradiation</a:t>
              </a:r>
              <a:r>
                <a:rPr lang="de-DE" dirty="0" smtClean="0">
                  <a:solidFill>
                    <a:srgbClr val="6C0000"/>
                  </a:solidFill>
                </a:rPr>
                <a:t>: C </a:t>
              </a:r>
              <a:r>
                <a:rPr lang="de-DE" dirty="0">
                  <a:solidFill>
                    <a:srgbClr val="6C0000"/>
                  </a:solidFill>
                </a:rPr>
                <a:t>– U</a:t>
              </a:r>
              <a:endParaRPr lang="de-DE" dirty="0" smtClean="0">
                <a:solidFill>
                  <a:srgbClr val="6C0000"/>
                </a:solidFill>
              </a:endParaRPr>
            </a:p>
            <a:p>
              <a:r>
                <a:rPr lang="de-DE" dirty="0" err="1" smtClean="0">
                  <a:solidFill>
                    <a:srgbClr val="6C0000"/>
                  </a:solidFill>
                </a:rPr>
                <a:t>Energies</a:t>
              </a:r>
              <a:r>
                <a:rPr lang="de-DE" dirty="0" smtClean="0">
                  <a:solidFill>
                    <a:srgbClr val="6C0000"/>
                  </a:solidFill>
                </a:rPr>
                <a:t>: 70 </a:t>
              </a:r>
              <a:r>
                <a:rPr lang="de-DE" dirty="0" err="1" smtClean="0">
                  <a:solidFill>
                    <a:srgbClr val="6C0000"/>
                  </a:solidFill>
                </a:rPr>
                <a:t>MeV</a:t>
              </a:r>
              <a:r>
                <a:rPr lang="de-DE" dirty="0" smtClean="0">
                  <a:solidFill>
                    <a:srgbClr val="6C0000"/>
                  </a:solidFill>
                </a:rPr>
                <a:t> – 1 </a:t>
              </a:r>
              <a:r>
                <a:rPr lang="de-DE" dirty="0" err="1" smtClean="0">
                  <a:solidFill>
                    <a:srgbClr val="6C0000"/>
                  </a:solidFill>
                </a:rPr>
                <a:t>GeV</a:t>
              </a:r>
              <a:endParaRPr lang="de-DE" dirty="0" smtClean="0">
                <a:solidFill>
                  <a:srgbClr val="6C0000"/>
                </a:solidFill>
              </a:endParaRPr>
            </a:p>
            <a:p>
              <a:r>
                <a:rPr lang="de-DE" dirty="0" err="1" smtClean="0">
                  <a:solidFill>
                    <a:srgbClr val="6C0000"/>
                  </a:solidFill>
                </a:rPr>
                <a:t>Fluence</a:t>
              </a:r>
              <a:r>
                <a:rPr lang="de-DE" dirty="0" smtClean="0">
                  <a:solidFill>
                    <a:srgbClr val="6C0000"/>
                  </a:solidFill>
                </a:rPr>
                <a:t>: </a:t>
              </a:r>
              <a:r>
                <a:rPr lang="de-DE" dirty="0" err="1" smtClean="0">
                  <a:solidFill>
                    <a:srgbClr val="6C0000"/>
                  </a:solidFill>
                </a:rPr>
                <a:t>up</a:t>
              </a:r>
              <a:r>
                <a:rPr lang="de-DE" dirty="0" smtClean="0">
                  <a:solidFill>
                    <a:srgbClr val="6C0000"/>
                  </a:solidFill>
                </a:rPr>
                <a:t> </a:t>
              </a:r>
              <a:r>
                <a:rPr lang="de-DE" dirty="0" err="1" smtClean="0">
                  <a:solidFill>
                    <a:srgbClr val="6C0000"/>
                  </a:solidFill>
                </a:rPr>
                <a:t>to</a:t>
              </a:r>
              <a:r>
                <a:rPr lang="de-DE" dirty="0" smtClean="0">
                  <a:solidFill>
                    <a:srgbClr val="6C0000"/>
                  </a:solidFill>
                </a:rPr>
                <a:t> 1x10</a:t>
              </a:r>
              <a:r>
                <a:rPr lang="de-DE" baseline="30000" dirty="0" smtClean="0">
                  <a:solidFill>
                    <a:srgbClr val="6C0000"/>
                  </a:solidFill>
                </a:rPr>
                <a:t>14</a:t>
              </a:r>
              <a:r>
                <a:rPr lang="de-DE" dirty="0" smtClean="0">
                  <a:solidFill>
                    <a:srgbClr val="6C0000"/>
                  </a:solidFill>
                </a:rPr>
                <a:t> i/cm2</a:t>
              </a:r>
            </a:p>
          </p:txBody>
        </p:sp>
        <p:sp>
          <p:nvSpPr>
            <p:cNvPr id="8" name="Down Arrow 7"/>
            <p:cNvSpPr/>
            <p:nvPr/>
          </p:nvSpPr>
          <p:spPr>
            <a:xfrm>
              <a:off x="1828800" y="2595750"/>
              <a:ext cx="228600" cy="685800"/>
            </a:xfrm>
            <a:prstGeom prst="downArrow">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flipH="1">
              <a:off x="728467" y="3348407"/>
              <a:ext cx="3581400" cy="646331"/>
            </a:xfrm>
            <a:prstGeom prst="rect">
              <a:avLst/>
            </a:prstGeom>
            <a:solidFill>
              <a:srgbClr val="CFE7F2"/>
            </a:solidFill>
            <a:effectLst>
              <a:glow rad="165100">
                <a:srgbClr val="C2C2C2">
                  <a:alpha val="40000"/>
                </a:srgbClr>
              </a:glow>
            </a:effectLst>
          </p:spPr>
          <p:txBody>
            <a:bodyPr wrap="square" rtlCol="0">
              <a:spAutoFit/>
            </a:bodyPr>
            <a:lstStyle/>
            <a:p>
              <a:r>
                <a:rPr lang="de-DE" dirty="0" err="1" smtClean="0">
                  <a:solidFill>
                    <a:srgbClr val="6C0000"/>
                  </a:solidFill>
                </a:rPr>
                <a:t>Structural</a:t>
              </a:r>
              <a:r>
                <a:rPr lang="de-DE" dirty="0" smtClean="0">
                  <a:solidFill>
                    <a:srgbClr val="6C0000"/>
                  </a:solidFill>
                </a:rPr>
                <a:t> </a:t>
              </a:r>
              <a:r>
                <a:rPr lang="de-DE" dirty="0" err="1" smtClean="0">
                  <a:solidFill>
                    <a:srgbClr val="6C0000"/>
                  </a:solidFill>
                </a:rPr>
                <a:t>characterization</a:t>
              </a:r>
              <a:r>
                <a:rPr lang="de-DE" dirty="0" smtClean="0">
                  <a:solidFill>
                    <a:srgbClr val="6C0000"/>
                  </a:solidFill>
                </a:rPr>
                <a:t>:</a:t>
              </a:r>
            </a:p>
            <a:p>
              <a:r>
                <a:rPr lang="de-DE" dirty="0" smtClean="0">
                  <a:solidFill>
                    <a:srgbClr val="6C0000"/>
                  </a:solidFill>
                </a:rPr>
                <a:t>XRD, Raman </a:t>
              </a:r>
              <a:r>
                <a:rPr lang="de-DE" dirty="0" err="1" smtClean="0">
                  <a:solidFill>
                    <a:srgbClr val="6C0000"/>
                  </a:solidFill>
                </a:rPr>
                <a:t>spectroscopy</a:t>
              </a:r>
              <a:r>
                <a:rPr lang="de-DE" dirty="0" smtClean="0">
                  <a:solidFill>
                    <a:srgbClr val="6C0000"/>
                  </a:solidFill>
                </a:rPr>
                <a:t>, SEM</a:t>
              </a:r>
            </a:p>
          </p:txBody>
        </p:sp>
        <p:pic>
          <p:nvPicPr>
            <p:cNvPr id="11" name="Grafik 10"/>
            <p:cNvPicPr/>
            <p:nvPr/>
          </p:nvPicPr>
          <p:blipFill>
            <a:blip r:embed="rId3"/>
            <a:stretch>
              <a:fillRect/>
            </a:stretch>
          </p:blipFill>
          <p:spPr>
            <a:xfrm>
              <a:off x="2929853" y="4092565"/>
              <a:ext cx="1380014" cy="922242"/>
            </a:xfrm>
            <a:prstGeom prst="rect">
              <a:avLst/>
            </a:prstGeom>
          </p:spPr>
        </p:pic>
        <p:pic>
          <p:nvPicPr>
            <p:cNvPr id="12"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9718" y="4060086"/>
              <a:ext cx="1045313" cy="1045313"/>
            </a:xfrm>
            <a:prstGeom prst="rect">
              <a:avLst/>
            </a:prstGeom>
          </p:spPr>
        </p:pic>
        <p:pic>
          <p:nvPicPr>
            <p:cNvPr id="13"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73446" y="4055025"/>
              <a:ext cx="1050374" cy="1050374"/>
            </a:xfrm>
            <a:prstGeom prst="rect">
              <a:avLst/>
            </a:prstGeom>
          </p:spPr>
        </p:pic>
        <p:sp>
          <p:nvSpPr>
            <p:cNvPr id="9" name="Right Arrow 8"/>
            <p:cNvSpPr/>
            <p:nvPr/>
          </p:nvSpPr>
          <p:spPr>
            <a:xfrm>
              <a:off x="4428015" y="3602381"/>
              <a:ext cx="434439" cy="174446"/>
            </a:xfrm>
            <a:prstGeom prst="rightArrow">
              <a:avLst/>
            </a:prstGeom>
            <a:solidFill>
              <a:srgbClr val="CFE7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flipH="1">
              <a:off x="5003475" y="3370120"/>
              <a:ext cx="3810000" cy="646331"/>
            </a:xfrm>
            <a:prstGeom prst="rect">
              <a:avLst/>
            </a:prstGeom>
            <a:solidFill>
              <a:srgbClr val="CFE7F2"/>
            </a:solidFill>
            <a:effectLst>
              <a:glow rad="165100">
                <a:srgbClr val="C2C2C2">
                  <a:alpha val="40000"/>
                </a:srgbClr>
              </a:glow>
            </a:effectLst>
          </p:spPr>
          <p:txBody>
            <a:bodyPr wrap="square" rtlCol="0">
              <a:spAutoFit/>
            </a:bodyPr>
            <a:lstStyle/>
            <a:p>
              <a:r>
                <a:rPr lang="de-DE" dirty="0" err="1" smtClean="0">
                  <a:solidFill>
                    <a:srgbClr val="6C0000"/>
                  </a:solidFill>
                </a:rPr>
                <a:t>Functional</a:t>
              </a:r>
              <a:r>
                <a:rPr lang="de-DE" dirty="0" smtClean="0">
                  <a:solidFill>
                    <a:srgbClr val="6C0000"/>
                  </a:solidFill>
                </a:rPr>
                <a:t> </a:t>
              </a:r>
              <a:r>
                <a:rPr lang="de-DE" dirty="0" err="1" smtClean="0">
                  <a:solidFill>
                    <a:srgbClr val="6C0000"/>
                  </a:solidFill>
                </a:rPr>
                <a:t>properties</a:t>
              </a:r>
              <a:r>
                <a:rPr lang="de-DE" dirty="0" smtClean="0">
                  <a:solidFill>
                    <a:srgbClr val="6C0000"/>
                  </a:solidFill>
                </a:rPr>
                <a:t> </a:t>
              </a:r>
              <a:r>
                <a:rPr lang="de-DE" dirty="0" err="1" smtClean="0">
                  <a:solidFill>
                    <a:srgbClr val="6C0000"/>
                  </a:solidFill>
                </a:rPr>
                <a:t>degradation</a:t>
              </a:r>
              <a:r>
                <a:rPr lang="de-DE" dirty="0" smtClean="0">
                  <a:solidFill>
                    <a:srgbClr val="6C0000"/>
                  </a:solidFill>
                </a:rPr>
                <a:t>:</a:t>
              </a:r>
            </a:p>
            <a:p>
              <a:r>
                <a:rPr lang="de-DE" dirty="0" smtClean="0">
                  <a:solidFill>
                    <a:srgbClr val="6C0000"/>
                  </a:solidFill>
                </a:rPr>
                <a:t>thermal ,</a:t>
              </a:r>
              <a:r>
                <a:rPr lang="de-DE" dirty="0" err="1" smtClean="0">
                  <a:solidFill>
                    <a:srgbClr val="6C0000"/>
                  </a:solidFill>
                </a:rPr>
                <a:t>mechanical</a:t>
              </a:r>
              <a:r>
                <a:rPr lang="de-DE" dirty="0" smtClean="0">
                  <a:solidFill>
                    <a:srgbClr val="6C0000"/>
                  </a:solidFill>
                </a:rPr>
                <a:t>, </a:t>
              </a:r>
              <a:r>
                <a:rPr lang="de-DE" dirty="0" err="1" smtClean="0">
                  <a:solidFill>
                    <a:srgbClr val="6C0000"/>
                  </a:solidFill>
                </a:rPr>
                <a:t>electrical</a:t>
              </a:r>
              <a:endParaRPr lang="de-DE" dirty="0" smtClean="0">
                <a:solidFill>
                  <a:srgbClr val="6C0000"/>
                </a:solidFill>
              </a:endParaRPr>
            </a:p>
          </p:txBody>
        </p:sp>
        <p:pic>
          <p:nvPicPr>
            <p:cNvPr id="17"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15285" y="4090765"/>
              <a:ext cx="1014634" cy="1014634"/>
            </a:xfrm>
            <a:prstGeom prst="rect">
              <a:avLst/>
            </a:prstGeom>
          </p:spPr>
        </p:pic>
        <p:pic>
          <p:nvPicPr>
            <p:cNvPr id="18" name="Grafik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62867" y="4092565"/>
              <a:ext cx="1012834" cy="1012834"/>
            </a:xfrm>
            <a:prstGeom prst="rect">
              <a:avLst/>
            </a:prstGeom>
          </p:spPr>
        </p:pic>
        <p:pic>
          <p:nvPicPr>
            <p:cNvPr id="19" name="Picture 5" descr="C:\Users\Jussuf\Desktop\thesis\Pic\lfainplane.pn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5354"/>
            <a:stretch/>
          </p:blipFill>
          <p:spPr bwMode="auto">
            <a:xfrm>
              <a:off x="5257800" y="4153651"/>
              <a:ext cx="838200" cy="966404"/>
            </a:xfrm>
            <a:prstGeom prst="rect">
              <a:avLst/>
            </a:prstGeom>
            <a:noFill/>
            <a:extLst>
              <a:ext uri="{909E8E84-426E-40DD-AFC4-6F175D3DCCD1}">
                <a14:hiddenFill xmlns:a14="http://schemas.microsoft.com/office/drawing/2010/main">
                  <a:solidFill>
                    <a:srgbClr val="FFFFFF"/>
                  </a:solidFill>
                </a14:hiddenFill>
              </a:ext>
            </a:extLst>
          </p:spPr>
        </p:pic>
        <p:sp>
          <p:nvSpPr>
            <p:cNvPr id="20" name="Down Arrow 19"/>
            <p:cNvSpPr/>
            <p:nvPr/>
          </p:nvSpPr>
          <p:spPr>
            <a:xfrm>
              <a:off x="4623961" y="4949913"/>
              <a:ext cx="228600" cy="588935"/>
            </a:xfrm>
            <a:prstGeom prst="downArrow">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flipH="1">
              <a:off x="3429669" y="5612089"/>
              <a:ext cx="2431130" cy="369332"/>
            </a:xfrm>
            <a:prstGeom prst="rect">
              <a:avLst/>
            </a:prstGeom>
            <a:solidFill>
              <a:srgbClr val="D7FCB6"/>
            </a:solidFill>
            <a:effectLst>
              <a:glow rad="165100">
                <a:srgbClr val="D3FEBE">
                  <a:alpha val="40000"/>
                </a:srgbClr>
              </a:glow>
            </a:effectLst>
          </p:spPr>
          <p:txBody>
            <a:bodyPr wrap="square" rtlCol="0">
              <a:spAutoFit/>
            </a:bodyPr>
            <a:lstStyle/>
            <a:p>
              <a:r>
                <a:rPr lang="de-DE" dirty="0" smtClean="0">
                  <a:solidFill>
                    <a:srgbClr val="6C0000"/>
                  </a:solidFill>
                </a:rPr>
                <a:t>Material </a:t>
              </a:r>
              <a:r>
                <a:rPr lang="de-DE" dirty="0" err="1" smtClean="0">
                  <a:solidFill>
                    <a:srgbClr val="6C0000"/>
                  </a:solidFill>
                </a:rPr>
                <a:t>optimization</a:t>
              </a:r>
              <a:endParaRPr lang="de-DE" dirty="0" smtClean="0">
                <a:solidFill>
                  <a:srgbClr val="6C0000"/>
                </a:solidFill>
              </a:endParaRPr>
            </a:p>
          </p:txBody>
        </p:sp>
        <p:pic>
          <p:nvPicPr>
            <p:cNvPr id="3074"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45351" y="5280005"/>
              <a:ext cx="1706563" cy="1198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63563" y="5415860"/>
              <a:ext cx="1957195" cy="1026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Down Arrow 28"/>
            <p:cNvSpPr/>
            <p:nvPr/>
          </p:nvSpPr>
          <p:spPr>
            <a:xfrm flipV="1">
              <a:off x="138679" y="2750122"/>
              <a:ext cx="328417" cy="3128964"/>
            </a:xfrm>
            <a:prstGeom prst="downArrow">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Down Arrow 29"/>
            <p:cNvSpPr/>
            <p:nvPr/>
          </p:nvSpPr>
          <p:spPr>
            <a:xfrm rot="16200000" flipV="1">
              <a:off x="780894" y="5305299"/>
              <a:ext cx="294731" cy="922326"/>
            </a:xfrm>
            <a:prstGeom prst="downArrow">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796505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925</Words>
  <Application>Microsoft Office PowerPoint</Application>
  <PresentationFormat>On-screen Show (4:3)</PresentationFormat>
  <Paragraphs>215</Paragraphs>
  <Slides>24</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Office Theme</vt:lpstr>
      <vt:lpstr>Graph</vt:lpstr>
      <vt:lpstr>Update on irradiation test results at GSI and correlations to material damage simulation activity</vt:lpstr>
      <vt:lpstr>Team</vt:lpstr>
      <vt:lpstr>Summary</vt:lpstr>
      <vt:lpstr>Microindentation  depth controlled: 5 µm  20-30 indents  Berkovich indenter</vt:lpstr>
      <vt:lpstr>PowerPoint Presentation</vt:lpstr>
      <vt:lpstr>PowerPoint Presentation</vt:lpstr>
      <vt:lpstr> Characterization of MoGr samples irradiated at GSI  </vt:lpstr>
      <vt:lpstr>Overview of irradiation tests on MoGr</vt:lpstr>
      <vt:lpstr>Irradiation of novel composites at GSI</vt:lpstr>
      <vt:lpstr>Beam induced structural changes in Mo-Gr</vt:lpstr>
      <vt:lpstr>Radiation damage effect on  properties degradation</vt:lpstr>
      <vt:lpstr>Irradiation induced deformation  and mitigation</vt:lpstr>
      <vt:lpstr>Irradiation induced hardening- latest measurements</vt:lpstr>
      <vt:lpstr>Irradiation induced hardening- latest measurements</vt:lpstr>
      <vt:lpstr>Irradiation induced hardening- MoGr-long fibers- MG6530</vt:lpstr>
      <vt:lpstr>Dynamic hardness-  impact nanoindentation</vt:lpstr>
      <vt:lpstr>Damping constant of irradiated MoGr- impact nanoindentation</vt:lpstr>
      <vt:lpstr>FLUKA for GSI</vt:lpstr>
      <vt:lpstr>Irradiation induced hardening hardness and elastic modulus for Au 4.8 MeV/u  DPA dependence</vt:lpstr>
      <vt:lpstr>Irradiation induced hardening impact response for Au 4.8 MeV/u  DPA dependence</vt:lpstr>
      <vt:lpstr>Beam-induced bending of MG6400Ua transversal  comparison Au 4,8 MeV/u Ca4,8 MeV/u</vt:lpstr>
      <vt:lpstr>Online study of electrical resistivity degradation  for isotropic graphite –light ions</vt:lpstr>
      <vt:lpstr>Conclusions</vt:lpstr>
      <vt:lpstr>Thank you!</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Adriana Rossi</dc:creator>
  <cp:lastModifiedBy>Tomut, Marilena Dr.</cp:lastModifiedBy>
  <cp:revision>207</cp:revision>
  <dcterms:created xsi:type="dcterms:W3CDTF">2015-10-09T07:05:10Z</dcterms:created>
  <dcterms:modified xsi:type="dcterms:W3CDTF">2017-02-01T20:56:07Z</dcterms:modified>
</cp:coreProperties>
</file>