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70" r:id="rId4"/>
    <p:sldId id="266" r:id="rId5"/>
    <p:sldId id="258" r:id="rId6"/>
    <p:sldId id="260" r:id="rId7"/>
    <p:sldId id="259" r:id="rId8"/>
    <p:sldId id="261" r:id="rId9"/>
    <p:sldId id="263" r:id="rId10"/>
    <p:sldId id="264" r:id="rId11"/>
    <p:sldId id="272" r:id="rId12"/>
    <p:sldId id="274" r:id="rId13"/>
    <p:sldId id="273" r:id="rId14"/>
    <p:sldId id="295" r:id="rId15"/>
    <p:sldId id="29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25B2"/>
    <a:srgbClr val="DEA900"/>
    <a:srgbClr val="004080"/>
    <a:srgbClr val="CFE7F2"/>
    <a:srgbClr val="5080B0"/>
    <a:srgbClr val="5080B2"/>
    <a:srgbClr val="4F81BD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0" d="100"/>
          <a:sy n="70" d="100"/>
        </p:scale>
        <p:origin x="-129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10022-BB59-4C85-B363-B3C54B2EBAE1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0409E-0417-4C2E-842A-8315D58C7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54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0409E-0417-4C2E-842A-8315D58C79C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59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0409E-0417-4C2E-842A-8315D58C79C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593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Luminescence in D due to impurities which are in proximity of</a:t>
            </a:r>
            <a:r>
              <a:rPr lang="en-US" baseline="0" dirty="0" smtClean="0"/>
              <a:t> a vacancy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0409E-0417-4C2E-842A-8315D58C79C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382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19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22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499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lvl1pPr>
          </a:lstStyle>
          <a:p>
            <a:r>
              <a:rPr lang="fr-CH" dirty="0" err="1" smtClean="0"/>
              <a:t>M.Tomut</a:t>
            </a:r>
            <a:r>
              <a:rPr lang="fr-CH" dirty="0" smtClean="0"/>
              <a:t> - 07 December2016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133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61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2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71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2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379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6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C5F0703-B689-8046-B829-6BF69EC84C85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049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11138"/>
            <a:ext cx="6755664" cy="11605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5900"/>
            <a:ext cx="8229600" cy="46402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BD274-A7CE-D64C-888B-4A340714647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http://ec.europa.eu/digital-agenda/sites/digital-agenda/files/newsroom/horizon2020_0_5682_1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801" y="6093162"/>
            <a:ext cx="1120999" cy="62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\\cern.ch\dfs\Users\a\ASZEBERE\Documents\DG-EU\EuCARD2\EuCARD2-logo-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828" y="184935"/>
            <a:ext cx="1661387" cy="1174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57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3800" b="1" i="1" kern="1200">
          <a:solidFill>
            <a:srgbClr val="00408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rgbClr val="00408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408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408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408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408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-radiate.fnal.gov/index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49365"/>
            <a:ext cx="7772400" cy="1470025"/>
          </a:xfrm>
        </p:spPr>
        <p:txBody>
          <a:bodyPr>
            <a:noAutofit/>
          </a:bodyPr>
          <a:lstStyle/>
          <a:p>
            <a:r>
              <a:rPr lang="en-US" sz="4000" dirty="0" smtClean="0"/>
              <a:t>Materials for extreme thermal management</a:t>
            </a:r>
            <a:br>
              <a:rPr lang="en-US" sz="4000" dirty="0" smtClean="0"/>
            </a:br>
            <a:r>
              <a:rPr lang="en-US" sz="4000" dirty="0" smtClean="0"/>
              <a:t>(</a:t>
            </a:r>
            <a:r>
              <a:rPr lang="en-US" sz="4000" dirty="0" err="1" smtClean="0"/>
              <a:t>PowerMat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78872"/>
            <a:ext cx="6400800" cy="985345"/>
          </a:xfrm>
        </p:spPr>
        <p:txBody>
          <a:bodyPr/>
          <a:lstStyle/>
          <a:p>
            <a:r>
              <a:rPr lang="en-US" dirty="0" smtClean="0"/>
              <a:t>A. Rossi, M. </a:t>
            </a:r>
            <a:r>
              <a:rPr lang="en-US" dirty="0" err="1" smtClean="0"/>
              <a:t>Tomut</a:t>
            </a:r>
            <a:r>
              <a:rPr lang="en-US" dirty="0" smtClean="0"/>
              <a:t>, A. </a:t>
            </a:r>
            <a:r>
              <a:rPr lang="en-US" dirty="0" err="1" smtClean="0"/>
              <a:t>Bertarelli</a:t>
            </a:r>
            <a:r>
              <a:rPr lang="en-US" dirty="0" smtClean="0"/>
              <a:t>, L. </a:t>
            </a:r>
            <a:r>
              <a:rPr lang="en-US" dirty="0" err="1" smtClean="0"/>
              <a:t>Peroni</a:t>
            </a:r>
            <a:r>
              <a:rPr lang="en-US" dirty="0" smtClean="0"/>
              <a:t>, A. Lechner </a:t>
            </a:r>
            <a:endParaRPr lang="en-US" dirty="0"/>
          </a:p>
        </p:txBody>
      </p:sp>
      <p:pic>
        <p:nvPicPr>
          <p:cNvPr id="4" name="Picture 3" descr="lcoll_logo3_small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211" y="5549900"/>
            <a:ext cx="1077389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9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0068"/>
            <a:ext cx="6755664" cy="1160518"/>
          </a:xfrm>
        </p:spPr>
        <p:txBody>
          <a:bodyPr/>
          <a:lstStyle/>
          <a:p>
            <a:r>
              <a:rPr lang="en-US" dirty="0" smtClean="0"/>
              <a:t>Task 5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59" y="1256427"/>
            <a:ext cx="8750767" cy="4755511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Task 5: Broader accelerator and societal applications</a:t>
            </a:r>
            <a:b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(M. </a:t>
            </a:r>
            <a:r>
              <a:rPr lang="en-US" sz="24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Tomut</a:t>
            </a: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– GSI)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>
                <a:solidFill>
                  <a:srgbClr val="004080"/>
                </a:solidFill>
              </a:rPr>
              <a:t>This task will follow broader applications of new developed materials for high-power accelerators, space, society (energy, medicine, computing)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Irradiation induced defect centers in diamond for luminescent screens, medical </a:t>
            </a:r>
            <a:r>
              <a:rPr lang="en-US" sz="2000" dirty="0" smtClean="0"/>
              <a:t>imaging </a:t>
            </a:r>
            <a:r>
              <a:rPr lang="en-US" sz="2000" dirty="0" smtClean="0">
                <a:solidFill>
                  <a:srgbClr val="004080"/>
                </a:solidFill>
              </a:rPr>
              <a:t>and quantum computing.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Novel materials for high power targets, beam catchers, beam windows.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Applications for advanced engineering solutions, efficient energy solutions, space.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Applications for thermal management.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>
                <a:solidFill>
                  <a:srgbClr val="558ED5"/>
                </a:solidFill>
              </a:rPr>
              <a:t>Participants: CERN, GSI, </a:t>
            </a:r>
            <a:r>
              <a:rPr lang="en-US" sz="2000" dirty="0" err="1" smtClean="0">
                <a:solidFill>
                  <a:srgbClr val="FF6600"/>
                </a:solidFill>
              </a:rPr>
              <a:t>Brevetti</a:t>
            </a:r>
            <a:r>
              <a:rPr lang="en-US" sz="2000" dirty="0" smtClean="0">
                <a:solidFill>
                  <a:srgbClr val="FF6600"/>
                </a:solidFill>
              </a:rPr>
              <a:t> </a:t>
            </a:r>
            <a:r>
              <a:rPr lang="en-US" sz="2000" dirty="0" err="1" smtClean="0">
                <a:solidFill>
                  <a:srgbClr val="FF6600"/>
                </a:solidFill>
              </a:rPr>
              <a:t>Bizz</a:t>
            </a:r>
            <a:r>
              <a:rPr lang="en-US" sz="2000" dirty="0" smtClean="0">
                <a:solidFill>
                  <a:srgbClr val="FF6600"/>
                </a:solidFill>
              </a:rPr>
              <a:t>, RHP Technology</a:t>
            </a:r>
          </a:p>
        </p:txBody>
      </p:sp>
      <p:sp>
        <p:nvSpPr>
          <p:cNvPr id="5" name="Rectangle 4"/>
          <p:cNvSpPr/>
          <p:nvPr/>
        </p:nvSpPr>
        <p:spPr>
          <a:xfrm>
            <a:off x="220960" y="63516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</p:spTree>
    <p:extLst>
      <p:ext uri="{BB962C8B-B14F-4D97-AF65-F5344CB8AC3E}">
        <p14:creationId xmlns:p14="http://schemas.microsoft.com/office/powerpoint/2010/main" val="1412355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Task 17.2) </a:t>
            </a:r>
            <a:r>
              <a:rPr lang="en-GB" dirty="0"/>
              <a:t>Comparative compendium of </a:t>
            </a:r>
            <a:r>
              <a:rPr lang="en-GB" dirty="0" smtClean="0"/>
              <a:t>the developed materials [</a:t>
            </a:r>
            <a:r>
              <a:rPr lang="en-GB" dirty="0"/>
              <a:t>month 40]</a:t>
            </a:r>
            <a:endParaRPr lang="en-US" dirty="0"/>
          </a:p>
          <a:p>
            <a:pPr>
              <a:spcBef>
                <a:spcPts val="1500"/>
              </a:spcBef>
            </a:pPr>
            <a:r>
              <a:rPr lang="en-GB" dirty="0" smtClean="0">
                <a:solidFill>
                  <a:srgbClr val="4F81BD"/>
                </a:solidFill>
              </a:rPr>
              <a:t>Task 17.4) </a:t>
            </a:r>
            <a:r>
              <a:rPr lang="en-GB" dirty="0">
                <a:solidFill>
                  <a:srgbClr val="4F81BD"/>
                </a:solidFill>
              </a:rPr>
              <a:t>Report on simulations on irradiation effects </a:t>
            </a:r>
            <a:r>
              <a:rPr lang="en-GB" dirty="0" smtClean="0">
                <a:solidFill>
                  <a:srgbClr val="4F81BD"/>
                </a:solidFill>
              </a:rPr>
              <a:t>[</a:t>
            </a:r>
            <a:r>
              <a:rPr lang="en-GB" dirty="0">
                <a:solidFill>
                  <a:srgbClr val="4F81BD"/>
                </a:solidFill>
              </a:rPr>
              <a:t>month 44]</a:t>
            </a:r>
            <a:endParaRPr lang="en-US" dirty="0">
              <a:solidFill>
                <a:srgbClr val="4F81BD"/>
              </a:solidFill>
            </a:endParaRPr>
          </a:p>
          <a:p>
            <a:pPr>
              <a:spcBef>
                <a:spcPts val="1500"/>
              </a:spcBef>
            </a:pPr>
            <a:r>
              <a:rPr lang="en-GB" dirty="0" smtClean="0"/>
              <a:t>Task 17.3</a:t>
            </a:r>
            <a:r>
              <a:rPr lang="en-GB" dirty="0"/>
              <a:t>) Irradiation test results: Beam impact on new material and </a:t>
            </a:r>
            <a:r>
              <a:rPr lang="en-GB" dirty="0" smtClean="0"/>
              <a:t>composite [</a:t>
            </a:r>
            <a:r>
              <a:rPr lang="en-GB" dirty="0"/>
              <a:t>month 48]</a:t>
            </a:r>
            <a:r>
              <a:rPr lang="en-US" dirty="0"/>
              <a:t> </a:t>
            </a:r>
            <a:endParaRPr lang="en-US" dirty="0" smtClean="0"/>
          </a:p>
          <a:p>
            <a:pPr>
              <a:spcBef>
                <a:spcPts val="1500"/>
              </a:spcBef>
            </a:pPr>
            <a:r>
              <a:rPr lang="en-US" dirty="0" smtClean="0">
                <a:solidFill>
                  <a:srgbClr val="800000"/>
                </a:solidFill>
              </a:rPr>
              <a:t>Task </a:t>
            </a:r>
            <a:r>
              <a:rPr lang="en-US" dirty="0" smtClean="0">
                <a:solidFill>
                  <a:srgbClr val="800000"/>
                </a:solidFill>
              </a:rPr>
              <a:t>14.4</a:t>
            </a:r>
            <a:r>
              <a:rPr lang="en-US" dirty="0" smtClean="0">
                <a:solidFill>
                  <a:srgbClr val="800000"/>
                </a:solidFill>
              </a:rPr>
              <a:t>) </a:t>
            </a:r>
            <a:r>
              <a:rPr lang="en-GB" dirty="0">
                <a:solidFill>
                  <a:srgbClr val="800000"/>
                </a:solidFill>
              </a:rPr>
              <a:t>Production of material samples (as large as possible for each </a:t>
            </a:r>
            <a:r>
              <a:rPr lang="en-GB" dirty="0" smtClean="0">
                <a:solidFill>
                  <a:srgbClr val="800000"/>
                </a:solidFill>
              </a:rPr>
              <a:t>industry to demonstrate workability) [month 24]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0960" y="63643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</p:spTree>
    <p:extLst>
      <p:ext uri="{BB962C8B-B14F-4D97-AF65-F5344CB8AC3E}">
        <p14:creationId xmlns:p14="http://schemas.microsoft.com/office/powerpoint/2010/main" val="356783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Milestones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Task 17.1</a:t>
            </a:r>
            <a:r>
              <a:rPr lang="en-GB" dirty="0"/>
              <a:t>) Organisation of </a:t>
            </a:r>
            <a:r>
              <a:rPr lang="en-GB" dirty="0" err="1"/>
              <a:t>PowerMat</a:t>
            </a:r>
            <a:r>
              <a:rPr lang="en-GB" dirty="0"/>
              <a:t> kick-off </a:t>
            </a:r>
            <a:r>
              <a:rPr lang="en-GB" dirty="0" smtClean="0"/>
              <a:t>meeting</a:t>
            </a:r>
            <a:r>
              <a:rPr lang="en-US" dirty="0" smtClean="0"/>
              <a:t>, </a:t>
            </a:r>
            <a:r>
              <a:rPr lang="en-GB" dirty="0" smtClean="0"/>
              <a:t>with publication of talks on Web </a:t>
            </a:r>
            <a:r>
              <a:rPr lang="en-GB" dirty="0"/>
              <a:t>[month </a:t>
            </a:r>
            <a:r>
              <a:rPr lang="en-GB" dirty="0" smtClean="0"/>
              <a:t>6]</a:t>
            </a:r>
          </a:p>
          <a:p>
            <a:r>
              <a:rPr lang="en-GB" dirty="0" smtClean="0">
                <a:solidFill>
                  <a:srgbClr val="4F81BD"/>
                </a:solidFill>
              </a:rPr>
              <a:t>Task 17.2) Material characterisation</a:t>
            </a:r>
            <a:r>
              <a:rPr lang="en-US" dirty="0" smtClean="0">
                <a:solidFill>
                  <a:srgbClr val="4F81BD"/>
                </a:solidFill>
              </a:rPr>
              <a:t>, with publication of results on Web</a:t>
            </a:r>
            <a:r>
              <a:rPr lang="en-GB" dirty="0" smtClean="0">
                <a:solidFill>
                  <a:srgbClr val="4F81BD"/>
                </a:solidFill>
              </a:rPr>
              <a:t> [month 18-24]</a:t>
            </a:r>
            <a:endParaRPr lang="en-US" dirty="0">
              <a:solidFill>
                <a:srgbClr val="4F81BD"/>
              </a:solidFill>
            </a:endParaRPr>
          </a:p>
          <a:p>
            <a:r>
              <a:rPr lang="en-GB" dirty="0" smtClean="0"/>
              <a:t>Task 17.3)</a:t>
            </a:r>
            <a:r>
              <a:rPr lang="en-US" dirty="0"/>
              <a:t> </a:t>
            </a:r>
            <a:r>
              <a:rPr lang="en-GB" dirty="0" smtClean="0"/>
              <a:t>Irradiation, with publication </a:t>
            </a:r>
            <a:r>
              <a:rPr lang="en-GB" dirty="0"/>
              <a:t>of report on </a:t>
            </a:r>
            <a:r>
              <a:rPr lang="en-GB" dirty="0" smtClean="0"/>
              <a:t>web</a:t>
            </a:r>
            <a:r>
              <a:rPr lang="en-US" dirty="0" smtClean="0"/>
              <a:t>[month 27]</a:t>
            </a:r>
            <a:endParaRPr lang="en-US" dirty="0"/>
          </a:p>
          <a:p>
            <a:r>
              <a:rPr lang="en-GB" dirty="0" smtClean="0">
                <a:solidFill>
                  <a:srgbClr val="4F81BD"/>
                </a:solidFill>
              </a:rPr>
              <a:t>Task 17.4)</a:t>
            </a:r>
            <a:r>
              <a:rPr lang="en-US" dirty="0" smtClean="0">
                <a:solidFill>
                  <a:srgbClr val="4F81BD"/>
                </a:solidFill>
              </a:rPr>
              <a:t> </a:t>
            </a:r>
            <a:r>
              <a:rPr lang="en-GB" dirty="0">
                <a:solidFill>
                  <a:srgbClr val="4F81BD"/>
                </a:solidFill>
              </a:rPr>
              <a:t>Irradiation effects analysis, with publication of report on web</a:t>
            </a:r>
            <a:r>
              <a:rPr lang="en-US" dirty="0">
                <a:solidFill>
                  <a:srgbClr val="4F81BD"/>
                </a:solidFill>
              </a:rPr>
              <a:t>[month </a:t>
            </a:r>
            <a:r>
              <a:rPr lang="en-US" dirty="0" smtClean="0">
                <a:solidFill>
                  <a:srgbClr val="4F81BD"/>
                </a:solidFill>
              </a:rPr>
              <a:t>36]</a:t>
            </a:r>
            <a:endParaRPr lang="en-US" dirty="0">
              <a:solidFill>
                <a:srgbClr val="4F81BD"/>
              </a:solidFill>
            </a:endParaRPr>
          </a:p>
          <a:p>
            <a:r>
              <a:rPr lang="en-GB" dirty="0" smtClean="0"/>
              <a:t>Task 17.5)</a:t>
            </a:r>
            <a:r>
              <a:rPr lang="en-US" dirty="0" smtClean="0"/>
              <a:t> </a:t>
            </a:r>
            <a:r>
              <a:rPr lang="en-GB" dirty="0"/>
              <a:t>Report on </a:t>
            </a:r>
            <a:r>
              <a:rPr lang="en-GB" dirty="0" smtClean="0"/>
              <a:t>studies, with publication </a:t>
            </a:r>
            <a:r>
              <a:rPr lang="en-GB" dirty="0"/>
              <a:t>of report on </a:t>
            </a:r>
            <a:r>
              <a:rPr lang="en-GB" dirty="0" smtClean="0"/>
              <a:t>web</a:t>
            </a:r>
            <a:r>
              <a:rPr lang="en-US" dirty="0" smtClean="0"/>
              <a:t>, [month </a:t>
            </a:r>
            <a:r>
              <a:rPr lang="en-GB" dirty="0"/>
              <a:t>4</a:t>
            </a:r>
            <a:r>
              <a:rPr lang="en-GB" dirty="0" smtClean="0"/>
              <a:t>6]</a:t>
            </a:r>
          </a:p>
          <a:p>
            <a:r>
              <a:rPr lang="en-GB" dirty="0" smtClean="0">
                <a:solidFill>
                  <a:srgbClr val="800000"/>
                </a:solidFill>
              </a:rPr>
              <a:t>Task </a:t>
            </a:r>
            <a:r>
              <a:rPr lang="en-GB" dirty="0" smtClean="0">
                <a:solidFill>
                  <a:srgbClr val="800000"/>
                </a:solidFill>
              </a:rPr>
              <a:t>14.4</a:t>
            </a:r>
            <a:r>
              <a:rPr lang="en-GB" dirty="0" smtClean="0">
                <a:solidFill>
                  <a:srgbClr val="800000"/>
                </a:solidFill>
              </a:rPr>
              <a:t>) Prepare first samples [month 12]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0960" y="63516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</p:spTree>
    <p:extLst>
      <p:ext uri="{BB962C8B-B14F-4D97-AF65-F5344CB8AC3E}">
        <p14:creationId xmlns:p14="http://schemas.microsoft.com/office/powerpoint/2010/main" val="338668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Deliverables and Milestones </a:t>
            </a:r>
            <a:br>
              <a:rPr lang="en-US" dirty="0" smtClean="0"/>
            </a:br>
            <a:r>
              <a:rPr lang="en-US" dirty="0" err="1" smtClean="0"/>
              <a:t>Gannt</a:t>
            </a:r>
            <a:r>
              <a:rPr lang="en-US" dirty="0" smtClean="0"/>
              <a:t>-Chart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4534449"/>
              </p:ext>
            </p:extLst>
          </p:nvPr>
        </p:nvGraphicFramePr>
        <p:xfrm>
          <a:off x="406396" y="1917700"/>
          <a:ext cx="8331203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123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  <a:gridCol w="4721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1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3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 4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Q1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Q2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Q3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Q4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Q1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Q2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Q3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Q4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Q1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Q2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Q3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Q4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Q1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Q2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Q3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smtClean="0"/>
                        <a:t>Q4</a:t>
                      </a:r>
                      <a:endParaRPr lang="en-US" sz="1600" i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800000"/>
                          </a:solidFill>
                        </a:rPr>
                        <a:t>1.4</a:t>
                      </a:r>
                      <a:endParaRPr lang="en-US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800000"/>
                          </a:solidFill>
                        </a:rPr>
                        <a:t>M</a:t>
                      </a:r>
                      <a:endParaRPr lang="en-US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800000"/>
                          </a:solidFill>
                        </a:rPr>
                        <a:t>D</a:t>
                      </a:r>
                      <a:endParaRPr lang="en-US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20960" y="63516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</p:spTree>
    <p:extLst>
      <p:ext uri="{BB962C8B-B14F-4D97-AF65-F5344CB8AC3E}">
        <p14:creationId xmlns:p14="http://schemas.microsoft.com/office/powerpoint/2010/main" val="393042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de-DE" b="1" dirty="0" smtClean="0"/>
          </a:p>
          <a:p>
            <a:pPr marL="0" indent="0" algn="ctr">
              <a:buNone/>
            </a:pPr>
            <a:r>
              <a:rPr lang="de-DE" b="1" dirty="0" err="1" smtClean="0"/>
              <a:t>PowerMat</a:t>
            </a:r>
            <a:r>
              <a:rPr lang="de-DE" b="1" dirty="0" smtClean="0"/>
              <a:t> </a:t>
            </a:r>
            <a:r>
              <a:rPr lang="de-DE" b="1" dirty="0" err="1" smtClean="0"/>
              <a:t>kick-off</a:t>
            </a:r>
            <a:r>
              <a:rPr lang="de-DE" b="1" dirty="0" smtClean="0"/>
              <a:t> </a:t>
            </a:r>
            <a:r>
              <a:rPr lang="de-DE" b="1" dirty="0" err="1" smtClean="0"/>
              <a:t>meeting</a:t>
            </a:r>
            <a:endParaRPr lang="en-US" b="1" dirty="0" smtClean="0"/>
          </a:p>
          <a:p>
            <a:pPr marL="0" indent="0" algn="ctr">
              <a:buNone/>
            </a:pPr>
            <a:r>
              <a:rPr lang="de-DE" b="1" dirty="0" smtClean="0"/>
              <a:t> </a:t>
            </a:r>
            <a:r>
              <a:rPr lang="de-DE" b="1" dirty="0" err="1" smtClean="0"/>
              <a:t>during</a:t>
            </a:r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/>
              <a:t>ARIES </a:t>
            </a:r>
            <a:r>
              <a:rPr lang="en-US" b="1" dirty="0"/>
              <a:t>kick-off </a:t>
            </a:r>
            <a:r>
              <a:rPr lang="en-US" b="1" dirty="0" smtClean="0"/>
              <a:t>meeting at </a:t>
            </a:r>
            <a:r>
              <a:rPr lang="en-US" b="1" dirty="0"/>
              <a:t>CERN</a:t>
            </a:r>
            <a:endParaRPr lang="en-US" dirty="0"/>
          </a:p>
          <a:p>
            <a:pPr marL="0" indent="0" algn="ctr">
              <a:buNone/>
            </a:pP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May </a:t>
            </a:r>
            <a:r>
              <a:rPr lang="en-US" b="1" dirty="0">
                <a:solidFill>
                  <a:srgbClr val="FF0000"/>
                </a:solidFill>
              </a:rPr>
              <a:t>4 and </a:t>
            </a:r>
            <a:r>
              <a:rPr lang="en-US" b="1" dirty="0" smtClean="0">
                <a:solidFill>
                  <a:srgbClr val="FF0000"/>
                </a:solidFill>
              </a:rPr>
              <a:t>5, 2017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74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159" y="1687927"/>
            <a:ext cx="6671552" cy="4157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77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048"/>
            <a:ext cx="6755664" cy="1160518"/>
          </a:xfrm>
        </p:spPr>
        <p:txBody>
          <a:bodyPr/>
          <a:lstStyle/>
          <a:p>
            <a:r>
              <a:rPr lang="en-US" dirty="0" err="1" smtClean="0"/>
              <a:t>PowerMat</a:t>
            </a:r>
            <a:r>
              <a:rPr lang="en-US" dirty="0" smtClean="0"/>
              <a:t> WP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59" y="1205627"/>
            <a:ext cx="8529341" cy="468717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504000" indent="-493200">
              <a:spcBef>
                <a:spcPts val="1200"/>
              </a:spcBef>
              <a:spcAft>
                <a:spcPts val="600"/>
              </a:spcAft>
              <a:buSzPct val="90000"/>
              <a:buFont typeface="Wingdings" charset="2"/>
              <a:buChar char="u"/>
            </a:pPr>
            <a:r>
              <a:rPr lang="en-US" sz="2200" i="1" dirty="0" smtClean="0">
                <a:solidFill>
                  <a:srgbClr val="004080"/>
                </a:solidFill>
              </a:rPr>
              <a:t>Optimization </a:t>
            </a:r>
            <a:r>
              <a:rPr lang="en-US" sz="2200" i="1" dirty="0">
                <a:solidFill>
                  <a:srgbClr val="004080"/>
                </a:solidFill>
              </a:rPr>
              <a:t>of carbide-graphite composite materials </a:t>
            </a:r>
            <a:r>
              <a:rPr lang="en-US" sz="2200" i="1" dirty="0" smtClean="0">
                <a:solidFill>
                  <a:srgbClr val="004080"/>
                </a:solidFill>
              </a:rPr>
              <a:t>with respect </a:t>
            </a:r>
            <a:r>
              <a:rPr lang="en-US" sz="2200" i="1" dirty="0">
                <a:solidFill>
                  <a:srgbClr val="004080"/>
                </a:solidFill>
              </a:rPr>
              <a:t>to radiation hardness for LHC collimator system </a:t>
            </a:r>
            <a:r>
              <a:rPr lang="en-US" sz="2200" i="1" dirty="0" smtClean="0">
                <a:solidFill>
                  <a:srgbClr val="004080"/>
                </a:solidFill>
              </a:rPr>
              <a:t>upgrade, exploring properties with new doping.</a:t>
            </a:r>
          </a:p>
          <a:p>
            <a:pPr marL="504000" indent="-493200">
              <a:spcBef>
                <a:spcPts val="1200"/>
              </a:spcBef>
              <a:spcAft>
                <a:spcPts val="600"/>
              </a:spcAft>
              <a:buSzPct val="90000"/>
              <a:buFont typeface="Wingdings" charset="2"/>
              <a:buChar char="u"/>
            </a:pPr>
            <a:r>
              <a:rPr lang="en-US" sz="2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Development of a carbon-based composite materials for high power target with improved resistance to short, intense pulse ion beam-driven shock waves.</a:t>
            </a:r>
          </a:p>
          <a:p>
            <a:pPr marL="504000" indent="-493200">
              <a:spcBef>
                <a:spcPts val="1200"/>
              </a:spcBef>
              <a:spcAft>
                <a:spcPts val="600"/>
              </a:spcAft>
              <a:buSzPct val="90000"/>
              <a:buFont typeface="Wingdings" charset="2"/>
              <a:buChar char="u"/>
            </a:pPr>
            <a:r>
              <a:rPr lang="en-US" sz="2200" i="1" dirty="0" smtClean="0">
                <a:solidFill>
                  <a:srgbClr val="004080"/>
                </a:solidFill>
              </a:rPr>
              <a:t>Testing </a:t>
            </a:r>
            <a:r>
              <a:rPr lang="en-US" sz="2200" i="1" dirty="0">
                <a:solidFill>
                  <a:srgbClr val="004080"/>
                </a:solidFill>
              </a:rPr>
              <a:t>and optimization and </a:t>
            </a:r>
            <a:r>
              <a:rPr lang="en-US" sz="2200" i="1" dirty="0" smtClean="0">
                <a:solidFill>
                  <a:srgbClr val="004080"/>
                </a:solidFill>
              </a:rPr>
              <a:t>of </a:t>
            </a:r>
            <a:r>
              <a:rPr lang="en-US" sz="2200" i="1" dirty="0">
                <a:solidFill>
                  <a:srgbClr val="004080"/>
                </a:solidFill>
              </a:rPr>
              <a:t>diamond-metal matrix composites for applications as luminescence screens for high intensity beams (optimization will be performed </a:t>
            </a:r>
            <a:r>
              <a:rPr lang="en-US" sz="2200" i="1" dirty="0" smtClean="0">
                <a:solidFill>
                  <a:srgbClr val="004080"/>
                </a:solidFill>
              </a:rPr>
              <a:t>as a function of beam</a:t>
            </a:r>
            <a:r>
              <a:rPr lang="en-US" sz="2200" i="1" dirty="0">
                <a:solidFill>
                  <a:srgbClr val="004080"/>
                </a:solidFill>
              </a:rPr>
              <a:t>-induced luminescence signal by changing diamond doping, to beam-induced shock resistance by using special light alloys and to diamond-matrix interface by using special </a:t>
            </a:r>
            <a:r>
              <a:rPr lang="en-US" sz="2200" i="1" dirty="0" smtClean="0">
                <a:solidFill>
                  <a:srgbClr val="004080"/>
                </a:solidFill>
              </a:rPr>
              <a:t>additions).</a:t>
            </a:r>
            <a:endParaRPr lang="en-US" sz="2200" i="1" dirty="0">
              <a:solidFill>
                <a:srgbClr val="00408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0960" y="63516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</p:spTree>
    <p:extLst>
      <p:ext uri="{BB962C8B-B14F-4D97-AF65-F5344CB8AC3E}">
        <p14:creationId xmlns:p14="http://schemas.microsoft.com/office/powerpoint/2010/main" val="202584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048"/>
            <a:ext cx="6755664" cy="1160518"/>
          </a:xfrm>
        </p:spPr>
        <p:txBody>
          <a:bodyPr/>
          <a:lstStyle/>
          <a:p>
            <a:r>
              <a:rPr lang="en-US" dirty="0" err="1" smtClean="0"/>
              <a:t>PowerMat</a:t>
            </a:r>
            <a:r>
              <a:rPr lang="en-US" dirty="0" smtClean="0"/>
              <a:t> WP Description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0960" y="63516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59" y="1256428"/>
            <a:ext cx="8750767" cy="4814172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4080"/>
                </a:solidFill>
              </a:rPr>
              <a:t>Comprehensive and integrated R&amp;D activity, including: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v"/>
            </a:pPr>
            <a:r>
              <a:rPr lang="en-US" sz="2200" i="1" dirty="0" smtClean="0">
                <a:solidFill>
                  <a:srgbClr val="004080"/>
                </a:solidFill>
              </a:rPr>
              <a:t>Investigation, development, manufacturing, characterization, testing and integration of novel Ceramic Matrix and Metal Matrix Composites based on graphite and diamond reinforcements.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v"/>
            </a:pPr>
            <a:r>
              <a:rPr lang="en-US" sz="2200" i="1" dirty="0" smtClean="0">
                <a:solidFill>
                  <a:srgbClr val="558ED5"/>
                </a:solidFill>
              </a:rPr>
              <a:t>Development of new experimental methods to test materials at energy density conditions relevant for accelerators beyond LHC (</a:t>
            </a:r>
            <a:r>
              <a:rPr lang="en-US" sz="2200" i="1" dirty="0" err="1" smtClean="0">
                <a:solidFill>
                  <a:srgbClr val="558ED5"/>
                </a:solidFill>
              </a:rPr>
              <a:t>e.g.FCC</a:t>
            </a:r>
            <a:r>
              <a:rPr lang="en-US" sz="2200" i="1" dirty="0" smtClean="0">
                <a:solidFill>
                  <a:srgbClr val="558ED5"/>
                </a:solidFill>
              </a:rPr>
              <a:t>) in more accessible experimental areas and producing less activation.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v"/>
            </a:pPr>
            <a:r>
              <a:rPr lang="en-US" sz="2200" i="1" dirty="0">
                <a:solidFill>
                  <a:srgbClr val="004080"/>
                </a:solidFill>
              </a:rPr>
              <a:t>Development </a:t>
            </a:r>
            <a:r>
              <a:rPr lang="en-US" sz="2200" i="1" dirty="0" smtClean="0">
                <a:solidFill>
                  <a:srgbClr val="004080"/>
                </a:solidFill>
              </a:rPr>
              <a:t>of new monitoring techniques for online tests of radiation-induced material degradation.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v"/>
            </a:pPr>
            <a:r>
              <a:rPr lang="en-US" sz="22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Simulating behavior of novel composites at very high strain rates.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v"/>
            </a:pPr>
            <a:r>
              <a:rPr lang="en-US" sz="2200" i="1" dirty="0" smtClean="0">
                <a:solidFill>
                  <a:srgbClr val="004080"/>
                </a:solidFill>
              </a:rPr>
              <a:t>Exploring challenging and/or unconventional applications of such materials for high power accelerators and society. </a:t>
            </a:r>
          </a:p>
          <a:p>
            <a:pPr marL="0" indent="0">
              <a:buNone/>
            </a:pPr>
            <a:endParaRPr lang="en-US" sz="2400" i="1" dirty="0">
              <a:solidFill>
                <a:srgbClr val="004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507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048"/>
            <a:ext cx="6755664" cy="1160518"/>
          </a:xfrm>
        </p:spPr>
        <p:txBody>
          <a:bodyPr/>
          <a:lstStyle/>
          <a:p>
            <a:r>
              <a:rPr lang="en-US" dirty="0" err="1" smtClean="0"/>
              <a:t>PowerMat</a:t>
            </a:r>
            <a:r>
              <a:rPr lang="en-US" dirty="0" smtClean="0"/>
              <a:t> WP Innovations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17140" y="3130034"/>
            <a:ext cx="5291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Collaboration with Diagnostics </a:t>
            </a:r>
            <a:r>
              <a:rPr lang="en-US" dirty="0"/>
              <a:t>&amp; </a:t>
            </a:r>
            <a:r>
              <a:rPr lang="en-US" dirty="0" smtClean="0"/>
              <a:t>Instrumentation NA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0960" y="63516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60" y="1329039"/>
            <a:ext cx="8750767" cy="4461934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450000" indent="-450000"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²"/>
            </a:pPr>
            <a:r>
              <a:rPr lang="en-US" sz="2200" i="1" dirty="0" smtClean="0">
                <a:solidFill>
                  <a:srgbClr val="558ED5"/>
                </a:solidFill>
              </a:rPr>
              <a:t>Online thermomechanical dynamic testing under high intensity beams. </a:t>
            </a:r>
          </a:p>
          <a:p>
            <a:pPr marL="450000" indent="-450000"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²"/>
            </a:pPr>
            <a:r>
              <a:rPr lang="en-US" sz="2200" i="1" dirty="0" smtClean="0">
                <a:solidFill>
                  <a:srgbClr val="004080"/>
                </a:solidFill>
              </a:rPr>
              <a:t>Study of ion-induced color centers in diamond for quantum computing applications. </a:t>
            </a:r>
          </a:p>
          <a:p>
            <a:pPr marL="450000" indent="-450000"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²"/>
            </a:pPr>
            <a:r>
              <a:rPr lang="en-US" sz="2200" i="1" dirty="0" smtClean="0">
                <a:solidFill>
                  <a:srgbClr val="558ED5"/>
                </a:solidFill>
              </a:rPr>
              <a:t>Prediction of radiation-induced microstructural damage and studies of methods to mitigate and cure such effects.</a:t>
            </a:r>
          </a:p>
          <a:p>
            <a:pPr marL="450000" indent="-450000"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²"/>
            </a:pPr>
            <a:r>
              <a:rPr lang="en-US" sz="2200" i="1" dirty="0" smtClean="0">
                <a:solidFill>
                  <a:srgbClr val="004080"/>
                </a:solidFill>
              </a:rPr>
              <a:t>Application to particle accelerator devices beyond collimators (e.g. novel luminescence screens for high intensity beams, beam windows, high power targets and beam catchers...).</a:t>
            </a:r>
          </a:p>
          <a:p>
            <a:pPr marL="450000" indent="-450000" algn="just">
              <a:spcBef>
                <a:spcPts val="600"/>
              </a:spcBef>
              <a:spcAft>
                <a:spcPts val="600"/>
              </a:spcAft>
              <a:buFont typeface="Wingdings" charset="2"/>
              <a:buChar char="²"/>
            </a:pPr>
            <a:r>
              <a:rPr lang="en-US" sz="2200" i="1" dirty="0" smtClean="0">
                <a:solidFill>
                  <a:srgbClr val="558ED5"/>
                </a:solidFill>
              </a:rPr>
              <a:t>Exploration of demanding thermal management applications such high-end electronics, avionics, gas turbines, aerospace, advanced braking systems.</a:t>
            </a:r>
            <a:endParaRPr lang="en-US" sz="2200" i="1" dirty="0">
              <a:solidFill>
                <a:srgbClr val="558E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219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1160518"/>
          </a:xfrm>
        </p:spPr>
        <p:txBody>
          <a:bodyPr/>
          <a:lstStyle/>
          <a:p>
            <a:r>
              <a:rPr lang="en-US" dirty="0" err="1" smtClean="0"/>
              <a:t>PowerMat</a:t>
            </a:r>
            <a:r>
              <a:rPr lang="en-US" dirty="0" smtClean="0"/>
              <a:t> WP </a:t>
            </a:r>
            <a:r>
              <a:rPr lang="en-US" dirty="0" err="1" smtClean="0"/>
              <a:t>Organisation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60" y="1235865"/>
            <a:ext cx="8750767" cy="4755511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4080"/>
                </a:solidFill>
              </a:rPr>
              <a:t>The WP is organized in the following tasks:</a:t>
            </a:r>
            <a:endParaRPr lang="en-US" sz="2400" dirty="0" smtClean="0">
              <a:solidFill>
                <a:srgbClr val="004080"/>
              </a:solidFill>
            </a:endParaRPr>
          </a:p>
          <a:p>
            <a:pPr marL="457200" indent="-529200">
              <a:spcBef>
                <a:spcPts val="600"/>
              </a:spcBef>
              <a:buFont typeface="+mj-lt"/>
              <a:buAutoNum type="arabicPeriod"/>
            </a:pPr>
            <a:r>
              <a:rPr lang="en-US" sz="2400" i="1" dirty="0" smtClean="0">
                <a:solidFill>
                  <a:srgbClr val="558ED5"/>
                </a:solidFill>
              </a:rPr>
              <a:t>Communication &amp; Coordination </a:t>
            </a:r>
            <a:r>
              <a:rPr lang="en-US" sz="2400" i="1" dirty="0">
                <a:solidFill>
                  <a:srgbClr val="558ED5"/>
                </a:solidFill>
              </a:rPr>
              <a:t> </a:t>
            </a:r>
            <a:r>
              <a:rPr lang="en-US" sz="2400" i="1" dirty="0" smtClean="0">
                <a:solidFill>
                  <a:srgbClr val="558ED5"/>
                </a:solidFill>
              </a:rPr>
              <a:t>(A. Bertarelli – CERN, M. </a:t>
            </a:r>
            <a:r>
              <a:rPr lang="en-US" sz="2400" i="1" dirty="0" err="1" smtClean="0">
                <a:solidFill>
                  <a:srgbClr val="558ED5"/>
                </a:solidFill>
              </a:rPr>
              <a:t>Tomut</a:t>
            </a:r>
            <a:r>
              <a:rPr lang="en-US" sz="2400" i="1" dirty="0" smtClean="0">
                <a:solidFill>
                  <a:srgbClr val="558ED5"/>
                </a:solidFill>
              </a:rPr>
              <a:t> – GSI)</a:t>
            </a:r>
          </a:p>
          <a:p>
            <a:pPr marL="457200" indent="-529200">
              <a:spcBef>
                <a:spcPts val="600"/>
              </a:spcBef>
              <a:buFont typeface="+mj-lt"/>
              <a:buAutoNum type="arabicPeriod"/>
            </a:pPr>
            <a:r>
              <a:rPr lang="en-US" sz="2400" i="1" dirty="0" smtClean="0">
                <a:solidFill>
                  <a:srgbClr val="004080"/>
                </a:solidFill>
              </a:rPr>
              <a:t>Materials development and characterization </a:t>
            </a:r>
            <a:br>
              <a:rPr lang="en-US" sz="2400" i="1" dirty="0" smtClean="0">
                <a:solidFill>
                  <a:srgbClr val="004080"/>
                </a:solidFill>
              </a:rPr>
            </a:br>
            <a:r>
              <a:rPr lang="en-US" sz="2400" i="1" dirty="0" smtClean="0">
                <a:solidFill>
                  <a:srgbClr val="004080"/>
                </a:solidFill>
              </a:rPr>
              <a:t>(A. </a:t>
            </a:r>
            <a:r>
              <a:rPr lang="en-US" sz="2400" i="1" dirty="0" err="1" smtClean="0">
                <a:solidFill>
                  <a:srgbClr val="004080"/>
                </a:solidFill>
              </a:rPr>
              <a:t>Bertarelli</a:t>
            </a:r>
            <a:r>
              <a:rPr lang="en-US" sz="2400" i="1" dirty="0" smtClean="0">
                <a:solidFill>
                  <a:srgbClr val="004080"/>
                </a:solidFill>
              </a:rPr>
              <a:t> – CERN)</a:t>
            </a:r>
          </a:p>
          <a:p>
            <a:pPr marL="457200" indent="-529200">
              <a:spcBef>
                <a:spcPts val="600"/>
              </a:spcBef>
              <a:buFont typeface="+mj-lt"/>
              <a:buAutoNum type="arabicPeriod"/>
            </a:pPr>
            <a:r>
              <a:rPr lang="en-US" sz="2400" i="1" dirty="0" smtClean="0">
                <a:solidFill>
                  <a:srgbClr val="558ED5"/>
                </a:solidFill>
              </a:rPr>
              <a:t>Dynamic testing and online monitoring (L. </a:t>
            </a:r>
            <a:r>
              <a:rPr lang="en-US" sz="2400" i="1" dirty="0" err="1" smtClean="0">
                <a:solidFill>
                  <a:srgbClr val="558ED5"/>
                </a:solidFill>
              </a:rPr>
              <a:t>Peroni</a:t>
            </a:r>
            <a:r>
              <a:rPr lang="en-US" sz="2400" i="1" dirty="0" smtClean="0">
                <a:solidFill>
                  <a:srgbClr val="558ED5"/>
                </a:solidFill>
              </a:rPr>
              <a:t> – POLITO)</a:t>
            </a:r>
          </a:p>
          <a:p>
            <a:pPr marL="457200" indent="-529200">
              <a:spcBef>
                <a:spcPts val="600"/>
              </a:spcBef>
              <a:buFont typeface="+mj-lt"/>
              <a:buAutoNum type="arabicPeriod"/>
            </a:pPr>
            <a:r>
              <a:rPr lang="en-US" sz="2400" i="1" dirty="0" smtClean="0">
                <a:solidFill>
                  <a:srgbClr val="004080"/>
                </a:solidFill>
              </a:rPr>
              <a:t>Simulation of irradiation effects and mitigation methods </a:t>
            </a:r>
            <a:br>
              <a:rPr lang="en-US" sz="2400" i="1" dirty="0" smtClean="0">
                <a:solidFill>
                  <a:srgbClr val="004080"/>
                </a:solidFill>
              </a:rPr>
            </a:br>
            <a:r>
              <a:rPr lang="en-US" sz="2400" i="1" dirty="0" smtClean="0">
                <a:solidFill>
                  <a:srgbClr val="004080"/>
                </a:solidFill>
              </a:rPr>
              <a:t>(A. </a:t>
            </a:r>
            <a:r>
              <a:rPr lang="en-US" sz="2400" i="1" dirty="0" err="1" smtClean="0">
                <a:solidFill>
                  <a:srgbClr val="004080"/>
                </a:solidFill>
              </a:rPr>
              <a:t>Lechner</a:t>
            </a:r>
            <a:r>
              <a:rPr lang="en-US" sz="2400" i="1" dirty="0" smtClean="0">
                <a:solidFill>
                  <a:srgbClr val="004080"/>
                </a:solidFill>
              </a:rPr>
              <a:t> – CERN)</a:t>
            </a:r>
          </a:p>
          <a:p>
            <a:pPr marL="457200" indent="-529200">
              <a:spcBef>
                <a:spcPts val="600"/>
              </a:spcBef>
              <a:buFont typeface="+mj-lt"/>
              <a:buAutoNum type="arabicPeriod"/>
            </a:pPr>
            <a:r>
              <a:rPr lang="en-US" sz="2400" i="1" dirty="0" smtClean="0">
                <a:solidFill>
                  <a:srgbClr val="558ED5"/>
                </a:solidFill>
              </a:rPr>
              <a:t>Broader accelerator and societal applications (M. </a:t>
            </a:r>
            <a:r>
              <a:rPr lang="en-US" sz="2400" i="1" dirty="0" err="1" smtClean="0">
                <a:solidFill>
                  <a:srgbClr val="558ED5"/>
                </a:solidFill>
              </a:rPr>
              <a:t>Tomut</a:t>
            </a:r>
            <a:r>
              <a:rPr lang="en-US" sz="2400" i="1" dirty="0" smtClean="0">
                <a:solidFill>
                  <a:srgbClr val="558ED5"/>
                </a:solidFill>
              </a:rPr>
              <a:t> – GSI)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i="1" dirty="0" smtClean="0"/>
              <a:t>Within WP 14- Promoting innovation</a:t>
            </a:r>
          </a:p>
          <a:p>
            <a:pPr marL="457200" indent="-529200">
              <a:spcBef>
                <a:spcPts val="600"/>
              </a:spcBef>
              <a:buFont typeface="Lucida Grande"/>
              <a:buChar char="-"/>
            </a:pPr>
            <a:r>
              <a:rPr lang="en-US" sz="2400" i="1" dirty="0" smtClean="0"/>
              <a:t> </a:t>
            </a:r>
            <a:r>
              <a:rPr lang="en-US" sz="2400" i="1" dirty="0" smtClean="0"/>
              <a:t>(Task </a:t>
            </a:r>
            <a:r>
              <a:rPr lang="en-US" sz="2400" i="1" dirty="0" smtClean="0"/>
              <a:t>14.4) </a:t>
            </a:r>
            <a:r>
              <a:rPr lang="en-US" sz="2400" i="1" dirty="0" smtClean="0"/>
              <a:t>– Industries for </a:t>
            </a:r>
            <a:r>
              <a:rPr lang="en-US" sz="2400" i="1" dirty="0"/>
              <a:t>resistant </a:t>
            </a:r>
            <a:r>
              <a:rPr lang="en-US" sz="2400" i="1" dirty="0" smtClean="0"/>
              <a:t>materials </a:t>
            </a:r>
            <a:r>
              <a:rPr lang="en-US" sz="2400" i="1" dirty="0" smtClean="0"/>
              <a:t>(F. Carra– </a:t>
            </a:r>
            <a:r>
              <a:rPr lang="en-US" sz="2400" i="1" dirty="0" smtClean="0"/>
              <a:t>CERN)</a:t>
            </a:r>
            <a:endParaRPr lang="en-US" sz="2400" i="1" dirty="0"/>
          </a:p>
        </p:txBody>
      </p:sp>
      <p:sp>
        <p:nvSpPr>
          <p:cNvPr id="6" name="Rectangle 5"/>
          <p:cNvSpPr/>
          <p:nvPr/>
        </p:nvSpPr>
        <p:spPr>
          <a:xfrm>
            <a:off x="220960" y="63516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</p:spTree>
    <p:extLst>
      <p:ext uri="{BB962C8B-B14F-4D97-AF65-F5344CB8AC3E}">
        <p14:creationId xmlns:p14="http://schemas.microsoft.com/office/powerpoint/2010/main" val="3953177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837037"/>
              </p:ext>
            </p:extLst>
          </p:nvPr>
        </p:nvGraphicFramePr>
        <p:xfrm>
          <a:off x="303695" y="1347914"/>
          <a:ext cx="8473992" cy="449408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24622"/>
                <a:gridCol w="4965314"/>
                <a:gridCol w="3084056"/>
              </a:tblGrid>
              <a:tr h="408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Laboratories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CERN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Geneva, Switzerland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2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ELI-NP </a:t>
                      </a:r>
                      <a:r>
                        <a:rPr lang="en-US" sz="1600" dirty="0" smtClean="0">
                          <a:solidFill>
                            <a:srgbClr val="004080"/>
                          </a:solidFill>
                        </a:rPr>
                        <a:t>(Extreme Light Infrastructure – Nuclear Physics)</a:t>
                      </a:r>
                      <a:endParaRPr lang="en-US" sz="1600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Bucharest-</a:t>
                      </a:r>
                      <a:r>
                        <a:rPr lang="en-US" sz="1800" kern="1200" dirty="0" err="1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Magurele</a:t>
                      </a:r>
                      <a:r>
                        <a:rPr lang="en-US" sz="1800" kern="1200" dirty="0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, Romania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3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GSI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Darmstadt, Germany</a:t>
                      </a: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4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4080"/>
                          </a:solidFill>
                        </a:rPr>
                        <a:t>POLIMI</a:t>
                      </a:r>
                      <a:endParaRPr lang="en-US" b="1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Milan, Italy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5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rgbClr val="004080"/>
                          </a:solidFill>
                        </a:rPr>
                        <a:t>POLITO</a:t>
                      </a:r>
                      <a:endParaRPr lang="en-US" b="0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Turin, Italy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6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UM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Malta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B925B2"/>
                          </a:solidFill>
                        </a:rPr>
                        <a:t>X</a:t>
                      </a:r>
                      <a:endParaRPr lang="en-US" dirty="0">
                        <a:solidFill>
                          <a:srgbClr val="B925B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B925B2"/>
                          </a:solidFill>
                        </a:rPr>
                        <a:t>NIMP </a:t>
                      </a:r>
                      <a:r>
                        <a:rPr lang="en-US" dirty="0" smtClean="0">
                          <a:solidFill>
                            <a:srgbClr val="B925B2"/>
                          </a:solidFill>
                        </a:rPr>
                        <a:t>(National Institute of Materials Physics)*</a:t>
                      </a:r>
                      <a:endParaRPr lang="en-US" dirty="0">
                        <a:solidFill>
                          <a:srgbClr val="B925B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B925B2"/>
                          </a:solidFill>
                        </a:rPr>
                        <a:t>Bucharest, Romania</a:t>
                      </a:r>
                      <a:endParaRPr lang="en-US" dirty="0">
                        <a:solidFill>
                          <a:srgbClr val="B925B2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Industries (in WP1 Innovation)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X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B925B2"/>
                          </a:solidFill>
                        </a:rPr>
                        <a:t>Brevetti</a:t>
                      </a:r>
                      <a:r>
                        <a:rPr lang="en-US" dirty="0" smtClean="0">
                          <a:solidFill>
                            <a:srgbClr val="B925B2"/>
                          </a:solidFill>
                        </a:rPr>
                        <a:t> </a:t>
                      </a:r>
                      <a:r>
                        <a:rPr lang="en-US" dirty="0" err="1" smtClean="0">
                          <a:solidFill>
                            <a:srgbClr val="B925B2"/>
                          </a:solidFill>
                        </a:rPr>
                        <a:t>Bizz</a:t>
                      </a:r>
                      <a:endParaRPr lang="en-US" dirty="0">
                        <a:solidFill>
                          <a:srgbClr val="B925B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B925B2"/>
                          </a:solidFill>
                        </a:rPr>
                        <a:t>Verona, Italy</a:t>
                      </a:r>
                      <a:endParaRPr lang="en-US" dirty="0">
                        <a:solidFill>
                          <a:srgbClr val="B925B2"/>
                        </a:solidFill>
                      </a:endParaRPr>
                    </a:p>
                  </a:txBody>
                  <a:tcPr/>
                </a:tc>
              </a:tr>
              <a:tr h="408553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X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4080"/>
                          </a:solidFill>
                        </a:rPr>
                        <a:t>RHP Technology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err="1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Seibersdorf</a:t>
                      </a:r>
                      <a:r>
                        <a:rPr lang="en-US" sz="1800" kern="1200" dirty="0" smtClean="0">
                          <a:solidFill>
                            <a:srgbClr val="004080"/>
                          </a:solidFill>
                          <a:latin typeface="+mn-lt"/>
                          <a:ea typeface="+mn-ea"/>
                          <a:cs typeface="+mn-cs"/>
                        </a:rPr>
                        <a:t>, Austria</a:t>
                      </a:r>
                      <a:endParaRPr lang="en-US" dirty="0">
                        <a:solidFill>
                          <a:srgbClr val="00408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1160518"/>
          </a:xfrm>
        </p:spPr>
        <p:txBody>
          <a:bodyPr/>
          <a:lstStyle/>
          <a:p>
            <a:r>
              <a:rPr lang="en-US" dirty="0" err="1" smtClean="0"/>
              <a:t>PowerMat</a:t>
            </a:r>
            <a:r>
              <a:rPr lang="en-US" dirty="0" smtClean="0"/>
              <a:t> Participants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44500" y="5880100"/>
            <a:ext cx="433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* Participating as associated (subcontractor)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0960" y="63516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</p:spTree>
    <p:extLst>
      <p:ext uri="{BB962C8B-B14F-4D97-AF65-F5344CB8AC3E}">
        <p14:creationId xmlns:p14="http://schemas.microsoft.com/office/powerpoint/2010/main" val="31121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1160518"/>
          </a:xfrm>
        </p:spPr>
        <p:txBody>
          <a:bodyPr/>
          <a:lstStyle/>
          <a:p>
            <a:r>
              <a:rPr lang="en-US" dirty="0" smtClean="0"/>
              <a:t>Task 2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59" y="1256427"/>
            <a:ext cx="8750767" cy="4755511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Task 2: Materials development and characterization </a:t>
            </a:r>
            <a:b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(A. </a:t>
            </a:r>
            <a:r>
              <a:rPr lang="en-US" sz="24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Bertarelli</a:t>
            </a: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CERN)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Research, investigation, development, manufacturing, characterization of novel CMC and MMC based on graphitic, carbide or diamond reinforcements. Continuous material optimization will be fostered by the feedbacks provided by tasks 3 and 4.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Study and development of electrically conductive coatings, resisting the impact of high intensity particle beams.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Characterization of </a:t>
            </a:r>
            <a:r>
              <a:rPr lang="en-US" sz="2000" dirty="0" err="1" smtClean="0">
                <a:solidFill>
                  <a:srgbClr val="004080"/>
                </a:solidFill>
              </a:rPr>
              <a:t>thermophysical</a:t>
            </a:r>
            <a:r>
              <a:rPr lang="en-US" sz="2000" dirty="0" smtClean="0">
                <a:solidFill>
                  <a:srgbClr val="004080"/>
                </a:solidFill>
              </a:rPr>
              <a:t> properties measurements, microstructural analysis (SEM, XRD, EDS ...), study of phases and of their change under various environments …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>
                <a:solidFill>
                  <a:srgbClr val="558ED5"/>
                </a:solidFill>
              </a:rPr>
              <a:t>Participants: CERN, GSI</a:t>
            </a:r>
            <a:r>
              <a:rPr lang="en-US" sz="2000" dirty="0" smtClean="0">
                <a:solidFill>
                  <a:schemeClr val="accent1"/>
                </a:solidFill>
              </a:rPr>
              <a:t>,</a:t>
            </a:r>
            <a:r>
              <a:rPr lang="en-US" sz="2000" dirty="0" smtClean="0">
                <a:solidFill>
                  <a:srgbClr val="FF6600"/>
                </a:solidFill>
              </a:rPr>
              <a:t> </a:t>
            </a:r>
            <a:r>
              <a:rPr lang="en-US" sz="2000" dirty="0">
                <a:solidFill>
                  <a:srgbClr val="F79646"/>
                </a:solidFill>
              </a:rPr>
              <a:t>NIMP</a:t>
            </a:r>
            <a:r>
              <a:rPr lang="en-US" sz="2000" dirty="0">
                <a:solidFill>
                  <a:srgbClr val="558ED5"/>
                </a:solidFill>
              </a:rPr>
              <a:t>, POLIMI</a:t>
            </a:r>
            <a:r>
              <a:rPr lang="en-US" sz="2000" dirty="0" smtClean="0">
                <a:solidFill>
                  <a:srgbClr val="558ED5"/>
                </a:solidFill>
              </a:rPr>
              <a:t>, </a:t>
            </a:r>
            <a:r>
              <a:rPr lang="en-US" sz="2000" dirty="0">
                <a:solidFill>
                  <a:srgbClr val="558ED5"/>
                </a:solidFill>
              </a:rPr>
              <a:t>POLITO, </a:t>
            </a:r>
            <a:r>
              <a:rPr lang="en-US" sz="2000" dirty="0" smtClean="0">
                <a:solidFill>
                  <a:srgbClr val="558ED5"/>
                </a:solidFill>
              </a:rPr>
              <a:t>UM</a:t>
            </a:r>
            <a:r>
              <a:rPr lang="en-US" sz="2000" dirty="0">
                <a:solidFill>
                  <a:srgbClr val="558ED5"/>
                </a:solidFill>
              </a:rPr>
              <a:t>, </a:t>
            </a:r>
            <a:r>
              <a:rPr lang="en-US" sz="2000" dirty="0" err="1">
                <a:solidFill>
                  <a:srgbClr val="FF6600"/>
                </a:solidFill>
              </a:rPr>
              <a:t>Brevetti</a:t>
            </a:r>
            <a:r>
              <a:rPr lang="en-US" sz="2000" dirty="0">
                <a:solidFill>
                  <a:srgbClr val="FF6600"/>
                </a:solidFill>
              </a:rPr>
              <a:t> </a:t>
            </a:r>
            <a:r>
              <a:rPr lang="en-US" sz="2000" dirty="0" err="1">
                <a:solidFill>
                  <a:srgbClr val="FF6600"/>
                </a:solidFill>
              </a:rPr>
              <a:t>Bizz</a:t>
            </a:r>
            <a:r>
              <a:rPr lang="en-US" sz="2000" dirty="0">
                <a:solidFill>
                  <a:srgbClr val="FF6600"/>
                </a:solidFill>
              </a:rPr>
              <a:t>, RHP Technology</a:t>
            </a:r>
            <a:endParaRPr lang="en-US" sz="2000" dirty="0" smtClean="0">
              <a:solidFill>
                <a:srgbClr val="558ED5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0960" y="63516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</p:spTree>
    <p:extLst>
      <p:ext uri="{BB962C8B-B14F-4D97-AF65-F5344CB8AC3E}">
        <p14:creationId xmlns:p14="http://schemas.microsoft.com/office/powerpoint/2010/main" val="273261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6558"/>
            <a:ext cx="6755664" cy="1160518"/>
          </a:xfrm>
        </p:spPr>
        <p:txBody>
          <a:bodyPr/>
          <a:lstStyle/>
          <a:p>
            <a:r>
              <a:rPr lang="en-US" dirty="0" smtClean="0"/>
              <a:t>Task 3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59" y="1256427"/>
            <a:ext cx="8750767" cy="4755511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Task 3: Dynamic testing and online monitoring</a:t>
            </a:r>
            <a:b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(L. </a:t>
            </a:r>
            <a:r>
              <a:rPr lang="en-US" sz="24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Peroni</a:t>
            </a: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POLITO)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>
                <a:solidFill>
                  <a:srgbClr val="004080"/>
                </a:solidFill>
              </a:rPr>
              <a:t>T</a:t>
            </a:r>
            <a:r>
              <a:rPr lang="en-US" sz="2000" dirty="0" smtClean="0">
                <a:solidFill>
                  <a:srgbClr val="004080"/>
                </a:solidFill>
              </a:rPr>
              <a:t>esting of material samples in a broad range of environments: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Mechanical testing in quasi-static and dynamic conditions, at various temperatures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Tests with high power beams (CERN,GSI, ELI-NP)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Irradiation tests with online monitoring of properties evolution (GSI)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Hydrodynamic simulations of experiments –constitutive models, spall strengths for new materials 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>
                <a:solidFill>
                  <a:srgbClr val="558ED5"/>
                </a:solidFill>
              </a:rPr>
              <a:t>Participants: </a:t>
            </a:r>
            <a:r>
              <a:rPr lang="en-US" sz="2000" dirty="0">
                <a:solidFill>
                  <a:srgbClr val="558ED5"/>
                </a:solidFill>
              </a:rPr>
              <a:t>CERN, ELI-</a:t>
            </a:r>
            <a:r>
              <a:rPr lang="en-US" sz="2000" dirty="0" smtClean="0">
                <a:solidFill>
                  <a:srgbClr val="558ED5"/>
                </a:solidFill>
              </a:rPr>
              <a:t>NP</a:t>
            </a:r>
            <a:r>
              <a:rPr lang="en-US" sz="2000" dirty="0">
                <a:solidFill>
                  <a:srgbClr val="558ED5"/>
                </a:solidFill>
              </a:rPr>
              <a:t>, GSI, POLIMI, POLITO</a:t>
            </a:r>
            <a:endParaRPr lang="en-US" sz="2000" dirty="0" smtClean="0">
              <a:solidFill>
                <a:srgbClr val="00408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0960" y="63516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</p:spTree>
    <p:extLst>
      <p:ext uri="{BB962C8B-B14F-4D97-AF65-F5344CB8AC3E}">
        <p14:creationId xmlns:p14="http://schemas.microsoft.com/office/powerpoint/2010/main" val="237213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0068"/>
            <a:ext cx="6755664" cy="1160518"/>
          </a:xfrm>
        </p:spPr>
        <p:txBody>
          <a:bodyPr/>
          <a:lstStyle/>
          <a:p>
            <a:r>
              <a:rPr lang="en-US" dirty="0" smtClean="0"/>
              <a:t>Task 4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59" y="1256427"/>
            <a:ext cx="8750767" cy="4755511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Task 4: Simulation of irradiation effects and mitigation methods</a:t>
            </a:r>
            <a:b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(A. </a:t>
            </a:r>
            <a:r>
              <a:rPr lang="en-US" sz="24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Lechner</a:t>
            </a: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– CERN)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Simulations on the degradation due to irradiation, ions (with ion tracks) and protons bombardment.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Understand effect of time of energy deposition on damage and property degradation, taking into account dose rate and dynamical annealing effects for high intensity beams</a:t>
            </a:r>
            <a:r>
              <a:rPr lang="en-US" sz="2000" dirty="0">
                <a:solidFill>
                  <a:srgbClr val="004080"/>
                </a:solidFill>
              </a:rPr>
              <a:t>.</a:t>
            </a:r>
            <a:endParaRPr lang="en-US" sz="2000" dirty="0" smtClean="0">
              <a:solidFill>
                <a:srgbClr val="004080"/>
              </a:solidFill>
            </a:endParaRP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</a:rPr>
              <a:t>Include effects of nuclear transmutations and gas production.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>
                <a:solidFill>
                  <a:srgbClr val="558ED5"/>
                </a:solidFill>
              </a:rPr>
              <a:t>Participants: CERN, GSI, POLIMI</a:t>
            </a:r>
            <a:endParaRPr lang="en-US" sz="2000" dirty="0">
              <a:solidFill>
                <a:srgbClr val="004080"/>
              </a:solidFill>
            </a:endParaRPr>
          </a:p>
          <a:p>
            <a:pPr marL="0" lvl="1" indent="0">
              <a:spcBef>
                <a:spcPts val="1200"/>
              </a:spcBef>
              <a:buNone/>
            </a:pPr>
            <a:r>
              <a:rPr lang="en-US" sz="2000" dirty="0" smtClean="0">
                <a:solidFill>
                  <a:srgbClr val="558ED5"/>
                </a:solidFill>
              </a:rPr>
              <a:t>This task will contribute as well to an extra European collaboration (</a:t>
            </a:r>
            <a:r>
              <a:rPr lang="en-US" sz="2000" dirty="0" err="1" smtClean="0">
                <a:solidFill>
                  <a:srgbClr val="558ED5"/>
                </a:solidFill>
              </a:rPr>
              <a:t>RaDIATE</a:t>
            </a:r>
            <a:r>
              <a:rPr lang="en-US" sz="2000" dirty="0" smtClean="0">
                <a:solidFill>
                  <a:srgbClr val="558ED5"/>
                </a:solidFill>
              </a:rPr>
              <a:t> - </a:t>
            </a:r>
            <a:r>
              <a:rPr lang="en-US" sz="2000" dirty="0">
                <a:hlinkClick r:id="rId2"/>
              </a:rPr>
              <a:t>Radiation Damage In Accelerator Target </a:t>
            </a:r>
            <a:r>
              <a:rPr lang="en-US" sz="2000" dirty="0" smtClean="0">
                <a:hlinkClick r:id="rId2"/>
              </a:rPr>
              <a:t>Environment</a:t>
            </a:r>
            <a:r>
              <a:rPr lang="en-US" sz="2000" dirty="0" smtClean="0">
                <a:solidFill>
                  <a:srgbClr val="558ED5"/>
                </a:solidFill>
              </a:rPr>
              <a:t>), aimed at understanding the effects of radiation on material</a:t>
            </a:r>
          </a:p>
        </p:txBody>
      </p:sp>
      <p:sp>
        <p:nvSpPr>
          <p:cNvPr id="5" name="Rectangle 4"/>
          <p:cNvSpPr/>
          <p:nvPr/>
        </p:nvSpPr>
        <p:spPr>
          <a:xfrm>
            <a:off x="220960" y="6351627"/>
            <a:ext cx="2018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16 November 2015</a:t>
            </a:r>
          </a:p>
        </p:txBody>
      </p:sp>
    </p:spTree>
    <p:extLst>
      <p:ext uri="{BB962C8B-B14F-4D97-AF65-F5344CB8AC3E}">
        <p14:creationId xmlns:p14="http://schemas.microsoft.com/office/powerpoint/2010/main" val="31686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753</Words>
  <Application>Microsoft Office PowerPoint</Application>
  <PresentationFormat>On-screen Show (4:3)</PresentationFormat>
  <Paragraphs>161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Materials for extreme thermal management (PowerMat)</vt:lpstr>
      <vt:lpstr>PowerMat WP Objectives</vt:lpstr>
      <vt:lpstr>PowerMat WP Description</vt:lpstr>
      <vt:lpstr>PowerMat WP Innovations</vt:lpstr>
      <vt:lpstr>PowerMat WP Organisation</vt:lpstr>
      <vt:lpstr>PowerMat Participants</vt:lpstr>
      <vt:lpstr>Task 2 description</vt:lpstr>
      <vt:lpstr>Task 3 description</vt:lpstr>
      <vt:lpstr>Task 4 description</vt:lpstr>
      <vt:lpstr>Task 5 description</vt:lpstr>
      <vt:lpstr>Deliverables</vt:lpstr>
      <vt:lpstr>Milestones</vt:lpstr>
      <vt:lpstr>Deliverables and Milestones  Gannt-Chart 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Adriana Rossi</dc:creator>
  <cp:lastModifiedBy>Tomut, Marilena Dr.</cp:lastModifiedBy>
  <cp:revision>195</cp:revision>
  <dcterms:created xsi:type="dcterms:W3CDTF">2015-10-09T07:05:10Z</dcterms:created>
  <dcterms:modified xsi:type="dcterms:W3CDTF">2017-02-01T20:45:43Z</dcterms:modified>
</cp:coreProperties>
</file>