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80" r:id="rId3"/>
    <p:sldId id="289" r:id="rId4"/>
    <p:sldId id="288" r:id="rId5"/>
    <p:sldId id="290" r:id="rId6"/>
    <p:sldId id="272" r:id="rId7"/>
    <p:sldId id="274" r:id="rId8"/>
    <p:sldId id="273" r:id="rId9"/>
    <p:sldId id="28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E7F2"/>
    <a:srgbClr val="5080B0"/>
    <a:srgbClr val="5080B2"/>
    <a:srgbClr val="4F81BD"/>
    <a:srgbClr val="FFFF66"/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120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10022-BB59-4C85-B363-B3C54B2EBAE1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0409E-0417-4C2E-842A-8315D58C7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4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19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99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fr-CH" dirty="0"/>
              <a:t>12 October 2015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33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61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2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71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7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6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49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11138"/>
            <a:ext cx="6755664" cy="1160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5900"/>
            <a:ext cx="8229600" cy="4640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 descr="http://acceleratingnews.web.cern.ch/sites/acceleratingnews.web.cern.ch/files/pictures/Issue%2018%20images/ARIES%20Logo_580px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4638" y="244549"/>
            <a:ext cx="1662162" cy="1126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57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800" b="1" i="1" kern="1200">
          <a:solidFill>
            <a:srgbClr val="00408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00408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408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408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408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408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49365"/>
            <a:ext cx="7772400" cy="1470025"/>
          </a:xfrm>
        </p:spPr>
        <p:txBody>
          <a:bodyPr>
            <a:noAutofit/>
          </a:bodyPr>
          <a:lstStyle/>
          <a:p>
            <a:r>
              <a:rPr lang="en-US" sz="4000" dirty="0" smtClean="0"/>
              <a:t>WP 17 Materials </a:t>
            </a:r>
            <a:r>
              <a:rPr lang="en-US" sz="4000" dirty="0"/>
              <a:t>for </a:t>
            </a:r>
            <a:r>
              <a:rPr lang="en-US" sz="4000" dirty="0" smtClean="0"/>
              <a:t>Extreme </a:t>
            </a:r>
            <a:r>
              <a:rPr lang="en-US" sz="4000" dirty="0"/>
              <a:t>T</a:t>
            </a:r>
            <a:r>
              <a:rPr lang="en-US" sz="4000" dirty="0" smtClean="0"/>
              <a:t>hermal </a:t>
            </a:r>
            <a:r>
              <a:rPr lang="en-US" sz="4000" dirty="0"/>
              <a:t>M</a:t>
            </a:r>
            <a:r>
              <a:rPr lang="en-US" sz="4000" dirty="0" smtClean="0"/>
              <a:t>anagement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(</a:t>
            </a:r>
            <a:r>
              <a:rPr lang="en-US" sz="4000" dirty="0" err="1"/>
              <a:t>PowerMat</a:t>
            </a:r>
            <a:r>
              <a:rPr lang="en-US" sz="4000" dirty="0"/>
              <a:t>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Task </a:t>
            </a:r>
            <a:r>
              <a:rPr lang="en-US" dirty="0" smtClean="0"/>
              <a:t>2</a:t>
            </a:r>
            <a:endParaRPr lang="en-US" dirty="0"/>
          </a:p>
          <a:p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(A. Bertarelli – CERN)</a:t>
            </a:r>
            <a:endParaRPr lang="en-US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98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smtClean="0"/>
              <a:t>Task 2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2: Materials development and characterization </a:t>
            </a:r>
            <a:b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2000" dirty="0" smtClean="0">
                <a:solidFill>
                  <a:srgbClr val="004080"/>
                </a:solidFill>
              </a:rPr>
              <a:t>Research, investigation, development, manufacturing, characterization of novel CMC and MMC based on graphitic, carbide or diamond reinforcements. Continuous material optimization will be fostered by the feedbacks provided by tasks 3 and 4. 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2000" dirty="0" smtClean="0">
                <a:solidFill>
                  <a:srgbClr val="004080"/>
                </a:solidFill>
              </a:rPr>
              <a:t>Study </a:t>
            </a:r>
            <a:r>
              <a:rPr lang="en-US" sz="2000" dirty="0" smtClean="0">
                <a:solidFill>
                  <a:srgbClr val="004080"/>
                </a:solidFill>
              </a:rPr>
              <a:t>and development of electrically conductive coatings, resisting the impact of high intensity particle </a:t>
            </a:r>
            <a:r>
              <a:rPr lang="en-US" sz="2000" dirty="0" smtClean="0">
                <a:solidFill>
                  <a:srgbClr val="004080"/>
                </a:solidFill>
              </a:rPr>
              <a:t>beams.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2000" dirty="0" smtClean="0">
                <a:solidFill>
                  <a:srgbClr val="004080"/>
                </a:solidFill>
              </a:rPr>
              <a:t>Characterization </a:t>
            </a:r>
            <a:r>
              <a:rPr lang="en-US" sz="2000" dirty="0" smtClean="0">
                <a:solidFill>
                  <a:srgbClr val="004080"/>
                </a:solidFill>
              </a:rPr>
              <a:t>of thermophysical properties measurements, microstructural analyses (SEM, XRD, EDS ...), study of phases and of their change under various environments …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558ED5"/>
                </a:solidFill>
              </a:rPr>
              <a:t>Participants: CERN, GSI</a:t>
            </a:r>
            <a:r>
              <a:rPr lang="en-US" sz="2000" dirty="0" smtClean="0">
                <a:solidFill>
                  <a:schemeClr val="accent1"/>
                </a:solidFill>
              </a:rPr>
              <a:t>,</a:t>
            </a:r>
            <a:r>
              <a:rPr lang="en-US" sz="2000" dirty="0" smtClean="0">
                <a:solidFill>
                  <a:srgbClr val="FF6600"/>
                </a:solidFill>
              </a:rPr>
              <a:t> </a:t>
            </a:r>
            <a:r>
              <a:rPr lang="en-US" sz="2000" dirty="0">
                <a:solidFill>
                  <a:srgbClr val="F79646"/>
                </a:solidFill>
              </a:rPr>
              <a:t>NIMP</a:t>
            </a:r>
            <a:r>
              <a:rPr lang="en-US" sz="2000" dirty="0">
                <a:solidFill>
                  <a:srgbClr val="558ED5"/>
                </a:solidFill>
              </a:rPr>
              <a:t>, POLIMI</a:t>
            </a:r>
            <a:r>
              <a:rPr lang="en-US" sz="2000" dirty="0" smtClean="0">
                <a:solidFill>
                  <a:srgbClr val="558ED5"/>
                </a:solidFill>
              </a:rPr>
              <a:t>, </a:t>
            </a:r>
            <a:r>
              <a:rPr lang="en-US" sz="2000" dirty="0">
                <a:solidFill>
                  <a:srgbClr val="558ED5"/>
                </a:solidFill>
              </a:rPr>
              <a:t>POLITO, </a:t>
            </a:r>
            <a:r>
              <a:rPr lang="en-US" sz="2000" dirty="0" smtClean="0">
                <a:solidFill>
                  <a:srgbClr val="558ED5"/>
                </a:solidFill>
              </a:rPr>
              <a:t>UM</a:t>
            </a:r>
            <a:r>
              <a:rPr lang="en-US" sz="2000" dirty="0">
                <a:solidFill>
                  <a:srgbClr val="558ED5"/>
                </a:solidFill>
              </a:rPr>
              <a:t>, </a:t>
            </a:r>
            <a:r>
              <a:rPr lang="en-US" sz="2000" dirty="0" err="1">
                <a:solidFill>
                  <a:srgbClr val="FF6600"/>
                </a:solidFill>
              </a:rPr>
              <a:t>Brevetti</a:t>
            </a:r>
            <a:r>
              <a:rPr lang="en-US" sz="2000" dirty="0">
                <a:solidFill>
                  <a:srgbClr val="FF6600"/>
                </a:solidFill>
              </a:rPr>
              <a:t> </a:t>
            </a:r>
            <a:r>
              <a:rPr lang="en-US" sz="2000" dirty="0" err="1">
                <a:solidFill>
                  <a:srgbClr val="FF6600"/>
                </a:solidFill>
              </a:rPr>
              <a:t>Bizz</a:t>
            </a:r>
            <a:r>
              <a:rPr lang="en-US" sz="2000" dirty="0">
                <a:solidFill>
                  <a:srgbClr val="FF6600"/>
                </a:solidFill>
              </a:rPr>
              <a:t>, RHP Technology</a:t>
            </a:r>
            <a:endParaRPr lang="en-US" sz="2000" dirty="0" smtClean="0">
              <a:solidFill>
                <a:srgbClr val="558ED5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327938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smtClean="0"/>
              <a:t>Task 2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2000" dirty="0" smtClean="0">
                <a:solidFill>
                  <a:srgbClr val="004080"/>
                </a:solidFill>
              </a:rPr>
              <a:t>Research, investigation, development, manufacturing, characterization of novel CMC and MMC based on graphitic, carbide or diamond reinforcements. Continuous material optimization will be fostered by the feedbacks provided by tasks 3 and 4.</a:t>
            </a:r>
          </a:p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endParaRPr lang="en-US" sz="2000" dirty="0"/>
          </a:p>
          <a:p>
            <a:pPr marL="40005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 smtClean="0">
                <a:solidFill>
                  <a:srgbClr val="004080"/>
                </a:solidFill>
              </a:rPr>
              <a:t>Push forward R&amp;D on advanced materials for HEP, Thermal Management.</a:t>
            </a:r>
            <a:endParaRPr lang="en-US" sz="2000" dirty="0">
              <a:solidFill>
                <a:srgbClr val="558ED5"/>
              </a:solidFill>
            </a:endParaRPr>
          </a:p>
          <a:p>
            <a:pPr marL="685800" lvl="2" indent="-285750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Carbide/graphite composites. Explore new compositions (different carbon types, other carbides …). Strictly related to </a:t>
            </a:r>
            <a:r>
              <a:rPr lang="en-US" sz="1600" b="1" dirty="0" smtClean="0"/>
              <a:t>task 14.3 </a:t>
            </a:r>
            <a:r>
              <a:rPr lang="en-US" sz="1600" dirty="0" smtClean="0"/>
              <a:t>(specimens needed). Also needs input from task 17.5</a:t>
            </a:r>
          </a:p>
          <a:p>
            <a:pPr marL="685800" lvl="2" indent="-285750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Diamond/metal composites. Improve existing materials (e.g. </a:t>
            </a:r>
            <a:r>
              <a:rPr lang="en-US" sz="1600" dirty="0" err="1" smtClean="0"/>
              <a:t>CuCD</a:t>
            </a:r>
            <a:r>
              <a:rPr lang="en-US" sz="1600" dirty="0" smtClean="0"/>
              <a:t>) or develop new ones also in view of input/requirements from </a:t>
            </a:r>
            <a:r>
              <a:rPr lang="en-US" sz="1600" b="1" dirty="0" smtClean="0"/>
              <a:t>task 17.5 </a:t>
            </a:r>
            <a:r>
              <a:rPr lang="en-US" sz="1600" dirty="0" smtClean="0"/>
              <a:t>for broad applications</a:t>
            </a:r>
          </a:p>
          <a:p>
            <a:pPr marL="685800" lvl="2" indent="-285750"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Application of Carbon Foams for to High Power Beam Intercepting Devices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199054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smtClean="0"/>
              <a:t>Task 2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2"/>
            </a:pPr>
            <a:r>
              <a:rPr lang="en-US" sz="2000" dirty="0"/>
              <a:t>Study and development of electrically conductive coatings, resisting the impact of high intensity particle beams</a:t>
            </a:r>
            <a:r>
              <a:rPr lang="en-US" sz="2000" dirty="0" smtClean="0"/>
              <a:t>.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000" dirty="0" smtClean="0"/>
          </a:p>
          <a:p>
            <a:pPr marL="40005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 smtClean="0">
                <a:solidFill>
                  <a:srgbClr val="004080"/>
                </a:solidFill>
              </a:rPr>
              <a:t>Particular focus on development of new coatings for low-impedance collimators, spoilers </a:t>
            </a:r>
            <a:r>
              <a:rPr lang="en-US" sz="1600" dirty="0" err="1" smtClean="0">
                <a:solidFill>
                  <a:srgbClr val="004080"/>
                </a:solidFill>
              </a:rPr>
              <a:t>etc</a:t>
            </a:r>
            <a:r>
              <a:rPr lang="en-US" sz="1600" dirty="0" smtClean="0">
                <a:solidFill>
                  <a:srgbClr val="004080"/>
                </a:solidFill>
              </a:rPr>
              <a:t> … Materials to be studied include low-density, high conductive, refractory materials/ceramics</a:t>
            </a:r>
            <a:endParaRPr lang="en-US" sz="2000" dirty="0">
              <a:solidFill>
                <a:srgbClr val="558ED5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999"/>
          <a:stretch/>
        </p:blipFill>
        <p:spPr>
          <a:xfrm>
            <a:off x="2314734" y="3634182"/>
            <a:ext cx="4257941" cy="201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5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smtClean="0"/>
              <a:t>Task 2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0"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3"/>
            </a:pPr>
            <a:r>
              <a:rPr lang="en-US" sz="2000" dirty="0"/>
              <a:t>Characterization of thermophysical properties measurements, microstructural analyses (SEM, XRD, </a:t>
            </a:r>
            <a:r>
              <a:rPr lang="en-US" sz="2000" dirty="0" smtClean="0"/>
              <a:t>EDS, FIB, TEM </a:t>
            </a:r>
            <a:r>
              <a:rPr lang="en-US" sz="2000" dirty="0"/>
              <a:t>...), study of phases and of their change under various environments </a:t>
            </a:r>
            <a:r>
              <a:rPr lang="en-US" sz="2000" dirty="0" smtClean="0"/>
              <a:t>…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000" dirty="0" smtClean="0"/>
          </a:p>
          <a:p>
            <a:pPr marL="400050" lvl="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 smtClean="0"/>
              <a:t>Systematic thermophysical and microstructural characterization of material under study. Close collaboration with task 17.3 for mechanical testing. Optimization of the thermophysical measurement methods.</a:t>
            </a:r>
            <a:endParaRPr lang="en-US" sz="2000" dirty="0">
              <a:solidFill>
                <a:srgbClr val="558ED5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332" y="3734446"/>
            <a:ext cx="7335504" cy="2690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44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Task 17.2) Comparative compendium of the developed materials [month 40]</a:t>
            </a:r>
            <a:endParaRPr lang="en-US" b="1" dirty="0"/>
          </a:p>
          <a:p>
            <a:pPr>
              <a:spcBef>
                <a:spcPts val="1500"/>
              </a:spcBef>
            </a:pPr>
            <a:r>
              <a:rPr lang="en-GB" dirty="0">
                <a:solidFill>
                  <a:srgbClr val="4F81BD"/>
                </a:solidFill>
              </a:rPr>
              <a:t>Task 17.4) Report on simulations on irradiation effects [month 44]</a:t>
            </a:r>
            <a:endParaRPr lang="en-US" dirty="0">
              <a:solidFill>
                <a:srgbClr val="4F81BD"/>
              </a:solidFill>
            </a:endParaRPr>
          </a:p>
          <a:p>
            <a:pPr>
              <a:spcBef>
                <a:spcPts val="1500"/>
              </a:spcBef>
            </a:pPr>
            <a:r>
              <a:rPr lang="en-GB" dirty="0">
                <a:solidFill>
                  <a:srgbClr val="4F81BD"/>
                </a:solidFill>
              </a:rPr>
              <a:t>Task 17.3) Irradiation test results: Beam impact on new material and composite [month 48]</a:t>
            </a:r>
            <a:r>
              <a:rPr lang="en-US" dirty="0">
                <a:solidFill>
                  <a:srgbClr val="4F81BD"/>
                </a:solidFill>
              </a:rPr>
              <a:t> </a:t>
            </a:r>
          </a:p>
          <a:p>
            <a:pPr>
              <a:spcBef>
                <a:spcPts val="1500"/>
              </a:spcBef>
            </a:pPr>
            <a:r>
              <a:rPr lang="en-US" b="1" dirty="0">
                <a:solidFill>
                  <a:srgbClr val="800000"/>
                </a:solidFill>
              </a:rPr>
              <a:t>Task 1.4) </a:t>
            </a:r>
            <a:r>
              <a:rPr lang="en-GB" b="1" dirty="0">
                <a:solidFill>
                  <a:srgbClr val="800000"/>
                </a:solidFill>
              </a:rPr>
              <a:t>Production of material samples (as large as possible for each industry to demonstrate workability) [month 24]</a:t>
            </a:r>
            <a:r>
              <a:rPr lang="en-US" b="1" dirty="0">
                <a:solidFill>
                  <a:srgbClr val="8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783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Task 17.1) Organisation of </a:t>
            </a:r>
            <a:r>
              <a:rPr lang="en-GB" dirty="0" err="1"/>
              <a:t>PowerMat</a:t>
            </a:r>
            <a:r>
              <a:rPr lang="en-GB" dirty="0"/>
              <a:t> kick-off meeting</a:t>
            </a:r>
            <a:r>
              <a:rPr lang="en-US" dirty="0"/>
              <a:t>, </a:t>
            </a:r>
            <a:r>
              <a:rPr lang="en-GB" dirty="0"/>
              <a:t>with publication of talks on Web [month 6]</a:t>
            </a:r>
          </a:p>
          <a:p>
            <a:r>
              <a:rPr lang="en-GB" b="1" dirty="0">
                <a:solidFill>
                  <a:srgbClr val="800000"/>
                </a:solidFill>
              </a:rPr>
              <a:t>Task 1.4) Prepare first samples [month 12</a:t>
            </a:r>
            <a:r>
              <a:rPr lang="en-GB" b="1" dirty="0" smtClean="0">
                <a:solidFill>
                  <a:srgbClr val="800000"/>
                </a:solidFill>
              </a:rPr>
              <a:t>]</a:t>
            </a:r>
            <a:endParaRPr lang="en-GB" b="1" dirty="0" smtClean="0">
              <a:solidFill>
                <a:srgbClr val="4F81BD"/>
              </a:solidFill>
            </a:endParaRPr>
          </a:p>
          <a:p>
            <a:r>
              <a:rPr lang="en-GB" b="1" dirty="0" smtClean="0">
                <a:solidFill>
                  <a:srgbClr val="4F81BD"/>
                </a:solidFill>
              </a:rPr>
              <a:t>Task </a:t>
            </a:r>
            <a:r>
              <a:rPr lang="en-GB" b="1" dirty="0">
                <a:solidFill>
                  <a:srgbClr val="4F81BD"/>
                </a:solidFill>
              </a:rPr>
              <a:t>17.2) Material characterisation</a:t>
            </a:r>
            <a:r>
              <a:rPr lang="en-US" b="1" dirty="0">
                <a:solidFill>
                  <a:srgbClr val="4F81BD"/>
                </a:solidFill>
              </a:rPr>
              <a:t>, with publication of results on Web</a:t>
            </a:r>
            <a:r>
              <a:rPr lang="en-GB" b="1" dirty="0">
                <a:solidFill>
                  <a:srgbClr val="4F81BD"/>
                </a:solidFill>
              </a:rPr>
              <a:t> [month 18-24]</a:t>
            </a:r>
            <a:endParaRPr lang="en-US" b="1" dirty="0">
              <a:solidFill>
                <a:srgbClr val="4F81BD"/>
              </a:solidFill>
            </a:endParaRPr>
          </a:p>
          <a:p>
            <a:r>
              <a:rPr lang="en-GB" dirty="0"/>
              <a:t>Task 17.3)</a:t>
            </a:r>
            <a:r>
              <a:rPr lang="en-US" dirty="0"/>
              <a:t> </a:t>
            </a:r>
            <a:r>
              <a:rPr lang="en-GB" dirty="0"/>
              <a:t>Irradiation, with publication of report on web</a:t>
            </a:r>
            <a:r>
              <a:rPr lang="en-US" dirty="0"/>
              <a:t>[month 27]</a:t>
            </a:r>
          </a:p>
          <a:p>
            <a:r>
              <a:rPr lang="en-GB" dirty="0"/>
              <a:t>Task 17.4)</a:t>
            </a:r>
            <a:r>
              <a:rPr lang="en-US" dirty="0"/>
              <a:t> </a:t>
            </a:r>
            <a:r>
              <a:rPr lang="en-GB" dirty="0"/>
              <a:t>Irradiation effects analysis, with publication of report on </a:t>
            </a:r>
            <a:r>
              <a:rPr lang="en-GB" dirty="0" smtClean="0"/>
              <a:t>web </a:t>
            </a:r>
            <a:r>
              <a:rPr lang="en-US" dirty="0" smtClean="0"/>
              <a:t>[</a:t>
            </a:r>
            <a:r>
              <a:rPr lang="en-US" dirty="0"/>
              <a:t>month 36]</a:t>
            </a:r>
          </a:p>
          <a:p>
            <a:r>
              <a:rPr lang="en-GB" b="1" dirty="0"/>
              <a:t>Task 17.5)</a:t>
            </a:r>
            <a:r>
              <a:rPr lang="en-US" b="1" dirty="0"/>
              <a:t> </a:t>
            </a:r>
            <a:r>
              <a:rPr lang="en-GB" b="1" dirty="0"/>
              <a:t>Report on studies, with publication of report on web</a:t>
            </a:r>
            <a:r>
              <a:rPr lang="en-US" b="1" dirty="0"/>
              <a:t>, [month </a:t>
            </a:r>
            <a:r>
              <a:rPr lang="en-GB" b="1" dirty="0"/>
              <a:t>46</a:t>
            </a:r>
            <a:r>
              <a:rPr lang="en-GB" b="1" dirty="0" smtClean="0"/>
              <a:t>]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866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Deliverables and Milestones </a:t>
            </a:r>
            <a:br>
              <a:rPr lang="en-US" dirty="0"/>
            </a:br>
            <a:r>
              <a:rPr lang="en-US" dirty="0" err="1"/>
              <a:t>Gannt</a:t>
            </a:r>
            <a:r>
              <a:rPr lang="en-US" dirty="0"/>
              <a:t>-Chart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4534449"/>
              </p:ext>
            </p:extLst>
          </p:nvPr>
        </p:nvGraphicFramePr>
        <p:xfrm>
          <a:off x="406396" y="1917700"/>
          <a:ext cx="833120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1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472130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Year 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Q1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Q2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/>
                        <a:t>Q4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800000"/>
                          </a:solidFill>
                        </a:rPr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800000"/>
                          </a:solidFill>
                        </a:rPr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800000"/>
                          </a:solidFill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cxnSp>
        <p:nvCxnSpPr>
          <p:cNvPr id="4" name="Straight Arrow Connector 3"/>
          <p:cNvCxnSpPr/>
          <p:nvPr/>
        </p:nvCxnSpPr>
        <p:spPr>
          <a:xfrm flipV="1">
            <a:off x="2985477" y="3290277"/>
            <a:ext cx="1109785" cy="1234831"/>
          </a:xfrm>
          <a:prstGeom prst="straightConnector1">
            <a:avLst/>
          </a:prstGeom>
          <a:ln w="31750">
            <a:solidFill>
              <a:srgbClr val="C000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741333" y="3205611"/>
            <a:ext cx="2229990" cy="1319497"/>
          </a:xfrm>
          <a:prstGeom prst="straightConnector1">
            <a:avLst/>
          </a:prstGeom>
          <a:ln w="31750">
            <a:solidFill>
              <a:srgbClr val="C000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4299764" y="3290277"/>
            <a:ext cx="339971" cy="1156385"/>
          </a:xfrm>
          <a:prstGeom prst="straightConnector1">
            <a:avLst/>
          </a:prstGeom>
          <a:ln w="31750">
            <a:solidFill>
              <a:srgbClr val="C00000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4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6755664" cy="731796"/>
          </a:xfrm>
        </p:spPr>
        <p:txBody>
          <a:bodyPr>
            <a:normAutofit/>
          </a:bodyPr>
          <a:lstStyle/>
          <a:p>
            <a:r>
              <a:rPr lang="en-US" dirty="0" smtClean="0"/>
              <a:t>Budget</a:t>
            </a:r>
            <a:endParaRPr lang="en-US" sz="2200" dirty="0">
              <a:solidFill>
                <a:schemeClr val="accent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04776" y="1185718"/>
          <a:ext cx="8311851" cy="553324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697324"/>
                <a:gridCol w="1409700"/>
                <a:gridCol w="1435100"/>
                <a:gridCol w="1769727"/>
              </a:tblGrid>
              <a:tr h="35593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Lab-</a:t>
                      </a:r>
                      <a:r>
                        <a:rPr lang="en-US" sz="1600" dirty="0" err="1" smtClean="0">
                          <a:solidFill>
                            <a:schemeClr val="bg1"/>
                          </a:solidFill>
                        </a:rPr>
                        <a:t>Ind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chemeClr val="bg1"/>
                          </a:solidFill>
                        </a:rPr>
                        <a:t>Person•month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From EU (k€)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</a:tr>
              <a:tr h="287789">
                <a:tc rowSpan="2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4080"/>
                          </a:solidFill>
                        </a:rPr>
                        <a:t>1. Communication &amp; Coordination </a:t>
                      </a:r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GSI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7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15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CERN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7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15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4080"/>
                          </a:solidFill>
                        </a:rPr>
                        <a:t>2. Materials development and characterization</a:t>
                      </a:r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CERN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36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55 (</a:t>
                      </a:r>
                      <a:r>
                        <a:rPr lang="en-US" sz="1200" dirty="0" err="1" smtClean="0">
                          <a:solidFill>
                            <a:srgbClr val="004080"/>
                          </a:solidFill>
                        </a:rPr>
                        <a:t>Meas</a:t>
                      </a:r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)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GSI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16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70</a:t>
                      </a:r>
                      <a:r>
                        <a:rPr lang="en-US" sz="1200" baseline="0" dirty="0" smtClean="0">
                          <a:solidFill>
                            <a:srgbClr val="004080"/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(PhD +30 </a:t>
                      </a:r>
                      <a:r>
                        <a:rPr lang="en-US" sz="1200" dirty="0" err="1" smtClean="0">
                          <a:solidFill>
                            <a:srgbClr val="004080"/>
                          </a:solidFill>
                        </a:rPr>
                        <a:t>subc</a:t>
                      </a:r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)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POLITO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5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20 (studies - </a:t>
                      </a:r>
                      <a:r>
                        <a:rPr lang="en-US" sz="1200" dirty="0" err="1" smtClean="0">
                          <a:solidFill>
                            <a:srgbClr val="004080"/>
                          </a:solidFill>
                        </a:rPr>
                        <a:t>meas</a:t>
                      </a:r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)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UM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20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50 (studies, part PhD)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rowSpan="5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4080"/>
                          </a:solidFill>
                        </a:rPr>
                        <a:t>3. Dynamic testing and online monitoring</a:t>
                      </a:r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CERN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4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-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GSI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16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100 (</a:t>
                      </a:r>
                      <a:r>
                        <a:rPr lang="en-US" sz="1200" dirty="0" err="1" smtClean="0">
                          <a:solidFill>
                            <a:srgbClr val="004080"/>
                          </a:solidFill>
                        </a:rPr>
                        <a:t>PhD+irradiation</a:t>
                      </a:r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)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POLITO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5080B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 45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100 (analysis-</a:t>
                      </a:r>
                      <a:r>
                        <a:rPr lang="en-US" sz="1200" dirty="0" err="1" smtClean="0">
                          <a:solidFill>
                            <a:srgbClr val="004080"/>
                          </a:solidFill>
                        </a:rPr>
                        <a:t>meas</a:t>
                      </a:r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)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POLIMI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50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80 (PhD)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ELI-NP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smtClean="0">
                          <a:solidFill>
                            <a:srgbClr val="004080"/>
                          </a:solidFill>
                        </a:rPr>
                        <a:t>10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30 (laser: target/cons.)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rowSpan="3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004080"/>
                          </a:solidFill>
                        </a:rPr>
                        <a:t>4. Simulation of irradiation effects and mitigation methods</a:t>
                      </a:r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CERN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30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30 (studies)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GSI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1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10 (studies)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POLIMI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4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10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4080"/>
                          </a:solidFill>
                        </a:rPr>
                        <a:t>5. Broader accelerator and societal applications</a:t>
                      </a: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CERN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1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5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87789"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GSI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3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20 (</a:t>
                      </a:r>
                      <a:r>
                        <a:rPr lang="en-US" sz="1200" dirty="0" err="1" smtClean="0">
                          <a:solidFill>
                            <a:srgbClr val="004080"/>
                          </a:solidFill>
                        </a:rPr>
                        <a:t>subc</a:t>
                      </a:r>
                      <a:r>
                        <a:rPr lang="en-US" sz="1200" dirty="0" smtClean="0">
                          <a:solidFill>
                            <a:srgbClr val="004080"/>
                          </a:solidFill>
                        </a:rPr>
                        <a:t>.)</a:t>
                      </a:r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93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4080"/>
                          </a:solidFill>
                        </a:rPr>
                        <a:t>255</a:t>
                      </a:r>
                      <a:endParaRPr lang="en-US" sz="1600" b="1" dirty="0">
                        <a:solidFill>
                          <a:srgbClr val="00408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1600" b="1" dirty="0" smtClean="0">
                          <a:solidFill>
                            <a:srgbClr val="004080"/>
                          </a:solidFill>
                        </a:rPr>
                        <a:t>645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98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7664</TotalTime>
  <Words>608</Words>
  <Application>Microsoft Office PowerPoint</Application>
  <PresentationFormat>On-screen Show (4:3)</PresentationFormat>
  <Paragraphs>138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WP 17 Materials for Extreme Thermal Management (PowerMat)</vt:lpstr>
      <vt:lpstr>Task 2 description</vt:lpstr>
      <vt:lpstr>Task 2 description</vt:lpstr>
      <vt:lpstr>Task 2 description</vt:lpstr>
      <vt:lpstr>Task 2 description</vt:lpstr>
      <vt:lpstr>Deliverables</vt:lpstr>
      <vt:lpstr>Milestones</vt:lpstr>
      <vt:lpstr>Deliverables and Milestones  Gannt-Chart </vt:lpstr>
      <vt:lpstr>Budget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Alessandro Bertarelli</cp:lastModifiedBy>
  <cp:revision>173</cp:revision>
  <dcterms:created xsi:type="dcterms:W3CDTF">2015-10-09T07:05:10Z</dcterms:created>
  <dcterms:modified xsi:type="dcterms:W3CDTF">2017-02-01T12:45:15Z</dcterms:modified>
</cp:coreProperties>
</file>