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56" r:id="rId2"/>
    <p:sldId id="299" r:id="rId3"/>
    <p:sldId id="327" r:id="rId4"/>
    <p:sldId id="259" r:id="rId5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D8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1" autoAdjust="0"/>
    <p:restoredTop sz="96305" autoAdjust="0"/>
  </p:normalViewPr>
  <p:slideViewPr>
    <p:cSldViewPr snapToGrid="0" snapToObjects="1">
      <p:cViewPr varScale="1">
        <p:scale>
          <a:sx n="112" d="100"/>
          <a:sy n="112" d="100"/>
        </p:scale>
        <p:origin x="1452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3039B5-6078-4027-83B3-5420111D0E94}" type="datetimeFigureOut">
              <a:rPr lang="en-GB" smtClean="0"/>
              <a:t>01/02/2017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6B5503-BF37-4F9A-B3D2-77E1BADEEF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300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28 April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Federico Carra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28 April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Federico Carra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28 April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Federico Carra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28 April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Federico Carra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it-IT" smtClean="0"/>
              <a:t>28 April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GB" smtClean="0"/>
              <a:t>Federico Carra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9666" y="0"/>
            <a:ext cx="804333" cy="85331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059" y="50578"/>
            <a:ext cx="1326407" cy="8987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051" y="2172551"/>
            <a:ext cx="8310282" cy="1826363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ARIES WP14 – Task 14.4:</a:t>
            </a:r>
            <a:br>
              <a:rPr lang="en-US" sz="3600" dirty="0" smtClean="0"/>
            </a:br>
            <a:r>
              <a:rPr lang="en-US" sz="3600" dirty="0" smtClean="0"/>
              <a:t>Industrial production of materials for extreme thermal management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4171951"/>
            <a:ext cx="8455826" cy="1343945"/>
          </a:xfrm>
        </p:spPr>
        <p:txBody>
          <a:bodyPr>
            <a:normAutofit fontScale="92500" lnSpcReduction="10000"/>
          </a:bodyPr>
          <a:lstStyle/>
          <a:p>
            <a:pPr algn="r">
              <a:lnSpc>
                <a:spcPct val="120000"/>
              </a:lnSpc>
            </a:pPr>
            <a:r>
              <a:rPr lang="en-US" sz="2600" b="1" dirty="0" smtClean="0"/>
              <a:t>F. Carra</a:t>
            </a:r>
            <a:r>
              <a:rPr lang="en-US" sz="2600" b="1" baseline="30000" dirty="0" smtClean="0"/>
              <a:t>1,2</a:t>
            </a:r>
            <a:endParaRPr lang="en-US" sz="2600" baseline="30000" dirty="0"/>
          </a:p>
          <a:p>
            <a:pPr algn="r">
              <a:lnSpc>
                <a:spcPct val="120000"/>
              </a:lnSpc>
            </a:pPr>
            <a:endParaRPr lang="en-US" sz="2600" baseline="30000" dirty="0" smtClean="0"/>
          </a:p>
          <a:p>
            <a:pPr algn="r">
              <a:lnSpc>
                <a:spcPct val="120000"/>
              </a:lnSpc>
            </a:pPr>
            <a:r>
              <a:rPr lang="en-US" sz="2000" baseline="30000" dirty="0" smtClean="0"/>
              <a:t>1</a:t>
            </a:r>
            <a:r>
              <a:rPr lang="en-US" sz="2000" dirty="0" smtClean="0"/>
              <a:t>CERN – European Organization for Nuclear Research</a:t>
            </a:r>
          </a:p>
          <a:p>
            <a:pPr algn="r">
              <a:lnSpc>
                <a:spcPct val="120000"/>
              </a:lnSpc>
            </a:pPr>
            <a:r>
              <a:rPr lang="en-US" sz="2000" baseline="30000" dirty="0" smtClean="0"/>
              <a:t>2</a:t>
            </a:r>
            <a:r>
              <a:rPr lang="en-US" sz="2000" dirty="0" smtClean="0"/>
              <a:t>Politecnico di Torino</a:t>
            </a:r>
          </a:p>
          <a:p>
            <a:pPr marL="342900" indent="-342900" algn="r">
              <a:lnSpc>
                <a:spcPct val="120000"/>
              </a:lnSpc>
              <a:buAutoNum type="arabicParenBoth"/>
            </a:pPr>
            <a:endParaRPr lang="en-US" sz="1600" dirty="0"/>
          </a:p>
          <a:p>
            <a:pPr marL="342900" indent="-342900" algn="r">
              <a:lnSpc>
                <a:spcPct val="120000"/>
              </a:lnSpc>
              <a:buAutoNum type="arabicParenBoth"/>
            </a:pPr>
            <a:endParaRPr lang="en-US" sz="1600" dirty="0" smtClean="0"/>
          </a:p>
          <a:p>
            <a:pPr algn="r">
              <a:lnSpc>
                <a:spcPct val="120000"/>
              </a:lnSpc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032717" y="932779"/>
            <a:ext cx="8265984" cy="1595195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algn="l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pPr algn="ctr"/>
            <a:r>
              <a:rPr lang="en-GB" sz="2000" dirty="0" smtClean="0"/>
              <a:t>EuCARD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 WP11 Topical Meeting</a:t>
            </a:r>
          </a:p>
          <a:p>
            <a:pPr algn="ctr"/>
            <a:r>
              <a:rPr lang="en-GB" sz="2000" dirty="0" smtClean="0"/>
              <a:t>CERN,  Geneva (CH)</a:t>
            </a:r>
          </a:p>
          <a:p>
            <a:pPr algn="ctr"/>
            <a:r>
              <a:rPr lang="en-GB" sz="2000" dirty="0" smtClean="0"/>
              <a:t>1</a:t>
            </a:r>
            <a:r>
              <a:rPr lang="en-GB" sz="2000" baseline="30000" dirty="0" smtClean="0"/>
              <a:t>st</a:t>
            </a:r>
            <a:r>
              <a:rPr lang="en-GB" sz="2000" dirty="0" smtClean="0"/>
              <a:t> February 2017</a:t>
            </a:r>
          </a:p>
          <a:p>
            <a:pPr algn="ctr"/>
            <a:endParaRPr lang="en-GB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050" y="-4233"/>
            <a:ext cx="1016950" cy="10788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233"/>
            <a:ext cx="2573491" cy="17437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8073" y="5610507"/>
            <a:ext cx="2729345" cy="4967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6850" y="6201894"/>
            <a:ext cx="3448327" cy="484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302"/>
            <a:ext cx="8226854" cy="715840"/>
          </a:xfrm>
        </p:spPr>
        <p:txBody>
          <a:bodyPr/>
          <a:lstStyle/>
          <a:p>
            <a:r>
              <a:rPr lang="en-US" dirty="0" smtClean="0"/>
              <a:t>Task description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28 April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Federico </a:t>
            </a:r>
            <a:r>
              <a:rPr lang="en-GB" dirty="0" err="1" smtClean="0"/>
              <a:t>Carra</a:t>
            </a:r>
            <a:endParaRPr lang="en-US" dirty="0"/>
          </a:p>
        </p:txBody>
      </p:sp>
      <p:sp>
        <p:nvSpPr>
          <p:cNvPr id="11" name="Rettangolo 17"/>
          <p:cNvSpPr/>
          <p:nvPr/>
        </p:nvSpPr>
        <p:spPr>
          <a:xfrm>
            <a:off x="121586" y="861590"/>
            <a:ext cx="889808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GB" sz="1600" b="1" dirty="0" smtClean="0">
                <a:solidFill>
                  <a:srgbClr val="002060"/>
                </a:solidFill>
              </a:rPr>
              <a:t>WP14</a:t>
            </a:r>
            <a:r>
              <a:rPr lang="en-GB" sz="1600" dirty="0" smtClean="0">
                <a:solidFill>
                  <a:srgbClr val="002060"/>
                </a:solidFill>
              </a:rPr>
              <a:t>: Promoting Innovation (PI) – WP leader M. Losasso (CERN</a:t>
            </a:r>
            <a:r>
              <a:rPr lang="en-GB" sz="1600" dirty="0">
                <a:solidFill>
                  <a:srgbClr val="002060"/>
                </a:solidFill>
              </a:rPr>
              <a:t>). </a:t>
            </a:r>
            <a:r>
              <a:rPr lang="en-GB" sz="1600" dirty="0" smtClean="0">
                <a:solidFill>
                  <a:srgbClr val="002060"/>
                </a:solidFill>
              </a:rPr>
              <a:t>Close relation to industry, final </a:t>
            </a:r>
            <a:r>
              <a:rPr lang="en-GB" sz="1600" dirty="0">
                <a:solidFill>
                  <a:srgbClr val="002060"/>
                </a:solidFill>
              </a:rPr>
              <a:t>aim to provide society with identified commercial applications of the supported research potential.</a:t>
            </a:r>
            <a:endParaRPr lang="en-GB" sz="1600" b="1" dirty="0" smtClean="0">
              <a:solidFill>
                <a:srgbClr val="002060"/>
              </a:solidFill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GB" sz="1600" b="1" dirty="0">
                <a:solidFill>
                  <a:srgbClr val="002060"/>
                </a:solidFill>
              </a:rPr>
              <a:t>Task 14.4</a:t>
            </a:r>
            <a:r>
              <a:rPr lang="en-GB" sz="1600" dirty="0">
                <a:solidFill>
                  <a:srgbClr val="002060"/>
                </a:solidFill>
              </a:rPr>
              <a:t>: Industrial production of materials for extreme thermal management</a:t>
            </a:r>
            <a:endParaRPr lang="en-GB" sz="1600" b="1" dirty="0" smtClean="0">
              <a:solidFill>
                <a:srgbClr val="002060"/>
              </a:solidFill>
            </a:endParaRPr>
          </a:p>
          <a:p>
            <a:pPr marL="685800" lvl="1" indent="-22860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GB" sz="1600" dirty="0" smtClean="0">
                <a:solidFill>
                  <a:srgbClr val="002060"/>
                </a:solidFill>
              </a:rPr>
              <a:t>Contribute to material development in collaboration with </a:t>
            </a:r>
            <a:r>
              <a:rPr lang="en-GB" sz="1600" b="1" dirty="0" smtClean="0">
                <a:solidFill>
                  <a:srgbClr val="002060"/>
                </a:solidFill>
              </a:rPr>
              <a:t>WP17 </a:t>
            </a:r>
            <a:r>
              <a:rPr lang="en-GB" sz="1600" dirty="0" smtClean="0">
                <a:solidFill>
                  <a:srgbClr val="002060"/>
                </a:solidFill>
              </a:rPr>
              <a:t>(</a:t>
            </a:r>
            <a:r>
              <a:rPr lang="en-GB" sz="1600" dirty="0" err="1" smtClean="0">
                <a:solidFill>
                  <a:srgbClr val="002060"/>
                </a:solidFill>
              </a:rPr>
              <a:t>PowerMat</a:t>
            </a:r>
            <a:r>
              <a:rPr lang="en-GB" sz="1600" dirty="0" smtClean="0">
                <a:solidFill>
                  <a:srgbClr val="002060"/>
                </a:solidFill>
              </a:rPr>
              <a:t>)</a:t>
            </a:r>
          </a:p>
          <a:p>
            <a:pPr marL="685800" lvl="1" indent="-22860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GB" sz="1600" dirty="0">
                <a:solidFill>
                  <a:srgbClr val="002060"/>
                </a:solidFill>
              </a:rPr>
              <a:t>Produce at least 10 samples of </a:t>
            </a:r>
            <a:r>
              <a:rPr lang="en-GB" sz="1600" dirty="0" smtClean="0">
                <a:solidFill>
                  <a:srgbClr val="002060"/>
                </a:solidFill>
              </a:rPr>
              <a:t>MgB</a:t>
            </a:r>
            <a:r>
              <a:rPr lang="en-GB" sz="1600" baseline="-25000" dirty="0" smtClean="0">
                <a:solidFill>
                  <a:srgbClr val="002060"/>
                </a:solidFill>
              </a:rPr>
              <a:t>2</a:t>
            </a:r>
            <a:r>
              <a:rPr lang="en-GB" sz="1600" dirty="0" smtClean="0">
                <a:solidFill>
                  <a:srgbClr val="002060"/>
                </a:solidFill>
              </a:rPr>
              <a:t> by Additive </a:t>
            </a:r>
            <a:r>
              <a:rPr lang="en-GB" sz="1600" dirty="0">
                <a:solidFill>
                  <a:srgbClr val="002060"/>
                </a:solidFill>
              </a:rPr>
              <a:t>Manufacturing on Copper substrate for characterization of the </a:t>
            </a:r>
            <a:r>
              <a:rPr lang="en-GB" sz="1600" dirty="0" smtClean="0">
                <a:solidFill>
                  <a:srgbClr val="002060"/>
                </a:solidFill>
              </a:rPr>
              <a:t>R&amp;D </a:t>
            </a:r>
            <a:r>
              <a:rPr lang="en-GB" sz="1600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 applications in critical accelerator environments (beam pipes, RF cavities) and other technical domains</a:t>
            </a:r>
            <a:endParaRPr lang="en-GB" sz="1600" dirty="0">
              <a:solidFill>
                <a:srgbClr val="002060"/>
              </a:solidFill>
            </a:endParaRPr>
          </a:p>
          <a:p>
            <a:pPr marL="685800" lvl="1" indent="-22860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GB" sz="1600" dirty="0">
                <a:solidFill>
                  <a:srgbClr val="002060"/>
                </a:solidFill>
              </a:rPr>
              <a:t>Demonstrate feasibility of production for industrialisation (with large dimensions, small tolerances</a:t>
            </a:r>
            <a:r>
              <a:rPr lang="en-GB" sz="1600" dirty="0" smtClean="0">
                <a:solidFill>
                  <a:srgbClr val="002060"/>
                </a:solidFill>
              </a:rPr>
              <a:t>)</a:t>
            </a:r>
          </a:p>
        </p:txBody>
      </p:sp>
      <p:sp>
        <p:nvSpPr>
          <p:cNvPr id="9" name="Rectangle 8"/>
          <p:cNvSpPr/>
          <p:nvPr/>
        </p:nvSpPr>
        <p:spPr>
          <a:xfrm>
            <a:off x="121585" y="4058255"/>
            <a:ext cx="6856264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spcBef>
                <a:spcPts val="600"/>
              </a:spcBef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GB" sz="1600" b="1" dirty="0">
                <a:solidFill>
                  <a:srgbClr val="002060"/>
                </a:solidFill>
              </a:rPr>
              <a:t>Production objectives</a:t>
            </a:r>
            <a:r>
              <a:rPr lang="en-GB" sz="1600" dirty="0">
                <a:solidFill>
                  <a:srgbClr val="002060"/>
                </a:solidFill>
              </a:rPr>
              <a:t>:</a:t>
            </a:r>
          </a:p>
          <a:p>
            <a:pPr marL="685800" lvl="1" indent="-228600">
              <a:spcBef>
                <a:spcPts val="600"/>
              </a:spcBef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GB" sz="1600" dirty="0">
                <a:solidFill>
                  <a:srgbClr val="002060"/>
                </a:solidFill>
              </a:rPr>
              <a:t>30 samples of MgB</a:t>
            </a:r>
            <a:r>
              <a:rPr lang="en-GB" sz="1600" baseline="-25000" dirty="0">
                <a:solidFill>
                  <a:srgbClr val="002060"/>
                </a:solidFill>
              </a:rPr>
              <a:t>2 </a:t>
            </a:r>
            <a:r>
              <a:rPr lang="en-GB" sz="1600" dirty="0">
                <a:solidFill>
                  <a:srgbClr val="002060"/>
                </a:solidFill>
              </a:rPr>
              <a:t>on metal substrate</a:t>
            </a:r>
          </a:p>
          <a:p>
            <a:pPr marL="685800" lvl="1" indent="-228600">
              <a:spcBef>
                <a:spcPts val="600"/>
              </a:spcBef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GB" sz="1600" dirty="0">
                <a:solidFill>
                  <a:srgbClr val="002060"/>
                </a:solidFill>
              </a:rPr>
              <a:t>30-50 samples of </a:t>
            </a:r>
            <a:r>
              <a:rPr lang="en-GB" sz="1600" dirty="0" err="1">
                <a:solidFill>
                  <a:srgbClr val="002060"/>
                </a:solidFill>
              </a:rPr>
              <a:t>CuCD</a:t>
            </a:r>
            <a:endParaRPr lang="en-GB" sz="1600" dirty="0">
              <a:solidFill>
                <a:srgbClr val="002060"/>
              </a:solidFill>
            </a:endParaRPr>
          </a:p>
          <a:p>
            <a:pPr marL="685800" lvl="1" indent="-228600">
              <a:spcBef>
                <a:spcPts val="600"/>
              </a:spcBef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GB" sz="1600" dirty="0">
                <a:solidFill>
                  <a:srgbClr val="002060"/>
                </a:solidFill>
              </a:rPr>
              <a:t>40 samples of metal-diamond composite for luminescence studies</a:t>
            </a:r>
          </a:p>
          <a:p>
            <a:pPr marL="685800" lvl="1" indent="-228600">
              <a:spcBef>
                <a:spcPts val="600"/>
              </a:spcBef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GB" sz="1600" dirty="0">
                <a:solidFill>
                  <a:srgbClr val="002060"/>
                </a:solidFill>
              </a:rPr>
              <a:t>50 samples of carbide-graphite or metal-graphite composites</a:t>
            </a:r>
          </a:p>
          <a:p>
            <a:pPr marL="685800" lvl="1" indent="-228600">
              <a:spcBef>
                <a:spcPts val="600"/>
              </a:spcBef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GB" sz="1600" dirty="0">
                <a:solidFill>
                  <a:srgbClr val="002060"/>
                </a:solidFill>
              </a:rPr>
              <a:t>1 large size </a:t>
            </a:r>
            <a:r>
              <a:rPr lang="en-GB" sz="1600" dirty="0" smtClean="0">
                <a:solidFill>
                  <a:srgbClr val="002060"/>
                </a:solidFill>
              </a:rPr>
              <a:t>block of </a:t>
            </a:r>
            <a:r>
              <a:rPr lang="en-GB" sz="1600" dirty="0">
                <a:solidFill>
                  <a:srgbClr val="002060"/>
                </a:solidFill>
              </a:rPr>
              <a:t>carbide-graphite or metal-graphite composite with tight mechanical </a:t>
            </a:r>
            <a:r>
              <a:rPr lang="en-GB" sz="1600" dirty="0" smtClean="0">
                <a:solidFill>
                  <a:srgbClr val="002060"/>
                </a:solidFill>
              </a:rPr>
              <a:t>tolerance to proof industrialisation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10" name="Right Brace 9"/>
          <p:cNvSpPr/>
          <p:nvPr/>
        </p:nvSpPr>
        <p:spPr>
          <a:xfrm>
            <a:off x="7031115" y="4405861"/>
            <a:ext cx="266330" cy="861134"/>
          </a:xfrm>
          <a:prstGeom prst="rightBrace">
            <a:avLst>
              <a:gd name="adj1" fmla="val 51666"/>
              <a:gd name="adj2" fmla="val 50000"/>
            </a:avLst>
          </a:prstGeom>
          <a:ln w="317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Brace 16"/>
          <p:cNvSpPr/>
          <p:nvPr/>
        </p:nvSpPr>
        <p:spPr>
          <a:xfrm>
            <a:off x="7031115" y="5318482"/>
            <a:ext cx="266330" cy="861134"/>
          </a:xfrm>
          <a:prstGeom prst="rightBrace">
            <a:avLst>
              <a:gd name="adj1" fmla="val 51666"/>
              <a:gd name="adj2" fmla="val 50000"/>
            </a:avLst>
          </a:prstGeom>
          <a:ln w="317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477531" y="4661826"/>
            <a:ext cx="6158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95000"/>
            </a:pPr>
            <a:r>
              <a:rPr lang="en-GB" sz="1600" b="1" dirty="0" smtClean="0">
                <a:solidFill>
                  <a:srgbClr val="002060"/>
                </a:solidFill>
              </a:rPr>
              <a:t>RHP</a:t>
            </a:r>
            <a:endParaRPr lang="en-GB" sz="1600" b="1" dirty="0">
              <a:solidFill>
                <a:srgbClr val="00206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477532" y="5199790"/>
            <a:ext cx="15421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chemeClr val="accent1"/>
              </a:buClr>
              <a:buSzPct val="95000"/>
            </a:pPr>
            <a:r>
              <a:rPr lang="en-GB" sz="1600" b="1" dirty="0" smtClean="0">
                <a:solidFill>
                  <a:srgbClr val="002060"/>
                </a:solidFill>
              </a:rPr>
              <a:t>CERN with industrial partner (</a:t>
            </a:r>
            <a:r>
              <a:rPr lang="en-GB" sz="1600" b="1" dirty="0" err="1" smtClean="0">
                <a:solidFill>
                  <a:srgbClr val="002060"/>
                </a:solidFill>
              </a:rPr>
              <a:t>BrevettiBizz</a:t>
            </a:r>
            <a:r>
              <a:rPr lang="en-GB" sz="1600" b="1" dirty="0" smtClean="0">
                <a:solidFill>
                  <a:srgbClr val="002060"/>
                </a:solidFill>
              </a:rPr>
              <a:t>)</a:t>
            </a:r>
            <a:endParaRPr lang="en-GB" sz="1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87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302"/>
            <a:ext cx="8226854" cy="715840"/>
          </a:xfrm>
        </p:spPr>
        <p:txBody>
          <a:bodyPr/>
          <a:lstStyle/>
          <a:p>
            <a:r>
              <a:rPr lang="en-US" dirty="0" smtClean="0"/>
              <a:t>Deliverable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28 April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Federico </a:t>
            </a:r>
            <a:r>
              <a:rPr lang="en-GB" dirty="0" err="1" smtClean="0"/>
              <a:t>Carra</a:t>
            </a:r>
            <a:endParaRPr lang="en-US" dirty="0"/>
          </a:p>
        </p:txBody>
      </p:sp>
      <p:sp>
        <p:nvSpPr>
          <p:cNvPr id="11" name="Rettangolo 17"/>
          <p:cNvSpPr/>
          <p:nvPr/>
        </p:nvSpPr>
        <p:spPr>
          <a:xfrm>
            <a:off x="600708" y="4222596"/>
            <a:ext cx="705184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</a:pPr>
            <a:r>
              <a:rPr lang="en-GB" sz="1600" b="1" dirty="0">
                <a:solidFill>
                  <a:srgbClr val="002060"/>
                </a:solidFill>
              </a:rPr>
              <a:t>D14.3 : Production of material samples of carbon-based composites and metal-diamond </a:t>
            </a:r>
            <a:r>
              <a:rPr lang="en-GB" sz="1600" b="1" dirty="0" smtClean="0">
                <a:solidFill>
                  <a:srgbClr val="002060"/>
                </a:solidFill>
              </a:rPr>
              <a:t>composites</a:t>
            </a:r>
            <a:endParaRPr lang="en-GB" sz="1600" b="1" dirty="0">
              <a:solidFill>
                <a:srgbClr val="002060"/>
              </a:solidFill>
            </a:endParaRPr>
          </a:p>
          <a:p>
            <a:pPr marL="228600" indent="-228600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95000"/>
              <a:buFont typeface="Wingdings" charset="2"/>
              <a:buChar char="§"/>
            </a:pPr>
            <a:r>
              <a:rPr lang="en-GB" sz="1600" dirty="0">
                <a:solidFill>
                  <a:srgbClr val="002060"/>
                </a:solidFill>
              </a:rPr>
              <a:t>Production of: 50 samples of carbon-based composites with different production cycles and 30 samples of </a:t>
            </a:r>
            <a:r>
              <a:rPr lang="en-GB" sz="1600" dirty="0" smtClean="0">
                <a:solidFill>
                  <a:srgbClr val="002060"/>
                </a:solidFill>
              </a:rPr>
              <a:t>metal-diamond composites</a:t>
            </a:r>
            <a:r>
              <a:rPr lang="en-GB" sz="1600" dirty="0">
                <a:solidFill>
                  <a:srgbClr val="002060"/>
                </a:solidFill>
              </a:rPr>
              <a:t>, 20 for high energy impact studies and 10 for luminescence </a:t>
            </a:r>
            <a:r>
              <a:rPr lang="en-GB" sz="1600" dirty="0" smtClean="0">
                <a:solidFill>
                  <a:srgbClr val="002060"/>
                </a:solidFill>
              </a:rPr>
              <a:t>studies</a:t>
            </a:r>
            <a:endParaRPr lang="en-GB" dirty="0">
              <a:solidFill>
                <a:srgbClr val="00206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625492"/>
              </p:ext>
            </p:extLst>
          </p:nvPr>
        </p:nvGraphicFramePr>
        <p:xfrm>
          <a:off x="276687" y="1600813"/>
          <a:ext cx="8556596" cy="188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830"/>
                <a:gridCol w="1684774"/>
                <a:gridCol w="1657468"/>
                <a:gridCol w="1327977"/>
                <a:gridCol w="1449414"/>
                <a:gridCol w="1156133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Deliverable Number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Deliverable Title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Lead</a:t>
                      </a:r>
                      <a:r>
                        <a:rPr lang="en-GB" sz="1400" baseline="0" dirty="0" smtClean="0"/>
                        <a:t> beneficiary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Type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Dissemination level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Due Date</a:t>
                      </a:r>
                      <a:r>
                        <a:rPr lang="en-GB" sz="1400" baseline="0" dirty="0" smtClean="0"/>
                        <a:t> (in months)</a:t>
                      </a:r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D14.3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Production of material samples of carbon-based</a:t>
                      </a:r>
                    </a:p>
                    <a:p>
                      <a:r>
                        <a:rPr kumimoji="0"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composites and metal-diamond</a:t>
                      </a:r>
                    </a:p>
                    <a:p>
                      <a:r>
                        <a:rPr kumimoji="0" lang="en-GB" sz="14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composites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CERN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Demonstrator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Public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24</a:t>
                      </a:r>
                      <a:endParaRPr lang="en-GB" sz="1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283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Thank you.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857" y="2850141"/>
            <a:ext cx="1103916" cy="1171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_ENdept_Presentation_ArialFont [Read-Only]" id="{565E1F57-08E0-45B2-A4EC-68EA66DBFBF4}" vid="{46A0B66B-417A-4D7F-BEA0-39CB25B017C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2016_HPTW_LinusMettler</Template>
  <TotalTime>8822</TotalTime>
  <Words>282</Words>
  <Application>Microsoft Office PowerPoint</Application>
  <PresentationFormat>On-screen Show (4:3)</PresentationFormat>
  <Paragraphs>47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Ubuntu</vt:lpstr>
      <vt:lpstr>Ubuntu Light</vt:lpstr>
      <vt:lpstr>Wingdings</vt:lpstr>
      <vt:lpstr>CERN_ENdept_Presentation_ArialFont copy</vt:lpstr>
      <vt:lpstr>ARIES WP14 – Task 14.4: Industrial production of materials for extreme thermal management</vt:lpstr>
      <vt:lpstr>Task description</vt:lpstr>
      <vt:lpstr>Deliverable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Collimator Tests at CERN HiRadMat Facility</dc:title>
  <dc:creator>Linus Ken Mettler</dc:creator>
  <cp:lastModifiedBy>Federico Carra</cp:lastModifiedBy>
  <cp:revision>174</cp:revision>
  <cp:lastPrinted>2016-04-21T12:34:30Z</cp:lastPrinted>
  <dcterms:created xsi:type="dcterms:W3CDTF">2016-04-06T08:09:16Z</dcterms:created>
  <dcterms:modified xsi:type="dcterms:W3CDTF">2017-02-01T14:12:17Z</dcterms:modified>
</cp:coreProperties>
</file>