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48" r:id="rId2"/>
    <p:sldId id="449" r:id="rId3"/>
    <p:sldId id="453" r:id="rId4"/>
    <p:sldId id="452" r:id="rId5"/>
    <p:sldId id="455" r:id="rId6"/>
    <p:sldId id="454" r:id="rId7"/>
    <p:sldId id="450" r:id="rId8"/>
    <p:sldId id="451" r:id="rId9"/>
    <p:sldId id="457" r:id="rId10"/>
    <p:sldId id="458" r:id="rId11"/>
    <p:sldId id="459" r:id="rId12"/>
    <p:sldId id="460" r:id="rId13"/>
    <p:sldId id="461" r:id="rId1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1835F"/>
    <a:srgbClr val="34FA55"/>
    <a:srgbClr val="008989"/>
    <a:srgbClr val="0E2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034" autoAdjust="0"/>
  </p:normalViewPr>
  <p:slideViewPr>
    <p:cSldViewPr>
      <p:cViewPr varScale="1">
        <p:scale>
          <a:sx n="85" d="100"/>
          <a:sy n="85" d="100"/>
        </p:scale>
        <p:origin x="131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24/03/2017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24/03/2017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093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612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991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434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726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646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804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466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776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Excel_Worksheet2.xlsx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8.jpeg"/><Relationship Id="rId7" Type="http://schemas.openxmlformats.org/officeDocument/2006/relationships/image" Target="../media/image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://www.schneider-electric.com/en/product/NSYS3D8620/spacial-s3d-plain-door-w-o-mount.plate.-h800xw600xd200.ip66-ik10-ral7035./?range=2536-spacial-s3d&amp;node=718696435-enclosures&amp;parent-subcategory-id=88376&amp;parent-category-id=5800&amp;filter=business-1-Industrial%20Automation%20and%20Control" TargetMode="External"/><Relationship Id="rId4" Type="http://schemas.openxmlformats.org/officeDocument/2006/relationships/hyperlink" Target="http://www.schneider-electric.com/en/product/NSYS3DB4815/spacial-s3db--.-h400xw800xd150.-ip66,-ik10,-ral7035.-no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6300" y="790569"/>
            <a:ext cx="9336600" cy="2232025"/>
          </a:xfrm>
        </p:spPr>
        <p:txBody>
          <a:bodyPr>
            <a:noAutofit/>
          </a:bodyPr>
          <a:lstStyle/>
          <a:p>
            <a:r>
              <a:rPr lang="en-GB" sz="37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on Junction Box Design</a:t>
            </a:r>
            <a:endParaRPr lang="en-GB" sz="37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" y="3476613"/>
            <a:ext cx="87630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r-CH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Edyta Pilorz</a:t>
            </a:r>
          </a:p>
          <a:p>
            <a:pPr>
              <a:spcBef>
                <a:spcPts val="0"/>
              </a:spcBef>
            </a:pPr>
            <a:r>
              <a:rPr lang="fr-CH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CH" sz="26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Cracow</a:t>
            </a:r>
            <a:r>
              <a:rPr lang="fr-CH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6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fr-CH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2600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CH" sz="2600" dirty="0" err="1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echnology</a:t>
            </a:r>
            <a:r>
              <a:rPr lang="fr-CH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0"/>
              </a:spcBef>
            </a:pPr>
            <a:endParaRPr lang="fr-CH" sz="26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4800600"/>
            <a:ext cx="9144000" cy="142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0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-652457"/>
            <a:ext cx="9545100" cy="2232025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Placing the cooling plants in UX85 alcove - layout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10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077" y="1019217"/>
            <a:ext cx="5426359" cy="51816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4572000" y="4069324"/>
            <a:ext cx="2651554" cy="7651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70351" y="4649805"/>
            <a:ext cx="1737568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1</a:t>
            </a:r>
            <a:r>
              <a:rPr lang="en-GB" baseline="30000" dirty="0" smtClean="0">
                <a:solidFill>
                  <a:srgbClr val="01835F"/>
                </a:solidFill>
              </a:rPr>
              <a:t>st</a:t>
            </a:r>
            <a:r>
              <a:rPr lang="en-GB" dirty="0" smtClean="0">
                <a:solidFill>
                  <a:srgbClr val="01835F"/>
                </a:solidFill>
              </a:rPr>
              <a:t> cooling plant</a:t>
            </a:r>
            <a:endParaRPr lang="en-GB" dirty="0">
              <a:solidFill>
                <a:srgbClr val="01835F"/>
              </a:solidFill>
            </a:endParaRPr>
          </a:p>
        </p:txBody>
      </p:sp>
      <p:cxnSp>
        <p:nvCxnSpPr>
          <p:cNvPr id="19" name="Straight Arrow Connector 18"/>
          <p:cNvCxnSpPr>
            <a:stCxn id="21" idx="1"/>
          </p:cNvCxnSpPr>
          <p:nvPr/>
        </p:nvCxnSpPr>
        <p:spPr>
          <a:xfrm flipH="1" flipV="1">
            <a:off x="3962402" y="3519478"/>
            <a:ext cx="3358222" cy="6063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320624" y="3941205"/>
            <a:ext cx="1737568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2</a:t>
            </a:r>
            <a:r>
              <a:rPr lang="en-GB" baseline="30000" dirty="0" smtClean="0">
                <a:solidFill>
                  <a:srgbClr val="01835F"/>
                </a:solidFill>
              </a:rPr>
              <a:t>nd</a:t>
            </a:r>
            <a:r>
              <a:rPr lang="en-GB" dirty="0" smtClean="0">
                <a:solidFill>
                  <a:srgbClr val="01835F"/>
                </a:solidFill>
              </a:rPr>
              <a:t> cooling plant</a:t>
            </a:r>
            <a:endParaRPr lang="en-GB" dirty="0">
              <a:solidFill>
                <a:srgbClr val="01835F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5105400" y="4404979"/>
            <a:ext cx="2427946" cy="9861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285817" y="5141681"/>
            <a:ext cx="1737568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1</a:t>
            </a:r>
            <a:r>
              <a:rPr lang="en-GB" baseline="30000" dirty="0" smtClean="0">
                <a:solidFill>
                  <a:srgbClr val="01835F"/>
                </a:solidFill>
              </a:rPr>
              <a:t>st</a:t>
            </a:r>
            <a:r>
              <a:rPr lang="en-GB" dirty="0" smtClean="0">
                <a:solidFill>
                  <a:srgbClr val="01835F"/>
                </a:solidFill>
              </a:rPr>
              <a:t> accumulator</a:t>
            </a:r>
            <a:endParaRPr lang="en-GB" dirty="0">
              <a:solidFill>
                <a:srgbClr val="01835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13004" y="3477431"/>
            <a:ext cx="1737568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2</a:t>
            </a:r>
            <a:r>
              <a:rPr lang="en-GB" baseline="30000" dirty="0" smtClean="0">
                <a:solidFill>
                  <a:srgbClr val="01835F"/>
                </a:solidFill>
              </a:rPr>
              <a:t>nd</a:t>
            </a:r>
            <a:r>
              <a:rPr lang="en-GB" dirty="0" smtClean="0">
                <a:solidFill>
                  <a:srgbClr val="01835F"/>
                </a:solidFill>
              </a:rPr>
              <a:t> accumulator</a:t>
            </a:r>
            <a:endParaRPr lang="en-GB" dirty="0">
              <a:solidFill>
                <a:srgbClr val="01835F"/>
              </a:solidFill>
            </a:endParaRPr>
          </a:p>
        </p:txBody>
      </p:sp>
      <p:cxnSp>
        <p:nvCxnSpPr>
          <p:cNvPr id="33" name="Straight Arrow Connector 32"/>
          <p:cNvCxnSpPr>
            <a:stCxn id="32" idx="1"/>
          </p:cNvCxnSpPr>
          <p:nvPr/>
        </p:nvCxnSpPr>
        <p:spPr>
          <a:xfrm flipH="1" flipV="1">
            <a:off x="4495800" y="3087100"/>
            <a:ext cx="2817204" cy="574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7644" y="5324528"/>
            <a:ext cx="1178756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1</a:t>
            </a:r>
            <a:r>
              <a:rPr lang="en-GB" baseline="30000" dirty="0" smtClean="0">
                <a:solidFill>
                  <a:srgbClr val="01835F"/>
                </a:solidFill>
              </a:rPr>
              <a:t>st</a:t>
            </a:r>
            <a:r>
              <a:rPr lang="en-GB" dirty="0" smtClean="0">
                <a:solidFill>
                  <a:srgbClr val="01835F"/>
                </a:solidFill>
              </a:rPr>
              <a:t> chiller</a:t>
            </a:r>
            <a:endParaRPr lang="en-GB" dirty="0">
              <a:solidFill>
                <a:srgbClr val="01835F"/>
              </a:solidFill>
            </a:endParaRPr>
          </a:p>
        </p:txBody>
      </p:sp>
      <p:cxnSp>
        <p:nvCxnSpPr>
          <p:cNvPr id="37" name="Straight Arrow Connector 36"/>
          <p:cNvCxnSpPr>
            <a:stCxn id="36" idx="3"/>
          </p:cNvCxnSpPr>
          <p:nvPr/>
        </p:nvCxnSpPr>
        <p:spPr>
          <a:xfrm flipV="1">
            <a:off x="1676400" y="4834471"/>
            <a:ext cx="1908701" cy="6747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87297" y="4733082"/>
            <a:ext cx="1178756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2</a:t>
            </a:r>
            <a:r>
              <a:rPr lang="en-GB" baseline="30000" dirty="0" smtClean="0">
                <a:solidFill>
                  <a:srgbClr val="01835F"/>
                </a:solidFill>
              </a:rPr>
              <a:t>nd</a:t>
            </a:r>
            <a:r>
              <a:rPr lang="en-GB" dirty="0" smtClean="0">
                <a:solidFill>
                  <a:srgbClr val="01835F"/>
                </a:solidFill>
              </a:rPr>
              <a:t> chiller</a:t>
            </a:r>
            <a:endParaRPr lang="en-GB" dirty="0">
              <a:solidFill>
                <a:srgbClr val="01835F"/>
              </a:solidFill>
            </a:endParaRPr>
          </a:p>
        </p:txBody>
      </p:sp>
      <p:cxnSp>
        <p:nvCxnSpPr>
          <p:cNvPr id="41" name="Straight Arrow Connector 40"/>
          <p:cNvCxnSpPr>
            <a:stCxn id="40" idx="3"/>
          </p:cNvCxnSpPr>
          <p:nvPr/>
        </p:nvCxnSpPr>
        <p:spPr>
          <a:xfrm flipV="1">
            <a:off x="1666053" y="4480394"/>
            <a:ext cx="1520299" cy="4373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52400" y="3005266"/>
            <a:ext cx="1518827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3 electrical cabinets</a:t>
            </a:r>
            <a:endParaRPr lang="en-GB" dirty="0">
              <a:solidFill>
                <a:srgbClr val="01835F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666053" y="3328431"/>
            <a:ext cx="1610547" cy="987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25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8" y="626491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-685800"/>
            <a:ext cx="9545100" cy="2232025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 for the passage </a:t>
            </a:r>
            <a:b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 lift up to the alcove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" y="1066800"/>
            <a:ext cx="2857500" cy="381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196" y="1066800"/>
            <a:ext cx="2857500" cy="381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74" y="1066800"/>
            <a:ext cx="28575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5028169"/>
            <a:ext cx="2542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1835F"/>
                </a:solidFill>
              </a:rPr>
              <a:t>Width: 793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1835F"/>
                </a:solidFill>
              </a:rPr>
              <a:t>Length: 1964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1835F"/>
                </a:solidFill>
              </a:rPr>
              <a:t>Height: 2395 mm </a:t>
            </a:r>
            <a:endParaRPr lang="en-GB" dirty="0">
              <a:solidFill>
                <a:srgbClr val="01835F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179812" y="3733800"/>
            <a:ext cx="838200" cy="0"/>
          </a:xfrm>
          <a:prstGeom prst="straightConnector1">
            <a:avLst/>
          </a:prstGeom>
          <a:ln w="571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362200" y="1828800"/>
            <a:ext cx="0" cy="2362200"/>
          </a:xfrm>
          <a:prstGeom prst="straightConnector1">
            <a:avLst/>
          </a:prstGeom>
          <a:ln w="571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699262" y="2915425"/>
            <a:ext cx="381243" cy="0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431334" y="3751302"/>
            <a:ext cx="330111" cy="55399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</a:t>
            </a:r>
            <a:endParaRPr lang="en-US" sz="3000" b="0" cap="none" spc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389458" y="2971800"/>
            <a:ext cx="330111" cy="55399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</a:t>
            </a:r>
            <a:endParaRPr lang="en-US" sz="3000" b="0" cap="none" spc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703785" y="2937512"/>
            <a:ext cx="330111" cy="55399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</a:t>
            </a:r>
            <a:endParaRPr lang="en-US" sz="3000" b="0" cap="none" spc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53392" y="5003441"/>
            <a:ext cx="2914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ENTRANCE AFTER THE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1835F"/>
                </a:solidFill>
              </a:rPr>
              <a:t>Height: 2400 mm </a:t>
            </a:r>
            <a:endParaRPr lang="en-GB" dirty="0">
              <a:solidFill>
                <a:srgbClr val="01835F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4419600" y="2362200"/>
            <a:ext cx="0" cy="16764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4391705" y="2776857"/>
            <a:ext cx="330111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</a:t>
            </a:r>
            <a:endParaRPr lang="en-US" sz="3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38798" y="5003441"/>
            <a:ext cx="2914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1835F"/>
                </a:solidFill>
              </a:rPr>
              <a:t>PASSAGE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1835F"/>
                </a:solidFill>
              </a:rPr>
              <a:t>Height: 2090 mm </a:t>
            </a:r>
            <a:endParaRPr lang="en-GB" dirty="0">
              <a:solidFill>
                <a:srgbClr val="01835F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352729" y="5319212"/>
            <a:ext cx="817432" cy="3017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1408721" y="5620939"/>
            <a:ext cx="973362" cy="3017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315200" y="5319211"/>
            <a:ext cx="973362" cy="3017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7848600" y="1828800"/>
            <a:ext cx="0" cy="2763025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7906338" y="3076120"/>
            <a:ext cx="330111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</a:t>
            </a:r>
            <a:endParaRPr lang="en-US" sz="3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650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369" y="76200"/>
            <a:ext cx="7886700" cy="99417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Dimensions of the shaft hole </a:t>
            </a:r>
            <a:r>
              <a:rPr lang="en-GB" b="1" dirty="0" smtClean="0">
                <a:solidFill>
                  <a:srgbClr val="0055A0"/>
                </a:solidFill>
              </a:rPr>
              <a:t/>
            </a:r>
            <a:br>
              <a:rPr lang="en-GB" b="1" dirty="0" smtClean="0">
                <a:solidFill>
                  <a:srgbClr val="0055A0"/>
                </a:solidFill>
              </a:rPr>
            </a:br>
            <a:r>
              <a:rPr lang="en-GB" b="1" dirty="0" smtClean="0">
                <a:solidFill>
                  <a:srgbClr val="0055A0"/>
                </a:solidFill>
              </a:rPr>
              <a:t>(</a:t>
            </a:r>
            <a:r>
              <a:rPr lang="en-GB" b="1" dirty="0" smtClean="0">
                <a:solidFill>
                  <a:srgbClr val="0055A0"/>
                </a:solidFill>
              </a:rPr>
              <a:t>lifting platform)</a:t>
            </a:r>
            <a:endParaRPr lang="en-GB" b="1" dirty="0">
              <a:solidFill>
                <a:srgbClr val="0055A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66073" y="4226667"/>
            <a:ext cx="1118937" cy="3128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TextBox 10"/>
          <p:cNvSpPr txBox="1"/>
          <p:nvPr/>
        </p:nvSpPr>
        <p:spPr>
          <a:xfrm>
            <a:off x="2375861" y="4215024"/>
            <a:ext cx="112933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>
                <a:solidFill>
                  <a:srgbClr val="FF0000"/>
                </a:solidFill>
              </a:rPr>
              <a:t>1436 mm</a:t>
            </a:r>
            <a:endParaRPr lang="en-GB" sz="15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51673" y="2456266"/>
            <a:ext cx="2947737" cy="14253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TextBox 4"/>
          <p:cNvSpPr txBox="1"/>
          <p:nvPr/>
        </p:nvSpPr>
        <p:spPr>
          <a:xfrm>
            <a:off x="205665" y="2866407"/>
            <a:ext cx="745958" cy="5078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rgbClr val="FF0000"/>
                </a:solidFill>
              </a:rPr>
              <a:t>964 mm</a:t>
            </a:r>
            <a:endParaRPr lang="en-GB" sz="135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351673" y="4068986"/>
            <a:ext cx="2947737" cy="601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086978" y="2456266"/>
            <a:ext cx="1" cy="146151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318587" y="4629680"/>
            <a:ext cx="2980823" cy="1794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TextBox 18"/>
          <p:cNvSpPr txBox="1"/>
          <p:nvPr/>
        </p:nvSpPr>
        <p:spPr>
          <a:xfrm>
            <a:off x="2124702" y="4580916"/>
            <a:ext cx="2436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	WALL</a:t>
            </a:r>
            <a:endParaRPr lang="en-GB" sz="1350" dirty="0"/>
          </a:p>
        </p:txBody>
      </p:sp>
      <p:sp>
        <p:nvSpPr>
          <p:cNvPr id="20" name="Rectangle 19"/>
          <p:cNvSpPr/>
          <p:nvPr/>
        </p:nvSpPr>
        <p:spPr>
          <a:xfrm>
            <a:off x="5965783" y="2456266"/>
            <a:ext cx="2869532" cy="14253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2" name="Straight Connector 21"/>
          <p:cNvCxnSpPr/>
          <p:nvPr/>
        </p:nvCxnSpPr>
        <p:spPr>
          <a:xfrm>
            <a:off x="6338763" y="2474328"/>
            <a:ext cx="6016" cy="14253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750844" y="2465296"/>
            <a:ext cx="6016" cy="14253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162926" y="2465296"/>
            <a:ext cx="6016" cy="14253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587037" y="2456266"/>
            <a:ext cx="6016" cy="14253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011149" y="2474328"/>
            <a:ext cx="6016" cy="14253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704973" y="2895448"/>
            <a:ext cx="1738563" cy="380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75" dirty="0">
                <a:solidFill>
                  <a:srgbClr val="FF0000"/>
                </a:solidFill>
              </a:rPr>
              <a:t>STAIRS</a:t>
            </a:r>
            <a:endParaRPr lang="en-GB" sz="1875" dirty="0">
              <a:solidFill>
                <a:srgbClr val="FF000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4299410" y="3881655"/>
            <a:ext cx="16663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965784" y="3832178"/>
            <a:ext cx="0" cy="976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290387" y="3881654"/>
            <a:ext cx="1675397" cy="927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4299410" y="4164806"/>
            <a:ext cx="490287" cy="464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rc 44"/>
          <p:cNvSpPr/>
          <p:nvPr/>
        </p:nvSpPr>
        <p:spPr>
          <a:xfrm rot="10800000">
            <a:off x="4602082" y="3858354"/>
            <a:ext cx="218825" cy="38587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6" name="TextBox 45"/>
          <p:cNvSpPr txBox="1"/>
          <p:nvPr/>
        </p:nvSpPr>
        <p:spPr>
          <a:xfrm>
            <a:off x="4611101" y="3981405"/>
            <a:ext cx="1785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chemeClr val="accent1"/>
                </a:solidFill>
              </a:rPr>
              <a:t>.</a:t>
            </a:r>
            <a:endParaRPr lang="en-GB" sz="1350" dirty="0">
              <a:solidFill>
                <a:schemeClr val="accent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11102" y="4564428"/>
            <a:ext cx="8241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740 mm</a:t>
            </a:r>
            <a:endParaRPr lang="en-GB" sz="1350" dirty="0"/>
          </a:p>
        </p:txBody>
      </p:sp>
      <p:cxnSp>
        <p:nvCxnSpPr>
          <p:cNvPr id="49" name="Straight Arrow Connector 48"/>
          <p:cNvCxnSpPr/>
          <p:nvPr/>
        </p:nvCxnSpPr>
        <p:spPr>
          <a:xfrm flipH="1" flipV="1">
            <a:off x="4544553" y="4397244"/>
            <a:ext cx="245144" cy="232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8" y="626491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  <p:sp>
        <p:nvSpPr>
          <p:cNvPr id="3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15152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886700" cy="994172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>
                <a:solidFill>
                  <a:srgbClr val="0055A0"/>
                </a:solidFill>
              </a:rPr>
              <a:t>The biggest dimensions which we can transport vertically</a:t>
            </a:r>
            <a:endParaRPr lang="en-GB" sz="4000" b="1" dirty="0">
              <a:solidFill>
                <a:srgbClr val="0055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2922" y="1967593"/>
            <a:ext cx="3404507" cy="3254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50" dirty="0"/>
              <a:t>793 mm – because of the width of the lift’s </a:t>
            </a:r>
            <a:r>
              <a:rPr lang="en-GB" sz="1650" dirty="0" smtClean="0"/>
              <a:t>door – </a:t>
            </a:r>
            <a:r>
              <a:rPr lang="en-GB" sz="1650" dirty="0" smtClean="0">
                <a:solidFill>
                  <a:srgbClr val="FF0000"/>
                </a:solidFill>
              </a:rPr>
              <a:t>TO BE CHECKED WITH NEW LIFT</a:t>
            </a:r>
            <a:endParaRPr lang="en-GB" sz="1650" dirty="0"/>
          </a:p>
          <a:p>
            <a:endParaRPr lang="en-GB" sz="1650" dirty="0"/>
          </a:p>
          <a:p>
            <a:r>
              <a:rPr lang="en-GB" sz="1650" dirty="0"/>
              <a:t>1436 mm – because of the size of the hole in the lifting platform in the alcove which is 964 mm x 1436mm</a:t>
            </a:r>
          </a:p>
          <a:p>
            <a:endParaRPr lang="en-GB" sz="1650" dirty="0"/>
          </a:p>
          <a:p>
            <a:r>
              <a:rPr lang="en-GB" sz="1650" dirty="0"/>
              <a:t>2080 mm – because of the height of the passage</a:t>
            </a:r>
            <a:endParaRPr lang="en-GB" sz="1650" dirty="0"/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24" y="1582779"/>
            <a:ext cx="3696771" cy="4134777"/>
          </a:xfrm>
        </p:spPr>
      </p:pic>
      <p:pic>
        <p:nvPicPr>
          <p:cNvPr id="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8" y="626491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600492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6300" y="-838200"/>
            <a:ext cx="9336600" cy="2232025"/>
          </a:xfrm>
        </p:spPr>
        <p:txBody>
          <a:bodyPr>
            <a:noAutofit/>
          </a:bodyPr>
          <a:lstStyle/>
          <a:p>
            <a:r>
              <a:rPr lang="en-GB" sz="37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Pipe work</a:t>
            </a:r>
            <a:endParaRPr lang="en-GB" sz="37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4800600"/>
            <a:ext cx="9144000" cy="142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8" y="609600"/>
            <a:ext cx="3327043" cy="23715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219" y="3737197"/>
            <a:ext cx="3771581" cy="26760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2600" y="765017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1835F"/>
                </a:solidFill>
              </a:rPr>
              <a:t>Construction drawings: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1835F"/>
                </a:solidFill>
              </a:rPr>
              <a:t>Prepared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1835F"/>
                </a:solidFill>
              </a:rPr>
              <a:t>Checked 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1835F"/>
                </a:solidFill>
              </a:rPr>
              <a:t>Production in progress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8" y="3027072"/>
            <a:ext cx="2719625" cy="20397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86" b="21739"/>
          <a:stretch/>
        </p:blipFill>
        <p:spPr>
          <a:xfrm rot="16200000">
            <a:off x="1911402" y="2852012"/>
            <a:ext cx="4625975" cy="17095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8" b="22223"/>
          <a:stretch/>
        </p:blipFill>
        <p:spPr>
          <a:xfrm>
            <a:off x="5279127" y="2339932"/>
            <a:ext cx="3657599" cy="106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3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92600" y="-381000"/>
            <a:ext cx="9336600" cy="1295400"/>
          </a:xfrm>
        </p:spPr>
        <p:txBody>
          <a:bodyPr>
            <a:noAutofit/>
          </a:bodyPr>
          <a:lstStyle/>
          <a:p>
            <a:r>
              <a:rPr lang="en-GB" sz="37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Pipe work – quality verification</a:t>
            </a:r>
            <a:endParaRPr lang="en-GB" sz="37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4800600"/>
            <a:ext cx="9144000" cy="142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29200" y="2736867"/>
            <a:ext cx="426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1835F"/>
                </a:solidFill>
              </a:rPr>
              <a:t>Quality verification; steps: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1835F"/>
                </a:solidFill>
              </a:rPr>
              <a:t>Visual inspection in the DT workshop </a:t>
            </a:r>
            <a:br>
              <a:rPr lang="en-GB" dirty="0" smtClean="0">
                <a:solidFill>
                  <a:srgbClr val="01835F"/>
                </a:solidFill>
              </a:rPr>
            </a:br>
            <a:r>
              <a:rPr lang="en-GB" dirty="0" smtClean="0">
                <a:solidFill>
                  <a:srgbClr val="01835F"/>
                </a:solidFill>
              </a:rPr>
              <a:t>(66 welds from 210 checked already)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1835F"/>
                </a:solidFill>
              </a:rPr>
              <a:t>Visual inspection in EN-MME 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1835F"/>
                </a:solidFill>
              </a:rPr>
              <a:t>10% of welds to be checked with X-rays</a:t>
            </a:r>
          </a:p>
          <a:p>
            <a:endParaRPr lang="en-GB" dirty="0">
              <a:solidFill>
                <a:srgbClr val="01835F"/>
              </a:solidFill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10683"/>
              </p:ext>
            </p:extLst>
          </p:nvPr>
        </p:nvGraphicFramePr>
        <p:xfrm>
          <a:off x="152400" y="1185849"/>
          <a:ext cx="4953000" cy="4797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Worksheet" r:id="rId6" imgW="15220911" imgH="14744700" progId="Excel.Sheet.12">
                  <p:embed/>
                </p:oleObj>
              </mc:Choice>
              <mc:Fallback>
                <p:oleObj name="Worksheet" r:id="rId6" imgW="15220911" imgH="14744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400" y="1185849"/>
                        <a:ext cx="4953000" cy="4797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492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6300" y="-838200"/>
            <a:ext cx="9336600" cy="2232025"/>
          </a:xfrm>
        </p:spPr>
        <p:txBody>
          <a:bodyPr>
            <a:noAutofit/>
          </a:bodyPr>
          <a:lstStyle/>
          <a:p>
            <a:r>
              <a:rPr lang="en-GB" sz="37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Clamping plastic parts</a:t>
            </a:r>
            <a:endParaRPr lang="en-GB" sz="37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4800600"/>
            <a:ext cx="9144000" cy="142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17666" y="693911"/>
            <a:ext cx="464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1835F"/>
                </a:solidFill>
              </a:rPr>
              <a:t>Construction drawings: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1835F"/>
                </a:solidFill>
              </a:rPr>
              <a:t>24 drawings prepared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1835F"/>
                </a:solidFill>
              </a:rPr>
              <a:t>Checking in progress</a:t>
            </a:r>
          </a:p>
          <a:p>
            <a:pPr marL="285750" indent="-285750">
              <a:buFontTx/>
              <a:buChar char="-"/>
            </a:pPr>
            <a:r>
              <a:rPr lang="en-GB" i="1" dirty="0" smtClean="0">
                <a:solidFill>
                  <a:srgbClr val="01835F"/>
                </a:solidFill>
              </a:rPr>
              <a:t>To be sent to the production after the check (material: polyethylene)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85800"/>
            <a:ext cx="3810000" cy="26946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131" y="2162405"/>
            <a:ext cx="3215735" cy="22764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818" y="4061286"/>
            <a:ext cx="3473119" cy="24599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68" y="3527393"/>
            <a:ext cx="3581400" cy="254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3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6300" y="-838200"/>
            <a:ext cx="9336600" cy="2232025"/>
          </a:xfrm>
        </p:spPr>
        <p:txBody>
          <a:bodyPr>
            <a:noAutofit/>
          </a:bodyPr>
          <a:lstStyle/>
          <a:p>
            <a:r>
              <a:rPr lang="en-GB" sz="37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 of the box</a:t>
            </a:r>
            <a:endParaRPr lang="en-GB" sz="37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5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4800600"/>
            <a:ext cx="9144000" cy="142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77900" y="2989383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1835F"/>
                </a:solidFill>
              </a:rPr>
              <a:t>Construction of the box: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1835F"/>
                </a:solidFill>
              </a:rPr>
              <a:t>3D model to be finished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1835F"/>
                </a:solidFill>
              </a:rPr>
              <a:t>Construction drawings to be done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66751"/>
            <a:ext cx="4724400" cy="496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79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6302" y="-899962"/>
            <a:ext cx="9336600" cy="2232025"/>
          </a:xfrm>
        </p:spPr>
        <p:txBody>
          <a:bodyPr>
            <a:noAutofit/>
          </a:bodyPr>
          <a:lstStyle/>
          <a:p>
            <a:r>
              <a:rPr lang="en-GB" sz="37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 status</a:t>
            </a:r>
            <a:endParaRPr lang="en-GB" sz="37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4800600"/>
            <a:ext cx="9144000" cy="142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173937"/>
              </p:ext>
            </p:extLst>
          </p:nvPr>
        </p:nvGraphicFramePr>
        <p:xfrm>
          <a:off x="151645" y="471625"/>
          <a:ext cx="8840707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Worksheet" r:id="rId6" imgW="19002502" imgH="9001057" progId="Excel.Sheet.12">
                  <p:embed/>
                </p:oleObj>
              </mc:Choice>
              <mc:Fallback>
                <p:oleObj name="Worksheet" r:id="rId6" imgW="19002502" imgH="90010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1645" y="471625"/>
                        <a:ext cx="8840707" cy="419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28600" y="4684948"/>
            <a:ext cx="701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1835F"/>
                </a:solidFill>
              </a:rPr>
              <a:t>We are waiting for the delivery of:</a:t>
            </a:r>
          </a:p>
          <a:p>
            <a:pPr marL="285750" indent="-285750">
              <a:buFontTx/>
              <a:buChar char="-"/>
            </a:pPr>
            <a:r>
              <a:rPr lang="en-GB" sz="1600" dirty="0" err="1" smtClean="0">
                <a:solidFill>
                  <a:srgbClr val="01835F"/>
                </a:solidFill>
              </a:rPr>
              <a:t>Carel</a:t>
            </a:r>
            <a:r>
              <a:rPr lang="en-GB" sz="1600" dirty="0" smtClean="0">
                <a:solidFill>
                  <a:srgbClr val="01835F"/>
                </a:solidFill>
              </a:rPr>
              <a:t> valves</a:t>
            </a:r>
          </a:p>
          <a:p>
            <a:pPr marL="285750" indent="-285750">
              <a:buFontTx/>
              <a:buChar char="-"/>
            </a:pPr>
            <a:r>
              <a:rPr lang="en-GB" sz="1600" dirty="0" err="1" smtClean="0">
                <a:solidFill>
                  <a:srgbClr val="01835F"/>
                </a:solidFill>
              </a:rPr>
              <a:t>Watlow</a:t>
            </a:r>
            <a:r>
              <a:rPr lang="en-GB" sz="1600" dirty="0" smtClean="0">
                <a:solidFill>
                  <a:srgbClr val="01835F"/>
                </a:solidFill>
              </a:rPr>
              <a:t> heaters</a:t>
            </a:r>
          </a:p>
          <a:p>
            <a:pPr marL="285750" indent="-285750">
              <a:buFontTx/>
              <a:buChar char="-"/>
            </a:pPr>
            <a:r>
              <a:rPr lang="en-GB" sz="1600" dirty="0" smtClean="0">
                <a:solidFill>
                  <a:srgbClr val="01835F"/>
                </a:solidFill>
              </a:rPr>
              <a:t>Material for the box (insulation panels and aluminium profiles)</a:t>
            </a:r>
          </a:p>
          <a:p>
            <a:pPr marL="285750" indent="-285750">
              <a:buFontTx/>
              <a:buChar char="-"/>
            </a:pPr>
            <a:r>
              <a:rPr lang="en-GB" sz="1600" dirty="0" smtClean="0">
                <a:solidFill>
                  <a:srgbClr val="01835F"/>
                </a:solidFill>
              </a:rPr>
              <a:t>Some fittings </a:t>
            </a:r>
          </a:p>
          <a:p>
            <a:pPr marL="285750" indent="-285750">
              <a:buFontTx/>
              <a:buChar char="-"/>
            </a:pPr>
            <a:endParaRPr lang="en-GB" sz="1600" dirty="0" smtClean="0">
              <a:solidFill>
                <a:srgbClr val="01835F"/>
              </a:solidFill>
            </a:endParaRPr>
          </a:p>
          <a:p>
            <a:pPr marL="285750" indent="-285750">
              <a:buFontTx/>
              <a:buChar char="-"/>
            </a:pPr>
            <a:endParaRPr lang="en-GB" sz="1600" dirty="0" smtClean="0">
              <a:solidFill>
                <a:srgbClr val="018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17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84321" y="923560"/>
            <a:ext cx="30379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/>
              <a:t>Main Patch Panel Location 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04800" y="1262790"/>
            <a:ext cx="5486400" cy="3086100"/>
            <a:chOff x="1190919" y="1291471"/>
            <a:chExt cx="7315200" cy="41148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0919" y="1291471"/>
              <a:ext cx="7315200" cy="4114800"/>
            </a:xfrm>
            <a:prstGeom prst="rect">
              <a:avLst/>
            </a:prstGeom>
          </p:spPr>
        </p:pic>
        <p:sp>
          <p:nvSpPr>
            <p:cNvPr id="7" name="Multiply 6"/>
            <p:cNvSpPr/>
            <p:nvPr/>
          </p:nvSpPr>
          <p:spPr>
            <a:xfrm rot="1400045">
              <a:off x="4951042" y="2450970"/>
              <a:ext cx="414780" cy="603316"/>
            </a:xfrm>
            <a:prstGeom prst="mathMultiply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" name="Freeform 8"/>
            <p:cNvSpPr/>
            <p:nvPr/>
          </p:nvSpPr>
          <p:spPr>
            <a:xfrm>
              <a:off x="4911365" y="2922309"/>
              <a:ext cx="141402" cy="577515"/>
            </a:xfrm>
            <a:custGeom>
              <a:avLst/>
              <a:gdLst>
                <a:gd name="connsiteX0" fmla="*/ 141402 w 141402"/>
                <a:gd name="connsiteY0" fmla="*/ 0 h 577515"/>
                <a:gd name="connsiteX1" fmla="*/ 103695 w 141402"/>
                <a:gd name="connsiteY1" fmla="*/ 94268 h 577515"/>
                <a:gd name="connsiteX2" fmla="*/ 84841 w 141402"/>
                <a:gd name="connsiteY2" fmla="*/ 150829 h 577515"/>
                <a:gd name="connsiteX3" fmla="*/ 75414 w 141402"/>
                <a:gd name="connsiteY3" fmla="*/ 235670 h 577515"/>
                <a:gd name="connsiteX4" fmla="*/ 65988 w 141402"/>
                <a:gd name="connsiteY4" fmla="*/ 575035 h 577515"/>
                <a:gd name="connsiteX5" fmla="*/ 47134 w 141402"/>
                <a:gd name="connsiteY5" fmla="*/ 546755 h 577515"/>
                <a:gd name="connsiteX6" fmla="*/ 0 w 141402"/>
                <a:gd name="connsiteY6" fmla="*/ 490194 h 577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402" h="577515">
                  <a:moveTo>
                    <a:pt x="141402" y="0"/>
                  </a:moveTo>
                  <a:cubicBezTo>
                    <a:pt x="128833" y="31423"/>
                    <a:pt x="114397" y="62162"/>
                    <a:pt x="103695" y="94268"/>
                  </a:cubicBezTo>
                  <a:lnTo>
                    <a:pt x="84841" y="150829"/>
                  </a:lnTo>
                  <a:cubicBezTo>
                    <a:pt x="81699" y="179109"/>
                    <a:pt x="76677" y="207244"/>
                    <a:pt x="75414" y="235670"/>
                  </a:cubicBezTo>
                  <a:cubicBezTo>
                    <a:pt x="70390" y="348724"/>
                    <a:pt x="76233" y="462334"/>
                    <a:pt x="65988" y="575035"/>
                  </a:cubicBezTo>
                  <a:cubicBezTo>
                    <a:pt x="64962" y="586318"/>
                    <a:pt x="53719" y="555974"/>
                    <a:pt x="47134" y="546755"/>
                  </a:cubicBezTo>
                  <a:cubicBezTo>
                    <a:pt x="19122" y="507538"/>
                    <a:pt x="26795" y="516989"/>
                    <a:pt x="0" y="49019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986779" y="3393649"/>
              <a:ext cx="37708" cy="133502"/>
            </a:xfrm>
            <a:custGeom>
              <a:avLst/>
              <a:gdLst>
                <a:gd name="connsiteX0" fmla="*/ 37708 w 37708"/>
                <a:gd name="connsiteY0" fmla="*/ 0 h 133502"/>
                <a:gd name="connsiteX1" fmla="*/ 28281 w 37708"/>
                <a:gd name="connsiteY1" fmla="*/ 75415 h 133502"/>
                <a:gd name="connsiteX2" fmla="*/ 18854 w 37708"/>
                <a:gd name="connsiteY2" fmla="*/ 131976 h 133502"/>
                <a:gd name="connsiteX3" fmla="*/ 0 w 37708"/>
                <a:gd name="connsiteY3" fmla="*/ 113122 h 133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08" h="133502">
                  <a:moveTo>
                    <a:pt x="37708" y="0"/>
                  </a:moveTo>
                  <a:cubicBezTo>
                    <a:pt x="34566" y="25138"/>
                    <a:pt x="31864" y="50336"/>
                    <a:pt x="28281" y="75415"/>
                  </a:cubicBezTo>
                  <a:cubicBezTo>
                    <a:pt x="25578" y="94337"/>
                    <a:pt x="30322" y="116685"/>
                    <a:pt x="18854" y="131976"/>
                  </a:cubicBezTo>
                  <a:cubicBezTo>
                    <a:pt x="13521" y="139086"/>
                    <a:pt x="6285" y="119407"/>
                    <a:pt x="0" y="113122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206631" y="2705493"/>
              <a:ext cx="3780148" cy="1084082"/>
            </a:xfrm>
            <a:custGeom>
              <a:avLst/>
              <a:gdLst>
                <a:gd name="connsiteX0" fmla="*/ 3780148 w 3780148"/>
                <a:gd name="connsiteY0" fmla="*/ 0 h 1084082"/>
                <a:gd name="connsiteX1" fmla="*/ 3695307 w 3780148"/>
                <a:gd name="connsiteY1" fmla="*/ 18853 h 1084082"/>
                <a:gd name="connsiteX2" fmla="*/ 3667027 w 3780148"/>
                <a:gd name="connsiteY2" fmla="*/ 28280 h 1084082"/>
                <a:gd name="connsiteX3" fmla="*/ 3601039 w 3780148"/>
                <a:gd name="connsiteY3" fmla="*/ 37707 h 1084082"/>
                <a:gd name="connsiteX4" fmla="*/ 3525625 w 3780148"/>
                <a:gd name="connsiteY4" fmla="*/ 56561 h 1084082"/>
                <a:gd name="connsiteX5" fmla="*/ 3318235 w 3780148"/>
                <a:gd name="connsiteY5" fmla="*/ 65987 h 1084082"/>
                <a:gd name="connsiteX6" fmla="*/ 3233394 w 3780148"/>
                <a:gd name="connsiteY6" fmla="*/ 75414 h 1084082"/>
                <a:gd name="connsiteX7" fmla="*/ 3167406 w 3780148"/>
                <a:gd name="connsiteY7" fmla="*/ 84841 h 1084082"/>
                <a:gd name="connsiteX8" fmla="*/ 3026004 w 3780148"/>
                <a:gd name="connsiteY8" fmla="*/ 94268 h 1084082"/>
                <a:gd name="connsiteX9" fmla="*/ 2969443 w 3780148"/>
                <a:gd name="connsiteY9" fmla="*/ 103695 h 1084082"/>
                <a:gd name="connsiteX10" fmla="*/ 2922309 w 3780148"/>
                <a:gd name="connsiteY10" fmla="*/ 113121 h 1084082"/>
                <a:gd name="connsiteX11" fmla="*/ 2780907 w 3780148"/>
                <a:gd name="connsiteY11" fmla="*/ 122548 h 1084082"/>
                <a:gd name="connsiteX12" fmla="*/ 2724346 w 3780148"/>
                <a:gd name="connsiteY12" fmla="*/ 141402 h 1084082"/>
                <a:gd name="connsiteX13" fmla="*/ 2696066 w 3780148"/>
                <a:gd name="connsiteY13" fmla="*/ 150829 h 1084082"/>
                <a:gd name="connsiteX14" fmla="*/ 2601798 w 3780148"/>
                <a:gd name="connsiteY14" fmla="*/ 169682 h 1084082"/>
                <a:gd name="connsiteX15" fmla="*/ 2545237 w 3780148"/>
                <a:gd name="connsiteY15" fmla="*/ 188536 h 1084082"/>
                <a:gd name="connsiteX16" fmla="*/ 2488676 w 3780148"/>
                <a:gd name="connsiteY16" fmla="*/ 197963 h 1084082"/>
                <a:gd name="connsiteX17" fmla="*/ 2300140 w 3780148"/>
                <a:gd name="connsiteY17" fmla="*/ 216816 h 1084082"/>
                <a:gd name="connsiteX18" fmla="*/ 2271860 w 3780148"/>
                <a:gd name="connsiteY18" fmla="*/ 226243 h 1084082"/>
                <a:gd name="connsiteX19" fmla="*/ 1781666 w 3780148"/>
                <a:gd name="connsiteY19" fmla="*/ 226243 h 1084082"/>
                <a:gd name="connsiteX20" fmla="*/ 1545996 w 3780148"/>
                <a:gd name="connsiteY20" fmla="*/ 216816 h 1084082"/>
                <a:gd name="connsiteX21" fmla="*/ 1074656 w 3780148"/>
                <a:gd name="connsiteY21" fmla="*/ 188536 h 1084082"/>
                <a:gd name="connsiteX22" fmla="*/ 820132 w 3780148"/>
                <a:gd name="connsiteY22" fmla="*/ 179109 h 1084082"/>
                <a:gd name="connsiteX23" fmla="*/ 414779 w 3780148"/>
                <a:gd name="connsiteY23" fmla="*/ 188536 h 1084082"/>
                <a:gd name="connsiteX24" fmla="*/ 386499 w 3780148"/>
                <a:gd name="connsiteY24" fmla="*/ 207389 h 1084082"/>
                <a:gd name="connsiteX25" fmla="*/ 358218 w 3780148"/>
                <a:gd name="connsiteY25" fmla="*/ 216816 h 1084082"/>
                <a:gd name="connsiteX26" fmla="*/ 339365 w 3780148"/>
                <a:gd name="connsiteY26" fmla="*/ 245097 h 1084082"/>
                <a:gd name="connsiteX27" fmla="*/ 311084 w 3780148"/>
                <a:gd name="connsiteY27" fmla="*/ 254523 h 1084082"/>
                <a:gd name="connsiteX28" fmla="*/ 282804 w 3780148"/>
                <a:gd name="connsiteY28" fmla="*/ 273377 h 1084082"/>
                <a:gd name="connsiteX29" fmla="*/ 273377 w 3780148"/>
                <a:gd name="connsiteY29" fmla="*/ 301658 h 1084082"/>
                <a:gd name="connsiteX30" fmla="*/ 235670 w 3780148"/>
                <a:gd name="connsiteY30" fmla="*/ 358218 h 1084082"/>
                <a:gd name="connsiteX31" fmla="*/ 207390 w 3780148"/>
                <a:gd name="connsiteY31" fmla="*/ 414779 h 1084082"/>
                <a:gd name="connsiteX32" fmla="*/ 188536 w 3780148"/>
                <a:gd name="connsiteY32" fmla="*/ 480767 h 1084082"/>
                <a:gd name="connsiteX33" fmla="*/ 169682 w 3780148"/>
                <a:gd name="connsiteY33" fmla="*/ 631596 h 1084082"/>
                <a:gd name="connsiteX34" fmla="*/ 150829 w 3780148"/>
                <a:gd name="connsiteY34" fmla="*/ 659876 h 1084082"/>
                <a:gd name="connsiteX35" fmla="*/ 141402 w 3780148"/>
                <a:gd name="connsiteY35" fmla="*/ 707010 h 1084082"/>
                <a:gd name="connsiteX36" fmla="*/ 131975 w 3780148"/>
                <a:gd name="connsiteY36" fmla="*/ 735291 h 1084082"/>
                <a:gd name="connsiteX37" fmla="*/ 113122 w 3780148"/>
                <a:gd name="connsiteY37" fmla="*/ 829559 h 1084082"/>
                <a:gd name="connsiteX38" fmla="*/ 103695 w 3780148"/>
                <a:gd name="connsiteY38" fmla="*/ 933253 h 1084082"/>
                <a:gd name="connsiteX39" fmla="*/ 94268 w 3780148"/>
                <a:gd name="connsiteY39" fmla="*/ 961534 h 1084082"/>
                <a:gd name="connsiteX40" fmla="*/ 84841 w 3780148"/>
                <a:gd name="connsiteY40" fmla="*/ 999241 h 1084082"/>
                <a:gd name="connsiteX41" fmla="*/ 65988 w 3780148"/>
                <a:gd name="connsiteY41" fmla="*/ 1027521 h 1084082"/>
                <a:gd name="connsiteX42" fmla="*/ 37707 w 3780148"/>
                <a:gd name="connsiteY42" fmla="*/ 1084082 h 1084082"/>
                <a:gd name="connsiteX43" fmla="*/ 28280 w 3780148"/>
                <a:gd name="connsiteY43" fmla="*/ 886119 h 1084082"/>
                <a:gd name="connsiteX44" fmla="*/ 0 w 3780148"/>
                <a:gd name="connsiteY44" fmla="*/ 857839 h 108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80148" h="1084082">
                  <a:moveTo>
                    <a:pt x="3780148" y="0"/>
                  </a:moveTo>
                  <a:cubicBezTo>
                    <a:pt x="3747764" y="6477"/>
                    <a:pt x="3726359" y="9981"/>
                    <a:pt x="3695307" y="18853"/>
                  </a:cubicBezTo>
                  <a:cubicBezTo>
                    <a:pt x="3685753" y="21583"/>
                    <a:pt x="3676771" y="26331"/>
                    <a:pt x="3667027" y="28280"/>
                  </a:cubicBezTo>
                  <a:cubicBezTo>
                    <a:pt x="3645239" y="32638"/>
                    <a:pt x="3622827" y="33349"/>
                    <a:pt x="3601039" y="37707"/>
                  </a:cubicBezTo>
                  <a:cubicBezTo>
                    <a:pt x="3575631" y="42789"/>
                    <a:pt x="3551510" y="55385"/>
                    <a:pt x="3525625" y="56561"/>
                  </a:cubicBezTo>
                  <a:lnTo>
                    <a:pt x="3318235" y="65987"/>
                  </a:lnTo>
                  <a:lnTo>
                    <a:pt x="3233394" y="75414"/>
                  </a:lnTo>
                  <a:cubicBezTo>
                    <a:pt x="3211346" y="78170"/>
                    <a:pt x="3189534" y="82829"/>
                    <a:pt x="3167406" y="84841"/>
                  </a:cubicBezTo>
                  <a:cubicBezTo>
                    <a:pt x="3120361" y="89118"/>
                    <a:pt x="3073138" y="91126"/>
                    <a:pt x="3026004" y="94268"/>
                  </a:cubicBezTo>
                  <a:lnTo>
                    <a:pt x="2969443" y="103695"/>
                  </a:lnTo>
                  <a:cubicBezTo>
                    <a:pt x="2953679" y="106561"/>
                    <a:pt x="2938252" y="111527"/>
                    <a:pt x="2922309" y="113121"/>
                  </a:cubicBezTo>
                  <a:cubicBezTo>
                    <a:pt x="2875305" y="117821"/>
                    <a:pt x="2828041" y="119406"/>
                    <a:pt x="2780907" y="122548"/>
                  </a:cubicBezTo>
                  <a:lnTo>
                    <a:pt x="2724346" y="141402"/>
                  </a:lnTo>
                  <a:cubicBezTo>
                    <a:pt x="2714919" y="144544"/>
                    <a:pt x="2705867" y="149196"/>
                    <a:pt x="2696066" y="150829"/>
                  </a:cubicBezTo>
                  <a:cubicBezTo>
                    <a:pt x="2657840" y="157199"/>
                    <a:pt x="2636958" y="159134"/>
                    <a:pt x="2601798" y="169682"/>
                  </a:cubicBezTo>
                  <a:cubicBezTo>
                    <a:pt x="2582763" y="175393"/>
                    <a:pt x="2564840" y="185269"/>
                    <a:pt x="2545237" y="188536"/>
                  </a:cubicBezTo>
                  <a:cubicBezTo>
                    <a:pt x="2526383" y="191678"/>
                    <a:pt x="2507622" y="195437"/>
                    <a:pt x="2488676" y="197963"/>
                  </a:cubicBezTo>
                  <a:cubicBezTo>
                    <a:pt x="2431872" y="205537"/>
                    <a:pt x="2355898" y="211747"/>
                    <a:pt x="2300140" y="216816"/>
                  </a:cubicBezTo>
                  <a:cubicBezTo>
                    <a:pt x="2290713" y="219958"/>
                    <a:pt x="2281500" y="223833"/>
                    <a:pt x="2271860" y="226243"/>
                  </a:cubicBezTo>
                  <a:cubicBezTo>
                    <a:pt x="2115598" y="265309"/>
                    <a:pt x="1911390" y="229847"/>
                    <a:pt x="1781666" y="226243"/>
                  </a:cubicBezTo>
                  <a:cubicBezTo>
                    <a:pt x="1703077" y="224060"/>
                    <a:pt x="1624553" y="219958"/>
                    <a:pt x="1545996" y="216816"/>
                  </a:cubicBezTo>
                  <a:cubicBezTo>
                    <a:pt x="1357122" y="153860"/>
                    <a:pt x="1517054" y="200998"/>
                    <a:pt x="1074656" y="188536"/>
                  </a:cubicBezTo>
                  <a:lnTo>
                    <a:pt x="820132" y="179109"/>
                  </a:lnTo>
                  <a:cubicBezTo>
                    <a:pt x="685014" y="182251"/>
                    <a:pt x="549647" y="179740"/>
                    <a:pt x="414779" y="188536"/>
                  </a:cubicBezTo>
                  <a:cubicBezTo>
                    <a:pt x="403474" y="189273"/>
                    <a:pt x="396632" y="202322"/>
                    <a:pt x="386499" y="207389"/>
                  </a:cubicBezTo>
                  <a:cubicBezTo>
                    <a:pt x="377611" y="211833"/>
                    <a:pt x="367645" y="213674"/>
                    <a:pt x="358218" y="216816"/>
                  </a:cubicBezTo>
                  <a:cubicBezTo>
                    <a:pt x="351934" y="226243"/>
                    <a:pt x="348212" y="238019"/>
                    <a:pt x="339365" y="245097"/>
                  </a:cubicBezTo>
                  <a:cubicBezTo>
                    <a:pt x="331606" y="251304"/>
                    <a:pt x="319972" y="250079"/>
                    <a:pt x="311084" y="254523"/>
                  </a:cubicBezTo>
                  <a:cubicBezTo>
                    <a:pt x="300950" y="259590"/>
                    <a:pt x="292231" y="267092"/>
                    <a:pt x="282804" y="273377"/>
                  </a:cubicBezTo>
                  <a:cubicBezTo>
                    <a:pt x="279662" y="282804"/>
                    <a:pt x="278203" y="292972"/>
                    <a:pt x="273377" y="301658"/>
                  </a:cubicBezTo>
                  <a:cubicBezTo>
                    <a:pt x="262373" y="321465"/>
                    <a:pt x="235670" y="358218"/>
                    <a:pt x="235670" y="358218"/>
                  </a:cubicBezTo>
                  <a:cubicBezTo>
                    <a:pt x="211975" y="429304"/>
                    <a:pt x="243938" y="341682"/>
                    <a:pt x="207390" y="414779"/>
                  </a:cubicBezTo>
                  <a:cubicBezTo>
                    <a:pt x="200628" y="428303"/>
                    <a:pt x="191556" y="468685"/>
                    <a:pt x="188536" y="480767"/>
                  </a:cubicBezTo>
                  <a:cubicBezTo>
                    <a:pt x="186736" y="504162"/>
                    <a:pt x="190030" y="590899"/>
                    <a:pt x="169682" y="631596"/>
                  </a:cubicBezTo>
                  <a:cubicBezTo>
                    <a:pt x="164615" y="641729"/>
                    <a:pt x="157113" y="650449"/>
                    <a:pt x="150829" y="659876"/>
                  </a:cubicBezTo>
                  <a:cubicBezTo>
                    <a:pt x="147687" y="675587"/>
                    <a:pt x="145288" y="691466"/>
                    <a:pt x="141402" y="707010"/>
                  </a:cubicBezTo>
                  <a:cubicBezTo>
                    <a:pt x="138992" y="716650"/>
                    <a:pt x="134705" y="725736"/>
                    <a:pt x="131975" y="735291"/>
                  </a:cubicBezTo>
                  <a:cubicBezTo>
                    <a:pt x="123234" y="765884"/>
                    <a:pt x="116827" y="798070"/>
                    <a:pt x="113122" y="829559"/>
                  </a:cubicBezTo>
                  <a:cubicBezTo>
                    <a:pt x="109067" y="864029"/>
                    <a:pt x="108603" y="898895"/>
                    <a:pt x="103695" y="933253"/>
                  </a:cubicBezTo>
                  <a:cubicBezTo>
                    <a:pt x="102290" y="943090"/>
                    <a:pt x="96998" y="951979"/>
                    <a:pt x="94268" y="961534"/>
                  </a:cubicBezTo>
                  <a:cubicBezTo>
                    <a:pt x="90709" y="973991"/>
                    <a:pt x="89945" y="987333"/>
                    <a:pt x="84841" y="999241"/>
                  </a:cubicBezTo>
                  <a:cubicBezTo>
                    <a:pt x="80378" y="1009654"/>
                    <a:pt x="71055" y="1017388"/>
                    <a:pt x="65988" y="1027521"/>
                  </a:cubicBezTo>
                  <a:cubicBezTo>
                    <a:pt x="26964" y="1105570"/>
                    <a:pt x="91733" y="1003046"/>
                    <a:pt x="37707" y="1084082"/>
                  </a:cubicBezTo>
                  <a:cubicBezTo>
                    <a:pt x="34565" y="1018094"/>
                    <a:pt x="33766" y="951953"/>
                    <a:pt x="28280" y="886119"/>
                  </a:cubicBezTo>
                  <a:cubicBezTo>
                    <a:pt x="25427" y="851877"/>
                    <a:pt x="23377" y="857839"/>
                    <a:pt x="0" y="857839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244338" y="3601039"/>
              <a:ext cx="188536" cy="188536"/>
            </a:xfrm>
            <a:custGeom>
              <a:avLst/>
              <a:gdLst>
                <a:gd name="connsiteX0" fmla="*/ 0 w 188536"/>
                <a:gd name="connsiteY0" fmla="*/ 188536 h 188536"/>
                <a:gd name="connsiteX1" fmla="*/ 188536 w 188536"/>
                <a:gd name="connsiteY1" fmla="*/ 0 h 188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8536" h="188536">
                  <a:moveTo>
                    <a:pt x="0" y="188536"/>
                  </a:moveTo>
                  <a:lnTo>
                    <a:pt x="188536" y="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542" y="1295400"/>
            <a:ext cx="2961057" cy="52573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7362" y="2171843"/>
            <a:ext cx="14792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To detector C </a:t>
            </a:r>
            <a:r>
              <a:rPr lang="en-GB" sz="1350" dirty="0" smtClean="0"/>
              <a:t>side</a:t>
            </a:r>
            <a:endParaRPr lang="en-GB" sz="1350" dirty="0"/>
          </a:p>
        </p:txBody>
      </p:sp>
      <p:sp>
        <p:nvSpPr>
          <p:cNvPr id="17" name="TextBox 16"/>
          <p:cNvSpPr txBox="1"/>
          <p:nvPr/>
        </p:nvSpPr>
        <p:spPr>
          <a:xfrm>
            <a:off x="3337037" y="3017679"/>
            <a:ext cx="1977786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350" dirty="0"/>
              <a:t>To JB and detector A </a:t>
            </a:r>
            <a:r>
              <a:rPr lang="en-GB" sz="1350" dirty="0" smtClean="0"/>
              <a:t>side</a:t>
            </a:r>
            <a:endParaRPr lang="en-GB" sz="1350" dirty="0"/>
          </a:p>
        </p:txBody>
      </p:sp>
      <p:sp>
        <p:nvSpPr>
          <p:cNvPr id="2" name="TextBox 1"/>
          <p:cNvSpPr txBox="1"/>
          <p:nvPr/>
        </p:nvSpPr>
        <p:spPr>
          <a:xfrm>
            <a:off x="1366677" y="179187"/>
            <a:ext cx="70104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700" b="1" dirty="0" smtClean="0">
                <a:solidFill>
                  <a:srgbClr val="0055A0"/>
                </a:solidFill>
              </a:rPr>
              <a:t>Electrical patch panel location</a:t>
            </a:r>
            <a:endParaRPr lang="en-GB" sz="3700" b="1" dirty="0">
              <a:solidFill>
                <a:srgbClr val="0055A0"/>
              </a:solidFill>
            </a:endParaRPr>
          </a:p>
        </p:txBody>
      </p:sp>
      <p:pic>
        <p:nvPicPr>
          <p:cNvPr id="18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68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55018" y="3918087"/>
            <a:ext cx="464587" cy="60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Arc 3"/>
          <p:cNvSpPr/>
          <p:nvPr/>
        </p:nvSpPr>
        <p:spPr>
          <a:xfrm flipH="1">
            <a:off x="457200" y="1085850"/>
            <a:ext cx="3615489" cy="5769142"/>
          </a:xfrm>
          <a:prstGeom prst="arc">
            <a:avLst>
              <a:gd name="adj1" fmla="val 16968903"/>
              <a:gd name="adj2" fmla="val 2078533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Rectangle 4"/>
          <p:cNvSpPr/>
          <p:nvPr/>
        </p:nvSpPr>
        <p:spPr>
          <a:xfrm rot="1140452">
            <a:off x="779111" y="1907540"/>
            <a:ext cx="540000" cy="1620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611" y="4314784"/>
            <a:ext cx="1672389" cy="11956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08494" y="5543551"/>
            <a:ext cx="133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err="1"/>
              <a:t>Wago</a:t>
            </a:r>
            <a:r>
              <a:rPr lang="en-GB" sz="1050" dirty="0"/>
              <a:t> 2002-1201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440" y="2747773"/>
            <a:ext cx="1593342" cy="11338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71611" y="3876730"/>
            <a:ext cx="13355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err="1"/>
              <a:t>Wago</a:t>
            </a:r>
            <a:r>
              <a:rPr lang="en-GB" sz="1050" dirty="0"/>
              <a:t> 2002-3203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6262647" y="1031951"/>
          <a:ext cx="3091696" cy="1234440"/>
        </p:xfrm>
        <a:graphic>
          <a:graphicData uri="http://schemas.openxmlformats.org/drawingml/2006/table">
            <a:tbl>
              <a:tblPr/>
              <a:tblGrid>
                <a:gridCol w="1545848"/>
                <a:gridCol w="1545848"/>
              </a:tblGrid>
              <a:tr h="205740">
                <a:tc>
                  <a:txBody>
                    <a:bodyPr/>
                    <a:lstStyle/>
                    <a:p>
                      <a:r>
                        <a:rPr lang="en-GB" sz="900" dirty="0"/>
                        <a:t>Width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10.4 mm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n-GB" sz="900" dirty="0"/>
                        <a:t>End cover width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1 mm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n-GB" sz="900"/>
                        <a:t>Length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46.2 mm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n-GB" sz="900"/>
                        <a:t>Height NS 35/7,5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39.9 mm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n-GB" sz="900"/>
                        <a:t>Height NS 35/15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47.4 mm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r>
                        <a:rPr lang="en-GB" sz="900"/>
                        <a:t>Height NS 32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44.9 mm 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569243" y="2242780"/>
            <a:ext cx="21536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Phoenix </a:t>
            </a:r>
            <a:r>
              <a:rPr lang="en-GB" sz="1050" b="1" dirty="0"/>
              <a:t>MTKD-NICR/NI - 3100062</a:t>
            </a:r>
            <a:r>
              <a:rPr lang="en-GB" sz="1050" dirty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910540" y="883548"/>
            <a:ext cx="14430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800x400x150 mm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07102" y="3558512"/>
            <a:ext cx="51727" cy="1620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4" name="TextBox 53"/>
          <p:cNvSpPr txBox="1"/>
          <p:nvPr/>
        </p:nvSpPr>
        <p:spPr>
          <a:xfrm>
            <a:off x="1138794" y="4368512"/>
            <a:ext cx="9332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Door open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23114" y="1419399"/>
            <a:ext cx="2160000" cy="10800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4283900" y="881624"/>
            <a:ext cx="253800" cy="16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4" name="TextBox 23"/>
          <p:cNvSpPr txBox="1"/>
          <p:nvPr/>
        </p:nvSpPr>
        <p:spPr>
          <a:xfrm>
            <a:off x="3921042" y="1599166"/>
            <a:ext cx="63030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0.93x60 cm</a:t>
            </a:r>
          </a:p>
        </p:txBody>
      </p:sp>
      <p:sp>
        <p:nvSpPr>
          <p:cNvPr id="25" name="Rectangle 24"/>
          <p:cNvSpPr/>
          <p:nvPr/>
        </p:nvSpPr>
        <p:spPr>
          <a:xfrm rot="5400000">
            <a:off x="4277564" y="1419134"/>
            <a:ext cx="251100" cy="16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TextBox 31"/>
          <p:cNvSpPr txBox="1"/>
          <p:nvPr/>
        </p:nvSpPr>
        <p:spPr>
          <a:xfrm>
            <a:off x="3247790" y="1235244"/>
            <a:ext cx="372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10 cm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201084" y="2527269"/>
            <a:ext cx="372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10 cm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600800" y="1902204"/>
            <a:ext cx="1620000" cy="132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0" name="Rectangle 59"/>
          <p:cNvSpPr/>
          <p:nvPr/>
        </p:nvSpPr>
        <p:spPr>
          <a:xfrm rot="16200000">
            <a:off x="2986777" y="1876033"/>
            <a:ext cx="1054214" cy="14094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3" name="TextBox 62"/>
          <p:cNvSpPr txBox="1"/>
          <p:nvPr/>
        </p:nvSpPr>
        <p:spPr>
          <a:xfrm rot="16200000">
            <a:off x="3272526" y="1649633"/>
            <a:ext cx="3914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4.9 cm</a:t>
            </a:r>
          </a:p>
        </p:txBody>
      </p:sp>
      <p:sp>
        <p:nvSpPr>
          <p:cNvPr id="64" name="Rectangle 63"/>
          <p:cNvSpPr/>
          <p:nvPr/>
        </p:nvSpPr>
        <p:spPr>
          <a:xfrm rot="16200000">
            <a:off x="4772922" y="1894370"/>
            <a:ext cx="1054214" cy="14094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6" name="TextBox 55"/>
          <p:cNvSpPr txBox="1"/>
          <p:nvPr/>
        </p:nvSpPr>
        <p:spPr>
          <a:xfrm>
            <a:off x="4319668" y="1886384"/>
            <a:ext cx="3914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4.9 cm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993811" y="3327140"/>
            <a:ext cx="14430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800x600x200 mm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025299" y="3799529"/>
            <a:ext cx="2160000" cy="16200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 rot="5400000">
            <a:off x="5986085" y="3532463"/>
            <a:ext cx="253800" cy="16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8" name="TextBox 67"/>
          <p:cNvSpPr txBox="1"/>
          <p:nvPr/>
        </p:nvSpPr>
        <p:spPr>
          <a:xfrm>
            <a:off x="5623227" y="4250005"/>
            <a:ext cx="63030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0.93x60 cm</a:t>
            </a:r>
          </a:p>
        </p:txBody>
      </p:sp>
      <p:sp>
        <p:nvSpPr>
          <p:cNvPr id="69" name="Rectangle 68"/>
          <p:cNvSpPr/>
          <p:nvPr/>
        </p:nvSpPr>
        <p:spPr>
          <a:xfrm rot="5400000">
            <a:off x="5979749" y="4069973"/>
            <a:ext cx="251100" cy="16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0" name="TextBox 69"/>
          <p:cNvSpPr txBox="1"/>
          <p:nvPr/>
        </p:nvSpPr>
        <p:spPr>
          <a:xfrm>
            <a:off x="4986130" y="3664117"/>
            <a:ext cx="372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10 cm</a:t>
            </a:r>
          </a:p>
        </p:txBody>
      </p:sp>
      <p:sp>
        <p:nvSpPr>
          <p:cNvPr id="72" name="Rectangle 71"/>
          <p:cNvSpPr/>
          <p:nvPr/>
        </p:nvSpPr>
        <p:spPr>
          <a:xfrm>
            <a:off x="5302985" y="4553043"/>
            <a:ext cx="1620000" cy="132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3" name="Rectangle 72"/>
          <p:cNvSpPr/>
          <p:nvPr/>
        </p:nvSpPr>
        <p:spPr>
          <a:xfrm rot="16200000">
            <a:off x="4431979" y="4543226"/>
            <a:ext cx="1559537" cy="132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4" name="TextBox 73"/>
          <p:cNvSpPr txBox="1"/>
          <p:nvPr/>
        </p:nvSpPr>
        <p:spPr>
          <a:xfrm rot="16200000">
            <a:off x="4974712" y="4300472"/>
            <a:ext cx="3914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4.9 cm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021853" y="4537223"/>
            <a:ext cx="3914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4.9 cm</a:t>
            </a:r>
          </a:p>
        </p:txBody>
      </p:sp>
      <p:sp>
        <p:nvSpPr>
          <p:cNvPr id="3" name="Rectangle 2"/>
          <p:cNvSpPr/>
          <p:nvPr/>
        </p:nvSpPr>
        <p:spPr>
          <a:xfrm rot="1107091">
            <a:off x="914915" y="2250705"/>
            <a:ext cx="189000" cy="251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7" name="Rectangle 76"/>
          <p:cNvSpPr/>
          <p:nvPr/>
        </p:nvSpPr>
        <p:spPr>
          <a:xfrm rot="1107091">
            <a:off x="720610" y="2795714"/>
            <a:ext cx="189000" cy="251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8" name="Rectangle 77"/>
          <p:cNvSpPr/>
          <p:nvPr/>
        </p:nvSpPr>
        <p:spPr>
          <a:xfrm rot="1107091">
            <a:off x="813885" y="2564243"/>
            <a:ext cx="132300" cy="132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9" name="Rectangle 78"/>
          <p:cNvSpPr/>
          <p:nvPr/>
        </p:nvSpPr>
        <p:spPr>
          <a:xfrm rot="1107091">
            <a:off x="1001651" y="2037433"/>
            <a:ext cx="132300" cy="132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0" name="Rectangle 79"/>
          <p:cNvSpPr/>
          <p:nvPr/>
        </p:nvSpPr>
        <p:spPr>
          <a:xfrm rot="1107091">
            <a:off x="619580" y="3131724"/>
            <a:ext cx="132300" cy="132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1" name="Rectangle 80"/>
          <p:cNvSpPr/>
          <p:nvPr/>
        </p:nvSpPr>
        <p:spPr>
          <a:xfrm rot="16200000">
            <a:off x="6218541" y="4543226"/>
            <a:ext cx="1559537" cy="132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2" name="Rectangle 81"/>
          <p:cNvSpPr/>
          <p:nvPr/>
        </p:nvSpPr>
        <p:spPr>
          <a:xfrm>
            <a:off x="5302985" y="3982040"/>
            <a:ext cx="1620000" cy="132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3" name="Rectangle 82"/>
          <p:cNvSpPr/>
          <p:nvPr/>
        </p:nvSpPr>
        <p:spPr>
          <a:xfrm>
            <a:off x="5292465" y="5109446"/>
            <a:ext cx="1620000" cy="132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Rectangle 6"/>
          <p:cNvSpPr/>
          <p:nvPr/>
        </p:nvSpPr>
        <p:spPr>
          <a:xfrm>
            <a:off x="1908357" y="1077716"/>
            <a:ext cx="119353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b="1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NSYS3DB4815</a:t>
            </a:r>
            <a:endParaRPr lang="en-GB" sz="1350" b="1" dirty="0"/>
          </a:p>
        </p:txBody>
      </p:sp>
      <p:sp>
        <p:nvSpPr>
          <p:cNvPr id="12" name="Oval 11"/>
          <p:cNvSpPr/>
          <p:nvPr/>
        </p:nvSpPr>
        <p:spPr>
          <a:xfrm>
            <a:off x="808131" y="3835373"/>
            <a:ext cx="86386" cy="827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693689" y="3839827"/>
            <a:ext cx="86386" cy="827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85" name="Oval 84"/>
          <p:cNvSpPr/>
          <p:nvPr/>
        </p:nvSpPr>
        <p:spPr>
          <a:xfrm>
            <a:off x="585249" y="3835373"/>
            <a:ext cx="86386" cy="827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462746" y="4172236"/>
            <a:ext cx="464587" cy="60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7" name="Rectangle 86"/>
          <p:cNvSpPr/>
          <p:nvPr/>
        </p:nvSpPr>
        <p:spPr>
          <a:xfrm>
            <a:off x="467601" y="4429117"/>
            <a:ext cx="464587" cy="60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8" name="Oval 87"/>
          <p:cNvSpPr/>
          <p:nvPr/>
        </p:nvSpPr>
        <p:spPr>
          <a:xfrm>
            <a:off x="738539" y="4079032"/>
            <a:ext cx="86386" cy="827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89" name="Oval 88"/>
          <p:cNvSpPr/>
          <p:nvPr/>
        </p:nvSpPr>
        <p:spPr>
          <a:xfrm>
            <a:off x="624097" y="4083485"/>
            <a:ext cx="86386" cy="827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515658" y="4079032"/>
            <a:ext cx="86386" cy="827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91" name="Oval 90"/>
          <p:cNvSpPr/>
          <p:nvPr/>
        </p:nvSpPr>
        <p:spPr>
          <a:xfrm>
            <a:off x="781731" y="4369089"/>
            <a:ext cx="86386" cy="827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92" name="Oval 91"/>
          <p:cNvSpPr/>
          <p:nvPr/>
        </p:nvSpPr>
        <p:spPr>
          <a:xfrm>
            <a:off x="667290" y="4373543"/>
            <a:ext cx="86386" cy="827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93" name="Oval 92"/>
          <p:cNvSpPr/>
          <p:nvPr/>
        </p:nvSpPr>
        <p:spPr>
          <a:xfrm>
            <a:off x="558850" y="4369089"/>
            <a:ext cx="86386" cy="827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1489341" y="1512446"/>
            <a:ext cx="86386" cy="8271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04509" y="1396827"/>
            <a:ext cx="56047" cy="1010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5" name="TextBox 94"/>
          <p:cNvSpPr txBox="1"/>
          <p:nvPr/>
        </p:nvSpPr>
        <p:spPr>
          <a:xfrm>
            <a:off x="1560556" y="1473011"/>
            <a:ext cx="5164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GSM cable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81233" y="4524414"/>
            <a:ext cx="48442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Gas pipes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1418920" y="1616573"/>
            <a:ext cx="111292" cy="3341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748692" y="3484337"/>
            <a:ext cx="111292" cy="3341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527259" y="1685833"/>
            <a:ext cx="3930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~25cm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453856" y="3566899"/>
            <a:ext cx="3930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~25cm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910540" y="3524188"/>
            <a:ext cx="109574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b="1" dirty="0">
                <a:hlinkClick r:id="rId5" invalidUrl="http://www.schneider-electric.com/en/product/NSYS3D8620/spacial-s3d-plain-door-w-o-mount.plate.-h800xw600xd200.ip66-ik10-ral7035./?range=2536-spacial-s3d&amp;node=718696435-enclosures&amp;parent-subcategory-id=88376&amp;parent-category-id=5800&amp;filter=business-1-Industrial Automation and Control"/>
              </a:rPr>
              <a:t>NSYS3D8620</a:t>
            </a:r>
            <a:endParaRPr lang="en-GB" sz="1350" dirty="0"/>
          </a:p>
        </p:txBody>
      </p:sp>
      <p:sp>
        <p:nvSpPr>
          <p:cNvPr id="42" name="Down Arrow 41"/>
          <p:cNvSpPr/>
          <p:nvPr/>
        </p:nvSpPr>
        <p:spPr>
          <a:xfrm>
            <a:off x="3799416" y="1194859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0" name="Down Arrow 99"/>
          <p:cNvSpPr/>
          <p:nvPr/>
        </p:nvSpPr>
        <p:spPr>
          <a:xfrm>
            <a:off x="3976290" y="1209310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1" name="Down Arrow 100"/>
          <p:cNvSpPr/>
          <p:nvPr/>
        </p:nvSpPr>
        <p:spPr>
          <a:xfrm>
            <a:off x="4238446" y="1210264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2" name="Down Arrow 101"/>
          <p:cNvSpPr/>
          <p:nvPr/>
        </p:nvSpPr>
        <p:spPr>
          <a:xfrm>
            <a:off x="4506046" y="1195946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3" name="Down Arrow 102"/>
          <p:cNvSpPr/>
          <p:nvPr/>
        </p:nvSpPr>
        <p:spPr>
          <a:xfrm>
            <a:off x="4723351" y="1203634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4" name="Down Arrow 103"/>
          <p:cNvSpPr/>
          <p:nvPr/>
        </p:nvSpPr>
        <p:spPr>
          <a:xfrm>
            <a:off x="5007940" y="1195946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5" name="Down Arrow 104"/>
          <p:cNvSpPr/>
          <p:nvPr/>
        </p:nvSpPr>
        <p:spPr>
          <a:xfrm rot="5400000">
            <a:off x="5558131" y="1851151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7" name="Down Arrow 106"/>
          <p:cNvSpPr/>
          <p:nvPr/>
        </p:nvSpPr>
        <p:spPr>
          <a:xfrm rot="5400000">
            <a:off x="5558131" y="2045685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8" name="Down Arrow 107"/>
          <p:cNvSpPr/>
          <p:nvPr/>
        </p:nvSpPr>
        <p:spPr>
          <a:xfrm rot="5400000">
            <a:off x="5565841" y="2220225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9" name="Down Arrow 108"/>
          <p:cNvSpPr/>
          <p:nvPr/>
        </p:nvSpPr>
        <p:spPr>
          <a:xfrm rot="5400000">
            <a:off x="7269680" y="3805859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0" name="Down Arrow 109"/>
          <p:cNvSpPr/>
          <p:nvPr/>
        </p:nvSpPr>
        <p:spPr>
          <a:xfrm rot="5400000">
            <a:off x="7265249" y="4099208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1" name="Down Arrow 110"/>
          <p:cNvSpPr/>
          <p:nvPr/>
        </p:nvSpPr>
        <p:spPr>
          <a:xfrm rot="5400000">
            <a:off x="7272871" y="4249713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2" name="Down Arrow 111"/>
          <p:cNvSpPr/>
          <p:nvPr/>
        </p:nvSpPr>
        <p:spPr>
          <a:xfrm rot="5400000">
            <a:off x="7263021" y="4386734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3" name="Down Arrow 112"/>
          <p:cNvSpPr/>
          <p:nvPr/>
        </p:nvSpPr>
        <p:spPr>
          <a:xfrm rot="5400000">
            <a:off x="7266979" y="4547837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4" name="Down Arrow 113"/>
          <p:cNvSpPr/>
          <p:nvPr/>
        </p:nvSpPr>
        <p:spPr>
          <a:xfrm rot="5400000">
            <a:off x="7281118" y="4696304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5" name="Down Arrow 114"/>
          <p:cNvSpPr/>
          <p:nvPr/>
        </p:nvSpPr>
        <p:spPr>
          <a:xfrm rot="5400000">
            <a:off x="7281118" y="4851849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6" name="Down Arrow 115"/>
          <p:cNvSpPr/>
          <p:nvPr/>
        </p:nvSpPr>
        <p:spPr>
          <a:xfrm rot="5400000">
            <a:off x="7281119" y="5000318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7" name="Down Arrow 116"/>
          <p:cNvSpPr/>
          <p:nvPr/>
        </p:nvSpPr>
        <p:spPr>
          <a:xfrm rot="5400000">
            <a:off x="7259907" y="3946880"/>
            <a:ext cx="85151" cy="20230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8" name="Down Arrow 117"/>
          <p:cNvSpPr/>
          <p:nvPr/>
        </p:nvSpPr>
        <p:spPr>
          <a:xfrm rot="5400000">
            <a:off x="4838667" y="4046681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9" name="Down Arrow 118"/>
          <p:cNvSpPr/>
          <p:nvPr/>
        </p:nvSpPr>
        <p:spPr>
          <a:xfrm rot="5400000">
            <a:off x="4834236" y="4340030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0" name="Down Arrow 119"/>
          <p:cNvSpPr/>
          <p:nvPr/>
        </p:nvSpPr>
        <p:spPr>
          <a:xfrm rot="5400000">
            <a:off x="4841858" y="4490534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1" name="Down Arrow 120"/>
          <p:cNvSpPr/>
          <p:nvPr/>
        </p:nvSpPr>
        <p:spPr>
          <a:xfrm rot="5400000">
            <a:off x="4832008" y="4627555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2" name="Down Arrow 121"/>
          <p:cNvSpPr/>
          <p:nvPr/>
        </p:nvSpPr>
        <p:spPr>
          <a:xfrm rot="5400000">
            <a:off x="4835965" y="4788659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3" name="Down Arrow 122"/>
          <p:cNvSpPr/>
          <p:nvPr/>
        </p:nvSpPr>
        <p:spPr>
          <a:xfrm rot="5400000">
            <a:off x="4850105" y="4937126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4" name="Down Arrow 123"/>
          <p:cNvSpPr/>
          <p:nvPr/>
        </p:nvSpPr>
        <p:spPr>
          <a:xfrm rot="5400000">
            <a:off x="4850104" y="5092670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5" name="Down Arrow 124"/>
          <p:cNvSpPr/>
          <p:nvPr/>
        </p:nvSpPr>
        <p:spPr>
          <a:xfrm rot="5400000">
            <a:off x="4850106" y="5241139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6" name="Down Arrow 125"/>
          <p:cNvSpPr/>
          <p:nvPr/>
        </p:nvSpPr>
        <p:spPr>
          <a:xfrm rot="5400000">
            <a:off x="4828894" y="4187701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7" name="Down Arrow 126"/>
          <p:cNvSpPr/>
          <p:nvPr/>
        </p:nvSpPr>
        <p:spPr>
          <a:xfrm rot="5400000">
            <a:off x="3156977" y="1807121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8" name="Down Arrow 127"/>
          <p:cNvSpPr/>
          <p:nvPr/>
        </p:nvSpPr>
        <p:spPr>
          <a:xfrm rot="5400000">
            <a:off x="3152546" y="2100470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5" name="Down Arrow 134"/>
          <p:cNvSpPr/>
          <p:nvPr/>
        </p:nvSpPr>
        <p:spPr>
          <a:xfrm rot="5400000">
            <a:off x="3147204" y="1948142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6" name="Down Arrow 135"/>
          <p:cNvSpPr/>
          <p:nvPr/>
        </p:nvSpPr>
        <p:spPr>
          <a:xfrm>
            <a:off x="3682905" y="2545916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7" name="Down Arrow 136"/>
          <p:cNvSpPr/>
          <p:nvPr/>
        </p:nvSpPr>
        <p:spPr>
          <a:xfrm>
            <a:off x="3859779" y="2560367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8" name="Down Arrow 137"/>
          <p:cNvSpPr/>
          <p:nvPr/>
        </p:nvSpPr>
        <p:spPr>
          <a:xfrm>
            <a:off x="4121935" y="2561321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9" name="Down Arrow 138"/>
          <p:cNvSpPr/>
          <p:nvPr/>
        </p:nvSpPr>
        <p:spPr>
          <a:xfrm>
            <a:off x="4389535" y="2547004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0" name="Down Arrow 139"/>
          <p:cNvSpPr/>
          <p:nvPr/>
        </p:nvSpPr>
        <p:spPr>
          <a:xfrm>
            <a:off x="4606840" y="2554691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1" name="Down Arrow 140"/>
          <p:cNvSpPr/>
          <p:nvPr/>
        </p:nvSpPr>
        <p:spPr>
          <a:xfrm>
            <a:off x="4891429" y="2547004"/>
            <a:ext cx="85151" cy="2023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2" name="Down Arrow 141"/>
          <p:cNvSpPr/>
          <p:nvPr/>
        </p:nvSpPr>
        <p:spPr>
          <a:xfrm rot="6729044">
            <a:off x="1628190" y="3260236"/>
            <a:ext cx="200402" cy="3664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3" name="TextBox 142"/>
          <p:cNvSpPr txBox="1"/>
          <p:nvPr/>
        </p:nvSpPr>
        <p:spPr>
          <a:xfrm>
            <a:off x="4151047" y="904990"/>
            <a:ext cx="6270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Inputs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7438918" y="4185332"/>
            <a:ext cx="6270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Inputs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4027573" y="4336549"/>
            <a:ext cx="7569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Outputs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2594145" y="2397531"/>
            <a:ext cx="7569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Outputs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806708" y="1160154"/>
            <a:ext cx="2048570" cy="343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9" name="Down Arrow 148"/>
          <p:cNvSpPr/>
          <p:nvPr/>
        </p:nvSpPr>
        <p:spPr>
          <a:xfrm rot="5400000">
            <a:off x="4163885" y="2036747"/>
            <a:ext cx="96703" cy="152868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4" t="14910" r="19736" b="10510"/>
          <a:stretch/>
        </p:blipFill>
        <p:spPr>
          <a:xfrm>
            <a:off x="2304853" y="4137779"/>
            <a:ext cx="1145357" cy="1421091"/>
          </a:xfrm>
          <a:prstGeom prst="rect">
            <a:avLst/>
          </a:prstGeom>
        </p:spPr>
      </p:pic>
      <p:sp>
        <p:nvSpPr>
          <p:cNvPr id="130" name="TextBox 129"/>
          <p:cNvSpPr txBox="1"/>
          <p:nvPr/>
        </p:nvSpPr>
        <p:spPr>
          <a:xfrm>
            <a:off x="2748033" y="5472457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600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2042815" y="4685343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800</a:t>
            </a:r>
          </a:p>
        </p:txBody>
      </p:sp>
      <p:cxnSp>
        <p:nvCxnSpPr>
          <p:cNvPr id="132" name="Straight Arrow Connector 131"/>
          <p:cNvCxnSpPr/>
          <p:nvPr/>
        </p:nvCxnSpPr>
        <p:spPr>
          <a:xfrm>
            <a:off x="3106316" y="4058515"/>
            <a:ext cx="288758" cy="1503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3162895" y="3904304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200</a:t>
            </a:r>
          </a:p>
        </p:txBody>
      </p:sp>
      <p:sp>
        <p:nvSpPr>
          <p:cNvPr id="134" name="Bent Arrow 133"/>
          <p:cNvSpPr/>
          <p:nvPr/>
        </p:nvSpPr>
        <p:spPr>
          <a:xfrm rot="5400000">
            <a:off x="3365188" y="4334387"/>
            <a:ext cx="671660" cy="52433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342550" y="3557948"/>
            <a:ext cx="1286092" cy="7237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1083917" y="4250005"/>
            <a:ext cx="315771" cy="1791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549045" y="904990"/>
            <a:ext cx="1821458" cy="2209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flipV="1">
            <a:off x="1160127" y="2091868"/>
            <a:ext cx="480894" cy="14957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1400705" y="2689845"/>
            <a:ext cx="3545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60cm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608451" y="4901872"/>
            <a:ext cx="524503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50" dirty="0"/>
              <a:t>90 ˚ turn</a:t>
            </a:r>
          </a:p>
        </p:txBody>
      </p:sp>
      <p:pic>
        <p:nvPicPr>
          <p:cNvPr id="152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pic>
        <p:nvPicPr>
          <p:cNvPr id="154" name="Picture 15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  <p:sp>
        <p:nvSpPr>
          <p:cNvPr id="155" name="TextBox 154"/>
          <p:cNvSpPr txBox="1"/>
          <p:nvPr/>
        </p:nvSpPr>
        <p:spPr>
          <a:xfrm>
            <a:off x="1399688" y="152985"/>
            <a:ext cx="67056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700" b="1" dirty="0" smtClean="0">
                <a:solidFill>
                  <a:srgbClr val="0055A0"/>
                </a:solidFill>
              </a:rPr>
              <a:t>Electrical patch panel </a:t>
            </a:r>
            <a:endParaRPr lang="en-GB" sz="3700" b="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56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-789410"/>
            <a:ext cx="9545100" cy="2232025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Fitting the “Junction Box” in </a:t>
            </a:r>
            <a:r>
              <a:rPr lang="en-GB" sz="3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alcove - test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9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22/03/2016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4800600"/>
            <a:ext cx="9144000" cy="142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04" y="6223677"/>
            <a:ext cx="581696" cy="59502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" y="4684948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 smtClean="0">
              <a:solidFill>
                <a:srgbClr val="01835F"/>
              </a:solidFill>
            </a:endParaRPr>
          </a:p>
          <a:p>
            <a:pPr marL="285750" indent="-285750">
              <a:buFontTx/>
              <a:buChar char="-"/>
            </a:pPr>
            <a:endParaRPr lang="en-GB" sz="1600" dirty="0" smtClean="0">
              <a:solidFill>
                <a:srgbClr val="018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93374" y="2357122"/>
            <a:ext cx="4273826" cy="32053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224" y="723146"/>
            <a:ext cx="2640967" cy="35212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136" y="3524967"/>
            <a:ext cx="3906410" cy="2929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0" y="1181188"/>
            <a:ext cx="28335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1835F"/>
                </a:solidFill>
              </a:rPr>
              <a:t>Scale: 1:1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1835F"/>
                </a:solidFill>
              </a:rPr>
              <a:t>This helped us to see how to route the cabling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1835F"/>
                </a:solidFill>
              </a:rPr>
              <a:t>It is visible where to fix the support for the box</a:t>
            </a:r>
            <a:endParaRPr lang="en-GB" dirty="0">
              <a:solidFill>
                <a:srgbClr val="0183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68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9460</TotalTime>
  <Words>423</Words>
  <Application>Microsoft Office PowerPoint</Application>
  <PresentationFormat>On-screen Show (4:3)</PresentationFormat>
  <Paragraphs>148</Paragraphs>
  <Slides>13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Office Theme</vt:lpstr>
      <vt:lpstr>Worksheet</vt:lpstr>
      <vt:lpstr>Update on Junction Box Design</vt:lpstr>
      <vt:lpstr>Pipe work</vt:lpstr>
      <vt:lpstr>Pipe work – quality verification</vt:lpstr>
      <vt:lpstr>Clamping plastic parts</vt:lpstr>
      <vt:lpstr>Construction of the box</vt:lpstr>
      <vt:lpstr>Order status</vt:lpstr>
      <vt:lpstr>PowerPoint Presentation</vt:lpstr>
      <vt:lpstr>PowerPoint Presentation</vt:lpstr>
      <vt:lpstr>Fitting the “Junction Box” in the alcove - test</vt:lpstr>
      <vt:lpstr>Placing the cooling plants in UX85 alcove - layout</vt:lpstr>
      <vt:lpstr>Measurements for the passage  from the lift up to the alcove</vt:lpstr>
      <vt:lpstr>Dimensions of the shaft hole  (lifting platform)</vt:lpstr>
      <vt:lpstr>The biggest dimensions which we can transport vertically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Edyta Maria Pilorz</cp:lastModifiedBy>
  <cp:revision>997</cp:revision>
  <cp:lastPrinted>2014-04-23T12:08:29Z</cp:lastPrinted>
  <dcterms:created xsi:type="dcterms:W3CDTF">2006-08-16T00:00:00Z</dcterms:created>
  <dcterms:modified xsi:type="dcterms:W3CDTF">2017-03-24T16:14:31Z</dcterms:modified>
</cp:coreProperties>
</file>