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837" r:id="rId2"/>
    <p:sldId id="891" r:id="rId3"/>
    <p:sldId id="929" r:id="rId4"/>
  </p:sldIdLst>
  <p:sldSz cx="9902825" cy="6858000"/>
  <p:notesSz cx="7315200" cy="9601200"/>
  <p:defaultTextStyle>
    <a:defPPr>
      <a:defRPr lang="en-US"/>
    </a:defPPr>
    <a:lvl1pPr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0"/>
      </a:spcBef>
      <a:spcAft>
        <a:spcPct val="0"/>
      </a:spcAft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1200" b="1" kern="1200">
        <a:solidFill>
          <a:srgbClr val="FFFF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Helvetic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>
          <p15:clr>
            <a:srgbClr val="A4A3A4"/>
          </p15:clr>
        </p15:guide>
        <p15:guide id="2" pos="30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5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CC"/>
    <a:srgbClr val="33CCCC"/>
    <a:srgbClr val="CCFFFF"/>
    <a:srgbClr val="FFFF99"/>
    <a:srgbClr val="0099CC"/>
    <a:srgbClr val="CC3300"/>
    <a:srgbClr val="969696"/>
    <a:srgbClr val="FF99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9" autoAdjust="0"/>
    <p:restoredTop sz="98618" autoAdjust="0"/>
  </p:normalViewPr>
  <p:slideViewPr>
    <p:cSldViewPr snapToGrid="0">
      <p:cViewPr varScale="1">
        <p:scale>
          <a:sx n="88" d="100"/>
          <a:sy n="88" d="100"/>
        </p:scale>
        <p:origin x="1325" y="58"/>
      </p:cViewPr>
      <p:guideLst>
        <p:guide orient="horz" pos="2136"/>
        <p:guide pos="307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427" y="326"/>
      </p:cViewPr>
      <p:guideLst>
        <p:guide orient="horz" pos="3025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57538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25913" y="0"/>
            <a:ext cx="31575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ctr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 dirty="0"/>
              <a:t>15 </a:t>
            </a:r>
            <a:r>
              <a:rPr lang="en-GB" dirty="0" err="1"/>
              <a:t>giugno</a:t>
            </a:r>
            <a:r>
              <a:rPr lang="en-GB" dirty="0"/>
              <a:t> 2000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3363"/>
            <a:ext cx="3157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r>
              <a:rPr lang="en-GB"/>
              <a:t>The data storage challenge for LHC-   Part I - The technology </a:t>
            </a:r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25913" y="9123363"/>
            <a:ext cx="3157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5953" tIns="47978" rIns="95953" bIns="47978" numCol="1" anchor="b" anchorCtr="0" compatLnSpc="1">
            <a:prstTxWarp prst="textNoShape">
              <a:avLst/>
            </a:prstTxWarp>
          </a:bodyPr>
          <a:lstStyle>
            <a:lvl1pPr algn="r" defTabSz="952500"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F0EE09F5-DE33-45FB-AD2B-833EA9E8690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69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397250" y="9123363"/>
            <a:ext cx="357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5953" tIns="47978" rIns="95953" bIns="47978" anchor="ctr">
            <a:spAutoFit/>
          </a:bodyPr>
          <a:lstStyle/>
          <a:p>
            <a:pPr algn="ctr" defTabSz="952500">
              <a:spcBef>
                <a:spcPct val="50000"/>
              </a:spcBef>
            </a:pPr>
            <a:fld id="{F377A969-9BF3-4FCC-9D97-5E32E1DBD98D}" type="slidenum">
              <a:rPr lang="en-GB" sz="1000" b="0">
                <a:solidFill>
                  <a:schemeClr val="tx1"/>
                </a:solidFill>
                <a:effectLst/>
                <a:latin typeface="Times New Roman" pitchFamily="18" charset="0"/>
              </a:rPr>
              <a:pPr algn="ctr" defTabSz="952500">
                <a:spcBef>
                  <a:spcPct val="50000"/>
                </a:spcBef>
              </a:pPr>
              <a:t>‹#›</a:t>
            </a:fld>
            <a:endParaRPr lang="en-GB" sz="1000" b="0" dirty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1968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01638" y="1952625"/>
            <a:ext cx="8577262" cy="808038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89038" y="3894138"/>
            <a:ext cx="7529512" cy="1752600"/>
          </a:xfrm>
          <a:ln>
            <a:noFill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7140575" y="6483350"/>
            <a:ext cx="23923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 algn="r">
              <a:lnSpc>
                <a:spcPct val="100000"/>
              </a:lnSpc>
            </a:pPr>
            <a:r>
              <a:rPr lang="en-US" sz="1000" b="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Silvia Dalla Torre</a:t>
            </a:r>
          </a:p>
        </p:txBody>
      </p:sp>
      <p:sp>
        <p:nvSpPr>
          <p:cNvPr id="4143" name="Rectangle 4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9125" y="6437313"/>
            <a:ext cx="3048000" cy="2873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4144" name="Rectangle 48"/>
          <p:cNvSpPr>
            <a:spLocks noGrp="1" noChangeArrowheads="1"/>
          </p:cNvSpPr>
          <p:nvPr>
            <p:ph type="dt" sz="quarter" idx="2"/>
          </p:nvPr>
        </p:nvSpPr>
        <p:spPr>
          <a:xfrm>
            <a:off x="341313" y="6435725"/>
            <a:ext cx="1844675" cy="285750"/>
          </a:xfrm>
        </p:spPr>
        <p:txBody>
          <a:bodyPr/>
          <a:lstStyle>
            <a:lvl1pPr>
              <a:defRPr sz="1000">
                <a:latin typeface="Helvetica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4351" name="Picture 255" descr="compass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475" y="2998788"/>
            <a:ext cx="485775" cy="4667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4913" y="0"/>
            <a:ext cx="2347912" cy="6315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9588" y="0"/>
            <a:ext cx="6892925" cy="6315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4313" y="0"/>
            <a:ext cx="7148512" cy="984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863" y="6678613"/>
            <a:ext cx="8421687" cy="179387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169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1692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9588" y="1176338"/>
            <a:ext cx="4354512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6500" y="1176338"/>
            <a:ext cx="4356100" cy="51387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2225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515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51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788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788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7550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913" y="273050"/>
            <a:ext cx="553561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755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042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042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042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/>
              <a:t>		</a:t>
            </a:r>
            <a:r>
              <a:rPr lang="en-US" dirty="0"/>
              <a:t>Silvia DALLA TORRE</a:t>
            </a:r>
          </a:p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754313" y="0"/>
            <a:ext cx="7148512" cy="9842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003366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176338"/>
            <a:ext cx="8863012" cy="51387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85" name="Rectangle 6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6863" y="6678613"/>
            <a:ext cx="8421687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1pPr>
          </a:lstStyle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dirty="0" smtClean="0"/>
              <a:t>a new </a:t>
            </a:r>
            <a:r>
              <a:rPr lang="en-US" dirty="0" err="1" smtClean="0"/>
              <a:t>photoconverter</a:t>
            </a:r>
            <a:r>
              <a:rPr lang="en-US" dirty="0" smtClean="0"/>
              <a:t> ?    </a:t>
            </a:r>
            <a:r>
              <a:rPr lang="en-US" dirty="0"/>
              <a:t>		Silvia DALLA TORRE</a:t>
            </a:r>
          </a:p>
          <a:p>
            <a:endParaRPr lang="en-US" dirty="0"/>
          </a:p>
        </p:txBody>
      </p:sp>
      <p:sp>
        <p:nvSpPr>
          <p:cNvPr id="1089" name="Rectangle 65"/>
          <p:cNvSpPr>
            <a:spLocks noChangeArrowheads="1"/>
          </p:cNvSpPr>
          <p:nvPr/>
        </p:nvSpPr>
        <p:spPr bwMode="auto">
          <a:xfrm>
            <a:off x="7997825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 eaLnBrk="1" hangingPunct="1">
              <a:lnSpc>
                <a:spcPct val="100000"/>
              </a:lnSpc>
            </a:pPr>
            <a:fld id="{9A115F6C-74EA-4BD9-8CC9-31AE54DB4437}" type="slidenum">
              <a:rPr lang="en-US" b="0">
                <a:solidFill>
                  <a:schemeClr val="tx1"/>
                </a:solidFill>
                <a:effectLst/>
                <a:latin typeface="Comic Sans MS" pitchFamily="66" charset="0"/>
              </a:rPr>
              <a:pPr algn="r" eaLnBrk="1" hangingPunct="1">
                <a:lnSpc>
                  <a:spcPct val="100000"/>
                </a:lnSpc>
              </a:pPr>
              <a:t>‹#›</a:t>
            </a:fld>
            <a:endParaRPr lang="en-US" b="0" dirty="0"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92" name="Line 68"/>
          <p:cNvSpPr>
            <a:spLocks noChangeShapeType="1"/>
          </p:cNvSpPr>
          <p:nvPr/>
        </p:nvSpPr>
        <p:spPr bwMode="auto">
          <a:xfrm>
            <a:off x="0" y="1000125"/>
            <a:ext cx="99028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sp>
        <p:nvSpPr>
          <p:cNvPr id="1093" name="Line 69"/>
          <p:cNvSpPr>
            <a:spLocks noChangeShapeType="1"/>
          </p:cNvSpPr>
          <p:nvPr/>
        </p:nvSpPr>
        <p:spPr bwMode="auto">
          <a:xfrm flipV="1">
            <a:off x="0" y="6472238"/>
            <a:ext cx="9902825" cy="0"/>
          </a:xfrm>
          <a:prstGeom prst="line">
            <a:avLst/>
          </a:prstGeom>
          <a:noFill/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lIns="92075" tIns="46038" rIns="92075" bIns="46038" anchor="ctr"/>
          <a:lstStyle/>
          <a:p>
            <a:endParaRPr lang="en-US" dirty="0"/>
          </a:p>
        </p:txBody>
      </p:sp>
      <p:pic>
        <p:nvPicPr>
          <p:cNvPr id="1094" name="Picture 70" descr="Logo_INFN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10625" y="6515100"/>
            <a:ext cx="6127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4" descr="rich1_artistic_trans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135" y="0"/>
            <a:ext cx="902366" cy="101559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effectLst/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FF9900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Font typeface="Wingdings" pitchFamily="2" charset="2"/>
        <a:buChar char="§"/>
        <a:defRPr b="1">
          <a:solidFill>
            <a:srgbClr val="0000CC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CC"/>
        </a:buClr>
        <a:buSzPct val="40000"/>
        <a:buFont typeface="Wingdings" pitchFamily="2" charset="2"/>
        <a:buChar char="¨"/>
        <a:defRPr sz="1600" b="1">
          <a:solidFill>
            <a:srgbClr val="0000CC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"/>
        <a:defRPr sz="1400" b="1">
          <a:solidFill>
            <a:srgbClr val="0000CC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rgbClr val="0000CC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1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4693" y="0"/>
            <a:ext cx="8598132" cy="984250"/>
          </a:xfrm>
        </p:spPr>
        <p:txBody>
          <a:bodyPr/>
          <a:lstStyle/>
          <a:p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 smtClean="0"/>
              <a:t>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9908" y="1614064"/>
            <a:ext cx="8630257" cy="1754326"/>
          </a:xfrm>
          <a:prstGeom prst="rect">
            <a:avLst/>
          </a:prstGeom>
          <a:solidFill>
            <a:schemeClr val="bg1"/>
          </a:solidFill>
          <a:ln w="28575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i="1" dirty="0" smtClean="0">
                <a:solidFill>
                  <a:srgbClr val="0000CC"/>
                </a:solidFill>
                <a:effectLst/>
              </a:rPr>
              <a:t>A NEW PHOTOCONVERTER ?</a:t>
            </a:r>
            <a:endParaRPr lang="en-US" sz="4000" i="1" dirty="0" smtClean="0">
              <a:solidFill>
                <a:srgbClr val="0000CC"/>
              </a:solidFill>
              <a:effectLst/>
            </a:endParaRPr>
          </a:p>
          <a:p>
            <a:pPr algn="ctr"/>
            <a:endParaRPr lang="en-US" sz="2000" i="1" dirty="0">
              <a:solidFill>
                <a:srgbClr val="0000CC"/>
              </a:solidFill>
              <a:effectLst/>
            </a:endParaRPr>
          </a:p>
          <a:p>
            <a:pPr algn="ctr"/>
            <a:endParaRPr lang="en-US" sz="2000" i="1" dirty="0" smtClean="0">
              <a:solidFill>
                <a:srgbClr val="0000CC"/>
              </a:solidFill>
              <a:effectLst/>
            </a:endParaRPr>
          </a:p>
          <a:p>
            <a:pPr algn="ctr"/>
            <a:r>
              <a:rPr lang="en-US" sz="2000" i="1" dirty="0" smtClean="0">
                <a:solidFill>
                  <a:schemeClr val="tx1"/>
                </a:solidFill>
                <a:effectLst/>
              </a:rPr>
              <a:t>S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. Dalla </a:t>
            </a:r>
            <a:r>
              <a:rPr lang="en-US" sz="2000" i="1" dirty="0" smtClean="0">
                <a:solidFill>
                  <a:schemeClr val="tx1"/>
                </a:solidFill>
                <a:effectLst/>
              </a:rPr>
              <a:t>Torre</a:t>
            </a:r>
            <a:endParaRPr lang="en-US" sz="2000" i="1" dirty="0" smtClean="0">
              <a:solidFill>
                <a:schemeClr val="tx1"/>
              </a:solidFill>
              <a:effectLst/>
            </a:endParaRPr>
          </a:p>
          <a:p>
            <a:endParaRPr lang="en-US" sz="2000" i="1" dirty="0" smtClean="0">
              <a:solidFill>
                <a:srgbClr val="0000CC"/>
              </a:soli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 rot="20975239">
            <a:off x="2496927" y="3941223"/>
            <a:ext cx="5955476" cy="15881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</a:t>
            </a:r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rom A. </a:t>
            </a:r>
            <a:r>
              <a:rPr lang="en-US" sz="5400" b="1" cap="none" spc="0" dirty="0" err="1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Valentini</a:t>
            </a:r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, </a:t>
            </a:r>
          </a:p>
          <a:p>
            <a:pPr algn="ctr"/>
            <a:r>
              <a:rPr lang="en-US" sz="540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INFN, CSN5, </a:t>
            </a:r>
            <a:r>
              <a:rPr lang="en-US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2016</a:t>
            </a:r>
            <a:endParaRPr lang="en-US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966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0"/>
            <a:ext cx="8480425" cy="984250"/>
          </a:xfrm>
        </p:spPr>
        <p:txBody>
          <a:bodyPr/>
          <a:lstStyle/>
          <a:p>
            <a:r>
              <a:rPr lang="en-US" dirty="0" smtClean="0"/>
              <a:t>NOVEL DETECTOR HV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736" y="1351281"/>
            <a:ext cx="9426101" cy="4643120"/>
          </a:xfrm>
        </p:spPr>
        <p:txBody>
          <a:bodyPr/>
          <a:lstStyle/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it-IT" i="1" dirty="0">
                <a:solidFill>
                  <a:srgbClr val="C00000"/>
                </a:solidFill>
              </a:rPr>
              <a:t>Antonio Valentini – Sezione INFN di </a:t>
            </a:r>
            <a:r>
              <a:rPr lang="it-IT" i="1" dirty="0" smtClean="0">
                <a:solidFill>
                  <a:srgbClr val="C00000"/>
                </a:solidFill>
              </a:rPr>
              <a:t>Bari</a:t>
            </a:r>
          </a:p>
          <a:p>
            <a:endParaRPr lang="it-IT" i="1" dirty="0">
              <a:solidFill>
                <a:srgbClr val="FF0000"/>
              </a:solidFill>
            </a:endParaRPr>
          </a:p>
          <a:p>
            <a:r>
              <a:rPr lang="en-US" i="1" u="sng" dirty="0" smtClean="0">
                <a:solidFill>
                  <a:schemeClr val="tx1"/>
                </a:solidFill>
              </a:rPr>
              <a:t>Italian patent application  n. 102015000053374</a:t>
            </a:r>
          </a:p>
          <a:p>
            <a:endParaRPr lang="en-US" i="1" dirty="0" smtClean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dirty="0" err="1" smtClean="0">
                <a:cs typeface="Times New Roman" pitchFamily="18" charset="0"/>
              </a:rPr>
              <a:t>Photocatodes</a:t>
            </a:r>
            <a:r>
              <a:rPr lang="en-US" i="1" dirty="0" smtClean="0">
                <a:cs typeface="Times New Roman" pitchFamily="18" charset="0"/>
              </a:rPr>
              <a:t>:  </a:t>
            </a:r>
            <a:r>
              <a:rPr lang="en-US" i="1" dirty="0" err="1" smtClean="0">
                <a:cs typeface="Times New Roman" pitchFamily="18" charset="0"/>
              </a:rPr>
              <a:t>diamon</a:t>
            </a:r>
            <a:r>
              <a:rPr lang="en-US" i="1" dirty="0" smtClean="0">
                <a:cs typeface="Times New Roman" pitchFamily="18" charset="0"/>
              </a:rPr>
              <a:t> film obtained with </a:t>
            </a:r>
            <a:r>
              <a:rPr lang="en-US" i="1" dirty="0" smtClean="0">
                <a:solidFill>
                  <a:srgbClr val="C00000"/>
                </a:solidFill>
                <a:cs typeface="Times New Roman" pitchFamily="18" charset="0"/>
              </a:rPr>
              <a:t>Spray</a:t>
            </a:r>
            <a:r>
              <a:rPr lang="en-US" dirty="0" smtClean="0">
                <a:solidFill>
                  <a:srgbClr val="C00000"/>
                </a:solidFill>
                <a:cs typeface="Times New Roman" pitchFamily="18" charset="0"/>
              </a:rPr>
              <a:t> Technique </a:t>
            </a:r>
            <a:r>
              <a:rPr lang="en-US" dirty="0" smtClean="0">
                <a:cs typeface="Times New Roman" pitchFamily="18" charset="0"/>
              </a:rPr>
              <a:t>making use of </a:t>
            </a:r>
            <a:r>
              <a:rPr lang="en-US" i="1" dirty="0" smtClean="0">
                <a:solidFill>
                  <a:srgbClr val="C00000"/>
                </a:solidFill>
                <a:cs typeface="Times New Roman" pitchFamily="18" charset="0"/>
              </a:rPr>
              <a:t>NC powder</a:t>
            </a:r>
          </a:p>
          <a:p>
            <a:pPr lvl="1"/>
            <a:r>
              <a:rPr lang="en-US" i="1" dirty="0" smtClean="0">
                <a:solidFill>
                  <a:srgbClr val="C00000"/>
                </a:solidFill>
                <a:cs typeface="Times New Roman" pitchFamily="18" charset="0"/>
              </a:rPr>
              <a:t>Spray technique: T ~ 120</a:t>
            </a:r>
            <a:r>
              <a:rPr lang="en-US" i="1" baseline="30000" dirty="0" smtClean="0">
                <a:solidFill>
                  <a:srgbClr val="C00000"/>
                </a:solidFill>
                <a:cs typeface="Times New Roman" pitchFamily="18" charset="0"/>
              </a:rPr>
              <a:t>°  </a:t>
            </a:r>
            <a:r>
              <a:rPr lang="en-US" i="1" dirty="0" smtClean="0">
                <a:solidFill>
                  <a:srgbClr val="C00000"/>
                </a:solidFill>
                <a:cs typeface="Times New Roman" pitchFamily="18" charset="0"/>
              </a:rPr>
              <a:t>(</a:t>
            </a:r>
            <a:r>
              <a:rPr lang="en-US" i="1" dirty="0" err="1" smtClean="0">
                <a:solidFill>
                  <a:srgbClr val="C00000"/>
                </a:solidFill>
                <a:cs typeface="Times New Roman" pitchFamily="18" charset="0"/>
              </a:rPr>
              <a:t>insted</a:t>
            </a:r>
            <a:r>
              <a:rPr lang="en-US" i="1" dirty="0" smtClean="0">
                <a:solidFill>
                  <a:srgbClr val="C00000"/>
                </a:solidFill>
                <a:cs typeface="Times New Roman" pitchFamily="18" charset="0"/>
              </a:rPr>
              <a:t> of 800° as in standard techniques)</a:t>
            </a:r>
          </a:p>
          <a:p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335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RD51 </a:t>
            </a:r>
            <a:r>
              <a:rPr lang="it-IT" dirty="0" err="1" smtClean="0"/>
              <a:t>miniweek</a:t>
            </a:r>
            <a:r>
              <a:rPr lang="it-IT" dirty="0" smtClean="0"/>
              <a:t>, 20-23/2/2017              </a:t>
            </a:r>
            <a:r>
              <a:rPr lang="en-US" dirty="0" smtClean="0"/>
              <a:t>                   </a:t>
            </a:r>
            <a:r>
              <a:rPr lang="en-US" b="1" dirty="0" smtClean="0"/>
              <a:t>a new </a:t>
            </a:r>
            <a:r>
              <a:rPr lang="en-US" b="1" dirty="0" err="1" smtClean="0"/>
              <a:t>photoconverter</a:t>
            </a:r>
            <a:r>
              <a:rPr lang="en-US" b="1" dirty="0" smtClean="0"/>
              <a:t> ?    </a:t>
            </a:r>
            <a:r>
              <a:rPr lang="en-US" b="1" dirty="0" smtClean="0"/>
              <a:t>		</a:t>
            </a:r>
            <a:r>
              <a:rPr lang="en-US" dirty="0" smtClean="0"/>
              <a:t>Silvia DALLA TORRE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653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9097" y="0"/>
            <a:ext cx="7873728" cy="984250"/>
          </a:xfrm>
        </p:spPr>
        <p:txBody>
          <a:bodyPr/>
          <a:lstStyle/>
          <a:p>
            <a:r>
              <a:rPr lang="en-US" dirty="0" smtClean="0"/>
              <a:t>QE comparable to </a:t>
            </a:r>
            <a:r>
              <a:rPr lang="en-US" dirty="0" err="1" smtClean="0"/>
              <a:t>CsI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C00000"/>
                </a:solidFill>
              </a:rPr>
              <a:t>Higher QE recently obtained</a:t>
            </a:r>
            <a:r>
              <a:rPr lang="en-US" dirty="0" smtClean="0"/>
              <a:t>, submitted for publication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RD51 miniweek, 20-23/2/2017              </a:t>
            </a:r>
            <a:r>
              <a:rPr lang="en-US" smtClean="0"/>
              <a:t>                   </a:t>
            </a:r>
            <a:r>
              <a:rPr lang="en-US" b="1" smtClean="0"/>
              <a:t>a new photoconverter ?    		</a:t>
            </a:r>
            <a:r>
              <a:rPr lang="en-US" smtClean="0"/>
              <a:t>Silvia DALLA TORRE</a:t>
            </a:r>
          </a:p>
          <a:p>
            <a:endParaRPr lang="en-US" dirty="0"/>
          </a:p>
        </p:txBody>
      </p:sp>
      <p:grpSp>
        <p:nvGrpSpPr>
          <p:cNvPr id="6" name="Gruppo 8"/>
          <p:cNvGrpSpPr/>
          <p:nvPr/>
        </p:nvGrpSpPr>
        <p:grpSpPr>
          <a:xfrm>
            <a:off x="835039" y="1347788"/>
            <a:ext cx="3053110" cy="4133852"/>
            <a:chOff x="5555083" y="1562471"/>
            <a:chExt cx="3053110" cy="4133852"/>
          </a:xfrm>
        </p:grpSpPr>
        <p:sp>
          <p:nvSpPr>
            <p:cNvPr id="7" name="Rettangolo 4"/>
            <p:cNvSpPr/>
            <p:nvPr/>
          </p:nvSpPr>
          <p:spPr>
            <a:xfrm>
              <a:off x="5592624" y="5271591"/>
              <a:ext cx="3015569" cy="4247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r>
                <a:rPr lang="en-US" sz="2400" b="1" dirty="0" smtClean="0">
                  <a:solidFill>
                    <a:srgbClr val="0000CC"/>
                  </a:solidFill>
                </a:rPr>
                <a:t>QE= </a:t>
              </a:r>
              <a:r>
                <a:rPr lang="en-US" sz="2400" b="1" dirty="0">
                  <a:solidFill>
                    <a:srgbClr val="0000CC"/>
                  </a:solidFill>
                </a:rPr>
                <a:t>22% at 146 nm</a:t>
              </a:r>
              <a:endParaRPr lang="it-IT" sz="2400" b="1" dirty="0">
                <a:solidFill>
                  <a:srgbClr val="0000CC"/>
                </a:solidFill>
              </a:endParaRPr>
            </a:p>
          </p:txBody>
        </p:sp>
        <p:pic>
          <p:nvPicPr>
            <p:cNvPr id="8" name="Immagine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55083" y="1562471"/>
              <a:ext cx="2910443" cy="3378697"/>
            </a:xfrm>
            <a:prstGeom prst="rect">
              <a:avLst/>
            </a:prstGeom>
          </p:spPr>
        </p:pic>
      </p:grpSp>
      <p:grpSp>
        <p:nvGrpSpPr>
          <p:cNvPr id="10" name="Group 9"/>
          <p:cNvGrpSpPr/>
          <p:nvPr/>
        </p:nvGrpSpPr>
        <p:grpSpPr>
          <a:xfrm>
            <a:off x="5091232" y="1245019"/>
            <a:ext cx="4000844" cy="4584514"/>
            <a:chOff x="5260652" y="1509516"/>
            <a:chExt cx="4000844" cy="458451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60652" y="1828800"/>
              <a:ext cx="4000844" cy="42450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106548" y="1509516"/>
              <a:ext cx="269016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9900"/>
                  </a:solidFill>
                  <a:effectLst/>
                </a:rPr>
                <a:t>CsI</a:t>
              </a:r>
              <a:r>
                <a:rPr lang="en-US" sz="2000" dirty="0" smtClean="0">
                  <a:solidFill>
                    <a:srgbClr val="FF9900"/>
                  </a:solidFill>
                  <a:effectLst/>
                </a:rPr>
                <a:t> (for comparison)</a:t>
              </a:r>
              <a:endParaRPr lang="en-US" sz="2000" dirty="0">
                <a:solidFill>
                  <a:srgbClr val="FF9900"/>
                </a:solidFill>
                <a:effectLst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66693" y="5835498"/>
              <a:ext cx="2618730" cy="2585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0" dirty="0" smtClean="0">
                  <a:solidFill>
                    <a:schemeClr val="tx1"/>
                  </a:solidFill>
                  <a:effectLst/>
                </a:rPr>
                <a:t>A. Di Mauro, NIM A 525 (2004) 173.</a:t>
              </a:r>
              <a:endParaRPr lang="en-US" b="0" dirty="0"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2816435"/>
      </p:ext>
    </p:extLst>
  </p:cSld>
  <p:clrMapOvr>
    <a:masterClrMapping/>
  </p:clrMapOvr>
</p:sld>
</file>

<file path=ppt/theme/theme1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rgbClr val="D1FFFF"/>
            </a:gs>
            <a:gs pos="50000">
              <a:srgbClr val="D1FFFF">
                <a:gamma/>
                <a:shade val="46275"/>
                <a:invGamma/>
              </a:srgbClr>
            </a:gs>
            <a:gs pos="100000">
              <a:srgbClr val="D1FFFF"/>
            </a:gs>
          </a:gsLst>
          <a:lin ang="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rgbClr val="FFFF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lvetica" pitchFamily="34" charset="0"/>
          </a:defRPr>
        </a:defPPr>
      </a:lstStyle>
    </a:lnDef>
  </a:objectDefaults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2.pot</Template>
  <TotalTime>166177</TotalTime>
  <Words>126</Words>
  <Application>Microsoft Office PowerPoint</Application>
  <PresentationFormat>Custom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Comic Sans MS</vt:lpstr>
      <vt:lpstr>Helvetica</vt:lpstr>
      <vt:lpstr>Times New Roman</vt:lpstr>
      <vt:lpstr>Wingdings</vt:lpstr>
      <vt:lpstr>Paper Presentation 2</vt:lpstr>
      <vt:lpstr>PowerPoint Presentation</vt:lpstr>
      <vt:lpstr>NOVEL DETECTOR HV ISSUES</vt:lpstr>
      <vt:lpstr>QE comparable to CsI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Robertson</dc:creator>
  <cp:lastModifiedBy>Silvia Dalla Torre</cp:lastModifiedBy>
  <cp:revision>2615</cp:revision>
  <cp:lastPrinted>2000-06-14T12:59:46Z</cp:lastPrinted>
  <dcterms:created xsi:type="dcterms:W3CDTF">1999-01-09T07:35:23Z</dcterms:created>
  <dcterms:modified xsi:type="dcterms:W3CDTF">2017-02-20T20:41:54Z</dcterms:modified>
</cp:coreProperties>
</file>