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76" r:id="rId2"/>
    <p:sldMasterId id="2147483689" r:id="rId3"/>
    <p:sldMasterId id="2147483721" r:id="rId4"/>
    <p:sldMasterId id="2147483734" r:id="rId5"/>
    <p:sldMasterId id="2147483747" r:id="rId6"/>
  </p:sldMasterIdLst>
  <p:notesMasterIdLst>
    <p:notesMasterId r:id="rId48"/>
  </p:notesMasterIdLst>
  <p:handoutMasterIdLst>
    <p:handoutMasterId r:id="rId49"/>
  </p:handoutMasterIdLst>
  <p:sldIdLst>
    <p:sldId id="562" r:id="rId7"/>
    <p:sldId id="427" r:id="rId8"/>
    <p:sldId id="536" r:id="rId9"/>
    <p:sldId id="528" r:id="rId10"/>
    <p:sldId id="555" r:id="rId11"/>
    <p:sldId id="564" r:id="rId12"/>
    <p:sldId id="538" r:id="rId13"/>
    <p:sldId id="582" r:id="rId14"/>
    <p:sldId id="583" r:id="rId15"/>
    <p:sldId id="433" r:id="rId16"/>
    <p:sldId id="548" r:id="rId17"/>
    <p:sldId id="563" r:id="rId18"/>
    <p:sldId id="545" r:id="rId19"/>
    <p:sldId id="546" r:id="rId20"/>
    <p:sldId id="575" r:id="rId21"/>
    <p:sldId id="577" r:id="rId22"/>
    <p:sldId id="576" r:id="rId23"/>
    <p:sldId id="578" r:id="rId24"/>
    <p:sldId id="574" r:id="rId25"/>
    <p:sldId id="580" r:id="rId26"/>
    <p:sldId id="556" r:id="rId27"/>
    <p:sldId id="557" r:id="rId28"/>
    <p:sldId id="558" r:id="rId29"/>
    <p:sldId id="559" r:id="rId30"/>
    <p:sldId id="560" r:id="rId31"/>
    <p:sldId id="561" r:id="rId32"/>
    <p:sldId id="511" r:id="rId33"/>
    <p:sldId id="552" r:id="rId34"/>
    <p:sldId id="565" r:id="rId35"/>
    <p:sldId id="584" r:id="rId36"/>
    <p:sldId id="566" r:id="rId37"/>
    <p:sldId id="567" r:id="rId38"/>
    <p:sldId id="568" r:id="rId39"/>
    <p:sldId id="585" r:id="rId40"/>
    <p:sldId id="570" r:id="rId41"/>
    <p:sldId id="569" r:id="rId42"/>
    <p:sldId id="571" r:id="rId43"/>
    <p:sldId id="573" r:id="rId44"/>
    <p:sldId id="572" r:id="rId45"/>
    <p:sldId id="579" r:id="rId46"/>
    <p:sldId id="495" r:id="rId47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33CC33"/>
    <a:srgbClr val="FFCCFF"/>
    <a:srgbClr val="0000CC"/>
    <a:srgbClr val="FF9933"/>
    <a:srgbClr val="CCECFF"/>
    <a:srgbClr val="FFFF99"/>
    <a:srgbClr val="FFFF66"/>
    <a:srgbClr val="FFCC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27" autoAdjust="0"/>
    <p:restoredTop sz="99855" autoAdjust="0"/>
  </p:normalViewPr>
  <p:slideViewPr>
    <p:cSldViewPr snapToGrid="0">
      <p:cViewPr>
        <p:scale>
          <a:sx n="80" d="100"/>
          <a:sy n="80" d="100"/>
        </p:scale>
        <p:origin x="384" y="240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869" y="2280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F0EE09F5-DE33-45FB-AD2B-833EA9E869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766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</a:pPr>
            <a:fld id="{F377A969-9BF3-4FCC-9D97-5E32E1DBD98D}" type="slidenum">
              <a:rPr lang="en-GB" sz="1000" b="0">
                <a:solidFill>
                  <a:schemeClr val="tx1"/>
                </a:solidFill>
                <a:effectLst/>
                <a:latin typeface="Times New Roman" pitchFamily="18" charset="0"/>
              </a:rPr>
              <a:pPr algn="ctr" defTabSz="952500">
                <a:spcBef>
                  <a:spcPct val="50000"/>
                </a:spcBef>
              </a:pPr>
              <a:t>‹#›</a:t>
            </a:fld>
            <a:endParaRPr lang="en-GB" sz="10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463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58863" y="720725"/>
            <a:ext cx="5197475" cy="3600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176" y="4560880"/>
            <a:ext cx="5852851" cy="43196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331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95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679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4755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4848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4480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500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58863" y="720725"/>
            <a:ext cx="5197475" cy="3600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9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176" y="4560880"/>
            <a:ext cx="5852851" cy="43196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0563" y="739775"/>
            <a:ext cx="5335587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355" y="4681102"/>
            <a:ext cx="5375590" cy="44338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1" tIns="45715" rIns="91431" bIns="45715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733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0563" y="739775"/>
            <a:ext cx="5335587" cy="3695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355" y="4681102"/>
            <a:ext cx="5375590" cy="44338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431" tIns="45715" rIns="91431" bIns="45715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778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99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921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1481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071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A467F-17BD-4B3C-AA9C-A796000A9E7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95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1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712" y="2130470"/>
            <a:ext cx="84174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424" y="3886200"/>
            <a:ext cx="69319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4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268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55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255" y="4406945"/>
            <a:ext cx="84174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255" y="2906722"/>
            <a:ext cx="84174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7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1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4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3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2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0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9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909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141" y="1600206"/>
            <a:ext cx="437374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600206"/>
            <a:ext cx="437374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461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141" y="1535113"/>
            <a:ext cx="437546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70" indent="0">
              <a:buNone/>
              <a:defRPr sz="2000" b="1"/>
            </a:lvl2pPr>
            <a:lvl3pPr marL="913740" indent="0">
              <a:buNone/>
              <a:defRPr sz="1800" b="1"/>
            </a:lvl3pPr>
            <a:lvl4pPr marL="1370611" indent="0">
              <a:buNone/>
              <a:defRPr sz="1600" b="1"/>
            </a:lvl4pPr>
            <a:lvl5pPr marL="1827481" indent="0">
              <a:buNone/>
              <a:defRPr sz="1600" b="1"/>
            </a:lvl5pPr>
            <a:lvl6pPr marL="2284353" indent="0">
              <a:buNone/>
              <a:defRPr sz="1600" b="1"/>
            </a:lvl6pPr>
            <a:lvl7pPr marL="2741226" indent="0">
              <a:buNone/>
              <a:defRPr sz="1600" b="1"/>
            </a:lvl7pPr>
            <a:lvl8pPr marL="3198096" indent="0">
              <a:buNone/>
              <a:defRPr sz="1600" b="1"/>
            </a:lvl8pPr>
            <a:lvl9pPr marL="365496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141" y="2174875"/>
            <a:ext cx="437546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509" y="1535113"/>
            <a:ext cx="43771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70" indent="0">
              <a:buNone/>
              <a:defRPr sz="2000" b="1"/>
            </a:lvl2pPr>
            <a:lvl3pPr marL="913740" indent="0">
              <a:buNone/>
              <a:defRPr sz="1800" b="1"/>
            </a:lvl3pPr>
            <a:lvl4pPr marL="1370611" indent="0">
              <a:buNone/>
              <a:defRPr sz="1600" b="1"/>
            </a:lvl4pPr>
            <a:lvl5pPr marL="1827481" indent="0">
              <a:buNone/>
              <a:defRPr sz="1600" b="1"/>
            </a:lvl5pPr>
            <a:lvl6pPr marL="2284353" indent="0">
              <a:buNone/>
              <a:defRPr sz="1600" b="1"/>
            </a:lvl6pPr>
            <a:lvl7pPr marL="2741226" indent="0">
              <a:buNone/>
              <a:defRPr sz="1600" b="1"/>
            </a:lvl7pPr>
            <a:lvl8pPr marL="3198096" indent="0">
              <a:buNone/>
              <a:defRPr sz="1600" b="1"/>
            </a:lvl8pPr>
            <a:lvl9pPr marL="365496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509" y="2174875"/>
            <a:ext cx="43771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8525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882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307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CERN, 10/6/2015,    Status of Photon Detection by MPGDs and needs in fundamental research    -   Fulvio Tessarotto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64" y="273050"/>
            <a:ext cx="325796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730" y="273090"/>
            <a:ext cx="553595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164" y="1435103"/>
            <a:ext cx="325796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870" indent="0">
              <a:buNone/>
              <a:defRPr sz="1200"/>
            </a:lvl2pPr>
            <a:lvl3pPr marL="913740" indent="0">
              <a:buNone/>
              <a:defRPr sz="1000"/>
            </a:lvl3pPr>
            <a:lvl4pPr marL="1370611" indent="0">
              <a:buNone/>
              <a:defRPr sz="900"/>
            </a:lvl4pPr>
            <a:lvl5pPr marL="1827481" indent="0">
              <a:buNone/>
              <a:defRPr sz="900"/>
            </a:lvl5pPr>
            <a:lvl6pPr marL="2284353" indent="0">
              <a:buNone/>
              <a:defRPr sz="900"/>
            </a:lvl6pPr>
            <a:lvl7pPr marL="2741226" indent="0">
              <a:buNone/>
              <a:defRPr sz="900"/>
            </a:lvl7pPr>
            <a:lvl8pPr marL="3198096" indent="0">
              <a:buNone/>
              <a:defRPr sz="900"/>
            </a:lvl8pPr>
            <a:lvl9pPr marL="365496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5964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023" y="4800600"/>
            <a:ext cx="59416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023" y="612775"/>
            <a:ext cx="59416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870" indent="0">
              <a:buNone/>
              <a:defRPr sz="2800"/>
            </a:lvl2pPr>
            <a:lvl3pPr marL="913740" indent="0">
              <a:buNone/>
              <a:defRPr sz="2400"/>
            </a:lvl3pPr>
            <a:lvl4pPr marL="1370611" indent="0">
              <a:buNone/>
              <a:defRPr sz="2000"/>
            </a:lvl4pPr>
            <a:lvl5pPr marL="1827481" indent="0">
              <a:buNone/>
              <a:defRPr sz="2000"/>
            </a:lvl5pPr>
            <a:lvl6pPr marL="2284353" indent="0">
              <a:buNone/>
              <a:defRPr sz="2000"/>
            </a:lvl6pPr>
            <a:lvl7pPr marL="2741226" indent="0">
              <a:buNone/>
              <a:defRPr sz="2000"/>
            </a:lvl7pPr>
            <a:lvl8pPr marL="3198096" indent="0">
              <a:buNone/>
              <a:defRPr sz="2000"/>
            </a:lvl8pPr>
            <a:lvl9pPr marL="3654967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023" y="5367338"/>
            <a:ext cx="59416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70" indent="0">
              <a:buNone/>
              <a:defRPr sz="1200"/>
            </a:lvl2pPr>
            <a:lvl3pPr marL="913740" indent="0">
              <a:buNone/>
              <a:defRPr sz="1000"/>
            </a:lvl3pPr>
            <a:lvl4pPr marL="1370611" indent="0">
              <a:buNone/>
              <a:defRPr sz="900"/>
            </a:lvl4pPr>
            <a:lvl5pPr marL="1827481" indent="0">
              <a:buNone/>
              <a:defRPr sz="900"/>
            </a:lvl5pPr>
            <a:lvl6pPr marL="2284353" indent="0">
              <a:buNone/>
              <a:defRPr sz="900"/>
            </a:lvl6pPr>
            <a:lvl7pPr marL="2741226" indent="0">
              <a:buNone/>
              <a:defRPr sz="900"/>
            </a:lvl7pPr>
            <a:lvl8pPr marL="3198096" indent="0">
              <a:buNone/>
              <a:defRPr sz="900"/>
            </a:lvl8pPr>
            <a:lvl9pPr marL="365496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0016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8099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79548" y="274683"/>
            <a:ext cx="222813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141" y="274683"/>
            <a:ext cx="651936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ECD60-BB25-4BB7-BEE8-503C5418BAD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2/20/2017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7398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7019" y="6400800"/>
            <a:ext cx="132037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1678"/>
            <a:ext cx="9902825" cy="5409127"/>
          </a:xfrm>
          <a:ln w="28575">
            <a:noFill/>
          </a:ln>
        </p:spPr>
        <p:txBody>
          <a:bodyPr/>
          <a:lstStyle>
            <a:lvl1pPr indent="-274320">
              <a:buClr>
                <a:srgbClr val="002060"/>
              </a:buClr>
              <a:buSzPct val="50000"/>
              <a:buFont typeface="Wingdings" pitchFamily="2" charset="2"/>
              <a:buChar char="v"/>
              <a:defRPr sz="3200"/>
            </a:lvl1pPr>
            <a:lvl2pPr>
              <a:buClr>
                <a:srgbClr val="002060"/>
              </a:buClr>
              <a:buSzPct val="75000"/>
              <a:buFont typeface="Arial" pitchFamily="34" charset="0"/>
              <a:buChar char="•"/>
              <a:defRPr/>
            </a:lvl2pPr>
            <a:lvl3pPr>
              <a:buClr>
                <a:srgbClr val="002060"/>
              </a:buClr>
              <a:buSzPct val="50000"/>
              <a:buFont typeface="Wingdings" pitchFamily="2" charset="2"/>
              <a:buChar char="Ø"/>
              <a:defRPr/>
            </a:lvl3pPr>
            <a:lvl4pPr>
              <a:buClr>
                <a:srgbClr val="002060"/>
              </a:buClr>
              <a:defRPr/>
            </a:lvl4pPr>
            <a:lvl5pPr>
              <a:buClr>
                <a:srgbClr val="002060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0" y="0"/>
            <a:ext cx="9902825" cy="914400"/>
          </a:xfrm>
          <a:prstGeom prst="roundRect">
            <a:avLst/>
          </a:prstGeom>
          <a:blipFill dpi="0" rotWithShape="1">
            <a:blip r:embed="rId3" cstate="print">
              <a:alphaModFix amt="40000"/>
            </a:blip>
            <a:srcRect/>
            <a:stretch>
              <a:fillRect/>
            </a:stretch>
          </a:blipFill>
          <a:ln w="76200">
            <a:solidFill>
              <a:schemeClr val="accent5">
                <a:lumMod val="20000"/>
                <a:lumOff val="80000"/>
              </a:schemeClr>
            </a:solidFill>
            <a:round/>
          </a:ln>
        </p:spPr>
        <p:txBody>
          <a:bodyPr/>
          <a:lstStyle>
            <a:lvl1pPr algn="l">
              <a:defRPr b="1" spc="0"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6" y="6477000"/>
            <a:ext cx="4755419" cy="381000"/>
          </a:xfrm>
          <a:prstGeom prst="rect">
            <a:avLst/>
          </a:prstGeom>
          <a:gradFill flip="none" rotWithShape="1">
            <a:gsLst>
              <a:gs pos="0">
                <a:srgbClr val="FF9900">
                  <a:alpha val="50000"/>
                </a:srgbClr>
              </a:gs>
              <a:gs pos="50000">
                <a:srgbClr val="FFC0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 anchor="ctr" anchorCtr="0"/>
          <a:lstStyle>
            <a:lvl1pPr algn="l">
              <a:defRPr lang="en-US" sz="1600" b="1">
                <a:solidFill>
                  <a:schemeClr val="tx2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53E6A1E0-6BF1-431C-861D-6A84A8AA09B8}" type="datetime1">
              <a:rPr lang="en-US">
                <a:solidFill>
                  <a:srgbClr val="1F497D"/>
                </a:solidFill>
              </a:rPr>
              <a:pPr>
                <a:defRPr/>
              </a:pPr>
              <a:t>2/20/2017</a:t>
            </a:fld>
            <a:endParaRPr dirty="0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97025" y="6477000"/>
            <a:ext cx="2805800" cy="381000"/>
          </a:xfrm>
          <a:prstGeom prst="rect">
            <a:avLst/>
          </a:prstGeom>
          <a:gradFill flip="none" rotWithShape="1">
            <a:gsLst>
              <a:gs pos="0">
                <a:srgbClr val="FFC000">
                  <a:alpha val="50000"/>
                </a:srgbClr>
              </a:gs>
              <a:gs pos="50000">
                <a:srgbClr val="FFC0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 anchor="ctr" anchorCtr="0"/>
          <a:lstStyle>
            <a:lvl1pPr algn="r">
              <a:defRPr lang="en-US" sz="1600" b="1">
                <a:solidFill>
                  <a:schemeClr val="tx2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1F569A1B-D619-4CA3-B360-2C532360D27F}" type="slidenum">
              <a:rPr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dirty="0">
              <a:solidFill>
                <a:srgbClr val="1F497D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755475" y="6477000"/>
            <a:ext cx="2343325" cy="381000"/>
          </a:xfrm>
          <a:prstGeom prst="rect">
            <a:avLst/>
          </a:prstGeom>
          <a:gradFill flip="none" rotWithShape="1">
            <a:gsLst>
              <a:gs pos="0">
                <a:srgbClr val="FFC000">
                  <a:alpha val="50000"/>
                </a:srgbClr>
              </a:gs>
              <a:gs pos="50000">
                <a:srgbClr val="FFC000">
                  <a:alpha val="50000"/>
                </a:srgb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anchor="ctr" anchorCtr="0"/>
          <a:lstStyle>
            <a:lvl1pPr algn="ctr">
              <a:defRPr lang="hr-HR" sz="1600" b="1">
                <a:solidFill>
                  <a:schemeClr val="tx2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M. </a:t>
            </a:r>
            <a:r>
              <a:rPr lang="en-US" err="1">
                <a:solidFill>
                  <a:srgbClr val="1F497D"/>
                </a:solidFill>
              </a:rPr>
              <a:t>Makek</a:t>
            </a:r>
            <a:r>
              <a:rPr lang="en-US">
                <a:solidFill>
                  <a:srgbClr val="1F497D"/>
                </a:solidFill>
              </a:rPr>
              <a:t>, QM2011</a:t>
            </a:r>
          </a:p>
        </p:txBody>
      </p:sp>
    </p:spTree>
    <p:extLst>
      <p:ext uri="{BB962C8B-B14F-4D97-AF65-F5344CB8AC3E}">
        <p14:creationId xmlns:p14="http://schemas.microsoft.com/office/powerpoint/2010/main" val="4037330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</p:spPr>
        <p:txBody>
          <a:bodyPr/>
          <a:lstStyle>
            <a:lvl1pPr>
              <a:defRPr sz="4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>
          <a:xfrm>
            <a:off x="3159125" y="6437313"/>
            <a:ext cx="3048000" cy="287337"/>
          </a:xfrm>
        </p:spPr>
        <p:txBody>
          <a:bodyPr wrap="square"/>
          <a:lstStyle>
            <a:lvl1pPr>
              <a:lnSpc>
                <a:spcPct val="90000"/>
              </a:lnSpc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Fulvio  TESSAROTTO</a:t>
            </a:r>
            <a:endParaRPr 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28739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Bo,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0440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4059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0388" y="1303338"/>
            <a:ext cx="4287837" cy="4803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0625" y="1303338"/>
            <a:ext cx="4289425" cy="4803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5746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962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8358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1703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6976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8112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9945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08825" y="153988"/>
            <a:ext cx="218122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0388" y="153988"/>
            <a:ext cx="6396037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735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3" y="153988"/>
            <a:ext cx="7319962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0388" y="1303338"/>
            <a:ext cx="4287837" cy="4803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0625" y="1303338"/>
            <a:ext cx="4289425" cy="232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00625" y="3781425"/>
            <a:ext cx="4289425" cy="2325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575425" y="6446838"/>
            <a:ext cx="2895600" cy="287337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3325" y="6489700"/>
            <a:ext cx="1079500" cy="203200"/>
          </a:xfr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328613" y="6450013"/>
            <a:ext cx="6746875" cy="2270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3403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363" y="153988"/>
            <a:ext cx="7319962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0388" y="1303338"/>
            <a:ext cx="4287837" cy="4803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0625" y="1303338"/>
            <a:ext cx="4289425" cy="232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00625" y="3781425"/>
            <a:ext cx="4289425" cy="2325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6575425" y="6446838"/>
            <a:ext cx="2895600" cy="287337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823325" y="6489700"/>
            <a:ext cx="1079500" cy="203200"/>
          </a:xfr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328613" y="6450013"/>
            <a:ext cx="6746875" cy="2270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0988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60388" y="153988"/>
            <a:ext cx="8729662" cy="5953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575425" y="6446838"/>
            <a:ext cx="2895600" cy="287337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Fulvio  TESSAROTTO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823325" y="6489700"/>
            <a:ext cx="1079500" cy="203200"/>
          </a:xfrm>
        </p:spPr>
        <p:txBody>
          <a:bodyPr/>
          <a:lstStyle>
            <a:lvl1pPr>
              <a:defRPr>
                <a:latin typeface="Helvetica" pitchFamily="34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328613" y="6450013"/>
            <a:ext cx="6746875" cy="2270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3232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7853" y="1122363"/>
            <a:ext cx="7427119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7853" y="3602038"/>
            <a:ext cx="742711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20/02/2017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242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20/02/2017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453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661" y="1709738"/>
            <a:ext cx="854118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661" y="4589464"/>
            <a:ext cx="854118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20/02/2017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1404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819" y="1825625"/>
            <a:ext cx="420870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3305" y="1825625"/>
            <a:ext cx="420870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20/02/2017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9476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109" y="365126"/>
            <a:ext cx="8541187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109" y="1681163"/>
            <a:ext cx="418935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109" y="2505075"/>
            <a:ext cx="4189359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3305" y="1681163"/>
            <a:ext cx="42099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3305" y="2505075"/>
            <a:ext cx="420999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20/02/2017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1829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20/02/2017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343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20/02/2017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911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109" y="457200"/>
            <a:ext cx="319391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9991" y="987426"/>
            <a:ext cx="501330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109" y="2057400"/>
            <a:ext cx="319391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20/02/2017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2097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109" y="457200"/>
            <a:ext cx="319391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09991" y="987426"/>
            <a:ext cx="50133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109" y="2057400"/>
            <a:ext cx="319391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20/02/2017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4417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20/02/2017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855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709" y="365125"/>
            <a:ext cx="2135297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819" y="365125"/>
            <a:ext cx="628210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E9188-E77E-43A8-92CA-D41A961C8C71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20/02/2017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4DFBE-5D27-49C9-A5AD-72E1BD7B143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88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902825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990282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254" y="758953"/>
            <a:ext cx="8169831" cy="271576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3505" y="4398472"/>
            <a:ext cx="8169831" cy="459279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356351"/>
            <a:ext cx="222813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>
                <a:solidFill>
                  <a:prstClr val="white"/>
                </a:solidFill>
              </a:rPr>
              <a:t>RD51 Mini week 8-12 June 2015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>
                <a:solidFill>
                  <a:prstClr val="white"/>
                </a:solidFill>
              </a:rPr>
              <a:t>S. Levorato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 userDrawn="1"/>
        </p:nvSpPr>
        <p:spPr>
          <a:xfrm>
            <a:off x="891254" y="3832408"/>
            <a:ext cx="8169831" cy="4592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none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buClr>
                <a:srgbClr val="5B9BD5"/>
              </a:buClr>
            </a:pPr>
            <a:endParaRPr lang="en-US" b="0" dirty="0">
              <a:solidFill>
                <a:srgbClr val="44546A"/>
              </a:solidFill>
              <a:effectLst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891254" y="3808360"/>
            <a:ext cx="8169831" cy="4587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437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42" name="Group 50"/>
          <p:cNvGrpSpPr>
            <a:grpSpLocks/>
          </p:cNvGrpSpPr>
          <p:nvPr/>
        </p:nvGrpSpPr>
        <p:grpSpPr bwMode="auto">
          <a:xfrm>
            <a:off x="1" y="-14288"/>
            <a:ext cx="9914860" cy="6884988"/>
            <a:chOff x="0" y="-9"/>
            <a:chExt cx="5767" cy="4337"/>
          </a:xfrm>
        </p:grpSpPr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198" name="Freeform 6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199" name="Freeform 7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03" name="Freeform 11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04" name="Freeform 12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05" name="Freeform 13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06" name="Freeform 14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07" name="Freeform 15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08" name="Freeform 16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09" name="Freeform 17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10" name="Rectangle 18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12" name="Freeform 20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13" name="Freeform 21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14" name="Freeform 22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15" name="Freeform 23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19" name="Rectangle 27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20" name="Freeform 28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21" name="Freeform 29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22" name="Freeform 30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23" name="Freeform 31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24" name="Freeform 32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25" name="Freeform 33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26" name="Freeform 34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27" name="Freeform 35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28" name="Freeform 36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29" name="Rectangle 37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37" name="Rectangle 45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8238" name="Rectangle 46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pic>
          <p:nvPicPr>
            <p:cNvPr id="8235" name="Picture 43" descr="BTZBUL1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230" name="Rectangle 38"/>
          <p:cNvSpPr>
            <a:spLocks noGrp="1" noChangeArrowheads="1"/>
          </p:cNvSpPr>
          <p:nvPr>
            <p:ph type="ctrTitle"/>
          </p:nvPr>
        </p:nvSpPr>
        <p:spPr>
          <a:xfrm>
            <a:off x="1815518" y="2565112"/>
            <a:ext cx="7839736" cy="584775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823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815518" y="4572001"/>
            <a:ext cx="6931978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23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712" y="6324600"/>
            <a:ext cx="2063089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eaLnBrk="1" hangingPunct="1">
              <a:lnSpc>
                <a:spcPct val="100000"/>
              </a:lnSpc>
            </a:pPr>
            <a:endParaRPr lang="en-US" altLang="en-US" b="0">
              <a:solidFill>
                <a:srgbClr val="FFFFFF"/>
              </a:solidFill>
              <a:effectLst/>
              <a:latin typeface="Arial"/>
            </a:endParaRPr>
          </a:p>
        </p:txBody>
      </p:sp>
      <p:sp>
        <p:nvSpPr>
          <p:cNvPr id="823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3465" y="6324600"/>
            <a:ext cx="313589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eaLnBrk="1" hangingPunct="1">
              <a:lnSpc>
                <a:spcPct val="100000"/>
              </a:lnSpc>
            </a:pPr>
            <a:endParaRPr lang="en-US" altLang="en-US" b="0">
              <a:solidFill>
                <a:srgbClr val="FFFFFF"/>
              </a:solidFill>
              <a:effectLst/>
              <a:latin typeface="Arial"/>
            </a:endParaRPr>
          </a:p>
        </p:txBody>
      </p:sp>
      <p:sp>
        <p:nvSpPr>
          <p:cNvPr id="823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7024" y="6324600"/>
            <a:ext cx="2063089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hangingPunct="1">
              <a:lnSpc>
                <a:spcPct val="100000"/>
              </a:lnSpc>
            </a:pPr>
            <a:fld id="{4AEC80F2-A714-463F-847A-22453C08C828}" type="slidenum">
              <a:rPr lang="en-US" altLang="en-US" b="0">
                <a:solidFill>
                  <a:srgbClr val="FFFFFF"/>
                </a:solidFill>
                <a:effectLst/>
                <a:latin typeface="Arial"/>
              </a:rPr>
              <a:pPr eaLnBrk="1" hangingPunct="1">
                <a:lnSpc>
                  <a:spcPct val="100000"/>
                </a:lnSpc>
              </a:pPr>
              <a:t>‹#›</a:t>
            </a:fld>
            <a:endParaRPr lang="en-US" altLang="en-US" b="0">
              <a:solidFill>
                <a:srgbClr val="FFFFFF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7961501"/>
      </p:ext>
    </p:extLst>
  </p:cSld>
  <p:clrMapOvr>
    <a:masterClrMapping/>
  </p:clrMapOvr>
  <p:transition spd="med">
    <p:zoom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164531"/>
      </p:ext>
    </p:extLst>
  </p:cSld>
  <p:clrMapOvr>
    <a:masterClrMapping/>
  </p:clrMapOvr>
  <p:transition spd="med">
    <p:zoom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255" y="4406901"/>
            <a:ext cx="84174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255" y="2906713"/>
            <a:ext cx="841740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7428701"/>
      </p:ext>
    </p:extLst>
  </p:cSld>
  <p:clrMapOvr>
    <a:masterClrMapping/>
  </p:clrMapOvr>
  <p:transition spd="med">
    <p:zoom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141" y="1371600"/>
            <a:ext cx="4373748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371600"/>
            <a:ext cx="4373748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478842"/>
      </p:ext>
    </p:extLst>
  </p:cSld>
  <p:clrMapOvr>
    <a:masterClrMapping/>
  </p:clrMapOvr>
  <p:transition spd="med">
    <p:zoom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1" y="553750"/>
            <a:ext cx="8912543" cy="5847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141" y="1535113"/>
            <a:ext cx="437546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141" y="2174875"/>
            <a:ext cx="437546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498" y="1535113"/>
            <a:ext cx="43771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498" y="2174875"/>
            <a:ext cx="43771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503675"/>
      </p:ext>
    </p:extLst>
  </p:cSld>
  <p:clrMapOvr>
    <a:masterClrMapping/>
  </p:clrMapOvr>
  <p:transition spd="med">
    <p:zoom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133839"/>
      </p:ext>
    </p:extLst>
  </p:cSld>
  <p:clrMapOvr>
    <a:masterClrMapping/>
  </p:clrMapOvr>
  <p:transition spd="med">
    <p:zoom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0973691"/>
      </p:ext>
    </p:extLst>
  </p:cSld>
  <p:clrMapOvr>
    <a:masterClrMapping/>
  </p:clrMapOvr>
  <p:transition spd="med">
    <p:zoom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2" y="727214"/>
            <a:ext cx="3257961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730" y="273051"/>
            <a:ext cx="553595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142" y="1435101"/>
            <a:ext cx="325796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2029177"/>
      </p:ext>
    </p:extLst>
  </p:cSld>
  <p:clrMapOvr>
    <a:masterClrMapping/>
  </p:clrMapOvr>
  <p:transition spd="med">
    <p:zoom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023" y="4967228"/>
            <a:ext cx="5941695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023" y="612775"/>
            <a:ext cx="59416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023" y="5367338"/>
            <a:ext cx="59416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3255189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137670"/>
      </p:ext>
    </p:extLst>
  </p:cSld>
  <p:clrMapOvr>
    <a:masterClrMapping/>
  </p:clrMapOvr>
  <p:transition spd="med">
    <p:zoom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08840" y="463550"/>
            <a:ext cx="1169551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141" y="463550"/>
            <a:ext cx="651936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866029"/>
      </p:ext>
    </p:extLst>
  </p:cSld>
  <p:clrMapOvr>
    <a:masterClrMapping/>
  </p:clrMapOvr>
  <p:transition spd="med">
    <p:zoom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95141" y="463550"/>
            <a:ext cx="8912543" cy="5937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703755"/>
      </p:ext>
    </p:extLst>
  </p:cSld>
  <p:clrMapOvr>
    <a:masterClrMapping/>
  </p:clrMapOvr>
  <p:transition spd="med">
    <p:zoom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5434" y="4800600"/>
            <a:ext cx="6686148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 b="1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5434" y="1828800"/>
            <a:ext cx="6686148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951" b="1" cap="none" spc="0">
                <a:ln w="9525">
                  <a:noFill/>
                  <a:prstDash val="solid"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3" descr="C:\InetPub\wwwroot\immagini\rich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30213" cy="75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564" y="11586"/>
            <a:ext cx="799987" cy="97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84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2545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5434" y="5410202"/>
            <a:ext cx="7058034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886" y="2514600"/>
            <a:ext cx="7062149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1" b="0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2228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0907" y="1905001"/>
            <a:ext cx="3590709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2562" y="1905001"/>
            <a:ext cx="3590709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6885" y="381000"/>
            <a:ext cx="7429055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8174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77708" y="2743201"/>
            <a:ext cx="3588233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77708" y="1905000"/>
            <a:ext cx="3588233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885" y="2743201"/>
            <a:ext cx="3588233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885" y="1905000"/>
            <a:ext cx="3588233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6885" y="381000"/>
            <a:ext cx="7429055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502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6121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2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782" y="685800"/>
            <a:ext cx="5200337" cy="5334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5434" y="4648200"/>
            <a:ext cx="2909712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627" y="1905000"/>
            <a:ext cx="2922068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8498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22782" y="685800"/>
            <a:ext cx="5200337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5434" y="4648200"/>
            <a:ext cx="2909712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627" y="1905000"/>
            <a:ext cx="2922068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485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958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6887" y="381001"/>
            <a:ext cx="600515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7764" y="381001"/>
            <a:ext cx="1238176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5071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image" Target="../media/image9.jpg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image" Target="../media/image11.png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129553" y="0"/>
            <a:ext cx="8773272" cy="9842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17703"/>
            <a:ext cx="1129553" cy="9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89179" y="6578721"/>
            <a:ext cx="8421687" cy="17938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rgbClr val="0000CC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rgbClr val="0000CC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141" y="274638"/>
            <a:ext cx="8912543" cy="1143000"/>
          </a:xfrm>
          <a:prstGeom prst="rect">
            <a:avLst/>
          </a:prstGeom>
        </p:spPr>
        <p:txBody>
          <a:bodyPr vert="horz" lIns="91374" tIns="45690" rIns="91374" bIns="4569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141" y="1600206"/>
            <a:ext cx="8912543" cy="4525963"/>
          </a:xfrm>
          <a:prstGeom prst="rect">
            <a:avLst/>
          </a:prstGeom>
        </p:spPr>
        <p:txBody>
          <a:bodyPr vert="horz" lIns="91374" tIns="45690" rIns="91374" bIns="4569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141" y="6356395"/>
            <a:ext cx="2310659" cy="365125"/>
          </a:xfrm>
          <a:prstGeom prst="rect">
            <a:avLst/>
          </a:prstGeom>
        </p:spPr>
        <p:txBody>
          <a:bodyPr vert="horz" lIns="91374" tIns="45690" rIns="91374" bIns="4569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74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fld id="{F19ECD60-BB25-4BB7-BEE8-503C5418BAD1}" type="datetimeFigureOut">
              <a:rPr lang="en-US" b="0" smtClean="0">
                <a:solidFill>
                  <a:prstClr val="black">
                    <a:tint val="75000"/>
                  </a:prstClr>
                </a:solidFill>
                <a:effectLst/>
                <a:latin typeface="Calibri"/>
              </a:rPr>
              <a:pPr defTabSz="91374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t>2/20/2017</a:t>
            </a:fld>
            <a:endParaRPr lang="en-GB" b="0">
              <a:solidFill>
                <a:prstClr val="black">
                  <a:tint val="75000"/>
                </a:prstClr>
              </a:solidFill>
              <a:effectLst/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3465" y="6356395"/>
            <a:ext cx="3135895" cy="365125"/>
          </a:xfrm>
          <a:prstGeom prst="rect">
            <a:avLst/>
          </a:prstGeom>
        </p:spPr>
        <p:txBody>
          <a:bodyPr vert="horz" lIns="91374" tIns="45690" rIns="91374" bIns="4569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74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b="0">
              <a:solidFill>
                <a:prstClr val="black">
                  <a:tint val="75000"/>
                </a:prstClr>
              </a:solidFill>
              <a:effectLst/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7029" y="6356395"/>
            <a:ext cx="2310659" cy="365125"/>
          </a:xfrm>
          <a:prstGeom prst="rect">
            <a:avLst/>
          </a:prstGeom>
        </p:spPr>
        <p:txBody>
          <a:bodyPr vert="horz" lIns="91374" tIns="45690" rIns="91374" bIns="4569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74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fld id="{61888546-7AC5-46E9-927F-045826FB854A}" type="slidenum">
              <a:rPr lang="en-GB" b="0" smtClean="0">
                <a:solidFill>
                  <a:prstClr val="black">
                    <a:tint val="75000"/>
                  </a:prstClr>
                </a:solidFill>
                <a:effectLst/>
                <a:latin typeface="Calibri"/>
              </a:rPr>
              <a:pPr defTabSz="913740"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9534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ctr" defTabSz="91374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54" indent="-342654" algn="l" defTabSz="9137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16" indent="-285541" algn="l" defTabSz="91374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178" indent="-228435" algn="l" defTabSz="91374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048" indent="-228435" algn="l" defTabSz="91374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918" indent="-228435" algn="l" defTabSz="91374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789" indent="-228435" algn="l" defTabSz="91374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659" indent="-228435" algn="l" defTabSz="91374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532" indent="-228435" algn="l" defTabSz="91374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404" indent="-228435" algn="l" defTabSz="91374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70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40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11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81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353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26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096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967" algn="l" defTabSz="9137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>
                <a:gamma/>
                <a:tint val="21961"/>
                <a:invGamma/>
              </a:srgbClr>
            </a:gs>
            <a:gs pos="100000">
              <a:srgbClr val="CC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68363" y="153988"/>
            <a:ext cx="7319962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5425" y="6446838"/>
            <a:ext cx="2895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200" i="0" u="none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  <a:effectLst/>
              </a:rPr>
              <a:t>Fulvio  TESSAROTTO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3325" y="6489700"/>
            <a:ext cx="10795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     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0388" y="1303338"/>
            <a:ext cx="8729662" cy="480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8613" y="6450013"/>
            <a:ext cx="674687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i="0" u="none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smtClean="0"/>
              <a:t>Cassis, 03/05/2010    -     7th International Workshop on Ring Imaging Cherenkov Detectors</a:t>
            </a:r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 userDrawn="1"/>
        </p:nvSpPr>
        <p:spPr bwMode="auto">
          <a:xfrm>
            <a:off x="9321800" y="6477000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fld id="{50EA0B30-9137-41B1-B652-ECD6709422F3}" type="slidenum">
              <a:rPr lang="en-US" sz="1000" b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pPr/>
              <a:t>‹#›</a:t>
            </a:fld>
            <a:endParaRPr lang="en-US" sz="1000" b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4931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99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4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chemeClr val="tx1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819" y="365126"/>
            <a:ext cx="85411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819" y="1825625"/>
            <a:ext cx="854118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0819" y="6356351"/>
            <a:ext cx="2228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fld id="{BC9E9188-E77E-43A8-92CA-D41A961C8C71}" type="datetimeFigureOut">
              <a:rPr lang="it-IT" b="0" smtClean="0">
                <a:solidFill>
                  <a:prstClr val="black">
                    <a:tint val="75000"/>
                  </a:prstClr>
                </a:solidFill>
                <a:effectLst/>
                <a:latin typeface="Calibri" panose="020F0502020204030204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t>20/02/2017</a:t>
            </a:fld>
            <a:endParaRPr lang="it-IT" b="0">
              <a:solidFill>
                <a:prstClr val="black">
                  <a:tint val="75000"/>
                </a:prstClr>
              </a:solidFill>
              <a:effectLst/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311" y="6356351"/>
            <a:ext cx="3342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it-IT" b="0">
              <a:solidFill>
                <a:prstClr val="black">
                  <a:tint val="75000"/>
                </a:prstClr>
              </a:solidFill>
              <a:effectLst/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3870" y="6356351"/>
            <a:ext cx="2228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fld id="{E684DFBE-5D27-49C9-A5AD-72E1BD7B143C}" type="slidenum">
              <a:rPr lang="it-IT" b="0" smtClean="0">
                <a:solidFill>
                  <a:prstClr val="black">
                    <a:tint val="75000"/>
                  </a:prstClr>
                </a:solidFill>
                <a:effectLst/>
                <a:latin typeface="Calibri" panose="020F0502020204030204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b="0">
              <a:solidFill>
                <a:prstClr val="black">
                  <a:tint val="75000"/>
                </a:prstClr>
              </a:solidFill>
              <a:effectLst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941545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Freeform 8"/>
          <p:cNvSpPr>
            <a:spLocks/>
          </p:cNvSpPr>
          <p:nvPr userDrawn="1"/>
        </p:nvSpPr>
        <p:spPr bwMode="hidden">
          <a:xfrm>
            <a:off x="2805801" y="6350"/>
            <a:ext cx="2986321" cy="6878638"/>
          </a:xfrm>
          <a:custGeom>
            <a:avLst/>
            <a:gdLst>
              <a:gd name="T0" fmla="*/ 494 w 1737"/>
              <a:gd name="T1" fmla="*/ 4309 h 4320"/>
              <a:gd name="T2" fmla="*/ 1737 w 1737"/>
              <a:gd name="T3" fmla="*/ 4320 h 4320"/>
              <a:gd name="T4" fmla="*/ 524 w 1737"/>
              <a:gd name="T5" fmla="*/ 0 h 4320"/>
              <a:gd name="T6" fmla="*/ 0 w 1737"/>
              <a:gd name="T7" fmla="*/ 7 h 4320"/>
              <a:gd name="T8" fmla="*/ 494 w 1737"/>
              <a:gd name="T9" fmla="*/ 4309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7" h="4320">
                <a:moveTo>
                  <a:pt x="494" y="4309"/>
                </a:moveTo>
                <a:lnTo>
                  <a:pt x="1737" y="4320"/>
                </a:lnTo>
                <a:lnTo>
                  <a:pt x="524" y="0"/>
                </a:lnTo>
                <a:lnTo>
                  <a:pt x="0" y="7"/>
                </a:lnTo>
                <a:lnTo>
                  <a:pt x="494" y="4309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endParaRPr lang="en-GB" sz="1600" b="0">
              <a:solidFill>
                <a:srgbClr val="FFFFFF"/>
              </a:solidFill>
              <a:effectLst/>
              <a:latin typeface="Arial"/>
            </a:endParaRPr>
          </a:p>
        </p:txBody>
      </p:sp>
      <p:sp>
        <p:nvSpPr>
          <p:cNvPr id="1033" name="Freeform 9"/>
          <p:cNvSpPr>
            <a:spLocks/>
          </p:cNvSpPr>
          <p:nvPr userDrawn="1"/>
        </p:nvSpPr>
        <p:spPr bwMode="hidden">
          <a:xfrm>
            <a:off x="-15474" y="-14288"/>
            <a:ext cx="2986321" cy="6872288"/>
          </a:xfrm>
          <a:custGeom>
            <a:avLst/>
            <a:gdLst>
              <a:gd name="T0" fmla="*/ 494 w 1737"/>
              <a:gd name="T1" fmla="*/ 4309 h 4320"/>
              <a:gd name="T2" fmla="*/ 1737 w 1737"/>
              <a:gd name="T3" fmla="*/ 4320 h 4320"/>
              <a:gd name="T4" fmla="*/ 524 w 1737"/>
              <a:gd name="T5" fmla="*/ 0 h 4320"/>
              <a:gd name="T6" fmla="*/ 0 w 1737"/>
              <a:gd name="T7" fmla="*/ 7 h 4320"/>
              <a:gd name="T8" fmla="*/ 494 w 1737"/>
              <a:gd name="T9" fmla="*/ 4309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7" h="4320">
                <a:moveTo>
                  <a:pt x="494" y="4309"/>
                </a:moveTo>
                <a:lnTo>
                  <a:pt x="1737" y="4320"/>
                </a:lnTo>
                <a:lnTo>
                  <a:pt x="524" y="0"/>
                </a:lnTo>
                <a:lnTo>
                  <a:pt x="0" y="7"/>
                </a:lnTo>
                <a:lnTo>
                  <a:pt x="494" y="4309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endParaRPr lang="en-GB" sz="1600" b="0">
              <a:solidFill>
                <a:srgbClr val="FFFFFF"/>
              </a:solidFill>
              <a:effectLst/>
              <a:latin typeface="Arial"/>
            </a:endParaRPr>
          </a:p>
        </p:txBody>
      </p:sp>
      <p:sp>
        <p:nvSpPr>
          <p:cNvPr id="1034" name="Freeform 10"/>
          <p:cNvSpPr>
            <a:spLocks/>
          </p:cNvSpPr>
          <p:nvPr userDrawn="1"/>
        </p:nvSpPr>
        <p:spPr bwMode="hidden">
          <a:xfrm>
            <a:off x="6436837" y="7939"/>
            <a:ext cx="2989760" cy="6873875"/>
          </a:xfrm>
          <a:custGeom>
            <a:avLst/>
            <a:gdLst>
              <a:gd name="T0" fmla="*/ 494 w 1739"/>
              <a:gd name="T1" fmla="*/ 4415 h 4420"/>
              <a:gd name="T2" fmla="*/ 1739 w 1739"/>
              <a:gd name="T3" fmla="*/ 4420 h 4420"/>
              <a:gd name="T4" fmla="*/ 524 w 1739"/>
              <a:gd name="T5" fmla="*/ 0 h 4420"/>
              <a:gd name="T6" fmla="*/ 0 w 1739"/>
              <a:gd name="T7" fmla="*/ 7 h 4420"/>
              <a:gd name="T8" fmla="*/ 494 w 1739"/>
              <a:gd name="T9" fmla="*/ 4415 h 4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9" h="4420">
                <a:moveTo>
                  <a:pt x="494" y="4415"/>
                </a:moveTo>
                <a:lnTo>
                  <a:pt x="1739" y="4420"/>
                </a:lnTo>
                <a:lnTo>
                  <a:pt x="524" y="0"/>
                </a:lnTo>
                <a:lnTo>
                  <a:pt x="0" y="7"/>
                </a:lnTo>
                <a:lnTo>
                  <a:pt x="494" y="4415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endParaRPr lang="en-GB" sz="1600" b="0">
              <a:solidFill>
                <a:srgbClr val="FFFFFF"/>
              </a:solidFill>
              <a:effectLst/>
              <a:latin typeface="Arial"/>
            </a:endParaRPr>
          </a:p>
        </p:txBody>
      </p:sp>
      <p:sp>
        <p:nvSpPr>
          <p:cNvPr id="1035" name="Freeform 11"/>
          <p:cNvSpPr>
            <a:spLocks/>
          </p:cNvSpPr>
          <p:nvPr userDrawn="1"/>
        </p:nvSpPr>
        <p:spPr bwMode="hidden">
          <a:xfrm>
            <a:off x="3300942" y="0"/>
            <a:ext cx="3576020" cy="6864350"/>
          </a:xfrm>
          <a:custGeom>
            <a:avLst/>
            <a:gdLst>
              <a:gd name="T0" fmla="*/ 0 w 2080"/>
              <a:gd name="T1" fmla="*/ 7 h 4338"/>
              <a:gd name="T2" fmla="*/ 1870 w 2080"/>
              <a:gd name="T3" fmla="*/ 4338 h 4338"/>
              <a:gd name="T4" fmla="*/ 2080 w 2080"/>
              <a:gd name="T5" fmla="*/ 4338 h 4338"/>
              <a:gd name="T6" fmla="*/ 1033 w 2080"/>
              <a:gd name="T7" fmla="*/ 0 h 4338"/>
              <a:gd name="T8" fmla="*/ 0 w 2080"/>
              <a:gd name="T9" fmla="*/ 7 h 4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4338">
                <a:moveTo>
                  <a:pt x="0" y="7"/>
                </a:moveTo>
                <a:lnTo>
                  <a:pt x="1870" y="4338"/>
                </a:lnTo>
                <a:lnTo>
                  <a:pt x="2080" y="4338"/>
                </a:lnTo>
                <a:lnTo>
                  <a:pt x="1033" y="0"/>
                </a:lnTo>
                <a:lnTo>
                  <a:pt x="0" y="7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endParaRPr lang="en-GB" sz="1600" b="0">
              <a:solidFill>
                <a:srgbClr val="FFFFFF"/>
              </a:solidFill>
              <a:effectLst/>
              <a:latin typeface="Arial"/>
            </a:endParaRPr>
          </a:p>
        </p:txBody>
      </p:sp>
      <p:sp>
        <p:nvSpPr>
          <p:cNvPr id="1042" name="Freeform 18"/>
          <p:cNvSpPr>
            <a:spLocks/>
          </p:cNvSpPr>
          <p:nvPr userDrawn="1"/>
        </p:nvSpPr>
        <p:spPr bwMode="hidden">
          <a:xfrm rot="-852399">
            <a:off x="1143296" y="722314"/>
            <a:ext cx="3448796" cy="3851275"/>
          </a:xfrm>
          <a:custGeom>
            <a:avLst/>
            <a:gdLst>
              <a:gd name="T0" fmla="*/ 1789 w 2006"/>
              <a:gd name="T1" fmla="*/ 2155 h 2426"/>
              <a:gd name="T2" fmla="*/ 1712 w 2006"/>
              <a:gd name="T3" fmla="*/ 2067 h 2426"/>
              <a:gd name="T4" fmla="*/ 24 w 2006"/>
              <a:gd name="T5" fmla="*/ 0 h 2426"/>
              <a:gd name="T6" fmla="*/ 0 w 2006"/>
              <a:gd name="T7" fmla="*/ 8 h 2426"/>
              <a:gd name="T8" fmla="*/ 1857 w 2006"/>
              <a:gd name="T9" fmla="*/ 2321 h 2426"/>
              <a:gd name="T10" fmla="*/ 1789 w 2006"/>
              <a:gd name="T11" fmla="*/ 2155 h 2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6" h="2426">
                <a:moveTo>
                  <a:pt x="1789" y="2155"/>
                </a:moveTo>
                <a:cubicBezTo>
                  <a:pt x="1794" y="2149"/>
                  <a:pt x="2006" y="2426"/>
                  <a:pt x="1712" y="2067"/>
                </a:cubicBezTo>
                <a:cubicBezTo>
                  <a:pt x="1418" y="1708"/>
                  <a:pt x="309" y="343"/>
                  <a:pt x="24" y="0"/>
                </a:cubicBezTo>
                <a:lnTo>
                  <a:pt x="0" y="8"/>
                </a:lnTo>
                <a:cubicBezTo>
                  <a:pt x="306" y="395"/>
                  <a:pt x="1559" y="1963"/>
                  <a:pt x="1857" y="2321"/>
                </a:cubicBezTo>
                <a:cubicBezTo>
                  <a:pt x="1857" y="2321"/>
                  <a:pt x="1789" y="2155"/>
                  <a:pt x="1789" y="2155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endParaRPr lang="en-GB" sz="1600" b="0">
              <a:solidFill>
                <a:srgbClr val="FFFFFF"/>
              </a:solidFill>
              <a:effectLst/>
              <a:latin typeface="Arial"/>
            </a:endParaRPr>
          </a:p>
        </p:txBody>
      </p:sp>
      <p:sp>
        <p:nvSpPr>
          <p:cNvPr id="1045" name="Freeform 21"/>
          <p:cNvSpPr>
            <a:spLocks/>
          </p:cNvSpPr>
          <p:nvPr userDrawn="1"/>
        </p:nvSpPr>
        <p:spPr bwMode="hidden">
          <a:xfrm>
            <a:off x="4638511" y="3865564"/>
            <a:ext cx="4782927" cy="2651125"/>
          </a:xfrm>
          <a:custGeom>
            <a:avLst/>
            <a:gdLst>
              <a:gd name="T0" fmla="*/ 44 w 2782"/>
              <a:gd name="T1" fmla="*/ 0 h 1670"/>
              <a:gd name="T2" fmla="*/ 2730 w 2782"/>
              <a:gd name="T3" fmla="*/ 1602 h 1670"/>
              <a:gd name="T4" fmla="*/ 2782 w 2782"/>
              <a:gd name="T5" fmla="*/ 1670 h 1670"/>
              <a:gd name="T6" fmla="*/ 0 w 2782"/>
              <a:gd name="T7" fmla="*/ 48 h 1670"/>
              <a:gd name="T8" fmla="*/ 44 w 2782"/>
              <a:gd name="T9" fmla="*/ 0 h 1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2" h="1670">
                <a:moveTo>
                  <a:pt x="44" y="0"/>
                </a:moveTo>
                <a:cubicBezTo>
                  <a:pt x="1593" y="938"/>
                  <a:pt x="2170" y="1257"/>
                  <a:pt x="2730" y="1602"/>
                </a:cubicBezTo>
                <a:lnTo>
                  <a:pt x="2782" y="1670"/>
                </a:lnTo>
                <a:cubicBezTo>
                  <a:pt x="2327" y="1411"/>
                  <a:pt x="456" y="326"/>
                  <a:pt x="0" y="48"/>
                </a:cubicBezTo>
                <a:cubicBezTo>
                  <a:pt x="0" y="48"/>
                  <a:pt x="44" y="0"/>
                  <a:pt x="44" y="0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</a:pPr>
            <a:endParaRPr lang="en-GB" sz="1600" b="0">
              <a:solidFill>
                <a:srgbClr val="FFFFFF"/>
              </a:solidFill>
              <a:effectLst/>
              <a:latin typeface="Arial"/>
            </a:endParaRPr>
          </a:p>
        </p:txBody>
      </p:sp>
      <p:grpSp>
        <p:nvGrpSpPr>
          <p:cNvPr id="1074" name="Group 50"/>
          <p:cNvGrpSpPr>
            <a:grpSpLocks/>
          </p:cNvGrpSpPr>
          <p:nvPr userDrawn="1"/>
        </p:nvGrpSpPr>
        <p:grpSpPr bwMode="auto">
          <a:xfrm>
            <a:off x="0" y="6157914"/>
            <a:ext cx="9902825" cy="1004887"/>
            <a:chOff x="0" y="3590"/>
            <a:chExt cx="5760" cy="1075"/>
          </a:xfrm>
        </p:grpSpPr>
        <p:sp>
          <p:nvSpPr>
            <p:cNvPr id="1049" name="Rectangle 25"/>
            <p:cNvSpPr>
              <a:spLocks noChangeArrowheads="1"/>
            </p:cNvSpPr>
            <p:nvPr userDrawn="1"/>
          </p:nvSpPr>
          <p:spPr bwMode="hidden">
            <a:xfrm>
              <a:off x="0" y="3919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51" name="Freeform 27"/>
            <p:cNvSpPr>
              <a:spLocks/>
            </p:cNvSpPr>
            <p:nvPr userDrawn="1"/>
          </p:nvSpPr>
          <p:spPr bwMode="hidden">
            <a:xfrm>
              <a:off x="1632" y="3965"/>
              <a:ext cx="1737" cy="382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52" name="Freeform 28"/>
            <p:cNvSpPr>
              <a:spLocks/>
            </p:cNvSpPr>
            <p:nvPr userDrawn="1"/>
          </p:nvSpPr>
          <p:spPr bwMode="hidden">
            <a:xfrm>
              <a:off x="0" y="3965"/>
              <a:ext cx="1737" cy="381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53" name="Freeform 29"/>
            <p:cNvSpPr>
              <a:spLocks/>
            </p:cNvSpPr>
            <p:nvPr userDrawn="1"/>
          </p:nvSpPr>
          <p:spPr bwMode="hidden">
            <a:xfrm>
              <a:off x="3744" y="3965"/>
              <a:ext cx="1739" cy="382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54" name="Freeform 30"/>
            <p:cNvSpPr>
              <a:spLocks/>
            </p:cNvSpPr>
            <p:nvPr userDrawn="1"/>
          </p:nvSpPr>
          <p:spPr bwMode="hidden">
            <a:xfrm>
              <a:off x="1920" y="3965"/>
              <a:ext cx="2080" cy="381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58" name="Rectangle 34"/>
            <p:cNvSpPr>
              <a:spLocks noChangeArrowheads="1"/>
            </p:cNvSpPr>
            <p:nvPr userDrawn="1"/>
          </p:nvSpPr>
          <p:spPr bwMode="hidden">
            <a:xfrm>
              <a:off x="0" y="3914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59" name="Freeform 35"/>
            <p:cNvSpPr>
              <a:spLocks/>
            </p:cNvSpPr>
            <p:nvPr userDrawn="1"/>
          </p:nvSpPr>
          <p:spPr bwMode="hidden">
            <a:xfrm>
              <a:off x="2583" y="3927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60" name="Freeform 36"/>
            <p:cNvSpPr>
              <a:spLocks/>
            </p:cNvSpPr>
            <p:nvPr userDrawn="1"/>
          </p:nvSpPr>
          <p:spPr bwMode="hidden">
            <a:xfrm rot="18897039" flipH="1">
              <a:off x="1486" y="3895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61" name="Freeform 37"/>
            <p:cNvSpPr>
              <a:spLocks/>
            </p:cNvSpPr>
            <p:nvPr userDrawn="1"/>
          </p:nvSpPr>
          <p:spPr bwMode="hidden">
            <a:xfrm rot="18897039" flipH="1">
              <a:off x="766" y="3895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62" name="Freeform 38"/>
            <p:cNvSpPr>
              <a:spLocks/>
            </p:cNvSpPr>
            <p:nvPr userDrawn="1"/>
          </p:nvSpPr>
          <p:spPr bwMode="hidden">
            <a:xfrm rot="18897039" flipH="1">
              <a:off x="31" y="3863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63" name="Freeform 39"/>
            <p:cNvSpPr>
              <a:spLocks/>
            </p:cNvSpPr>
            <p:nvPr userDrawn="1"/>
          </p:nvSpPr>
          <p:spPr bwMode="hidden">
            <a:xfrm flipH="1" flipV="1">
              <a:off x="576" y="3919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64" name="Freeform 40"/>
            <p:cNvSpPr>
              <a:spLocks/>
            </p:cNvSpPr>
            <p:nvPr userDrawn="1"/>
          </p:nvSpPr>
          <p:spPr bwMode="hidden">
            <a:xfrm flipH="1" flipV="1">
              <a:off x="240" y="3919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65" name="Freeform 41"/>
            <p:cNvSpPr>
              <a:spLocks/>
            </p:cNvSpPr>
            <p:nvPr userDrawn="1"/>
          </p:nvSpPr>
          <p:spPr bwMode="hidden">
            <a:xfrm flipH="1" flipV="1">
              <a:off x="3036" y="3967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66" name="Freeform 42"/>
            <p:cNvSpPr>
              <a:spLocks/>
            </p:cNvSpPr>
            <p:nvPr userDrawn="1"/>
          </p:nvSpPr>
          <p:spPr bwMode="hidden">
            <a:xfrm flipH="1" flipV="1">
              <a:off x="3984" y="3919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67" name="Freeform 43"/>
            <p:cNvSpPr>
              <a:spLocks/>
            </p:cNvSpPr>
            <p:nvPr userDrawn="1"/>
          </p:nvSpPr>
          <p:spPr bwMode="hidden">
            <a:xfrm flipH="1" flipV="1">
              <a:off x="3456" y="3919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 userDrawn="1"/>
          </p:nvSpPr>
          <p:spPr bwMode="hidden">
            <a:xfrm>
              <a:off x="0" y="3940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141" y="463550"/>
            <a:ext cx="8830019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</a:t>
            </a:r>
          </a:p>
        </p:txBody>
      </p:sp>
      <p:grpSp>
        <p:nvGrpSpPr>
          <p:cNvPr id="1077" name="Group 53"/>
          <p:cNvGrpSpPr>
            <a:grpSpLocks/>
          </p:cNvGrpSpPr>
          <p:nvPr userDrawn="1"/>
        </p:nvGrpSpPr>
        <p:grpSpPr bwMode="auto">
          <a:xfrm rot="-235848">
            <a:off x="1308343" y="746126"/>
            <a:ext cx="8278142" cy="5794375"/>
            <a:chOff x="761" y="384"/>
            <a:chExt cx="4815" cy="3650"/>
          </a:xfrm>
        </p:grpSpPr>
        <p:sp>
          <p:nvSpPr>
            <p:cNvPr id="1075" name="Freeform 51"/>
            <p:cNvSpPr>
              <a:spLocks/>
            </p:cNvSpPr>
            <p:nvPr userDrawn="1"/>
          </p:nvSpPr>
          <p:spPr bwMode="hidden">
            <a:xfrm rot="-852399">
              <a:off x="761" y="384"/>
              <a:ext cx="2006" cy="2426"/>
            </a:xfrm>
            <a:custGeom>
              <a:avLst/>
              <a:gdLst>
                <a:gd name="T0" fmla="*/ 1789 w 2006"/>
                <a:gd name="T1" fmla="*/ 2155 h 2426"/>
                <a:gd name="T2" fmla="*/ 1712 w 2006"/>
                <a:gd name="T3" fmla="*/ 2067 h 2426"/>
                <a:gd name="T4" fmla="*/ 24 w 2006"/>
                <a:gd name="T5" fmla="*/ 0 h 2426"/>
                <a:gd name="T6" fmla="*/ 0 w 2006"/>
                <a:gd name="T7" fmla="*/ 8 h 2426"/>
                <a:gd name="T8" fmla="*/ 1857 w 2006"/>
                <a:gd name="T9" fmla="*/ 2321 h 2426"/>
                <a:gd name="T10" fmla="*/ 1789 w 2006"/>
                <a:gd name="T11" fmla="*/ 2155 h 2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6" h="2426">
                  <a:moveTo>
                    <a:pt x="1789" y="2155"/>
                  </a:moveTo>
                  <a:cubicBezTo>
                    <a:pt x="1794" y="2149"/>
                    <a:pt x="2006" y="2426"/>
                    <a:pt x="1712" y="2067"/>
                  </a:cubicBezTo>
                  <a:cubicBezTo>
                    <a:pt x="1418" y="1708"/>
                    <a:pt x="309" y="343"/>
                    <a:pt x="24" y="0"/>
                  </a:cubicBezTo>
                  <a:lnTo>
                    <a:pt x="0" y="8"/>
                  </a:lnTo>
                  <a:cubicBezTo>
                    <a:pt x="306" y="395"/>
                    <a:pt x="1559" y="1963"/>
                    <a:pt x="1857" y="2321"/>
                  </a:cubicBezTo>
                  <a:cubicBezTo>
                    <a:pt x="1857" y="2321"/>
                    <a:pt x="1789" y="2155"/>
                    <a:pt x="1789" y="215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76" name="Freeform 52"/>
            <p:cNvSpPr>
              <a:spLocks/>
            </p:cNvSpPr>
            <p:nvPr userDrawn="1"/>
          </p:nvSpPr>
          <p:spPr bwMode="hidden">
            <a:xfrm>
              <a:off x="2794" y="2364"/>
              <a:ext cx="2782" cy="1670"/>
            </a:xfrm>
            <a:custGeom>
              <a:avLst/>
              <a:gdLst>
                <a:gd name="T0" fmla="*/ 44 w 2782"/>
                <a:gd name="T1" fmla="*/ 0 h 1670"/>
                <a:gd name="T2" fmla="*/ 2730 w 2782"/>
                <a:gd name="T3" fmla="*/ 1602 h 1670"/>
                <a:gd name="T4" fmla="*/ 2782 w 2782"/>
                <a:gd name="T5" fmla="*/ 1670 h 1670"/>
                <a:gd name="T6" fmla="*/ 0 w 2782"/>
                <a:gd name="T7" fmla="*/ 48 h 1670"/>
                <a:gd name="T8" fmla="*/ 44 w 2782"/>
                <a:gd name="T9" fmla="*/ 0 h 1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2" h="1670">
                  <a:moveTo>
                    <a:pt x="44" y="0"/>
                  </a:moveTo>
                  <a:cubicBezTo>
                    <a:pt x="1593" y="938"/>
                    <a:pt x="2170" y="1257"/>
                    <a:pt x="2730" y="1602"/>
                  </a:cubicBezTo>
                  <a:lnTo>
                    <a:pt x="2782" y="1670"/>
                  </a:lnTo>
                  <a:cubicBezTo>
                    <a:pt x="2327" y="1411"/>
                    <a:pt x="456" y="326"/>
                    <a:pt x="0" y="48"/>
                  </a:cubicBezTo>
                  <a:cubicBezTo>
                    <a:pt x="0" y="48"/>
                    <a:pt x="44" y="0"/>
                    <a:pt x="44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</p:grpSp>
      <p:grpSp>
        <p:nvGrpSpPr>
          <p:cNvPr id="1078" name="Group 54"/>
          <p:cNvGrpSpPr>
            <a:grpSpLocks/>
          </p:cNvGrpSpPr>
          <p:nvPr userDrawn="1"/>
        </p:nvGrpSpPr>
        <p:grpSpPr bwMode="auto">
          <a:xfrm rot="-459392">
            <a:off x="1155330" y="606426"/>
            <a:ext cx="8278143" cy="5794375"/>
            <a:chOff x="761" y="384"/>
            <a:chExt cx="4815" cy="3650"/>
          </a:xfrm>
        </p:grpSpPr>
        <p:sp>
          <p:nvSpPr>
            <p:cNvPr id="1079" name="Freeform 55"/>
            <p:cNvSpPr>
              <a:spLocks/>
            </p:cNvSpPr>
            <p:nvPr userDrawn="1"/>
          </p:nvSpPr>
          <p:spPr bwMode="hidden">
            <a:xfrm rot="-852399">
              <a:off x="761" y="384"/>
              <a:ext cx="2006" cy="2426"/>
            </a:xfrm>
            <a:custGeom>
              <a:avLst/>
              <a:gdLst>
                <a:gd name="T0" fmla="*/ 1789 w 2006"/>
                <a:gd name="T1" fmla="*/ 2155 h 2426"/>
                <a:gd name="T2" fmla="*/ 1712 w 2006"/>
                <a:gd name="T3" fmla="*/ 2067 h 2426"/>
                <a:gd name="T4" fmla="*/ 24 w 2006"/>
                <a:gd name="T5" fmla="*/ 0 h 2426"/>
                <a:gd name="T6" fmla="*/ 0 w 2006"/>
                <a:gd name="T7" fmla="*/ 8 h 2426"/>
                <a:gd name="T8" fmla="*/ 1857 w 2006"/>
                <a:gd name="T9" fmla="*/ 2321 h 2426"/>
                <a:gd name="T10" fmla="*/ 1789 w 2006"/>
                <a:gd name="T11" fmla="*/ 2155 h 2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6" h="2426">
                  <a:moveTo>
                    <a:pt x="1789" y="2155"/>
                  </a:moveTo>
                  <a:cubicBezTo>
                    <a:pt x="1794" y="2149"/>
                    <a:pt x="2006" y="2426"/>
                    <a:pt x="1712" y="2067"/>
                  </a:cubicBezTo>
                  <a:cubicBezTo>
                    <a:pt x="1418" y="1708"/>
                    <a:pt x="309" y="343"/>
                    <a:pt x="24" y="0"/>
                  </a:cubicBezTo>
                  <a:lnTo>
                    <a:pt x="0" y="8"/>
                  </a:lnTo>
                  <a:cubicBezTo>
                    <a:pt x="306" y="395"/>
                    <a:pt x="1559" y="1963"/>
                    <a:pt x="1857" y="2321"/>
                  </a:cubicBezTo>
                  <a:cubicBezTo>
                    <a:pt x="1857" y="2321"/>
                    <a:pt x="1789" y="2155"/>
                    <a:pt x="1789" y="215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  <p:sp>
          <p:nvSpPr>
            <p:cNvPr id="1080" name="Freeform 56"/>
            <p:cNvSpPr>
              <a:spLocks/>
            </p:cNvSpPr>
            <p:nvPr userDrawn="1"/>
          </p:nvSpPr>
          <p:spPr bwMode="hidden">
            <a:xfrm>
              <a:off x="2794" y="2364"/>
              <a:ext cx="2782" cy="1670"/>
            </a:xfrm>
            <a:custGeom>
              <a:avLst/>
              <a:gdLst>
                <a:gd name="T0" fmla="*/ 44 w 2782"/>
                <a:gd name="T1" fmla="*/ 0 h 1670"/>
                <a:gd name="T2" fmla="*/ 2730 w 2782"/>
                <a:gd name="T3" fmla="*/ 1602 h 1670"/>
                <a:gd name="T4" fmla="*/ 2782 w 2782"/>
                <a:gd name="T5" fmla="*/ 1670 h 1670"/>
                <a:gd name="T6" fmla="*/ 0 w 2782"/>
                <a:gd name="T7" fmla="*/ 48 h 1670"/>
                <a:gd name="T8" fmla="*/ 44 w 2782"/>
                <a:gd name="T9" fmla="*/ 0 h 1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2" h="1670">
                  <a:moveTo>
                    <a:pt x="44" y="0"/>
                  </a:moveTo>
                  <a:cubicBezTo>
                    <a:pt x="1593" y="938"/>
                    <a:pt x="2170" y="1257"/>
                    <a:pt x="2730" y="1602"/>
                  </a:cubicBezTo>
                  <a:lnTo>
                    <a:pt x="2782" y="1670"/>
                  </a:lnTo>
                  <a:cubicBezTo>
                    <a:pt x="2327" y="1411"/>
                    <a:pt x="456" y="326"/>
                    <a:pt x="0" y="48"/>
                  </a:cubicBezTo>
                  <a:cubicBezTo>
                    <a:pt x="0" y="48"/>
                    <a:pt x="44" y="0"/>
                    <a:pt x="44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600" b="0">
                <a:solidFill>
                  <a:srgbClr val="FFFFFF"/>
                </a:solidFill>
                <a:effectLst/>
                <a:latin typeface="Arial"/>
              </a:endParaRPr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141" y="1371600"/>
            <a:ext cx="8912543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82" name="Picture 58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7590" y="381000"/>
            <a:ext cx="49514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140366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ransition spd="med">
    <p:zoom/>
  </p:transition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1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1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1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1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3567" y="6400800"/>
            <a:ext cx="1177558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5-9/09/2016 RICH 2016, Bled, Slovenia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36886" y="6400800"/>
            <a:ext cx="532415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 De Cataldo, INFN Bari, It on behalf of  the ALICE collaboration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84942" y="6400800"/>
            <a:ext cx="680998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886" y="1904999"/>
            <a:ext cx="7421247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6888" y="381000"/>
            <a:ext cx="7429054" cy="13716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pic>
        <p:nvPicPr>
          <p:cNvPr id="7" name="Picture 13" descr="C:\InetPub\wwwroot\immagini\richlogo.gif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30213" cy="75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564" y="11586"/>
            <a:ext cx="799987" cy="97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4722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sz="2701" b="1" kern="1200" cap="none" spc="0" baseline="0">
          <a:ln w="9525">
            <a:noFill/>
            <a:prstDash val="solid"/>
          </a:ln>
          <a:solidFill>
            <a:schemeClr val="accent5"/>
          </a:solidFill>
          <a:effectLst/>
          <a:latin typeface="+mj-lt"/>
          <a:ea typeface="+mj-ea"/>
          <a:cs typeface="+mj-cs"/>
        </a:defRPr>
      </a:lvl1pPr>
    </p:titleStyle>
    <p:bodyStyle>
      <a:lvl1pPr marL="167923" indent="-167923" algn="l" defTabSz="685983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7755" indent="-173878" algn="l" defTabSz="685983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0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2105" indent="-164350" algn="l" defTabSz="685983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43109" indent="-131004" algn="l" defTabSz="685983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772922" indent="-129813" algn="l" defTabSz="685983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Relationship Id="rId9" Type="http://schemas.openxmlformats.org/officeDocument/2006/relationships/image" Target="../media/image9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0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jpeg"/><Relationship Id="rId13" Type="http://schemas.openxmlformats.org/officeDocument/2006/relationships/image" Target="../media/image100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6.png"/><Relationship Id="rId12" Type="http://schemas.openxmlformats.org/officeDocument/2006/relationships/image" Target="../media/image92.wmf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5.pn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94.png"/><Relationship Id="rId15" Type="http://schemas.openxmlformats.org/officeDocument/2006/relationships/image" Target="../media/image102.jpeg"/><Relationship Id="rId10" Type="http://schemas.openxmlformats.org/officeDocument/2006/relationships/image" Target="../media/image99.jpg"/><Relationship Id="rId4" Type="http://schemas.openxmlformats.org/officeDocument/2006/relationships/image" Target="../media/image93.JPG"/><Relationship Id="rId9" Type="http://schemas.openxmlformats.org/officeDocument/2006/relationships/image" Target="../media/image98.png"/><Relationship Id="rId14" Type="http://schemas.openxmlformats.org/officeDocument/2006/relationships/image" Target="../media/image10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15.wmf"/><Relationship Id="rId7" Type="http://schemas.openxmlformats.org/officeDocument/2006/relationships/image" Target="../media/image19.png"/><Relationship Id="rId12" Type="http://schemas.openxmlformats.org/officeDocument/2006/relationships/image" Target="../media/image20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png"/><Relationship Id="rId11" Type="http://schemas.openxmlformats.org/officeDocument/2006/relationships/image" Target="../media/image14.wmf"/><Relationship Id="rId5" Type="http://schemas.openxmlformats.org/officeDocument/2006/relationships/image" Target="../media/image17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16.png"/><Relationship Id="rId9" Type="http://schemas.openxmlformats.org/officeDocument/2006/relationships/image" Target="../media/image13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93.JPG"/><Relationship Id="rId7" Type="http://schemas.openxmlformats.org/officeDocument/2006/relationships/image" Target="../media/image10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06.jpeg"/><Relationship Id="rId11" Type="http://schemas.openxmlformats.org/officeDocument/2006/relationships/image" Target="../media/image111.png"/><Relationship Id="rId5" Type="http://schemas.openxmlformats.org/officeDocument/2006/relationships/image" Target="../media/image105.png"/><Relationship Id="rId10" Type="http://schemas.openxmlformats.org/officeDocument/2006/relationships/image" Target="../media/image110.emf"/><Relationship Id="rId4" Type="http://schemas.openxmlformats.org/officeDocument/2006/relationships/image" Target="../media/image104.png"/><Relationship Id="rId9" Type="http://schemas.openxmlformats.org/officeDocument/2006/relationships/image" Target="../media/image10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jpeg"/><Relationship Id="rId13" Type="http://schemas.openxmlformats.org/officeDocument/2006/relationships/image" Target="../media/image121.jpeg"/><Relationship Id="rId3" Type="http://schemas.openxmlformats.org/officeDocument/2006/relationships/image" Target="../media/image93.JPG"/><Relationship Id="rId7" Type="http://schemas.openxmlformats.org/officeDocument/2006/relationships/image" Target="../media/image115.jpeg"/><Relationship Id="rId12" Type="http://schemas.openxmlformats.org/officeDocument/2006/relationships/image" Target="../media/image1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14.jpeg"/><Relationship Id="rId11" Type="http://schemas.openxmlformats.org/officeDocument/2006/relationships/image" Target="../media/image119.png"/><Relationship Id="rId5" Type="http://schemas.openxmlformats.org/officeDocument/2006/relationships/image" Target="../media/image113.jpeg"/><Relationship Id="rId10" Type="http://schemas.openxmlformats.org/officeDocument/2006/relationships/image" Target="../media/image118.png"/><Relationship Id="rId4" Type="http://schemas.openxmlformats.org/officeDocument/2006/relationships/image" Target="../media/image112.jpeg"/><Relationship Id="rId9" Type="http://schemas.openxmlformats.org/officeDocument/2006/relationships/image" Target="../media/image117.jpeg"/><Relationship Id="rId14" Type="http://schemas.openxmlformats.org/officeDocument/2006/relationships/image" Target="../media/image12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7" Type="http://schemas.openxmlformats.org/officeDocument/2006/relationships/image" Target="../media/image1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4" Type="http://schemas.openxmlformats.org/officeDocument/2006/relationships/image" Target="../media/image12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32.png"/><Relationship Id="rId5" Type="http://schemas.openxmlformats.org/officeDocument/2006/relationships/image" Target="../media/image131.jpeg"/><Relationship Id="rId4" Type="http://schemas.openxmlformats.org/officeDocument/2006/relationships/image" Target="../media/image13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3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139.png"/><Relationship Id="rId7" Type="http://schemas.openxmlformats.org/officeDocument/2006/relationships/image" Target="../media/image1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42.png"/><Relationship Id="rId5" Type="http://schemas.openxmlformats.org/officeDocument/2006/relationships/image" Target="../media/image141.jpeg"/><Relationship Id="rId4" Type="http://schemas.openxmlformats.org/officeDocument/2006/relationships/image" Target="../media/image14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7" Type="http://schemas.openxmlformats.org/officeDocument/2006/relationships/image" Target="../media/image1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5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2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  <p:sp>
        <p:nvSpPr>
          <p:cNvPr id="412676" name="Text Box 4"/>
          <p:cNvSpPr txBox="1">
            <a:spLocks noChangeArrowheads="1"/>
          </p:cNvSpPr>
          <p:nvPr/>
        </p:nvSpPr>
        <p:spPr bwMode="auto">
          <a:xfrm>
            <a:off x="635000" y="1570038"/>
            <a:ext cx="86677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GB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2689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568618" y="1375442"/>
            <a:ext cx="8803982" cy="5030121"/>
          </a:xfrm>
          <a:noFill/>
          <a:ln w="28575"/>
        </p:spPr>
        <p:txBody>
          <a:bodyPr/>
          <a:lstStyle/>
          <a:p>
            <a:pPr marL="1104900" lvl="1" indent="-342900">
              <a:buFont typeface="Wingdings" pitchFamily="2" charset="2"/>
              <a:buNone/>
            </a:pPr>
            <a:endParaRPr lang="en-GB" sz="1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104900" lvl="1" indent="-342900">
              <a:buFont typeface="Wingdings" pitchFamily="2" charset="2"/>
              <a:buNone/>
            </a:pPr>
            <a:endParaRPr lang="en-GB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>
              <a:buNone/>
            </a:pPr>
            <a:r>
              <a:rPr lang="en-US" sz="3600" b="0" kern="1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experience </a:t>
            </a:r>
            <a:r>
              <a:rPr lang="en-US" sz="3600" b="0" kern="12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use of</a:t>
            </a:r>
          </a:p>
          <a:p>
            <a:pPr marL="0" indent="0" algn="ctr">
              <a:buNone/>
            </a:pPr>
            <a:r>
              <a:rPr lang="en-US" sz="4400" b="0" kern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0" kern="1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CsI</a:t>
            </a:r>
            <a:r>
              <a:rPr lang="en-US" sz="4800" b="0" kern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gaseous detectors</a:t>
            </a:r>
            <a:endParaRPr lang="en-US" sz="4400" b="0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1050" b="0" dirty="0"/>
              <a:t>	</a:t>
            </a:r>
            <a:endParaRPr lang="en-US" sz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Fulvio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Tessarotto</a:t>
            </a:r>
          </a:p>
          <a:p>
            <a:pPr algn="ctr"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INFN – Trieste</a:t>
            </a:r>
          </a:p>
          <a:p>
            <a:pPr algn="ctr">
              <a:buNone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24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behalf of the COMPASS RICH team</a:t>
            </a:r>
            <a:endParaRPr lang="en-US" sz="32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04900" lvl="1" indent="-342900" algn="ctr">
              <a:buNone/>
            </a:pPr>
            <a:endParaRPr lang="en-GB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04900" lvl="1" indent="-342900" algn="ctr">
              <a:buFont typeface="Wingdings" pitchFamily="2" charset="2"/>
              <a:buNone/>
            </a:pPr>
            <a:r>
              <a:rPr lang="en-GB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21762" y="49920"/>
            <a:ext cx="8606118" cy="1169581"/>
          </a:xfrm>
          <a:solidFill>
            <a:srgbClr val="C0F4FE"/>
          </a:solidFill>
        </p:spPr>
        <p:txBody>
          <a:bodyPr/>
          <a:lstStyle/>
          <a:p>
            <a:r>
              <a:rPr lang="en-US" sz="3200" dirty="0" smtClean="0"/>
              <a:t>RD51 – “Precision timing Workshop”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3994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777" y="2912249"/>
            <a:ext cx="2875907" cy="313305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919" y="1068779"/>
            <a:ext cx="9479666" cy="5355771"/>
          </a:xfrm>
        </p:spPr>
        <p:txBody>
          <a:bodyPr/>
          <a:lstStyle/>
          <a:p>
            <a:r>
              <a:rPr lang="en-US" dirty="0" smtClean="0"/>
              <a:t>MWPCs with solid state photocathode (</a:t>
            </a:r>
            <a:r>
              <a:rPr lang="en-US" dirty="0" smtClean="0">
                <a:solidFill>
                  <a:srgbClr val="FF9933"/>
                </a:solidFill>
              </a:rPr>
              <a:t>the RD26 effort</a:t>
            </a:r>
            <a:r>
              <a:rPr lang="en-US" dirty="0" smtClean="0"/>
              <a:t>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71053"/>
          <a:stretch>
            <a:fillRect/>
          </a:stretch>
        </p:blipFill>
        <p:spPr bwMode="auto">
          <a:xfrm>
            <a:off x="7482152" y="1529589"/>
            <a:ext cx="1953670" cy="178723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b="14042"/>
          <a:stretch>
            <a:fillRect/>
          </a:stretch>
        </p:blipFill>
        <p:spPr bwMode="auto">
          <a:xfrm>
            <a:off x="3344426" y="1523948"/>
            <a:ext cx="4037922" cy="2272318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3041" y="3628503"/>
            <a:ext cx="2513665" cy="265377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34172" y="4318229"/>
            <a:ext cx="3234016" cy="1991282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034" y="1558020"/>
            <a:ext cx="3009394" cy="1558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191546" y="2833997"/>
            <a:ext cx="1152880" cy="3139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  <a:effectLst/>
              </a:rPr>
              <a:t>TIC, NA44</a:t>
            </a:r>
            <a:endParaRPr lang="en-US" sz="1600" dirty="0">
              <a:solidFill>
                <a:srgbClr val="0000CC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1000" y="5899058"/>
            <a:ext cx="2666360" cy="5078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  <a:effectLst/>
              </a:rPr>
              <a:t>COMPASS RICH-1 2002 </a:t>
            </a:r>
            <a:r>
              <a:rPr lang="en-US" sz="1400" dirty="0" err="1" smtClean="0">
                <a:solidFill>
                  <a:srgbClr val="FF0000"/>
                </a:solidFill>
                <a:effectLst/>
              </a:rPr>
              <a:t>CsI</a:t>
            </a:r>
            <a:r>
              <a:rPr lang="en-US" sz="1400" dirty="0" smtClean="0">
                <a:solidFill>
                  <a:srgbClr val="FF0000"/>
                </a:solidFill>
                <a:effectLst/>
              </a:rPr>
              <a:t> &gt; 5 m</a:t>
            </a:r>
            <a:r>
              <a:rPr lang="en-US" sz="1400" baseline="30000" dirty="0" smtClean="0">
                <a:solidFill>
                  <a:srgbClr val="FF0000"/>
                </a:solidFill>
                <a:effectLst/>
              </a:rPr>
              <a:t>2 </a:t>
            </a:r>
            <a:endParaRPr lang="en-US" sz="1400" baseline="30000" dirty="0">
              <a:solidFill>
                <a:srgbClr val="FF0000"/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32744" y="3116697"/>
            <a:ext cx="1526252" cy="3139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  <a:effectLst/>
              </a:rPr>
              <a:t>JLAB-HALL A</a:t>
            </a:r>
            <a:endParaRPr lang="en-US" sz="1600" dirty="0">
              <a:solidFill>
                <a:srgbClr val="0000CC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97452" y="1523948"/>
            <a:ext cx="1527982" cy="75713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  <a:effectLst/>
              </a:rPr>
              <a:t>ALICE-HMPID</a:t>
            </a:r>
          </a:p>
          <a:p>
            <a:r>
              <a:rPr lang="en-US" sz="1600" dirty="0" smtClean="0">
                <a:solidFill>
                  <a:srgbClr val="0000CC"/>
                </a:solidFill>
                <a:effectLst/>
              </a:rPr>
              <a:t>2009</a:t>
            </a:r>
          </a:p>
          <a:p>
            <a:r>
              <a:rPr lang="en-US" sz="1600" dirty="0" err="1" smtClean="0">
                <a:solidFill>
                  <a:srgbClr val="FF0000"/>
                </a:solidFill>
                <a:effectLst/>
              </a:rPr>
              <a:t>CsI</a:t>
            </a:r>
            <a:r>
              <a:rPr lang="en-US" sz="1600" dirty="0" smtClean="0">
                <a:solidFill>
                  <a:srgbClr val="FF0000"/>
                </a:solidFill>
                <a:effectLst/>
              </a:rPr>
              <a:t> &gt; 10 m</a:t>
            </a:r>
            <a:r>
              <a:rPr lang="en-US" sz="1600" baseline="30000" dirty="0" smtClean="0">
                <a:solidFill>
                  <a:srgbClr val="FF0000"/>
                </a:solidFill>
                <a:effectLst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34172" y="5902557"/>
            <a:ext cx="725648" cy="3139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  <a:effectLst/>
              </a:rPr>
              <a:t>STAR</a:t>
            </a:r>
            <a:endParaRPr lang="en-US" sz="1600" dirty="0">
              <a:solidFill>
                <a:srgbClr val="0000CC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45273" y="5046104"/>
            <a:ext cx="1258606" cy="72943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CC"/>
                </a:solidFill>
                <a:effectLst/>
              </a:rPr>
              <a:t>HADES 1999</a:t>
            </a:r>
          </a:p>
          <a:p>
            <a:r>
              <a:rPr lang="en-US" sz="1400" dirty="0" err="1">
                <a:solidFill>
                  <a:srgbClr val="FF0000"/>
                </a:solidFill>
                <a:effectLst/>
              </a:rPr>
              <a:t>CsI</a:t>
            </a:r>
            <a:r>
              <a:rPr lang="en-US" sz="1400" dirty="0">
                <a:solidFill>
                  <a:srgbClr val="FF0000"/>
                </a:solidFill>
                <a:effectLst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effectLst/>
              </a:rPr>
              <a:t>&gt; 1 m</a:t>
            </a:r>
            <a:r>
              <a:rPr lang="en-US" sz="1400" baseline="30000" dirty="0" smtClean="0">
                <a:solidFill>
                  <a:srgbClr val="FF0000"/>
                </a:solidFill>
                <a:effectLst/>
              </a:rPr>
              <a:t>2</a:t>
            </a:r>
            <a:endParaRPr lang="en-US" sz="1400" baseline="30000" dirty="0">
              <a:solidFill>
                <a:srgbClr val="FF0000"/>
              </a:solidFill>
              <a:effectLst/>
            </a:endParaRPr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1237129" y="21216"/>
            <a:ext cx="8421867" cy="1008446"/>
          </a:xfrm>
          <a:prstGeom prst="rect">
            <a:avLst/>
          </a:prstGeom>
          <a:solidFill>
            <a:srgbClr val="C0F4FE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i="1" dirty="0">
                <a:solidFill>
                  <a:srgbClr val="FF0000"/>
                </a:solidFill>
                <a:effectLst/>
                <a:latin typeface="Comic Sans MS" pitchFamily="66" charset="0"/>
              </a:rPr>
              <a:t>RICH with large area gaseous PD’s</a:t>
            </a:r>
          </a:p>
          <a:p>
            <a:pPr algn="ctr"/>
            <a:r>
              <a:rPr lang="en-US" sz="2800" i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2</a:t>
            </a:r>
            <a:r>
              <a:rPr lang="en-US" sz="1600" i="1" baseline="30000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 </a:t>
            </a:r>
            <a:r>
              <a:rPr lang="en-US" sz="3200" i="1" baseline="30000" dirty="0" err="1" smtClean="0">
                <a:solidFill>
                  <a:srgbClr val="FF0000"/>
                </a:solidFill>
                <a:effectLst/>
                <a:latin typeface="Comic Sans MS" pitchFamily="66" charset="0"/>
              </a:rPr>
              <a:t>nd</a:t>
            </a:r>
            <a:r>
              <a:rPr lang="en-US" sz="2800" i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 generation: MWPC’s + </a:t>
            </a:r>
            <a:r>
              <a:rPr lang="en-US" sz="2800" i="1" dirty="0" err="1" smtClean="0">
                <a:solidFill>
                  <a:srgbClr val="FF0000"/>
                </a:solidFill>
                <a:effectLst/>
                <a:latin typeface="Comic Sans MS" pitchFamily="66" charset="0"/>
              </a:rPr>
              <a:t>CsI</a:t>
            </a:r>
            <a:endParaRPr lang="en-US" sz="600" i="1" dirty="0"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823325" y="6489700"/>
            <a:ext cx="1079500" cy="203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pic>
        <p:nvPicPr>
          <p:cNvPr id="9" name="Picture 20" descr="alice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82233" cy="1186239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 l="37871" t="6156" b="12311"/>
          <a:stretch>
            <a:fillRect/>
          </a:stretch>
        </p:blipFill>
        <p:spPr bwMode="auto">
          <a:xfrm>
            <a:off x="297725" y="3558301"/>
            <a:ext cx="3934033" cy="3177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5848" y="0"/>
            <a:ext cx="5306977" cy="3551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0" y="1449573"/>
            <a:ext cx="3296093" cy="1966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400" b="1" u="none" dirty="0" smtClean="0">
                <a:solidFill>
                  <a:srgbClr val="FF3300"/>
                </a:solidFill>
              </a:rPr>
              <a:t>RADIATOR: </a:t>
            </a:r>
            <a:r>
              <a:rPr lang="en-US" sz="1400" u="none" dirty="0" smtClean="0">
                <a:solidFill>
                  <a:schemeClr val="tx1"/>
                </a:solidFill>
              </a:rPr>
              <a:t>15 </a:t>
            </a:r>
            <a:r>
              <a:rPr lang="en-US" sz="1400" u="none" dirty="0">
                <a:solidFill>
                  <a:schemeClr val="tx1"/>
                </a:solidFill>
              </a:rPr>
              <a:t>mm liquid C</a:t>
            </a:r>
            <a:r>
              <a:rPr lang="en-US" sz="1400" u="none" baseline="-25000" dirty="0">
                <a:solidFill>
                  <a:schemeClr val="tx1"/>
                </a:solidFill>
              </a:rPr>
              <a:t>6</a:t>
            </a:r>
            <a:r>
              <a:rPr lang="en-US" sz="1400" u="none" dirty="0">
                <a:solidFill>
                  <a:schemeClr val="tx1"/>
                </a:solidFill>
              </a:rPr>
              <a:t>F</a:t>
            </a:r>
            <a:r>
              <a:rPr lang="en-US" sz="1400" u="none" baseline="-25000" dirty="0">
                <a:solidFill>
                  <a:schemeClr val="tx1"/>
                </a:solidFill>
              </a:rPr>
              <a:t>14</a:t>
            </a:r>
            <a:r>
              <a:rPr lang="en-US" sz="1400" u="none" dirty="0">
                <a:solidFill>
                  <a:schemeClr val="tx1"/>
                </a:solidFill>
              </a:rPr>
              <a:t>,                                             n 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~ 1.2989 @ 175nm, </a:t>
            </a:r>
            <a:r>
              <a:rPr lang="el-GR" sz="1400" u="none" dirty="0">
                <a:solidFill>
                  <a:schemeClr val="tx1"/>
                </a:solidFill>
                <a:cs typeface="Arial" charset="0"/>
              </a:rPr>
              <a:t>β</a:t>
            </a:r>
            <a:r>
              <a:rPr lang="en-US" sz="1400" u="none" baseline="-25000" dirty="0" err="1">
                <a:solidFill>
                  <a:schemeClr val="tx1"/>
                </a:solidFill>
                <a:cs typeface="Arial" charset="0"/>
              </a:rPr>
              <a:t>th</a:t>
            </a:r>
            <a:r>
              <a:rPr lang="en-US" sz="1400" u="none" baseline="-25000" dirty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= 0.77</a:t>
            </a:r>
            <a:endParaRPr lang="en-US" sz="1400" b="1" u="none" dirty="0">
              <a:solidFill>
                <a:srgbClr val="FF3300"/>
              </a:solidFill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1400" b="1" u="none" dirty="0">
                <a:solidFill>
                  <a:srgbClr val="FF3300"/>
                </a:solidFill>
                <a:cs typeface="Arial" charset="0"/>
              </a:rPr>
              <a:t>PHOTON </a:t>
            </a:r>
            <a:r>
              <a:rPr lang="en-US" sz="1400" b="1" u="none" dirty="0" smtClean="0">
                <a:solidFill>
                  <a:srgbClr val="FF3300"/>
                </a:solidFill>
                <a:cs typeface="Arial" charset="0"/>
              </a:rPr>
              <a:t>CONVERTER: </a:t>
            </a:r>
            <a:r>
              <a:rPr lang="en-US" sz="1400" u="none" dirty="0" smtClean="0">
                <a:solidFill>
                  <a:schemeClr val="tx1"/>
                </a:solidFill>
                <a:cs typeface="Arial" charset="0"/>
              </a:rPr>
              <a:t>Reflective 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layer of </a:t>
            </a:r>
            <a:r>
              <a:rPr lang="en-US" sz="1400" u="none" dirty="0" err="1">
                <a:solidFill>
                  <a:schemeClr val="tx1"/>
                </a:solidFill>
                <a:cs typeface="Arial" charset="0"/>
              </a:rPr>
              <a:t>CsI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     </a:t>
            </a:r>
            <a:r>
              <a:rPr lang="en-US" sz="1400" u="none" dirty="0" smtClean="0">
                <a:solidFill>
                  <a:schemeClr val="tx1"/>
                </a:solidFill>
                <a:cs typeface="Arial" charset="0"/>
              </a:rPr>
              <a:t>(QE 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~ 25% @ 175 </a:t>
            </a:r>
            <a:r>
              <a:rPr lang="en-US" sz="1400" u="none" dirty="0" smtClean="0">
                <a:solidFill>
                  <a:schemeClr val="tx1"/>
                </a:solidFill>
                <a:cs typeface="Arial" charset="0"/>
              </a:rPr>
              <a:t>nm)</a:t>
            </a:r>
            <a:endParaRPr lang="en-US" sz="1400" u="none" dirty="0">
              <a:solidFill>
                <a:schemeClr val="tx1"/>
              </a:solidFill>
              <a:cs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1400" b="1" u="none" dirty="0">
                <a:solidFill>
                  <a:srgbClr val="FF3300"/>
                </a:solidFill>
                <a:cs typeface="Arial" charset="0"/>
              </a:rPr>
              <a:t>PHOTOELECTRON </a:t>
            </a:r>
            <a:r>
              <a:rPr lang="en-US" sz="1400" b="1" u="none" dirty="0" smtClean="0">
                <a:solidFill>
                  <a:srgbClr val="FF3300"/>
                </a:solidFill>
                <a:cs typeface="Arial" charset="0"/>
              </a:rPr>
              <a:t>DETECTOR: </a:t>
            </a:r>
            <a:r>
              <a:rPr lang="en-US" sz="1400" u="none" dirty="0" smtClean="0">
                <a:solidFill>
                  <a:schemeClr val="tx1"/>
                </a:solidFill>
                <a:cs typeface="Arial" charset="0"/>
              </a:rPr>
              <a:t>MWPC 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with CH</a:t>
            </a:r>
            <a:r>
              <a:rPr lang="en-US" sz="1400" u="none" baseline="-25000" dirty="0">
                <a:solidFill>
                  <a:schemeClr val="tx1"/>
                </a:solidFill>
                <a:cs typeface="Arial" charset="0"/>
              </a:rPr>
              <a:t>4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 at atmospheric   pressure (4 mm gap) </a:t>
            </a:r>
            <a:r>
              <a:rPr lang="en-US" sz="1400" u="none" dirty="0">
                <a:solidFill>
                  <a:srgbClr val="FF3300"/>
                </a:solidFill>
                <a:cs typeface="Arial" charset="0"/>
              </a:rPr>
              <a:t>HV = 2050 V</a:t>
            </a: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en-US" sz="1400" u="none" dirty="0">
                <a:solidFill>
                  <a:schemeClr val="tx1"/>
                </a:solidFill>
                <a:cs typeface="Arial" charset="0"/>
              </a:rPr>
              <a:t>- Analogue pad readout</a:t>
            </a:r>
            <a:r>
              <a:rPr lang="it-IT" sz="1100" u="none" dirty="0">
                <a:solidFill>
                  <a:schemeClr val="tx1"/>
                </a:solidFill>
                <a:cs typeface="Arial" charset="0"/>
              </a:rPr>
              <a:t> </a:t>
            </a:r>
          </a:p>
        </p:txBody>
      </p:sp>
      <p:pic>
        <p:nvPicPr>
          <p:cNvPr id="13" name="Picture 4" descr="IM0010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53563" y="1224223"/>
            <a:ext cx="3327991" cy="2304199"/>
          </a:xfrm>
          <a:prstGeom prst="rect">
            <a:avLst/>
          </a:prstGeom>
          <a:noFill/>
        </p:spPr>
      </p:pic>
      <p:pic>
        <p:nvPicPr>
          <p:cNvPr id="14" name="Picture 4" descr="IM00302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14249" y="3610485"/>
            <a:ext cx="4231758" cy="3173084"/>
          </a:xfrm>
          <a:prstGeom prst="rect">
            <a:avLst/>
          </a:prstGeom>
          <a:noFill/>
        </p:spPr>
      </p:pic>
      <p:sp>
        <p:nvSpPr>
          <p:cNvPr id="960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83429" y="89083"/>
            <a:ext cx="4277129" cy="889000"/>
          </a:xfrm>
          <a:solidFill>
            <a:srgbClr val="3366FF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ALICE HMPID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54268" y="3510923"/>
            <a:ext cx="3786614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u="none" dirty="0">
                <a:solidFill>
                  <a:schemeClr val="bg1"/>
                </a:solidFill>
              </a:rPr>
              <a:t>7 modules, each ~</a:t>
            </a:r>
            <a:r>
              <a:rPr lang="en-US" sz="2000" b="1" u="none" dirty="0" smtClean="0">
                <a:solidFill>
                  <a:schemeClr val="bg1"/>
                </a:solidFill>
              </a:rPr>
              <a:t>1.5 x 1.5 </a:t>
            </a:r>
            <a:r>
              <a:rPr lang="en-US" sz="2000" b="1" u="none" dirty="0">
                <a:solidFill>
                  <a:schemeClr val="bg1"/>
                </a:solidFill>
              </a:rPr>
              <a:t>m</a:t>
            </a:r>
            <a:r>
              <a:rPr lang="en-US" sz="2000" b="1" u="none" baseline="30000" dirty="0">
                <a:solidFill>
                  <a:schemeClr val="bg1"/>
                </a:solidFill>
              </a:rPr>
              <a:t>2</a:t>
            </a:r>
          </a:p>
          <a:p>
            <a:endParaRPr lang="en-US" sz="2800" b="1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1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0" dirty="0">
                <a:solidFill>
                  <a:schemeClr val="tx1"/>
                </a:solidFill>
              </a:rPr>
              <a:t>Charge dose on the </a:t>
            </a:r>
            <a:r>
              <a:rPr lang="en-GB" sz="3600" b="0" dirty="0" smtClean="0">
                <a:solidFill>
                  <a:schemeClr val="tx1"/>
                </a:solidFill>
              </a:rPr>
              <a:t>ALICE </a:t>
            </a:r>
            <a:r>
              <a:rPr lang="en-GB" sz="3600" b="0" dirty="0" err="1" smtClean="0">
                <a:solidFill>
                  <a:schemeClr val="tx1"/>
                </a:solidFill>
              </a:rPr>
              <a:t>CsI</a:t>
            </a:r>
            <a:r>
              <a:rPr lang="en-GB" sz="3600" b="0" dirty="0" smtClean="0">
                <a:solidFill>
                  <a:schemeClr val="tx1"/>
                </a:solidFill>
              </a:rPr>
              <a:t> </a:t>
            </a:r>
            <a:r>
              <a:rPr lang="en-GB" sz="3600" b="0" dirty="0">
                <a:solidFill>
                  <a:schemeClr val="tx1"/>
                </a:solidFill>
              </a:rPr>
              <a:t>photocathodes</a:t>
            </a:r>
            <a:endParaRPr lang="en-GB" sz="3600" b="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335" y="2060848"/>
            <a:ext cx="5806156" cy="334611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fld id="{2A013F82-EE5E-44EE-A61D-E31C6657F26F}" type="slidenum">
              <a:rPr lang="en-US" b="0">
                <a:solidFill>
                  <a:prstClr val="white">
                    <a:tint val="75000"/>
                  </a:prstClr>
                </a:solidFill>
                <a:effectLst/>
                <a:latin typeface="Century Gothic"/>
              </a:rPr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t>12</a:t>
            </a:fld>
            <a:endParaRPr lang="en-US" b="0">
              <a:solidFill>
                <a:prstClr val="white">
                  <a:tint val="75000"/>
                </a:prstClr>
              </a:solidFill>
              <a:effectLst/>
              <a:latin typeface="Century Gothic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231332" y="2966756"/>
            <a:ext cx="1627456" cy="966301"/>
            <a:chOff x="3851920" y="2966755"/>
            <a:chExt cx="1627456" cy="966301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3851920" y="3140968"/>
              <a:ext cx="0" cy="7200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3923928" y="3212976"/>
              <a:ext cx="0" cy="72008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912922" y="2966755"/>
              <a:ext cx="1566454" cy="24622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txBody>
            <a:bodyPr wrap="none" rtlCol="0" anchor="ctr" anchorCtr="1">
              <a:spAutoFit/>
            </a:bodyPr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1000" b="0" dirty="0">
                  <a:solidFill>
                    <a:prstClr val="black"/>
                  </a:solidFill>
                  <a:effectLst/>
                  <a:latin typeface="Century Gothic"/>
                </a:rPr>
                <a:t>PC with </a:t>
              </a:r>
              <a:r>
                <a:rPr lang="en-GB" sz="1000" b="0" dirty="0" err="1">
                  <a:solidFill>
                    <a:prstClr val="black"/>
                  </a:solidFill>
                  <a:effectLst/>
                  <a:latin typeface="Century Gothic"/>
                </a:rPr>
                <a:t>Npe</a:t>
              </a:r>
              <a:r>
                <a:rPr lang="en-GB" sz="1000" b="0" dirty="0">
                  <a:solidFill>
                    <a:prstClr val="black"/>
                  </a:solidFill>
                  <a:effectLst/>
                  <a:latin typeface="Century Gothic"/>
                </a:rPr>
                <a:t> dropping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648146" y="5505396"/>
            <a:ext cx="6797054" cy="5232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pPr marL="285750" indent="-2857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prstClr val="white"/>
                </a:solidFill>
                <a:effectLst/>
                <a:latin typeface="Century Gothic"/>
              </a:rPr>
              <a:t>Charge dose threshold (</a:t>
            </a:r>
            <a:r>
              <a:rPr lang="en-GB" sz="1400" b="0" dirty="0" err="1">
                <a:solidFill>
                  <a:prstClr val="white"/>
                </a:solidFill>
                <a:effectLst/>
                <a:latin typeface="Century Gothic"/>
              </a:rPr>
              <a:t>Qth</a:t>
            </a:r>
            <a:r>
              <a:rPr lang="en-GB" sz="1400" b="0" dirty="0">
                <a:solidFill>
                  <a:prstClr val="white"/>
                </a:solidFill>
                <a:effectLst/>
                <a:latin typeface="Century Gothic"/>
              </a:rPr>
              <a:t> </a:t>
            </a:r>
            <a:r>
              <a:rPr lang="en-GB" sz="1400" b="0" dirty="0">
                <a:solidFill>
                  <a:srgbClr val="FF0000"/>
                </a:solidFill>
                <a:effectLst/>
                <a:latin typeface="Century Gothic"/>
              </a:rPr>
              <a:t>red line</a:t>
            </a:r>
            <a:r>
              <a:rPr lang="en-GB" sz="1400" b="0" dirty="0">
                <a:solidFill>
                  <a:prstClr val="white"/>
                </a:solidFill>
                <a:effectLst/>
                <a:latin typeface="Century Gothic"/>
              </a:rPr>
              <a:t>) </a:t>
            </a:r>
            <a:r>
              <a:rPr lang="en-GB" sz="1400" b="0" dirty="0">
                <a:solidFill>
                  <a:prstClr val="white"/>
                </a:solidFill>
                <a:effectLst/>
                <a:latin typeface="Century Gothic"/>
              </a:rPr>
              <a:t>for possible </a:t>
            </a:r>
            <a:r>
              <a:rPr lang="en-GB" sz="1400" b="0" dirty="0" err="1">
                <a:solidFill>
                  <a:prstClr val="white"/>
                </a:solidFill>
                <a:effectLst/>
                <a:latin typeface="Century Gothic"/>
              </a:rPr>
              <a:t>CsI</a:t>
            </a:r>
            <a:r>
              <a:rPr lang="en-GB" sz="1400" b="0" dirty="0">
                <a:solidFill>
                  <a:prstClr val="white"/>
                </a:solidFill>
                <a:effectLst/>
                <a:latin typeface="Century Gothic"/>
              </a:rPr>
              <a:t> QE loss: 0.2 </a:t>
            </a:r>
            <a:r>
              <a:rPr lang="en-GB" sz="1400" b="0" dirty="0" err="1">
                <a:solidFill>
                  <a:prstClr val="white"/>
                </a:solidFill>
                <a:effectLst/>
                <a:latin typeface="Century Gothic"/>
              </a:rPr>
              <a:t>mC</a:t>
            </a:r>
            <a:r>
              <a:rPr lang="en-GB" sz="1400" b="0" dirty="0">
                <a:solidFill>
                  <a:prstClr val="white"/>
                </a:solidFill>
                <a:effectLst/>
                <a:latin typeface="Century Gothic"/>
              </a:rPr>
              <a:t>/cm</a:t>
            </a:r>
            <a:r>
              <a:rPr lang="en-GB" sz="1400" b="0" baseline="30000" dirty="0">
                <a:solidFill>
                  <a:prstClr val="white"/>
                </a:solidFill>
                <a:effectLst/>
                <a:latin typeface="Century Gothic"/>
              </a:rPr>
              <a:t>2;</a:t>
            </a:r>
          </a:p>
          <a:p>
            <a:pPr marL="285750" indent="-2857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prstClr val="white"/>
                </a:solidFill>
                <a:effectLst/>
                <a:latin typeface="Century Gothic"/>
              </a:rPr>
              <a:t>Still far during Run2;</a:t>
            </a:r>
          </a:p>
        </p:txBody>
      </p:sp>
    </p:spTree>
    <p:extLst>
      <p:ext uri="{BB962C8B-B14F-4D97-AF65-F5344CB8AC3E}">
        <p14:creationId xmlns:p14="http://schemas.microsoft.com/office/powerpoint/2010/main" val="342739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823325" y="6489700"/>
            <a:ext cx="1079500" cy="2032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      </a:t>
            </a:r>
          </a:p>
          <a:p>
            <a:endParaRPr lang="en-US" dirty="0">
              <a:latin typeface="Times New Roman" pitchFamily="18" charset="0"/>
            </a:endParaRPr>
          </a:p>
        </p:txBody>
      </p:sp>
      <p:pic>
        <p:nvPicPr>
          <p:cNvPr id="958471" name="Picture 7" descr="ang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9534" y="912499"/>
            <a:ext cx="3512665" cy="5516876"/>
          </a:xfrm>
          <a:prstGeom prst="rect">
            <a:avLst/>
          </a:prstGeom>
          <a:noFill/>
        </p:spPr>
      </p:pic>
      <p:pic>
        <p:nvPicPr>
          <p:cNvPr id="14" name="Picture 15" descr="p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49" y="1914525"/>
            <a:ext cx="4387698" cy="4484689"/>
          </a:xfrm>
          <a:prstGeom prst="rect">
            <a:avLst/>
          </a:prstGeom>
          <a:noFill/>
        </p:spPr>
      </p:pic>
      <p:pic>
        <p:nvPicPr>
          <p:cNvPr id="15" name="Picture 6" descr="C:\Documents and Settings\fulvio\My Documents\My Pictures\oldcsi\goodi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14675" y="885825"/>
            <a:ext cx="3105148" cy="2484118"/>
          </a:xfrm>
          <a:prstGeom prst="rect">
            <a:avLst/>
          </a:prstGeom>
          <a:noFill/>
        </p:spPr>
      </p:pic>
      <p:sp>
        <p:nvSpPr>
          <p:cNvPr id="17" name="Rectangle 29"/>
          <p:cNvSpPr>
            <a:spLocks noChangeArrowheads="1"/>
          </p:cNvSpPr>
          <p:nvPr/>
        </p:nvSpPr>
        <p:spPr bwMode="auto">
          <a:xfrm>
            <a:off x="1306286" y="114300"/>
            <a:ext cx="8329492" cy="7000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2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COMPASS RICH-1 MWPC’s with </a:t>
            </a:r>
            <a:r>
              <a:rPr lang="en-US" sz="3200" i="0" u="none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CsI</a:t>
            </a:r>
            <a:endParaRPr lang="en-US" sz="32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958477" name="Picture 13" descr="testQuarzi4"/>
          <p:cNvPicPr>
            <a:picLocks noChangeAspect="1" noChangeArrowheads="1"/>
          </p:cNvPicPr>
          <p:nvPr/>
        </p:nvPicPr>
        <p:blipFill>
          <a:blip r:embed="rId6" cstate="print"/>
          <a:srcRect r="11524"/>
          <a:stretch>
            <a:fillRect/>
          </a:stretch>
        </p:blipFill>
        <p:spPr bwMode="auto">
          <a:xfrm>
            <a:off x="3854449" y="3543300"/>
            <a:ext cx="2394868" cy="285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94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823325" y="6489700"/>
            <a:ext cx="1079500" cy="203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9" name="Rectangle 29"/>
          <p:cNvSpPr>
            <a:spLocks noChangeArrowheads="1"/>
          </p:cNvSpPr>
          <p:nvPr/>
        </p:nvSpPr>
        <p:spPr bwMode="auto">
          <a:xfrm>
            <a:off x="1406497" y="179055"/>
            <a:ext cx="7975707" cy="6096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2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photocathodes</a:t>
            </a:r>
            <a:endParaRPr lang="en-US" sz="32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1047555" name="Picture 3" descr="C:\Documents and Settings\fulvio\My Documents\My Pictures\CsI\cs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962025"/>
            <a:ext cx="3533775" cy="2827020"/>
          </a:xfrm>
          <a:prstGeom prst="rect">
            <a:avLst/>
          </a:prstGeom>
          <a:noFill/>
        </p:spPr>
      </p:pic>
      <p:pic>
        <p:nvPicPr>
          <p:cNvPr id="11" name="Picture 8" descr="vacu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5075" y="876300"/>
            <a:ext cx="3348190" cy="2867025"/>
          </a:xfrm>
          <a:prstGeom prst="rect">
            <a:avLst/>
          </a:prstGeom>
          <a:noFill/>
        </p:spPr>
      </p:pic>
      <p:pic>
        <p:nvPicPr>
          <p:cNvPr id="12" name="Picture 9" descr="DSCN0360"/>
          <p:cNvPicPr>
            <a:picLocks noChangeAspect="1" noChangeArrowheads="1"/>
          </p:cNvPicPr>
          <p:nvPr/>
        </p:nvPicPr>
        <p:blipFill>
          <a:blip r:embed="rId4" cstate="print"/>
          <a:srcRect l="15230"/>
          <a:stretch>
            <a:fillRect/>
          </a:stretch>
        </p:blipFill>
        <p:spPr bwMode="auto">
          <a:xfrm rot="16200000">
            <a:off x="3601983" y="1173105"/>
            <a:ext cx="2921113" cy="2276475"/>
          </a:xfrm>
          <a:prstGeom prst="rect">
            <a:avLst/>
          </a:prstGeom>
          <a:noFill/>
        </p:spPr>
      </p:pic>
      <p:pic>
        <p:nvPicPr>
          <p:cNvPr id="14" name="Picture 12" descr="glovebox2"/>
          <p:cNvPicPr>
            <a:picLocks noChangeAspect="1" noChangeArrowheads="1"/>
          </p:cNvPicPr>
          <p:nvPr/>
        </p:nvPicPr>
        <p:blipFill>
          <a:blip r:embed="rId5" cstate="print"/>
          <a:srcRect l="6686" r="8482"/>
          <a:stretch>
            <a:fillRect/>
          </a:stretch>
        </p:blipFill>
        <p:spPr bwMode="auto">
          <a:xfrm>
            <a:off x="220663" y="3838574"/>
            <a:ext cx="2833772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038" descr="glovebox1"/>
          <p:cNvPicPr>
            <a:picLocks noChangeAspect="1" noChangeArrowheads="1"/>
          </p:cNvPicPr>
          <p:nvPr/>
        </p:nvPicPr>
        <p:blipFill>
          <a:blip r:embed="rId6" cstate="print"/>
          <a:srcRect r="3933"/>
          <a:stretch>
            <a:fillRect/>
          </a:stretch>
        </p:blipFill>
        <p:spPr bwMode="auto">
          <a:xfrm>
            <a:off x="3113088" y="3903266"/>
            <a:ext cx="3085207" cy="2408634"/>
          </a:xfrm>
          <a:prstGeom prst="rect">
            <a:avLst/>
          </a:prstGeom>
          <a:noFill/>
        </p:spPr>
      </p:pic>
      <p:pic>
        <p:nvPicPr>
          <p:cNvPr id="16" name="Picture 1036" descr="transp"/>
          <p:cNvPicPr>
            <a:picLocks noChangeAspect="1" noChangeArrowheads="1"/>
          </p:cNvPicPr>
          <p:nvPr/>
        </p:nvPicPr>
        <p:blipFill>
          <a:blip r:embed="rId7" cstate="print"/>
          <a:srcRect t="1414" b="11317"/>
          <a:stretch>
            <a:fillRect/>
          </a:stretch>
        </p:blipFill>
        <p:spPr bwMode="auto">
          <a:xfrm>
            <a:off x="6276975" y="3910013"/>
            <a:ext cx="340341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92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823325" y="6489700"/>
            <a:ext cx="1079500" cy="203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9" name="Rectangle 29"/>
          <p:cNvSpPr>
            <a:spLocks noChangeArrowheads="1"/>
          </p:cNvSpPr>
          <p:nvPr/>
        </p:nvSpPr>
        <p:spPr bwMode="auto">
          <a:xfrm>
            <a:off x="1247097" y="24950"/>
            <a:ext cx="6463319" cy="848824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Pictures of RICH PDs in 2002</a:t>
            </a:r>
            <a:endParaRPr lang="en-US" sz="32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  <p:pic>
        <p:nvPicPr>
          <p:cNvPr id="17" name="Picture 1028" descr="C:\Documents and Settings\fulvio\My Documents\Rich\pic0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944" y="2492880"/>
            <a:ext cx="4996319" cy="3996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C:\Documents and Settings\fulvio\My Documents\Rich\pic000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" t="19926" r="360" b="25601"/>
          <a:stretch/>
        </p:blipFill>
        <p:spPr bwMode="auto">
          <a:xfrm>
            <a:off x="96251" y="873774"/>
            <a:ext cx="5885308" cy="2622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C:\Documents and Settings\fulvio\My Documents\Rich\pic0000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80" t="32721" b="32556"/>
          <a:stretch/>
        </p:blipFill>
        <p:spPr bwMode="auto">
          <a:xfrm>
            <a:off x="231608" y="3556190"/>
            <a:ext cx="4247149" cy="296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5622885" y="925804"/>
            <a:ext cx="2137484" cy="133947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 dirty="0" smtClean="0">
                <a:solidFill>
                  <a:schemeClr val="tx1"/>
                </a:solidFill>
              </a:rPr>
              <a:t>“l</a:t>
            </a:r>
            <a:r>
              <a:rPr lang="en-US" sz="1800" b="0" i="0" u="none" dirty="0" smtClean="0">
                <a:solidFill>
                  <a:schemeClr val="tx1"/>
                </a:solidFill>
              </a:rPr>
              <a:t>unette” photon interceptor was inserted to protect the PDs  from high illumination</a:t>
            </a:r>
            <a:endParaRPr lang="en-US" sz="1800" b="0" i="0" u="none" dirty="0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3224463" y="1395663"/>
            <a:ext cx="2398421" cy="1002457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4762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6753173" y="2185048"/>
            <a:ext cx="1377515" cy="1771124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4762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H="1">
            <a:off x="2652555" y="2653750"/>
            <a:ext cx="367371" cy="1959573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4762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8" name="Picture 9" descr="rich1_artistic_tran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16779" y="167018"/>
            <a:ext cx="1935635" cy="21797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764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Fulvio Tessarotto       </a:t>
            </a:r>
            <a:fld id="{A490A3DD-ED3F-4D68-A680-5E06DB6996C1}" type="slidenum">
              <a:rPr lang="en-US" altLang="en-US"/>
              <a:pPr>
                <a:defRPr/>
              </a:pPr>
              <a:t>16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CERN    February  5, 2003</a:t>
            </a:r>
          </a:p>
        </p:txBody>
      </p:sp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Beam halo ring from data</a:t>
            </a:r>
          </a:p>
        </p:txBody>
      </p:sp>
      <p:pic>
        <p:nvPicPr>
          <p:cNvPr id="18438" name="Picture 3" descr="C:\Documents and Settings\fulvio\My Documents\Paol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48" t="19430" r="18656" b="45137"/>
          <a:stretch/>
        </p:blipFill>
        <p:spPr bwMode="auto">
          <a:xfrm>
            <a:off x="-1" y="984249"/>
            <a:ext cx="5959475" cy="5463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959475" y="1387528"/>
            <a:ext cx="3943350" cy="480377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altLang="en-US" kern="0" dirty="0" smtClean="0">
                <a:solidFill>
                  <a:schemeClr val="tx1"/>
                </a:solidFill>
              </a:rPr>
              <a:t>Beam time: 27/5 – 10/9   ~ 100 days</a:t>
            </a:r>
          </a:p>
          <a:p>
            <a:pPr>
              <a:defRPr/>
            </a:pPr>
            <a:r>
              <a:rPr lang="en-US" altLang="en-US" kern="0" dirty="0" smtClean="0">
                <a:solidFill>
                  <a:schemeClr val="accent2"/>
                </a:solidFill>
              </a:rPr>
              <a:t>Duty factor: ~0.25 x ~100 days = ~2 x10</a:t>
            </a:r>
            <a:r>
              <a:rPr lang="en-US" altLang="en-US" kern="0" baseline="30000" dirty="0" smtClean="0">
                <a:solidFill>
                  <a:schemeClr val="accent2"/>
                </a:solidFill>
              </a:rPr>
              <a:t>6 </a:t>
            </a:r>
            <a:r>
              <a:rPr lang="en-US" altLang="en-US" kern="0" dirty="0" smtClean="0">
                <a:solidFill>
                  <a:schemeClr val="accent2"/>
                </a:solidFill>
              </a:rPr>
              <a:t>s</a:t>
            </a:r>
            <a:endParaRPr lang="en-US" altLang="en-US" kern="0" baseline="300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altLang="en-US" kern="0" dirty="0" smtClean="0"/>
              <a:t>PD 5 at 2000 V, anode current in spill: ~ 130 </a:t>
            </a:r>
            <a:r>
              <a:rPr lang="en-US" altLang="en-US" kern="0" dirty="0" err="1" smtClean="0"/>
              <a:t>nA</a:t>
            </a:r>
            <a:r>
              <a:rPr lang="en-US" altLang="en-US" kern="0" dirty="0" smtClean="0"/>
              <a:t> </a:t>
            </a:r>
          </a:p>
          <a:p>
            <a:pPr>
              <a:defRPr/>
            </a:pPr>
            <a:r>
              <a:rPr lang="en-US" altLang="en-US" kern="0" dirty="0" smtClean="0">
                <a:solidFill>
                  <a:srgbClr val="CC3300"/>
                </a:solidFill>
              </a:rPr>
              <a:t>Total charge generated in PD 5: ~ 0.26 C</a:t>
            </a:r>
          </a:p>
          <a:p>
            <a:pPr>
              <a:defRPr/>
            </a:pPr>
            <a:r>
              <a:rPr lang="en-US" altLang="en-US" kern="0" dirty="0" smtClean="0">
                <a:solidFill>
                  <a:srgbClr val="FF33CC"/>
                </a:solidFill>
              </a:rPr>
              <a:t>Number of highly illuminated pads: ~ 50 - 100</a:t>
            </a:r>
          </a:p>
          <a:p>
            <a:pPr>
              <a:defRPr/>
            </a:pPr>
            <a:r>
              <a:rPr lang="en-US" altLang="en-US" kern="0" dirty="0" smtClean="0">
                <a:solidFill>
                  <a:schemeClr val="tx1"/>
                </a:solidFill>
              </a:rPr>
              <a:t>Charge on single highly illuminated</a:t>
            </a:r>
            <a:r>
              <a:rPr lang="en-US" altLang="en-US" kern="0" dirty="0" smtClean="0">
                <a:solidFill>
                  <a:srgbClr val="FF33CC"/>
                </a:solidFill>
              </a:rPr>
              <a:t> </a:t>
            </a:r>
            <a:r>
              <a:rPr lang="en-US" altLang="en-US" kern="0" dirty="0" smtClean="0">
                <a:solidFill>
                  <a:schemeClr val="tx1"/>
                </a:solidFill>
              </a:rPr>
              <a:t>pad: ~ 1 - 3 </a:t>
            </a:r>
            <a:r>
              <a:rPr lang="en-US" altLang="en-US" kern="0" dirty="0" err="1" smtClean="0">
                <a:solidFill>
                  <a:schemeClr val="tx1"/>
                </a:solidFill>
              </a:rPr>
              <a:t>mC</a:t>
            </a:r>
            <a:r>
              <a:rPr lang="en-US" altLang="en-US" kern="0" dirty="0" smtClean="0">
                <a:solidFill>
                  <a:schemeClr val="tx1"/>
                </a:solidFill>
              </a:rPr>
              <a:t>  </a:t>
            </a:r>
            <a:endParaRPr lang="en-US" altLang="en-US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65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823325" y="6489700"/>
            <a:ext cx="1079500" cy="2032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sp>
        <p:nvSpPr>
          <p:cNvPr id="9" name="Rectangle 29"/>
          <p:cNvSpPr>
            <a:spLocks noChangeArrowheads="1"/>
          </p:cNvSpPr>
          <p:nvPr/>
        </p:nvSpPr>
        <p:spPr bwMode="auto">
          <a:xfrm>
            <a:off x="1247096" y="24949"/>
            <a:ext cx="8342071" cy="96875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Accidental exposure to air of a</a:t>
            </a:r>
          </a:p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photocathode during winter shut-down</a:t>
            </a:r>
            <a:endParaRPr lang="en-US" sz="32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3224463" y="1395663"/>
            <a:ext cx="2398421" cy="1002457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4762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H="1">
            <a:off x="2652555" y="2653750"/>
            <a:ext cx="367371" cy="1959573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47625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4" name="Picture 3" descr="C:\Documents and Settings\fulvio\My Documents\Rich\Presentation\FotoCsI\DSCN037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73" b="6807"/>
          <a:stretch/>
        </p:blipFill>
        <p:spPr bwMode="auto">
          <a:xfrm>
            <a:off x="138310" y="993704"/>
            <a:ext cx="6172305" cy="5465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C:\Documents and Settings\fulvio\My Documents\Rich\Presentation\FotoCsI\DSCN037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20" t="50900" r="31138" b="12392"/>
          <a:stretch/>
        </p:blipFill>
        <p:spPr bwMode="auto">
          <a:xfrm>
            <a:off x="6310615" y="1956513"/>
            <a:ext cx="3592210" cy="427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89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COMPASS  RICH 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Fulvio Tessarotto       </a:t>
            </a:r>
            <a:fld id="{BAD97730-FCE1-4556-9455-744EF2FC18F8}" type="slidenum">
              <a:rPr lang="en-US" altLang="en-US"/>
              <a:pPr>
                <a:defRPr/>
              </a:pPr>
              <a:t>18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4294967295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CERN    February  5, 2003</a:t>
            </a:r>
          </a:p>
        </p:txBody>
      </p:sp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The whole halo region</a:t>
            </a:r>
          </a:p>
        </p:txBody>
      </p:sp>
      <p:pic>
        <p:nvPicPr>
          <p:cNvPr id="21510" name="Picture 3" descr="C:\Documents and Settings\fulvio\My Documents\Rich\Presentation\FotoCsI\DSCN03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1185863"/>
            <a:ext cx="6991350" cy="524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666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pic>
        <p:nvPicPr>
          <p:cNvPr id="1225735" name="Picture 7" descr="Paol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3463" y="2774950"/>
            <a:ext cx="2165350" cy="2946400"/>
          </a:xfrm>
          <a:prstGeom prst="rect">
            <a:avLst/>
          </a:prstGeom>
          <a:noFill/>
        </p:spPr>
      </p:pic>
      <p:sp>
        <p:nvSpPr>
          <p:cNvPr id="1225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68885" y="127794"/>
            <a:ext cx="8444580" cy="622300"/>
          </a:xfrm>
        </p:spPr>
        <p:txBody>
          <a:bodyPr/>
          <a:lstStyle/>
          <a:p>
            <a:r>
              <a:rPr lang="en-US" sz="2800" dirty="0">
                <a:solidFill>
                  <a:srgbClr val="FF33CC"/>
                </a:solidFill>
              </a:rPr>
              <a:t>Few months after the end of the </a:t>
            </a:r>
            <a:r>
              <a:rPr lang="en-US" sz="2800" dirty="0" smtClean="0">
                <a:solidFill>
                  <a:srgbClr val="FF33CC"/>
                </a:solidFill>
              </a:rPr>
              <a:t>first run</a:t>
            </a:r>
            <a:endParaRPr lang="en-US" sz="2800" dirty="0">
              <a:solidFill>
                <a:srgbClr val="FF33CC"/>
              </a:solidFill>
            </a:endParaRPr>
          </a:p>
        </p:txBody>
      </p:sp>
      <p:pic>
        <p:nvPicPr>
          <p:cNvPr id="1225738" name="Picture 10" descr="pic00002"/>
          <p:cNvPicPr>
            <a:picLocks noChangeAspect="1" noChangeArrowheads="1"/>
          </p:cNvPicPr>
          <p:nvPr/>
        </p:nvPicPr>
        <p:blipFill>
          <a:blip r:embed="rId4" cstate="print"/>
          <a:srcRect l="39862" t="44292" r="46506" b="33218"/>
          <a:stretch>
            <a:fillRect/>
          </a:stretch>
        </p:blipFill>
        <p:spPr bwMode="auto">
          <a:xfrm>
            <a:off x="257175" y="2784475"/>
            <a:ext cx="2222500" cy="2935288"/>
          </a:xfrm>
          <a:prstGeom prst="rect">
            <a:avLst/>
          </a:prstGeom>
          <a:noFill/>
        </p:spPr>
      </p:pic>
      <p:pic>
        <p:nvPicPr>
          <p:cNvPr id="1225731" name="Picture 3" descr="p12300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0400" y="2357438"/>
            <a:ext cx="3989388" cy="3843337"/>
          </a:xfrm>
          <a:prstGeom prst="rect">
            <a:avLst/>
          </a:prstGeom>
          <a:noFill/>
        </p:spPr>
      </p:pic>
      <p:pic>
        <p:nvPicPr>
          <p:cNvPr id="1225740" name="Picture 12" descr="DSCN037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24325" y="1697832"/>
            <a:ext cx="3352800" cy="4470400"/>
          </a:xfrm>
          <a:prstGeom prst="rect">
            <a:avLst/>
          </a:prstGeom>
          <a:noFill/>
        </p:spPr>
      </p:pic>
      <p:sp>
        <p:nvSpPr>
          <p:cNvPr id="1225743" name="Line 15"/>
          <p:cNvSpPr>
            <a:spLocks noChangeShapeType="1"/>
          </p:cNvSpPr>
          <p:nvPr/>
        </p:nvSpPr>
        <p:spPr bwMode="auto">
          <a:xfrm flipV="1">
            <a:off x="2305050" y="4276725"/>
            <a:ext cx="1304925" cy="16002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225744" name="Text Box 16"/>
          <p:cNvSpPr txBox="1">
            <a:spLocks noChangeArrowheads="1"/>
          </p:cNvSpPr>
          <p:nvPr/>
        </p:nvSpPr>
        <p:spPr bwMode="auto">
          <a:xfrm>
            <a:off x="828675" y="5886450"/>
            <a:ext cx="2838450" cy="3397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 i="0" u="none" dirty="0">
                <a:solidFill>
                  <a:schemeClr val="tx1"/>
                </a:solidFill>
              </a:rPr>
              <a:t>highest photon flux region</a:t>
            </a:r>
          </a:p>
        </p:txBody>
      </p:sp>
      <p:sp>
        <p:nvSpPr>
          <p:cNvPr id="1225732" name="Text Box 4"/>
          <p:cNvSpPr txBox="1">
            <a:spLocks noChangeArrowheads="1"/>
          </p:cNvSpPr>
          <p:nvPr/>
        </p:nvSpPr>
        <p:spPr bwMode="auto">
          <a:xfrm>
            <a:off x="4133850" y="5648325"/>
            <a:ext cx="2266950" cy="5873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0" u="none">
                <a:solidFill>
                  <a:schemeClr val="tx1"/>
                </a:solidFill>
              </a:rPr>
              <a:t>accumulated charge:~ 1 mC/pad</a:t>
            </a:r>
          </a:p>
        </p:txBody>
      </p:sp>
      <p:sp>
        <p:nvSpPr>
          <p:cNvPr id="1225745" name="Line 17"/>
          <p:cNvSpPr>
            <a:spLocks noChangeShapeType="1"/>
          </p:cNvSpPr>
          <p:nvPr/>
        </p:nvSpPr>
        <p:spPr bwMode="auto">
          <a:xfrm flipH="1" flipV="1">
            <a:off x="1362075" y="4324350"/>
            <a:ext cx="923925" cy="155257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225733" name="Line 5"/>
          <p:cNvSpPr>
            <a:spLocks noChangeShapeType="1"/>
          </p:cNvSpPr>
          <p:nvPr/>
        </p:nvSpPr>
        <p:spPr bwMode="auto">
          <a:xfrm flipH="1">
            <a:off x="8810625" y="1876425"/>
            <a:ext cx="47625" cy="44386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225746" name="Line 18"/>
          <p:cNvSpPr>
            <a:spLocks noChangeShapeType="1"/>
          </p:cNvSpPr>
          <p:nvPr/>
        </p:nvSpPr>
        <p:spPr bwMode="auto">
          <a:xfrm flipV="1">
            <a:off x="2362200" y="4333875"/>
            <a:ext cx="2962275" cy="155257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225748" name="Line 20"/>
          <p:cNvSpPr>
            <a:spLocks noChangeShapeType="1"/>
          </p:cNvSpPr>
          <p:nvPr/>
        </p:nvSpPr>
        <p:spPr bwMode="auto">
          <a:xfrm flipH="1">
            <a:off x="9086850" y="1866900"/>
            <a:ext cx="47625" cy="44386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225749" name="Line 21"/>
          <p:cNvSpPr>
            <a:spLocks noChangeShapeType="1"/>
          </p:cNvSpPr>
          <p:nvPr/>
        </p:nvSpPr>
        <p:spPr bwMode="auto">
          <a:xfrm flipH="1">
            <a:off x="9344025" y="1857375"/>
            <a:ext cx="47625" cy="44386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225750" name="Line 22"/>
          <p:cNvSpPr>
            <a:spLocks noChangeShapeType="1"/>
          </p:cNvSpPr>
          <p:nvPr/>
        </p:nvSpPr>
        <p:spPr bwMode="auto">
          <a:xfrm flipH="1">
            <a:off x="8553450" y="1885950"/>
            <a:ext cx="47625" cy="44386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225751" name="Text Box 23"/>
          <p:cNvSpPr txBox="1">
            <a:spLocks noChangeArrowheads="1"/>
          </p:cNvSpPr>
          <p:nvPr/>
        </p:nvSpPr>
        <p:spPr bwMode="auto">
          <a:xfrm>
            <a:off x="8553450" y="1438275"/>
            <a:ext cx="923925" cy="3397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0" i="0" u="none">
                <a:solidFill>
                  <a:schemeClr val="tx1"/>
                </a:solidFill>
              </a:rPr>
              <a:t>wires</a:t>
            </a:r>
          </a:p>
        </p:txBody>
      </p:sp>
      <p:sp>
        <p:nvSpPr>
          <p:cNvPr id="25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328613" y="6450013"/>
            <a:ext cx="6746875" cy="22701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93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75657" y="0"/>
            <a:ext cx="8727169" cy="944563"/>
          </a:xfrm>
        </p:spPr>
        <p:txBody>
          <a:bodyPr/>
          <a:lstStyle/>
          <a:p>
            <a:r>
              <a:rPr lang="en-US" sz="3600" dirty="0">
                <a:solidFill>
                  <a:srgbClr val="FF0000"/>
                </a:solidFill>
                <a:effectLst/>
              </a:rPr>
              <a:t>OUTLINE</a:t>
            </a:r>
          </a:p>
        </p:txBody>
      </p:sp>
      <p:sp>
        <p:nvSpPr>
          <p:cNvPr id="626691" name="Text Box 3"/>
          <p:cNvSpPr txBox="1">
            <a:spLocks noChangeArrowheads="1"/>
          </p:cNvSpPr>
          <p:nvPr/>
        </p:nvSpPr>
        <p:spPr bwMode="auto">
          <a:xfrm>
            <a:off x="635000" y="1570038"/>
            <a:ext cx="866775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endParaRPr lang="en-GB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266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85750" y="1084522"/>
            <a:ext cx="9310688" cy="5230554"/>
          </a:xfrm>
          <a:noFill/>
          <a:ln w="28575"/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28650" indent="-342900">
              <a:lnSpc>
                <a:spcPct val="80000"/>
              </a:lnSpc>
            </a:pP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CsI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photoconversion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28650" indent="-342900">
              <a:lnSpc>
                <a:spcPct val="80000"/>
              </a:lnSpc>
            </a:pPr>
            <a:endParaRPr lang="en-US" sz="1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28650" indent="-342900"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RD26 MWPCs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with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CsI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Photocathodes</a:t>
            </a:r>
          </a:p>
          <a:p>
            <a:pPr marL="1104900" lvl="1" indent="-342900">
              <a:lnSpc>
                <a:spcPct val="80000"/>
              </a:lnSpc>
            </a:pPr>
            <a:endParaRPr lang="en-US" sz="1400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28650" indent="-342900">
              <a:lnSpc>
                <a:spcPct val="80000"/>
              </a:lnSpc>
            </a:pPr>
            <a:r>
              <a:rPr lang="en-US" dirty="0" smtClean="0"/>
              <a:t>  		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COMPASS MWPCs with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CsI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628650" indent="-342900">
              <a:lnSpc>
                <a:spcPct val="80000"/>
              </a:lnSpc>
            </a:pPr>
            <a:endParaRPr lang="en-US" sz="1400" u="sng" dirty="0"/>
          </a:p>
          <a:p>
            <a:pPr marL="628650" indent="-342900">
              <a:lnSpc>
                <a:spcPct val="80000"/>
              </a:lnSpc>
            </a:pPr>
            <a:r>
              <a:rPr lang="en-US" dirty="0" smtClean="0"/>
              <a:t>     		</a:t>
            </a:r>
            <a:r>
              <a:rPr lang="en-US" dirty="0" smtClean="0">
                <a:solidFill>
                  <a:schemeClr val="tx1"/>
                </a:solidFill>
              </a:rPr>
              <a:t>The winter accident and </a:t>
            </a:r>
            <a:r>
              <a:rPr lang="en-US" dirty="0" err="1" smtClean="0">
                <a:solidFill>
                  <a:schemeClr val="tx1"/>
                </a:solidFill>
              </a:rPr>
              <a:t>CsI</a:t>
            </a:r>
            <a:r>
              <a:rPr lang="en-US" dirty="0" smtClean="0">
                <a:solidFill>
                  <a:schemeClr val="tx1"/>
                </a:solidFill>
              </a:rPr>
              <a:t> memory</a:t>
            </a:r>
            <a:endParaRPr lang="en-US" dirty="0" smtClean="0">
              <a:solidFill>
                <a:schemeClr val="tx1"/>
              </a:solidFill>
            </a:endParaRPr>
          </a:p>
          <a:p>
            <a:pPr marL="628650" indent="-342900">
              <a:lnSpc>
                <a:spcPct val="80000"/>
              </a:lnSpc>
            </a:pPr>
            <a:endParaRPr lang="en-US" sz="1400" u="sng" dirty="0"/>
          </a:p>
          <a:p>
            <a:pPr marL="628650" indent="-342900">
              <a:lnSpc>
                <a:spcPct val="80000"/>
              </a:lnSpc>
            </a:pPr>
            <a:r>
              <a:rPr lang="en-US" dirty="0" smtClean="0"/>
              <a:t> 			</a:t>
            </a:r>
            <a:r>
              <a:rPr lang="en-US" dirty="0" smtClean="0"/>
              <a:t>The long term </a:t>
            </a:r>
            <a:r>
              <a:rPr lang="en-US" dirty="0" err="1" smtClean="0"/>
              <a:t>CsI</a:t>
            </a:r>
            <a:r>
              <a:rPr lang="en-US" dirty="0" smtClean="0"/>
              <a:t> quantum efficiency variation</a:t>
            </a:r>
            <a:endParaRPr lang="en-US" dirty="0" smtClean="0"/>
          </a:p>
          <a:p>
            <a:pPr marL="628650" indent="-342900">
              <a:lnSpc>
                <a:spcPct val="80000"/>
              </a:lnSpc>
            </a:pPr>
            <a:endParaRPr lang="en-US" sz="1400" u="sng" dirty="0"/>
          </a:p>
          <a:p>
            <a:pPr marL="628650" indent="-342900">
              <a:lnSpc>
                <a:spcPct val="80000"/>
              </a:lnSpc>
            </a:pPr>
            <a:r>
              <a:rPr lang="en-US" dirty="0" smtClean="0"/>
              <a:t>  	  	</a:t>
            </a:r>
            <a:r>
              <a:rPr lang="en-US" dirty="0" smtClean="0">
                <a:solidFill>
                  <a:srgbClr val="FF0000"/>
                </a:solidFill>
              </a:rPr>
              <a:t>The Hybrid THGEM+MM PDs</a:t>
            </a:r>
            <a:endParaRPr lang="en-US" dirty="0" smtClean="0">
              <a:solidFill>
                <a:srgbClr val="FF0000"/>
              </a:solidFill>
            </a:endParaRPr>
          </a:p>
          <a:p>
            <a:pPr marL="628650" indent="-342900">
              <a:lnSpc>
                <a:spcPct val="80000"/>
              </a:lnSpc>
            </a:pPr>
            <a:endParaRPr lang="en-US" sz="1400" dirty="0" smtClean="0"/>
          </a:p>
          <a:p>
            <a:pPr marL="628650" indent="-342900">
              <a:lnSpc>
                <a:spcPct val="80000"/>
              </a:lnSpc>
            </a:pPr>
            <a:r>
              <a:rPr lang="en-US" dirty="0" smtClean="0"/>
              <a:t> 	 </a:t>
            </a:r>
            <a:r>
              <a:rPr lang="en-US" dirty="0" err="1" smtClean="0"/>
              <a:t>CsI</a:t>
            </a:r>
            <a:r>
              <a:rPr lang="en-US" dirty="0" smtClean="0"/>
              <a:t> deposit on THGEMs</a:t>
            </a:r>
            <a:endParaRPr lang="en-US" dirty="0" smtClean="0"/>
          </a:p>
          <a:p>
            <a:pPr marL="285750" indent="0">
              <a:lnSpc>
                <a:spcPct val="80000"/>
              </a:lnSpc>
              <a:buNone/>
            </a:pPr>
            <a:endParaRPr lang="en-US" dirty="0" smtClean="0"/>
          </a:p>
          <a:p>
            <a:pPr marL="628650" indent="-342900">
              <a:lnSpc>
                <a:spcPct val="80000"/>
              </a:lnSpc>
            </a:pPr>
            <a:r>
              <a:rPr lang="en-US" dirty="0" smtClean="0">
                <a:solidFill>
                  <a:schemeClr val="tx1"/>
                </a:solidFill>
              </a:rPr>
              <a:t>COMPASS upgraded PDs</a:t>
            </a:r>
            <a:endPara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104900" lvl="1" indent="-342900">
              <a:lnSpc>
                <a:spcPct val="80000"/>
              </a:lnSpc>
              <a:buFont typeface="Wingdings" pitchFamily="2" charset="2"/>
              <a:buNone/>
            </a:pPr>
            <a:endParaRPr lang="en-US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/>
              <a:t>      </a:t>
            </a:r>
          </a:p>
          <a:p>
            <a:endParaRPr lang="en-US">
              <a:latin typeface="Times New Roman" pitchFamily="18" charset="0"/>
            </a:endParaRPr>
          </a:p>
        </p:txBody>
      </p:sp>
      <p:pic>
        <p:nvPicPr>
          <p:cNvPr id="1227789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7988" y="1209675"/>
            <a:ext cx="6677025" cy="5045075"/>
          </a:xfrm>
          <a:prstGeom prst="rect">
            <a:avLst/>
          </a:prstGeom>
          <a:noFill/>
        </p:spPr>
      </p:pic>
      <p:pic>
        <p:nvPicPr>
          <p:cNvPr id="1227788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04913"/>
            <a:ext cx="4751388" cy="5048250"/>
          </a:xfrm>
          <a:prstGeom prst="rect">
            <a:avLst/>
          </a:prstGeom>
          <a:noFill/>
        </p:spPr>
      </p:pic>
      <p:sp>
        <p:nvSpPr>
          <p:cNvPr id="1227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63053" y="57152"/>
            <a:ext cx="8160335" cy="1042986"/>
          </a:xfrm>
          <a:solidFill>
            <a:srgbClr val="00FFFF"/>
          </a:solidFill>
        </p:spPr>
        <p:txBody>
          <a:bodyPr/>
          <a:lstStyle/>
          <a:p>
            <a:r>
              <a:rPr lang="en-US" sz="320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CsI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surface at microscope (x 1000)</a:t>
            </a:r>
          </a:p>
        </p:txBody>
      </p:sp>
      <p:sp>
        <p:nvSpPr>
          <p:cNvPr id="1227782" name="Line 6"/>
          <p:cNvSpPr>
            <a:spLocks noChangeShapeType="1"/>
          </p:cNvSpPr>
          <p:nvPr/>
        </p:nvSpPr>
        <p:spPr bwMode="auto">
          <a:xfrm flipV="1">
            <a:off x="8250238" y="5751513"/>
            <a:ext cx="107315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227783" name="Text Box 7"/>
          <p:cNvSpPr txBox="1">
            <a:spLocks noChangeArrowheads="1"/>
          </p:cNvSpPr>
          <p:nvPr/>
        </p:nvSpPr>
        <p:spPr bwMode="auto">
          <a:xfrm>
            <a:off x="8228013" y="5216525"/>
            <a:ext cx="1136650" cy="420688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0" u="none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 </a:t>
            </a:r>
            <a:r>
              <a:rPr lang="en-US" sz="2400" i="0" u="none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m</a:t>
            </a:r>
            <a:r>
              <a:rPr lang="en-US" sz="2400" i="0" u="none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</a:p>
        </p:txBody>
      </p:sp>
      <p:sp>
        <p:nvSpPr>
          <p:cNvPr id="1227784" name="Line 8"/>
          <p:cNvSpPr>
            <a:spLocks noChangeShapeType="1"/>
          </p:cNvSpPr>
          <p:nvPr/>
        </p:nvSpPr>
        <p:spPr bwMode="auto">
          <a:xfrm>
            <a:off x="8248650" y="5667375"/>
            <a:ext cx="0" cy="20955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227785" name="Line 9"/>
          <p:cNvSpPr>
            <a:spLocks noChangeShapeType="1"/>
          </p:cNvSpPr>
          <p:nvPr/>
        </p:nvSpPr>
        <p:spPr bwMode="auto">
          <a:xfrm>
            <a:off x="9344025" y="5657850"/>
            <a:ext cx="0" cy="20955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/>
          </a:p>
        </p:txBody>
      </p:sp>
      <p:sp>
        <p:nvSpPr>
          <p:cNvPr id="1227786" name="Rectangle 10"/>
          <p:cNvSpPr>
            <a:spLocks noChangeArrowheads="1"/>
          </p:cNvSpPr>
          <p:nvPr/>
        </p:nvSpPr>
        <p:spPr bwMode="auto">
          <a:xfrm>
            <a:off x="5335588" y="1477963"/>
            <a:ext cx="39957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US" sz="3600" i="0" u="none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“white strip”</a:t>
            </a:r>
          </a:p>
        </p:txBody>
      </p:sp>
      <p:sp>
        <p:nvSpPr>
          <p:cNvPr id="1227787" name="Rectangle 11"/>
          <p:cNvSpPr>
            <a:spLocks noChangeArrowheads="1"/>
          </p:cNvSpPr>
          <p:nvPr/>
        </p:nvSpPr>
        <p:spPr bwMode="auto">
          <a:xfrm>
            <a:off x="554038" y="1449388"/>
            <a:ext cx="39957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US" sz="3600" i="0" u="none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</a:t>
            </a:r>
            <a:r>
              <a:rPr lang="en-US" sz="3600" i="0" u="none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normal</a:t>
            </a:r>
          </a:p>
        </p:txBody>
      </p:sp>
      <p:sp>
        <p:nvSpPr>
          <p:cNvPr id="13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328613" y="6450013"/>
            <a:ext cx="6746875" cy="22701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69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0830" y="2490044"/>
            <a:ext cx="4715761" cy="14219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none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6 consecutive years of COMPASS data taking</a:t>
            </a:r>
          </a:p>
          <a:p>
            <a:endParaRPr lang="en-US" sz="1600" u="none" dirty="0" smtClean="0">
              <a:solidFill>
                <a:srgbClr val="0000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u="none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up to 15 days of data taking per sample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600" u="none" dirty="0" smtClean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u="none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identical cuts applied to the reconstructed particle trajectories (track quality)</a:t>
            </a:r>
          </a:p>
        </p:txBody>
      </p:sp>
      <p:pic>
        <p:nvPicPr>
          <p:cNvPr id="11776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70" y="4129962"/>
            <a:ext cx="4218080" cy="229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114425" y="133350"/>
            <a:ext cx="7258050" cy="6096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2800" i="0" u="none" dirty="0" smtClean="0"/>
              <a:t>Study of long term </a:t>
            </a:r>
            <a:r>
              <a:rPr lang="en-US" sz="2800" i="0" u="none" dirty="0" err="1" smtClean="0"/>
              <a:t>CsI</a:t>
            </a:r>
            <a:r>
              <a:rPr lang="en-US" sz="2800" i="0" u="none" dirty="0" smtClean="0"/>
              <a:t> QE variations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89694" y="1289954"/>
            <a:ext cx="49498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lnSpc>
                <a:spcPct val="80000"/>
              </a:lnSpc>
            </a:pPr>
            <a:r>
              <a:rPr lang="en-US" sz="1800" b="0" u="none" dirty="0" smtClean="0">
                <a:solidFill>
                  <a:schemeClr val="tx1"/>
                </a:solidFill>
              </a:rPr>
              <a:t>Principle:</a:t>
            </a:r>
            <a:endParaRPr lang="en-US" sz="1800" b="0" u="none" dirty="0" smtClean="0">
              <a:solidFill>
                <a:srgbClr val="FF0000"/>
              </a:solidFill>
            </a:endParaRPr>
          </a:p>
          <a:p>
            <a:pPr lvl="2">
              <a:lnSpc>
                <a:spcPct val="80000"/>
              </a:lnSpc>
            </a:pPr>
            <a:r>
              <a:rPr lang="en-US" sz="1800" b="0" u="none" dirty="0" smtClean="0">
                <a:solidFill>
                  <a:srgbClr val="FF0000"/>
                </a:solidFill>
              </a:rPr>
              <a:t>Extract </a:t>
            </a:r>
            <a:r>
              <a:rPr lang="en-US" sz="1800" b="0" u="none" dirty="0">
                <a:solidFill>
                  <a:srgbClr val="FF0000"/>
                </a:solidFill>
              </a:rPr>
              <a:t>the mean number of detected photons per particle from the data collected during six years of COMPASS data taking</a:t>
            </a:r>
            <a:r>
              <a:rPr lang="en-US" sz="1800" u="none" kern="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>
            <a:off x="4657725" y="5082065"/>
            <a:ext cx="5048250" cy="171188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0" u="none" dirty="0" smtClean="0">
                <a:solidFill>
                  <a:schemeClr val="tx1"/>
                </a:solidFill>
                <a:effectLst/>
              </a:rPr>
              <a:t>RATES IN THE EXTERNAL DETECTORS during SPS spills:</a:t>
            </a:r>
          </a:p>
          <a:p>
            <a:pPr>
              <a:spcBef>
                <a:spcPct val="50000"/>
              </a:spcBef>
            </a:pPr>
            <a:r>
              <a:rPr lang="en-US" sz="1800" i="0" u="none" dirty="0" smtClean="0">
                <a:solidFill>
                  <a:srgbClr val="0000CC"/>
                </a:solidFill>
                <a:effectLst/>
              </a:rPr>
              <a:t>Photoelectrons &lt; 10 </a:t>
            </a:r>
            <a:r>
              <a:rPr lang="en-US" sz="1800" u="none" dirty="0">
                <a:solidFill>
                  <a:srgbClr val="0000CC"/>
                </a:solidFill>
                <a:effectLst/>
              </a:rPr>
              <a:t>Hz / cm</a:t>
            </a:r>
            <a:r>
              <a:rPr lang="en-US" sz="1800" u="none" baseline="30000" dirty="0">
                <a:solidFill>
                  <a:srgbClr val="0000CC"/>
                </a:solidFill>
                <a:effectLst/>
              </a:rPr>
              <a:t>2 </a:t>
            </a:r>
            <a:endParaRPr lang="en-US" sz="1800" u="none" baseline="30000" dirty="0" smtClean="0">
              <a:solidFill>
                <a:srgbClr val="0000CC"/>
              </a:solidFill>
              <a:effectLst/>
            </a:endParaRPr>
          </a:p>
          <a:p>
            <a:pPr>
              <a:spcBef>
                <a:spcPct val="50000"/>
              </a:spcBef>
            </a:pPr>
            <a:r>
              <a:rPr lang="en-US" sz="1800" u="none" dirty="0" smtClean="0">
                <a:solidFill>
                  <a:srgbClr val="0000CC"/>
                </a:solidFill>
                <a:effectLst/>
              </a:rPr>
              <a:t>MIPs &lt; 10 Hz / cm</a:t>
            </a:r>
            <a:r>
              <a:rPr lang="en-US" sz="1800" u="none" baseline="30000" dirty="0" smtClean="0">
                <a:solidFill>
                  <a:srgbClr val="0000CC"/>
                </a:solidFill>
                <a:effectLst/>
              </a:rPr>
              <a:t>2</a:t>
            </a:r>
            <a:r>
              <a:rPr lang="en-US" sz="1800" i="0" u="none" dirty="0" smtClean="0">
                <a:solidFill>
                  <a:srgbClr val="0000CC"/>
                </a:solidFill>
                <a:effectLst/>
              </a:rPr>
              <a:t> </a:t>
            </a:r>
            <a:endParaRPr lang="en-US" sz="1800" dirty="0">
              <a:solidFill>
                <a:srgbClr val="0000CC"/>
              </a:solidFill>
              <a:effectLst/>
            </a:endParaRPr>
          </a:p>
          <a:p>
            <a:pPr>
              <a:spcBef>
                <a:spcPct val="50000"/>
              </a:spcBef>
            </a:pPr>
            <a:r>
              <a:rPr lang="en-US" sz="1600" u="none" dirty="0" smtClean="0">
                <a:solidFill>
                  <a:srgbClr val="C00000"/>
                </a:solidFill>
                <a:effectLst/>
                <a:sym typeface="Wingdings" panose="05000000000000000000" pitchFamily="2" charset="2"/>
              </a:rPr>
              <a:t> Integrated charge over 6 years &lt; 10 </a:t>
            </a:r>
            <a:r>
              <a:rPr lang="en-US" sz="1600" u="none" dirty="0" err="1" smtClean="0">
                <a:solidFill>
                  <a:srgbClr val="C00000"/>
                </a:solidFill>
                <a:effectLst/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1600" u="none" dirty="0" err="1" smtClean="0">
                <a:solidFill>
                  <a:srgbClr val="C00000"/>
                </a:solidFill>
                <a:effectLst/>
                <a:sym typeface="Wingdings" panose="05000000000000000000" pitchFamily="2" charset="2"/>
              </a:rPr>
              <a:t>C</a:t>
            </a:r>
            <a:r>
              <a:rPr lang="en-US" sz="1600" u="none" dirty="0" smtClean="0">
                <a:solidFill>
                  <a:srgbClr val="C00000"/>
                </a:solidFill>
                <a:effectLst/>
                <a:sym typeface="Wingdings" panose="05000000000000000000" pitchFamily="2" charset="2"/>
              </a:rPr>
              <a:t>/cm</a:t>
            </a:r>
            <a:r>
              <a:rPr lang="en-US" sz="1600" u="none" baseline="30000" dirty="0" smtClean="0">
                <a:solidFill>
                  <a:srgbClr val="C00000"/>
                </a:solidFill>
                <a:effectLst/>
                <a:sym typeface="Wingdings" panose="05000000000000000000" pitchFamily="2" charset="2"/>
              </a:rPr>
              <a:t>2</a:t>
            </a:r>
            <a:endParaRPr lang="en-US" sz="1600" u="none" baseline="30000" dirty="0">
              <a:solidFill>
                <a:srgbClr val="C00000"/>
              </a:solidFill>
              <a:effectLst/>
            </a:endParaRPr>
          </a:p>
        </p:txBody>
      </p:sp>
      <p:pic>
        <p:nvPicPr>
          <p:cNvPr id="12" name="Picture 11" descr="evedisp-paper-all-rev_label.eps"/>
          <p:cNvPicPr>
            <a:picLocks noChangeAspect="1"/>
          </p:cNvPicPr>
          <p:nvPr/>
        </p:nvPicPr>
        <p:blipFill>
          <a:blip r:embed="rId3" cstate="print"/>
          <a:srcRect l="14688" t="17029" r="12852" b="26963"/>
          <a:stretch>
            <a:fillRect/>
          </a:stretch>
        </p:blipFill>
        <p:spPr>
          <a:xfrm>
            <a:off x="5154900" y="742949"/>
            <a:ext cx="4274850" cy="4274753"/>
          </a:xfrm>
          <a:prstGeom prst="rect">
            <a:avLst/>
          </a:prstGeom>
          <a:ln>
            <a:solidFill>
              <a:srgbClr val="0000CC"/>
            </a:solidFill>
          </a:ln>
        </p:spPr>
      </p:pic>
      <p:sp>
        <p:nvSpPr>
          <p:cNvPr id="14" name="Rectangle 13"/>
          <p:cNvSpPr/>
          <p:nvPr/>
        </p:nvSpPr>
        <p:spPr bwMode="auto">
          <a:xfrm>
            <a:off x="6238875" y="1769042"/>
            <a:ext cx="2133600" cy="2171506"/>
          </a:xfrm>
          <a:prstGeom prst="rect">
            <a:avLst/>
          </a:prstGeom>
          <a:solidFill>
            <a:srgbClr val="99CCFF">
              <a:alpha val="14118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rgbClr val="FF0000"/>
            </a:outerShdw>
          </a:effectLst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7677" y="2723359"/>
            <a:ext cx="1135995" cy="3139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none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MAPMTs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3420" y="880319"/>
            <a:ext cx="4715761" cy="313932"/>
          </a:xfrm>
          <a:prstGeom prst="rect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u="none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US" sz="1600" u="none" dirty="0" err="1" smtClean="0">
                <a:solidFill>
                  <a:srgbClr val="0000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Alexeev</a:t>
            </a:r>
            <a:r>
              <a:rPr lang="en-US" sz="1600" u="none" dirty="0" smtClean="0">
                <a:solidFill>
                  <a:srgbClr val="0000CC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al, </a:t>
            </a:r>
            <a:r>
              <a:rPr lang="en-US" sz="1600" u="none" dirty="0">
                <a:solidFill>
                  <a:srgbClr val="3333CC"/>
                </a:solidFill>
              </a:rPr>
              <a:t>2014 JINST 9 P01006</a:t>
            </a:r>
            <a:endParaRPr lang="en-US" sz="1600" u="none" dirty="0" smtClean="0">
              <a:solidFill>
                <a:srgbClr val="3333CC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20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11" y="4689228"/>
            <a:ext cx="4329339" cy="82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86" y="844797"/>
            <a:ext cx="9514139" cy="4075173"/>
          </a:xfrm>
          <a:ln>
            <a:solidFill>
              <a:schemeClr val="bg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      only </a:t>
            </a: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identified </a:t>
            </a:r>
            <a:r>
              <a:rPr lang="en-US" sz="1600" dirty="0">
                <a:solidFill>
                  <a:schemeClr val="tx1"/>
                </a:solidFill>
                <a:effectLst/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’s</a:t>
            </a:r>
          </a:p>
          <a:p>
            <a:pPr marL="0" indent="0">
              <a:buNone/>
            </a:pP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nly rings fully contained in a single cathode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count </a:t>
            </a:r>
            <a:r>
              <a:rPr lang="en-US" sz="16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baseline="-250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en-US" sz="1600" baseline="-250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(detected photons) of each ring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(background cannot be disentangled at this stage)</a:t>
            </a:r>
          </a:p>
          <a:p>
            <a:pPr marL="0" indent="0">
              <a:buNone/>
            </a:pPr>
            <a:r>
              <a:rPr lang="en-US" sz="1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6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r>
              <a:rPr lang="en-US" sz="1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wide  </a:t>
            </a:r>
            <a:r>
              <a:rPr lang="en-US" sz="1600" dirty="0" err="1" smtClean="0">
                <a:effectLst/>
                <a:latin typeface="Symbol" panose="05050102010706020507" pitchFamily="18" charset="2"/>
                <a:cs typeface="Arial" panose="020B0604020202020204" pitchFamily="34" charset="0"/>
              </a:rPr>
              <a:t>q</a:t>
            </a:r>
            <a:r>
              <a:rPr lang="en-US" sz="1600" baseline="-250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16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bins  </a:t>
            </a:r>
            <a:r>
              <a:rPr lang="en-US" sz="160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N = &lt; </a:t>
            </a:r>
            <a:r>
              <a:rPr lang="en-US" sz="16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600" baseline="-250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</a:t>
            </a:r>
            <a:r>
              <a:rPr lang="en-US" sz="160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&gt;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Cherenkov </a:t>
            </a: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photons : Poisson </a:t>
            </a:r>
            <a:r>
              <a:rPr lang="en-US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distribution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detected photons : Poisson distribution</a:t>
            </a:r>
          </a:p>
          <a:p>
            <a:pPr marL="0" indent="0">
              <a:buNone/>
            </a:pPr>
            <a:r>
              <a:rPr lang="en-US" sz="1600" u="sng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at </a:t>
            </a:r>
            <a:r>
              <a:rPr lang="en-US" sz="1600" u="sng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least 1 detected photon </a:t>
            </a:r>
            <a:endParaRPr lang="en-US" sz="1600" u="sng" dirty="0" smtClean="0">
              <a:effectLst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60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measured N is biased, corrected</a:t>
            </a:r>
          </a:p>
          <a:p>
            <a:endParaRPr lang="en-US" sz="1600" dirty="0">
              <a:effectLst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en-US" sz="1600" dirty="0">
              <a:effectLst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60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measured</a:t>
            </a: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  <a:r>
              <a:rPr lang="en-US" sz="1600" dirty="0">
                <a:effectLst/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m</a:t>
            </a: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’</a:t>
            </a:r>
          </a:p>
          <a:p>
            <a:pPr marL="0" indent="0">
              <a:buNone/>
            </a:pPr>
            <a:r>
              <a:rPr lang="en-US" sz="1600" dirty="0" smtClean="0">
                <a:effectLst/>
                <a:latin typeface="Symbol" panose="05050102010706020507" pitchFamily="18" charset="2"/>
                <a:cs typeface="Arial" panose="020B0604020202020204" pitchFamily="34" charset="0"/>
                <a:sym typeface="Wingdings" panose="05000000000000000000" pitchFamily="2" charset="2"/>
              </a:rPr>
              <a:t>m</a:t>
            </a:r>
            <a:r>
              <a:rPr lang="en-US" sz="160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solving </a:t>
            </a:r>
            <a:r>
              <a:rPr lang="en-US" sz="1600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numerically the </a:t>
            </a:r>
            <a:r>
              <a:rPr lang="en-US" sz="160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equation</a:t>
            </a:r>
          </a:p>
          <a:p>
            <a:pPr marL="0" indent="0">
              <a:buNone/>
            </a:pPr>
            <a:r>
              <a:rPr lang="en-US" sz="160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</a:t>
            </a:r>
            <a:r>
              <a:rPr lang="en-US" sz="16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FIT THE DISTRIBUTION:</a:t>
            </a:r>
            <a:endParaRPr lang="en-US" sz="16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1198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39" y="3434356"/>
            <a:ext cx="2093811" cy="6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328613" y="6450013"/>
            <a:ext cx="6746875" cy="22701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114425" y="133350"/>
            <a:ext cx="7258050" cy="6096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2800" i="0" u="none" noProof="0" dirty="0" smtClean="0"/>
              <a:t>Data selection, </a:t>
            </a:r>
            <a:r>
              <a:rPr lang="en-US" sz="2800" i="0" u="none" dirty="0"/>
              <a:t>c</a:t>
            </a:r>
            <a:r>
              <a:rPr lang="en-US" sz="2800" i="0" u="none" noProof="0" dirty="0" err="1" smtClean="0"/>
              <a:t>orrection</a:t>
            </a:r>
            <a:r>
              <a:rPr lang="en-US" sz="2800" i="0" u="none" noProof="0" dirty="0" smtClean="0"/>
              <a:t> and fit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232" y="3472456"/>
            <a:ext cx="3930367" cy="333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5442233" y="742950"/>
            <a:ext cx="3930367" cy="3048000"/>
            <a:chOff x="5486400" y="3759653"/>
            <a:chExt cx="4296682" cy="3002238"/>
          </a:xfrm>
        </p:grpSpPr>
        <p:pic>
          <p:nvPicPr>
            <p:cNvPr id="11981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0" y="3759653"/>
              <a:ext cx="4296682" cy="300223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7" name="Content Placeholder 2"/>
            <p:cNvSpPr txBox="1">
              <a:spLocks/>
            </p:cNvSpPr>
            <p:nvPr/>
          </p:nvSpPr>
          <p:spPr bwMode="auto">
            <a:xfrm>
              <a:off x="7884093" y="5743362"/>
              <a:ext cx="1401422" cy="41212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0">
              <a:noFill/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800" u="none" kern="0" dirty="0" smtClean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corrected</a:t>
              </a:r>
              <a:endParaRPr lang="en-US" sz="1800" u="none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Straight Arrow Connector 5"/>
            <p:cNvCxnSpPr>
              <a:stCxn id="7" idx="1"/>
            </p:cNvCxnSpPr>
            <p:nvPr/>
          </p:nvCxnSpPr>
          <p:spPr bwMode="auto">
            <a:xfrm flipH="1">
              <a:off x="6629400" y="5949426"/>
              <a:ext cx="1254693" cy="206063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0" cap="flat" cmpd="sng" algn="ctr">
              <a:noFill/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8" name="Straight Arrow Connector 7"/>
          <p:cNvCxnSpPr>
            <a:stCxn id="7" idx="1"/>
          </p:cNvCxnSpPr>
          <p:nvPr/>
        </p:nvCxnSpPr>
        <p:spPr bwMode="auto">
          <a:xfrm flipH="1">
            <a:off x="6762750" y="2966101"/>
            <a:ext cx="872760" cy="104602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3333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Left Brace 18"/>
          <p:cNvSpPr/>
          <p:nvPr/>
        </p:nvSpPr>
        <p:spPr bwMode="auto">
          <a:xfrm rot="16200000">
            <a:off x="2441184" y="4873035"/>
            <a:ext cx="275191" cy="1321092"/>
          </a:xfrm>
          <a:prstGeom prst="leftBrace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0" name="Left Brace 19"/>
          <p:cNvSpPr/>
          <p:nvPr/>
        </p:nvSpPr>
        <p:spPr bwMode="auto">
          <a:xfrm rot="16200000">
            <a:off x="3920819" y="5019992"/>
            <a:ext cx="275191" cy="1027177"/>
          </a:xfrm>
          <a:prstGeom prst="leftBrace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1114425" y="5717750"/>
            <a:ext cx="1905907" cy="48093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Frank and Tamm distribution</a:t>
            </a:r>
            <a:endParaRPr lang="en-US" sz="1600" u="none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3120484" y="5722587"/>
            <a:ext cx="2379662" cy="4761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Background (flat distribution assumed)</a:t>
            </a:r>
            <a:endParaRPr lang="en-US" sz="1600" u="none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3838575" y="4791075"/>
            <a:ext cx="3796935" cy="60491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9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489" y="1098034"/>
            <a:ext cx="9514139" cy="5338309"/>
          </a:xfrm>
          <a:ln>
            <a:solidFill>
              <a:schemeClr val="bg1"/>
            </a:solidFill>
          </a:ln>
        </p:spPr>
        <p:txBody>
          <a:bodyPr/>
          <a:lstStyle/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7686" y="1152248"/>
            <a:ext cx="6512814" cy="5590794"/>
            <a:chOff x="1316528" y="1150178"/>
            <a:chExt cx="5920740" cy="5082540"/>
          </a:xfrm>
        </p:grpSpPr>
        <p:pic>
          <p:nvPicPr>
            <p:cNvPr id="12185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6528" y="1150178"/>
              <a:ext cx="5920740" cy="50825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7" name="Content Placeholder 2"/>
            <p:cNvSpPr txBox="1">
              <a:spLocks/>
            </p:cNvSpPr>
            <p:nvPr/>
          </p:nvSpPr>
          <p:spPr bwMode="auto">
            <a:xfrm>
              <a:off x="3222337" y="2833912"/>
              <a:ext cx="2433204" cy="1044348"/>
            </a:xfrm>
            <a:prstGeom prst="rect">
              <a:avLst/>
            </a:prstGeom>
            <a:noFill/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u="none" kern="0" dirty="0" smtClean="0"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distributions</a:t>
              </a:r>
            </a:p>
            <a:p>
              <a:pPr marL="0" indent="0">
                <a:buFont typeface="Wingdings" pitchFamily="2" charset="2"/>
                <a:buNone/>
              </a:pPr>
              <a:r>
                <a:rPr lang="en-US" u="none" kern="0" dirty="0" smtClean="0">
                  <a:solidFill>
                    <a:srgbClr val="FF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and fits (&gt;25 </a:t>
              </a:r>
              <a:r>
                <a:rPr lang="en-US" u="none" kern="0" dirty="0" err="1" smtClean="0">
                  <a:solidFill>
                    <a:srgbClr val="FF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mrad</a:t>
              </a:r>
              <a:r>
                <a:rPr lang="en-US" u="none" kern="0" dirty="0" smtClean="0">
                  <a:solidFill>
                    <a:srgbClr val="FF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pPr marL="0" indent="0">
                <a:buFont typeface="Wingdings" pitchFamily="2" charset="2"/>
                <a:buNone/>
              </a:pPr>
              <a:r>
                <a:rPr lang="en-US" u="none" kern="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2006 data</a:t>
              </a:r>
              <a:endParaRPr lang="en-US" u="none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540497" y="879809"/>
            <a:ext cx="3362325" cy="2761400"/>
            <a:chOff x="6540499" y="1576792"/>
            <a:chExt cx="3362325" cy="2761400"/>
          </a:xfrm>
        </p:grpSpPr>
        <p:pic>
          <p:nvPicPr>
            <p:cNvPr id="12185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0499" y="1795017"/>
              <a:ext cx="3362325" cy="254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Content Placeholder 2"/>
            <p:cNvSpPr txBox="1">
              <a:spLocks/>
            </p:cNvSpPr>
            <p:nvPr/>
          </p:nvSpPr>
          <p:spPr bwMode="auto">
            <a:xfrm>
              <a:off x="8221661" y="2783023"/>
              <a:ext cx="1478159" cy="3507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600" u="none" kern="0" dirty="0" smtClean="0">
                  <a:latin typeface="Symbol" panose="05050102010706020507" pitchFamily="18" charset="2"/>
                  <a:cs typeface="Arial" panose="020B0604020202020204" pitchFamily="34" charset="0"/>
                </a:rPr>
                <a:t>c</a:t>
              </a:r>
              <a:r>
                <a:rPr lang="en-US" sz="1600" u="none" kern="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600" u="none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theoretical</a:t>
              </a:r>
              <a:endParaRPr lang="en-US" sz="1600" u="none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Content Placeholder 2"/>
            <p:cNvSpPr txBox="1">
              <a:spLocks/>
            </p:cNvSpPr>
            <p:nvPr/>
          </p:nvSpPr>
          <p:spPr bwMode="auto">
            <a:xfrm>
              <a:off x="8200913" y="2033992"/>
              <a:ext cx="1325506" cy="41212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u="none" kern="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NDF = 18</a:t>
              </a:r>
              <a:endParaRPr lang="en-US" u="none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>
              <a:off x="8033656" y="1576792"/>
              <a:ext cx="914400" cy="914400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 flipH="1">
              <a:off x="7806530" y="3133769"/>
              <a:ext cx="547036" cy="574391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6604225" y="4774195"/>
            <a:ext cx="3234871" cy="174634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u="none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Fit results stable versus:</a:t>
            </a:r>
          </a:p>
          <a:p>
            <a:r>
              <a:rPr lang="en-US" u="none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fit range variations</a:t>
            </a:r>
          </a:p>
          <a:p>
            <a:r>
              <a:rPr lang="en-US" u="none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different ring selection: </a:t>
            </a:r>
          </a:p>
          <a:p>
            <a:pPr marL="0" indent="0">
              <a:buNone/>
            </a:pPr>
            <a:r>
              <a:rPr lang="en-US" u="none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   at least 2, 3 photons</a:t>
            </a:r>
            <a:endParaRPr lang="en-US" u="none" kern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6821084" y="3425471"/>
            <a:ext cx="2273583" cy="1044348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u="none" kern="0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US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stimated systematic error: 0.7 x </a:t>
            </a:r>
            <a:r>
              <a:rPr lang="en-US" u="none" kern="0" dirty="0" err="1" smtClean="0">
                <a:effectLst/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US" u="none" kern="0" baseline="-250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stat</a:t>
            </a:r>
            <a:endParaRPr lang="en-US" u="none" kern="0" baseline="-250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45237" y="4397932"/>
            <a:ext cx="2877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US" sz="2000" u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N(</a:t>
            </a:r>
            <a:r>
              <a:rPr lang="en-US" sz="2000" u="none" dirty="0" err="1">
                <a:solidFill>
                  <a:srgbClr val="C0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q</a:t>
            </a:r>
            <a:r>
              <a:rPr lang="en-US" sz="2000" u="none" baseline="-25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000" u="none" baseline="-25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u="none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55.2 </a:t>
            </a:r>
            <a:r>
              <a:rPr lang="en-US" sz="2000" u="none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r>
              <a:rPr lang="en-US" sz="2000" u="none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n-US" sz="2000" u="none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for extrapolation</a:t>
            </a:r>
            <a:endParaRPr lang="en-US" sz="2000" u="none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1114425" y="133350"/>
            <a:ext cx="7258050" cy="6096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2800" i="0" u="none" noProof="0" dirty="0" smtClean="0"/>
              <a:t>Fit quality, consistency and stability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613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6825"/>
            <a:ext cx="6004560" cy="5173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1906534" y="2882013"/>
            <a:ext cx="2458640" cy="1080388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u="none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N(</a:t>
            </a:r>
            <a:r>
              <a:rPr lang="en-US" u="none" dirty="0" err="1">
                <a:solidFill>
                  <a:srgbClr val="C00000"/>
                </a:solidFill>
                <a:effectLst/>
                <a:latin typeface="Symbol" panose="05050102010706020507" pitchFamily="18" charset="2"/>
                <a:cs typeface="Arial" panose="020B0604020202020204" pitchFamily="34" charset="0"/>
              </a:rPr>
              <a:t>q</a:t>
            </a:r>
            <a:r>
              <a:rPr lang="en-US" u="none" baseline="-25000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u="none" baseline="-2500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u="none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 55.2 </a:t>
            </a:r>
            <a:r>
              <a:rPr lang="en-US" u="none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mrad</a:t>
            </a:r>
            <a:r>
              <a:rPr lang="en-US" u="none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0" indent="0" algn="ctr">
              <a:buNone/>
            </a:pPr>
            <a:r>
              <a:rPr lang="en-US" u="none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vs year</a:t>
            </a:r>
          </a:p>
          <a:p>
            <a:pPr marL="0" indent="0" algn="ctr">
              <a:buNone/>
            </a:pPr>
            <a:r>
              <a:rPr lang="en-US" sz="1600" u="none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(statistical errors)</a:t>
            </a:r>
            <a:endParaRPr lang="en-US" sz="1600" u="none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108159" y="848682"/>
            <a:ext cx="1401422" cy="64648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Frank and Tamm</a:t>
            </a:r>
            <a:endParaRPr lang="en-US" u="none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207757" y="1896051"/>
            <a:ext cx="1741711" cy="41212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en-US" u="none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5667022" y="1219245"/>
            <a:ext cx="420649" cy="485377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0000CC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5779911" y="2047482"/>
            <a:ext cx="426712" cy="0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0000CC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2878426" y="6125345"/>
            <a:ext cx="2344338" cy="59725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400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Too few photons:</a:t>
            </a:r>
          </a:p>
          <a:p>
            <a:pPr marL="0" indent="0">
              <a:buFont typeface="Wingdings" pitchFamily="2" charset="2"/>
              <a:buNone/>
            </a:pPr>
            <a:r>
              <a:rPr lang="en-US" sz="1400" u="none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400" u="none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ot used in the following</a:t>
            </a:r>
            <a:endParaRPr lang="en-US" sz="1400" u="none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3135854" y="5005996"/>
            <a:ext cx="1316406" cy="1034142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3532800" y="5963938"/>
            <a:ext cx="157460" cy="234426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rgbClr val="0000CC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267" y="3853543"/>
            <a:ext cx="37909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6108159" y="2889267"/>
            <a:ext cx="3687351" cy="964276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u="none" kern="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MEAN OVER 11 CATHODES</a:t>
            </a:r>
          </a:p>
          <a:p>
            <a:pPr marL="0" indent="0" algn="ctr">
              <a:buNone/>
            </a:pPr>
            <a:r>
              <a:rPr lang="en-US" u="none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(statistical &amp; systematic errors)</a:t>
            </a:r>
          </a:p>
          <a:p>
            <a:pPr marL="0" indent="0">
              <a:buFont typeface="Wingdings" pitchFamily="2" charset="2"/>
              <a:buNone/>
            </a:pPr>
            <a:endParaRPr lang="en-US" kern="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Wingdings" pitchFamily="2" charset="2"/>
              <a:buNone/>
            </a:pPr>
            <a:endParaRPr lang="en-US" kern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1114425" y="133350"/>
            <a:ext cx="7258050" cy="6096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2800" i="0" u="none" noProof="0" dirty="0" smtClean="0"/>
              <a:t>results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15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480" y="761657"/>
            <a:ext cx="9435760" cy="5138737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&lt;N&gt; vs year is compatible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dirty="0" err="1" smtClean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CsI</a:t>
            </a:r>
            <a:r>
              <a:rPr lang="en-US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QE variation</a:t>
            </a:r>
          </a:p>
          <a:p>
            <a:pPr marL="0" indent="0">
              <a:buNone/>
            </a:pP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max </a:t>
            </a:r>
            <a:r>
              <a:rPr lang="en-US" dirty="0" err="1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CsI</a:t>
            </a:r>
            <a:r>
              <a:rPr lang="en-US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QE variation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rate : 2.3 % / year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[1 “COMPASS year” :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~6 months of data taking]</a:t>
            </a:r>
          </a:p>
          <a:p>
            <a:pPr marL="0" indent="0">
              <a:buNone/>
            </a:pPr>
            <a:endParaRPr lang="en-US" sz="16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 the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3 most critical cathodes:</a:t>
            </a:r>
          </a:p>
          <a:p>
            <a:pPr marL="0" indent="0">
              <a:buNone/>
            </a:pP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max </a:t>
            </a:r>
            <a:r>
              <a:rPr lang="en-US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CsI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QE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variation rate 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5.2 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% /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</a:p>
          <a:p>
            <a:pPr marL="0" indent="0">
              <a:buNone/>
            </a:pPr>
            <a:endParaRPr lang="en-US" sz="1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Estimated systematic error of the measurement: 2 % /year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49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771" y="948416"/>
            <a:ext cx="5580743" cy="37774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5312228" y="3537856"/>
            <a:ext cx="1142999" cy="206830"/>
          </a:xfrm>
          <a:prstGeom prst="rect">
            <a:avLst/>
          </a:prstGeom>
          <a:solidFill>
            <a:srgbClr val="969696">
              <a:alpha val="18039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970761" y="3331026"/>
            <a:ext cx="1276854" cy="206830"/>
          </a:xfrm>
          <a:prstGeom prst="rect">
            <a:avLst/>
          </a:prstGeom>
          <a:solidFill>
            <a:srgbClr val="969696">
              <a:alpha val="18039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8496904" y="3744686"/>
            <a:ext cx="750711" cy="327378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883727" y="1059787"/>
            <a:ext cx="3859388" cy="78183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u="none" kern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Errors enlarged to get 50% probability for the linear fit</a:t>
            </a:r>
            <a:endParaRPr lang="en-US" u="none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6048121" y="4584308"/>
            <a:ext cx="1910041" cy="56463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600" u="none" kern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en-US" sz="1600" u="none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N&gt; corrected for </a:t>
            </a:r>
          </a:p>
          <a:p>
            <a:pPr marL="0" indent="0">
              <a:buFont typeface="Wingdings" pitchFamily="2" charset="2"/>
              <a:buNone/>
            </a:pPr>
            <a:r>
              <a:rPr lang="en-US" sz="1600" u="none" kern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lower HV (-20V)</a:t>
            </a:r>
            <a:endParaRPr lang="en-US" sz="1600" u="none" kern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6455227" y="2623457"/>
            <a:ext cx="1796144" cy="1960851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Oval 11"/>
          <p:cNvSpPr/>
          <p:nvPr/>
        </p:nvSpPr>
        <p:spPr bwMode="auto">
          <a:xfrm>
            <a:off x="8151987" y="2068286"/>
            <a:ext cx="1095627" cy="664028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6629401" y="2623457"/>
            <a:ext cx="1522586" cy="1960851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328613" y="6450013"/>
            <a:ext cx="6746875" cy="22701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904876" y="133350"/>
            <a:ext cx="7794924" cy="6096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2400" i="0" u="none" noProof="0" dirty="0" err="1" smtClean="0"/>
              <a:t>CsI</a:t>
            </a:r>
            <a:r>
              <a:rPr lang="en-US" sz="2400" i="0" u="none" noProof="0" dirty="0" smtClean="0"/>
              <a:t> photocathodes can preserve QE over years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3067050" y="5743575"/>
            <a:ext cx="5805210" cy="6096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2400" i="0" u="none" noProof="0" dirty="0" smtClean="0">
                <a:solidFill>
                  <a:schemeClr val="tx1"/>
                </a:solidFill>
              </a:rPr>
              <a:t>The </a:t>
            </a:r>
            <a:r>
              <a:rPr lang="en-US" sz="2400" i="0" u="none" noProof="0" dirty="0" err="1" smtClean="0">
                <a:solidFill>
                  <a:schemeClr val="tx1"/>
                </a:solidFill>
              </a:rPr>
              <a:t>CsI</a:t>
            </a:r>
            <a:r>
              <a:rPr lang="en-US" sz="2400" i="0" u="none" noProof="0" dirty="0" smtClean="0">
                <a:solidFill>
                  <a:schemeClr val="tx1"/>
                </a:solidFill>
              </a:rPr>
              <a:t> QE decrease is modest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96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 dirty="0"/>
              <a:t>      </a:t>
            </a:r>
          </a:p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9" name="Rectangle 29"/>
          <p:cNvSpPr>
            <a:spLocks noChangeArrowheads="1"/>
          </p:cNvSpPr>
          <p:nvPr/>
        </p:nvSpPr>
        <p:spPr bwMode="auto">
          <a:xfrm>
            <a:off x="1148316" y="157163"/>
            <a:ext cx="8537944" cy="6096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MWPCs with </a:t>
            </a:r>
            <a:r>
              <a:rPr lang="en-US" sz="2800" i="0" u="none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CsI</a:t>
            </a:r>
            <a:r>
              <a:rPr lang="en-US" sz="2800" i="0" u="none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have good performance</a:t>
            </a:r>
            <a:endParaRPr lang="en-US" sz="2800" i="0" u="none" dirty="0"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 Box 30"/>
          <p:cNvSpPr txBox="1">
            <a:spLocks noChangeArrowheads="1"/>
          </p:cNvSpPr>
          <p:nvPr/>
        </p:nvSpPr>
        <p:spPr bwMode="auto">
          <a:xfrm>
            <a:off x="123825" y="785813"/>
            <a:ext cx="4743450" cy="32507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marL="457200" indent="-457200"/>
            <a:r>
              <a:rPr lang="it-IT" sz="1800" u="none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endParaRPr lang="it-IT" sz="1600" u="none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>
              <a:buFontTx/>
              <a:buChar char="•"/>
            </a:pPr>
            <a:r>
              <a:rPr lang="it-IT" sz="1400" u="none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it-IT" sz="1600" b="0" u="none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photons</a:t>
            </a:r>
            <a:r>
              <a:rPr lang="it-IT" sz="1600" b="0" u="none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/ ring (</a:t>
            </a:r>
            <a:r>
              <a:rPr lang="it-IT" sz="1600" b="0" u="none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b </a:t>
            </a:r>
            <a:r>
              <a:rPr lang="it-IT" sz="1600" b="0" u="none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≈ 1, complete ring in </a:t>
            </a:r>
            <a:r>
              <a:rPr lang="it-IT" sz="1600" b="0" u="none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acceptance</a:t>
            </a:r>
            <a:r>
              <a:rPr lang="it-IT" sz="1600" b="0" u="none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 :</a:t>
            </a:r>
            <a:r>
              <a:rPr lang="it-IT" sz="1600" b="0" u="none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it-IT" sz="1600" u="none" dirty="0">
                <a:solidFill>
                  <a:srgbClr val="FF3300"/>
                </a:solidFill>
              </a:rPr>
              <a:t>14</a:t>
            </a:r>
          </a:p>
          <a:p>
            <a:pPr marL="457200" indent="-457200">
              <a:buFontTx/>
              <a:buChar char="•"/>
            </a:pPr>
            <a:endParaRPr lang="it-IT" sz="1600" b="0" u="none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>
              <a:buFontTx/>
              <a:buChar char="•"/>
            </a:pPr>
            <a:r>
              <a:rPr lang="it-IT" sz="1600" b="0" u="none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it-IT" sz="1600" b="0" u="none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s</a:t>
            </a:r>
            <a:r>
              <a:rPr lang="it-IT" sz="1600" b="0" u="none" baseline="-2500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q</a:t>
            </a:r>
            <a:r>
              <a:rPr lang="it-IT" sz="1600" b="0" u="none" baseline="-25000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-ph</a:t>
            </a:r>
            <a:r>
              <a:rPr lang="it-IT" sz="1600" b="0" u="none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it-IT" sz="1600" b="0" u="none" dirty="0">
                <a:solidFill>
                  <a:srgbClr val="0000CC"/>
                </a:solidFill>
              </a:rPr>
              <a:t>(</a:t>
            </a:r>
            <a:r>
              <a:rPr lang="it-IT" sz="1600" b="0" u="none" dirty="0">
                <a:solidFill>
                  <a:srgbClr val="0000CC"/>
                </a:solidFill>
                <a:latin typeface="Symbol" pitchFamily="18" charset="2"/>
              </a:rPr>
              <a:t>b</a:t>
            </a:r>
            <a:r>
              <a:rPr lang="it-IT" sz="1600" b="0" u="none" dirty="0">
                <a:solidFill>
                  <a:srgbClr val="0000CC"/>
                </a:solidFill>
              </a:rPr>
              <a:t> </a:t>
            </a:r>
            <a:r>
              <a:rPr lang="it-IT" sz="1600" b="0" u="none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≈ </a:t>
            </a:r>
            <a:r>
              <a:rPr lang="it-IT" sz="1600" b="0" u="none" dirty="0">
                <a:solidFill>
                  <a:srgbClr val="0000CC"/>
                </a:solidFill>
              </a:rPr>
              <a:t>1)</a:t>
            </a:r>
            <a:r>
              <a:rPr lang="it-IT" sz="1600" b="0" u="none" dirty="0">
                <a:solidFill>
                  <a:schemeClr val="accent2"/>
                </a:solidFill>
              </a:rPr>
              <a:t> : </a:t>
            </a:r>
            <a:r>
              <a:rPr lang="it-IT" sz="1600" u="none" dirty="0">
                <a:solidFill>
                  <a:srgbClr val="FF3300"/>
                </a:solidFill>
              </a:rPr>
              <a:t>1.2 </a:t>
            </a:r>
            <a:r>
              <a:rPr lang="it-IT" sz="1600" u="none" dirty="0" err="1">
                <a:solidFill>
                  <a:srgbClr val="FF3300"/>
                </a:solidFill>
              </a:rPr>
              <a:t>mrad</a:t>
            </a:r>
            <a:endParaRPr lang="it-IT" sz="1600" u="none" dirty="0">
              <a:solidFill>
                <a:srgbClr val="FF3300"/>
              </a:solidFill>
            </a:endParaRPr>
          </a:p>
          <a:p>
            <a:pPr marL="457200" indent="-457200">
              <a:buFontTx/>
              <a:buChar char="•"/>
            </a:pPr>
            <a:endParaRPr lang="it-IT" sz="1600" b="0" u="none" dirty="0">
              <a:solidFill>
                <a:srgbClr val="FF3300"/>
              </a:solidFill>
            </a:endParaRPr>
          </a:p>
          <a:p>
            <a:pPr marL="457200" indent="-457200">
              <a:buFontTx/>
              <a:buChar char="•"/>
            </a:pPr>
            <a:r>
              <a:rPr lang="it-IT" sz="1600" b="0" u="none" dirty="0">
                <a:solidFill>
                  <a:srgbClr val="FF3300"/>
                </a:solidFill>
              </a:rPr>
              <a:t> </a:t>
            </a:r>
            <a:r>
              <a:rPr lang="it-IT" sz="1600" b="0" u="none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s</a:t>
            </a:r>
            <a:r>
              <a:rPr lang="it-IT" sz="1600" b="0" u="none" baseline="-250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ring</a:t>
            </a:r>
            <a:r>
              <a:rPr lang="it-IT" sz="1600" b="0" u="none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it-IT" sz="1600" b="0" u="none" dirty="0">
                <a:solidFill>
                  <a:schemeClr val="tx1"/>
                </a:solidFill>
              </a:rPr>
              <a:t>(</a:t>
            </a:r>
            <a:r>
              <a:rPr lang="it-IT" sz="1600" b="0" u="none" dirty="0">
                <a:solidFill>
                  <a:schemeClr val="tx1"/>
                </a:solidFill>
                <a:latin typeface="Symbol" pitchFamily="18" charset="2"/>
              </a:rPr>
              <a:t>b</a:t>
            </a:r>
            <a:r>
              <a:rPr lang="it-IT" sz="1600" b="0" u="none" dirty="0">
                <a:solidFill>
                  <a:schemeClr val="tx1"/>
                </a:solidFill>
              </a:rPr>
              <a:t> </a:t>
            </a:r>
            <a:r>
              <a:rPr lang="it-IT" sz="1600" b="0" u="none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≈ </a:t>
            </a:r>
            <a:r>
              <a:rPr lang="it-IT" sz="1600" b="0" u="none" dirty="0">
                <a:solidFill>
                  <a:schemeClr val="tx1"/>
                </a:solidFill>
              </a:rPr>
              <a:t>1)</a:t>
            </a:r>
            <a:r>
              <a:rPr lang="it-IT" sz="1600" b="0" u="none" dirty="0">
                <a:solidFill>
                  <a:srgbClr val="0000CC"/>
                </a:solidFill>
              </a:rPr>
              <a:t> : </a:t>
            </a:r>
            <a:r>
              <a:rPr lang="it-IT" sz="1600" u="none" dirty="0">
                <a:solidFill>
                  <a:srgbClr val="FF3300"/>
                </a:solidFill>
              </a:rPr>
              <a:t>0.6 </a:t>
            </a:r>
            <a:r>
              <a:rPr lang="it-IT" sz="1600" u="none" dirty="0" err="1">
                <a:solidFill>
                  <a:srgbClr val="FF3300"/>
                </a:solidFill>
              </a:rPr>
              <a:t>mrad</a:t>
            </a:r>
            <a:endParaRPr lang="it-IT" sz="1600" u="none" dirty="0">
              <a:solidFill>
                <a:srgbClr val="FF3300"/>
              </a:solidFill>
            </a:endParaRPr>
          </a:p>
          <a:p>
            <a:pPr marL="457200" indent="-457200">
              <a:buFontTx/>
              <a:buChar char="•"/>
            </a:pPr>
            <a:endParaRPr lang="it-IT" sz="1600" b="0" u="none" dirty="0">
              <a:solidFill>
                <a:srgbClr val="FF3300"/>
              </a:solidFill>
            </a:endParaRPr>
          </a:p>
          <a:p>
            <a:pPr marL="457200" indent="-457200">
              <a:buFontTx/>
              <a:buChar char="•"/>
            </a:pPr>
            <a:r>
              <a:rPr lang="it-IT" sz="1600" b="0" u="none" dirty="0">
                <a:solidFill>
                  <a:srgbClr val="FF3300"/>
                </a:solidFill>
              </a:rPr>
              <a:t> </a:t>
            </a:r>
            <a:r>
              <a:rPr lang="it-IT" sz="1600" b="0" u="none" dirty="0">
                <a:solidFill>
                  <a:srgbClr val="0000CC"/>
                </a:solidFill>
              </a:rPr>
              <a:t>2</a:t>
            </a:r>
            <a:r>
              <a:rPr lang="it-IT" sz="1600" b="0" u="none" dirty="0">
                <a:solidFill>
                  <a:srgbClr val="0000CC"/>
                </a:solidFill>
                <a:latin typeface="Symbol" pitchFamily="18" charset="2"/>
              </a:rPr>
              <a:t>s</a:t>
            </a:r>
            <a:r>
              <a:rPr lang="it-IT" sz="1600" b="0" u="none" dirty="0">
                <a:solidFill>
                  <a:srgbClr val="0000CC"/>
                </a:solidFill>
              </a:rPr>
              <a:t>   </a:t>
            </a:r>
            <a:r>
              <a:rPr lang="it-IT" sz="1600" b="0" u="none" dirty="0">
                <a:solidFill>
                  <a:srgbClr val="0000CC"/>
                </a:solidFill>
                <a:latin typeface="Symbol" pitchFamily="18" charset="2"/>
              </a:rPr>
              <a:t>p </a:t>
            </a:r>
            <a:r>
              <a:rPr lang="it-IT" sz="1600" b="0" u="none" dirty="0">
                <a:solidFill>
                  <a:srgbClr val="0000CC"/>
                </a:solidFill>
              </a:rPr>
              <a:t>- K </a:t>
            </a:r>
            <a:r>
              <a:rPr lang="it-IT" sz="1600" b="0" u="none" dirty="0" err="1">
                <a:solidFill>
                  <a:srgbClr val="0000CC"/>
                </a:solidFill>
              </a:rPr>
              <a:t>separation</a:t>
            </a:r>
            <a:r>
              <a:rPr lang="it-IT" sz="1600" b="0" u="none" dirty="0">
                <a:solidFill>
                  <a:srgbClr val="0000CC"/>
                </a:solidFill>
              </a:rPr>
              <a:t> @</a:t>
            </a:r>
            <a:r>
              <a:rPr lang="it-IT" sz="1600" b="0" u="none" dirty="0">
                <a:solidFill>
                  <a:schemeClr val="accent2"/>
                </a:solidFill>
              </a:rPr>
              <a:t> </a:t>
            </a:r>
            <a:r>
              <a:rPr lang="it-IT" sz="1600" u="none" dirty="0">
                <a:solidFill>
                  <a:schemeClr val="hlink"/>
                </a:solidFill>
              </a:rPr>
              <a:t>43 </a:t>
            </a:r>
            <a:r>
              <a:rPr lang="it-IT" sz="1600" u="none" dirty="0" err="1">
                <a:solidFill>
                  <a:schemeClr val="hlink"/>
                </a:solidFill>
              </a:rPr>
              <a:t>GeV</a:t>
            </a:r>
            <a:r>
              <a:rPr lang="it-IT" sz="1600" u="none" dirty="0">
                <a:solidFill>
                  <a:schemeClr val="hlink"/>
                </a:solidFill>
              </a:rPr>
              <a:t>/c</a:t>
            </a:r>
          </a:p>
          <a:p>
            <a:pPr marL="457200" indent="-457200">
              <a:buFontTx/>
              <a:buChar char="•"/>
            </a:pPr>
            <a:endParaRPr lang="it-IT" sz="1600" b="0" u="none" dirty="0">
              <a:solidFill>
                <a:schemeClr val="hlink"/>
              </a:solidFill>
            </a:endParaRPr>
          </a:p>
          <a:p>
            <a:pPr marL="457200" indent="-457200">
              <a:buFontTx/>
              <a:buChar char="•"/>
            </a:pPr>
            <a:r>
              <a:rPr lang="it-IT" sz="1600" b="0" u="none" dirty="0">
                <a:solidFill>
                  <a:schemeClr val="hlink"/>
                </a:solidFill>
              </a:rPr>
              <a:t>PID</a:t>
            </a:r>
            <a:r>
              <a:rPr lang="it-IT" sz="1600" b="0" u="none" dirty="0">
                <a:solidFill>
                  <a:schemeClr val="tx1"/>
                </a:solidFill>
              </a:rPr>
              <a:t> </a:t>
            </a:r>
            <a:r>
              <a:rPr lang="it-IT" sz="1600" b="0" u="none" dirty="0" err="1">
                <a:solidFill>
                  <a:schemeClr val="tx1"/>
                </a:solidFill>
              </a:rPr>
              <a:t>efficiency</a:t>
            </a:r>
            <a:r>
              <a:rPr lang="it-IT" sz="1600" b="0" u="none" dirty="0">
                <a:solidFill>
                  <a:srgbClr val="0000CC"/>
                </a:solidFill>
              </a:rPr>
              <a:t> </a:t>
            </a:r>
            <a:r>
              <a:rPr lang="it-IT" sz="1600" u="none" dirty="0" smtClean="0">
                <a:solidFill>
                  <a:schemeClr val="hlink"/>
                </a:solidFill>
              </a:rPr>
              <a:t>~ </a:t>
            </a:r>
            <a:r>
              <a:rPr lang="it-IT" sz="1600" u="none" dirty="0">
                <a:solidFill>
                  <a:schemeClr val="hlink"/>
                </a:solidFill>
              </a:rPr>
              <a:t>95</a:t>
            </a:r>
            <a:r>
              <a:rPr lang="it-IT" sz="1600" u="none" dirty="0" smtClean="0">
                <a:solidFill>
                  <a:schemeClr val="hlink"/>
                </a:solidFill>
              </a:rPr>
              <a:t>% </a:t>
            </a:r>
            <a:r>
              <a:rPr lang="it-IT" sz="1600" b="0" u="none" dirty="0">
                <a:solidFill>
                  <a:schemeClr val="tx1"/>
                </a:solidFill>
              </a:rPr>
              <a:t> </a:t>
            </a:r>
            <a:r>
              <a:rPr lang="it-IT" sz="1600" b="0" u="none" dirty="0" smtClean="0">
                <a:solidFill>
                  <a:schemeClr val="tx1"/>
                </a:solidFill>
              </a:rPr>
              <a:t>for </a:t>
            </a:r>
            <a:r>
              <a:rPr lang="it-IT" sz="1600" b="0" u="none" dirty="0" smtClean="0">
                <a:solidFill>
                  <a:schemeClr val="tx1"/>
                </a:solidFill>
                <a:latin typeface="Symbol" pitchFamily="18" charset="2"/>
              </a:rPr>
              <a:t>q </a:t>
            </a:r>
            <a:r>
              <a:rPr lang="it-IT" sz="1600" u="none" baseline="-25000" dirty="0" err="1" smtClean="0">
                <a:solidFill>
                  <a:schemeClr val="tx1"/>
                </a:solidFill>
                <a:latin typeface="Arial" charset="0"/>
              </a:rPr>
              <a:t>Ch</a:t>
            </a:r>
            <a:r>
              <a:rPr lang="it-IT" sz="1600" b="0" u="none" dirty="0" smtClean="0">
                <a:solidFill>
                  <a:schemeClr val="tx1"/>
                </a:solidFill>
                <a:latin typeface="Arial" charset="0"/>
              </a:rPr>
              <a:t> &gt; </a:t>
            </a:r>
            <a:r>
              <a:rPr lang="it-IT" sz="1600" b="0" u="none" dirty="0">
                <a:solidFill>
                  <a:schemeClr val="tx1"/>
                </a:solidFill>
                <a:latin typeface="Arial" charset="0"/>
              </a:rPr>
              <a:t>30 </a:t>
            </a:r>
            <a:r>
              <a:rPr lang="it-IT" sz="1600" b="0" u="none" dirty="0" err="1" smtClean="0">
                <a:solidFill>
                  <a:schemeClr val="tx1"/>
                </a:solidFill>
                <a:latin typeface="Arial" charset="0"/>
              </a:rPr>
              <a:t>mrad</a:t>
            </a:r>
            <a:endParaRPr lang="it-IT" sz="1600" b="0" u="none" dirty="0">
              <a:solidFill>
                <a:schemeClr val="tx1"/>
              </a:solidFill>
            </a:endParaRPr>
          </a:p>
          <a:p>
            <a:pPr marL="457200" indent="-457200"/>
            <a:endParaRPr lang="it-IT" sz="1600" b="0" u="none" dirty="0">
              <a:solidFill>
                <a:srgbClr val="0000CC"/>
              </a:solidFill>
            </a:endParaRPr>
          </a:p>
          <a:p>
            <a:pPr marL="457200" indent="-457200"/>
            <a:r>
              <a:rPr lang="it-IT" sz="1600" b="0" u="none" dirty="0">
                <a:solidFill>
                  <a:srgbClr val="0000CC"/>
                </a:solidFill>
              </a:rPr>
              <a:t>       </a:t>
            </a:r>
            <a:r>
              <a:rPr lang="it-IT" sz="1600" b="0" dirty="0" err="1">
                <a:solidFill>
                  <a:srgbClr val="0000CC"/>
                </a:solidFill>
              </a:rPr>
              <a:t>except</a:t>
            </a:r>
            <a:r>
              <a:rPr lang="it-IT" sz="1600" b="0" dirty="0">
                <a:solidFill>
                  <a:srgbClr val="0000CC"/>
                </a:solidFill>
              </a:rPr>
              <a:t> </a:t>
            </a:r>
            <a:r>
              <a:rPr lang="it-IT" sz="1600" b="0" dirty="0" err="1">
                <a:solidFill>
                  <a:srgbClr val="0000CC"/>
                </a:solidFill>
              </a:rPr>
              <a:t>for</a:t>
            </a:r>
            <a:r>
              <a:rPr lang="it-IT" sz="1600" b="0" dirty="0">
                <a:solidFill>
                  <a:srgbClr val="0000CC"/>
                </a:solidFill>
              </a:rPr>
              <a:t> the </a:t>
            </a:r>
            <a:r>
              <a:rPr lang="it-IT" sz="1600" b="0" dirty="0" err="1">
                <a:solidFill>
                  <a:srgbClr val="0000CC"/>
                </a:solidFill>
              </a:rPr>
              <a:t>very</a:t>
            </a:r>
            <a:r>
              <a:rPr lang="it-IT" sz="1600" b="0" dirty="0">
                <a:solidFill>
                  <a:srgbClr val="0000CC"/>
                </a:solidFill>
              </a:rPr>
              <a:t> </a:t>
            </a:r>
            <a:r>
              <a:rPr lang="it-IT" sz="1600" b="0" dirty="0" err="1">
                <a:solidFill>
                  <a:srgbClr val="0000CC"/>
                </a:solidFill>
              </a:rPr>
              <a:t>forward</a:t>
            </a:r>
            <a:r>
              <a:rPr lang="it-IT" sz="1600" b="0" dirty="0">
                <a:solidFill>
                  <a:srgbClr val="0000CC"/>
                </a:solidFill>
              </a:rPr>
              <a:t> </a:t>
            </a:r>
            <a:r>
              <a:rPr lang="it-IT" sz="1600" b="0" dirty="0" err="1">
                <a:solidFill>
                  <a:srgbClr val="0000CC"/>
                </a:solidFill>
              </a:rPr>
              <a:t>region</a:t>
            </a:r>
            <a:endParaRPr lang="it-IT" sz="1600" b="0" dirty="0">
              <a:solidFill>
                <a:srgbClr val="0000CC"/>
              </a:solidFill>
            </a:endParaRPr>
          </a:p>
          <a:p>
            <a:pPr marL="457200" indent="-457200"/>
            <a:endParaRPr lang="it-IT" sz="1800" b="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</p:txBody>
      </p:sp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123825" y="4378236"/>
            <a:ext cx="9639299" cy="99223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0" i="0" u="none" dirty="0">
                <a:solidFill>
                  <a:schemeClr val="tx1"/>
                </a:solidFill>
                <a:effectLst/>
                <a:latin typeface="Comic Sans MS" pitchFamily="66" charset="0"/>
              </a:rPr>
              <a:t>A</a:t>
            </a:r>
            <a:r>
              <a:rPr lang="en-US" sz="2000" b="0" i="0" u="none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fter a long fight for increasing electrical stability at high </a:t>
            </a:r>
            <a:r>
              <a:rPr lang="en-US" sz="2000" b="0" i="0" u="none" dirty="0" err="1" smtClean="0">
                <a:solidFill>
                  <a:schemeClr val="tx1"/>
                </a:solidFill>
                <a:effectLst/>
                <a:latin typeface="Comic Sans MS" pitchFamily="66" charset="0"/>
              </a:rPr>
              <a:t>m.i.p</a:t>
            </a:r>
            <a:r>
              <a:rPr lang="en-US" sz="2000" b="0" i="0" u="none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. rates and  systematic studies at the CERN GIF we came to the same conclusion as </a:t>
            </a:r>
            <a:r>
              <a:rPr lang="en-US" sz="2000" b="0" i="0" u="none" dirty="0" err="1" smtClean="0">
                <a:solidFill>
                  <a:schemeClr val="tx1"/>
                </a:solidFill>
                <a:effectLst/>
                <a:latin typeface="Comic Sans MS" pitchFamily="66" charset="0"/>
              </a:rPr>
              <a:t>Ypsilantis</a:t>
            </a:r>
            <a:r>
              <a:rPr lang="en-US" sz="2000" b="0" i="0" u="none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 and </a:t>
            </a:r>
            <a:r>
              <a:rPr lang="en-US" sz="2000" b="0" i="0" u="none" dirty="0" err="1" smtClean="0">
                <a:solidFill>
                  <a:schemeClr val="tx1"/>
                </a:solidFill>
                <a:effectLst/>
                <a:latin typeface="Comic Sans MS" pitchFamily="66" charset="0"/>
              </a:rPr>
              <a:t>Seguinot</a:t>
            </a:r>
            <a:r>
              <a:rPr lang="en-US" sz="2000" b="0" i="0" u="none" dirty="0" smtClean="0">
                <a:solidFill>
                  <a:schemeClr val="tx1"/>
                </a:solidFill>
                <a:effectLst/>
                <a:latin typeface="Comic Sans MS" pitchFamily="66" charset="0"/>
              </a:rPr>
              <a:t>:</a:t>
            </a:r>
            <a:endParaRPr lang="en-US" sz="2000" b="0" i="0" u="none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4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328613" y="6450013"/>
            <a:ext cx="6746875" cy="22701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1002" y="797969"/>
            <a:ext cx="4632122" cy="346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23825" y="5205471"/>
            <a:ext cx="9779000" cy="1185804"/>
          </a:xfrm>
        </p:spPr>
        <p:txBody>
          <a:bodyPr>
            <a:normAutofit fontScale="92500" lnSpcReduction="20000"/>
          </a:bodyPr>
          <a:lstStyle/>
          <a:p>
            <a:pPr marL="274320" lvl="1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z="1800" dirty="0" smtClean="0">
                <a:solidFill>
                  <a:schemeClr val="tx1"/>
                </a:solidFill>
                <a:effectLst/>
              </a:rPr>
              <a:t>J. Seguinot et al., NIM A 371 (1996), 64: </a:t>
            </a:r>
            <a:endParaRPr lang="en-GB" sz="1800" dirty="0">
              <a:solidFill>
                <a:schemeClr val="tx1"/>
              </a:solidFill>
              <a:effectLst/>
            </a:endParaRPr>
          </a:p>
          <a:p>
            <a:pPr marL="0" indent="0">
              <a:buNone/>
            </a:pPr>
            <a:r>
              <a:rPr lang="en-GB" sz="1600" dirty="0" err="1" smtClean="0">
                <a:effectLst/>
              </a:rPr>
              <a:t>CsI</a:t>
            </a:r>
            <a:r>
              <a:rPr lang="en-GB" sz="1600" dirty="0" smtClean="0">
                <a:effectLst/>
              </a:rPr>
              <a:t>-MWPC </a:t>
            </a:r>
            <a:r>
              <a:rPr lang="en-GB" sz="1600" dirty="0">
                <a:effectLst/>
              </a:rPr>
              <a:t>with 0.5 mm gap </a:t>
            </a:r>
            <a:r>
              <a:rPr lang="en-GB" sz="1600" dirty="0" smtClean="0">
                <a:effectLst/>
              </a:rPr>
              <a:t>to </a:t>
            </a:r>
            <a:r>
              <a:rPr lang="en-GB" sz="1600" dirty="0">
                <a:effectLst/>
              </a:rPr>
              <a:t>minimize ion collection </a:t>
            </a:r>
            <a:r>
              <a:rPr lang="en-GB" sz="1600" dirty="0" smtClean="0">
                <a:effectLst/>
              </a:rPr>
              <a:t>time, fast </a:t>
            </a:r>
            <a:r>
              <a:rPr lang="en-GB" sz="1600" dirty="0">
                <a:effectLst/>
              </a:rPr>
              <a:t>front-end electronics </a:t>
            </a:r>
            <a:r>
              <a:rPr lang="en-GB" sz="1600" dirty="0" smtClean="0">
                <a:effectLst/>
              </a:rPr>
              <a:t>(20 </a:t>
            </a:r>
            <a:r>
              <a:rPr lang="en-GB" sz="1600" dirty="0">
                <a:effectLst/>
              </a:rPr>
              <a:t>ns </a:t>
            </a:r>
            <a:r>
              <a:rPr lang="en-GB" sz="1600" dirty="0" smtClean="0">
                <a:effectLst/>
              </a:rPr>
              <a:t>int. time):</a:t>
            </a:r>
            <a:r>
              <a:rPr lang="en-GB" sz="1600" baseline="30000" dirty="0" smtClean="0">
                <a:effectLst/>
              </a:rPr>
              <a:t> </a:t>
            </a:r>
          </a:p>
          <a:p>
            <a:pPr marL="0" indent="0">
              <a:buNone/>
            </a:pPr>
            <a:r>
              <a:rPr lang="en-GB" sz="1700" dirty="0" smtClean="0">
                <a:solidFill>
                  <a:srgbClr val="FF0000"/>
                </a:solidFill>
                <a:effectLst/>
              </a:rPr>
              <a:t>stable operation is not possible at 10</a:t>
            </a:r>
            <a:r>
              <a:rPr lang="en-GB" sz="2600" baseline="30000" dirty="0" smtClean="0">
                <a:solidFill>
                  <a:srgbClr val="FF0000"/>
                </a:solidFill>
                <a:effectLst/>
              </a:rPr>
              <a:t>5</a:t>
            </a:r>
            <a:r>
              <a:rPr lang="en-GB" sz="1700" dirty="0" smtClean="0">
                <a:solidFill>
                  <a:srgbClr val="FF0000"/>
                </a:solidFill>
                <a:effectLst/>
              </a:rPr>
              <a:t> gain</a:t>
            </a:r>
            <a:r>
              <a:rPr lang="en-GB" sz="16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GB" sz="1600" dirty="0" smtClean="0">
                <a:effectLst/>
              </a:rPr>
              <a:t>because of photon feedback, space charge and sparks</a:t>
            </a:r>
            <a:endParaRPr lang="en-GB" sz="2400" dirty="0" smtClean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0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THGEM + </a:t>
            </a:r>
            <a:r>
              <a:rPr lang="en-US" sz="3200" dirty="0" err="1" smtClean="0"/>
              <a:t>CsI</a:t>
            </a:r>
            <a:r>
              <a:rPr lang="en-US" sz="3200" dirty="0" smtClean="0"/>
              <a:t>  </a:t>
            </a:r>
            <a:r>
              <a:rPr lang="en-US" sz="3200" dirty="0" smtClean="0"/>
              <a:t>R&amp;D for </a:t>
            </a:r>
            <a:r>
              <a:rPr lang="en-US" sz="3200" dirty="0" err="1" smtClean="0"/>
              <a:t>RICHes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210905" y="1147273"/>
            <a:ext cx="9517886" cy="2566759"/>
          </a:xfrm>
          <a:prstGeom prst="rect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36611" y="3837260"/>
            <a:ext cx="9492180" cy="2644258"/>
          </a:xfrm>
          <a:prstGeom prst="rect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772" y="1248778"/>
            <a:ext cx="2423513" cy="14598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89" b="9644"/>
          <a:stretch/>
        </p:blipFill>
        <p:spPr bwMode="auto">
          <a:xfrm>
            <a:off x="4907576" y="1888999"/>
            <a:ext cx="2216491" cy="1336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98" b="4256"/>
          <a:stretch/>
        </p:blipFill>
        <p:spPr bwMode="auto">
          <a:xfrm>
            <a:off x="259574" y="1169416"/>
            <a:ext cx="2362805" cy="1439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6" r="12971" b="8614"/>
          <a:stretch/>
        </p:blipFill>
        <p:spPr bwMode="auto">
          <a:xfrm>
            <a:off x="2863206" y="2059537"/>
            <a:ext cx="1932884" cy="165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994126" y="1126065"/>
            <a:ext cx="1526911" cy="757070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FF9933"/>
            </a:solidFill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pPr marL="361691" indent="-361691"/>
            <a:r>
              <a:rPr lang="en-US" sz="1600" b="0" dirty="0" smtClean="0">
                <a:solidFill>
                  <a:srgbClr val="003300"/>
                </a:solidFill>
                <a:effectLst/>
              </a:rPr>
              <a:t>ALICE VHPID</a:t>
            </a:r>
          </a:p>
          <a:p>
            <a:pPr marL="361691" indent="-361691"/>
            <a:r>
              <a:rPr lang="en-US" sz="1600" b="0" dirty="0" smtClean="0">
                <a:solidFill>
                  <a:srgbClr val="003300"/>
                </a:solidFill>
                <a:effectLst/>
              </a:rPr>
              <a:t>THGEM &amp; </a:t>
            </a:r>
          </a:p>
          <a:p>
            <a:pPr marL="361691" indent="-361691"/>
            <a:r>
              <a:rPr lang="en-US" sz="1600" b="0" dirty="0" smtClean="0">
                <a:solidFill>
                  <a:srgbClr val="003300"/>
                </a:solidFill>
                <a:effectLst/>
              </a:rPr>
              <a:t>HYBRID</a:t>
            </a:r>
          </a:p>
        </p:txBody>
      </p:sp>
      <p:cxnSp>
        <p:nvCxnSpPr>
          <p:cNvPr id="16" name="Straight Arrow Connector 15"/>
          <p:cNvCxnSpPr>
            <a:endCxn id="12" idx="3"/>
          </p:cNvCxnSpPr>
          <p:nvPr/>
        </p:nvCxnSpPr>
        <p:spPr bwMode="auto">
          <a:xfrm flipH="1">
            <a:off x="2622379" y="1635661"/>
            <a:ext cx="1031200" cy="253339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5161647" y="1785655"/>
            <a:ext cx="725171" cy="232382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0" name="Group 19"/>
          <p:cNvGrpSpPr/>
          <p:nvPr/>
        </p:nvGrpSpPr>
        <p:grpSpPr>
          <a:xfrm>
            <a:off x="5189901" y="3919167"/>
            <a:ext cx="2286526" cy="2099067"/>
            <a:chOff x="128386" y="2022280"/>
            <a:chExt cx="2286526" cy="2099067"/>
          </a:xfrm>
        </p:grpSpPr>
        <p:pic>
          <p:nvPicPr>
            <p:cNvPr id="21" name="Picture 2" descr="C:\Users\Carlos\Desktop\Inventor\packngoT10\Workspaces\Workspace\pictures\Prova dimensionale_06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28" r="11809"/>
            <a:stretch/>
          </p:blipFill>
          <p:spPr bwMode="auto">
            <a:xfrm>
              <a:off x="128386" y="2022280"/>
              <a:ext cx="1818034" cy="20990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2" name="Straight Arrow Connector 21"/>
            <p:cNvCxnSpPr>
              <a:stCxn id="21" idx="1"/>
            </p:cNvCxnSpPr>
            <p:nvPr/>
          </p:nvCxnSpPr>
          <p:spPr bwMode="auto">
            <a:xfrm flipV="1">
              <a:off x="128386" y="2914776"/>
              <a:ext cx="1651843" cy="157038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2857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3" name="Content Placeholder 2"/>
            <p:cNvSpPr txBox="1">
              <a:spLocks/>
            </p:cNvSpPr>
            <p:nvPr/>
          </p:nvSpPr>
          <p:spPr bwMode="auto">
            <a:xfrm rot="21202940">
              <a:off x="1345747" y="2350201"/>
              <a:ext cx="820665" cy="3606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600" kern="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beam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593156" y="3056335"/>
              <a:ext cx="519545" cy="185629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5" name="Oval 24"/>
            <p:cNvSpPr/>
            <p:nvPr/>
          </p:nvSpPr>
          <p:spPr bwMode="auto">
            <a:xfrm>
              <a:off x="877543" y="3057471"/>
              <a:ext cx="371735" cy="368985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26" name="Content Placeholder 2"/>
            <p:cNvSpPr txBox="1">
              <a:spLocks/>
            </p:cNvSpPr>
            <p:nvPr/>
          </p:nvSpPr>
          <p:spPr bwMode="auto">
            <a:xfrm rot="21202940">
              <a:off x="1129200" y="3435644"/>
              <a:ext cx="1285712" cy="36065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CC"/>
              </a:solidFill>
              <a:miter lim="800000"/>
              <a:headEnd/>
              <a:tailEnd/>
            </a:ln>
            <a:effectLst/>
          </p:spPr>
          <p:txBody>
            <a:bodyPr vert="horz" wrap="square" lIns="92075" tIns="46038" rIns="92075" bIns="46038" numCol="1" anchor="t" anchorCtr="0" compatLnSpc="1">
              <a:prstTxWarp prst="textNoShape">
                <a:avLst/>
              </a:prstTxWarp>
            </a:bodyPr>
            <a:lstStyle>
              <a:lvl1pPr marL="571500" indent="-5715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Char char="§"/>
                <a:defRPr sz="2000" b="1">
                  <a:solidFill>
                    <a:srgbClr val="0000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1047750" indent="-2857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Font typeface="Wingdings" pitchFamily="2" charset="2"/>
                <a:buChar char="§"/>
                <a:defRPr b="1">
                  <a:solidFill>
                    <a:srgbClr val="0000CC"/>
                  </a:solidFill>
                  <a:latin typeface="+mn-lt"/>
                </a:defRPr>
              </a:lvl2pPr>
              <a:lvl3pPr marL="1562100" indent="-22860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0000CC"/>
                </a:buClr>
                <a:buSzPct val="40000"/>
                <a:buFont typeface="Wingdings" pitchFamily="2" charset="2"/>
                <a:buChar char="¨"/>
                <a:defRPr sz="1600" b="1">
                  <a:solidFill>
                    <a:srgbClr val="0000CC"/>
                  </a:solidFill>
                  <a:latin typeface="+mn-lt"/>
                </a:defRPr>
              </a:lvl3pPr>
              <a:lvl4pPr marL="192405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tx1"/>
                </a:buClr>
                <a:buSzPct val="70000"/>
                <a:buFont typeface="Wingdings" pitchFamily="2" charset="2"/>
                <a:buChar char=""/>
                <a:defRPr sz="1400" b="1">
                  <a:solidFill>
                    <a:srgbClr val="0000CC"/>
                  </a:solidFill>
                  <a:latin typeface="+mn-lt"/>
                </a:defRPr>
              </a:lvl4pPr>
              <a:lvl5pPr marL="22860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rgbClr val="0000CC"/>
                  </a:solidFill>
                  <a:latin typeface="+mn-lt"/>
                </a:defRPr>
              </a:lvl5pPr>
              <a:lvl6pPr marL="27432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6pPr>
              <a:lvl7pPr marL="32004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7pPr>
              <a:lvl8pPr marL="36576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8pPr>
              <a:lvl9pPr marL="4114800" indent="-171450" algn="l" rtl="0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har char="·"/>
                <a:defRPr sz="1200" b="1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sz="1600" kern="0" dirty="0" smtClean="0"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Č photon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59574" y="3096397"/>
            <a:ext cx="2741328" cy="2585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V.Peskov</a:t>
            </a:r>
            <a:r>
              <a:rPr lang="en-US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et al., NIMA 695 (2012) 154</a:t>
            </a:r>
          </a:p>
        </p:txBody>
      </p:sp>
      <p:pic>
        <p:nvPicPr>
          <p:cNvPr id="29" name="Picture 2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772" y="3948962"/>
            <a:ext cx="2608532" cy="237977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877" y="4296744"/>
            <a:ext cx="2718024" cy="180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9574" y="4042917"/>
            <a:ext cx="2760787" cy="2058205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999777" y="3919167"/>
            <a:ext cx="3161869" cy="535471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FF9933"/>
            </a:solidFill>
            <a:miter lim="800000"/>
            <a:headEnd/>
            <a:tailEnd/>
          </a:ln>
        </p:spPr>
        <p:txBody>
          <a:bodyPr wrap="square" lIns="91374" tIns="45690" rIns="91374" bIns="45690">
            <a:spAutoFit/>
          </a:bodyPr>
          <a:lstStyle/>
          <a:p>
            <a:pPr marL="361691" indent="-361691"/>
            <a:r>
              <a:rPr lang="en-US" sz="1600" b="0" dirty="0" smtClean="0">
                <a:solidFill>
                  <a:srgbClr val="003300"/>
                </a:solidFill>
                <a:effectLst/>
              </a:rPr>
              <a:t>COMPASS, RICH-1 upgrade by Triple THGEM detectors</a:t>
            </a:r>
            <a:endParaRPr lang="en-US" sz="1600" b="0" baseline="30000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10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4"/>
          <p:cNvGrpSpPr/>
          <p:nvPr/>
        </p:nvGrpSpPr>
        <p:grpSpPr>
          <a:xfrm>
            <a:off x="398422" y="1380346"/>
            <a:ext cx="3669679" cy="4651726"/>
            <a:chOff x="1998138" y="813685"/>
            <a:chExt cx="5108995" cy="5268028"/>
          </a:xfrm>
        </p:grpSpPr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5353265" y="4618038"/>
              <a:ext cx="1098336" cy="542925"/>
            </a:xfrm>
            <a:prstGeom prst="rect">
              <a:avLst/>
            </a:prstGeom>
            <a:solidFill>
              <a:srgbClr val="66FFFF"/>
            </a:solidFill>
            <a:ln w="9525">
              <a:solidFill>
                <a:srgbClr val="0033CC"/>
              </a:solidFill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b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anose="020F0502020204030204"/>
                </a:rPr>
                <a:t>radiator:</a:t>
              </a:r>
            </a:p>
            <a:p>
              <a:pPr eaLnBrk="1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b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anose="020F0502020204030204"/>
                </a:rPr>
                <a:t>C</a:t>
              </a:r>
              <a:r>
                <a:rPr lang="en-US" b="0" baseline="-25000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anose="020F0502020204030204"/>
                </a:rPr>
                <a:t>4</a:t>
              </a:r>
              <a:r>
                <a:rPr lang="en-US" b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anose="020F0502020204030204"/>
                </a:rPr>
                <a:t>F</a:t>
              </a:r>
              <a:r>
                <a:rPr lang="en-US" b="0" baseline="-25000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anose="020F0502020204030204"/>
                </a:rPr>
                <a:t>10</a:t>
              </a:r>
            </a:p>
          </p:txBody>
        </p:sp>
        <p:grpSp>
          <p:nvGrpSpPr>
            <p:cNvPr id="10" name="Group 5"/>
            <p:cNvGrpSpPr>
              <a:grpSpLocks/>
            </p:cNvGrpSpPr>
            <p:nvPr/>
          </p:nvGrpSpPr>
          <p:grpSpPr bwMode="auto">
            <a:xfrm>
              <a:off x="1998138" y="813685"/>
              <a:ext cx="5108995" cy="5268028"/>
              <a:chOff x="2934" y="1090"/>
              <a:chExt cx="2506" cy="2742"/>
            </a:xfrm>
          </p:grpSpPr>
          <p:pic>
            <p:nvPicPr>
              <p:cNvPr id="43" name="Picture 6" descr="rich1_artistic_trans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168" y="1174"/>
                <a:ext cx="2265" cy="2658"/>
              </a:xfrm>
              <a:prstGeom prst="rect">
                <a:avLst/>
              </a:prstGeom>
              <a:noFill/>
            </p:spPr>
          </p:pic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 flipV="1">
                <a:off x="2934" y="1097"/>
                <a:ext cx="704" cy="44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pPr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b="0">
                  <a:solidFill>
                    <a:prstClr val="black"/>
                  </a:solidFill>
                  <a:effectLst/>
                  <a:latin typeface="Calibri" panose="020F0502020204030204"/>
                </a:endParaRPr>
              </a:p>
            </p:txBody>
          </p:sp>
          <p:sp>
            <p:nvSpPr>
              <p:cNvPr id="45" name="Line 8"/>
              <p:cNvSpPr>
                <a:spLocks noChangeShapeType="1"/>
              </p:cNvSpPr>
              <p:nvPr/>
            </p:nvSpPr>
            <p:spPr bwMode="auto">
              <a:xfrm>
                <a:off x="3634" y="1090"/>
                <a:ext cx="1600" cy="912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pPr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b="0">
                  <a:solidFill>
                    <a:prstClr val="black"/>
                  </a:solidFill>
                  <a:effectLst/>
                  <a:latin typeface="Calibri" panose="020F0502020204030204"/>
                </a:endParaRPr>
              </a:p>
            </p:txBody>
          </p:sp>
          <p:sp>
            <p:nvSpPr>
              <p:cNvPr id="46" name="Line 9"/>
              <p:cNvSpPr>
                <a:spLocks noChangeShapeType="1"/>
              </p:cNvSpPr>
              <p:nvPr/>
            </p:nvSpPr>
            <p:spPr bwMode="auto">
              <a:xfrm>
                <a:off x="5227" y="2000"/>
                <a:ext cx="8" cy="15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lIns="92075" tIns="46038" rIns="92075" bIns="46038" anchor="ctr"/>
              <a:lstStyle/>
              <a:p>
                <a:pPr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b="0" dirty="0">
                  <a:solidFill>
                    <a:prstClr val="black"/>
                  </a:solidFill>
                  <a:effectLst/>
                  <a:latin typeface="Calibri" panose="020F0502020204030204"/>
                </a:endParaRPr>
              </a:p>
            </p:txBody>
          </p:sp>
          <p:sp>
            <p:nvSpPr>
              <p:cNvPr id="47" name="Text Box 10"/>
              <p:cNvSpPr txBox="1">
                <a:spLocks noChangeArrowheads="1"/>
              </p:cNvSpPr>
              <p:nvPr/>
            </p:nvSpPr>
            <p:spPr bwMode="auto">
              <a:xfrm rot="5400000">
                <a:off x="5220" y="2585"/>
                <a:ext cx="249" cy="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0" dirty="0" smtClean="0">
                    <a:solidFill>
                      <a:prstClr val="black"/>
                    </a:solidFill>
                    <a:effectLst/>
                    <a:latin typeface="Calibri" panose="020F0502020204030204"/>
                  </a:rPr>
                  <a:t>5 m</a:t>
                </a:r>
                <a:endParaRPr lang="en-US" b="0" dirty="0">
                  <a:solidFill>
                    <a:prstClr val="black"/>
                  </a:solidFill>
                  <a:effectLst/>
                  <a:latin typeface="Calibri" panose="020F0502020204030204"/>
                </a:endParaRPr>
              </a:p>
            </p:txBody>
          </p:sp>
          <p:sp>
            <p:nvSpPr>
              <p:cNvPr id="48" name="Text Box 11"/>
              <p:cNvSpPr txBox="1">
                <a:spLocks noChangeArrowheads="1"/>
              </p:cNvSpPr>
              <p:nvPr/>
            </p:nvSpPr>
            <p:spPr bwMode="auto">
              <a:xfrm rot="1749544">
                <a:off x="4382" y="1398"/>
                <a:ext cx="289" cy="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0" dirty="0">
                    <a:solidFill>
                      <a:prstClr val="black"/>
                    </a:solidFill>
                    <a:effectLst/>
                    <a:latin typeface="Calibri" panose="020F0502020204030204"/>
                  </a:rPr>
                  <a:t>6 m</a:t>
                </a:r>
              </a:p>
            </p:txBody>
          </p:sp>
          <p:sp>
            <p:nvSpPr>
              <p:cNvPr id="49" name="Text Box 12"/>
              <p:cNvSpPr txBox="1">
                <a:spLocks noChangeArrowheads="1"/>
              </p:cNvSpPr>
              <p:nvPr/>
            </p:nvSpPr>
            <p:spPr bwMode="auto">
              <a:xfrm rot="19712904">
                <a:off x="3093" y="1154"/>
                <a:ext cx="289" cy="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0" dirty="0" smtClean="0">
                    <a:solidFill>
                      <a:prstClr val="black"/>
                    </a:solidFill>
                    <a:effectLst/>
                    <a:latin typeface="Calibri" panose="020F0502020204030204"/>
                  </a:rPr>
                  <a:t>3 m</a:t>
                </a:r>
                <a:endParaRPr lang="en-US" b="0" dirty="0">
                  <a:solidFill>
                    <a:prstClr val="black"/>
                  </a:solidFill>
                  <a:effectLst/>
                  <a:latin typeface="Calibri" panose="020F0502020204030204"/>
                </a:endParaRPr>
              </a:p>
            </p:txBody>
          </p:sp>
          <p:sp>
            <p:nvSpPr>
              <p:cNvPr id="50" name="Text Box 14"/>
              <p:cNvSpPr txBox="1">
                <a:spLocks noChangeArrowheads="1"/>
              </p:cNvSpPr>
              <p:nvPr/>
            </p:nvSpPr>
            <p:spPr bwMode="auto">
              <a:xfrm>
                <a:off x="4029" y="1797"/>
                <a:ext cx="571" cy="4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ctr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 smtClean="0">
                    <a:solidFill>
                      <a:prstClr val="black"/>
                    </a:solidFill>
                    <a:effectLst/>
                    <a:latin typeface="Calibri" panose="020F0502020204030204"/>
                  </a:rPr>
                  <a:t>UV mirror</a:t>
                </a:r>
                <a:endParaRPr lang="en-US" sz="1400" dirty="0">
                  <a:solidFill>
                    <a:prstClr val="black"/>
                  </a:solidFill>
                  <a:effectLst/>
                  <a:latin typeface="Calibri" panose="020F0502020204030204"/>
                </a:endParaRPr>
              </a:p>
              <a:p>
                <a:pPr algn="ctr"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>
                    <a:solidFill>
                      <a:prstClr val="black"/>
                    </a:solidFill>
                    <a:effectLst/>
                    <a:latin typeface="Calibri" panose="020F0502020204030204"/>
                  </a:rPr>
                  <a:t>wall</a:t>
                </a:r>
              </a:p>
            </p:txBody>
          </p:sp>
          <p:sp>
            <p:nvSpPr>
              <p:cNvPr id="51" name="Text Box 18"/>
              <p:cNvSpPr txBox="1">
                <a:spLocks noChangeArrowheads="1"/>
              </p:cNvSpPr>
              <p:nvPr/>
            </p:nvSpPr>
            <p:spPr bwMode="auto">
              <a:xfrm>
                <a:off x="4168" y="3283"/>
                <a:ext cx="607" cy="4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eaLnBrk="1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dirty="0" smtClean="0">
                    <a:solidFill>
                      <a:prstClr val="black"/>
                    </a:solidFill>
                    <a:effectLst/>
                    <a:latin typeface="Calibri" panose="020F0502020204030204"/>
                  </a:rPr>
                  <a:t>radiator gas: C</a:t>
                </a:r>
                <a:r>
                  <a:rPr lang="en-US" sz="1600" baseline="-25000" dirty="0" smtClean="0">
                    <a:solidFill>
                      <a:prstClr val="black"/>
                    </a:solidFill>
                    <a:effectLst/>
                    <a:latin typeface="Calibri" panose="020F0502020204030204"/>
                  </a:rPr>
                  <a:t>4</a:t>
                </a:r>
                <a:r>
                  <a:rPr lang="en-US" sz="1600" dirty="0" smtClean="0">
                    <a:solidFill>
                      <a:prstClr val="black"/>
                    </a:solidFill>
                    <a:effectLst/>
                    <a:latin typeface="Calibri" panose="020F0502020204030204"/>
                  </a:rPr>
                  <a:t>F</a:t>
                </a:r>
                <a:r>
                  <a:rPr lang="en-US" sz="1600" baseline="-25000" dirty="0" smtClean="0">
                    <a:solidFill>
                      <a:prstClr val="black"/>
                    </a:solidFill>
                    <a:effectLst/>
                    <a:latin typeface="Calibri" panose="020F0502020204030204"/>
                  </a:rPr>
                  <a:t>10</a:t>
                </a:r>
                <a:endParaRPr lang="en-US" sz="1600" baseline="-25000" dirty="0">
                  <a:solidFill>
                    <a:prstClr val="black"/>
                  </a:solidFill>
                  <a:effectLst/>
                  <a:latin typeface="Calibri" panose="020F0502020204030204"/>
                </a:endParaRPr>
              </a:p>
            </p:txBody>
          </p:sp>
        </p:grpSp>
        <p:cxnSp>
          <p:nvCxnSpPr>
            <p:cNvPr id="11" name="Straight Connector 10"/>
            <p:cNvCxnSpPr/>
            <p:nvPr/>
          </p:nvCxnSpPr>
          <p:spPr bwMode="auto">
            <a:xfrm flipH="1">
              <a:off x="3161889" y="3291364"/>
              <a:ext cx="8469" cy="55988"/>
            </a:xfrm>
            <a:prstGeom prst="line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2" name="Group 75"/>
            <p:cNvGrpSpPr/>
            <p:nvPr/>
          </p:nvGrpSpPr>
          <p:grpSpPr>
            <a:xfrm>
              <a:off x="2869410" y="2976561"/>
              <a:ext cx="809624" cy="711992"/>
              <a:chOff x="5386388" y="3285889"/>
              <a:chExt cx="787623" cy="676512"/>
            </a:xfrm>
          </p:grpSpPr>
          <p:sp>
            <p:nvSpPr>
              <p:cNvPr id="28" name="Parallelogram 27"/>
              <p:cNvSpPr/>
              <p:nvPr/>
            </p:nvSpPr>
            <p:spPr bwMode="auto">
              <a:xfrm rot="16716101">
                <a:off x="5643734" y="3565092"/>
                <a:ext cx="433817" cy="305677"/>
              </a:xfrm>
              <a:prstGeom prst="parallelogram">
                <a:avLst>
                  <a:gd name="adj" fmla="val 36042"/>
                </a:avLst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i="1" u="sng" smtClean="0">
                  <a:effectLst/>
                </a:endParaRPr>
              </a:p>
            </p:txBody>
          </p:sp>
          <p:sp>
            <p:nvSpPr>
              <p:cNvPr id="29" name="Parallelogram 28"/>
              <p:cNvSpPr/>
              <p:nvPr/>
            </p:nvSpPr>
            <p:spPr bwMode="auto">
              <a:xfrm rot="20269823">
                <a:off x="5915679" y="3643235"/>
                <a:ext cx="258332" cy="282517"/>
              </a:xfrm>
              <a:prstGeom prst="parallelogram">
                <a:avLst>
                  <a:gd name="adj" fmla="val 65357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i="1" u="sng" smtClean="0">
                  <a:effectLst/>
                </a:endParaRPr>
              </a:p>
            </p:txBody>
          </p:sp>
          <p:grpSp>
            <p:nvGrpSpPr>
              <p:cNvPr id="30" name="Group 73"/>
              <p:cNvGrpSpPr/>
              <p:nvPr/>
            </p:nvGrpSpPr>
            <p:grpSpPr>
              <a:xfrm>
                <a:off x="5386388" y="3285889"/>
                <a:ext cx="758536" cy="676512"/>
                <a:chOff x="5386388" y="3285889"/>
                <a:chExt cx="758536" cy="676512"/>
              </a:xfrm>
            </p:grpSpPr>
            <p:sp>
              <p:nvSpPr>
                <p:cNvPr id="31" name="Parallelogram 30"/>
                <p:cNvSpPr/>
                <p:nvPr/>
              </p:nvSpPr>
              <p:spPr bwMode="auto">
                <a:xfrm rot="16716101">
                  <a:off x="5338931" y="3400785"/>
                  <a:ext cx="433817" cy="305677"/>
                </a:xfrm>
                <a:prstGeom prst="parallelogram">
                  <a:avLst>
                    <a:gd name="adj" fmla="val 36042"/>
                  </a:avLst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 i="1" u="sng" smtClean="0">
                    <a:effectLst/>
                  </a:endParaRPr>
                </a:p>
              </p:txBody>
            </p:sp>
            <p:sp>
              <p:nvSpPr>
                <p:cNvPr id="32" name="Parallelogram 31"/>
                <p:cNvSpPr/>
                <p:nvPr/>
              </p:nvSpPr>
              <p:spPr bwMode="auto">
                <a:xfrm rot="1704537">
                  <a:off x="5410265" y="3427577"/>
                  <a:ext cx="734659" cy="72783"/>
                </a:xfrm>
                <a:prstGeom prst="parallelogram">
                  <a:avLst>
                    <a:gd name="adj" fmla="val 85566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 i="1" u="sng" smtClean="0">
                    <a:effectLst/>
                  </a:endParaRPr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 bwMode="auto">
                <a:xfrm rot="5400000" flipH="1" flipV="1">
                  <a:off x="5547124" y="3613549"/>
                  <a:ext cx="321469" cy="47622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 bwMode="auto">
                <a:xfrm rot="5400000" flipH="1" flipV="1">
                  <a:off x="5842400" y="3775474"/>
                  <a:ext cx="321469" cy="47622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 bwMode="auto">
                <a:xfrm rot="10800000">
                  <a:off x="5428085" y="3317564"/>
                  <a:ext cx="601244" cy="323369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 bwMode="auto">
                <a:xfrm rot="10800000" flipV="1">
                  <a:off x="6031711" y="3598068"/>
                  <a:ext cx="80958" cy="3810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auto">
                <a:xfrm rot="10800000" flipV="1">
                  <a:off x="5722341" y="3433522"/>
                  <a:ext cx="80958" cy="3810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auto">
                <a:xfrm rot="10800000" flipV="1">
                  <a:off x="5731802" y="3442930"/>
                  <a:ext cx="80958" cy="3810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auto">
                <a:xfrm rot="10800000">
                  <a:off x="5386388" y="3636172"/>
                  <a:ext cx="597694" cy="326229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auto">
                <a:xfrm rot="10800000" flipV="1">
                  <a:off x="5984086" y="3924300"/>
                  <a:ext cx="80958" cy="38101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auto">
                <a:xfrm rot="10800000" flipV="1">
                  <a:off x="5436659" y="3285889"/>
                  <a:ext cx="80957" cy="33338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auto">
                <a:xfrm rot="5400000" flipH="1" flipV="1">
                  <a:off x="5251851" y="3456386"/>
                  <a:ext cx="321469" cy="47622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77"/>
            <p:cNvGrpSpPr/>
            <p:nvPr/>
          </p:nvGrpSpPr>
          <p:grpSpPr>
            <a:xfrm>
              <a:off x="2822679" y="4747553"/>
              <a:ext cx="853351" cy="754360"/>
              <a:chOff x="5405796" y="3271685"/>
              <a:chExt cx="830162" cy="716768"/>
            </a:xfrm>
          </p:grpSpPr>
          <p:sp>
            <p:nvSpPr>
              <p:cNvPr id="20" name="Parallelogram 19"/>
              <p:cNvSpPr/>
              <p:nvPr/>
            </p:nvSpPr>
            <p:spPr bwMode="auto">
              <a:xfrm rot="15727919">
                <a:off x="5385083" y="3346018"/>
                <a:ext cx="716768" cy="568102"/>
              </a:xfrm>
              <a:prstGeom prst="parallelogram">
                <a:avLst>
                  <a:gd name="adj" fmla="val 75381"/>
                </a:avLst>
              </a:prstGeom>
              <a:solidFill>
                <a:srgbClr val="C0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i="1" u="sng" smtClean="0">
                  <a:effectLst/>
                </a:endParaRPr>
              </a:p>
            </p:txBody>
          </p:sp>
          <p:sp>
            <p:nvSpPr>
              <p:cNvPr id="21" name="Parallelogram 20"/>
              <p:cNvSpPr/>
              <p:nvPr/>
            </p:nvSpPr>
            <p:spPr bwMode="auto">
              <a:xfrm rot="19490982">
                <a:off x="5981458" y="3617141"/>
                <a:ext cx="254500" cy="269423"/>
              </a:xfrm>
              <a:prstGeom prst="parallelogram">
                <a:avLst>
                  <a:gd name="adj" fmla="val 52642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i="1" u="sng" smtClean="0">
                  <a:effectLst/>
                </a:endParaRPr>
              </a:p>
            </p:txBody>
          </p:sp>
          <p:grpSp>
            <p:nvGrpSpPr>
              <p:cNvPr id="22" name="Group 73"/>
              <p:cNvGrpSpPr/>
              <p:nvPr/>
            </p:nvGrpSpPr>
            <p:grpSpPr>
              <a:xfrm>
                <a:off x="5405796" y="3296484"/>
                <a:ext cx="826949" cy="643291"/>
                <a:chOff x="5405796" y="3296484"/>
                <a:chExt cx="826949" cy="643291"/>
              </a:xfrm>
            </p:grpSpPr>
            <p:sp>
              <p:nvSpPr>
                <p:cNvPr id="23" name="Parallelogram 22"/>
                <p:cNvSpPr/>
                <p:nvPr/>
              </p:nvSpPr>
              <p:spPr bwMode="auto">
                <a:xfrm rot="1713590">
                  <a:off x="5405796" y="3296484"/>
                  <a:ext cx="826949" cy="214071"/>
                </a:xfrm>
                <a:prstGeom prst="parallelogram">
                  <a:avLst>
                    <a:gd name="adj" fmla="val 49212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 i="1" u="sng" smtClean="0">
                    <a:effectLst/>
                  </a:endParaRPr>
                </a:p>
              </p:txBody>
            </p:sp>
            <p:cxnSp>
              <p:nvCxnSpPr>
                <p:cNvPr id="24" name="Straight Connector 23"/>
                <p:cNvCxnSpPr>
                  <a:stCxn id="20" idx="5"/>
                </p:cNvCxnSpPr>
                <p:nvPr/>
              </p:nvCxnSpPr>
              <p:spPr bwMode="auto">
                <a:xfrm rot="5400000" flipH="1">
                  <a:off x="5597388" y="3610912"/>
                  <a:ext cx="301288" cy="32716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 bwMode="auto">
                <a:xfrm rot="16200000" flipV="1">
                  <a:off x="5901214" y="3764277"/>
                  <a:ext cx="301222" cy="49769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 bwMode="auto">
                <a:xfrm rot="10800000">
                  <a:off x="5409545" y="3310776"/>
                  <a:ext cx="624416" cy="334688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 bwMode="auto">
                <a:xfrm rot="10800000" flipV="1">
                  <a:off x="6076744" y="3885470"/>
                  <a:ext cx="90308" cy="54305"/>
                </a:xfrm>
                <a:prstGeom prst="line">
                  <a:avLst/>
                </a:prstGeom>
                <a:ln w="12700">
                  <a:solidFill>
                    <a:schemeClr val="accent6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4" name="Straight Connector 13"/>
            <p:cNvCxnSpPr/>
            <p:nvPr/>
          </p:nvCxnSpPr>
          <p:spPr bwMode="auto">
            <a:xfrm rot="10800000" flipV="1">
              <a:off x="3467145" y="4988719"/>
              <a:ext cx="207125" cy="152398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 rot="10800000">
              <a:off x="2871787" y="5103019"/>
              <a:ext cx="641859" cy="35224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auto">
            <a:xfrm rot="16200000" flipV="1">
              <a:off x="2692462" y="4923690"/>
              <a:ext cx="317020" cy="51159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auto">
            <a:xfrm rot="10800000" flipV="1">
              <a:off x="3148060" y="4802981"/>
              <a:ext cx="204741" cy="161924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 rot="10800000" flipV="1">
              <a:off x="2836112" y="4633913"/>
              <a:ext cx="197600" cy="140493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auto">
            <a:xfrm rot="10800000">
              <a:off x="2928937" y="4710112"/>
              <a:ext cx="641859" cy="352241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" name="Rectangle 51"/>
          <p:cNvSpPr/>
          <p:nvPr/>
        </p:nvSpPr>
        <p:spPr>
          <a:xfrm>
            <a:off x="4213948" y="1744144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85963" y="1380375"/>
            <a:ext cx="595326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Photon detectors system now: </a:t>
            </a:r>
          </a:p>
          <a:p>
            <a:pPr marL="3486150" lvl="7" indent="-285750">
              <a:buFont typeface="Arial" panose="020B0604020202020204" pitchFamily="34" charset="0"/>
              <a:buChar char="•"/>
            </a:pPr>
            <a:r>
              <a:rPr lang="pt-PT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12 MWPC + CsI 600 x 600 mm</a:t>
            </a:r>
            <a:r>
              <a:rPr lang="pt-PT" sz="1800" b="0" baseline="3000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2</a:t>
            </a:r>
          </a:p>
          <a:p>
            <a:pPr marL="3486150" lvl="7" indent="-285750">
              <a:buFont typeface="Arial" panose="020B0604020202020204" pitchFamily="34" charset="0"/>
              <a:buChar char="•"/>
            </a:pPr>
            <a:r>
              <a:rPr lang="pt-PT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4 MAPMT 600 x 600 mm</a:t>
            </a:r>
            <a:r>
              <a:rPr lang="pt-PT" sz="1800" b="0" baseline="3000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2</a:t>
            </a:r>
            <a:r>
              <a:rPr lang="pt-PT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 (2006)</a:t>
            </a:r>
            <a:endParaRPr lang="en-GB" sz="1800" b="0" baseline="30000" dirty="0" smtClean="0">
              <a:solidFill>
                <a:prstClr val="black"/>
              </a:solidFill>
              <a:effectLst/>
              <a:latin typeface="Calibri" panose="020F0502020204030204"/>
            </a:endParaRPr>
          </a:p>
          <a:p>
            <a:pPr lvl="7"/>
            <a:endParaRPr lang="en-GB" sz="1800" b="0" baseline="30000" dirty="0" smtClean="0">
              <a:solidFill>
                <a:prstClr val="black"/>
              </a:solidFill>
              <a:effectLst/>
              <a:latin typeface="Calibri" panose="020F0502020204030204"/>
            </a:endParaRP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			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prstClr val="black"/>
              </a:solidFill>
              <a:effectLst/>
              <a:latin typeface="Calibri" panose="020F0502020204030204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877261" y="3889467"/>
            <a:ext cx="189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… in 2016</a:t>
            </a:r>
            <a:endParaRPr lang="en-GB" sz="1800" b="0" dirty="0">
              <a:solidFill>
                <a:prstClr val="black"/>
              </a:solidFill>
              <a:effectLst/>
              <a:latin typeface="Calibri" panose="020F0502020204030204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532255" y="1744144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850562" y="1744143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168869" y="1744143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213948" y="2136031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532255" y="2136031"/>
            <a:ext cx="318307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850562" y="2136030"/>
            <a:ext cx="318307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168869" y="2136030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213948" y="2802746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532255" y="2802746"/>
            <a:ext cx="318307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850562" y="2802745"/>
            <a:ext cx="318307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168869" y="2802745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213948" y="3194633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4532255" y="3194633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850562" y="3194632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168869" y="3194632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213948" y="4222119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532255" y="4222119"/>
            <a:ext cx="318307" cy="391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4850562" y="4222118"/>
            <a:ext cx="318307" cy="391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168869" y="4222118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4213948" y="4614006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532255" y="4614006"/>
            <a:ext cx="318307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850562" y="4614005"/>
            <a:ext cx="318307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5168869" y="4614005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213948" y="5280721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532255" y="5280721"/>
            <a:ext cx="318307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4850562" y="5280720"/>
            <a:ext cx="318307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168869" y="5280720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4213948" y="5672608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532255" y="5672608"/>
            <a:ext cx="318307" cy="391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850562" y="5672607"/>
            <a:ext cx="318307" cy="391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5168869" y="5672607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6027631" y="2123610"/>
            <a:ext cx="318307" cy="391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574149" y="2482666"/>
            <a:ext cx="1177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MWPC + </a:t>
            </a:r>
            <a:r>
              <a:rPr lang="pt-PT" sz="1800" b="0" dirty="0" err="1" smtClean="0">
                <a:solidFill>
                  <a:prstClr val="black"/>
                </a:solidFill>
                <a:effectLst/>
                <a:latin typeface="Calibri" panose="020F0502020204030204"/>
              </a:rPr>
              <a:t>CsI</a:t>
            </a:r>
            <a:endParaRPr lang="en-GB" sz="1800" b="0" dirty="0">
              <a:solidFill>
                <a:prstClr val="black"/>
              </a:solidFill>
              <a:effectLst/>
              <a:latin typeface="Calibri" panose="020F0502020204030204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027631" y="3211785"/>
            <a:ext cx="318307" cy="3918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574149" y="3548340"/>
            <a:ext cx="1177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MAPMT </a:t>
            </a:r>
            <a:endParaRPr lang="en-GB" sz="1800" b="0" dirty="0">
              <a:solidFill>
                <a:prstClr val="black"/>
              </a:solidFill>
              <a:effectLst/>
              <a:latin typeface="Calibri" panose="020F0502020204030204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6003655" y="4177440"/>
            <a:ext cx="318307" cy="391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b="0">
              <a:solidFill>
                <a:prstClr val="white"/>
              </a:solidFill>
              <a:effectLst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768541" y="4877706"/>
            <a:ext cx="41342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 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4 New 600 x 600 mm</a:t>
            </a:r>
            <a:r>
              <a:rPr lang="pt-PT" sz="1800" b="0" baseline="3000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2  </a:t>
            </a:r>
            <a:r>
              <a:rPr lang="pt-PT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MPGD </a:t>
            </a:r>
            <a:r>
              <a:rPr lang="pt-PT" sz="1800" b="0" dirty="0" err="1" smtClean="0">
                <a:solidFill>
                  <a:prstClr val="black"/>
                </a:solidFill>
                <a:effectLst/>
                <a:latin typeface="Calibri" panose="020F0502020204030204"/>
              </a:rPr>
              <a:t>based</a:t>
            </a:r>
            <a:r>
              <a:rPr lang="pt-PT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 </a:t>
            </a:r>
            <a:r>
              <a:rPr lang="pt-PT" sz="1800" b="0" dirty="0" err="1" smtClean="0">
                <a:solidFill>
                  <a:prstClr val="black"/>
                </a:solidFill>
                <a:effectLst/>
                <a:latin typeface="Calibri" panose="020F0502020204030204"/>
              </a:rPr>
              <a:t>PDs</a:t>
            </a:r>
            <a:endParaRPr lang="pt-PT" sz="1800" b="0" dirty="0" smtClean="0">
              <a:solidFill>
                <a:prstClr val="black"/>
              </a:solidFill>
              <a:effectLst/>
              <a:latin typeface="Calibri" panose="020F0502020204030204"/>
            </a:endParaRP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1800" b="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will be installed for a total sensitive surface of   ̴ 1.1 m</a:t>
            </a:r>
            <a:r>
              <a:rPr lang="pt-PT" sz="1800" b="0" baseline="3000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2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pt-PT" sz="1800" b="0" baseline="3000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 </a:t>
            </a:r>
            <a:endParaRPr lang="en-GB" sz="1800" b="0" baseline="30000" dirty="0">
              <a:solidFill>
                <a:prstClr val="black"/>
              </a:solidFill>
              <a:effectLst/>
              <a:latin typeface="Calibri" panose="020F0502020204030204"/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>
            <a:off x="2517335" y="3056729"/>
            <a:ext cx="272623" cy="5875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 Box 14"/>
          <p:cNvSpPr txBox="1">
            <a:spLocks noChangeArrowheads="1"/>
          </p:cNvSpPr>
          <p:nvPr/>
        </p:nvSpPr>
        <p:spPr bwMode="auto">
          <a:xfrm>
            <a:off x="671080" y="4156228"/>
            <a:ext cx="14007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effectLst/>
                <a:latin typeface="Calibri" panose="020F0502020204030204"/>
              </a:rPr>
              <a:t>Photon Detectors</a:t>
            </a:r>
            <a:endParaRPr lang="en-US" sz="1600" dirty="0">
              <a:solidFill>
                <a:prstClr val="black"/>
              </a:solidFill>
              <a:effectLst/>
              <a:latin typeface="Calibri" panose="020F0502020204030204"/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 flipV="1">
            <a:off x="1223954" y="3883478"/>
            <a:ext cx="0" cy="2727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1602350" y="4453701"/>
            <a:ext cx="0" cy="3672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itle 1"/>
          <p:cNvSpPr txBox="1">
            <a:spLocks/>
          </p:cNvSpPr>
          <p:nvPr/>
        </p:nvSpPr>
        <p:spPr>
          <a:xfrm>
            <a:off x="0" y="0"/>
            <a:ext cx="9902825" cy="984250"/>
          </a:xfrm>
          <a:prstGeom prst="rect">
            <a:avLst/>
          </a:prstGeom>
          <a:solidFill>
            <a:srgbClr val="66FFFF"/>
          </a:solidFill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b="0" dirty="0" smtClean="0">
                <a:solidFill>
                  <a:srgbClr val="003300"/>
                </a:solidFill>
                <a:effectLst/>
              </a:rPr>
              <a:t>  COMPASS </a:t>
            </a:r>
            <a:r>
              <a:rPr lang="en-US" b="0" dirty="0">
                <a:solidFill>
                  <a:srgbClr val="003300"/>
                </a:solidFill>
                <a:effectLst/>
              </a:rPr>
              <a:t>RICH-1 UPGRADE IN </a:t>
            </a:r>
            <a:r>
              <a:rPr lang="en-US" b="0" dirty="0" smtClean="0">
                <a:solidFill>
                  <a:srgbClr val="003300"/>
                </a:solidFill>
                <a:effectLst/>
              </a:rPr>
              <a:t>2016</a:t>
            </a:r>
            <a:endParaRPr lang="en-US" b="0" baseline="3000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752100" y="4850405"/>
            <a:ext cx="408713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1" dirty="0" smtClean="0">
                <a:solidFill>
                  <a:srgbClr val="FF0000"/>
                </a:solidFill>
                <a:effectLst/>
              </a:rPr>
              <a:t>Hybrid Detector (2 THGEM + MM)</a:t>
            </a:r>
            <a:endParaRPr lang="en-GB" sz="1800" b="1" dirty="0">
              <a:solidFill>
                <a:srgbClr val="FF0000"/>
              </a:solidFill>
              <a:effectLst/>
            </a:endParaRPr>
          </a:p>
        </p:txBody>
      </p:sp>
      <p:pic>
        <p:nvPicPr>
          <p:cNvPr id="101" name="Picture 1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1530" y="2809575"/>
            <a:ext cx="2838041" cy="211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00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2825" cy="92355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b="1" i="1" dirty="0"/>
              <a:t>The </a:t>
            </a:r>
            <a:r>
              <a:rPr lang="en-US" sz="3200" b="1" i="1" dirty="0"/>
              <a:t>Hybrid detector concept and the building </a:t>
            </a:r>
            <a:r>
              <a:rPr lang="en-US" sz="3200" b="1" i="1" dirty="0" smtClean="0"/>
              <a:t>blocks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4689" y="5917601"/>
            <a:ext cx="2228136" cy="296569"/>
          </a:xfrm>
        </p:spPr>
        <p:txBody>
          <a:bodyPr/>
          <a:lstStyle/>
          <a:p>
            <a:fld id="{F6FFB923-26CA-4A84-98BB-D1E7BC131F79}" type="slidenum">
              <a:rPr lang="en-US" sz="1300">
                <a:solidFill>
                  <a:schemeClr val="tx2">
                    <a:lumMod val="50000"/>
                  </a:schemeClr>
                </a:solidFill>
              </a:rPr>
              <a:t>29</a:t>
            </a:fld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5762838"/>
            <a:ext cx="9902825" cy="418277"/>
          </a:xfrm>
          <a:prstGeom prst="rect">
            <a:avLst/>
          </a:prstGeom>
          <a:blipFill dpi="0" rotWithShape="1">
            <a:blip r:embed="rId4">
              <a:alphaModFix amt="1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931" y="1125200"/>
            <a:ext cx="2394083" cy="19796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931" y="3629898"/>
            <a:ext cx="3164227" cy="16885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22014" y="1962179"/>
            <a:ext cx="4429626" cy="1082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sz="1300" dirty="0">
              <a:solidFill>
                <a:srgbClr val="0070C0"/>
              </a:solidFill>
            </a:endParaRPr>
          </a:p>
          <a:p>
            <a:pPr algn="just"/>
            <a:r>
              <a:rPr lang="en-US" sz="1300" dirty="0">
                <a:solidFill>
                  <a:srgbClr val="0070C0"/>
                </a:solidFill>
              </a:rPr>
              <a:t> </a:t>
            </a:r>
          </a:p>
          <a:p>
            <a:pPr marL="974762" lvl="2" indent="-232086" algn="just">
              <a:buFont typeface="Arial" panose="020B0604020202020204" pitchFamily="34" charset="0"/>
              <a:buChar char="•"/>
            </a:pPr>
            <a:r>
              <a:rPr lang="en-US" sz="1137" dirty="0">
                <a:solidFill>
                  <a:srgbClr val="FF0000"/>
                </a:solidFill>
              </a:rPr>
              <a:t>One 300 </a:t>
            </a:r>
            <a:r>
              <a:rPr lang="en-US" sz="1137" dirty="0">
                <a:solidFill>
                  <a:srgbClr val="FF0000"/>
                </a:solidFill>
              </a:rPr>
              <a:t>mm x 600 </a:t>
            </a:r>
            <a:r>
              <a:rPr lang="en-US" sz="1137" dirty="0">
                <a:solidFill>
                  <a:srgbClr val="FF0000"/>
                </a:solidFill>
              </a:rPr>
              <a:t>mm Bulk Micromegas detector  </a:t>
            </a:r>
          </a:p>
          <a:p>
            <a:pPr marL="974762" lvl="2" indent="-232086" algn="just">
              <a:buFont typeface="Arial" panose="020B0604020202020204" pitchFamily="34" charset="0"/>
              <a:buChar char="•"/>
            </a:pPr>
            <a:r>
              <a:rPr lang="en-US" sz="1137" dirty="0">
                <a:solidFill>
                  <a:srgbClr val="00B050"/>
                </a:solidFill>
              </a:rPr>
              <a:t>Two </a:t>
            </a:r>
            <a:r>
              <a:rPr lang="en-US" sz="1137" dirty="0">
                <a:solidFill>
                  <a:srgbClr val="00B050"/>
                </a:solidFill>
              </a:rPr>
              <a:t>layers of </a:t>
            </a:r>
            <a:r>
              <a:rPr lang="en-US" sz="1137" dirty="0">
                <a:solidFill>
                  <a:srgbClr val="00B050"/>
                </a:solidFill>
              </a:rPr>
              <a:t>THGEMs </a:t>
            </a:r>
            <a:r>
              <a:rPr lang="en-US" sz="1137" dirty="0">
                <a:solidFill>
                  <a:srgbClr val="00B050"/>
                </a:solidFill>
              </a:rPr>
              <a:t>(300 mm x 600 mm) in </a:t>
            </a:r>
            <a:r>
              <a:rPr lang="en-US" sz="1137" i="1" dirty="0">
                <a:solidFill>
                  <a:srgbClr val="00B050"/>
                </a:solidFill>
              </a:rPr>
              <a:t>staggered</a:t>
            </a:r>
            <a:r>
              <a:rPr lang="en-US" sz="1137" dirty="0">
                <a:solidFill>
                  <a:srgbClr val="00B050"/>
                </a:solidFill>
              </a:rPr>
              <a:t> </a:t>
            </a:r>
            <a:r>
              <a:rPr lang="en-US" sz="1137" dirty="0">
                <a:solidFill>
                  <a:srgbClr val="00B050"/>
                </a:solidFill>
              </a:rPr>
              <a:t>configuration</a:t>
            </a:r>
            <a:endParaRPr lang="en-US" sz="812" dirty="0">
              <a:solidFill>
                <a:srgbClr val="00B05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28239" t="801" r="5707" b="18211"/>
          <a:stretch/>
        </p:blipFill>
        <p:spPr>
          <a:xfrm>
            <a:off x="5473746" y="3694184"/>
            <a:ext cx="1477894" cy="88210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89217" y="3379691"/>
            <a:ext cx="3491677" cy="407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37" i="1" dirty="0">
                <a:solidFill>
                  <a:srgbClr val="7030A0"/>
                </a:solidFill>
              </a:rPr>
              <a:t>Signal read  out via capacitive coupling pad readout and  APV25 F/E boards</a:t>
            </a:r>
            <a:endParaRPr lang="en-US" sz="1137" i="1" dirty="0">
              <a:solidFill>
                <a:srgbClr val="7030A0"/>
              </a:solidFill>
            </a:endParaRPr>
          </a:p>
        </p:txBody>
      </p:sp>
      <p:pic>
        <p:nvPicPr>
          <p:cNvPr id="14" name="Picture 5" descr="T:\foto_upgrade\IMG_4940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 r="3370" b="61121"/>
          <a:stretch/>
        </p:blipFill>
        <p:spPr bwMode="auto">
          <a:xfrm>
            <a:off x="6120093" y="4645086"/>
            <a:ext cx="3619997" cy="97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পাঠ-বাক্স 13"/>
          <p:cNvSpPr txBox="1"/>
          <p:nvPr/>
        </p:nvSpPr>
        <p:spPr>
          <a:xfrm>
            <a:off x="3703110" y="5604216"/>
            <a:ext cx="2496605" cy="61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37" i="1" dirty="0">
                <a:solidFill>
                  <a:srgbClr val="7030A0"/>
                </a:solidFill>
                <a:latin typeface="Calibri" panose="020F0502020204030204"/>
              </a:rPr>
              <a:t>Multi-Pad Anode 8mm X 8mm pad size  </a:t>
            </a:r>
          </a:p>
          <a:p>
            <a:pPr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37" i="1" dirty="0">
                <a:solidFill>
                  <a:srgbClr val="7030A0"/>
                </a:solidFill>
                <a:latin typeface="Calibri" panose="020F0502020204030204"/>
              </a:rPr>
              <a:t> </a:t>
            </a:r>
            <a:endParaRPr lang="en-GB" sz="1137" i="1" dirty="0">
              <a:solidFill>
                <a:srgbClr val="7030A0"/>
              </a:solidFill>
              <a:latin typeface="Calibri" panose="020F0502020204030204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/>
          <a:srcRect l="57048" t="1324"/>
          <a:stretch/>
        </p:blipFill>
        <p:spPr>
          <a:xfrm rot="16200000">
            <a:off x="6810954" y="741002"/>
            <a:ext cx="1052816" cy="2223246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H="1">
            <a:off x="1615640" y="2481319"/>
            <a:ext cx="1731387" cy="1486886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626964" y="3961920"/>
            <a:ext cx="255609" cy="46781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26965" y="4417163"/>
            <a:ext cx="1977349" cy="1256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882573" y="3961921"/>
            <a:ext cx="1480601" cy="628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363175" y="3961921"/>
            <a:ext cx="241139" cy="45524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2695550" y="1067225"/>
            <a:ext cx="6467777" cy="362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75" dirty="0">
                <a:solidFill>
                  <a:srgbClr val="0070C0"/>
                </a:solidFill>
              </a:rPr>
              <a:t>To simplify the construction requirements a modular  architecture has been adopted where one “</a:t>
            </a:r>
            <a:r>
              <a:rPr lang="en-US" sz="975" i="1" dirty="0">
                <a:solidFill>
                  <a:srgbClr val="0070C0"/>
                </a:solidFill>
              </a:rPr>
              <a:t>module” </a:t>
            </a:r>
            <a:r>
              <a:rPr lang="en-US" sz="975" dirty="0">
                <a:solidFill>
                  <a:srgbClr val="0070C0"/>
                </a:solidFill>
              </a:rPr>
              <a:t>consists of: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914" y="2347373"/>
            <a:ext cx="1825493" cy="1369120"/>
          </a:xfrm>
          <a:prstGeom prst="rect">
            <a:avLst/>
          </a:prstGeom>
        </p:spPr>
      </p:pic>
      <p:graphicFrame>
        <p:nvGraphicFramePr>
          <p:cNvPr id="45" name="Object 44"/>
          <p:cNvGraphicFramePr>
            <a:graphicFrameLocks noChangeAspect="1"/>
          </p:cNvGraphicFramePr>
          <p:nvPr>
            <p:extLst/>
          </p:nvPr>
        </p:nvGraphicFramePr>
        <p:xfrm>
          <a:off x="3815506" y="3860396"/>
          <a:ext cx="1168756" cy="1688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7" r:id="rId11" imgW="18780840" imgH="27123480" progId="">
                  <p:embed/>
                </p:oleObj>
              </mc:Choice>
              <mc:Fallback>
                <p:oleObj r:id="rId11" imgW="18780840" imgH="27123480" progId="">
                  <p:embed/>
                  <p:pic>
                    <p:nvPicPr>
                      <p:cNvPr id="45" name="Object 44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15506" y="3860396"/>
                        <a:ext cx="1168756" cy="16880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7" name="Straight Arrow Connector 46"/>
          <p:cNvCxnSpPr/>
          <p:nvPr/>
        </p:nvCxnSpPr>
        <p:spPr>
          <a:xfrm>
            <a:off x="6951640" y="2672960"/>
            <a:ext cx="2038068" cy="492906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951640" y="2672960"/>
            <a:ext cx="1970548" cy="551801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95957" y="3467667"/>
            <a:ext cx="928633" cy="1084366"/>
          </a:xfrm>
          <a:prstGeom prst="rect">
            <a:avLst/>
          </a:prstGeom>
        </p:spPr>
      </p:pic>
      <p:sp>
        <p:nvSpPr>
          <p:cNvPr id="58" name="Left Brace 57"/>
          <p:cNvSpPr/>
          <p:nvPr/>
        </p:nvSpPr>
        <p:spPr>
          <a:xfrm rot="5400000">
            <a:off x="9074098" y="2960112"/>
            <a:ext cx="365148" cy="935832"/>
          </a:xfrm>
          <a:prstGeom prst="lef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75"/>
          </a:p>
        </p:txBody>
      </p:sp>
      <p:sp>
        <p:nvSpPr>
          <p:cNvPr id="59" name="TextBox 58"/>
          <p:cNvSpPr txBox="1"/>
          <p:nvPr/>
        </p:nvSpPr>
        <p:spPr>
          <a:xfrm>
            <a:off x="8788756" y="3608619"/>
            <a:ext cx="740908" cy="227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75" dirty="0">
                <a:solidFill>
                  <a:schemeClr val="bg1"/>
                </a:solidFill>
              </a:rPr>
              <a:t>THGEM 1</a:t>
            </a:r>
            <a:endParaRPr lang="en-US" sz="975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802338" y="4159246"/>
            <a:ext cx="740908" cy="227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75" dirty="0">
                <a:solidFill>
                  <a:schemeClr val="bg1"/>
                </a:solidFill>
              </a:rPr>
              <a:t>THGEM 2</a:t>
            </a:r>
            <a:endParaRPr lang="en-US" sz="975" dirty="0">
              <a:solidFill>
                <a:schemeClr val="bg1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 flipH="1">
            <a:off x="9103324" y="3804671"/>
            <a:ext cx="1" cy="13459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 flipV="1">
            <a:off x="9102437" y="4066192"/>
            <a:ext cx="1" cy="11717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333299" y="990022"/>
            <a:ext cx="7065882" cy="4524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300" i="1" dirty="0">
                <a:solidFill>
                  <a:srgbClr val="0070C0"/>
                </a:solidFill>
              </a:rPr>
              <a:t>Two modules are put side by side to build a 600 mm x 600 mm </a:t>
            </a:r>
            <a:r>
              <a:rPr lang="en-US" sz="1300" i="1" dirty="0" smtClean="0">
                <a:solidFill>
                  <a:srgbClr val="0070C0"/>
                </a:solidFill>
              </a:rPr>
              <a:t>detector</a:t>
            </a:r>
            <a:endParaRPr lang="en-US" sz="1300" i="1" dirty="0">
              <a:solidFill>
                <a:srgbClr val="0070C0"/>
              </a:solidFill>
            </a:endParaRPr>
          </a:p>
          <a:p>
            <a:pPr algn="ctr"/>
            <a:endParaRPr lang="en-US" sz="13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77827" y="2547323"/>
            <a:ext cx="2868215" cy="24371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207" y="1371225"/>
            <a:ext cx="4591913" cy="4600752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 flipH="1">
            <a:off x="5870447" y="4854040"/>
            <a:ext cx="2706412" cy="7991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5839366" y="1760489"/>
            <a:ext cx="2737493" cy="28475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 flipV="1">
            <a:off x="6097864" y="3629899"/>
            <a:ext cx="2195891" cy="10021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5972641" y="4854039"/>
            <a:ext cx="2327497" cy="2731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3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45566" y="3947617"/>
            <a:ext cx="2547205" cy="1928213"/>
            <a:chOff x="662289" y="1778724"/>
            <a:chExt cx="2386341" cy="1849478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2289" y="1778724"/>
              <a:ext cx="2386341" cy="1849478"/>
            </a:xfrm>
            <a:prstGeom prst="rect">
              <a:avLst/>
            </a:prstGeom>
            <a:noFill/>
            <a:ln w="9525" algn="ctr">
              <a:solidFill>
                <a:srgbClr val="FF9900"/>
              </a:solidFill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863438" y="2269893"/>
              <a:ext cx="1119772" cy="382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dirty="0" smtClean="0">
                  <a:solidFill>
                    <a:srgbClr val="0000CC"/>
                  </a:solidFill>
                  <a:effectLst/>
                </a:rPr>
                <a:t>OMEGA</a:t>
              </a:r>
              <a:endParaRPr lang="en-US" sz="1800" i="1" dirty="0">
                <a:solidFill>
                  <a:srgbClr val="0000CC"/>
                </a:solidFill>
                <a:effectLst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181733" y="3927412"/>
            <a:ext cx="3047589" cy="1996978"/>
            <a:chOff x="485830" y="3811251"/>
            <a:chExt cx="2587943" cy="1609725"/>
          </a:xfrm>
        </p:grpSpPr>
        <p:pic>
          <p:nvPicPr>
            <p:cNvPr id="63795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5830" y="3811251"/>
              <a:ext cx="2587943" cy="1609725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557143" y="5039824"/>
              <a:ext cx="979754" cy="3324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dirty="0" smtClean="0">
                  <a:solidFill>
                    <a:srgbClr val="0000CC"/>
                  </a:solidFill>
                  <a:effectLst/>
                </a:rPr>
                <a:t>DELPHI</a:t>
              </a:r>
              <a:endParaRPr lang="en-US" sz="1800" i="1" dirty="0">
                <a:solidFill>
                  <a:srgbClr val="0000CC"/>
                </a:solidFill>
                <a:effectLst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65462" y="5983407"/>
            <a:ext cx="4653220" cy="424732"/>
          </a:xfrm>
          <a:prstGeom prst="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prstClr val="black"/>
                </a:solidFill>
                <a:effectLst/>
              </a:rPr>
              <a:t>TMAE</a:t>
            </a:r>
            <a:r>
              <a:rPr lang="en-US" sz="1400" i="1" dirty="0" smtClean="0">
                <a:solidFill>
                  <a:prstClr val="black"/>
                </a:solidFill>
                <a:effectLst/>
              </a:rPr>
              <a:t>(</a:t>
            </a:r>
            <a:r>
              <a:rPr lang="en-US" sz="1400" i="1" dirty="0" err="1" smtClean="0">
                <a:solidFill>
                  <a:prstClr val="black"/>
                </a:solidFill>
                <a:effectLst/>
              </a:rPr>
              <a:t>Tetrakis</a:t>
            </a:r>
            <a:r>
              <a:rPr lang="en-US" sz="1400" i="1" dirty="0" smtClean="0">
                <a:solidFill>
                  <a:prstClr val="black"/>
                </a:solidFill>
                <a:effectLst/>
              </a:rPr>
              <a:t>-</a:t>
            </a:r>
            <a:r>
              <a:rPr lang="en-US" sz="1400" i="1" dirty="0" err="1" smtClean="0">
                <a:solidFill>
                  <a:prstClr val="black"/>
                </a:solidFill>
                <a:effectLst/>
              </a:rPr>
              <a:t>Dimethylamine</a:t>
            </a:r>
            <a:r>
              <a:rPr lang="en-US" sz="1400" i="1" dirty="0" smtClean="0">
                <a:solidFill>
                  <a:prstClr val="black"/>
                </a:solidFill>
                <a:effectLst/>
              </a:rPr>
              <a:t>-Ethylene</a:t>
            </a:r>
            <a:r>
              <a:rPr lang="en-US" sz="1400" i="1" dirty="0">
                <a:solidFill>
                  <a:prstClr val="black"/>
                </a:solidFill>
                <a:effectLst/>
              </a:rPr>
              <a:t>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66440" y="1154084"/>
            <a:ext cx="2926331" cy="2702448"/>
            <a:chOff x="4172726" y="1360584"/>
            <a:chExt cx="2685519" cy="2590681"/>
          </a:xfrm>
        </p:grpSpPr>
        <p:pic>
          <p:nvPicPr>
            <p:cNvPr id="63795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72726" y="1725852"/>
              <a:ext cx="2685519" cy="2225413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751998" y="1360584"/>
              <a:ext cx="1415772" cy="3416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800" i="1" dirty="0" smtClean="0">
                  <a:solidFill>
                    <a:srgbClr val="0000CC"/>
                  </a:solidFill>
                  <a:effectLst/>
                </a:rPr>
                <a:t>SLD - CRID</a:t>
              </a:r>
              <a:endParaRPr lang="en-US" sz="1800" i="1" dirty="0">
                <a:solidFill>
                  <a:srgbClr val="0000CC"/>
                </a:solidFill>
                <a:effectLst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464031" y="88007"/>
            <a:ext cx="3269696" cy="4067671"/>
            <a:chOff x="6411598" y="1634737"/>
            <a:chExt cx="2967861" cy="442809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432698" y="3133545"/>
              <a:ext cx="2865731" cy="2418727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6750133" y="5600463"/>
              <a:ext cx="2230612" cy="46236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99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i="1" dirty="0" smtClean="0">
                  <a:solidFill>
                    <a:prstClr val="black"/>
                  </a:solidFill>
                  <a:effectLst/>
                </a:rPr>
                <a:t>TEA  </a:t>
              </a:r>
              <a:r>
                <a:rPr lang="en-US" sz="1400" i="1" dirty="0" smtClean="0">
                  <a:solidFill>
                    <a:prstClr val="black"/>
                  </a:solidFill>
                  <a:effectLst/>
                </a:rPr>
                <a:t> (Tri-Ethyl-Amine)</a:t>
              </a:r>
              <a:endParaRPr lang="en-US" sz="1400" i="1" dirty="0">
                <a:solidFill>
                  <a:prstClr val="black"/>
                </a:solidFill>
                <a:effectLst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181164" y="5210640"/>
              <a:ext cx="1141600" cy="3898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dirty="0" smtClean="0">
                  <a:solidFill>
                    <a:srgbClr val="0000CC"/>
                  </a:solidFill>
                  <a:effectLst/>
                </a:rPr>
                <a:t>CLEO III</a:t>
              </a:r>
              <a:endParaRPr lang="en-US" sz="1800" i="1" dirty="0">
                <a:solidFill>
                  <a:srgbClr val="0000CC"/>
                </a:solidFill>
                <a:effectLst/>
              </a:endParaRPr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411598" y="1634737"/>
              <a:ext cx="2967861" cy="1397832"/>
            </a:xfrm>
            <a:prstGeom prst="rect">
              <a:avLst/>
            </a:prstGeom>
            <a:noFill/>
            <a:ln w="9525">
              <a:solidFill>
                <a:srgbClr val="FFC000"/>
              </a:solidFill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7391527" y="1696096"/>
              <a:ext cx="762870" cy="38982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800" i="1" dirty="0" smtClean="0">
                  <a:solidFill>
                    <a:srgbClr val="0000CC"/>
                  </a:solidFill>
                  <a:effectLst/>
                </a:rPr>
                <a:t>E605</a:t>
              </a:r>
              <a:endParaRPr lang="en-US" sz="1800" i="1" dirty="0">
                <a:solidFill>
                  <a:srgbClr val="0000CC"/>
                </a:solidFill>
                <a:effectLst/>
              </a:endParaRPr>
            </a:p>
          </p:txBody>
        </p:sp>
      </p:grp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229" y="55532"/>
            <a:ext cx="6427965" cy="1161163"/>
          </a:xfrm>
          <a:prstGeom prst="rect">
            <a:avLst/>
          </a:prstGeom>
          <a:solidFill>
            <a:srgbClr val="C0F4FE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i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Before </a:t>
            </a:r>
            <a:r>
              <a:rPr lang="en-US" sz="2800" i="1" dirty="0" err="1" smtClean="0">
                <a:solidFill>
                  <a:srgbClr val="FF0000"/>
                </a:solidFill>
                <a:effectLst/>
                <a:latin typeface="Comic Sans MS" pitchFamily="66" charset="0"/>
              </a:rPr>
              <a:t>CsI</a:t>
            </a:r>
            <a:r>
              <a:rPr lang="en-US" sz="2800" i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, </a:t>
            </a:r>
            <a:r>
              <a:rPr lang="en-US" sz="2800" i="1" dirty="0" err="1" smtClean="0">
                <a:solidFill>
                  <a:srgbClr val="FF0000"/>
                </a:solidFill>
                <a:effectLst/>
                <a:latin typeface="Comic Sans MS" pitchFamily="66" charset="0"/>
              </a:rPr>
              <a:t>photoconverting</a:t>
            </a:r>
            <a:r>
              <a:rPr lang="en-US" sz="2800" i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effectLst/>
                <a:latin typeface="Comic Sans MS" pitchFamily="66" charset="0"/>
              </a:rPr>
              <a:t>vapours</a:t>
            </a:r>
            <a:endParaRPr lang="en-US" sz="2800" i="1" dirty="0" smtClean="0">
              <a:solidFill>
                <a:srgbClr val="FF0000"/>
              </a:solidFill>
              <a:effectLst/>
              <a:latin typeface="Comic Sans MS" pitchFamily="66" charset="0"/>
            </a:endParaRPr>
          </a:p>
          <a:p>
            <a:pPr algn="ctr"/>
            <a:r>
              <a:rPr lang="en-US" sz="2800" i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in large RICHs with gaseous PD’s</a:t>
            </a:r>
            <a:endParaRPr lang="en-US" sz="2800" i="1" dirty="0" smtClean="0"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26" name="Group 78"/>
          <p:cNvGrpSpPr/>
          <p:nvPr/>
        </p:nvGrpSpPr>
        <p:grpSpPr>
          <a:xfrm>
            <a:off x="3092771" y="1637765"/>
            <a:ext cx="3537032" cy="2178351"/>
            <a:chOff x="-17574" y="2743200"/>
            <a:chExt cx="4946637" cy="2743200"/>
          </a:xfrm>
        </p:grpSpPr>
        <p:sp>
          <p:nvSpPr>
            <p:cNvPr id="27" name="Rectangle 2"/>
            <p:cNvSpPr>
              <a:spLocks noChangeArrowheads="1"/>
            </p:cNvSpPr>
            <p:nvPr/>
          </p:nvSpPr>
          <p:spPr bwMode="auto">
            <a:xfrm>
              <a:off x="2817836" y="5181600"/>
              <a:ext cx="1551143" cy="304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28" name="Rectangle 4"/>
            <p:cNvSpPr>
              <a:spLocks noChangeArrowheads="1"/>
            </p:cNvSpPr>
            <p:nvPr/>
          </p:nvSpPr>
          <p:spPr bwMode="auto">
            <a:xfrm>
              <a:off x="1430668" y="5177849"/>
              <a:ext cx="1301464" cy="3048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29" name="Rectangle 6"/>
            <p:cNvSpPr>
              <a:spLocks noChangeArrowheads="1"/>
            </p:cNvSpPr>
            <p:nvPr/>
          </p:nvSpPr>
          <p:spPr bwMode="auto">
            <a:xfrm>
              <a:off x="-17574" y="2743200"/>
              <a:ext cx="3426445" cy="2286001"/>
            </a:xfrm>
            <a:prstGeom prst="rect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b="0" i="1" u="sng">
                <a:solidFill>
                  <a:prstClr val="black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349007" y="3163888"/>
              <a:ext cx="1088279" cy="673100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90" y="0"/>
                </a:cxn>
                <a:cxn ang="0">
                  <a:pos x="128" y="6"/>
                </a:cxn>
                <a:cxn ang="0">
                  <a:pos x="166" y="90"/>
                </a:cxn>
                <a:cxn ang="0">
                  <a:pos x="237" y="173"/>
                </a:cxn>
                <a:cxn ang="0">
                  <a:pos x="410" y="166"/>
                </a:cxn>
                <a:cxn ang="0">
                  <a:pos x="448" y="237"/>
                </a:cxn>
                <a:cxn ang="0">
                  <a:pos x="461" y="282"/>
                </a:cxn>
                <a:cxn ang="0">
                  <a:pos x="582" y="288"/>
                </a:cxn>
                <a:cxn ang="0">
                  <a:pos x="633" y="384"/>
                </a:cxn>
                <a:cxn ang="0">
                  <a:pos x="659" y="397"/>
                </a:cxn>
              </a:cxnLst>
              <a:rect l="0" t="0" r="r" b="b"/>
              <a:pathLst>
                <a:path w="685" h="424">
                  <a:moveTo>
                    <a:pt x="0" y="19"/>
                  </a:moveTo>
                  <a:cubicBezTo>
                    <a:pt x="31" y="13"/>
                    <a:pt x="59" y="5"/>
                    <a:pt x="90" y="0"/>
                  </a:cubicBezTo>
                  <a:cubicBezTo>
                    <a:pt x="103" y="2"/>
                    <a:pt x="116" y="1"/>
                    <a:pt x="128" y="6"/>
                  </a:cubicBezTo>
                  <a:cubicBezTo>
                    <a:pt x="155" y="18"/>
                    <a:pt x="158" y="68"/>
                    <a:pt x="166" y="90"/>
                  </a:cubicBezTo>
                  <a:cubicBezTo>
                    <a:pt x="181" y="132"/>
                    <a:pt x="192" y="156"/>
                    <a:pt x="237" y="173"/>
                  </a:cubicBezTo>
                  <a:cubicBezTo>
                    <a:pt x="288" y="170"/>
                    <a:pt x="357" y="156"/>
                    <a:pt x="410" y="166"/>
                  </a:cubicBezTo>
                  <a:cubicBezTo>
                    <a:pt x="427" y="189"/>
                    <a:pt x="440" y="209"/>
                    <a:pt x="448" y="237"/>
                  </a:cubicBezTo>
                  <a:cubicBezTo>
                    <a:pt x="452" y="252"/>
                    <a:pt x="446" y="279"/>
                    <a:pt x="461" y="282"/>
                  </a:cubicBezTo>
                  <a:cubicBezTo>
                    <a:pt x="501" y="290"/>
                    <a:pt x="542" y="286"/>
                    <a:pt x="582" y="288"/>
                  </a:cubicBezTo>
                  <a:cubicBezTo>
                    <a:pt x="590" y="304"/>
                    <a:pt x="612" y="368"/>
                    <a:pt x="633" y="384"/>
                  </a:cubicBezTo>
                  <a:cubicBezTo>
                    <a:pt x="685" y="424"/>
                    <a:pt x="636" y="370"/>
                    <a:pt x="659" y="397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graphicFrame>
          <p:nvGraphicFramePr>
            <p:cNvPr id="31" name="Object 8"/>
            <p:cNvGraphicFramePr>
              <a:graphicFrameLocks noChangeAspect="1"/>
            </p:cNvGraphicFramePr>
            <p:nvPr/>
          </p:nvGraphicFramePr>
          <p:xfrm>
            <a:off x="1234415" y="3697288"/>
            <a:ext cx="720362" cy="738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936" name="Clip" r:id="rId8" imgW="719280" imgH="738360" progId="">
                    <p:embed/>
                  </p:oleObj>
                </mc:Choice>
                <mc:Fallback>
                  <p:oleObj name="Clip" r:id="rId8" imgW="719280" imgH="73836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34415" y="3697288"/>
                          <a:ext cx="720362" cy="7381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>
              <a:off x="-17574" y="2895599"/>
              <a:ext cx="1591787" cy="307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 i="1" dirty="0">
                  <a:solidFill>
                    <a:prstClr val="black"/>
                  </a:solidFill>
                  <a:effectLst/>
                  <a:latin typeface="Times New Roman" pitchFamily="18" charset="0"/>
                </a:rPr>
                <a:t>Cherenkov photon</a:t>
              </a:r>
              <a:endParaRPr lang="en-US" sz="700" b="0" i="1" dirty="0">
                <a:solidFill>
                  <a:prstClr val="black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1485424" y="3490914"/>
              <a:ext cx="452161" cy="236537"/>
            </a:xfrm>
            <a:custGeom>
              <a:avLst/>
              <a:gdLst/>
              <a:ahLst/>
              <a:cxnLst>
                <a:cxn ang="0">
                  <a:pos x="0" y="149"/>
                </a:cxn>
                <a:cxn ang="0">
                  <a:pos x="159" y="15"/>
                </a:cxn>
                <a:cxn ang="0">
                  <a:pos x="284" y="0"/>
                </a:cxn>
              </a:cxnLst>
              <a:rect l="0" t="0" r="r" b="b"/>
              <a:pathLst>
                <a:path w="284" h="149">
                  <a:moveTo>
                    <a:pt x="0" y="149"/>
                  </a:moveTo>
                  <a:cubicBezTo>
                    <a:pt x="23" y="84"/>
                    <a:pt x="89" y="24"/>
                    <a:pt x="159" y="15"/>
                  </a:cubicBezTo>
                  <a:cubicBezTo>
                    <a:pt x="177" y="13"/>
                    <a:pt x="284" y="9"/>
                    <a:pt x="284" y="0"/>
                  </a:cubicBezTo>
                </a:path>
              </a:pathLst>
            </a:custGeom>
            <a:noFill/>
            <a:ln w="12700" cap="rnd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34" name="Oval 11"/>
            <p:cNvSpPr>
              <a:spLocks noChangeArrowheads="1"/>
            </p:cNvSpPr>
            <p:nvPr/>
          </p:nvSpPr>
          <p:spPr bwMode="auto">
            <a:xfrm>
              <a:off x="1920393" y="3429000"/>
              <a:ext cx="77365" cy="76200"/>
            </a:xfrm>
            <a:prstGeom prst="ellipse">
              <a:avLst/>
            </a:prstGeom>
            <a:solidFill>
              <a:srgbClr val="FF00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35" name="Text Box 12"/>
            <p:cNvSpPr txBox="1">
              <a:spLocks noChangeArrowheads="1"/>
            </p:cNvSpPr>
            <p:nvPr/>
          </p:nvSpPr>
          <p:spPr bwMode="auto">
            <a:xfrm>
              <a:off x="1209961" y="3182098"/>
              <a:ext cx="1255811" cy="30773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 i="1" dirty="0">
                  <a:solidFill>
                    <a:prstClr val="black"/>
                  </a:solidFill>
                  <a:effectLst/>
                  <a:latin typeface="Times New Roman" pitchFamily="18" charset="0"/>
                </a:rPr>
                <a:t>photoelectron</a:t>
              </a:r>
              <a:endParaRPr lang="en-US" sz="800" b="0" i="1" dirty="0">
                <a:solidFill>
                  <a:prstClr val="black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Line 14"/>
            <p:cNvSpPr>
              <a:spLocks noChangeShapeType="1"/>
            </p:cNvSpPr>
            <p:nvPr/>
          </p:nvSpPr>
          <p:spPr bwMode="auto">
            <a:xfrm>
              <a:off x="2057932" y="3470275"/>
              <a:ext cx="53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37" name="Text Box 16"/>
            <p:cNvSpPr txBox="1">
              <a:spLocks noChangeArrowheads="1"/>
            </p:cNvSpPr>
            <p:nvPr/>
          </p:nvSpPr>
          <p:spPr bwMode="auto">
            <a:xfrm>
              <a:off x="2117906" y="3430340"/>
              <a:ext cx="394624" cy="40664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0" i="1" dirty="0">
                  <a:solidFill>
                    <a:prstClr val="black"/>
                  </a:solidFill>
                  <a:effectLst/>
                  <a:latin typeface="Times New Roman" pitchFamily="18" charset="0"/>
                </a:rPr>
                <a:t>E</a:t>
              </a:r>
              <a:endParaRPr lang="en-US" sz="800" b="0" i="1" dirty="0">
                <a:solidFill>
                  <a:prstClr val="black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8" name="AutoShape 17"/>
            <p:cNvSpPr>
              <a:spLocks noChangeArrowheads="1"/>
            </p:cNvSpPr>
            <p:nvPr/>
          </p:nvSpPr>
          <p:spPr bwMode="auto">
            <a:xfrm>
              <a:off x="2589177" y="3276600"/>
              <a:ext cx="457318" cy="457200"/>
            </a:xfrm>
            <a:prstGeom prst="irregularSeal2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b="0" i="1" u="sng">
                <a:solidFill>
                  <a:srgbClr val="FF00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Line 18"/>
            <p:cNvSpPr>
              <a:spLocks noChangeShapeType="1"/>
            </p:cNvSpPr>
            <p:nvPr/>
          </p:nvSpPr>
          <p:spPr bwMode="auto">
            <a:xfrm>
              <a:off x="2817836" y="2743200"/>
              <a:ext cx="0" cy="2438400"/>
            </a:xfrm>
            <a:prstGeom prst="line">
              <a:avLst/>
            </a:prstGeom>
            <a:noFill/>
            <a:ln w="1270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40" name="Text Box 19"/>
            <p:cNvSpPr txBox="1">
              <a:spLocks noChangeArrowheads="1"/>
            </p:cNvSpPr>
            <p:nvPr/>
          </p:nvSpPr>
          <p:spPr bwMode="auto">
            <a:xfrm>
              <a:off x="2863800" y="3043846"/>
              <a:ext cx="1022659" cy="4691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050" b="0" i="1" dirty="0">
                  <a:solidFill>
                    <a:prstClr val="black"/>
                  </a:solidFill>
                  <a:effectLst/>
                  <a:latin typeface="Times New Roman" pitchFamily="18" charset="0"/>
                </a:rPr>
                <a:t>Townsend</a:t>
              </a:r>
            </a:p>
            <a:p>
              <a:r>
                <a:rPr lang="en-US" sz="1050" b="0" i="1" dirty="0">
                  <a:solidFill>
                    <a:prstClr val="black"/>
                  </a:solidFill>
                  <a:effectLst/>
                  <a:latin typeface="Times New Roman" pitchFamily="18" charset="0"/>
                </a:rPr>
                <a:t>avalanche</a:t>
              </a:r>
              <a:endParaRPr lang="en-US" sz="1000" b="0" i="1" dirty="0">
                <a:solidFill>
                  <a:prstClr val="black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1" name="Line 20"/>
            <p:cNvSpPr>
              <a:spLocks noChangeShapeType="1"/>
            </p:cNvSpPr>
            <p:nvPr/>
          </p:nvSpPr>
          <p:spPr bwMode="auto">
            <a:xfrm flipV="1">
              <a:off x="3199508" y="4876800"/>
              <a:ext cx="304305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42" name="Line 21"/>
            <p:cNvSpPr>
              <a:spLocks noChangeShapeType="1"/>
            </p:cNvSpPr>
            <p:nvPr/>
          </p:nvSpPr>
          <p:spPr bwMode="auto">
            <a:xfrm>
              <a:off x="3503812" y="3581400"/>
              <a:ext cx="3799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43" name="Line 22"/>
            <p:cNvSpPr>
              <a:spLocks noChangeShapeType="1"/>
            </p:cNvSpPr>
            <p:nvPr/>
          </p:nvSpPr>
          <p:spPr bwMode="auto">
            <a:xfrm>
              <a:off x="4342801" y="3581400"/>
              <a:ext cx="30430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44" name="Line 23"/>
            <p:cNvSpPr>
              <a:spLocks noChangeShapeType="1"/>
            </p:cNvSpPr>
            <p:nvPr/>
          </p:nvSpPr>
          <p:spPr bwMode="auto">
            <a:xfrm>
              <a:off x="3503812" y="2971800"/>
              <a:ext cx="379953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45" name="Line 24"/>
            <p:cNvSpPr>
              <a:spLocks noChangeShapeType="1"/>
            </p:cNvSpPr>
            <p:nvPr/>
          </p:nvSpPr>
          <p:spPr bwMode="auto">
            <a:xfrm>
              <a:off x="4342801" y="2971800"/>
              <a:ext cx="30430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46" name="Line 25"/>
            <p:cNvSpPr>
              <a:spLocks noChangeShapeType="1"/>
            </p:cNvSpPr>
            <p:nvPr/>
          </p:nvSpPr>
          <p:spPr bwMode="auto">
            <a:xfrm>
              <a:off x="3503812" y="4191000"/>
              <a:ext cx="3799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47" name="Line 26"/>
            <p:cNvSpPr>
              <a:spLocks noChangeShapeType="1"/>
            </p:cNvSpPr>
            <p:nvPr/>
          </p:nvSpPr>
          <p:spPr bwMode="auto">
            <a:xfrm>
              <a:off x="4342801" y="4191000"/>
              <a:ext cx="30430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48" name="Line 27"/>
            <p:cNvSpPr>
              <a:spLocks noChangeShapeType="1"/>
            </p:cNvSpPr>
            <p:nvPr/>
          </p:nvSpPr>
          <p:spPr bwMode="auto">
            <a:xfrm>
              <a:off x="3503812" y="4724400"/>
              <a:ext cx="3799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49" name="Line 28"/>
            <p:cNvSpPr>
              <a:spLocks noChangeShapeType="1"/>
            </p:cNvSpPr>
            <p:nvPr/>
          </p:nvSpPr>
          <p:spPr bwMode="auto">
            <a:xfrm>
              <a:off x="4342801" y="4724400"/>
              <a:ext cx="30430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50" name="Line 29"/>
            <p:cNvSpPr>
              <a:spLocks noChangeShapeType="1"/>
            </p:cNvSpPr>
            <p:nvPr/>
          </p:nvSpPr>
          <p:spPr bwMode="auto">
            <a:xfrm flipV="1">
              <a:off x="2286590" y="4876800"/>
              <a:ext cx="455599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graphicFrame>
          <p:nvGraphicFramePr>
            <p:cNvPr id="51" name="Object 30"/>
            <p:cNvGraphicFramePr>
              <a:graphicFrameLocks noChangeAspect="1"/>
            </p:cNvGraphicFramePr>
            <p:nvPr/>
          </p:nvGraphicFramePr>
          <p:xfrm>
            <a:off x="4817312" y="3930651"/>
            <a:ext cx="111751" cy="2143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937" name="Equation" r:id="rId10" imgW="114120" imgH="215640" progId="Equation.3">
                    <p:embed/>
                  </p:oleObj>
                </mc:Choice>
                <mc:Fallback>
                  <p:oleObj name="Equation" r:id="rId10" imgW="1141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17312" y="3930651"/>
                          <a:ext cx="111751" cy="2143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" name="AutoShape 31"/>
            <p:cNvSpPr>
              <a:spLocks noChangeArrowheads="1"/>
            </p:cNvSpPr>
            <p:nvPr/>
          </p:nvSpPr>
          <p:spPr bwMode="auto">
            <a:xfrm rot="5400000">
              <a:off x="3922506" y="2704459"/>
              <a:ext cx="457200" cy="53468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53" name="AutoShape 32"/>
            <p:cNvSpPr>
              <a:spLocks noChangeArrowheads="1"/>
            </p:cNvSpPr>
            <p:nvPr/>
          </p:nvSpPr>
          <p:spPr bwMode="auto">
            <a:xfrm rot="5400000">
              <a:off x="3922506" y="3314059"/>
              <a:ext cx="457200" cy="53468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54" name="AutoShape 33"/>
            <p:cNvSpPr>
              <a:spLocks noChangeArrowheads="1"/>
            </p:cNvSpPr>
            <p:nvPr/>
          </p:nvSpPr>
          <p:spPr bwMode="auto">
            <a:xfrm rot="5400000">
              <a:off x="3922506" y="3923659"/>
              <a:ext cx="457200" cy="53468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55" name="AutoShape 34"/>
            <p:cNvSpPr>
              <a:spLocks noChangeArrowheads="1"/>
            </p:cNvSpPr>
            <p:nvPr/>
          </p:nvSpPr>
          <p:spPr bwMode="auto">
            <a:xfrm rot="5400000">
              <a:off x="3922506" y="4455472"/>
              <a:ext cx="457200" cy="534683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56" name="Rectangle 64"/>
            <p:cNvSpPr>
              <a:spLocks noChangeArrowheads="1"/>
            </p:cNvSpPr>
            <p:nvPr/>
          </p:nvSpPr>
          <p:spPr bwMode="auto">
            <a:xfrm>
              <a:off x="1363360" y="5157788"/>
              <a:ext cx="3055088" cy="3255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b="0" i="1" dirty="0">
                  <a:solidFill>
                    <a:prstClr val="black"/>
                  </a:solidFill>
                  <a:effectLst/>
                </a:rPr>
                <a:t>anode wires    </a:t>
              </a:r>
              <a:r>
                <a:rPr lang="en-US" b="0" i="1" dirty="0" smtClean="0">
                  <a:solidFill>
                    <a:prstClr val="black"/>
                  </a:solidFill>
                  <a:effectLst/>
                </a:rPr>
                <a:t> cathode pads</a:t>
              </a:r>
              <a:endParaRPr lang="en-US" b="0" i="1" dirty="0">
                <a:solidFill>
                  <a:prstClr val="black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57" name="Group 68"/>
            <p:cNvGrpSpPr>
              <a:grpSpLocks/>
            </p:cNvGrpSpPr>
            <p:nvPr/>
          </p:nvGrpSpPr>
          <p:grpSpPr bwMode="auto">
            <a:xfrm>
              <a:off x="3428165" y="2819400"/>
              <a:ext cx="75647" cy="2057400"/>
              <a:chOff x="2160" y="1776"/>
              <a:chExt cx="48" cy="1296"/>
            </a:xfrm>
          </p:grpSpPr>
          <p:sp>
            <p:nvSpPr>
              <p:cNvPr id="58" name="Rectangle 69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48" cy="192"/>
              </a:xfrm>
              <a:prstGeom prst="rect">
                <a:avLst/>
              </a:prstGeom>
              <a:solidFill>
                <a:srgbClr val="9966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800" i="1" u="sng">
                  <a:effectLst/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/>
            </p:nvSpPr>
            <p:spPr bwMode="auto">
              <a:xfrm>
                <a:off x="2160" y="2160"/>
                <a:ext cx="48" cy="192"/>
              </a:xfrm>
              <a:prstGeom prst="rect">
                <a:avLst/>
              </a:prstGeom>
              <a:solidFill>
                <a:srgbClr val="9966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800" i="1" u="sng">
                  <a:effectLst/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/>
            </p:nvSpPr>
            <p:spPr bwMode="auto">
              <a:xfrm>
                <a:off x="2160" y="2544"/>
                <a:ext cx="48" cy="192"/>
              </a:xfrm>
              <a:prstGeom prst="rect">
                <a:avLst/>
              </a:prstGeom>
              <a:solidFill>
                <a:srgbClr val="9966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800" i="1" u="sng">
                  <a:effectLst/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/>
            </p:nvSpPr>
            <p:spPr bwMode="auto">
              <a:xfrm>
                <a:off x="2160" y="2880"/>
                <a:ext cx="48" cy="192"/>
              </a:xfrm>
              <a:prstGeom prst="rect">
                <a:avLst/>
              </a:prstGeom>
              <a:solidFill>
                <a:srgbClr val="9966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800" i="1" u="sng">
                  <a:effectLst/>
                </a:endParaRPr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6416863" y="4216419"/>
            <a:ext cx="3297732" cy="2206933"/>
            <a:chOff x="535875" y="1675314"/>
            <a:chExt cx="3878942" cy="2555263"/>
          </a:xfrm>
        </p:grpSpPr>
        <p:pic>
          <p:nvPicPr>
            <p:cNvPr id="63" name="Picture 3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557192" y="1675314"/>
              <a:ext cx="3857625" cy="2419350"/>
            </a:xfrm>
            <a:prstGeom prst="rect">
              <a:avLst/>
            </a:prstGeom>
            <a:noFill/>
            <a:ln w="9525">
              <a:solidFill>
                <a:srgbClr val="0000CC"/>
              </a:solidFill>
              <a:miter lim="800000"/>
              <a:headEnd/>
              <a:tailEnd/>
            </a:ln>
          </p:spPr>
        </p:pic>
        <p:sp>
          <p:nvSpPr>
            <p:cNvPr id="64" name="TextBox 63"/>
            <p:cNvSpPr txBox="1"/>
            <p:nvPr/>
          </p:nvSpPr>
          <p:spPr>
            <a:xfrm rot="16200000">
              <a:off x="487646" y="3391382"/>
              <a:ext cx="450764" cy="258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QE,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35875" y="3972045"/>
              <a:ext cx="1697003" cy="2585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rgbClr val="0000CC"/>
                  </a:solidFill>
                </a:rPr>
                <a:t>NIMA  323 (1992) 351</a:t>
              </a:r>
              <a:endParaRPr lang="en-US" i="1" dirty="0">
                <a:solidFill>
                  <a:srgbClr val="0000CC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1898248" y="3055716"/>
              <a:ext cx="1944547" cy="787079"/>
            </a:xfrm>
            <a:prstGeom prst="rect">
              <a:avLst/>
            </a:prstGeom>
            <a:solidFill>
              <a:srgbClr val="FF9900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sp>
        <p:nvSpPr>
          <p:cNvPr id="72" name="Date Placeholder 3"/>
          <p:cNvSpPr txBox="1">
            <a:spLocks/>
          </p:cNvSpPr>
          <p:nvPr/>
        </p:nvSpPr>
        <p:spPr>
          <a:xfrm>
            <a:off x="289179" y="6578721"/>
            <a:ext cx="8421687" cy="1793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effectLst/>
                <a:latin typeface="Helvetic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CERN, 21/02/2017,    RD51 Miniweek  -  Precision timing Workshop  -  CsI in gaseous detectors  -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052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4689" y="6519450"/>
            <a:ext cx="2228136" cy="296569"/>
          </a:xfrm>
        </p:spPr>
        <p:txBody>
          <a:bodyPr/>
          <a:lstStyle/>
          <a:p>
            <a:fld id="{F6FFB923-26CA-4A84-98BB-D1E7BC131F79}" type="slidenum">
              <a:rPr lang="en-US" sz="1300">
                <a:solidFill>
                  <a:schemeClr val="tx2">
                    <a:lumMod val="50000"/>
                  </a:schemeClr>
                </a:solidFill>
              </a:rPr>
              <a:t>30</a:t>
            </a:fld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2825" cy="92355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b="1" i="1" dirty="0" smtClean="0"/>
              <a:t> exploded view of the new COMPASS PD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4" name="Date Placeholder 3"/>
          <p:cNvSpPr txBox="1">
            <a:spLocks/>
          </p:cNvSpPr>
          <p:nvPr/>
        </p:nvSpPr>
        <p:spPr>
          <a:xfrm>
            <a:off x="289179" y="6578721"/>
            <a:ext cx="8421687" cy="1793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effectLst/>
                <a:latin typeface="Helvetic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CERN, 21/02/2017,    RD51 Miniweek  -  Precision timing Workshop  -  CsI in gaseous detectors  -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9564" y="923553"/>
            <a:ext cx="5795125" cy="565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01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643831"/>
            <a:ext cx="9902825" cy="27972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1787" b="1" i="1" dirty="0"/>
              <a:t>The THGEMs design: specifics </a:t>
            </a:r>
            <a:endParaRPr lang="en-US" sz="1787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4689" y="5917601"/>
            <a:ext cx="2228136" cy="296569"/>
          </a:xfrm>
        </p:spPr>
        <p:txBody>
          <a:bodyPr/>
          <a:lstStyle/>
          <a:p>
            <a:fld id="{F6FFB923-26CA-4A84-98BB-D1E7BC131F79}" type="slidenum">
              <a:rPr lang="en-US" sz="1300">
                <a:solidFill>
                  <a:schemeClr val="tx2">
                    <a:lumMod val="50000"/>
                  </a:schemeClr>
                </a:solidFill>
              </a:rPr>
              <a:t>31</a:t>
            </a:fld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5795892"/>
            <a:ext cx="9902825" cy="418277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0722" t="20346" r="1223" b="6050"/>
          <a:stretch/>
        </p:blipFill>
        <p:spPr>
          <a:xfrm>
            <a:off x="2007929" y="2856688"/>
            <a:ext cx="4479481" cy="1731079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 rot="5400000">
            <a:off x="2816074" y="2417845"/>
            <a:ext cx="200572" cy="24340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975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007929" y="1029422"/>
            <a:ext cx="1528735" cy="361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defTabSz="742676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sz="975" kern="0" dirty="0">
                <a:solidFill>
                  <a:srgbClr val="FF0000"/>
                </a:solidFill>
                <a:effectLst/>
                <a:latin typeface="Calibri" panose="020F0502020204030204"/>
              </a:rPr>
              <a:t>12 sectors on both top and bottom, 0.7 mm separation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07930" y="2051852"/>
            <a:ext cx="1528734" cy="497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975" dirty="0">
                <a:solidFill>
                  <a:schemeClr val="accent1"/>
                </a:solidFill>
              </a:rPr>
              <a:t>24 fixation points to guarantee THGEMs flatness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2007929" y="1529258"/>
            <a:ext cx="1528735" cy="2427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defTabSz="742676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sz="975" kern="0" dirty="0">
                <a:solidFill>
                  <a:srgbClr val="00B050"/>
                </a:solidFill>
                <a:effectLst/>
                <a:latin typeface="Calibri" panose="020F0502020204030204"/>
              </a:rPr>
              <a:t>Thickness: 0.4 mm, hole diameter: 0.4 mm, pitch: 0.8 mm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263571" y="2856687"/>
            <a:ext cx="2223839" cy="106387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4" t="10185" r="9205" b="11430"/>
          <a:stretch/>
        </p:blipFill>
        <p:spPr>
          <a:xfrm>
            <a:off x="6708208" y="970133"/>
            <a:ext cx="3038348" cy="244681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053" y="946843"/>
            <a:ext cx="2427540" cy="182065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8208" y="3445442"/>
            <a:ext cx="3038348" cy="224283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5920" y="4642829"/>
            <a:ext cx="1348946" cy="101170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-870675" y="1884323"/>
            <a:ext cx="3798964" cy="1924006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404263" y="3838010"/>
            <a:ext cx="1873865" cy="1603332"/>
            <a:chOff x="2771454" y="4394247"/>
            <a:chExt cx="2307035" cy="197396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1454" y="4637935"/>
              <a:ext cx="2307035" cy="1730276"/>
            </a:xfrm>
            <a:prstGeom prst="rect">
              <a:avLst/>
            </a:prstGeom>
          </p:spPr>
        </p:pic>
        <p:sp>
          <p:nvSpPr>
            <p:cNvPr id="4" name="Left Brace 3"/>
            <p:cNvSpPr/>
            <p:nvPr/>
          </p:nvSpPr>
          <p:spPr>
            <a:xfrm rot="5400000">
              <a:off x="3742174" y="3423527"/>
              <a:ext cx="365596" cy="2307035"/>
            </a:xfrm>
            <a:prstGeom prst="lef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75"/>
            </a:p>
          </p:txBody>
        </p:sp>
      </p:grpSp>
      <p:sp>
        <p:nvSpPr>
          <p:cNvPr id="23" name="Oval 22"/>
          <p:cNvSpPr/>
          <p:nvPr/>
        </p:nvSpPr>
        <p:spPr>
          <a:xfrm>
            <a:off x="2404262" y="4738522"/>
            <a:ext cx="1873866" cy="487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2404261" y="5221912"/>
            <a:ext cx="1875244" cy="24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742676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en-US" sz="975" kern="0" dirty="0">
                <a:solidFill>
                  <a:schemeClr val="bg1"/>
                </a:solidFill>
                <a:effectLst/>
                <a:latin typeface="Calibri" panose="020F0502020204030204"/>
              </a:rPr>
              <a:t>border holes diam.: 0.5 mm</a:t>
            </a:r>
            <a:endParaRPr lang="en-US" sz="975" kern="0" dirty="0">
              <a:solidFill>
                <a:schemeClr val="bg1"/>
              </a:solidFill>
              <a:effectLst/>
              <a:latin typeface="Calibri" panose="020F050202020403020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44912" y="4786278"/>
            <a:ext cx="875705" cy="362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" dirty="0">
                <a:solidFill>
                  <a:schemeClr val="bg1"/>
                </a:solidFill>
              </a:rPr>
              <a:t>pillars in PEEK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7181156" y="4898773"/>
            <a:ext cx="363755" cy="18056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6" idx="3"/>
          </p:cNvCxnSpPr>
          <p:nvPr/>
        </p:nvCxnSpPr>
        <p:spPr>
          <a:xfrm>
            <a:off x="8420616" y="4898774"/>
            <a:ext cx="696291" cy="140882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6" idx="2"/>
          </p:cNvCxnSpPr>
          <p:nvPr/>
        </p:nvCxnSpPr>
        <p:spPr>
          <a:xfrm>
            <a:off x="7982764" y="5011268"/>
            <a:ext cx="398850" cy="58076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2007929" y="2404156"/>
            <a:ext cx="1956415" cy="30865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85046" y="4889683"/>
            <a:ext cx="2208350" cy="497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75" dirty="0"/>
              <a:t>THGEM </a:t>
            </a:r>
            <a:r>
              <a:rPr lang="en-US" sz="975" dirty="0" err="1"/>
              <a:t>pcb</a:t>
            </a:r>
            <a:r>
              <a:rPr lang="en-US" sz="975" dirty="0"/>
              <a:t> size = 620 mm x 320 mm,</a:t>
            </a:r>
          </a:p>
          <a:p>
            <a:r>
              <a:rPr lang="en-US" sz="975" dirty="0"/>
              <a:t>active area = 581 mm x 287 mm</a:t>
            </a:r>
          </a:p>
        </p:txBody>
      </p:sp>
    </p:spTree>
    <p:extLst>
      <p:ext uri="{BB962C8B-B14F-4D97-AF65-F5344CB8AC3E}">
        <p14:creationId xmlns:p14="http://schemas.microsoft.com/office/powerpoint/2010/main" val="262034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643831"/>
            <a:ext cx="9902825" cy="27972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1787" b="1" i="1" dirty="0"/>
              <a:t>THGEM production @ ELTOS and the surface treatment in Trieste </a:t>
            </a:r>
            <a:endParaRPr lang="en-US" sz="1787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4689" y="5917601"/>
            <a:ext cx="2228136" cy="296569"/>
          </a:xfrm>
        </p:spPr>
        <p:txBody>
          <a:bodyPr/>
          <a:lstStyle/>
          <a:p>
            <a:fld id="{F6FFB923-26CA-4A84-98BB-D1E7BC131F79}" type="slidenum">
              <a:rPr lang="en-US" sz="1300">
                <a:solidFill>
                  <a:schemeClr val="tx2">
                    <a:lumMod val="50000"/>
                  </a:schemeClr>
                </a:solidFill>
              </a:rPr>
              <a:t>32</a:t>
            </a:fld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" y="5795892"/>
            <a:ext cx="9902825" cy="418277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/>
          </a:p>
        </p:txBody>
      </p:sp>
      <p:pic>
        <p:nvPicPr>
          <p:cNvPr id="41" name="Picture 2" descr="C:\COMPASS_2\COMPASS_25_09_2014\THGEM_600x300\incision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8" t="43406" r="16864" b="-244"/>
          <a:stretch/>
        </p:blipFill>
        <p:spPr bwMode="auto">
          <a:xfrm>
            <a:off x="40633" y="4564863"/>
            <a:ext cx="2683200" cy="143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C:\COMPASS_2\COMPASS_25_09_2014\THGEM_600x300\sviluppo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2" r="3323" b="7911"/>
          <a:stretch/>
        </p:blipFill>
        <p:spPr bwMode="auto">
          <a:xfrm>
            <a:off x="2818796" y="940772"/>
            <a:ext cx="2581120" cy="167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5" descr="C:\COMPASS_2\COMPASS_25_09_2014\THGEM_600x300\stampa-ldi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6" t="27243" r="8908" b="126"/>
          <a:stretch/>
        </p:blipFill>
        <p:spPr bwMode="auto">
          <a:xfrm>
            <a:off x="40633" y="962282"/>
            <a:ext cx="2698346" cy="165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6" descr="C:\COMPASS_2\COMPASS_25_09_2014\THGEM_600x300\strippaggio-dry-fil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3" y="2679235"/>
            <a:ext cx="2683200" cy="183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Content Placeholder 2"/>
          <p:cNvSpPr txBox="1">
            <a:spLocks/>
          </p:cNvSpPr>
          <p:nvPr/>
        </p:nvSpPr>
        <p:spPr bwMode="auto">
          <a:xfrm>
            <a:off x="14280" y="4243123"/>
            <a:ext cx="2295403" cy="3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462" dirty="0">
                <a:solidFill>
                  <a:schemeClr val="bg1"/>
                </a:solidFill>
                <a:cs typeface="Arial" panose="020B0604020202020204" pitchFamily="34" charset="0"/>
              </a:rPr>
              <a:t>stripping dry-film</a:t>
            </a:r>
          </a:p>
        </p:txBody>
      </p:sp>
      <p:sp>
        <p:nvSpPr>
          <p:cNvPr id="57" name="Content Placeholder 2"/>
          <p:cNvSpPr txBox="1">
            <a:spLocks/>
          </p:cNvSpPr>
          <p:nvPr/>
        </p:nvSpPr>
        <p:spPr bwMode="auto">
          <a:xfrm>
            <a:off x="2849018" y="2371121"/>
            <a:ext cx="1472528" cy="3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462" dirty="0">
                <a:solidFill>
                  <a:schemeClr val="bg1"/>
                </a:solidFill>
                <a:cs typeface="Arial" panose="020B0604020202020204" pitchFamily="34" charset="0"/>
              </a:rPr>
              <a:t>development</a:t>
            </a:r>
          </a:p>
        </p:txBody>
      </p:sp>
      <p:sp>
        <p:nvSpPr>
          <p:cNvPr id="58" name="Content Placeholder 2"/>
          <p:cNvSpPr txBox="1">
            <a:spLocks/>
          </p:cNvSpPr>
          <p:nvPr/>
        </p:nvSpPr>
        <p:spPr bwMode="auto">
          <a:xfrm>
            <a:off x="6766417" y="2330118"/>
            <a:ext cx="956555" cy="3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462" dirty="0">
                <a:solidFill>
                  <a:schemeClr val="bg1"/>
                </a:solidFill>
                <a:cs typeface="Arial" panose="020B0604020202020204" pitchFamily="34" charset="0"/>
              </a:rPr>
              <a:t>etching</a:t>
            </a:r>
          </a:p>
        </p:txBody>
      </p:sp>
      <p:sp>
        <p:nvSpPr>
          <p:cNvPr id="59" name="Content Placeholder 2"/>
          <p:cNvSpPr txBox="1">
            <a:spLocks/>
          </p:cNvSpPr>
          <p:nvPr/>
        </p:nvSpPr>
        <p:spPr bwMode="auto">
          <a:xfrm>
            <a:off x="19045" y="2357653"/>
            <a:ext cx="1726678" cy="3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462" dirty="0">
                <a:solidFill>
                  <a:schemeClr val="bg1"/>
                </a:solidFill>
                <a:cs typeface="Arial" panose="020B0604020202020204" pitchFamily="34" charset="0"/>
              </a:rPr>
              <a:t>image transfer</a:t>
            </a:r>
          </a:p>
        </p:txBody>
      </p:sp>
      <p:pic>
        <p:nvPicPr>
          <p:cNvPr id="60" name="Picture 3" descr="C:\COMPASS_2\COMPASS_25_09_2014\THGEM_600x300\foratura-posalux-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950" y="2679234"/>
            <a:ext cx="2592967" cy="183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C:\COMPASS_2\COMPASS_25_09_2014\THGEM_600x300\foratura-posalux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423" y="4552787"/>
            <a:ext cx="2598493" cy="145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Content Placeholder 2"/>
          <p:cNvSpPr txBox="1">
            <a:spLocks/>
          </p:cNvSpPr>
          <p:nvPr/>
        </p:nvSpPr>
        <p:spPr bwMode="auto">
          <a:xfrm>
            <a:off x="40633" y="5681000"/>
            <a:ext cx="2338142" cy="3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462" dirty="0">
                <a:solidFill>
                  <a:schemeClr val="bg1"/>
                </a:solidFill>
                <a:cs typeface="Arial" panose="020B0604020202020204" pitchFamily="34" charset="0"/>
              </a:rPr>
              <a:t>multi-spindle drilling</a:t>
            </a:r>
          </a:p>
        </p:txBody>
      </p:sp>
      <p:sp>
        <p:nvSpPr>
          <p:cNvPr id="63" name="Content Placeholder 2"/>
          <p:cNvSpPr txBox="1">
            <a:spLocks/>
          </p:cNvSpPr>
          <p:nvPr/>
        </p:nvSpPr>
        <p:spPr bwMode="auto">
          <a:xfrm>
            <a:off x="2833752" y="4243123"/>
            <a:ext cx="1169071" cy="3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462" dirty="0">
                <a:solidFill>
                  <a:schemeClr val="bg1"/>
                </a:solidFill>
                <a:cs typeface="Arial" panose="020B0604020202020204" pitchFamily="34" charset="0"/>
              </a:rPr>
              <a:t>mounting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893890" y="977360"/>
            <a:ext cx="3918464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00" dirty="0">
                <a:solidFill>
                  <a:schemeClr val="tx1"/>
                </a:solidFill>
              </a:rPr>
              <a:t>A post production specific surface treating and cleaning procedure developed in Trieste is applied: </a:t>
            </a:r>
          </a:p>
          <a:p>
            <a:pPr marL="232086" indent="-232086" algn="just">
              <a:buFontTx/>
              <a:buChar char="-"/>
            </a:pPr>
            <a:r>
              <a:rPr lang="en-US" sz="1300" dirty="0">
                <a:solidFill>
                  <a:schemeClr val="tx1"/>
                </a:solidFill>
              </a:rPr>
              <a:t>Surface Polishing.</a:t>
            </a:r>
          </a:p>
          <a:p>
            <a:pPr marL="232086" indent="-232086" algn="just">
              <a:buFontTx/>
              <a:buChar char="-"/>
            </a:pPr>
            <a:r>
              <a:rPr lang="en-US" sz="1300" dirty="0">
                <a:solidFill>
                  <a:schemeClr val="tx1"/>
                </a:solidFill>
              </a:rPr>
              <a:t>High pressure water cleaning. </a:t>
            </a:r>
          </a:p>
          <a:p>
            <a:pPr marL="232086" indent="-232086" algn="just">
              <a:buFontTx/>
              <a:buChar char="-"/>
            </a:pPr>
            <a:r>
              <a:rPr lang="en-US" sz="1300" dirty="0">
                <a:solidFill>
                  <a:schemeClr val="tx1"/>
                </a:solidFill>
              </a:rPr>
              <a:t>Ultrasonic Bath with Sonica PCB solution (PH11), distilled water rinsing and oven @ 160 </a:t>
            </a:r>
            <a:r>
              <a:rPr lang="en-GB" sz="1300" dirty="0">
                <a:solidFill>
                  <a:schemeClr val="tx1"/>
                </a:solidFill>
              </a:rPr>
              <a:t>ºC</a:t>
            </a:r>
            <a:endParaRPr lang="en-US" sz="569" dirty="0"/>
          </a:p>
        </p:txBody>
      </p: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39" y="2327263"/>
            <a:ext cx="1802178" cy="13221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332" y="2327264"/>
            <a:ext cx="1781297" cy="13201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9" name="Content Placeholder 2"/>
          <p:cNvSpPr txBox="1">
            <a:spLocks/>
          </p:cNvSpPr>
          <p:nvPr/>
        </p:nvSpPr>
        <p:spPr bwMode="auto">
          <a:xfrm>
            <a:off x="2828611" y="5678649"/>
            <a:ext cx="1169071" cy="3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462" dirty="0">
                <a:solidFill>
                  <a:schemeClr val="bg1"/>
                </a:solidFill>
                <a:cs typeface="Arial" panose="020B0604020202020204" pitchFamily="34" charset="0"/>
              </a:rPr>
              <a:t>drilling</a:t>
            </a:r>
          </a:p>
        </p:txBody>
      </p:sp>
      <p:sp>
        <p:nvSpPr>
          <p:cNvPr id="3" name="Left Brace 2"/>
          <p:cNvSpPr/>
          <p:nvPr/>
        </p:nvSpPr>
        <p:spPr>
          <a:xfrm rot="10800000">
            <a:off x="5111389" y="940772"/>
            <a:ext cx="692030" cy="5067836"/>
          </a:xfrm>
          <a:prstGeom prst="leftBrace">
            <a:avLst>
              <a:gd name="adj1" fmla="val 0"/>
              <a:gd name="adj2" fmla="val 8471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75"/>
          </a:p>
        </p:txBody>
      </p:sp>
      <p:sp>
        <p:nvSpPr>
          <p:cNvPr id="4" name="Right Arrow 3"/>
          <p:cNvSpPr/>
          <p:nvPr/>
        </p:nvSpPr>
        <p:spPr>
          <a:xfrm>
            <a:off x="5473880" y="1637328"/>
            <a:ext cx="386248" cy="1591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2"/>
          <a:srcRect l="1387" t="1623" r="621" b="1363"/>
          <a:stretch/>
        </p:blipFill>
        <p:spPr>
          <a:xfrm>
            <a:off x="5566698" y="4350553"/>
            <a:ext cx="1835349" cy="1658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917" y="3701189"/>
            <a:ext cx="2378436" cy="11061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935" y="4809313"/>
            <a:ext cx="2399418" cy="119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42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35702"/>
            <a:ext cx="9902825" cy="856077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b="1" i="1" dirty="0"/>
              <a:t>THGEM  storage, </a:t>
            </a:r>
            <a:r>
              <a:rPr lang="en-US" sz="3600" b="1" i="1" dirty="0" smtClean="0"/>
              <a:t>transport and </a:t>
            </a:r>
            <a:r>
              <a:rPr lang="en-US" sz="3600" b="1" i="1" dirty="0"/>
              <a:t>gold </a:t>
            </a:r>
            <a:r>
              <a:rPr lang="en-US" sz="3600" b="1" i="1" dirty="0" smtClean="0"/>
              <a:t>coating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4688" y="6471054"/>
            <a:ext cx="2228136" cy="296569"/>
          </a:xfrm>
        </p:spPr>
        <p:txBody>
          <a:bodyPr/>
          <a:lstStyle/>
          <a:p>
            <a:fld id="{F6FFB923-26CA-4A84-98BB-D1E7BC131F79}" type="slidenum">
              <a:rPr lang="en-US" sz="1300">
                <a:solidFill>
                  <a:schemeClr val="tx2">
                    <a:lumMod val="50000"/>
                  </a:schemeClr>
                </a:solidFill>
              </a:rPr>
              <a:t>33</a:t>
            </a:fld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 bwMode="auto">
          <a:xfrm>
            <a:off x="6766417" y="2330118"/>
            <a:ext cx="956555" cy="3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462" dirty="0">
                <a:solidFill>
                  <a:schemeClr val="bg1"/>
                </a:solidFill>
                <a:cs typeface="Arial" panose="020B0604020202020204" pitchFamily="34" charset="0"/>
              </a:rPr>
              <a:t>etching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7569576" y="5583715"/>
            <a:ext cx="2178719" cy="283416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300" dirty="0">
                <a:solidFill>
                  <a:srgbClr val="000000"/>
                </a:solidFill>
                <a:cs typeface="Arial" panose="020B0604020202020204" pitchFamily="34" charset="0"/>
              </a:rPr>
              <a:t>THGEM ready for </a:t>
            </a:r>
            <a:r>
              <a:rPr lang="en-US" sz="13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CsI</a:t>
            </a:r>
            <a:r>
              <a:rPr lang="en-US" sz="1300" dirty="0" smtClean="0">
                <a:solidFill>
                  <a:srgbClr val="000000"/>
                </a:solidFill>
                <a:cs typeface="Arial" panose="020B0604020202020204" pitchFamily="34" charset="0"/>
              </a:rPr>
              <a:t> coating</a:t>
            </a:r>
            <a:endParaRPr lang="en-US" sz="13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pic>
        <p:nvPicPr>
          <p:cNvPr id="30" name="Picture 3" descr="T:\foto_upgrade\IMG_492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9" t="8401" r="25274" b="7947"/>
          <a:stretch/>
        </p:blipFill>
        <p:spPr bwMode="auto">
          <a:xfrm>
            <a:off x="38087" y="970133"/>
            <a:ext cx="3234502" cy="297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5" r="16944"/>
          <a:stretch/>
        </p:blipFill>
        <p:spPr>
          <a:xfrm>
            <a:off x="4501530" y="3846811"/>
            <a:ext cx="2887580" cy="30111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1314" y="3924014"/>
            <a:ext cx="4522844" cy="25470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1762" y="970133"/>
            <a:ext cx="6306533" cy="296876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876" y="3946368"/>
            <a:ext cx="2827419" cy="160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64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4689" y="6519450"/>
            <a:ext cx="2228136" cy="296569"/>
          </a:xfrm>
        </p:spPr>
        <p:txBody>
          <a:bodyPr/>
          <a:lstStyle/>
          <a:p>
            <a:fld id="{F6FFB923-26CA-4A84-98BB-D1E7BC131F79}" type="slidenum">
              <a:rPr lang="en-US" sz="1300">
                <a:solidFill>
                  <a:schemeClr val="tx2">
                    <a:lumMod val="50000"/>
                  </a:schemeClr>
                </a:solidFill>
              </a:rPr>
              <a:t>34</a:t>
            </a:fld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2825" cy="92355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b="1" i="1" dirty="0" smtClean="0"/>
              <a:t>        The CERN </a:t>
            </a:r>
            <a:r>
              <a:rPr lang="en-US" b="1" i="1" dirty="0" err="1" smtClean="0"/>
              <a:t>CsI</a:t>
            </a:r>
            <a:r>
              <a:rPr lang="en-US" b="1" i="1" dirty="0" smtClean="0"/>
              <a:t> evaporation system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4" name="Date Placeholder 3"/>
          <p:cNvSpPr txBox="1">
            <a:spLocks/>
          </p:cNvSpPr>
          <p:nvPr/>
        </p:nvSpPr>
        <p:spPr>
          <a:xfrm>
            <a:off x="289179" y="6578721"/>
            <a:ext cx="8421687" cy="1793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effectLst/>
                <a:latin typeface="Helvetic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CERN, 21/02/2017,    RD51 Miniweek  -  Precision timing Workshop  -  CsI in gaseous detectors  -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56769"/>
            <a:ext cx="9797122" cy="550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3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4689" y="6519450"/>
            <a:ext cx="2228136" cy="296569"/>
          </a:xfrm>
        </p:spPr>
        <p:txBody>
          <a:bodyPr/>
          <a:lstStyle/>
          <a:p>
            <a:fld id="{F6FFB923-26CA-4A84-98BB-D1E7BC131F79}" type="slidenum">
              <a:rPr lang="en-US" sz="1300">
                <a:solidFill>
                  <a:schemeClr val="tx2">
                    <a:lumMod val="50000"/>
                  </a:schemeClr>
                </a:solidFill>
              </a:rPr>
              <a:t>35</a:t>
            </a:fld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8" y="532749"/>
            <a:ext cx="4419657" cy="5892877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130011" y="5180118"/>
            <a:ext cx="1415871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C00000"/>
                </a:solidFill>
                <a:effectLst/>
              </a:rPr>
              <a:t>Turbopump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6" t="14443" r="4924" b="14916"/>
          <a:stretch/>
        </p:blipFill>
        <p:spPr>
          <a:xfrm>
            <a:off x="4812372" y="4920917"/>
            <a:ext cx="2450148" cy="150471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48634" y="1338034"/>
            <a:ext cx="978626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/>
              </a:rPr>
              <a:t>THGEM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07084" y="2548517"/>
            <a:ext cx="1447984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/>
              </a:rPr>
              <a:t>THGEM box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4042" y="5023152"/>
            <a:ext cx="1530222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/>
              </a:rPr>
              <a:t>4 evaporators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203158" y="3609474"/>
            <a:ext cx="2237874" cy="1407694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258201" y="4313321"/>
            <a:ext cx="2996867" cy="703847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258201" y="3759001"/>
            <a:ext cx="322722" cy="1257112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859153" y="4470087"/>
            <a:ext cx="399048" cy="54602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704374" y="3132592"/>
            <a:ext cx="826226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/>
              </a:rPr>
              <a:t>piston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8" t="57671" r="26740" b="8692"/>
          <a:stretch/>
        </p:blipFill>
        <p:spPr>
          <a:xfrm>
            <a:off x="7327021" y="4920917"/>
            <a:ext cx="2552932" cy="15047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4931088" y="504577"/>
            <a:ext cx="4819902" cy="434839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5661527" y="5967315"/>
            <a:ext cx="1384424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/>
              </a:rPr>
              <a:t>evaporators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041384" y="3999389"/>
            <a:ext cx="1992123" cy="313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effectLst/>
              </a:rPr>
              <a:t>QE measurement</a:t>
            </a:r>
            <a:endParaRPr lang="en-US" sz="1600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-1" y="35703"/>
            <a:ext cx="9902825" cy="55530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b="1" i="1" dirty="0" smtClean="0"/>
              <a:t>                                 THGEM  </a:t>
            </a:r>
            <a:r>
              <a:rPr lang="en-US" sz="3600" b="1" i="1" dirty="0" err="1" smtClean="0"/>
              <a:t>CsI</a:t>
            </a:r>
            <a:r>
              <a:rPr lang="en-US" sz="3600" b="1" i="1" dirty="0" smtClean="0"/>
              <a:t> coating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16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2825" cy="92355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b="1" i="1" dirty="0" smtClean="0"/>
              <a:t>          COMPASS THGEM </a:t>
            </a:r>
            <a:r>
              <a:rPr lang="en-US" b="1" i="1" dirty="0" err="1" smtClean="0"/>
              <a:t>CsI</a:t>
            </a:r>
            <a:r>
              <a:rPr lang="en-US" b="1" i="1" dirty="0" smtClean="0"/>
              <a:t> coating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4689" y="6483409"/>
            <a:ext cx="2228136" cy="296569"/>
          </a:xfrm>
        </p:spPr>
        <p:txBody>
          <a:bodyPr/>
          <a:lstStyle/>
          <a:p>
            <a:fld id="{F6FFB923-26CA-4A84-98BB-D1E7BC131F79}" type="slidenum">
              <a:rPr lang="en-US" sz="1300">
                <a:solidFill>
                  <a:schemeClr val="tx2">
                    <a:lumMod val="50000"/>
                  </a:schemeClr>
                </a:solidFill>
              </a:rPr>
              <a:t>36</a:t>
            </a:fld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 bwMode="auto">
          <a:xfrm>
            <a:off x="6766417" y="2330118"/>
            <a:ext cx="956555" cy="3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462" dirty="0">
                <a:solidFill>
                  <a:schemeClr val="bg1"/>
                </a:solidFill>
                <a:cs typeface="Arial" panose="020B0604020202020204" pitchFamily="34" charset="0"/>
              </a:rPr>
              <a:t>etching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 bwMode="auto">
          <a:xfrm>
            <a:off x="77798" y="2480862"/>
            <a:ext cx="7645173" cy="283416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6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THGEM </a:t>
            </a:r>
            <a:r>
              <a:rPr lang="en-US" sz="1600" dirty="0" smtClean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number                                    evaporation date           at 60 degrees     at 25 </a:t>
            </a:r>
            <a:r>
              <a:rPr lang="en-US" sz="16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degrees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51700" y="1017240"/>
            <a:ext cx="5487593" cy="13388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3333CC"/>
                </a:solidFill>
              </a:rPr>
              <a:t>19 </a:t>
            </a:r>
            <a:r>
              <a:rPr lang="en-US" sz="1800" dirty="0" err="1" smtClean="0">
                <a:solidFill>
                  <a:srgbClr val="3333CC"/>
                </a:solidFill>
              </a:rPr>
              <a:t>CsI</a:t>
            </a:r>
            <a:r>
              <a:rPr lang="en-US" sz="1800" dirty="0" smtClean="0">
                <a:solidFill>
                  <a:srgbClr val="3333CC"/>
                </a:solidFill>
              </a:rPr>
              <a:t> evaporations performed in 2015 - 2016</a:t>
            </a:r>
          </a:p>
          <a:p>
            <a:r>
              <a:rPr lang="en-US" sz="1800" dirty="0" smtClean="0">
                <a:solidFill>
                  <a:srgbClr val="3333CC"/>
                </a:solidFill>
              </a:rPr>
              <a:t>on 15 pieces:  13 THGEMs, 1 dummy THGEM,</a:t>
            </a:r>
          </a:p>
          <a:p>
            <a:r>
              <a:rPr lang="en-US" sz="1800" dirty="0" smtClean="0">
                <a:solidFill>
                  <a:srgbClr val="3333CC"/>
                </a:solidFill>
              </a:rPr>
              <a:t>and 1 reference piece (from ALICE coatings) </a:t>
            </a:r>
          </a:p>
          <a:p>
            <a:endParaRPr lang="en-US" sz="1800" dirty="0">
              <a:solidFill>
                <a:srgbClr val="3333CC"/>
              </a:solidFill>
            </a:endParaRPr>
          </a:p>
          <a:p>
            <a:r>
              <a:rPr lang="en-US" sz="1800" dirty="0" smtClean="0">
                <a:solidFill>
                  <a:srgbClr val="3333CC"/>
                </a:solidFill>
              </a:rPr>
              <a:t>11 coated THGEMs available, 8 used + 3 spares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138892"/>
              </p:ext>
            </p:extLst>
          </p:nvPr>
        </p:nvGraphicFramePr>
        <p:xfrm>
          <a:off x="77799" y="2785244"/>
          <a:ext cx="7166895" cy="24776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8503">
                  <a:extLst>
                    <a:ext uri="{9D8B030D-6E8A-4147-A177-3AD203B41FA5}">
                      <a16:colId xmlns:a16="http://schemas.microsoft.com/office/drawing/2014/main" val="1840155585"/>
                    </a:ext>
                  </a:extLst>
                </a:gridCol>
                <a:gridCol w="662834">
                  <a:extLst>
                    <a:ext uri="{9D8B030D-6E8A-4147-A177-3AD203B41FA5}">
                      <a16:colId xmlns:a16="http://schemas.microsoft.com/office/drawing/2014/main" val="890111689"/>
                    </a:ext>
                  </a:extLst>
                </a:gridCol>
                <a:gridCol w="662834">
                  <a:extLst>
                    <a:ext uri="{9D8B030D-6E8A-4147-A177-3AD203B41FA5}">
                      <a16:colId xmlns:a16="http://schemas.microsoft.com/office/drawing/2014/main" val="2758458261"/>
                    </a:ext>
                  </a:extLst>
                </a:gridCol>
                <a:gridCol w="1146151">
                  <a:extLst>
                    <a:ext uri="{9D8B030D-6E8A-4147-A177-3AD203B41FA5}">
                      <a16:colId xmlns:a16="http://schemas.microsoft.com/office/drawing/2014/main" val="2712462927"/>
                    </a:ext>
                  </a:extLst>
                </a:gridCol>
                <a:gridCol w="1394714">
                  <a:extLst>
                    <a:ext uri="{9D8B030D-6E8A-4147-A177-3AD203B41FA5}">
                      <a16:colId xmlns:a16="http://schemas.microsoft.com/office/drawing/2014/main" val="1725890987"/>
                    </a:ext>
                  </a:extLst>
                </a:gridCol>
                <a:gridCol w="1311859">
                  <a:extLst>
                    <a:ext uri="{9D8B030D-6E8A-4147-A177-3AD203B41FA5}">
                      <a16:colId xmlns:a16="http://schemas.microsoft.com/office/drawing/2014/main" val="2752540511"/>
                    </a:ext>
                  </a:extLst>
                </a:gridCol>
              </a:tblGrid>
              <a:tr h="31713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Thick GEM 319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1/18/2016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</a:rPr>
                        <a:t>2.36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2.44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8775974"/>
                  </a:ext>
                </a:extLst>
              </a:tr>
              <a:tr h="307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Thick GEM 307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1/25/2016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2.65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2.47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8528705"/>
                  </a:ext>
                </a:extLst>
              </a:tr>
              <a:tr h="307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Thick GEM 407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2/2/2016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2.14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2.47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62170318"/>
                  </a:ext>
                </a:extLst>
              </a:tr>
              <a:tr h="307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Thick GEM 418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2/8/2016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2.79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2.98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5208381"/>
                  </a:ext>
                </a:extLst>
              </a:tr>
              <a:tr h="307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Thick GEM 410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2/15/2016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2.86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3.14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3086206"/>
                  </a:ext>
                </a:extLst>
              </a:tr>
              <a:tr h="30722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Thick GEM 429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2/22/2016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2.75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2.74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83617702"/>
                  </a:ext>
                </a:extLst>
              </a:tr>
              <a:tr h="31713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Thick GEM 334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2/29/2016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2.77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3.00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9039318"/>
                  </a:ext>
                </a:extLst>
              </a:tr>
              <a:tr h="307228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Thick GEM 421 re-coating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3/10/2016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2.61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2.83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85339450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04037" y="5534018"/>
            <a:ext cx="8846289" cy="590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solidFill>
                  <a:srgbClr val="3333CC"/>
                </a:solidFill>
              </a:rPr>
              <a:t>QE </a:t>
            </a:r>
            <a:r>
              <a:rPr lang="en-US" sz="1800" b="0" dirty="0">
                <a:solidFill>
                  <a:srgbClr val="3333CC"/>
                </a:solidFill>
              </a:rPr>
              <a:t>measurements indicate </a:t>
            </a:r>
            <a:r>
              <a:rPr lang="en-US" sz="1800" b="0" dirty="0" smtClean="0">
                <a:solidFill>
                  <a:srgbClr val="3333CC"/>
                </a:solidFill>
              </a:rPr>
              <a:t>an average THGEM QE </a:t>
            </a:r>
            <a:r>
              <a:rPr lang="en-US" sz="1800" b="0" dirty="0">
                <a:solidFill>
                  <a:srgbClr val="3333CC"/>
                </a:solidFill>
              </a:rPr>
              <a:t>= </a:t>
            </a:r>
            <a:r>
              <a:rPr lang="en-US" sz="1800" b="0" dirty="0" smtClean="0">
                <a:solidFill>
                  <a:srgbClr val="3333CC"/>
                </a:solidFill>
              </a:rPr>
              <a:t>0.73 x Ref. piece QE, in agreement with expectations (THGEM optical transparency = 0.76)</a:t>
            </a:r>
            <a:endParaRPr lang="en-US" sz="1800" b="0" dirty="0">
              <a:solidFill>
                <a:srgbClr val="3333CC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77798" y="5250602"/>
            <a:ext cx="7645173" cy="283416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74787" tIns="37394" rIns="74787" bIns="37394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>
              <a:buClr>
                <a:srgbClr val="FC0128"/>
              </a:buClr>
              <a:buNone/>
            </a:pPr>
            <a:r>
              <a:rPr lang="en-US" sz="1600" dirty="0" smtClean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Reference piece                                             7/4/2016                         3.98                     3.76</a:t>
            </a:r>
            <a:endParaRPr lang="en-US" sz="1600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2128" y="1098779"/>
            <a:ext cx="3352800" cy="9144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6124353" y="1728281"/>
            <a:ext cx="842722" cy="62778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979253" y="1728281"/>
            <a:ext cx="128046" cy="66336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5293" y="4525020"/>
            <a:ext cx="1492470" cy="91977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25239" y="6159070"/>
            <a:ext cx="8846289" cy="590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solidFill>
                  <a:srgbClr val="C00000"/>
                </a:solidFill>
              </a:rPr>
              <a:t>We are grateful to Thomas </a:t>
            </a:r>
            <a:r>
              <a:rPr lang="en-US" sz="1800" b="0" dirty="0" err="1" smtClean="0">
                <a:solidFill>
                  <a:srgbClr val="C00000"/>
                </a:solidFill>
              </a:rPr>
              <a:t>Schnider</a:t>
            </a:r>
            <a:r>
              <a:rPr lang="en-US" sz="1800" b="0" dirty="0" smtClean="0">
                <a:solidFill>
                  <a:srgbClr val="C00000"/>
                </a:solidFill>
              </a:rPr>
              <a:t> and Miranda Van </a:t>
            </a:r>
            <a:r>
              <a:rPr lang="en-US" sz="1800" b="0" dirty="0" err="1" smtClean="0">
                <a:solidFill>
                  <a:srgbClr val="C00000"/>
                </a:solidFill>
              </a:rPr>
              <a:t>Stenis</a:t>
            </a:r>
            <a:r>
              <a:rPr lang="en-US" sz="1800" b="0" dirty="0" smtClean="0">
                <a:solidFill>
                  <a:srgbClr val="C00000"/>
                </a:solidFill>
              </a:rPr>
              <a:t> for their excellent</a:t>
            </a:r>
          </a:p>
          <a:p>
            <a:r>
              <a:rPr lang="en-US" sz="1800" b="0" dirty="0" err="1" smtClean="0">
                <a:solidFill>
                  <a:srgbClr val="C00000"/>
                </a:solidFill>
              </a:rPr>
              <a:t>professsionality</a:t>
            </a:r>
            <a:r>
              <a:rPr lang="en-US" sz="1800" b="0" dirty="0" smtClean="0">
                <a:solidFill>
                  <a:srgbClr val="C00000"/>
                </a:solidFill>
              </a:rPr>
              <a:t> and dedication: working with them is both effective and a pleasure</a:t>
            </a:r>
            <a:endParaRPr lang="en-US" sz="1800" b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14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4689" y="6519450"/>
            <a:ext cx="2228136" cy="296569"/>
          </a:xfrm>
        </p:spPr>
        <p:txBody>
          <a:bodyPr/>
          <a:lstStyle/>
          <a:p>
            <a:fld id="{F6FFB923-26CA-4A84-98BB-D1E7BC131F79}" type="slidenum">
              <a:rPr lang="en-US" sz="1300">
                <a:solidFill>
                  <a:schemeClr val="tx2">
                    <a:lumMod val="50000"/>
                  </a:schemeClr>
                </a:solidFill>
              </a:rPr>
              <a:t>37</a:t>
            </a:fld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" name="চিত্র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596" y="658534"/>
            <a:ext cx="4625496" cy="269827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6596" y="3466210"/>
            <a:ext cx="4601571" cy="305324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79" y="658534"/>
            <a:ext cx="4935659" cy="29870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506" y="3771705"/>
            <a:ext cx="4935659" cy="2747745"/>
          </a:xfrm>
          <a:prstGeom prst="rect">
            <a:avLst/>
          </a:prstGeom>
        </p:spPr>
      </p:pic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2825" cy="92355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b="1" i="1" dirty="0" smtClean="0"/>
              <a:t>        glovebox for </a:t>
            </a:r>
            <a:r>
              <a:rPr lang="en-US" b="1" i="1" dirty="0" err="1" smtClean="0"/>
              <a:t>CsI</a:t>
            </a:r>
            <a:r>
              <a:rPr lang="en-US" b="1" i="1" dirty="0" smtClean="0"/>
              <a:t> THGEM mounting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4" name="Date Placeholder 3"/>
          <p:cNvSpPr txBox="1">
            <a:spLocks/>
          </p:cNvSpPr>
          <p:nvPr/>
        </p:nvSpPr>
        <p:spPr>
          <a:xfrm>
            <a:off x="289179" y="6578721"/>
            <a:ext cx="8421687" cy="1793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effectLst/>
                <a:latin typeface="Helvetic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CERN, 21/02/2017,    RD51 Miniweek  -  Precision timing Workshop  -  CsI in gaseous detectors  -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132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7" t="19203" r="10682" b="26976"/>
          <a:stretch/>
        </p:blipFill>
        <p:spPr bwMode="auto">
          <a:xfrm rot="16200000">
            <a:off x="6658331" y="2608031"/>
            <a:ext cx="3312150" cy="3033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2825" cy="92355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000" b="1" i="1" dirty="0" smtClean="0"/>
              <a:t>the </a:t>
            </a:r>
            <a:r>
              <a:rPr lang="en-US" sz="3000" b="1" i="1" dirty="0"/>
              <a:t>challenge of the integration in the existing </a:t>
            </a:r>
            <a:r>
              <a:rPr lang="en-US" sz="3000" b="1" i="1" dirty="0" smtClean="0"/>
              <a:t>environment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4689" y="6544885"/>
            <a:ext cx="2228136" cy="296569"/>
          </a:xfrm>
        </p:spPr>
        <p:txBody>
          <a:bodyPr/>
          <a:lstStyle/>
          <a:p>
            <a:fld id="{F6FFB923-26CA-4A84-98BB-D1E7BC131F79}" type="slidenum">
              <a:rPr lang="en-US" sz="1300">
                <a:solidFill>
                  <a:schemeClr val="tx2">
                    <a:lumMod val="50000"/>
                  </a:schemeClr>
                </a:solidFill>
              </a:rPr>
              <a:t>38</a:t>
            </a:fld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5" name="Slide Number Placeholder 4"/>
          <p:cNvSpPr txBox="1">
            <a:spLocks/>
          </p:cNvSpPr>
          <p:nvPr/>
        </p:nvSpPr>
        <p:spPr>
          <a:xfrm>
            <a:off x="7166655" y="5915022"/>
            <a:ext cx="876813" cy="165047"/>
          </a:xfrm>
          <a:prstGeom prst="rect">
            <a:avLst/>
          </a:prstGeom>
        </p:spPr>
        <p:txBody>
          <a:bodyPr vert="horz" lIns="74271" tIns="37136" rIns="74271" bIns="37136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75"/>
              <a:t>      </a:t>
            </a:r>
          </a:p>
          <a:p>
            <a:endParaRPr lang="en-US" sz="975"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3355" y="979346"/>
            <a:ext cx="1112805" cy="227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75" dirty="0">
                <a:solidFill>
                  <a:schemeClr val="bg1"/>
                </a:solidFill>
              </a:rPr>
              <a:t>30 mm x 30 mm</a:t>
            </a:r>
            <a:endParaRPr lang="en-US" sz="975" dirty="0">
              <a:solidFill>
                <a:schemeClr val="bg1"/>
              </a:solidFill>
            </a:endParaRPr>
          </a:p>
        </p:txBody>
      </p:sp>
      <p:pic>
        <p:nvPicPr>
          <p:cNvPr id="31" name="Picture 2" descr="C:\THGEM\upgrade\PeG ZOZZO\Workspaces\Area di lavoro\images-600x600\globale-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3" t="5694" r="22247" b="8227"/>
          <a:stretch/>
        </p:blipFill>
        <p:spPr bwMode="auto">
          <a:xfrm>
            <a:off x="2615303" y="1162468"/>
            <a:ext cx="2223166" cy="1766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148101" y="5418564"/>
            <a:ext cx="2436827" cy="2723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3333CC"/>
                </a:solidFill>
              </a:rPr>
              <a:t>“Photon” 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610" y="3150182"/>
            <a:ext cx="3530357" cy="25945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526" y="1192475"/>
            <a:ext cx="1925092" cy="194845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8301" y="3888465"/>
            <a:ext cx="1877203" cy="1792726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 flipV="1">
            <a:off x="1036902" y="1671089"/>
            <a:ext cx="2450408" cy="16050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93497" y="2057656"/>
            <a:ext cx="2604655" cy="30137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4363" y="923553"/>
            <a:ext cx="2063834" cy="2387491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558453" y="1510368"/>
            <a:ext cx="1553233" cy="2723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3333CC"/>
                </a:solidFill>
              </a:rPr>
              <a:t>External view</a:t>
            </a:r>
          </a:p>
        </p:txBody>
      </p:sp>
      <p:sp>
        <p:nvSpPr>
          <p:cNvPr id="19" name="Date Placeholder 3"/>
          <p:cNvSpPr txBox="1">
            <a:spLocks/>
          </p:cNvSpPr>
          <p:nvPr/>
        </p:nvSpPr>
        <p:spPr>
          <a:xfrm>
            <a:off x="289179" y="6578721"/>
            <a:ext cx="8421687" cy="1793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effectLst/>
                <a:latin typeface="Helvetic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CERN, 21/02/2017,    RD51 Miniweek  -  Precision timing Workshop  -  CsI in gaseous detectors  -  Fulvio Tessarotto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439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4689" y="6519450"/>
            <a:ext cx="2228136" cy="296569"/>
          </a:xfrm>
        </p:spPr>
        <p:txBody>
          <a:bodyPr/>
          <a:lstStyle/>
          <a:p>
            <a:fld id="{F6FFB923-26CA-4A84-98BB-D1E7BC131F79}" type="slidenum">
              <a:rPr lang="en-US" sz="1300">
                <a:solidFill>
                  <a:schemeClr val="tx2">
                    <a:lumMod val="50000"/>
                  </a:schemeClr>
                </a:solidFill>
              </a:rPr>
              <a:t>39</a:t>
            </a:fld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902825" cy="92355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b="1" i="1" dirty="0" smtClean="0"/>
              <a:t> larger glovebox for </a:t>
            </a:r>
            <a:r>
              <a:rPr lang="en-US" b="1" i="1" dirty="0" err="1" smtClean="0"/>
              <a:t>CsI</a:t>
            </a:r>
            <a:r>
              <a:rPr lang="en-US" b="1" i="1" dirty="0" smtClean="0"/>
              <a:t> mounting on RICH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3" y="1153777"/>
            <a:ext cx="2487994" cy="41521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8035" y="1049003"/>
            <a:ext cx="2497078" cy="42569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7011" r="9350"/>
          <a:stretch/>
        </p:blipFill>
        <p:spPr>
          <a:xfrm>
            <a:off x="5149153" y="1049001"/>
            <a:ext cx="1961147" cy="42569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8405" y="1049002"/>
            <a:ext cx="2642228" cy="42569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318145"/>
            <a:ext cx="3128211" cy="149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20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Thin </a:t>
            </a:r>
            <a:r>
              <a:rPr lang="en-US" sz="3200" dirty="0" err="1" smtClean="0"/>
              <a:t>CsI</a:t>
            </a:r>
            <a:r>
              <a:rPr lang="en-US" sz="3200" dirty="0" smtClean="0"/>
              <a:t> </a:t>
            </a:r>
            <a:r>
              <a:rPr lang="en-US" sz="3200" dirty="0" smtClean="0"/>
              <a:t>film provides UV </a:t>
            </a:r>
            <a:r>
              <a:rPr lang="en-US" sz="3200" dirty="0" err="1" smtClean="0"/>
              <a:t>photoconversion</a:t>
            </a:r>
            <a:r>
              <a:rPr lang="en-US" sz="3200" dirty="0" smtClean="0"/>
              <a:t>  </a:t>
            </a:r>
            <a:endParaRPr lang="en-US" sz="3200" dirty="0"/>
          </a:p>
        </p:txBody>
      </p:sp>
      <p:sp>
        <p:nvSpPr>
          <p:cNvPr id="39" name="TextBox 38"/>
          <p:cNvSpPr txBox="1"/>
          <p:nvPr/>
        </p:nvSpPr>
        <p:spPr>
          <a:xfrm>
            <a:off x="318781" y="1223880"/>
            <a:ext cx="2223686" cy="1338828"/>
          </a:xfrm>
          <a:prstGeom prst="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1956:</a:t>
            </a:r>
          </a:p>
          <a:p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CsI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 layer has large</a:t>
            </a: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QE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</a:rPr>
              <a:t>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for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effectLst/>
              </a:rPr>
              <a:t>photons</a:t>
            </a: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with h</a:t>
            </a:r>
            <a:r>
              <a:rPr lang="el-GR" sz="18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ν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 &gt; 6 eV</a:t>
            </a: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(Philipp and Taft)</a:t>
            </a:r>
          </a:p>
        </p:txBody>
      </p:sp>
      <p:pic>
        <p:nvPicPr>
          <p:cNvPr id="1177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69" y="5033042"/>
            <a:ext cx="4740183" cy="29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13" y="5349692"/>
            <a:ext cx="4554697" cy="84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6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6" y="2664987"/>
            <a:ext cx="3405580" cy="2182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585" y="1223880"/>
            <a:ext cx="2548021" cy="380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85580" y="1039638"/>
            <a:ext cx="3615961" cy="5438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800" b="0" dirty="0" smtClean="0">
              <a:solidFill>
                <a:schemeClr val="tx1"/>
              </a:solidFill>
              <a:effectLst/>
            </a:endParaRPr>
          </a:p>
          <a:p>
            <a:r>
              <a:rPr lang="en-US" sz="1800" dirty="0" smtClean="0">
                <a:solidFill>
                  <a:schemeClr val="tx1"/>
                </a:solidFill>
                <a:effectLst/>
              </a:rPr>
              <a:t>vacuum </a:t>
            </a:r>
            <a:r>
              <a:rPr lang="en-US" sz="1800" dirty="0">
                <a:solidFill>
                  <a:schemeClr val="tx1"/>
                </a:solidFill>
                <a:effectLst/>
              </a:rPr>
              <a:t>operated photocathodes</a:t>
            </a:r>
          </a:p>
          <a:p>
            <a:r>
              <a:rPr lang="en-US" sz="1800" dirty="0" smtClean="0">
                <a:solidFill>
                  <a:schemeClr val="tx1"/>
                </a:solidFill>
                <a:effectLst/>
              </a:rPr>
              <a:t>were developed </a:t>
            </a:r>
            <a:r>
              <a:rPr lang="en-US" sz="1800" dirty="0">
                <a:solidFill>
                  <a:schemeClr val="tx1"/>
                </a:solidFill>
                <a:effectLst/>
              </a:rPr>
              <a:t>for space </a:t>
            </a:r>
            <a:r>
              <a:rPr lang="en-US" sz="1800" dirty="0" smtClean="0">
                <a:solidFill>
                  <a:schemeClr val="tx1"/>
                </a:solidFill>
                <a:effectLst/>
              </a:rPr>
              <a:t>astronomy:</a:t>
            </a:r>
            <a:endParaRPr lang="en-US" sz="1600" dirty="0">
              <a:solidFill>
                <a:schemeClr val="tx1"/>
              </a:solidFill>
              <a:effectLst/>
              <a:latin typeface="NimbusRomNo9L-Regu"/>
            </a:endParaRPr>
          </a:p>
          <a:p>
            <a:r>
              <a:rPr lang="en-US" sz="1600" b="0" dirty="0" err="1" smtClean="0">
                <a:solidFill>
                  <a:schemeClr val="tx1"/>
                </a:solidFill>
                <a:effectLst/>
                <a:latin typeface="NimbusRomNo9L-Regu"/>
              </a:rPr>
              <a:t>G.R.Carruthers</a:t>
            </a:r>
            <a:r>
              <a:rPr lang="en-US" sz="1600" b="0" dirty="0" smtClean="0">
                <a:solidFill>
                  <a:schemeClr val="tx1"/>
                </a:solidFill>
                <a:effectLst/>
                <a:latin typeface="NimbusRomNo9L-Regu"/>
              </a:rPr>
              <a:t>,</a:t>
            </a:r>
          </a:p>
          <a:p>
            <a:r>
              <a:rPr lang="en-US" sz="1600" b="0" dirty="0" smtClean="0">
                <a:solidFill>
                  <a:schemeClr val="tx1"/>
                </a:solidFill>
                <a:effectLst/>
                <a:latin typeface="NimbusRomNo9L-Regu"/>
              </a:rPr>
              <a:t>Appl</a:t>
            </a:r>
            <a:r>
              <a:rPr lang="en-US" sz="1600" b="0" dirty="0">
                <a:solidFill>
                  <a:schemeClr val="tx1"/>
                </a:solidFill>
                <a:effectLst/>
                <a:latin typeface="NimbusRomNo9L-Regu"/>
              </a:rPr>
              <a:t>. Opt. </a:t>
            </a:r>
            <a:r>
              <a:rPr lang="en-US" sz="1600" b="0" dirty="0" smtClean="0">
                <a:solidFill>
                  <a:schemeClr val="tx1"/>
                </a:solidFill>
                <a:effectLst/>
                <a:latin typeface="NimbusRomNo9L-Regu"/>
              </a:rPr>
              <a:t>  </a:t>
            </a:r>
            <a:r>
              <a:rPr lang="en-US" sz="1600" b="0" dirty="0" smtClean="0">
                <a:solidFill>
                  <a:schemeClr val="tx1"/>
                </a:solidFill>
                <a:effectLst/>
                <a:latin typeface="NimbusRomNo9L-Medi"/>
              </a:rPr>
              <a:t>8 </a:t>
            </a:r>
            <a:r>
              <a:rPr lang="en-US" sz="1600" b="0" dirty="0">
                <a:solidFill>
                  <a:schemeClr val="tx1"/>
                </a:solidFill>
                <a:effectLst/>
                <a:latin typeface="NimbusRomNo9L-Regu"/>
              </a:rPr>
              <a:t>(1969) </a:t>
            </a:r>
            <a:r>
              <a:rPr lang="en-US" sz="1600" b="0" dirty="0" smtClean="0">
                <a:solidFill>
                  <a:schemeClr val="tx1"/>
                </a:solidFill>
                <a:effectLst/>
                <a:latin typeface="NimbusRomNo9L-Regu"/>
              </a:rPr>
              <a:t>  633</a:t>
            </a:r>
          </a:p>
          <a:p>
            <a:r>
              <a:rPr lang="en-US" sz="1600" b="0" dirty="0">
                <a:solidFill>
                  <a:schemeClr val="tx1"/>
                </a:solidFill>
                <a:effectLst/>
                <a:latin typeface="NimbusRomNo9L-Regu"/>
              </a:rPr>
              <a:t>Appl. Opt. </a:t>
            </a:r>
            <a:r>
              <a:rPr lang="en-US" sz="1600" b="0" dirty="0" smtClean="0">
                <a:solidFill>
                  <a:schemeClr val="tx1"/>
                </a:solidFill>
                <a:effectLst/>
                <a:latin typeface="NimbusRomNo9L-Medi"/>
              </a:rPr>
              <a:t>12 </a:t>
            </a:r>
            <a:r>
              <a:rPr lang="en-US" sz="1600" b="0" dirty="0">
                <a:solidFill>
                  <a:schemeClr val="tx1"/>
                </a:solidFill>
                <a:effectLst/>
                <a:latin typeface="NimbusRomNo9L-Regu"/>
              </a:rPr>
              <a:t>(1973) </a:t>
            </a:r>
            <a:r>
              <a:rPr lang="en-US" sz="1600" b="0" dirty="0" smtClean="0">
                <a:solidFill>
                  <a:schemeClr val="tx1"/>
                </a:solidFill>
                <a:effectLst/>
                <a:latin typeface="NimbusRomNo9L-Regu"/>
              </a:rPr>
              <a:t>2501</a:t>
            </a:r>
          </a:p>
          <a:p>
            <a:r>
              <a:rPr lang="en-US" sz="1600" b="0" dirty="0">
                <a:solidFill>
                  <a:schemeClr val="tx1"/>
                </a:solidFill>
                <a:effectLst/>
                <a:latin typeface="NimbusRomNo9L-Regu"/>
              </a:rPr>
              <a:t>Appl. Opt. </a:t>
            </a:r>
            <a:r>
              <a:rPr lang="en-US" sz="1600" b="0" dirty="0" smtClean="0">
                <a:solidFill>
                  <a:schemeClr val="tx1"/>
                </a:solidFill>
                <a:effectLst/>
                <a:latin typeface="NimbusRomNo9L-Medi"/>
              </a:rPr>
              <a:t>14 </a:t>
            </a:r>
            <a:r>
              <a:rPr lang="en-US" sz="1600" b="0" dirty="0">
                <a:solidFill>
                  <a:schemeClr val="tx1"/>
                </a:solidFill>
                <a:effectLst/>
                <a:latin typeface="NimbusRomNo9L-Regu"/>
              </a:rPr>
              <a:t>(1975</a:t>
            </a:r>
            <a:r>
              <a:rPr lang="en-US" sz="1600" b="0" dirty="0" smtClean="0">
                <a:solidFill>
                  <a:schemeClr val="tx1"/>
                </a:solidFill>
                <a:effectLst/>
                <a:latin typeface="NimbusRomNo9L-Regu"/>
              </a:rPr>
              <a:t>) 1667</a:t>
            </a:r>
            <a:endParaRPr lang="en-US" sz="1600" dirty="0" smtClean="0">
              <a:solidFill>
                <a:schemeClr val="tx1"/>
              </a:solidFill>
              <a:effectLst/>
              <a:latin typeface="NimbusRomNo9L-Regu"/>
            </a:endParaRPr>
          </a:p>
          <a:p>
            <a:endParaRPr lang="en-US" sz="1600" dirty="0">
              <a:solidFill>
                <a:schemeClr val="tx1"/>
              </a:solidFill>
              <a:effectLst/>
              <a:latin typeface="NimbusRomNo9L-Regu"/>
            </a:endParaRPr>
          </a:p>
          <a:p>
            <a:r>
              <a:rPr lang="en-US" sz="1800" dirty="0" smtClean="0">
                <a:solidFill>
                  <a:srgbClr val="FF0000"/>
                </a:solidFill>
                <a:effectLst/>
              </a:rPr>
              <a:t>The </a:t>
            </a:r>
            <a:r>
              <a:rPr lang="en-US" sz="1800" dirty="0">
                <a:solidFill>
                  <a:srgbClr val="FF0000"/>
                </a:solidFill>
                <a:effectLst/>
              </a:rPr>
              <a:t>first position sensitive gas detectors with </a:t>
            </a:r>
            <a:r>
              <a:rPr lang="en-US" sz="1800" dirty="0" err="1">
                <a:solidFill>
                  <a:srgbClr val="FF0000"/>
                </a:solidFill>
                <a:effectLst/>
              </a:rPr>
              <a:t>CsI</a:t>
            </a:r>
            <a:r>
              <a:rPr lang="en-US" sz="1800" dirty="0">
                <a:solidFill>
                  <a:srgbClr val="FF0000"/>
                </a:solidFill>
                <a:effectLst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effectLst/>
              </a:rPr>
              <a:t>photocathodes were </a:t>
            </a:r>
            <a:r>
              <a:rPr lang="en-US" sz="1800" dirty="0">
                <a:solidFill>
                  <a:srgbClr val="FF0000"/>
                </a:solidFill>
                <a:effectLst/>
              </a:rPr>
              <a:t>developed at the end of the </a:t>
            </a:r>
            <a:r>
              <a:rPr lang="en-US" sz="1800" dirty="0" smtClean="0">
                <a:solidFill>
                  <a:srgbClr val="FF0000"/>
                </a:solidFill>
                <a:effectLst/>
              </a:rPr>
              <a:t>80s:</a:t>
            </a:r>
            <a:endParaRPr lang="en-US" sz="2000" dirty="0" smtClean="0">
              <a:solidFill>
                <a:srgbClr val="FF0000"/>
              </a:solidFill>
              <a:effectLst/>
              <a:latin typeface="NimbusRomNo9L-Regu"/>
            </a:endParaRPr>
          </a:p>
          <a:p>
            <a:r>
              <a:rPr lang="en-US" sz="1800" b="0" dirty="0" err="1">
                <a:solidFill>
                  <a:schemeClr val="tx1"/>
                </a:solidFill>
                <a:effectLst/>
              </a:rPr>
              <a:t>G.Charpak</a:t>
            </a:r>
            <a:r>
              <a:rPr lang="en-US" sz="1800" b="0" dirty="0">
                <a:solidFill>
                  <a:schemeClr val="tx1"/>
                </a:solidFill>
                <a:effectLst/>
              </a:rPr>
              <a:t> et al., Proceedings of Symposium on Particle Identification at</a:t>
            </a:r>
          </a:p>
          <a:p>
            <a:r>
              <a:rPr lang="it-IT" sz="1800" b="0" dirty="0">
                <a:solidFill>
                  <a:schemeClr val="tx1"/>
                </a:solidFill>
                <a:effectLst/>
              </a:rPr>
              <a:t>High Luminosity Hadron Colliders, Fermilab, Batavia, IL, 1989, p. </a:t>
            </a:r>
            <a:r>
              <a:rPr lang="it-IT" sz="1800" b="0" dirty="0" smtClean="0">
                <a:solidFill>
                  <a:schemeClr val="tx1"/>
                </a:solidFill>
                <a:effectLst/>
              </a:rPr>
              <a:t>295.</a:t>
            </a:r>
            <a:endParaRPr lang="en-US" b="0" dirty="0"/>
          </a:p>
          <a:p>
            <a:r>
              <a:rPr lang="en-US" sz="1800" b="0" dirty="0" err="1" smtClean="0">
                <a:solidFill>
                  <a:schemeClr val="accent1">
                    <a:lumMod val="50000"/>
                  </a:schemeClr>
                </a:solidFill>
                <a:effectLst/>
              </a:rPr>
              <a:t>J.Séguinot</a:t>
            </a:r>
            <a:r>
              <a:rPr lang="en-US" sz="1800" b="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 </a:t>
            </a:r>
            <a:r>
              <a:rPr lang="en-US" sz="1800" b="0" dirty="0">
                <a:solidFill>
                  <a:schemeClr val="accent1">
                    <a:lumMod val="50000"/>
                  </a:schemeClr>
                </a:solidFill>
                <a:effectLst/>
              </a:rPr>
              <a:t>et al., </a:t>
            </a:r>
            <a:r>
              <a:rPr lang="en-US" sz="1800" b="0" dirty="0" err="1">
                <a:solidFill>
                  <a:schemeClr val="accent1">
                    <a:lumMod val="50000"/>
                  </a:schemeClr>
                </a:solidFill>
                <a:effectLst/>
              </a:rPr>
              <a:t>Nucl</a:t>
            </a:r>
            <a:r>
              <a:rPr lang="en-US" sz="1800" b="0" dirty="0">
                <a:solidFill>
                  <a:schemeClr val="accent1">
                    <a:lumMod val="50000"/>
                  </a:schemeClr>
                </a:solidFill>
                <a:effectLst/>
              </a:rPr>
              <a:t>. Instr. and Meth. A 297 (1990), p. </a:t>
            </a:r>
            <a:r>
              <a:rPr lang="en-US" sz="1800" b="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133</a:t>
            </a:r>
            <a:endParaRPr lang="it-IT" sz="2800" b="0" dirty="0" smtClean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158429" y="1039638"/>
            <a:ext cx="27150" cy="5289310"/>
          </a:xfrm>
          <a:prstGeom prst="line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476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43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46964"/>
            <a:ext cx="9902825" cy="876589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b="1" i="1" dirty="0"/>
              <a:t>A </a:t>
            </a:r>
            <a:r>
              <a:rPr lang="en-US" sz="3600" b="1" i="1" dirty="0" smtClean="0"/>
              <a:t>preliminary </a:t>
            </a:r>
            <a:r>
              <a:rPr lang="en-US" sz="3600" b="1" i="1" dirty="0"/>
              <a:t>estimate of the number of photons</a:t>
            </a:r>
            <a:r>
              <a:rPr lang="en-US" sz="1787" b="1" i="1" dirty="0"/>
              <a:t>	</a:t>
            </a:r>
            <a:endParaRPr lang="en-US" sz="1787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4689" y="5917601"/>
            <a:ext cx="2228136" cy="296569"/>
          </a:xfrm>
        </p:spPr>
        <p:txBody>
          <a:bodyPr/>
          <a:lstStyle/>
          <a:p>
            <a:fld id="{F6FFB923-26CA-4A84-98BB-D1E7BC131F79}" type="slidenum">
              <a:rPr lang="en-US" sz="1300">
                <a:solidFill>
                  <a:schemeClr val="tx2">
                    <a:lumMod val="50000"/>
                  </a:schemeClr>
                </a:solidFill>
              </a:rPr>
              <a:t>40</a:t>
            </a:fld>
            <a:endParaRPr lang="en-US" sz="13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67" t="26887" r="19886" b="16539"/>
          <a:stretch/>
        </p:blipFill>
        <p:spPr>
          <a:xfrm>
            <a:off x="-58776" y="923553"/>
            <a:ext cx="3424900" cy="29095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35036" y="3384918"/>
            <a:ext cx="325938" cy="3099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/>
          </a:p>
        </p:txBody>
      </p:sp>
      <p:sp>
        <p:nvSpPr>
          <p:cNvPr id="9" name="Rectangle 8"/>
          <p:cNvSpPr/>
          <p:nvPr/>
        </p:nvSpPr>
        <p:spPr>
          <a:xfrm>
            <a:off x="1977003" y="3049814"/>
            <a:ext cx="347311" cy="30990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/>
          </a:p>
        </p:txBody>
      </p:sp>
      <p:sp>
        <p:nvSpPr>
          <p:cNvPr id="10" name="Rectangle 9"/>
          <p:cNvSpPr/>
          <p:nvPr/>
        </p:nvSpPr>
        <p:spPr>
          <a:xfrm>
            <a:off x="1977002" y="3389600"/>
            <a:ext cx="347311" cy="30990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75"/>
          </a:p>
        </p:txBody>
      </p:sp>
      <p:sp>
        <p:nvSpPr>
          <p:cNvPr id="17" name="বিষয় স্থানধারক 2"/>
          <p:cNvSpPr txBox="1">
            <a:spLocks/>
          </p:cNvSpPr>
          <p:nvPr/>
        </p:nvSpPr>
        <p:spPr>
          <a:xfrm>
            <a:off x="25603" y="5689838"/>
            <a:ext cx="9847121" cy="765046"/>
          </a:xfrm>
          <a:prstGeom prst="rect">
            <a:avLst/>
          </a:prstGeom>
          <a:solidFill>
            <a:srgbClr val="FFFF99"/>
          </a:solidFill>
        </p:spPr>
        <p:txBody>
          <a:bodyPr vert="horz" lIns="74271" tIns="37136" rIns="74271" bIns="37136" rtlCol="0">
            <a:noAutofit/>
          </a:bodyPr>
          <a:lstStyle>
            <a:lvl1pPr marL="185669" indent="-185669" algn="l" defTabSz="742676" rtl="0" eaLnBrk="1" latinLnBrk="0" hangingPunct="1">
              <a:lnSpc>
                <a:spcPct val="90000"/>
              </a:lnSpc>
              <a:spcBef>
                <a:spcPts val="812"/>
              </a:spcBef>
              <a:buFont typeface="Arial" panose="020B0604020202020204" pitchFamily="34" charset="0"/>
              <a:buChar char="•"/>
              <a:defRPr sz="227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007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28345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6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99682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71020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42358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3696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5034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6372" indent="-185669" algn="l" defTabSz="742676" rtl="0" eaLnBrk="1" latinLnBrk="0" hangingPunct="1">
              <a:lnSpc>
                <a:spcPct val="90000"/>
              </a:lnSpc>
              <a:spcBef>
                <a:spcPts val="406"/>
              </a:spcBef>
              <a:buFont typeface="Arial" panose="020B0604020202020204" pitchFamily="34" charset="0"/>
              <a:buChar char="•"/>
              <a:defRPr sz="1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2800" b="0" dirty="0">
                <a:solidFill>
                  <a:srgbClr val="FF0000"/>
                </a:solidFill>
              </a:rPr>
              <a:t>from the same data, the number of “signal hits” on Hybrids is </a:t>
            </a:r>
            <a:r>
              <a:rPr lang="en-US" sz="2800" b="0" dirty="0" smtClean="0">
                <a:solidFill>
                  <a:srgbClr val="FF0000"/>
                </a:solidFill>
              </a:rPr>
              <a:t> </a:t>
            </a:r>
            <a:r>
              <a:rPr lang="en-US" sz="2800" b="0" dirty="0">
                <a:solidFill>
                  <a:srgbClr val="FF0000"/>
                </a:solidFill>
              </a:rPr>
              <a:t>larger than on MWPCs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7573" y="1275881"/>
            <a:ext cx="6176235" cy="4255834"/>
          </a:xfrm>
          <a:prstGeom prst="rect">
            <a:avLst/>
          </a:prstGeom>
        </p:spPr>
      </p:pic>
      <p:cxnSp>
        <p:nvCxnSpPr>
          <p:cNvPr id="32" name="Straight Arrow Connector 31"/>
          <p:cNvCxnSpPr/>
          <p:nvPr/>
        </p:nvCxnSpPr>
        <p:spPr>
          <a:xfrm flipH="1">
            <a:off x="1902198" y="3157549"/>
            <a:ext cx="4525158" cy="4458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2131817" y="2322376"/>
            <a:ext cx="4620672" cy="7440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2150657" y="3694826"/>
            <a:ext cx="4601832" cy="11031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86341" y="4629026"/>
            <a:ext cx="3432435" cy="227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75" dirty="0">
                <a:solidFill>
                  <a:srgbClr val="FF0000"/>
                </a:solidFill>
              </a:rPr>
              <a:t>Active surface of the detector (HV) </a:t>
            </a:r>
            <a:r>
              <a:rPr lang="en-US" sz="975" dirty="0">
                <a:solidFill>
                  <a:srgbClr val="FF0000"/>
                </a:solidFill>
              </a:rPr>
              <a:t>50%</a:t>
            </a:r>
            <a:r>
              <a:rPr lang="en-US" sz="975" dirty="0">
                <a:solidFill>
                  <a:srgbClr val="FF0000"/>
                </a:solidFill>
              </a:rPr>
              <a:t> </a:t>
            </a:r>
            <a:endParaRPr lang="en-US" sz="975" dirty="0"/>
          </a:p>
        </p:txBody>
      </p:sp>
      <p:sp>
        <p:nvSpPr>
          <p:cNvPr id="4" name="TextBox 3"/>
          <p:cNvSpPr txBox="1"/>
          <p:nvPr/>
        </p:nvSpPr>
        <p:spPr>
          <a:xfrm>
            <a:off x="3548028" y="970133"/>
            <a:ext cx="6408920" cy="556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solidFill>
                  <a:srgbClr val="C00000"/>
                </a:solidFill>
                <a:effectLst/>
              </a:rPr>
              <a:t>Comparing the number of detected photons  in the present status</a:t>
            </a:r>
            <a:r>
              <a:rPr lang="en-US" sz="975" dirty="0"/>
              <a:t>:</a:t>
            </a:r>
          </a:p>
          <a:p>
            <a:pPr algn="just"/>
            <a:endParaRPr lang="en-US" sz="975" dirty="0"/>
          </a:p>
          <a:p>
            <a:pPr algn="just"/>
            <a:endParaRPr lang="en-US" sz="975" dirty="0"/>
          </a:p>
        </p:txBody>
      </p:sp>
      <p:cxnSp>
        <p:nvCxnSpPr>
          <p:cNvPr id="21" name="Straight Arrow Connector 20"/>
          <p:cNvCxnSpPr>
            <a:stCxn id="35" idx="0"/>
            <a:endCxn id="3" idx="2"/>
          </p:cNvCxnSpPr>
          <p:nvPr/>
        </p:nvCxnSpPr>
        <p:spPr>
          <a:xfrm flipH="1" flipV="1">
            <a:off x="1798005" y="3694827"/>
            <a:ext cx="304554" cy="9342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546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27789" y="1900052"/>
            <a:ext cx="7148512" cy="2327564"/>
          </a:xfrm>
        </p:spPr>
        <p:txBody>
          <a:bodyPr/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CERN, 10/6/2015,    Status of Photon Detection by MPGDs and needs in fundamental research    -   Fulvio Tessarotto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1243377" y="2009427"/>
            <a:ext cx="3111997" cy="282093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Rectangle 22"/>
          <p:cNvSpPr>
            <a:spLocks noChangeArrowheads="1"/>
          </p:cNvSpPr>
          <p:nvPr/>
        </p:nvSpPr>
        <p:spPr bwMode="auto">
          <a:xfrm rot="-5400000">
            <a:off x="732201" y="4747783"/>
            <a:ext cx="1807307" cy="1357909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760413" y="319088"/>
            <a:ext cx="328327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98D43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Thin film photo </a:t>
            </a: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98D43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cathodes</a:t>
            </a:r>
            <a:endParaRPr kumimoji="0" lang="en-GB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F98D43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760413" y="841654"/>
            <a:ext cx="305083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70000"/>
              <a:buFontTx/>
              <a:buNone/>
              <a:tabLst/>
              <a:defRPr/>
            </a:pPr>
            <a:r>
              <a:rPr kumimoji="0" lang="sv-S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98D43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Semitransparent </a:t>
            </a:r>
            <a:r>
              <a:rPr kumimoji="0" lang="sv-SE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98D43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photocathode:</a:t>
            </a:r>
            <a:endParaRPr kumimoji="0" lang="sv-S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98D43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81068" y="1282931"/>
            <a:ext cx="191911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algn="l">
              <a:defRPr sz="2400">
                <a:solidFill>
                  <a:schemeClr val="tx1"/>
                </a:solidFill>
                <a:latin typeface="Arial" charset="0"/>
              </a:defRPr>
            </a:lvl1pPr>
            <a:lvl2pPr marL="914400" indent="-457200" algn="l">
              <a:defRPr sz="2400">
                <a:solidFill>
                  <a:schemeClr val="tx1"/>
                </a:solidFill>
                <a:latin typeface="Arial" charset="0"/>
              </a:defRPr>
            </a:lvl2pPr>
            <a:lvl3pPr marL="1371600" indent="-457200" algn="l">
              <a:defRPr sz="2400">
                <a:solidFill>
                  <a:schemeClr val="tx1"/>
                </a:solidFill>
                <a:latin typeface="Arial" charset="0"/>
              </a:defRPr>
            </a:lvl3pPr>
            <a:lvl4pPr marL="1828800" indent="-457200" algn="l">
              <a:defRPr sz="2400">
                <a:solidFill>
                  <a:schemeClr val="tx1"/>
                </a:solidFill>
                <a:latin typeface="Arial" charset="0"/>
              </a:defRPr>
            </a:lvl4pPr>
            <a:lvl5pPr marL="2286000" indent="-457200" algn="l">
              <a:defRPr sz="2400"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marR="0" lvl="0" indent="-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Light absorption</a:t>
            </a:r>
          </a:p>
          <a:p>
            <a:pPr marL="457200" marR="0" lvl="0" indent="-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e- propagation  </a:t>
            </a:r>
          </a:p>
          <a:p>
            <a:pPr marL="457200" marR="0" lvl="0" indent="-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e- escape</a:t>
            </a:r>
          </a:p>
          <a:p>
            <a:pPr marL="457200" marR="0" lvl="0" indent="-45720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Both"/>
              <a:tabLst/>
              <a:defRPr/>
            </a:pP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7223" name="Rectangle 7"/>
          <p:cNvSpPr>
            <a:spLocks noChangeArrowheads="1"/>
          </p:cNvSpPr>
          <p:nvPr/>
        </p:nvSpPr>
        <p:spPr bwMode="auto">
          <a:xfrm>
            <a:off x="1273131" y="2306639"/>
            <a:ext cx="3092449" cy="826018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7224" name="Freeform 8"/>
          <p:cNvSpPr>
            <a:spLocks/>
          </p:cNvSpPr>
          <p:nvPr/>
        </p:nvSpPr>
        <p:spPr bwMode="auto">
          <a:xfrm>
            <a:off x="2888279" y="2545556"/>
            <a:ext cx="585484" cy="1476376"/>
          </a:xfrm>
          <a:custGeom>
            <a:avLst/>
            <a:gdLst>
              <a:gd name="T0" fmla="*/ 0 w 264"/>
              <a:gd name="T1" fmla="*/ 12 h 672"/>
              <a:gd name="T2" fmla="*/ 24 w 264"/>
              <a:gd name="T3" fmla="*/ 30 h 672"/>
              <a:gd name="T4" fmla="*/ 60 w 264"/>
              <a:gd name="T5" fmla="*/ 42 h 672"/>
              <a:gd name="T6" fmla="*/ 96 w 264"/>
              <a:gd name="T7" fmla="*/ 0 h 672"/>
              <a:gd name="T8" fmla="*/ 144 w 264"/>
              <a:gd name="T9" fmla="*/ 54 h 672"/>
              <a:gd name="T10" fmla="*/ 48 w 264"/>
              <a:gd name="T11" fmla="*/ 102 h 672"/>
              <a:gd name="T12" fmla="*/ 96 w 264"/>
              <a:gd name="T13" fmla="*/ 54 h 672"/>
              <a:gd name="T14" fmla="*/ 144 w 264"/>
              <a:gd name="T15" fmla="*/ 102 h 672"/>
              <a:gd name="T16" fmla="*/ 192 w 264"/>
              <a:gd name="T17" fmla="*/ 54 h 672"/>
              <a:gd name="T18" fmla="*/ 192 w 264"/>
              <a:gd name="T19" fmla="*/ 150 h 672"/>
              <a:gd name="T20" fmla="*/ 144 w 264"/>
              <a:gd name="T21" fmla="*/ 102 h 672"/>
              <a:gd name="T22" fmla="*/ 240 w 264"/>
              <a:gd name="T23" fmla="*/ 102 h 672"/>
              <a:gd name="T24" fmla="*/ 240 w 264"/>
              <a:gd name="T25" fmla="*/ 150 h 672"/>
              <a:gd name="T26" fmla="*/ 192 w 264"/>
              <a:gd name="T27" fmla="*/ 198 h 672"/>
              <a:gd name="T28" fmla="*/ 144 w 264"/>
              <a:gd name="T29" fmla="*/ 150 h 672"/>
              <a:gd name="T30" fmla="*/ 240 w 264"/>
              <a:gd name="T31" fmla="*/ 198 h 672"/>
              <a:gd name="T32" fmla="*/ 264 w 264"/>
              <a:gd name="T33" fmla="*/ 67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4" h="672">
                <a:moveTo>
                  <a:pt x="0" y="12"/>
                </a:moveTo>
                <a:cubicBezTo>
                  <a:pt x="8" y="18"/>
                  <a:pt x="15" y="26"/>
                  <a:pt x="24" y="30"/>
                </a:cubicBezTo>
                <a:cubicBezTo>
                  <a:pt x="35" y="36"/>
                  <a:pt x="60" y="42"/>
                  <a:pt x="60" y="42"/>
                </a:cubicBezTo>
                <a:cubicBezTo>
                  <a:pt x="74" y="28"/>
                  <a:pt x="83" y="13"/>
                  <a:pt x="96" y="0"/>
                </a:cubicBezTo>
                <a:lnTo>
                  <a:pt x="144" y="54"/>
                </a:lnTo>
                <a:lnTo>
                  <a:pt x="48" y="102"/>
                </a:lnTo>
                <a:lnTo>
                  <a:pt x="96" y="54"/>
                </a:lnTo>
                <a:lnTo>
                  <a:pt x="144" y="102"/>
                </a:lnTo>
                <a:lnTo>
                  <a:pt x="192" y="54"/>
                </a:lnTo>
                <a:lnTo>
                  <a:pt x="192" y="150"/>
                </a:lnTo>
                <a:lnTo>
                  <a:pt x="144" y="102"/>
                </a:lnTo>
                <a:lnTo>
                  <a:pt x="240" y="102"/>
                </a:lnTo>
                <a:lnTo>
                  <a:pt x="240" y="150"/>
                </a:lnTo>
                <a:lnTo>
                  <a:pt x="192" y="198"/>
                </a:lnTo>
                <a:lnTo>
                  <a:pt x="144" y="150"/>
                </a:lnTo>
                <a:lnTo>
                  <a:pt x="240" y="198"/>
                </a:lnTo>
                <a:cubicBezTo>
                  <a:pt x="247" y="356"/>
                  <a:pt x="260" y="593"/>
                  <a:pt x="264" y="672"/>
                </a:cubicBezTo>
              </a:path>
            </a:pathLst>
          </a:custGeom>
          <a:noFill/>
          <a:ln w="28575" cap="flat" cmpd="sng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3083237" y="3494444"/>
            <a:ext cx="361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70000"/>
              <a:buFontTx/>
              <a:buNone/>
              <a:tabLst/>
              <a:defRPr/>
            </a:pPr>
            <a:r>
              <a:rPr kumimoji="0" lang="sv-S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sv-SE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endParaRPr kumimoji="0" lang="sv-SE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2122651" y="1545433"/>
            <a:ext cx="2778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70000"/>
              <a:buFontTx/>
              <a:buNone/>
              <a:tabLst/>
              <a:defRPr/>
            </a:pPr>
            <a:r>
              <a:rPr kumimoji="0" lang="sv-SE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endParaRPr kumimoji="0" lang="sv-SE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1306204" y="2545556"/>
            <a:ext cx="5052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70000"/>
              <a:buFontTx/>
              <a:buNone/>
              <a:tabLst/>
              <a:defRPr/>
            </a:pPr>
            <a:r>
              <a:rPr kumimoji="0" lang="sv-SE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PC</a:t>
            </a:r>
          </a:p>
        </p:txBody>
      </p:sp>
      <p:sp>
        <p:nvSpPr>
          <p:cNvPr id="137228" name="Text Box 12"/>
          <p:cNvSpPr txBox="1">
            <a:spLocks noChangeArrowheads="1"/>
          </p:cNvSpPr>
          <p:nvPr/>
        </p:nvSpPr>
        <p:spPr bwMode="auto">
          <a:xfrm>
            <a:off x="3468164" y="3225065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70000"/>
              <a:buFontTx/>
              <a:buNone/>
              <a:tabLst/>
              <a:defRPr/>
            </a:pPr>
            <a:r>
              <a:rPr kumimoji="0" lang="sv-SE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vacuum</a:t>
            </a:r>
          </a:p>
        </p:txBody>
      </p:sp>
      <p:sp>
        <p:nvSpPr>
          <p:cNvPr id="137229" name="Rectangle 13"/>
          <p:cNvSpPr>
            <a:spLocks noChangeArrowheads="1"/>
          </p:cNvSpPr>
          <p:nvPr/>
        </p:nvSpPr>
        <p:spPr bwMode="auto">
          <a:xfrm>
            <a:off x="2467652" y="2422686"/>
            <a:ext cx="4524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(1)</a:t>
            </a:r>
          </a:p>
        </p:txBody>
      </p:sp>
      <p:sp>
        <p:nvSpPr>
          <p:cNvPr id="137230" name="Rectangle 14"/>
          <p:cNvSpPr>
            <a:spLocks noChangeArrowheads="1"/>
          </p:cNvSpPr>
          <p:nvPr/>
        </p:nvSpPr>
        <p:spPr bwMode="auto">
          <a:xfrm>
            <a:off x="3295168" y="2393180"/>
            <a:ext cx="450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(2)</a:t>
            </a:r>
          </a:p>
        </p:txBody>
      </p:sp>
      <p:sp>
        <p:nvSpPr>
          <p:cNvPr id="137231" name="Rectangle 15"/>
          <p:cNvSpPr>
            <a:spLocks noChangeArrowheads="1"/>
          </p:cNvSpPr>
          <p:nvPr/>
        </p:nvSpPr>
        <p:spPr bwMode="auto">
          <a:xfrm>
            <a:off x="3044303" y="3072171"/>
            <a:ext cx="4524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(3)</a:t>
            </a:r>
          </a:p>
        </p:txBody>
      </p:sp>
      <p:sp>
        <p:nvSpPr>
          <p:cNvPr id="137232" name="Line 16"/>
          <p:cNvSpPr>
            <a:spLocks noChangeShapeType="1"/>
          </p:cNvSpPr>
          <p:nvPr/>
        </p:nvSpPr>
        <p:spPr bwMode="auto">
          <a:xfrm flipH="1">
            <a:off x="1257252" y="2295525"/>
            <a:ext cx="1998" cy="133594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7233" name="Text Box 17"/>
          <p:cNvSpPr txBox="1">
            <a:spLocks noChangeArrowheads="1"/>
          </p:cNvSpPr>
          <p:nvPr/>
        </p:nvSpPr>
        <p:spPr bwMode="auto">
          <a:xfrm>
            <a:off x="919118" y="2511427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x</a:t>
            </a:r>
          </a:p>
        </p:txBody>
      </p:sp>
      <p:sp>
        <p:nvSpPr>
          <p:cNvPr id="137234" name="Text Box 18"/>
          <p:cNvSpPr txBox="1">
            <a:spLocks noChangeArrowheads="1"/>
          </p:cNvSpPr>
          <p:nvPr/>
        </p:nvSpPr>
        <p:spPr bwMode="auto">
          <a:xfrm>
            <a:off x="752476" y="2133601"/>
            <a:ext cx="3000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0</a:t>
            </a:r>
          </a:p>
        </p:txBody>
      </p:sp>
      <p:sp>
        <p:nvSpPr>
          <p:cNvPr id="137235" name="Rectangle 19"/>
          <p:cNvSpPr>
            <a:spLocks noChangeArrowheads="1"/>
          </p:cNvSpPr>
          <p:nvPr/>
        </p:nvSpPr>
        <p:spPr bwMode="auto">
          <a:xfrm>
            <a:off x="526190" y="2917031"/>
            <a:ext cx="5619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x</a:t>
            </a:r>
            <a:r>
              <a:rPr kumimoji="0" lang="en-US" alt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max</a:t>
            </a:r>
          </a:p>
        </p:txBody>
      </p:sp>
      <p:sp>
        <p:nvSpPr>
          <p:cNvPr id="137236" name="Line 20"/>
          <p:cNvSpPr>
            <a:spLocks noChangeShapeType="1"/>
          </p:cNvSpPr>
          <p:nvPr/>
        </p:nvSpPr>
        <p:spPr bwMode="auto">
          <a:xfrm>
            <a:off x="1117602" y="2295525"/>
            <a:ext cx="25717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7237" name="Line 21"/>
          <p:cNvSpPr>
            <a:spLocks noChangeShapeType="1"/>
          </p:cNvSpPr>
          <p:nvPr/>
        </p:nvSpPr>
        <p:spPr bwMode="auto">
          <a:xfrm>
            <a:off x="1107532" y="3132657"/>
            <a:ext cx="257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7238" name="Freeform 22"/>
          <p:cNvSpPr>
            <a:spLocks/>
          </p:cNvSpPr>
          <p:nvPr/>
        </p:nvSpPr>
        <p:spPr bwMode="auto">
          <a:xfrm rot="4162821">
            <a:off x="1869186" y="1731700"/>
            <a:ext cx="1518770" cy="275629"/>
          </a:xfrm>
          <a:custGeom>
            <a:avLst/>
            <a:gdLst>
              <a:gd name="T0" fmla="*/ 0 w 1422"/>
              <a:gd name="T1" fmla="*/ 223 h 313"/>
              <a:gd name="T2" fmla="*/ 78 w 1422"/>
              <a:gd name="T3" fmla="*/ 13 h 313"/>
              <a:gd name="T4" fmla="*/ 174 w 1422"/>
              <a:gd name="T5" fmla="*/ 301 h 313"/>
              <a:gd name="T6" fmla="*/ 288 w 1422"/>
              <a:gd name="T7" fmla="*/ 13 h 313"/>
              <a:gd name="T8" fmla="*/ 414 w 1422"/>
              <a:gd name="T9" fmla="*/ 301 h 313"/>
              <a:gd name="T10" fmla="*/ 510 w 1422"/>
              <a:gd name="T11" fmla="*/ 13 h 313"/>
              <a:gd name="T12" fmla="*/ 654 w 1422"/>
              <a:gd name="T13" fmla="*/ 301 h 313"/>
              <a:gd name="T14" fmla="*/ 750 w 1422"/>
              <a:gd name="T15" fmla="*/ 13 h 313"/>
              <a:gd name="T16" fmla="*/ 900 w 1422"/>
              <a:gd name="T17" fmla="*/ 301 h 313"/>
              <a:gd name="T18" fmla="*/ 990 w 1422"/>
              <a:gd name="T19" fmla="*/ 13 h 313"/>
              <a:gd name="T20" fmla="*/ 1122 w 1422"/>
              <a:gd name="T21" fmla="*/ 289 h 313"/>
              <a:gd name="T22" fmla="*/ 1230 w 1422"/>
              <a:gd name="T23" fmla="*/ 157 h 313"/>
              <a:gd name="T24" fmla="*/ 1422 w 1422"/>
              <a:gd name="T25" fmla="*/ 157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2" h="313">
                <a:moveTo>
                  <a:pt x="0" y="223"/>
                </a:moveTo>
                <a:cubicBezTo>
                  <a:pt x="13" y="188"/>
                  <a:pt x="49" y="0"/>
                  <a:pt x="78" y="13"/>
                </a:cubicBezTo>
                <a:cubicBezTo>
                  <a:pt x="107" y="26"/>
                  <a:pt x="139" y="301"/>
                  <a:pt x="174" y="301"/>
                </a:cubicBezTo>
                <a:cubicBezTo>
                  <a:pt x="209" y="301"/>
                  <a:pt x="248" y="13"/>
                  <a:pt x="288" y="13"/>
                </a:cubicBezTo>
                <a:cubicBezTo>
                  <a:pt x="328" y="13"/>
                  <a:pt x="377" y="301"/>
                  <a:pt x="414" y="301"/>
                </a:cubicBezTo>
                <a:cubicBezTo>
                  <a:pt x="451" y="301"/>
                  <a:pt x="470" y="13"/>
                  <a:pt x="510" y="13"/>
                </a:cubicBezTo>
                <a:cubicBezTo>
                  <a:pt x="550" y="13"/>
                  <a:pt x="614" y="301"/>
                  <a:pt x="654" y="301"/>
                </a:cubicBezTo>
                <a:cubicBezTo>
                  <a:pt x="694" y="301"/>
                  <a:pt x="709" y="13"/>
                  <a:pt x="750" y="13"/>
                </a:cubicBezTo>
                <a:cubicBezTo>
                  <a:pt x="791" y="13"/>
                  <a:pt x="860" y="301"/>
                  <a:pt x="900" y="301"/>
                </a:cubicBezTo>
                <a:cubicBezTo>
                  <a:pt x="940" y="301"/>
                  <a:pt x="953" y="15"/>
                  <a:pt x="990" y="13"/>
                </a:cubicBezTo>
                <a:cubicBezTo>
                  <a:pt x="1027" y="11"/>
                  <a:pt x="1082" y="265"/>
                  <a:pt x="1122" y="289"/>
                </a:cubicBezTo>
                <a:cubicBezTo>
                  <a:pt x="1162" y="313"/>
                  <a:pt x="1180" y="179"/>
                  <a:pt x="1230" y="157"/>
                </a:cubicBezTo>
                <a:cubicBezTo>
                  <a:pt x="1280" y="135"/>
                  <a:pt x="1346" y="145"/>
                  <a:pt x="1422" y="157"/>
                </a:cubicBezTo>
              </a:path>
            </a:pathLst>
          </a:custGeom>
          <a:noFill/>
          <a:ln w="38100" cmpd="sng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7255" name="Rectangle 39"/>
          <p:cNvSpPr>
            <a:spLocks noChangeArrowheads="1"/>
          </p:cNvSpPr>
          <p:nvPr/>
        </p:nvSpPr>
        <p:spPr bwMode="auto">
          <a:xfrm>
            <a:off x="4735512" y="187325"/>
            <a:ext cx="4679950" cy="61928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7256" name="Picture 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38" y="3014663"/>
            <a:ext cx="4765675" cy="3302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7257" name="Picture 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12" y="1728789"/>
            <a:ext cx="4400550" cy="160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7258" name="Text Box 42"/>
          <p:cNvSpPr txBox="1">
            <a:spLocks noChangeArrowheads="1"/>
          </p:cNvSpPr>
          <p:nvPr/>
        </p:nvSpPr>
        <p:spPr bwMode="auto">
          <a:xfrm rot="20154913">
            <a:off x="5692916" y="500163"/>
            <a:ext cx="10871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44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a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4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= 0.1 nm</a:t>
            </a:r>
            <a:r>
              <a:rPr kumimoji="0" lang="en-US" altLang="en-US" sz="1400" b="0" i="0" u="none" strike="noStrike" kern="1200" cap="none" spc="0" normalizeH="0" baseline="30000" noProof="0">
                <a:ln>
                  <a:noFill/>
                </a:ln>
                <a:solidFill>
                  <a:srgbClr val="00004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-1</a:t>
            </a:r>
          </a:p>
        </p:txBody>
      </p:sp>
      <p:sp>
        <p:nvSpPr>
          <p:cNvPr id="137259" name="Text Box 43"/>
          <p:cNvSpPr txBox="1">
            <a:spLocks noChangeArrowheads="1"/>
          </p:cNvSpPr>
          <p:nvPr/>
        </p:nvSpPr>
        <p:spPr bwMode="auto">
          <a:xfrm rot="-823554">
            <a:off x="7021297" y="2187676"/>
            <a:ext cx="116089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44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4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= 0.05 nm</a:t>
            </a:r>
            <a:r>
              <a:rPr kumimoji="0" lang="en-US" altLang="en-US" sz="1400" b="0" i="0" u="none" strike="noStrike" kern="1200" cap="none" spc="0" normalizeH="0" baseline="30000" noProof="0">
                <a:ln>
                  <a:noFill/>
                </a:ln>
                <a:solidFill>
                  <a:srgbClr val="000044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-1</a:t>
            </a:r>
          </a:p>
        </p:txBody>
      </p:sp>
      <p:pic>
        <p:nvPicPr>
          <p:cNvPr id="137260" name="Picture 4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659" y="-111919"/>
            <a:ext cx="4876800" cy="3311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 Box 30"/>
          <p:cNvSpPr txBox="1">
            <a:spLocks noChangeArrowheads="1"/>
          </p:cNvSpPr>
          <p:nvPr/>
        </p:nvSpPr>
        <p:spPr bwMode="auto">
          <a:xfrm>
            <a:off x="448135" y="4013500"/>
            <a:ext cx="2627642" cy="34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sv-SE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98D4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Reflective photocathode:</a:t>
            </a:r>
            <a:endParaRPr kumimoji="0" lang="sv-SE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98D4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81068" y="4311884"/>
            <a:ext cx="2464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sv-SE" altLang="en-US" sz="20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endParaRPr kumimoji="0" lang="sv-SE" altLang="en-US" sz="20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29" name="Freeform 33"/>
          <p:cNvSpPr>
            <a:spLocks/>
          </p:cNvSpPr>
          <p:nvPr/>
        </p:nvSpPr>
        <p:spPr bwMode="auto">
          <a:xfrm rot="2278963">
            <a:off x="191251" y="4845380"/>
            <a:ext cx="1293170" cy="276811"/>
          </a:xfrm>
          <a:custGeom>
            <a:avLst/>
            <a:gdLst>
              <a:gd name="T0" fmla="*/ 0 w 1422"/>
              <a:gd name="T1" fmla="*/ 223 h 313"/>
              <a:gd name="T2" fmla="*/ 78 w 1422"/>
              <a:gd name="T3" fmla="*/ 13 h 313"/>
              <a:gd name="T4" fmla="*/ 174 w 1422"/>
              <a:gd name="T5" fmla="*/ 301 h 313"/>
              <a:gd name="T6" fmla="*/ 288 w 1422"/>
              <a:gd name="T7" fmla="*/ 13 h 313"/>
              <a:gd name="T8" fmla="*/ 414 w 1422"/>
              <a:gd name="T9" fmla="*/ 301 h 313"/>
              <a:gd name="T10" fmla="*/ 510 w 1422"/>
              <a:gd name="T11" fmla="*/ 13 h 313"/>
              <a:gd name="T12" fmla="*/ 654 w 1422"/>
              <a:gd name="T13" fmla="*/ 301 h 313"/>
              <a:gd name="T14" fmla="*/ 750 w 1422"/>
              <a:gd name="T15" fmla="*/ 13 h 313"/>
              <a:gd name="T16" fmla="*/ 900 w 1422"/>
              <a:gd name="T17" fmla="*/ 301 h 313"/>
              <a:gd name="T18" fmla="*/ 990 w 1422"/>
              <a:gd name="T19" fmla="*/ 13 h 313"/>
              <a:gd name="T20" fmla="*/ 1122 w 1422"/>
              <a:gd name="T21" fmla="*/ 289 h 313"/>
              <a:gd name="T22" fmla="*/ 1230 w 1422"/>
              <a:gd name="T23" fmla="*/ 157 h 313"/>
              <a:gd name="T24" fmla="*/ 1422 w 1422"/>
              <a:gd name="T25" fmla="*/ 157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2" h="313">
                <a:moveTo>
                  <a:pt x="0" y="223"/>
                </a:moveTo>
                <a:cubicBezTo>
                  <a:pt x="13" y="188"/>
                  <a:pt x="49" y="0"/>
                  <a:pt x="78" y="13"/>
                </a:cubicBezTo>
                <a:cubicBezTo>
                  <a:pt x="107" y="26"/>
                  <a:pt x="139" y="301"/>
                  <a:pt x="174" y="301"/>
                </a:cubicBezTo>
                <a:cubicBezTo>
                  <a:pt x="209" y="301"/>
                  <a:pt x="248" y="13"/>
                  <a:pt x="288" y="13"/>
                </a:cubicBezTo>
                <a:cubicBezTo>
                  <a:pt x="328" y="13"/>
                  <a:pt x="377" y="301"/>
                  <a:pt x="414" y="301"/>
                </a:cubicBezTo>
                <a:cubicBezTo>
                  <a:pt x="451" y="301"/>
                  <a:pt x="470" y="13"/>
                  <a:pt x="510" y="13"/>
                </a:cubicBezTo>
                <a:cubicBezTo>
                  <a:pt x="550" y="13"/>
                  <a:pt x="614" y="301"/>
                  <a:pt x="654" y="301"/>
                </a:cubicBezTo>
                <a:cubicBezTo>
                  <a:pt x="694" y="301"/>
                  <a:pt x="709" y="13"/>
                  <a:pt x="750" y="13"/>
                </a:cubicBezTo>
                <a:cubicBezTo>
                  <a:pt x="791" y="13"/>
                  <a:pt x="860" y="301"/>
                  <a:pt x="900" y="301"/>
                </a:cubicBezTo>
                <a:cubicBezTo>
                  <a:pt x="940" y="301"/>
                  <a:pt x="953" y="15"/>
                  <a:pt x="990" y="13"/>
                </a:cubicBezTo>
                <a:cubicBezTo>
                  <a:pt x="1027" y="11"/>
                  <a:pt x="1082" y="265"/>
                  <a:pt x="1122" y="289"/>
                </a:cubicBezTo>
                <a:cubicBezTo>
                  <a:pt x="1162" y="313"/>
                  <a:pt x="1180" y="179"/>
                  <a:pt x="1230" y="157"/>
                </a:cubicBezTo>
                <a:cubicBezTo>
                  <a:pt x="1280" y="135"/>
                  <a:pt x="1346" y="145"/>
                  <a:pt x="1422" y="157"/>
                </a:cubicBezTo>
              </a:path>
            </a:pathLst>
          </a:custGeom>
          <a:noFill/>
          <a:ln w="38100" cmpd="sng">
            <a:solidFill>
              <a:srgbClr val="FF33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31" name="Text Box 28"/>
          <p:cNvSpPr txBox="1">
            <a:spLocks noChangeArrowheads="1"/>
          </p:cNvSpPr>
          <p:nvPr/>
        </p:nvSpPr>
        <p:spPr bwMode="auto">
          <a:xfrm>
            <a:off x="1432651" y="5920370"/>
            <a:ext cx="500780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sv-SE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PC</a:t>
            </a:r>
          </a:p>
        </p:txBody>
      </p:sp>
      <p:sp>
        <p:nvSpPr>
          <p:cNvPr id="32" name="Rectangle 23"/>
          <p:cNvSpPr>
            <a:spLocks noChangeArrowheads="1"/>
          </p:cNvSpPr>
          <p:nvPr/>
        </p:nvSpPr>
        <p:spPr bwMode="auto">
          <a:xfrm rot="5400000">
            <a:off x="1861566" y="4986500"/>
            <a:ext cx="1807306" cy="88047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33" name="Text Box 29"/>
          <p:cNvSpPr txBox="1">
            <a:spLocks noChangeArrowheads="1"/>
          </p:cNvSpPr>
          <p:nvPr/>
        </p:nvSpPr>
        <p:spPr bwMode="auto">
          <a:xfrm rot="-5400000">
            <a:off x="2163207" y="5799266"/>
            <a:ext cx="920445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sv-SE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44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substrate</a:t>
            </a:r>
          </a:p>
        </p:txBody>
      </p:sp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2412648" y="4812175"/>
            <a:ext cx="324128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sv-SE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44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e</a:t>
            </a:r>
            <a:r>
              <a:rPr kumimoji="0" lang="sv-SE" altLang="en-US" sz="1400" b="1" i="0" u="none" strike="noStrike" kern="1200" cap="none" spc="0" normalizeH="0" baseline="30000" noProof="0" dirty="0">
                <a:ln>
                  <a:noFill/>
                </a:ln>
                <a:solidFill>
                  <a:srgbClr val="000044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-</a:t>
            </a:r>
            <a:endParaRPr kumimoji="0" lang="sv-SE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44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 rot="591444">
            <a:off x="2010541" y="4732583"/>
            <a:ext cx="436514" cy="815401"/>
          </a:xfrm>
          <a:custGeom>
            <a:avLst/>
            <a:gdLst>
              <a:gd name="T0" fmla="*/ 227 w 265"/>
              <a:gd name="T1" fmla="*/ 0 h 454"/>
              <a:gd name="T2" fmla="*/ 227 w 265"/>
              <a:gd name="T3" fmla="*/ 272 h 454"/>
              <a:gd name="T4" fmla="*/ 0 w 265"/>
              <a:gd name="T5" fmla="*/ 454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5" h="454">
                <a:moveTo>
                  <a:pt x="227" y="0"/>
                </a:moveTo>
                <a:cubicBezTo>
                  <a:pt x="246" y="98"/>
                  <a:pt x="265" y="197"/>
                  <a:pt x="227" y="272"/>
                </a:cubicBezTo>
                <a:cubicBezTo>
                  <a:pt x="189" y="347"/>
                  <a:pt x="38" y="424"/>
                  <a:pt x="0" y="454"/>
                </a:cubicBezTo>
              </a:path>
            </a:pathLst>
          </a:custGeom>
          <a:noFill/>
          <a:ln w="28575" cap="flat" cmpd="sng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36" name="Freeform 26"/>
          <p:cNvSpPr>
            <a:spLocks/>
          </p:cNvSpPr>
          <p:nvPr/>
        </p:nvSpPr>
        <p:spPr bwMode="auto">
          <a:xfrm>
            <a:off x="585733" y="5378050"/>
            <a:ext cx="778973" cy="856252"/>
          </a:xfrm>
          <a:custGeom>
            <a:avLst/>
            <a:gdLst>
              <a:gd name="T0" fmla="*/ 810 w 816"/>
              <a:gd name="T1" fmla="*/ 0 h 426"/>
              <a:gd name="T2" fmla="*/ 816 w 816"/>
              <a:gd name="T3" fmla="*/ 126 h 426"/>
              <a:gd name="T4" fmla="*/ 720 w 816"/>
              <a:gd name="T5" fmla="*/ 138 h 426"/>
              <a:gd name="T6" fmla="*/ 672 w 816"/>
              <a:gd name="T7" fmla="*/ 90 h 426"/>
              <a:gd name="T8" fmla="*/ 720 w 816"/>
              <a:gd name="T9" fmla="*/ 90 h 426"/>
              <a:gd name="T10" fmla="*/ 672 w 816"/>
              <a:gd name="T11" fmla="*/ 138 h 426"/>
              <a:gd name="T12" fmla="*/ 624 w 816"/>
              <a:gd name="T13" fmla="*/ 90 h 426"/>
              <a:gd name="T14" fmla="*/ 576 w 816"/>
              <a:gd name="T15" fmla="*/ 186 h 426"/>
              <a:gd name="T16" fmla="*/ 624 w 816"/>
              <a:gd name="T17" fmla="*/ 138 h 426"/>
              <a:gd name="T18" fmla="*/ 528 w 816"/>
              <a:gd name="T19" fmla="*/ 138 h 426"/>
              <a:gd name="T20" fmla="*/ 528 w 816"/>
              <a:gd name="T21" fmla="*/ 234 h 426"/>
              <a:gd name="T22" fmla="*/ 576 w 816"/>
              <a:gd name="T23" fmla="*/ 186 h 426"/>
              <a:gd name="T24" fmla="*/ 480 w 816"/>
              <a:gd name="T25" fmla="*/ 186 h 426"/>
              <a:gd name="T26" fmla="*/ 528 w 816"/>
              <a:gd name="T27" fmla="*/ 330 h 426"/>
              <a:gd name="T28" fmla="*/ 576 w 816"/>
              <a:gd name="T29" fmla="*/ 282 h 426"/>
              <a:gd name="T30" fmla="*/ 480 w 816"/>
              <a:gd name="T31" fmla="*/ 282 h 426"/>
              <a:gd name="T32" fmla="*/ 0 w 816"/>
              <a:gd name="T33" fmla="*/ 426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426">
                <a:moveTo>
                  <a:pt x="810" y="0"/>
                </a:moveTo>
                <a:cubicBezTo>
                  <a:pt x="816" y="114"/>
                  <a:pt x="816" y="72"/>
                  <a:pt x="816" y="126"/>
                </a:cubicBezTo>
                <a:lnTo>
                  <a:pt x="720" y="138"/>
                </a:lnTo>
                <a:lnTo>
                  <a:pt x="672" y="90"/>
                </a:lnTo>
                <a:lnTo>
                  <a:pt x="720" y="90"/>
                </a:lnTo>
                <a:lnTo>
                  <a:pt x="672" y="138"/>
                </a:lnTo>
                <a:lnTo>
                  <a:pt x="624" y="90"/>
                </a:lnTo>
                <a:lnTo>
                  <a:pt x="576" y="186"/>
                </a:lnTo>
                <a:lnTo>
                  <a:pt x="624" y="138"/>
                </a:lnTo>
                <a:lnTo>
                  <a:pt x="528" y="138"/>
                </a:lnTo>
                <a:lnTo>
                  <a:pt x="528" y="234"/>
                </a:lnTo>
                <a:lnTo>
                  <a:pt x="576" y="186"/>
                </a:lnTo>
                <a:lnTo>
                  <a:pt x="480" y="186"/>
                </a:lnTo>
                <a:lnTo>
                  <a:pt x="528" y="330"/>
                </a:lnTo>
                <a:lnTo>
                  <a:pt x="576" y="282"/>
                </a:lnTo>
                <a:lnTo>
                  <a:pt x="480" y="282"/>
                </a:lnTo>
                <a:lnTo>
                  <a:pt x="0" y="426"/>
                </a:lnTo>
              </a:path>
            </a:pathLst>
          </a:custGeom>
          <a:noFill/>
          <a:ln w="28575" cap="flat" cmpd="sng">
            <a:solidFill>
              <a:srgbClr val="FFFF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37" name="Text Box 27"/>
          <p:cNvSpPr txBox="1">
            <a:spLocks noChangeArrowheads="1"/>
          </p:cNvSpPr>
          <p:nvPr/>
        </p:nvSpPr>
        <p:spPr bwMode="auto">
          <a:xfrm>
            <a:off x="429604" y="5757716"/>
            <a:ext cx="3850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sv-SE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e</a:t>
            </a:r>
            <a:r>
              <a:rPr kumimoji="0" lang="sv-SE" altLang="en-US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-</a:t>
            </a:r>
            <a:endParaRPr kumimoji="0" lang="sv-SE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39" name="Text Box 29"/>
          <p:cNvSpPr txBox="1">
            <a:spLocks noChangeArrowheads="1"/>
          </p:cNvSpPr>
          <p:nvPr/>
        </p:nvSpPr>
        <p:spPr bwMode="auto">
          <a:xfrm>
            <a:off x="3391472" y="2015285"/>
            <a:ext cx="782587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>
                    <a:alpha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CC33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sv-SE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44"/>
                </a:solidFill>
                <a:effectLst/>
                <a:uLnTx/>
                <a:uFillTx/>
                <a:latin typeface="Helvetica" pitchFamily="34" charset="0"/>
                <a:ea typeface="+mn-ea"/>
                <a:cs typeface="+mn-cs"/>
              </a:rPr>
              <a:t>window</a:t>
            </a:r>
            <a:endParaRPr kumimoji="0" lang="sv-SE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44"/>
              </a:solidFill>
              <a:effectLst/>
              <a:uLnTx/>
              <a:uFillTx/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2" name="Right Arrow 1"/>
          <p:cNvSpPr/>
          <p:nvPr/>
        </p:nvSpPr>
        <p:spPr bwMode="auto">
          <a:xfrm rot="12876040">
            <a:off x="4233995" y="2804250"/>
            <a:ext cx="1126753" cy="627736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2" name="Date Placeholder 3"/>
          <p:cNvSpPr txBox="1">
            <a:spLocks/>
          </p:cNvSpPr>
          <p:nvPr/>
        </p:nvSpPr>
        <p:spPr>
          <a:xfrm>
            <a:off x="289179" y="6578721"/>
            <a:ext cx="9126283" cy="18519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b="1" kern="12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ea typeface="+mn-ea"/>
                <a:cs typeface="+mn-cs"/>
              </a:defRPr>
            </a:lvl9pPr>
          </a:lstStyle>
          <a:p>
            <a:r>
              <a:rPr lang="en-US" smtClean="0"/>
              <a:t>CERN, 21/02/2017,    RD51 Miniweek  -  Precision timing Workshop  -  CsI in gaseous detectors  -  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3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68114" y="5100544"/>
            <a:ext cx="6175594" cy="341632"/>
          </a:xfrm>
          <a:prstGeom prst="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0" dirty="0" err="1" smtClean="0">
                <a:solidFill>
                  <a:schemeClr val="tx1"/>
                </a:solidFill>
                <a:effectLst/>
              </a:rPr>
              <a:t>J.Séguinot</a:t>
            </a:r>
            <a:r>
              <a:rPr lang="en-US" sz="1800" b="0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sz="1800" b="0" dirty="0">
                <a:solidFill>
                  <a:schemeClr val="tx1"/>
                </a:solidFill>
                <a:effectLst/>
              </a:rPr>
              <a:t>et al., </a:t>
            </a:r>
            <a:r>
              <a:rPr lang="en-US" sz="1800" b="0" dirty="0" err="1">
                <a:solidFill>
                  <a:schemeClr val="tx1"/>
                </a:solidFill>
                <a:effectLst/>
              </a:rPr>
              <a:t>Nucl</a:t>
            </a:r>
            <a:r>
              <a:rPr lang="en-US" sz="1800" b="0" dirty="0">
                <a:solidFill>
                  <a:schemeClr val="tx1"/>
                </a:solidFill>
                <a:effectLst/>
              </a:rPr>
              <a:t>. Instr. and Meth. A 371 (1996), p. 64.</a:t>
            </a:r>
            <a:endParaRPr lang="en-US" sz="2800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10" name="Group 79"/>
          <p:cNvGrpSpPr/>
          <p:nvPr/>
        </p:nvGrpSpPr>
        <p:grpSpPr>
          <a:xfrm>
            <a:off x="6545940" y="3406038"/>
            <a:ext cx="3182435" cy="2922910"/>
            <a:chOff x="6627673" y="2567167"/>
            <a:chExt cx="3112103" cy="3146510"/>
          </a:xfrm>
        </p:grpSpPr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6693183" y="5118392"/>
              <a:ext cx="3028046" cy="56252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12" name="Rectangle 40"/>
            <p:cNvSpPr>
              <a:spLocks noChangeArrowheads="1"/>
            </p:cNvSpPr>
            <p:nvPr/>
          </p:nvSpPr>
          <p:spPr bwMode="auto">
            <a:xfrm>
              <a:off x="7630112" y="2567167"/>
              <a:ext cx="1985723" cy="2362200"/>
            </a:xfrm>
            <a:prstGeom prst="rect">
              <a:avLst/>
            </a:prstGeom>
            <a:gradFill rotWithShape="0">
              <a:gsLst>
                <a:gs pos="0">
                  <a:srgbClr val="CCECFF"/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b="0" i="1" u="sng">
                <a:solidFill>
                  <a:prstClr val="black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Line 41"/>
            <p:cNvSpPr>
              <a:spLocks noChangeShapeType="1"/>
            </p:cNvSpPr>
            <p:nvPr/>
          </p:nvSpPr>
          <p:spPr bwMode="auto">
            <a:xfrm flipH="1">
              <a:off x="6627673" y="3581400"/>
              <a:ext cx="38167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14" name="Line 42"/>
            <p:cNvSpPr>
              <a:spLocks noChangeShapeType="1"/>
            </p:cNvSpPr>
            <p:nvPr/>
          </p:nvSpPr>
          <p:spPr bwMode="auto">
            <a:xfrm flipH="1">
              <a:off x="7464942" y="3581400"/>
              <a:ext cx="30430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15" name="Line 43"/>
            <p:cNvSpPr>
              <a:spLocks noChangeShapeType="1"/>
            </p:cNvSpPr>
            <p:nvPr/>
          </p:nvSpPr>
          <p:spPr bwMode="auto">
            <a:xfrm flipH="1">
              <a:off x="6627673" y="2971800"/>
              <a:ext cx="381671" cy="15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16" name="Line 44"/>
            <p:cNvSpPr>
              <a:spLocks noChangeShapeType="1"/>
            </p:cNvSpPr>
            <p:nvPr/>
          </p:nvSpPr>
          <p:spPr bwMode="auto">
            <a:xfrm flipH="1">
              <a:off x="7464942" y="2971800"/>
              <a:ext cx="30430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17" name="Line 45"/>
            <p:cNvSpPr>
              <a:spLocks noChangeShapeType="1"/>
            </p:cNvSpPr>
            <p:nvPr/>
          </p:nvSpPr>
          <p:spPr bwMode="auto">
            <a:xfrm flipH="1">
              <a:off x="6627673" y="4191000"/>
              <a:ext cx="38167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18" name="Line 46"/>
            <p:cNvSpPr>
              <a:spLocks noChangeShapeType="1"/>
            </p:cNvSpPr>
            <p:nvPr/>
          </p:nvSpPr>
          <p:spPr bwMode="auto">
            <a:xfrm flipH="1">
              <a:off x="7464942" y="4191000"/>
              <a:ext cx="30430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19" name="Line 47"/>
            <p:cNvSpPr>
              <a:spLocks noChangeShapeType="1"/>
            </p:cNvSpPr>
            <p:nvPr/>
          </p:nvSpPr>
          <p:spPr bwMode="auto">
            <a:xfrm flipH="1">
              <a:off x="6627673" y="4724400"/>
              <a:ext cx="38167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20" name="Line 48"/>
            <p:cNvSpPr>
              <a:spLocks noChangeShapeType="1"/>
            </p:cNvSpPr>
            <p:nvPr/>
          </p:nvSpPr>
          <p:spPr bwMode="auto">
            <a:xfrm flipH="1">
              <a:off x="7464942" y="4724400"/>
              <a:ext cx="30430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21" name="AutoShape 49"/>
            <p:cNvSpPr>
              <a:spLocks noChangeArrowheads="1"/>
            </p:cNvSpPr>
            <p:nvPr/>
          </p:nvSpPr>
          <p:spPr bwMode="auto">
            <a:xfrm rot="16200000" flipH="1">
              <a:off x="7046367" y="2706178"/>
              <a:ext cx="457200" cy="531245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22" name="AutoShape 50"/>
            <p:cNvSpPr>
              <a:spLocks noChangeArrowheads="1"/>
            </p:cNvSpPr>
            <p:nvPr/>
          </p:nvSpPr>
          <p:spPr bwMode="auto">
            <a:xfrm rot="16200000" flipH="1">
              <a:off x="7046367" y="3315778"/>
              <a:ext cx="457200" cy="531245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23" name="AutoShape 51"/>
            <p:cNvSpPr>
              <a:spLocks noChangeArrowheads="1"/>
            </p:cNvSpPr>
            <p:nvPr/>
          </p:nvSpPr>
          <p:spPr bwMode="auto">
            <a:xfrm rot="16200000" flipH="1">
              <a:off x="7046367" y="3925378"/>
              <a:ext cx="457200" cy="531245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24" name="AutoShape 52"/>
            <p:cNvSpPr>
              <a:spLocks noChangeArrowheads="1"/>
            </p:cNvSpPr>
            <p:nvPr/>
          </p:nvSpPr>
          <p:spPr bwMode="auto">
            <a:xfrm rot="16200000" flipH="1">
              <a:off x="7046367" y="4457191"/>
              <a:ext cx="457200" cy="531245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25" name="AutoShape 57"/>
            <p:cNvSpPr>
              <a:spLocks noChangeArrowheads="1"/>
            </p:cNvSpPr>
            <p:nvPr/>
          </p:nvSpPr>
          <p:spPr bwMode="auto">
            <a:xfrm>
              <a:off x="8303931" y="3352800"/>
              <a:ext cx="379953" cy="381000"/>
            </a:xfrm>
            <a:prstGeom prst="irregularSeal2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b="0" i="1" u="sng">
                <a:solidFill>
                  <a:srgbClr val="FF00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Line 58"/>
            <p:cNvSpPr>
              <a:spLocks noChangeShapeType="1"/>
            </p:cNvSpPr>
            <p:nvPr/>
          </p:nvSpPr>
          <p:spPr bwMode="auto">
            <a:xfrm>
              <a:off x="8455225" y="2819400"/>
              <a:ext cx="0" cy="2209800"/>
            </a:xfrm>
            <a:prstGeom prst="line">
              <a:avLst/>
            </a:prstGeom>
            <a:noFill/>
            <a:ln w="12700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27" name="Freeform 59"/>
            <p:cNvSpPr>
              <a:spLocks/>
            </p:cNvSpPr>
            <p:nvPr/>
          </p:nvSpPr>
          <p:spPr bwMode="auto">
            <a:xfrm rot="-10903917">
              <a:off x="7922260" y="3581400"/>
              <a:ext cx="1086560" cy="673100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90" y="0"/>
                </a:cxn>
                <a:cxn ang="0">
                  <a:pos x="128" y="6"/>
                </a:cxn>
                <a:cxn ang="0">
                  <a:pos x="166" y="90"/>
                </a:cxn>
                <a:cxn ang="0">
                  <a:pos x="237" y="173"/>
                </a:cxn>
                <a:cxn ang="0">
                  <a:pos x="410" y="166"/>
                </a:cxn>
                <a:cxn ang="0">
                  <a:pos x="448" y="237"/>
                </a:cxn>
                <a:cxn ang="0">
                  <a:pos x="461" y="282"/>
                </a:cxn>
                <a:cxn ang="0">
                  <a:pos x="582" y="288"/>
                </a:cxn>
                <a:cxn ang="0">
                  <a:pos x="633" y="384"/>
                </a:cxn>
                <a:cxn ang="0">
                  <a:pos x="659" y="397"/>
                </a:cxn>
              </a:cxnLst>
              <a:rect l="0" t="0" r="r" b="b"/>
              <a:pathLst>
                <a:path w="685" h="424">
                  <a:moveTo>
                    <a:pt x="0" y="19"/>
                  </a:moveTo>
                  <a:cubicBezTo>
                    <a:pt x="31" y="13"/>
                    <a:pt x="59" y="5"/>
                    <a:pt x="90" y="0"/>
                  </a:cubicBezTo>
                  <a:cubicBezTo>
                    <a:pt x="103" y="2"/>
                    <a:pt x="116" y="1"/>
                    <a:pt x="128" y="6"/>
                  </a:cubicBezTo>
                  <a:cubicBezTo>
                    <a:pt x="155" y="18"/>
                    <a:pt x="158" y="68"/>
                    <a:pt x="166" y="90"/>
                  </a:cubicBezTo>
                  <a:cubicBezTo>
                    <a:pt x="181" y="132"/>
                    <a:pt x="192" y="156"/>
                    <a:pt x="237" y="173"/>
                  </a:cubicBezTo>
                  <a:cubicBezTo>
                    <a:pt x="288" y="170"/>
                    <a:pt x="357" y="156"/>
                    <a:pt x="410" y="166"/>
                  </a:cubicBezTo>
                  <a:cubicBezTo>
                    <a:pt x="427" y="189"/>
                    <a:pt x="440" y="209"/>
                    <a:pt x="448" y="237"/>
                  </a:cubicBezTo>
                  <a:cubicBezTo>
                    <a:pt x="452" y="252"/>
                    <a:pt x="446" y="279"/>
                    <a:pt x="461" y="282"/>
                  </a:cubicBezTo>
                  <a:cubicBezTo>
                    <a:pt x="501" y="290"/>
                    <a:pt x="542" y="286"/>
                    <a:pt x="582" y="288"/>
                  </a:cubicBezTo>
                  <a:cubicBezTo>
                    <a:pt x="590" y="304"/>
                    <a:pt x="612" y="368"/>
                    <a:pt x="633" y="384"/>
                  </a:cubicBezTo>
                  <a:cubicBezTo>
                    <a:pt x="685" y="424"/>
                    <a:pt x="636" y="370"/>
                    <a:pt x="659" y="397"/>
                  </a:cubicBezTo>
                </a:path>
              </a:pathLst>
            </a:custGeom>
            <a:noFill/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29" name="Rectangle 60"/>
            <p:cNvSpPr>
              <a:spLocks noChangeArrowheads="1"/>
            </p:cNvSpPr>
            <p:nvPr/>
          </p:nvSpPr>
          <p:spPr bwMode="auto">
            <a:xfrm>
              <a:off x="7769248" y="2819400"/>
              <a:ext cx="75647" cy="2057400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30" name="Line 61"/>
            <p:cNvSpPr>
              <a:spLocks noChangeShapeType="1"/>
            </p:cNvSpPr>
            <p:nvPr/>
          </p:nvSpPr>
          <p:spPr bwMode="auto">
            <a:xfrm>
              <a:off x="7844895" y="3581400"/>
              <a:ext cx="3060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sp>
          <p:nvSpPr>
            <p:cNvPr id="31" name="Text Box 62"/>
            <p:cNvSpPr txBox="1">
              <a:spLocks noChangeArrowheads="1"/>
            </p:cNvSpPr>
            <p:nvPr/>
          </p:nvSpPr>
          <p:spPr bwMode="auto">
            <a:xfrm>
              <a:off x="8655172" y="4269816"/>
              <a:ext cx="1084604" cy="6055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0" i="1" dirty="0">
                  <a:solidFill>
                    <a:prstClr val="black"/>
                  </a:solidFill>
                  <a:effectLst/>
                  <a:latin typeface="Times New Roman" pitchFamily="18" charset="0"/>
                </a:rPr>
                <a:t>Cherenkov </a:t>
              </a:r>
            </a:p>
            <a:p>
              <a:r>
                <a:rPr lang="en-US" b="0" i="1" dirty="0">
                  <a:solidFill>
                    <a:prstClr val="black"/>
                  </a:solidFill>
                  <a:effectLst/>
                  <a:latin typeface="Times New Roman" pitchFamily="18" charset="0"/>
                </a:rPr>
                <a:t>photon</a:t>
              </a:r>
            </a:p>
          </p:txBody>
        </p:sp>
        <p:sp>
          <p:nvSpPr>
            <p:cNvPr id="32" name="Text Box 63"/>
            <p:cNvSpPr txBox="1">
              <a:spLocks noChangeArrowheads="1"/>
            </p:cNvSpPr>
            <p:nvPr/>
          </p:nvSpPr>
          <p:spPr bwMode="auto">
            <a:xfrm>
              <a:off x="8617014" y="3110041"/>
              <a:ext cx="1065187" cy="6055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b="0" i="1" dirty="0">
                  <a:solidFill>
                    <a:prstClr val="black"/>
                  </a:solidFill>
                  <a:effectLst/>
                  <a:latin typeface="Times New Roman" pitchFamily="18" charset="0"/>
                </a:rPr>
                <a:t>Townsend</a:t>
              </a:r>
            </a:p>
            <a:p>
              <a:r>
                <a:rPr lang="en-US" b="0" i="1" dirty="0">
                  <a:solidFill>
                    <a:prstClr val="black"/>
                  </a:solidFill>
                  <a:effectLst/>
                  <a:latin typeface="Times New Roman" pitchFamily="18" charset="0"/>
                </a:rPr>
                <a:t>avalanche</a:t>
              </a:r>
            </a:p>
          </p:txBody>
        </p:sp>
        <p:sp>
          <p:nvSpPr>
            <p:cNvPr id="33" name="Text Box 65"/>
            <p:cNvSpPr txBox="1">
              <a:spLocks noChangeArrowheads="1"/>
            </p:cNvSpPr>
            <p:nvPr/>
          </p:nvSpPr>
          <p:spPr bwMode="auto">
            <a:xfrm>
              <a:off x="6693183" y="5126480"/>
              <a:ext cx="2600055" cy="5871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b="0" i="1" dirty="0">
                  <a:solidFill>
                    <a:prstClr val="black"/>
                  </a:solidFill>
                  <a:effectLst/>
                </a:rPr>
                <a:t>thin layer (300 - 500 nm) of</a:t>
              </a:r>
            </a:p>
            <a:p>
              <a:r>
                <a:rPr lang="en-US" sz="1400" b="0" i="1" dirty="0" err="1" smtClean="0">
                  <a:solidFill>
                    <a:prstClr val="black"/>
                  </a:solidFill>
                  <a:effectLst/>
                </a:rPr>
                <a:t>CsI</a:t>
              </a:r>
              <a:r>
                <a:rPr lang="en-US" sz="1400" b="0" i="1" dirty="0" smtClean="0">
                  <a:solidFill>
                    <a:prstClr val="black"/>
                  </a:solidFill>
                  <a:effectLst/>
                </a:rPr>
                <a:t> </a:t>
              </a:r>
              <a:r>
                <a:rPr lang="en-US" sz="1400" b="0" i="1" dirty="0">
                  <a:solidFill>
                    <a:prstClr val="black"/>
                  </a:solidFill>
                  <a:effectLst/>
                </a:rPr>
                <a:t>on </a:t>
              </a:r>
              <a:r>
                <a:rPr lang="en-US" sz="1400" b="0" i="1" dirty="0" smtClean="0">
                  <a:solidFill>
                    <a:prstClr val="black"/>
                  </a:solidFill>
                  <a:effectLst/>
                </a:rPr>
                <a:t>a </a:t>
              </a:r>
              <a:r>
                <a:rPr lang="en-US" sz="1400" b="0" i="1" dirty="0">
                  <a:solidFill>
                    <a:prstClr val="black"/>
                  </a:solidFill>
                  <a:effectLst/>
                </a:rPr>
                <a:t>cathode pad plane</a:t>
              </a:r>
            </a:p>
          </p:txBody>
        </p:sp>
        <p:sp>
          <p:nvSpPr>
            <p:cNvPr id="34" name="Line 66"/>
            <p:cNvSpPr>
              <a:spLocks noChangeShapeType="1"/>
            </p:cNvSpPr>
            <p:nvPr/>
          </p:nvSpPr>
          <p:spPr bwMode="auto">
            <a:xfrm flipH="1" flipV="1">
              <a:off x="7846614" y="4754555"/>
              <a:ext cx="151293" cy="381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800" i="1" u="sng">
                <a:effectLst/>
              </a:endParaRPr>
            </a:p>
          </p:txBody>
        </p:sp>
        <p:grpSp>
          <p:nvGrpSpPr>
            <p:cNvPr id="35" name="Group 73"/>
            <p:cNvGrpSpPr>
              <a:grpSpLocks/>
            </p:cNvGrpSpPr>
            <p:nvPr/>
          </p:nvGrpSpPr>
          <p:grpSpPr bwMode="auto">
            <a:xfrm>
              <a:off x="7693601" y="2819400"/>
              <a:ext cx="75647" cy="2057400"/>
              <a:chOff x="2160" y="1776"/>
              <a:chExt cx="48" cy="1296"/>
            </a:xfrm>
          </p:grpSpPr>
          <p:sp>
            <p:nvSpPr>
              <p:cNvPr id="36" name="Rectangle 74"/>
              <p:cNvSpPr>
                <a:spLocks noChangeArrowheads="1"/>
              </p:cNvSpPr>
              <p:nvPr/>
            </p:nvSpPr>
            <p:spPr bwMode="auto">
              <a:xfrm>
                <a:off x="2160" y="1776"/>
                <a:ext cx="48" cy="192"/>
              </a:xfrm>
              <a:prstGeom prst="rect">
                <a:avLst/>
              </a:prstGeom>
              <a:solidFill>
                <a:srgbClr val="9966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800" i="1" u="sng">
                  <a:effectLst/>
                </a:endParaRPr>
              </a:p>
            </p:txBody>
          </p:sp>
          <p:sp>
            <p:nvSpPr>
              <p:cNvPr id="37" name="Rectangle 75"/>
              <p:cNvSpPr>
                <a:spLocks noChangeArrowheads="1"/>
              </p:cNvSpPr>
              <p:nvPr/>
            </p:nvSpPr>
            <p:spPr bwMode="auto">
              <a:xfrm>
                <a:off x="2160" y="2160"/>
                <a:ext cx="48" cy="192"/>
              </a:xfrm>
              <a:prstGeom prst="rect">
                <a:avLst/>
              </a:prstGeom>
              <a:solidFill>
                <a:srgbClr val="9966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800" i="1" u="sng">
                  <a:effectLst/>
                </a:endParaRPr>
              </a:p>
            </p:txBody>
          </p:sp>
          <p:sp>
            <p:nvSpPr>
              <p:cNvPr id="38" name="Rectangle 76"/>
              <p:cNvSpPr>
                <a:spLocks noChangeArrowheads="1"/>
              </p:cNvSpPr>
              <p:nvPr/>
            </p:nvSpPr>
            <p:spPr bwMode="auto">
              <a:xfrm>
                <a:off x="2160" y="2544"/>
                <a:ext cx="48" cy="192"/>
              </a:xfrm>
              <a:prstGeom prst="rect">
                <a:avLst/>
              </a:prstGeom>
              <a:solidFill>
                <a:srgbClr val="9966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800" i="1" u="sng">
                  <a:effectLst/>
                </a:endParaRPr>
              </a:p>
            </p:txBody>
          </p:sp>
          <p:sp>
            <p:nvSpPr>
              <p:cNvPr id="40" name="Rectangle 77"/>
              <p:cNvSpPr>
                <a:spLocks noChangeArrowheads="1"/>
              </p:cNvSpPr>
              <p:nvPr/>
            </p:nvSpPr>
            <p:spPr bwMode="auto">
              <a:xfrm>
                <a:off x="2160" y="2880"/>
                <a:ext cx="48" cy="192"/>
              </a:xfrm>
              <a:prstGeom prst="rect">
                <a:avLst/>
              </a:prstGeom>
              <a:solidFill>
                <a:srgbClr val="99663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800" i="1" u="sng">
                  <a:effectLst/>
                </a:endParaRPr>
              </a:p>
            </p:txBody>
          </p:sp>
        </p:grpSp>
      </p:grpSp>
      <p:sp>
        <p:nvSpPr>
          <p:cNvPr id="41" name="TextBox 40"/>
          <p:cNvSpPr txBox="1"/>
          <p:nvPr/>
        </p:nvSpPr>
        <p:spPr>
          <a:xfrm>
            <a:off x="6757680" y="1203200"/>
            <a:ext cx="3018775" cy="2086725"/>
          </a:xfrm>
          <a:prstGeom prst="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C00000"/>
                </a:solidFill>
                <a:effectLst/>
              </a:rPr>
              <a:t>CsI</a:t>
            </a:r>
            <a:r>
              <a:rPr lang="en-US" sz="1800" dirty="0" smtClean="0">
                <a:solidFill>
                  <a:srgbClr val="C00000"/>
                </a:solidFill>
                <a:effectLst/>
              </a:rPr>
              <a:t> is highly reactive</a:t>
            </a:r>
          </a:p>
          <a:p>
            <a:r>
              <a:rPr lang="en-US" sz="1800" dirty="0" smtClean="0">
                <a:solidFill>
                  <a:srgbClr val="C00000"/>
                </a:solidFill>
                <a:effectLst/>
              </a:rPr>
              <a:t>with </a:t>
            </a:r>
            <a:r>
              <a:rPr lang="en-US" sz="1800" dirty="0" smtClean="0">
                <a:solidFill>
                  <a:srgbClr val="C00000"/>
                </a:solidFill>
                <a:effectLst/>
              </a:rPr>
              <a:t>moisture:</a:t>
            </a:r>
            <a:endParaRPr lang="en-US" sz="1800" dirty="0">
              <a:solidFill>
                <a:srgbClr val="C00000"/>
              </a:solidFill>
              <a:effectLst/>
            </a:endParaRPr>
          </a:p>
          <a:p>
            <a:r>
              <a:rPr lang="en-US" sz="1800" dirty="0" smtClean="0">
                <a:solidFill>
                  <a:srgbClr val="C00000"/>
                </a:solidFill>
                <a:effectLst/>
              </a:rPr>
              <a:t>it took many years to</a:t>
            </a:r>
          </a:p>
          <a:p>
            <a:r>
              <a:rPr lang="en-US" sz="1800" dirty="0" smtClean="0">
                <a:solidFill>
                  <a:srgbClr val="C00000"/>
                </a:solidFill>
                <a:effectLst/>
              </a:rPr>
              <a:t>develop appropriate</a:t>
            </a:r>
          </a:p>
          <a:p>
            <a:r>
              <a:rPr lang="en-US" sz="1800" dirty="0" smtClean="0">
                <a:solidFill>
                  <a:srgbClr val="C00000"/>
                </a:solidFill>
                <a:effectLst/>
              </a:rPr>
              <a:t>substrate preparation,</a:t>
            </a:r>
          </a:p>
          <a:p>
            <a:r>
              <a:rPr lang="en-US" sz="1800" dirty="0">
                <a:solidFill>
                  <a:srgbClr val="C00000"/>
                </a:solidFill>
                <a:effectLst/>
              </a:rPr>
              <a:t>deposition method</a:t>
            </a:r>
            <a:r>
              <a:rPr lang="en-US" sz="1800" dirty="0" smtClean="0">
                <a:solidFill>
                  <a:srgbClr val="C00000"/>
                </a:solidFill>
                <a:effectLst/>
              </a:rPr>
              <a:t>,</a:t>
            </a:r>
          </a:p>
          <a:p>
            <a:r>
              <a:rPr lang="en-US" sz="1800" dirty="0" smtClean="0">
                <a:solidFill>
                  <a:srgbClr val="C00000"/>
                </a:solidFill>
                <a:effectLst/>
              </a:rPr>
              <a:t>handling technology</a:t>
            </a:r>
          </a:p>
          <a:p>
            <a:r>
              <a:rPr lang="en-US" sz="1800" dirty="0" smtClean="0">
                <a:solidFill>
                  <a:srgbClr val="C00000"/>
                </a:solidFill>
                <a:effectLst/>
              </a:rPr>
              <a:t>for high QE gaseous PDs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5376" y="5449583"/>
            <a:ext cx="6340197" cy="1089529"/>
          </a:xfrm>
          <a:prstGeom prst="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  <a:effectLst/>
              </a:rPr>
              <a:t>This technique was pioneered by T. </a:t>
            </a:r>
            <a:r>
              <a:rPr lang="en-US" sz="1800" dirty="0" err="1" smtClean="0">
                <a:solidFill>
                  <a:srgbClr val="C00000"/>
                </a:solidFill>
                <a:effectLst/>
              </a:rPr>
              <a:t>Ypsilantis</a:t>
            </a:r>
            <a:r>
              <a:rPr lang="en-US" sz="1800" dirty="0" smtClean="0">
                <a:solidFill>
                  <a:srgbClr val="C00000"/>
                </a:solidFill>
                <a:effectLst/>
              </a:rPr>
              <a:t> and</a:t>
            </a:r>
          </a:p>
          <a:p>
            <a:r>
              <a:rPr lang="en-US" sz="1800" dirty="0" smtClean="0">
                <a:solidFill>
                  <a:srgbClr val="C00000"/>
                </a:solidFill>
                <a:effectLst/>
              </a:rPr>
              <a:t>J. </a:t>
            </a:r>
            <a:r>
              <a:rPr lang="en-US" sz="1800" dirty="0" err="1" smtClean="0">
                <a:solidFill>
                  <a:srgbClr val="C00000"/>
                </a:solidFill>
                <a:effectLst/>
              </a:rPr>
              <a:t>Séguinot</a:t>
            </a:r>
            <a:r>
              <a:rPr lang="en-US" sz="1800" dirty="0" smtClean="0">
                <a:solidFill>
                  <a:srgbClr val="C00000"/>
                </a:solidFill>
                <a:effectLst/>
              </a:rPr>
              <a:t>, who built an extraordinary prototype</a:t>
            </a:r>
          </a:p>
          <a:p>
            <a:r>
              <a:rPr lang="en-US" sz="1800" dirty="0" smtClean="0">
                <a:solidFill>
                  <a:srgbClr val="C00000"/>
                </a:solidFill>
                <a:effectLst/>
              </a:rPr>
              <a:t>and correctly concluded </a:t>
            </a:r>
            <a:r>
              <a:rPr lang="en-US" sz="1800" dirty="0" smtClean="0">
                <a:solidFill>
                  <a:srgbClr val="C00000"/>
                </a:solidFill>
                <a:effectLst/>
              </a:rPr>
              <a:t>the technology was not</a:t>
            </a:r>
          </a:p>
          <a:p>
            <a:r>
              <a:rPr lang="en-US" sz="1800" dirty="0" smtClean="0">
                <a:solidFill>
                  <a:srgbClr val="C00000"/>
                </a:solidFill>
                <a:effectLst/>
              </a:rPr>
              <a:t>adequate for the extreme time performance they needed</a:t>
            </a:r>
            <a:endParaRPr lang="en-US" sz="1800" dirty="0" smtClean="0">
              <a:solidFill>
                <a:srgbClr val="C00000"/>
              </a:solidFill>
              <a:effectLst/>
            </a:endParaRPr>
          </a:p>
        </p:txBody>
      </p:sp>
      <p:sp>
        <p:nvSpPr>
          <p:cNvPr id="43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  <p:sp>
        <p:nvSpPr>
          <p:cNvPr id="44" name="Title 1"/>
          <p:cNvSpPr txBox="1">
            <a:spLocks/>
          </p:cNvSpPr>
          <p:nvPr/>
        </p:nvSpPr>
        <p:spPr bwMode="auto">
          <a:xfrm>
            <a:off x="1129553" y="0"/>
            <a:ext cx="8773272" cy="984250"/>
          </a:xfrm>
          <a:prstGeom prst="rect">
            <a:avLst/>
          </a:prstGeom>
          <a:solidFill>
            <a:srgbClr val="00AE00">
              <a:lumMod val="20000"/>
              <a:lumOff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ea typeface="+mj-ea"/>
                <a:cs typeface="+mj-cs"/>
              </a:rPr>
              <a:t>Reflective CsI photocathodes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6" y="1061367"/>
            <a:ext cx="6738311" cy="3996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90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2" name="Picture 4" descr="hmpid_piuz"/>
          <p:cNvPicPr>
            <a:picLocks noChangeAspect="1" noChangeArrowheads="1"/>
          </p:cNvPicPr>
          <p:nvPr/>
        </p:nvPicPr>
        <p:blipFill rotWithShape="1">
          <a:blip r:embed="rId2" cstate="print"/>
          <a:srcRect t="20909" r="9734"/>
          <a:stretch/>
        </p:blipFill>
        <p:spPr bwMode="auto">
          <a:xfrm>
            <a:off x="210691" y="846332"/>
            <a:ext cx="3379425" cy="2058236"/>
          </a:xfrm>
          <a:prstGeom prst="rect">
            <a:avLst/>
          </a:prstGeom>
          <a:noFill/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996239" y="59242"/>
            <a:ext cx="8807467" cy="723899"/>
          </a:xfrm>
          <a:prstGeom prst="rect">
            <a:avLst/>
          </a:prstGeom>
          <a:solidFill>
            <a:srgbClr val="C0F4FE"/>
          </a:soli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i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RD26: </a:t>
            </a:r>
            <a:r>
              <a:rPr lang="en-US" sz="2800" i="1" dirty="0" smtClean="0">
                <a:solidFill>
                  <a:srgbClr val="FF0000"/>
                </a:solidFill>
                <a:effectLst/>
                <a:latin typeface="Comic Sans MS" pitchFamily="66" charset="0"/>
              </a:rPr>
              <a:t>the technology of MWPCs + </a:t>
            </a:r>
            <a:r>
              <a:rPr lang="en-US" sz="2800" i="1" dirty="0" err="1" smtClean="0">
                <a:solidFill>
                  <a:srgbClr val="FF0000"/>
                </a:solidFill>
                <a:effectLst/>
                <a:latin typeface="Comic Sans MS" pitchFamily="66" charset="0"/>
              </a:rPr>
              <a:t>CsI</a:t>
            </a:r>
            <a:endParaRPr lang="en-US" sz="700" i="1" dirty="0">
              <a:solidFill>
                <a:srgbClr val="FF0000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40042" y="1150655"/>
            <a:ext cx="21727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8600" indent="-228600"/>
            <a:r>
              <a:rPr lang="en-GB" sz="2000" i="1" dirty="0" smtClean="0">
                <a:solidFill>
                  <a:srgbClr val="FFFFFF"/>
                </a:solidFill>
                <a:effectLst/>
              </a:rPr>
              <a:t>François </a:t>
            </a:r>
            <a:r>
              <a:rPr lang="en-GB" sz="2000" i="1" dirty="0" err="1" smtClean="0">
                <a:solidFill>
                  <a:srgbClr val="FFFFFF"/>
                </a:solidFill>
                <a:effectLst/>
              </a:rPr>
              <a:t>Piuz</a:t>
            </a:r>
            <a:endParaRPr lang="en-GB" sz="2000" i="1" dirty="0" smtClean="0">
              <a:solidFill>
                <a:srgbClr val="FFFFFF"/>
              </a:solidFill>
              <a:effectLst/>
            </a:endParaRPr>
          </a:p>
        </p:txBody>
      </p:sp>
      <p:pic>
        <p:nvPicPr>
          <p:cNvPr id="5" name="Picture 4" descr="http://origin-ars.els-cdn.com/content/image/1-s2.0-S0168900210020942-gr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916" y="4474999"/>
            <a:ext cx="4850940" cy="203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90118" y="795919"/>
            <a:ext cx="5300034" cy="7571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0000"/>
                </a:solidFill>
                <a:effectLst/>
              </a:rPr>
              <a:t>1992, F. </a:t>
            </a:r>
            <a:r>
              <a:rPr lang="en-US" sz="1600" i="1" dirty="0" err="1" smtClean="0">
                <a:solidFill>
                  <a:srgbClr val="000000"/>
                </a:solidFill>
                <a:effectLst/>
              </a:rPr>
              <a:t>Piuz</a:t>
            </a:r>
            <a:r>
              <a:rPr lang="en-US" sz="1600" i="1" dirty="0" smtClean="0">
                <a:solidFill>
                  <a:srgbClr val="000000"/>
                </a:solidFill>
                <a:effectLst/>
              </a:rPr>
              <a:t> et al. Development of large area advanced fast-RICH detector for particle identification at LHC operated with heavy ions</a:t>
            </a:r>
            <a:endParaRPr lang="en-US" sz="1050" i="1" u="sng" dirty="0">
              <a:solidFill>
                <a:srgbClr val="000000"/>
              </a:solidFill>
              <a:effectLst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714750" y="1553049"/>
            <a:ext cx="6019800" cy="272737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4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chemeClr val="tx1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762000" lvl="1" indent="0">
              <a:buFont typeface="Wingdings" pitchFamily="2" charset="2"/>
              <a:buNone/>
            </a:pPr>
            <a:r>
              <a:rPr lang="en-GB" sz="1800" kern="0" dirty="0" smtClean="0">
                <a:solidFill>
                  <a:srgbClr val="002060"/>
                </a:solidFill>
                <a:effectLst/>
              </a:rPr>
              <a:t>TO ACHIEVE HIGH </a:t>
            </a:r>
            <a:r>
              <a:rPr lang="en-GB" sz="1800" kern="0" dirty="0" err="1" smtClean="0">
                <a:solidFill>
                  <a:srgbClr val="002060"/>
                </a:solidFill>
                <a:effectLst/>
              </a:rPr>
              <a:t>CsI</a:t>
            </a:r>
            <a:r>
              <a:rPr lang="en-GB" sz="1800" kern="0" dirty="0" smtClean="0">
                <a:solidFill>
                  <a:srgbClr val="002060"/>
                </a:solidFill>
                <a:effectLst/>
              </a:rPr>
              <a:t> QE: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GB" sz="1700" kern="0" dirty="0" smtClean="0">
                <a:solidFill>
                  <a:srgbClr val="FF0000"/>
                </a:solidFill>
                <a:effectLst/>
              </a:rPr>
              <a:t>Substrate preparation: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GB" sz="1700" kern="0" dirty="0" smtClean="0">
                <a:solidFill>
                  <a:srgbClr val="000000"/>
                </a:solidFill>
                <a:effectLst/>
              </a:rPr>
              <a:t>Cu clad PCB coated by Ni (7 µm) and Au(0.5 µm), surface cleaning in ultrasonic bath, outgassing at 60 </a:t>
            </a:r>
            <a:r>
              <a:rPr lang="en-GB" sz="1700" kern="0" baseline="30000" dirty="0" err="1" smtClean="0">
                <a:solidFill>
                  <a:srgbClr val="000000"/>
                </a:solidFill>
                <a:effectLst/>
              </a:rPr>
              <a:t>o</a:t>
            </a:r>
            <a:r>
              <a:rPr lang="en-GB" sz="1700" kern="0" dirty="0" err="1" smtClean="0">
                <a:solidFill>
                  <a:srgbClr val="000000"/>
                </a:solidFill>
                <a:effectLst/>
              </a:rPr>
              <a:t>C</a:t>
            </a:r>
            <a:r>
              <a:rPr lang="en-GB" sz="1700" kern="0" dirty="0" smtClean="0">
                <a:solidFill>
                  <a:srgbClr val="000000"/>
                </a:solidFill>
                <a:effectLst/>
              </a:rPr>
              <a:t> for 1 day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 smtClean="0">
                <a:solidFill>
                  <a:srgbClr val="FF0000"/>
                </a:solidFill>
                <a:effectLst/>
                <a:sym typeface="Symbol" pitchFamily="18" charset="2"/>
              </a:rPr>
              <a:t>Slow deposition of 300 nm </a:t>
            </a:r>
            <a:r>
              <a:rPr lang="en-US" sz="1700" kern="0" dirty="0" err="1" smtClean="0">
                <a:solidFill>
                  <a:srgbClr val="FF0000"/>
                </a:solidFill>
                <a:effectLst/>
                <a:sym typeface="Symbol" pitchFamily="18" charset="2"/>
              </a:rPr>
              <a:t>CsI</a:t>
            </a:r>
            <a:r>
              <a:rPr lang="en-US" sz="1700" kern="0" dirty="0" smtClean="0">
                <a:solidFill>
                  <a:srgbClr val="FF0000"/>
                </a:solidFill>
                <a:effectLst/>
                <a:sym typeface="Symbol" pitchFamily="18" charset="2"/>
              </a:rPr>
              <a:t> film: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 smtClean="0">
                <a:solidFill>
                  <a:srgbClr val="000000"/>
                </a:solidFill>
                <a:effectLst/>
                <a:sym typeface="Symbol" pitchFamily="18" charset="2"/>
              </a:rPr>
              <a:t>1 nm/s (by thermal evaporation or e</a:t>
            </a:r>
            <a:r>
              <a:rPr lang="en-US" sz="1700" kern="0" baseline="30000" dirty="0" smtClean="0">
                <a:solidFill>
                  <a:srgbClr val="000000"/>
                </a:solidFill>
                <a:effectLst/>
                <a:sym typeface="Symbol" pitchFamily="18" charset="2"/>
              </a:rPr>
              <a:t>-</a:t>
            </a:r>
            <a:r>
              <a:rPr lang="en-US" sz="1700" kern="0" dirty="0" smtClean="0">
                <a:solidFill>
                  <a:srgbClr val="000000"/>
                </a:solidFill>
                <a:effectLst/>
                <a:sym typeface="Symbol" pitchFamily="18" charset="2"/>
              </a:rPr>
              <a:t>-gun) at a vacuum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 smtClean="0">
                <a:solidFill>
                  <a:srgbClr val="000000"/>
                </a:solidFill>
                <a:effectLst/>
                <a:sym typeface="Symbol" pitchFamily="18" charset="2"/>
              </a:rPr>
              <a:t>of ~ 10</a:t>
            </a:r>
            <a:r>
              <a:rPr lang="en-US" sz="1900" kern="0" baseline="30000" dirty="0" smtClean="0">
                <a:solidFill>
                  <a:srgbClr val="000000"/>
                </a:solidFill>
                <a:effectLst/>
                <a:sym typeface="Symbol" pitchFamily="18" charset="2"/>
              </a:rPr>
              <a:t>-7</a:t>
            </a:r>
            <a:r>
              <a:rPr lang="en-US" sz="1700" kern="0" dirty="0" smtClean="0">
                <a:solidFill>
                  <a:srgbClr val="000000"/>
                </a:solidFill>
                <a:effectLst/>
                <a:sym typeface="Symbol" pitchFamily="18" charset="2"/>
              </a:rPr>
              <a:t> mbar, monitoring of residual gas composition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 smtClean="0">
                <a:solidFill>
                  <a:srgbClr val="FF0000"/>
                </a:solidFill>
                <a:effectLst/>
                <a:sym typeface="Symbol" pitchFamily="18" charset="2"/>
              </a:rPr>
              <a:t>Thermal treatment: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 smtClean="0">
                <a:solidFill>
                  <a:srgbClr val="000000"/>
                </a:solidFill>
                <a:effectLst/>
                <a:sym typeface="Symbol" pitchFamily="18" charset="2"/>
              </a:rPr>
              <a:t>after deposition at 60 </a:t>
            </a:r>
            <a:r>
              <a:rPr lang="en-US" sz="1700" kern="0" baseline="30000" dirty="0" err="1" smtClean="0">
                <a:solidFill>
                  <a:srgbClr val="000000"/>
                </a:solidFill>
                <a:effectLst/>
                <a:sym typeface="Symbol" pitchFamily="18" charset="2"/>
              </a:rPr>
              <a:t>o</a:t>
            </a:r>
            <a:r>
              <a:rPr lang="en-US" sz="1700" kern="0" dirty="0" err="1" smtClean="0">
                <a:solidFill>
                  <a:srgbClr val="000000"/>
                </a:solidFill>
                <a:effectLst/>
                <a:sym typeface="Symbol" pitchFamily="18" charset="2"/>
              </a:rPr>
              <a:t>C</a:t>
            </a:r>
            <a:r>
              <a:rPr lang="en-US" sz="1700" kern="0" dirty="0" smtClean="0">
                <a:solidFill>
                  <a:srgbClr val="000000"/>
                </a:solidFill>
                <a:effectLst/>
                <a:sym typeface="Symbol" pitchFamily="18" charset="2"/>
              </a:rPr>
              <a:t> for 8  h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 smtClean="0">
                <a:solidFill>
                  <a:srgbClr val="FF0000"/>
                </a:solidFill>
                <a:effectLst/>
                <a:sym typeface="Symbol" pitchFamily="18" charset="2"/>
              </a:rPr>
              <a:t>Careful Handling:</a:t>
            </a:r>
          </a:p>
          <a:p>
            <a:pPr marL="762000" lvl="1" indent="0">
              <a:buFont typeface="Wingdings" pitchFamily="2" charset="2"/>
              <a:buNone/>
            </a:pPr>
            <a:r>
              <a:rPr lang="en-US" sz="1700" kern="0" dirty="0" smtClean="0">
                <a:solidFill>
                  <a:srgbClr val="000000"/>
                </a:solidFill>
                <a:effectLst/>
                <a:sym typeface="Symbol" pitchFamily="18" charset="2"/>
              </a:rPr>
              <a:t>measurement of PC response, encapsulation under dry </a:t>
            </a:r>
            <a:r>
              <a:rPr lang="en-US" sz="1700" kern="0" dirty="0" err="1" smtClean="0">
                <a:solidFill>
                  <a:srgbClr val="000000"/>
                </a:solidFill>
                <a:effectLst/>
                <a:sym typeface="Symbol" pitchFamily="18" charset="2"/>
              </a:rPr>
              <a:t>Ar</a:t>
            </a:r>
            <a:r>
              <a:rPr lang="en-US" sz="1700" kern="0" dirty="0" smtClean="0">
                <a:solidFill>
                  <a:srgbClr val="000000"/>
                </a:solidFill>
                <a:effectLst/>
                <a:sym typeface="Symbol" pitchFamily="18" charset="2"/>
              </a:rPr>
              <a:t>, mounting by glove-box.</a:t>
            </a:r>
          </a:p>
          <a:p>
            <a:pPr>
              <a:buClr>
                <a:srgbClr val="FC0128"/>
              </a:buClr>
            </a:pPr>
            <a:endParaRPr lang="en-GB" kern="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34491" y="2757715"/>
            <a:ext cx="4325425" cy="3813192"/>
            <a:chOff x="5260652" y="1667258"/>
            <a:chExt cx="4117596" cy="4583645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60652" y="1985819"/>
              <a:ext cx="4000844" cy="42450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7" name="Straight Connector 16"/>
            <p:cNvCxnSpPr/>
            <p:nvPr/>
          </p:nvCxnSpPr>
          <p:spPr bwMode="auto">
            <a:xfrm rot="5400000">
              <a:off x="5285714" y="3247253"/>
              <a:ext cx="2755076" cy="0"/>
            </a:xfrm>
            <a:prstGeom prst="line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57150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7047347" y="1667258"/>
              <a:ext cx="2330901" cy="32429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rgbClr val="000000"/>
                  </a:solidFill>
                  <a:effectLst/>
                </a:rPr>
                <a:t>The best fused silica cuts here</a:t>
              </a:r>
              <a:endParaRPr lang="en-US" i="1" dirty="0">
                <a:solidFill>
                  <a:srgbClr val="000000"/>
                </a:solidFill>
                <a:effectLst/>
              </a:endParaRPr>
            </a:p>
          </p:txBody>
        </p:sp>
        <p:cxnSp>
          <p:nvCxnSpPr>
            <p:cNvPr id="19" name="Straight Arrow Connector 18"/>
            <p:cNvCxnSpPr>
              <a:stCxn id="18" idx="1"/>
            </p:cNvCxnSpPr>
            <p:nvPr/>
          </p:nvCxnSpPr>
          <p:spPr bwMode="auto">
            <a:xfrm flipH="1">
              <a:off x="6697684" y="1829404"/>
              <a:ext cx="349662" cy="118149"/>
            </a:xfrm>
            <a:prstGeom prst="straightConnector1">
              <a:avLst/>
            </a:prstGeom>
            <a:gradFill rotWithShape="0">
              <a:gsLst>
                <a:gs pos="0">
                  <a:srgbClr val="D1FFFF"/>
                </a:gs>
                <a:gs pos="50000">
                  <a:srgbClr val="D1FFFF">
                    <a:gamma/>
                    <a:shade val="46275"/>
                    <a:invGamma/>
                  </a:srgbClr>
                </a:gs>
                <a:gs pos="100000">
                  <a:srgbClr val="D1FFFF"/>
                </a:gs>
              </a:gsLst>
              <a:lin ang="0" scaled="1"/>
            </a:gradFill>
            <a:ln w="95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5966692" y="5978581"/>
              <a:ext cx="2614585" cy="27232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i="1" dirty="0" smtClean="0">
                  <a:solidFill>
                    <a:srgbClr val="000000"/>
                  </a:solidFill>
                  <a:effectLst/>
                </a:rPr>
                <a:t>A. Di Mauro, NIM A 525 (2004) 173</a:t>
              </a:r>
              <a:r>
                <a:rPr lang="en-US" sz="800" b="0" i="1" u="sng" dirty="0" smtClean="0">
                  <a:solidFill>
                    <a:srgbClr val="000000"/>
                  </a:solidFill>
                  <a:effectLst/>
                </a:rPr>
                <a:t>.</a:t>
              </a:r>
              <a:endParaRPr lang="en-US" sz="800" b="0" i="1" u="sng" dirty="0">
                <a:solidFill>
                  <a:srgbClr val="000000"/>
                </a:solidFill>
                <a:effectLst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144611" y="4123459"/>
            <a:ext cx="5758214" cy="313932"/>
          </a:xfrm>
          <a:prstGeom prst="rect">
            <a:avLst/>
          </a:prstGeom>
          <a:solidFill>
            <a:schemeClr val="bg1"/>
          </a:solidFill>
          <a:ln>
            <a:solidFill>
              <a:srgbClr val="FF99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B7C6FE">
                    <a:lumMod val="50000"/>
                  </a:srgbClr>
                </a:solidFill>
                <a:effectLst/>
              </a:rPr>
              <a:t>Schematic structure of the COMPASS Photon Detector:</a:t>
            </a:r>
            <a:endParaRPr lang="en-US" sz="1050" i="1" u="sng" dirty="0">
              <a:solidFill>
                <a:srgbClr val="B7C6FE">
                  <a:lumMod val="50000"/>
                </a:srgbClr>
              </a:solidFill>
              <a:effectLst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5467350" y="4953000"/>
            <a:ext cx="1181100" cy="51342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endParaRPr lang="en-US" sz="800" i="1" u="sng" smtClean="0">
              <a:effectLst/>
            </a:endParaRPr>
          </a:p>
        </p:txBody>
      </p:sp>
      <p:pic>
        <p:nvPicPr>
          <p:cNvPr id="24" name="Picture 23" descr="RD51logobi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89" y="48826"/>
            <a:ext cx="849194" cy="747530"/>
          </a:xfrm>
          <a:prstGeom prst="rect">
            <a:avLst/>
          </a:prstGeom>
        </p:spPr>
      </p:pic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289179" y="6578721"/>
            <a:ext cx="8421687" cy="179387"/>
          </a:xfrm>
        </p:spPr>
        <p:txBody>
          <a:bodyPr/>
          <a:lstStyle/>
          <a:p>
            <a:r>
              <a:rPr lang="en-US" dirty="0" smtClean="0"/>
              <a:t>CERN, </a:t>
            </a:r>
            <a:r>
              <a:rPr lang="en-US" dirty="0" smtClean="0"/>
              <a:t>21/02/2017,    RD51 </a:t>
            </a:r>
            <a:r>
              <a:rPr lang="en-US" dirty="0" err="1" smtClean="0"/>
              <a:t>Miniweek</a:t>
            </a:r>
            <a:r>
              <a:rPr lang="en-US" dirty="0" smtClean="0"/>
              <a:t>  -  Precision timing Workshop  -  </a:t>
            </a:r>
            <a:r>
              <a:rPr lang="en-US" dirty="0" err="1" smtClean="0"/>
              <a:t>CsI</a:t>
            </a:r>
            <a:r>
              <a:rPr lang="en-US" dirty="0" smtClean="0"/>
              <a:t> in gaseous detectors  -  </a:t>
            </a:r>
            <a:r>
              <a:rPr lang="en-US" dirty="0" smtClean="0"/>
              <a:t>Fulvio Tessarotto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40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919" y="153988"/>
            <a:ext cx="9479666" cy="8890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smtClean="0"/>
              <a:t>Photoelectron extraction </a:t>
            </a:r>
            <a:r>
              <a:rPr lang="en-US" dirty="0" smtClean="0"/>
              <a:t>from </a:t>
            </a:r>
            <a:r>
              <a:rPr lang="en-US" dirty="0" err="1" smtClean="0"/>
              <a:t>CsI</a:t>
            </a:r>
            <a:r>
              <a:rPr lang="en-US" dirty="0" smtClean="0"/>
              <a:t> in gas</a:t>
            </a:r>
            <a:endParaRPr lang="en-US" sz="24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19919" y="1068779"/>
            <a:ext cx="9479666" cy="5355771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Font typeface="Wingdings" pitchFamily="2" charset="2"/>
              <a:buChar char="§"/>
              <a:defRPr b="1">
                <a:solidFill>
                  <a:srgbClr val="0000CC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CC"/>
              </a:buClr>
              <a:buSzPct val="40000"/>
              <a:buFont typeface="Wingdings" pitchFamily="2" charset="2"/>
              <a:buChar char="¨"/>
              <a:defRPr sz="1600" b="1">
                <a:solidFill>
                  <a:srgbClr val="0000CC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0000"/>
              <a:buFont typeface="Wingdings" pitchFamily="2" charset="2"/>
              <a:buChar char=""/>
              <a:defRPr sz="1400" b="1">
                <a:solidFill>
                  <a:srgbClr val="0000CC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rgbClr val="0000CC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·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Photoelectron extraction from a </a:t>
            </a:r>
            <a:r>
              <a:rPr lang="en-US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CsI</a:t>
            </a: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film, the role of </a:t>
            </a:r>
            <a:r>
              <a:rPr lang="en-US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gas </a:t>
            </a: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  <a:p>
            <a:endParaRPr lang="en-US" kern="0" dirty="0" smtClean="0"/>
          </a:p>
          <a:p>
            <a:pPr lvl="1">
              <a:buFont typeface="Wingdings" pitchFamily="2" charset="2"/>
              <a:buNone/>
            </a:pPr>
            <a:r>
              <a:rPr lang="en-US" sz="1800" kern="0" dirty="0" smtClean="0">
                <a:effectLst/>
              </a:rPr>
              <a:t>  </a:t>
            </a:r>
          </a:p>
        </p:txBody>
      </p:sp>
      <p:pic>
        <p:nvPicPr>
          <p:cNvPr id="8" name="Picture 7" descr="silvia 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9037" y="1379751"/>
            <a:ext cx="3354152" cy="22669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7580" y="6094321"/>
            <a:ext cx="2978957" cy="2585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tx1"/>
                </a:solidFill>
                <a:effectLst/>
              </a:rPr>
              <a:t>M. </a:t>
            </a:r>
            <a:r>
              <a:rPr lang="en-US" b="0" dirty="0" err="1" smtClean="0">
                <a:solidFill>
                  <a:schemeClr val="tx1"/>
                </a:solidFill>
                <a:effectLst/>
              </a:rPr>
              <a:t>Alexeev</a:t>
            </a:r>
            <a:r>
              <a:rPr lang="en-US" b="0" dirty="0" smtClean="0">
                <a:solidFill>
                  <a:schemeClr val="tx1"/>
                </a:solidFill>
                <a:effectLst/>
              </a:rPr>
              <a:t> et al., NIM A 623 (2010) 129  </a:t>
            </a:r>
            <a:endParaRPr lang="en-US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02958" y="6023690"/>
            <a:ext cx="3363678" cy="2585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C. D. R. </a:t>
            </a:r>
            <a:r>
              <a:rPr lang="en-US" b="0" dirty="0" err="1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Azevedo</a:t>
            </a:r>
            <a:r>
              <a:rPr lang="en-US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b="0" dirty="0" smtClean="0">
                <a:solidFill>
                  <a:schemeClr val="tx1"/>
                </a:solidFill>
                <a:effectLst/>
              </a:rPr>
              <a:t>et al., </a:t>
            </a:r>
            <a:r>
              <a:rPr lang="en-US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2010 </a:t>
            </a:r>
            <a:r>
              <a:rPr lang="en-US" b="0" i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JINST</a:t>
            </a:r>
            <a:r>
              <a:rPr lang="en-US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5 P01002</a:t>
            </a:r>
            <a:endParaRPr lang="en-US" b="0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49100" y="3656282"/>
            <a:ext cx="4061637" cy="2436151"/>
            <a:chOff x="340243" y="3797796"/>
            <a:chExt cx="4061637" cy="2436151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0243" y="3797796"/>
              <a:ext cx="4061637" cy="2436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 bwMode="auto">
            <a:xfrm>
              <a:off x="2827154" y="5332892"/>
              <a:ext cx="606056" cy="180754"/>
            </a:xfrm>
            <a:prstGeom prst="rect">
              <a:avLst/>
            </a:prstGeom>
            <a:solidFill>
              <a:srgbClr val="FF9900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2830697" y="4527253"/>
              <a:ext cx="1187301" cy="219740"/>
            </a:xfrm>
            <a:prstGeom prst="rect">
              <a:avLst/>
            </a:prstGeom>
            <a:solidFill>
              <a:srgbClr val="FF9900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</a:endParaRPr>
            </a:p>
          </p:txBody>
        </p:sp>
      </p:grp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49770" y="1460029"/>
            <a:ext cx="27717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546456" y="3149861"/>
            <a:ext cx="1951881" cy="4247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pPr marL="228600" indent="-228600">
              <a:buAutoNum type="alphaUcPeriod"/>
            </a:pPr>
            <a:r>
              <a:rPr lang="en-US" b="0" dirty="0" err="1" smtClean="0">
                <a:solidFill>
                  <a:schemeClr val="tx1"/>
                </a:solidFill>
                <a:effectLst/>
              </a:rPr>
              <a:t>Breskin</a:t>
            </a:r>
            <a:r>
              <a:rPr lang="en-US" b="0" dirty="0" smtClean="0">
                <a:solidFill>
                  <a:schemeClr val="tx1"/>
                </a:solidFill>
                <a:effectLst/>
              </a:rPr>
              <a:t> et al., </a:t>
            </a:r>
          </a:p>
          <a:p>
            <a:pPr marL="228600" indent="-228600">
              <a:buAutoNum type="alphaUcPeriod"/>
            </a:pPr>
            <a:r>
              <a:rPr lang="en-US" b="0" dirty="0" smtClean="0">
                <a:solidFill>
                  <a:schemeClr val="tx1"/>
                </a:solidFill>
                <a:effectLst/>
              </a:rPr>
              <a:t>NIM A 367 (1995)  342</a:t>
            </a:r>
            <a:endParaRPr lang="en-US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1591" y="1700037"/>
            <a:ext cx="838499" cy="2585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tx1"/>
                </a:solidFill>
                <a:effectLst/>
              </a:rPr>
              <a:t>VACUUM</a:t>
            </a:r>
            <a:endParaRPr lang="en-US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4250" y="3660862"/>
            <a:ext cx="3038636" cy="2327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895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dirty="0" err="1" smtClean="0"/>
              <a:t>CsI</a:t>
            </a:r>
            <a:r>
              <a:rPr lang="en-US" dirty="0" smtClean="0"/>
              <a:t> robustness</a:t>
            </a:r>
            <a:endParaRPr lang="en-US" sz="2400" dirty="0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195943" y="1001486"/>
            <a:ext cx="9481457" cy="5464628"/>
          </a:xfrm>
        </p:spPr>
        <p:txBody>
          <a:bodyPr/>
          <a:lstStyle/>
          <a:p>
            <a:pPr>
              <a:buNone/>
            </a:pPr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lvl="1" indent="-571500">
              <a:buClr>
                <a:schemeClr val="hlink"/>
              </a:buClr>
            </a:pPr>
            <a:r>
              <a:rPr lang="en-US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CsI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is the 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most robust solid-state </a:t>
            </a:r>
            <a:r>
              <a:rPr lang="en-US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photoconverting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material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among the typical ones, 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thanks to a higher work </a:t>
            </a:r>
            <a:r>
              <a:rPr lang="en-US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function </a:t>
            </a:r>
            <a:r>
              <a:rPr lang="en-US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 </a:t>
            </a:r>
            <a:r>
              <a:rPr lang="en-US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 under ion </a:t>
            </a:r>
            <a:r>
              <a:rPr lang="en-US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bombardment)</a:t>
            </a:r>
            <a:endParaRPr lang="en-US" dirty="0" smtClean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CsI</a:t>
            </a:r>
            <a:r>
              <a:rPr lang="en-US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exhibits 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relative chemical robustness against oxygen and water, as compared </a:t>
            </a:r>
            <a:r>
              <a:rPr lang="en-US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 other </a:t>
            </a:r>
            <a:r>
              <a:rPr lang="en-US" sz="1800" dirty="0" err="1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photoconverters</a:t>
            </a:r>
            <a:r>
              <a:rPr lang="en-US" sz="18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80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8363" y="2004016"/>
            <a:ext cx="4434990" cy="381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4722810" y="5343152"/>
            <a:ext cx="3329823" cy="480131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0" i="1" dirty="0" smtClean="0">
                <a:solidFill>
                  <a:schemeClr val="tx1"/>
                </a:solidFill>
                <a:effectLst/>
              </a:rPr>
              <a:t>Accelerated ageing test,</a:t>
            </a:r>
            <a:r>
              <a:rPr lang="en-US" sz="1600" b="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1600" b="0" dirty="0" smtClean="0">
                <a:solidFill>
                  <a:schemeClr val="tx1"/>
                </a:solidFill>
                <a:effectLst/>
              </a:rPr>
            </a:br>
            <a:r>
              <a:rPr lang="en-US" b="0" dirty="0" smtClean="0">
                <a:solidFill>
                  <a:schemeClr val="tx1"/>
                </a:solidFill>
                <a:effectLst/>
              </a:rPr>
              <a:t>H. </a:t>
            </a:r>
            <a:r>
              <a:rPr lang="en-US" b="0" dirty="0" err="1" smtClean="0">
                <a:solidFill>
                  <a:schemeClr val="tx1"/>
                </a:solidFill>
                <a:effectLst/>
              </a:rPr>
              <a:t>Hoedlmoser</a:t>
            </a:r>
            <a:r>
              <a:rPr lang="en-US" b="0" dirty="0" smtClean="0">
                <a:solidFill>
                  <a:schemeClr val="tx1"/>
                </a:solidFill>
                <a:effectLst/>
              </a:rPr>
              <a:t> et al., NIM A 574 (2007) 28.</a:t>
            </a:r>
            <a:endParaRPr lang="en-US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95848" y="4549887"/>
            <a:ext cx="932496" cy="2585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</a:rPr>
              <a:t>1 </a:t>
            </a:r>
            <a:r>
              <a:rPr lang="en-US" dirty="0" err="1" smtClean="0">
                <a:solidFill>
                  <a:schemeClr val="tx1"/>
                </a:solidFill>
                <a:effectLst/>
              </a:rPr>
              <a:t>mC</a:t>
            </a:r>
            <a:r>
              <a:rPr lang="en-US" dirty="0" smtClean="0">
                <a:solidFill>
                  <a:schemeClr val="tx1"/>
                </a:solidFill>
                <a:effectLst/>
              </a:rPr>
              <a:t>/cm</a:t>
            </a:r>
            <a:r>
              <a:rPr lang="en-US" baseline="30000" dirty="0" smtClean="0">
                <a:solidFill>
                  <a:schemeClr val="tx1"/>
                </a:solidFill>
                <a:effectLst/>
              </a:rPr>
              <a:t>2</a:t>
            </a:r>
            <a:endParaRPr lang="en-US" baseline="30000" dirty="0">
              <a:solidFill>
                <a:schemeClr val="tx1"/>
              </a:solidFill>
              <a:effectLst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07134" y="2524606"/>
            <a:ext cx="1003414" cy="258532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effectLst/>
              </a:rPr>
              <a:t>0.2 </a:t>
            </a:r>
            <a:r>
              <a:rPr lang="en-US" dirty="0" err="1" smtClean="0">
                <a:solidFill>
                  <a:schemeClr val="tx1"/>
                </a:solidFill>
                <a:effectLst/>
              </a:rPr>
              <a:t>mC</a:t>
            </a:r>
            <a:r>
              <a:rPr lang="en-US" dirty="0" smtClean="0">
                <a:solidFill>
                  <a:schemeClr val="tx1"/>
                </a:solidFill>
                <a:effectLst/>
              </a:rPr>
              <a:t>/cm</a:t>
            </a:r>
            <a:r>
              <a:rPr lang="en-US" baseline="30000" dirty="0" smtClean="0">
                <a:solidFill>
                  <a:schemeClr val="tx1"/>
                </a:solidFill>
                <a:effectLst/>
              </a:rPr>
              <a:t>2</a:t>
            </a:r>
            <a:endParaRPr lang="en-US" baseline="30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34" name="Straight Arrow Connector 33"/>
          <p:cNvCxnSpPr>
            <a:stCxn id="33" idx="3"/>
          </p:cNvCxnSpPr>
          <p:nvPr/>
        </p:nvCxnSpPr>
        <p:spPr bwMode="auto">
          <a:xfrm flipV="1">
            <a:off x="1910548" y="2551894"/>
            <a:ext cx="784526" cy="101978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1910548" y="2649636"/>
            <a:ext cx="359448" cy="396271"/>
          </a:xfrm>
          <a:prstGeom prst="straightConnector1">
            <a:avLst/>
          </a:prstGeom>
          <a:gradFill rotWithShape="0">
            <a:gsLst>
              <a:gs pos="0">
                <a:srgbClr val="D1FFFF"/>
              </a:gs>
              <a:gs pos="50000">
                <a:srgbClr val="D1FFFF">
                  <a:gamma/>
                  <a:shade val="46275"/>
                  <a:invGamma/>
                </a:srgbClr>
              </a:gs>
              <a:gs pos="100000">
                <a:srgbClr val="D1FFFF"/>
              </a:gs>
            </a:gsLst>
            <a:lin ang="0" scaled="1"/>
          </a:gra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29880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ssarotto_RICH2007_v00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tessarotto_RICH2007_v00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1" i="1" u="sng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1" i="1" u="sng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tessarotto_RICH2007_v00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sarotto_RICH2007_v00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sarotto_RICH2007_v00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Network Blitz">
  <a:themeElements>
    <a:clrScheme name="Network Blitz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Network Blitz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etwork Blitz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ue atom design templat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a:style>
    </a:spDef>
    <a:lnDef>
      <a:spPr>
        <a:ln>
          <a:solidFill>
            <a:schemeClr val="accent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lue atom design template" id="{88D99BA8-EA61-49B7-A82C-02C934D1545A}" vid="{E9C00F38-7B18-4192-A9FF-2047DACB0129}"/>
    </a:ext>
  </a:ext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92541</TotalTime>
  <Words>2465</Words>
  <Application>Microsoft Office PowerPoint</Application>
  <PresentationFormat>Custom</PresentationFormat>
  <Paragraphs>496</Paragraphs>
  <Slides>41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61" baseType="lpstr">
      <vt:lpstr>Arial</vt:lpstr>
      <vt:lpstr>Arial Black</vt:lpstr>
      <vt:lpstr>Calibri</vt:lpstr>
      <vt:lpstr>Calibri Light</vt:lpstr>
      <vt:lpstr>Century Gothic</vt:lpstr>
      <vt:lpstr>Comic Sans MS</vt:lpstr>
      <vt:lpstr>Helvetica</vt:lpstr>
      <vt:lpstr>NimbusRomNo9L-Medi</vt:lpstr>
      <vt:lpstr>NimbusRomNo9L-Regu</vt:lpstr>
      <vt:lpstr>Symbol</vt:lpstr>
      <vt:lpstr>Times New Roman</vt:lpstr>
      <vt:lpstr>Wingdings</vt:lpstr>
      <vt:lpstr>Paper Presentation 2</vt:lpstr>
      <vt:lpstr>4_Office Theme</vt:lpstr>
      <vt:lpstr>2_tessarotto_RICH2007_v00</vt:lpstr>
      <vt:lpstr>Office Theme</vt:lpstr>
      <vt:lpstr>1_Network Blitz</vt:lpstr>
      <vt:lpstr>Blue atom design template</vt:lpstr>
      <vt:lpstr>Clip</vt:lpstr>
      <vt:lpstr>Equation</vt:lpstr>
      <vt:lpstr>RD51 – “Precision timing Workshop”</vt:lpstr>
      <vt:lpstr>OUTLINE</vt:lpstr>
      <vt:lpstr>PowerPoint Presentation</vt:lpstr>
      <vt:lpstr>Thin CsI film provides UV photoconversion  </vt:lpstr>
      <vt:lpstr>PowerPoint Presentation</vt:lpstr>
      <vt:lpstr>PowerPoint Presentation</vt:lpstr>
      <vt:lpstr>PowerPoint Presentation</vt:lpstr>
      <vt:lpstr>Photoelectron extraction from CsI in gas</vt:lpstr>
      <vt:lpstr>CsI robustness</vt:lpstr>
      <vt:lpstr>PowerPoint Presentation</vt:lpstr>
      <vt:lpstr>ALICE HMPID</vt:lpstr>
      <vt:lpstr>Charge dose on the ALICE CsI photocathodes</vt:lpstr>
      <vt:lpstr>PowerPoint Presentation</vt:lpstr>
      <vt:lpstr>PowerPoint Presentation</vt:lpstr>
      <vt:lpstr>PowerPoint Presentation</vt:lpstr>
      <vt:lpstr>Beam halo ring from data</vt:lpstr>
      <vt:lpstr>PowerPoint Presentation</vt:lpstr>
      <vt:lpstr>The whole halo region</vt:lpstr>
      <vt:lpstr>Few months after the end of the first run</vt:lpstr>
      <vt:lpstr>CsI surface at microscope (x 1000)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THGEM + CsI  R&amp;D for RICHes</vt:lpstr>
      <vt:lpstr>PowerPoint Presentation</vt:lpstr>
      <vt:lpstr>The Hybrid detector concept and the building blocks</vt:lpstr>
      <vt:lpstr> exploded view of the new COMPASS PD</vt:lpstr>
      <vt:lpstr>The THGEMs design: specifics </vt:lpstr>
      <vt:lpstr>THGEM production @ ELTOS and the surface treatment in Trieste </vt:lpstr>
      <vt:lpstr>THGEM  storage, transport and gold coating</vt:lpstr>
      <vt:lpstr>        The CERN CsI evaporation system</vt:lpstr>
      <vt:lpstr>                                 THGEM  CsI coating</vt:lpstr>
      <vt:lpstr>          COMPASS THGEM CsI coating</vt:lpstr>
      <vt:lpstr>        glovebox for CsI THGEM mounting</vt:lpstr>
      <vt:lpstr>the challenge of the integration in the existing environment</vt:lpstr>
      <vt:lpstr> larger glovebox for CsI mounting on RICH</vt:lpstr>
      <vt:lpstr>A preliminary estimate of the number of photons </vt:lpstr>
      <vt:lpstr>THANK YOU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Fulvio Tessarotto</cp:lastModifiedBy>
  <cp:revision>1813</cp:revision>
  <cp:lastPrinted>2000-06-14T12:59:46Z</cp:lastPrinted>
  <dcterms:created xsi:type="dcterms:W3CDTF">1999-01-09T07:35:23Z</dcterms:created>
  <dcterms:modified xsi:type="dcterms:W3CDTF">2017-02-21T12:04:18Z</dcterms:modified>
</cp:coreProperties>
</file>