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837" r:id="rId2"/>
    <p:sldId id="891" r:id="rId3"/>
    <p:sldId id="925" r:id="rId4"/>
    <p:sldId id="924" r:id="rId5"/>
    <p:sldId id="926" r:id="rId6"/>
    <p:sldId id="899" r:id="rId7"/>
    <p:sldId id="900" r:id="rId8"/>
    <p:sldId id="903" r:id="rId9"/>
    <p:sldId id="905" r:id="rId10"/>
    <p:sldId id="904" r:id="rId11"/>
    <p:sldId id="906" r:id="rId12"/>
    <p:sldId id="927" r:id="rId13"/>
    <p:sldId id="928" r:id="rId14"/>
    <p:sldId id="929" r:id="rId15"/>
    <p:sldId id="912" r:id="rId16"/>
    <p:sldId id="908" r:id="rId17"/>
    <p:sldId id="910" r:id="rId18"/>
    <p:sldId id="918" r:id="rId19"/>
  </p:sldIdLst>
  <p:sldSz cx="9902825" cy="6858000"/>
  <p:notesSz cx="7315200" cy="96012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>
          <p15:clr>
            <a:srgbClr val="A4A3A4"/>
          </p15:clr>
        </p15:guide>
        <p15:guide id="2" pos="30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FF00"/>
    <a:srgbClr val="33CCCC"/>
    <a:srgbClr val="CCFFFF"/>
    <a:srgbClr val="FFFF99"/>
    <a:srgbClr val="0099CC"/>
    <a:srgbClr val="CC3300"/>
    <a:srgbClr val="969696"/>
    <a:srgbClr val="FF99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19" autoAdjust="0"/>
    <p:restoredTop sz="98618" autoAdjust="0"/>
  </p:normalViewPr>
  <p:slideViewPr>
    <p:cSldViewPr snapToGrid="0">
      <p:cViewPr varScale="1">
        <p:scale>
          <a:sx n="75" d="100"/>
          <a:sy n="75" d="100"/>
        </p:scale>
        <p:origin x="802" y="34"/>
      </p:cViewPr>
      <p:guideLst>
        <p:guide orient="horz" pos="2136"/>
        <p:guide pos="30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427" y="326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allator\Old%20Disk_C\U_local\Ucomplete\slides\slides\THGEM\THGEM_COMPASS\COMPASS_09-10022017\THGEM2_segmen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allator\Old%20Disk_C\U_local\Ucomplete\slides\slides\THGEM\THGEM_COMPASS\COMPASS_09-10022017\THGEM2_segmen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PD2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568610166503362"/>
          <c:y val="0.20418080276453987"/>
          <c:w val="0.83665771758119922"/>
          <c:h val="0.655469716415782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Sheet1!$B$32:$G$32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Sheet1!$B$30:$G$30</c:f>
              <c:numCache>
                <c:formatCode>General</c:formatCode>
                <c:ptCount val="6"/>
                <c:pt idx="0">
                  <c:v>1250</c:v>
                </c:pt>
                <c:pt idx="1">
                  <c:v>1240</c:v>
                </c:pt>
                <c:pt idx="2">
                  <c:v>1215</c:v>
                </c:pt>
                <c:pt idx="3">
                  <c:v>1210</c:v>
                </c:pt>
                <c:pt idx="4">
                  <c:v>1200</c:v>
                </c:pt>
                <c:pt idx="5">
                  <c:v>1170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19B-4FC1-B4CE-CE05D1039395}"/>
            </c:ext>
          </c:extLst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Sheet1!$H$32:$M$32</c:f>
              <c:numCache>
                <c:formatCode>General</c:formatCode>
                <c:ptCount val="6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  <c:pt idx="5">
                  <c:v>12</c:v>
                </c:pt>
              </c:numCache>
            </c:numRef>
          </c:xVal>
          <c:yVal>
            <c:numRef>
              <c:f>Sheet1!$H$30:$M$30</c:f>
              <c:numCache>
                <c:formatCode>General</c:formatCode>
                <c:ptCount val="6"/>
                <c:pt idx="0">
                  <c:v>1135</c:v>
                </c:pt>
                <c:pt idx="1">
                  <c:v>1135</c:v>
                </c:pt>
                <c:pt idx="2">
                  <c:v>1185</c:v>
                </c:pt>
                <c:pt idx="3">
                  <c:v>1225</c:v>
                </c:pt>
                <c:pt idx="4">
                  <c:v>1200</c:v>
                </c:pt>
                <c:pt idx="5">
                  <c:v>1290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19B-4FC1-B4CE-CE05D1039395}"/>
            </c:ext>
          </c:extLst>
        </c:ser>
        <c:ser>
          <c:idx val="2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50000"/>
                </a:schemeClr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Sheet1!$N$32:$S$32</c:f>
              <c:numCache>
                <c:formatCode>General</c:formatCode>
                <c:ptCount val="6"/>
                <c:pt idx="0">
                  <c:v>13</c:v>
                </c:pt>
                <c:pt idx="1">
                  <c:v>14</c:v>
                </c:pt>
                <c:pt idx="2">
                  <c:v>15</c:v>
                </c:pt>
                <c:pt idx="3">
                  <c:v>16</c:v>
                </c:pt>
                <c:pt idx="4">
                  <c:v>17</c:v>
                </c:pt>
                <c:pt idx="5">
                  <c:v>18</c:v>
                </c:pt>
              </c:numCache>
            </c:numRef>
          </c:xVal>
          <c:yVal>
            <c:numRef>
              <c:f>Sheet1!$N$30:$S$30</c:f>
              <c:numCache>
                <c:formatCode>General</c:formatCode>
                <c:ptCount val="6"/>
                <c:pt idx="0">
                  <c:v>1260</c:v>
                </c:pt>
                <c:pt idx="1">
                  <c:v>1240</c:v>
                </c:pt>
                <c:pt idx="2">
                  <c:v>1250</c:v>
                </c:pt>
                <c:pt idx="3">
                  <c:v>1260</c:v>
                </c:pt>
                <c:pt idx="4">
                  <c:v>1250</c:v>
                </c:pt>
                <c:pt idx="5">
                  <c:v>1280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19B-4FC1-B4CE-CE05D1039395}"/>
            </c:ext>
          </c:extLst>
        </c:ser>
        <c:ser>
          <c:idx val="3"/>
          <c:order val="3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Sheet1!$T$32:$Y$32</c:f>
              <c:numCache>
                <c:formatCode>General</c:formatCode>
                <c:ptCount val="6"/>
                <c:pt idx="0">
                  <c:v>19</c:v>
                </c:pt>
                <c:pt idx="1">
                  <c:v>20</c:v>
                </c:pt>
                <c:pt idx="2">
                  <c:v>21</c:v>
                </c:pt>
                <c:pt idx="3">
                  <c:v>22</c:v>
                </c:pt>
                <c:pt idx="4">
                  <c:v>23</c:v>
                </c:pt>
                <c:pt idx="5">
                  <c:v>24</c:v>
                </c:pt>
              </c:numCache>
            </c:numRef>
          </c:xVal>
          <c:yVal>
            <c:numRef>
              <c:f>Sheet1!$T$30:$Y$30</c:f>
              <c:numCache>
                <c:formatCode>General</c:formatCode>
                <c:ptCount val="6"/>
                <c:pt idx="0">
                  <c:v>1265</c:v>
                </c:pt>
                <c:pt idx="1">
                  <c:v>1260</c:v>
                </c:pt>
                <c:pt idx="2">
                  <c:v>1249</c:v>
                </c:pt>
                <c:pt idx="3">
                  <c:v>1235</c:v>
                </c:pt>
                <c:pt idx="4">
                  <c:v>1210</c:v>
                </c:pt>
                <c:pt idx="5">
                  <c:v>1280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19B-4FC1-B4CE-CE05D1039395}"/>
            </c:ext>
          </c:extLst>
        </c:ser>
        <c:ser>
          <c:idx val="4"/>
          <c:order val="4"/>
          <c:spPr>
            <a:ln w="25400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ysClr val="windowText" lastClr="000000"/>
                </a:solidFill>
              </a:ln>
              <a:effectLst/>
            </c:spPr>
          </c:marker>
          <c:xVal>
            <c:numRef>
              <c:f>Sheet1!$B$37:$B$38</c:f>
              <c:numCache>
                <c:formatCode>General</c:formatCode>
                <c:ptCount val="2"/>
                <c:pt idx="0">
                  <c:v>6.5</c:v>
                </c:pt>
                <c:pt idx="1">
                  <c:v>6.5</c:v>
                </c:pt>
              </c:numCache>
            </c:numRef>
          </c:xVal>
          <c:yVal>
            <c:numRef>
              <c:f>Sheet1!$C$37:$C$38</c:f>
              <c:numCache>
                <c:formatCode>General</c:formatCode>
                <c:ptCount val="2"/>
                <c:pt idx="0">
                  <c:v>500</c:v>
                </c:pt>
                <c:pt idx="1">
                  <c:v>1500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219B-4FC1-B4CE-CE05D1039395}"/>
            </c:ext>
          </c:extLst>
        </c:ser>
        <c:ser>
          <c:idx val="5"/>
          <c:order val="5"/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Sheet1!$B$40:$B$41</c:f>
              <c:numCache>
                <c:formatCode>General</c:formatCode>
                <c:ptCount val="2"/>
                <c:pt idx="0">
                  <c:v>12.5</c:v>
                </c:pt>
                <c:pt idx="1">
                  <c:v>12.5</c:v>
                </c:pt>
              </c:numCache>
            </c:numRef>
          </c:xVal>
          <c:yVal>
            <c:numRef>
              <c:f>Sheet1!$C$40:$C$41</c:f>
              <c:numCache>
                <c:formatCode>General</c:formatCode>
                <c:ptCount val="2"/>
                <c:pt idx="0">
                  <c:v>500</c:v>
                </c:pt>
                <c:pt idx="1">
                  <c:v>1500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219B-4FC1-B4CE-CE05D1039395}"/>
            </c:ext>
          </c:extLst>
        </c:ser>
        <c:ser>
          <c:idx val="6"/>
          <c:order val="6"/>
          <c:spPr>
            <a:ln w="25400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ysClr val="windowText" lastClr="000000"/>
                </a:solidFill>
              </a:ln>
              <a:effectLst/>
            </c:spPr>
          </c:marker>
          <c:xVal>
            <c:numRef>
              <c:f>Sheet1!$B$43:$B$44</c:f>
              <c:numCache>
                <c:formatCode>General</c:formatCode>
                <c:ptCount val="2"/>
                <c:pt idx="0">
                  <c:v>18.5</c:v>
                </c:pt>
                <c:pt idx="1">
                  <c:v>18.5</c:v>
                </c:pt>
              </c:numCache>
            </c:numRef>
          </c:xVal>
          <c:yVal>
            <c:numRef>
              <c:f>Sheet1!$C$43:$C$44</c:f>
              <c:numCache>
                <c:formatCode>General</c:formatCode>
                <c:ptCount val="2"/>
                <c:pt idx="0">
                  <c:v>500</c:v>
                </c:pt>
                <c:pt idx="1">
                  <c:v>1500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219B-4FC1-B4CE-CE05D10393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5634688"/>
        <c:axId val="465635672"/>
      </c:scatterChart>
      <c:valAx>
        <c:axId val="465634688"/>
        <c:scaling>
          <c:orientation val="minMax"/>
          <c:max val="2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5635672"/>
        <c:crosses val="autoZero"/>
        <c:crossBetween val="midCat"/>
      </c:valAx>
      <c:valAx>
        <c:axId val="465635672"/>
        <c:scaling>
          <c:orientation val="minMax"/>
          <c:max val="1300"/>
          <c:min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5634688"/>
        <c:crosses val="autoZero"/>
        <c:crossBetween val="midCat"/>
        <c:majorUnit val="5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PD1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Sheet1!$B$8:$G$8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Sheet1!$B$6:$G$6</c:f>
              <c:numCache>
                <c:formatCode>General</c:formatCode>
                <c:ptCount val="6"/>
                <c:pt idx="0">
                  <c:v>1200</c:v>
                </c:pt>
                <c:pt idx="1">
                  <c:v>1150</c:v>
                </c:pt>
                <c:pt idx="2">
                  <c:v>1150</c:v>
                </c:pt>
                <c:pt idx="3">
                  <c:v>1150</c:v>
                </c:pt>
                <c:pt idx="4">
                  <c:v>1140</c:v>
                </c:pt>
                <c:pt idx="5">
                  <c:v>1150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046-417A-BA10-8329EFD30B19}"/>
            </c:ext>
          </c:extLst>
        </c:ser>
        <c:ser>
          <c:idx val="1"/>
          <c:order val="1"/>
          <c:tx>
            <c:strRef>
              <c:f>Sheet1!$H$6:$M$6</c:f>
              <c:strCache>
                <c:ptCount val="6"/>
                <c:pt idx="0">
                  <c:v>1210</c:v>
                </c:pt>
                <c:pt idx="1">
                  <c:v>1200</c:v>
                </c:pt>
                <c:pt idx="2">
                  <c:v>1190</c:v>
                </c:pt>
                <c:pt idx="3">
                  <c:v>1170</c:v>
                </c:pt>
                <c:pt idx="4">
                  <c:v>1160</c:v>
                </c:pt>
                <c:pt idx="5">
                  <c:v>1190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Sheet1!$H$8:$M$8</c:f>
              <c:numCache>
                <c:formatCode>General</c:formatCode>
                <c:ptCount val="6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  <c:pt idx="5">
                  <c:v>12</c:v>
                </c:pt>
              </c:numCache>
            </c:numRef>
          </c:xVal>
          <c:yVal>
            <c:numRef>
              <c:f>Sheet1!$H$6:$M$6</c:f>
              <c:numCache>
                <c:formatCode>General</c:formatCode>
                <c:ptCount val="6"/>
                <c:pt idx="0">
                  <c:v>1210</c:v>
                </c:pt>
                <c:pt idx="1">
                  <c:v>1200</c:v>
                </c:pt>
                <c:pt idx="2">
                  <c:v>1190</c:v>
                </c:pt>
                <c:pt idx="3">
                  <c:v>1170</c:v>
                </c:pt>
                <c:pt idx="4">
                  <c:v>1160</c:v>
                </c:pt>
                <c:pt idx="5">
                  <c:v>1190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046-417A-BA10-8329EFD30B19}"/>
            </c:ext>
          </c:extLst>
        </c:ser>
        <c:ser>
          <c:idx val="2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Sheet1!$N$8:$S$8</c:f>
              <c:numCache>
                <c:formatCode>General</c:formatCode>
                <c:ptCount val="6"/>
                <c:pt idx="0">
                  <c:v>13</c:v>
                </c:pt>
                <c:pt idx="1">
                  <c:v>14</c:v>
                </c:pt>
                <c:pt idx="2">
                  <c:v>15</c:v>
                </c:pt>
                <c:pt idx="3">
                  <c:v>16</c:v>
                </c:pt>
                <c:pt idx="4">
                  <c:v>17</c:v>
                </c:pt>
                <c:pt idx="5">
                  <c:v>18</c:v>
                </c:pt>
              </c:numCache>
            </c:numRef>
          </c:xVal>
          <c:yVal>
            <c:numRef>
              <c:f>Sheet1!$N$6:$S$6</c:f>
              <c:numCache>
                <c:formatCode>General</c:formatCode>
                <c:ptCount val="6"/>
                <c:pt idx="0">
                  <c:v>1190</c:v>
                </c:pt>
                <c:pt idx="1">
                  <c:v>1140</c:v>
                </c:pt>
                <c:pt idx="2">
                  <c:v>1130</c:v>
                </c:pt>
                <c:pt idx="3">
                  <c:v>1150</c:v>
                </c:pt>
                <c:pt idx="4">
                  <c:v>1160</c:v>
                </c:pt>
                <c:pt idx="5">
                  <c:v>1165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046-417A-BA10-8329EFD30B19}"/>
            </c:ext>
          </c:extLst>
        </c:ser>
        <c:ser>
          <c:idx val="3"/>
          <c:order val="3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Sheet1!$T$8:$Y$8</c:f>
              <c:numCache>
                <c:formatCode>General</c:formatCode>
                <c:ptCount val="6"/>
                <c:pt idx="0">
                  <c:v>19</c:v>
                </c:pt>
                <c:pt idx="1">
                  <c:v>20</c:v>
                </c:pt>
                <c:pt idx="2">
                  <c:v>21</c:v>
                </c:pt>
                <c:pt idx="3">
                  <c:v>22</c:v>
                </c:pt>
                <c:pt idx="4">
                  <c:v>23</c:v>
                </c:pt>
                <c:pt idx="5">
                  <c:v>24</c:v>
                </c:pt>
              </c:numCache>
            </c:numRef>
          </c:xVal>
          <c:yVal>
            <c:numRef>
              <c:f>Sheet1!$T$6:$Y$6</c:f>
              <c:numCache>
                <c:formatCode>General</c:formatCode>
                <c:ptCount val="6"/>
                <c:pt idx="0">
                  <c:v>1170</c:v>
                </c:pt>
                <c:pt idx="1">
                  <c:v>1135</c:v>
                </c:pt>
                <c:pt idx="2">
                  <c:v>1140</c:v>
                </c:pt>
                <c:pt idx="3">
                  <c:v>1150</c:v>
                </c:pt>
                <c:pt idx="4">
                  <c:v>1130</c:v>
                </c:pt>
                <c:pt idx="5">
                  <c:v>1130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046-417A-BA10-8329EFD30B19}"/>
            </c:ext>
          </c:extLst>
        </c:ser>
        <c:ser>
          <c:idx val="4"/>
          <c:order val="4"/>
          <c:tx>
            <c:strRef>
              <c:f>Sheet1!$N$8:$S$8</c:f>
              <c:strCache>
                <c:ptCount val="6"/>
                <c:pt idx="0">
                  <c:v>13</c:v>
                </c:pt>
                <c:pt idx="1">
                  <c:v>14</c:v>
                </c:pt>
                <c:pt idx="2">
                  <c:v>15</c:v>
                </c:pt>
                <c:pt idx="3">
                  <c:v>16</c:v>
                </c:pt>
                <c:pt idx="4">
                  <c:v>17</c:v>
                </c:pt>
                <c:pt idx="5">
                  <c:v>18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Sheet1!$N$8:$S$8</c:f>
              <c:numCache>
                <c:formatCode>General</c:formatCode>
                <c:ptCount val="6"/>
                <c:pt idx="0">
                  <c:v>13</c:v>
                </c:pt>
                <c:pt idx="1">
                  <c:v>14</c:v>
                </c:pt>
                <c:pt idx="2">
                  <c:v>15</c:v>
                </c:pt>
                <c:pt idx="3">
                  <c:v>16</c:v>
                </c:pt>
                <c:pt idx="4">
                  <c:v>17</c:v>
                </c:pt>
                <c:pt idx="5">
                  <c:v>18</c:v>
                </c:pt>
              </c:numCache>
            </c:numRef>
          </c:xVal>
          <c:yVal>
            <c:numRef>
              <c:f>Sheet1!$N$7:$S$7</c:f>
              <c:numCache>
                <c:formatCode>General</c:formatCode>
                <c:ptCount val="6"/>
                <c:pt idx="0">
                  <c:v>1175</c:v>
                </c:pt>
                <c:pt idx="1">
                  <c:v>1125</c:v>
                </c:pt>
                <c:pt idx="2">
                  <c:v>1130</c:v>
                </c:pt>
                <c:pt idx="3">
                  <c:v>1135</c:v>
                </c:pt>
                <c:pt idx="4">
                  <c:v>1140</c:v>
                </c:pt>
                <c:pt idx="5">
                  <c:v>1150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8046-417A-BA10-8329EFD30B19}"/>
            </c:ext>
          </c:extLst>
        </c:ser>
        <c:ser>
          <c:idx val="5"/>
          <c:order val="5"/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19050">
                <a:solidFill>
                  <a:schemeClr val="accent6"/>
                </a:solidFill>
              </a:ln>
              <a:effectLst/>
            </c:spPr>
          </c:marker>
          <c:xVal>
            <c:numRef>
              <c:f>Sheet1!$B$12:$B$13</c:f>
              <c:numCache>
                <c:formatCode>General</c:formatCode>
                <c:ptCount val="2"/>
                <c:pt idx="0">
                  <c:v>6.5</c:v>
                </c:pt>
                <c:pt idx="1">
                  <c:v>6.5</c:v>
                </c:pt>
              </c:numCache>
            </c:numRef>
          </c:xVal>
          <c:yVal>
            <c:numRef>
              <c:f>Sheet1!$C$12:$C$13</c:f>
              <c:numCache>
                <c:formatCode>General</c:formatCode>
                <c:ptCount val="2"/>
                <c:pt idx="0">
                  <c:v>500</c:v>
                </c:pt>
                <c:pt idx="1">
                  <c:v>1500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8046-417A-BA10-8329EFD30B19}"/>
            </c:ext>
          </c:extLst>
        </c:ser>
        <c:ser>
          <c:idx val="6"/>
          <c:order val="6"/>
          <c:spPr>
            <a:ln w="25400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ysClr val="windowText" lastClr="000000"/>
                </a:solidFill>
              </a:ln>
              <a:effectLst/>
            </c:spPr>
          </c:marker>
          <c:xVal>
            <c:numRef>
              <c:f>Sheet1!$B$15:$B$16</c:f>
              <c:numCache>
                <c:formatCode>General</c:formatCode>
                <c:ptCount val="2"/>
                <c:pt idx="0">
                  <c:v>12.5</c:v>
                </c:pt>
                <c:pt idx="1">
                  <c:v>12.5</c:v>
                </c:pt>
              </c:numCache>
            </c:numRef>
          </c:xVal>
          <c:yVal>
            <c:numRef>
              <c:f>Sheet1!$C$15:$C$16</c:f>
              <c:numCache>
                <c:formatCode>General</c:formatCode>
                <c:ptCount val="2"/>
                <c:pt idx="0">
                  <c:v>500</c:v>
                </c:pt>
                <c:pt idx="1">
                  <c:v>1500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8046-417A-BA10-8329EFD30B19}"/>
            </c:ext>
          </c:extLst>
        </c:ser>
        <c:ser>
          <c:idx val="7"/>
          <c:order val="7"/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Sheet1!$B$18:$B$19</c:f>
              <c:numCache>
                <c:formatCode>General</c:formatCode>
                <c:ptCount val="2"/>
                <c:pt idx="0">
                  <c:v>18.5</c:v>
                </c:pt>
                <c:pt idx="1">
                  <c:v>18.5</c:v>
                </c:pt>
              </c:numCache>
            </c:numRef>
          </c:xVal>
          <c:yVal>
            <c:numRef>
              <c:f>Sheet1!$C$18:$C$19</c:f>
              <c:numCache>
                <c:formatCode>General</c:formatCode>
                <c:ptCount val="2"/>
                <c:pt idx="0">
                  <c:v>500</c:v>
                </c:pt>
                <c:pt idx="1">
                  <c:v>1500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8046-417A-BA10-8329EFD30B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5634688"/>
        <c:axId val="465635672"/>
      </c:scatterChart>
      <c:valAx>
        <c:axId val="465634688"/>
        <c:scaling>
          <c:orientation val="minMax"/>
          <c:max val="2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5635672"/>
        <c:crosses val="autoZero"/>
        <c:crossBetween val="midCat"/>
      </c:valAx>
      <c:valAx>
        <c:axId val="465635672"/>
        <c:scaling>
          <c:orientation val="minMax"/>
          <c:max val="1300"/>
          <c:min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5634688"/>
        <c:crosses val="autoZero"/>
        <c:crossBetween val="midCat"/>
        <c:majorUnit val="5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5753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25913" y="0"/>
            <a:ext cx="315753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 dirty="0"/>
              <a:t>15 </a:t>
            </a:r>
            <a:r>
              <a:rPr lang="en-GB" dirty="0" err="1"/>
              <a:t>giugno</a:t>
            </a:r>
            <a:r>
              <a:rPr lang="en-GB" dirty="0"/>
              <a:t> 2000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3363"/>
            <a:ext cx="3157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The data storage challenge for LHC-   Part I - The technology 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25913" y="9123363"/>
            <a:ext cx="3157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fld id="{F0EE09F5-DE33-45FB-AD2B-833EA9E8690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69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397250" y="9123363"/>
            <a:ext cx="357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953" tIns="47978" rIns="95953" bIns="47978" anchor="ctr">
            <a:spAutoFit/>
          </a:bodyPr>
          <a:lstStyle/>
          <a:p>
            <a:pPr algn="ctr" defTabSz="952500">
              <a:spcBef>
                <a:spcPct val="50000"/>
              </a:spcBef>
            </a:pPr>
            <a:fld id="{F377A969-9BF3-4FCC-9D97-5E32E1DBD98D}" type="slidenum">
              <a:rPr lang="en-GB" sz="1000" b="0">
                <a:solidFill>
                  <a:schemeClr val="tx1"/>
                </a:solidFill>
                <a:effectLst/>
                <a:latin typeface="Times New Roman" pitchFamily="18" charset="0"/>
              </a:rPr>
              <a:pPr algn="ctr" defTabSz="952500">
                <a:spcBef>
                  <a:spcPct val="50000"/>
                </a:spcBef>
              </a:pPr>
              <a:t>‹#›</a:t>
            </a:fld>
            <a:endParaRPr lang="en-GB" sz="1000" b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1968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01638" y="1952625"/>
            <a:ext cx="8577262" cy="80803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9038" y="3894138"/>
            <a:ext cx="7529512" cy="1752600"/>
          </a:xfrm>
          <a:ln>
            <a:noFill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42" name="Rectangle 46"/>
          <p:cNvSpPr>
            <a:spLocks noChangeArrowheads="1"/>
          </p:cNvSpPr>
          <p:nvPr/>
        </p:nvSpPr>
        <p:spPr bwMode="auto">
          <a:xfrm>
            <a:off x="7140575" y="6483350"/>
            <a:ext cx="2392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>
              <a:lnSpc>
                <a:spcPct val="100000"/>
              </a:lnSpc>
            </a:pPr>
            <a:r>
              <a:rPr lang="en-US" sz="10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Silvia Dalla Torre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9125" y="6437313"/>
            <a:ext cx="3048000" cy="2873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dt" sz="quarter" idx="2"/>
          </p:nvPr>
        </p:nvSpPr>
        <p:spPr>
          <a:xfrm>
            <a:off x="341313" y="6435725"/>
            <a:ext cx="1844675" cy="285750"/>
          </a:xfrm>
        </p:spPr>
        <p:txBody>
          <a:bodyPr/>
          <a:lstStyle>
            <a:lvl1pPr>
              <a:defRPr sz="1000">
                <a:latin typeface="Helvetica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4351" name="Picture 255" descr="compa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475" y="2998788"/>
            <a:ext cx="485775" cy="4667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4913" y="0"/>
            <a:ext cx="2347912" cy="6315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9588" y="0"/>
            <a:ext cx="6892925" cy="6315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313" y="0"/>
            <a:ext cx="7148512" cy="984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754313" y="0"/>
            <a:ext cx="7148512" cy="984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003366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8" y="1176338"/>
            <a:ext cx="8863012" cy="5138737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85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6863" y="6678613"/>
            <a:ext cx="8421687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THGEM &amp; MM, HV issues    </a:t>
            </a:r>
            <a:r>
              <a:rPr lang="en-US" dirty="0"/>
              <a:t>		Silvia DALLA TORRE</a:t>
            </a:r>
          </a:p>
          <a:p>
            <a:endParaRPr lang="en-US" dirty="0"/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7997825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lnSpc>
                <a:spcPct val="100000"/>
              </a:lnSpc>
            </a:pPr>
            <a:fld id="{9A115F6C-74EA-4BD9-8CC9-31AE54DB4437}" type="slidenum">
              <a:rPr lang="en-US" b="0">
                <a:solidFill>
                  <a:schemeClr val="tx1"/>
                </a:solidFill>
                <a:effectLst/>
                <a:latin typeface="Comic Sans MS" pitchFamily="66" charset="0"/>
              </a:rPr>
              <a:pPr algn="r" eaLnBrk="1" hangingPunct="1">
                <a:lnSpc>
                  <a:spcPct val="100000"/>
                </a:lnSpc>
              </a:pPr>
              <a:t>‹#›</a:t>
            </a:fld>
            <a:endParaRPr lang="en-US" b="0" dirty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92" name="Line 68"/>
          <p:cNvSpPr>
            <a:spLocks noChangeShapeType="1"/>
          </p:cNvSpPr>
          <p:nvPr/>
        </p:nvSpPr>
        <p:spPr bwMode="auto">
          <a:xfrm>
            <a:off x="0" y="1000125"/>
            <a:ext cx="9902825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 dirty="0"/>
          </a:p>
        </p:txBody>
      </p:sp>
      <p:sp>
        <p:nvSpPr>
          <p:cNvPr id="1093" name="Line 69"/>
          <p:cNvSpPr>
            <a:spLocks noChangeShapeType="1"/>
          </p:cNvSpPr>
          <p:nvPr/>
        </p:nvSpPr>
        <p:spPr bwMode="auto">
          <a:xfrm flipV="1">
            <a:off x="0" y="6472238"/>
            <a:ext cx="9902825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 dirty="0"/>
          </a:p>
        </p:txBody>
      </p:sp>
      <p:pic>
        <p:nvPicPr>
          <p:cNvPr id="1094" name="Picture 70" descr="Logo_INFN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10625" y="6515100"/>
            <a:ext cx="6127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4" descr="rich1_artistic_trans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85135" y="0"/>
            <a:ext cx="902366" cy="101559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 b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b="1">
          <a:solidFill>
            <a:srgbClr val="0000CC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Char char="¨"/>
        <a:defRPr sz="1600" b="1">
          <a:solidFill>
            <a:srgbClr val="0000CC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400" b="1">
          <a:solidFill>
            <a:srgbClr val="0000CC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rgbClr val="0000CC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4693" y="0"/>
            <a:ext cx="8598132" cy="984250"/>
          </a:xfrm>
        </p:spPr>
        <p:txBody>
          <a:bodyPr/>
          <a:lstStyle/>
          <a:p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5405" y="1901447"/>
            <a:ext cx="8630257" cy="3416320"/>
          </a:xfrm>
          <a:prstGeom prst="rect">
            <a:avLst/>
          </a:prstGeom>
          <a:solidFill>
            <a:schemeClr val="bg1"/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0000CC"/>
                </a:solidFill>
                <a:effectLst/>
              </a:rPr>
              <a:t>THGEM and MICROMEGAS HV issues:</a:t>
            </a:r>
          </a:p>
          <a:p>
            <a:pPr algn="ctr"/>
            <a:endParaRPr lang="en-US" sz="2400" i="1" dirty="0" smtClean="0">
              <a:solidFill>
                <a:srgbClr val="0000CC"/>
              </a:solidFill>
              <a:effectLst/>
            </a:endParaRPr>
          </a:p>
          <a:p>
            <a:pPr algn="ctr"/>
            <a:r>
              <a:rPr lang="en-US" sz="3600" i="1" dirty="0" smtClean="0">
                <a:solidFill>
                  <a:srgbClr val="0000CC"/>
                </a:solidFill>
                <a:effectLst/>
              </a:rPr>
              <a:t>The experience gained with the novel</a:t>
            </a:r>
          </a:p>
          <a:p>
            <a:pPr algn="ctr"/>
            <a:r>
              <a:rPr lang="en-US" sz="3600" i="1" dirty="0" smtClean="0">
                <a:solidFill>
                  <a:srgbClr val="0000CC"/>
                </a:solidFill>
                <a:effectLst/>
              </a:rPr>
              <a:t>COMPASS photon detectors</a:t>
            </a:r>
            <a:endParaRPr lang="en-US" sz="2000" i="1" dirty="0" smtClean="0">
              <a:solidFill>
                <a:srgbClr val="0000CC"/>
              </a:solidFill>
              <a:effectLst/>
            </a:endParaRPr>
          </a:p>
          <a:p>
            <a:pPr algn="ctr"/>
            <a:endParaRPr lang="en-US" sz="2000" i="1" dirty="0">
              <a:solidFill>
                <a:srgbClr val="0000CC"/>
              </a:solidFill>
              <a:effectLst/>
            </a:endParaRPr>
          </a:p>
          <a:p>
            <a:pPr algn="ctr"/>
            <a:endParaRPr lang="en-US" sz="2000" i="1" dirty="0" smtClean="0">
              <a:solidFill>
                <a:srgbClr val="0000CC"/>
              </a:solidFill>
              <a:effectLst/>
            </a:endParaRPr>
          </a:p>
          <a:p>
            <a:pPr algn="ctr"/>
            <a:r>
              <a:rPr lang="en-US" sz="2000" i="1" dirty="0" smtClean="0">
                <a:solidFill>
                  <a:schemeClr val="tx1"/>
                </a:solidFill>
                <a:effectLst/>
              </a:rPr>
              <a:t>C. </a:t>
            </a:r>
            <a:r>
              <a:rPr lang="en-US" sz="2000" i="1" dirty="0" err="1" smtClean="0">
                <a:solidFill>
                  <a:schemeClr val="tx1"/>
                </a:solidFill>
                <a:effectLst/>
              </a:rPr>
              <a:t>Azevedo</a:t>
            </a:r>
            <a:r>
              <a:rPr lang="en-US" sz="2000" i="1" dirty="0" smtClean="0">
                <a:solidFill>
                  <a:schemeClr val="tx1"/>
                </a:solidFill>
                <a:effectLst/>
              </a:rPr>
              <a:t>, S. Dalla Torre, S. </a:t>
            </a:r>
            <a:r>
              <a:rPr lang="en-US" sz="2000" i="1" dirty="0" err="1" smtClean="0">
                <a:solidFill>
                  <a:schemeClr val="tx1"/>
                </a:solidFill>
                <a:effectLst/>
              </a:rPr>
              <a:t>Dasgupta</a:t>
            </a:r>
            <a:r>
              <a:rPr lang="en-US" sz="2000" i="1" dirty="0" smtClean="0">
                <a:solidFill>
                  <a:schemeClr val="tx1"/>
                </a:solidFill>
                <a:effectLst/>
              </a:rPr>
              <a:t>, M. </a:t>
            </a:r>
            <a:r>
              <a:rPr lang="en-US" sz="2000" i="1" dirty="0" err="1" smtClean="0">
                <a:solidFill>
                  <a:schemeClr val="tx1"/>
                </a:solidFill>
                <a:effectLst/>
              </a:rPr>
              <a:t>Gregori</a:t>
            </a:r>
            <a:r>
              <a:rPr lang="en-US" sz="2000" i="1" dirty="0" smtClean="0">
                <a:solidFill>
                  <a:schemeClr val="tx1"/>
                </a:solidFill>
                <a:effectLst/>
              </a:rPr>
              <a:t>, G. </a:t>
            </a:r>
            <a:r>
              <a:rPr lang="en-US" sz="2000" i="1" dirty="0" err="1" smtClean="0">
                <a:solidFill>
                  <a:schemeClr val="tx1"/>
                </a:solidFill>
                <a:effectLst/>
              </a:rPr>
              <a:t>Hamar</a:t>
            </a:r>
            <a:r>
              <a:rPr lang="en-US" sz="2000" i="1" dirty="0" smtClean="0">
                <a:solidFill>
                  <a:schemeClr val="tx1"/>
                </a:solidFill>
                <a:effectLst/>
              </a:rPr>
              <a:t>, </a:t>
            </a:r>
          </a:p>
          <a:p>
            <a:pPr algn="ctr"/>
            <a:r>
              <a:rPr lang="en-US" sz="2000" i="1" dirty="0" smtClean="0">
                <a:solidFill>
                  <a:schemeClr val="tx1"/>
                </a:solidFill>
                <a:effectLst/>
              </a:rPr>
              <a:t>S. </a:t>
            </a:r>
            <a:r>
              <a:rPr lang="en-US" sz="2000" i="1" dirty="0" err="1">
                <a:solidFill>
                  <a:schemeClr val="tx1"/>
                </a:solidFill>
                <a:effectLst/>
              </a:rPr>
              <a:t>L</a:t>
            </a:r>
            <a:r>
              <a:rPr lang="en-US" sz="2000" i="1" dirty="0" err="1" smtClean="0">
                <a:solidFill>
                  <a:schemeClr val="tx1"/>
                </a:solidFill>
                <a:effectLst/>
              </a:rPr>
              <a:t>evorato</a:t>
            </a:r>
            <a:r>
              <a:rPr lang="en-US" sz="2000" i="1" dirty="0" smtClean="0">
                <a:solidFill>
                  <a:schemeClr val="tx1"/>
                </a:solidFill>
                <a:effectLst/>
              </a:rPr>
              <a:t>, G. Menon, F. </a:t>
            </a:r>
            <a:r>
              <a:rPr lang="en-US" sz="2000" i="1" dirty="0" err="1" smtClean="0">
                <a:solidFill>
                  <a:schemeClr val="tx1"/>
                </a:solidFill>
                <a:effectLst/>
              </a:rPr>
              <a:t>Tessarotto</a:t>
            </a:r>
            <a:endParaRPr lang="en-US" sz="2000" i="1" dirty="0" smtClean="0">
              <a:solidFill>
                <a:schemeClr val="tx1"/>
              </a:solidFill>
              <a:effectLst/>
            </a:endParaRPr>
          </a:p>
          <a:p>
            <a:pPr algn="ctr"/>
            <a:endParaRPr lang="en-US" sz="2000" i="1" dirty="0" smtClean="0">
              <a:solidFill>
                <a:schemeClr val="tx1"/>
              </a:solidFill>
              <a:effectLst/>
            </a:endParaRPr>
          </a:p>
          <a:p>
            <a:endParaRPr lang="en-US" sz="2000" i="1" dirty="0" smtClean="0">
              <a:solidFill>
                <a:srgbClr val="0000CC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0966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" name="Chart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1151497"/>
              </p:ext>
            </p:extLst>
          </p:nvPr>
        </p:nvGraphicFramePr>
        <p:xfrm>
          <a:off x="5325999" y="3848214"/>
          <a:ext cx="4129286" cy="2412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9" name="Chart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5070309"/>
              </p:ext>
            </p:extLst>
          </p:nvPr>
        </p:nvGraphicFramePr>
        <p:xfrm>
          <a:off x="4592333" y="1417604"/>
          <a:ext cx="4308476" cy="2415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63" y="1099226"/>
            <a:ext cx="9333520" cy="5321029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Feeble sectors, study of the </a:t>
            </a:r>
            <a:r>
              <a:rPr lang="en-US" sz="1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 chambers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completed </a:t>
            </a:r>
            <a:r>
              <a:rPr lang="en-US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800" i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top chambers </a:t>
            </a:r>
            <a:r>
              <a:rPr lang="en-US" sz="18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going)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311121" y="0"/>
            <a:ext cx="7591704" cy="984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003366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en-US" kern="0" smtClean="0"/>
              <a:t>THGEM and HV performance</a:t>
            </a:r>
            <a:endParaRPr lang="en-US" kern="0" dirty="0"/>
          </a:p>
        </p:txBody>
      </p:sp>
      <p:grpSp>
        <p:nvGrpSpPr>
          <p:cNvPr id="23" name="Group 22"/>
          <p:cNvGrpSpPr/>
          <p:nvPr/>
        </p:nvGrpSpPr>
        <p:grpSpPr>
          <a:xfrm>
            <a:off x="372932" y="1695849"/>
            <a:ext cx="4013260" cy="4261334"/>
            <a:chOff x="372932" y="1695849"/>
            <a:chExt cx="4013260" cy="4261334"/>
          </a:xfrm>
        </p:grpSpPr>
        <p:grpSp>
          <p:nvGrpSpPr>
            <p:cNvPr id="12" name="Group 11"/>
            <p:cNvGrpSpPr/>
            <p:nvPr/>
          </p:nvGrpSpPr>
          <p:grpSpPr>
            <a:xfrm>
              <a:off x="564204" y="2704026"/>
              <a:ext cx="3642238" cy="3253157"/>
              <a:chOff x="593387" y="1351882"/>
              <a:chExt cx="3642238" cy="3253157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3387" y="1351882"/>
                <a:ext cx="3642238" cy="2649341"/>
              </a:xfrm>
              <a:prstGeom prst="rect">
                <a:avLst/>
              </a:prstGeom>
            </p:spPr>
          </p:pic>
          <p:sp>
            <p:nvSpPr>
              <p:cNvPr id="7" name="Right Brace 6"/>
              <p:cNvSpPr/>
              <p:nvPr/>
            </p:nvSpPr>
            <p:spPr bwMode="auto">
              <a:xfrm rot="5400000">
                <a:off x="1456718" y="3470344"/>
                <a:ext cx="252916" cy="1269458"/>
              </a:xfrm>
              <a:prstGeom prst="rightBrace">
                <a:avLst>
                  <a:gd name="adj1" fmla="val 26938"/>
                  <a:gd name="adj2" fmla="val 52128"/>
                </a:avLst>
              </a:prstGeom>
              <a:noFill/>
              <a:ln w="38100" cap="flat" cmpd="sng" algn="ctr">
                <a:solidFill>
                  <a:srgbClr val="0000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elvetica" pitchFamily="34" charset="0"/>
                </a:endParaRPr>
              </a:p>
            </p:txBody>
          </p:sp>
          <p:sp>
            <p:nvSpPr>
              <p:cNvPr id="8" name="Right Brace 7"/>
              <p:cNvSpPr/>
              <p:nvPr/>
            </p:nvSpPr>
            <p:spPr bwMode="auto">
              <a:xfrm rot="5400000">
                <a:off x="2928026" y="3268493"/>
                <a:ext cx="252916" cy="1673159"/>
              </a:xfrm>
              <a:prstGeom prst="rightBrace">
                <a:avLst>
                  <a:gd name="adj1" fmla="val 26938"/>
                  <a:gd name="adj2" fmla="val 52128"/>
                </a:avLst>
              </a:prstGeom>
              <a:noFill/>
              <a:ln w="38100" cap="flat" cmpd="sng" algn="ctr">
                <a:solidFill>
                  <a:srgbClr val="0000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elvetica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948447" y="4346507"/>
                <a:ext cx="1191352" cy="258532"/>
              </a:xfrm>
              <a:prstGeom prst="rect">
                <a:avLst/>
              </a:prstGeom>
              <a:noFill/>
              <a:ln>
                <a:solidFill>
                  <a:srgbClr val="0000CC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00CC"/>
                    </a:solidFill>
                  </a:rPr>
                  <a:t>Chamber PD1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414506" y="4342217"/>
                <a:ext cx="1191352" cy="258532"/>
              </a:xfrm>
              <a:prstGeom prst="rect">
                <a:avLst/>
              </a:prstGeom>
              <a:noFill/>
              <a:ln>
                <a:solidFill>
                  <a:srgbClr val="0000CC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00CC"/>
                    </a:solidFill>
                  </a:rPr>
                  <a:t>Chamber </a:t>
                </a:r>
                <a:r>
                  <a:rPr lang="en-US" dirty="0" smtClean="0">
                    <a:solidFill>
                      <a:srgbClr val="0000CC"/>
                    </a:solidFill>
                  </a:rPr>
                  <a:t>PD2</a:t>
                </a:r>
                <a:endParaRPr lang="en-US" dirty="0">
                  <a:solidFill>
                    <a:srgbClr val="0000CC"/>
                  </a:solidFill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2385323" y="1695849"/>
              <a:ext cx="2000869" cy="258532"/>
            </a:xfrm>
            <a:prstGeom prst="rect">
              <a:avLst/>
            </a:prstGeom>
            <a:noFill/>
            <a:ln>
              <a:solidFill>
                <a:srgbClr val="0000C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CC"/>
                  </a:solidFill>
                  <a:effectLst/>
                </a:rPr>
                <a:t>Repeated measurements</a:t>
              </a:r>
              <a:endParaRPr lang="en-US" dirty="0">
                <a:solidFill>
                  <a:srgbClr val="0000CC"/>
                </a:solidFill>
                <a:effectLst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 bwMode="auto">
            <a:xfrm>
              <a:off x="3226479" y="1977478"/>
              <a:ext cx="187930" cy="911637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952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>
              <a:off x="3508867" y="1977478"/>
              <a:ext cx="216828" cy="907258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952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1955661" y="2574760"/>
              <a:ext cx="869149" cy="2585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C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CC"/>
                  </a:solidFill>
                </a:rPr>
                <a:t>THGEM 1</a:t>
              </a:r>
              <a:endParaRPr lang="en-US" dirty="0">
                <a:solidFill>
                  <a:srgbClr val="0000CC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1420238" y="4337406"/>
              <a:ext cx="377319" cy="254049"/>
            </a:xfrm>
            <a:prstGeom prst="ellips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72932" y="2070898"/>
              <a:ext cx="2930610" cy="424732"/>
            </a:xfrm>
            <a:prstGeom prst="rect">
              <a:avLst/>
            </a:prstGeom>
            <a:noFill/>
            <a:ln>
              <a:solidFill>
                <a:srgbClr val="0000C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  <a:effectLst/>
                </a:rPr>
                <a:t>Bad segment that matches with what </a:t>
              </a:r>
            </a:p>
            <a:p>
              <a:r>
                <a:rPr lang="en-US" dirty="0" smtClean="0">
                  <a:solidFill>
                    <a:schemeClr val="tx1"/>
                  </a:solidFill>
                  <a:effectLst/>
                </a:rPr>
                <a:t>observed during the 2016 run</a:t>
              </a:r>
              <a:endParaRPr lang="en-US" dirty="0">
                <a:solidFill>
                  <a:schemeClr val="tx1"/>
                </a:solidFill>
                <a:effectLst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>
              <a:off x="919264" y="2495630"/>
              <a:ext cx="634729" cy="1841776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5" name="TextBox 24"/>
          <p:cNvSpPr txBox="1"/>
          <p:nvPr/>
        </p:nvSpPr>
        <p:spPr>
          <a:xfrm>
            <a:off x="5237824" y="1491290"/>
            <a:ext cx="869149" cy="2585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THGEM 2</a:t>
            </a:r>
            <a:endParaRPr lang="en-US" dirty="0">
              <a:solidFill>
                <a:srgbClr val="0000CC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5149187" y="2995050"/>
            <a:ext cx="3454675" cy="281666"/>
            <a:chOff x="4901805" y="3287252"/>
            <a:chExt cx="3454675" cy="281666"/>
          </a:xfrm>
        </p:grpSpPr>
        <p:sp>
          <p:nvSpPr>
            <p:cNvPr id="29" name="TextBox 28"/>
            <p:cNvSpPr txBox="1"/>
            <p:nvPr/>
          </p:nvSpPr>
          <p:spPr>
            <a:xfrm>
              <a:off x="4901805" y="3287252"/>
              <a:ext cx="918841" cy="2585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CC"/>
                  </a:solidFill>
                </a:rPr>
                <a:t>Sector 0,0</a:t>
              </a:r>
              <a:endParaRPr lang="en-US" dirty="0">
                <a:solidFill>
                  <a:srgbClr val="0000CC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718902" y="3287252"/>
              <a:ext cx="918841" cy="2585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CC"/>
                  </a:solidFill>
                </a:rPr>
                <a:t>Sector 0,1</a:t>
              </a:r>
              <a:endParaRPr lang="en-US" dirty="0">
                <a:solidFill>
                  <a:srgbClr val="0000CC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578271" y="3302768"/>
              <a:ext cx="918841" cy="2585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CC"/>
                  </a:solidFill>
                </a:rPr>
                <a:t>Sector 1,0</a:t>
              </a:r>
              <a:endParaRPr lang="en-US" dirty="0">
                <a:solidFill>
                  <a:srgbClr val="0000CC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437639" y="3310386"/>
              <a:ext cx="918841" cy="2585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CC"/>
                  </a:solidFill>
                </a:rPr>
                <a:t>Sector 1,1</a:t>
              </a:r>
              <a:endParaRPr lang="en-US" dirty="0">
                <a:solidFill>
                  <a:srgbClr val="0000CC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913900" y="5421763"/>
            <a:ext cx="3454675" cy="281666"/>
            <a:chOff x="4901805" y="3287252"/>
            <a:chExt cx="3454675" cy="281666"/>
          </a:xfrm>
        </p:grpSpPr>
        <p:sp>
          <p:nvSpPr>
            <p:cNvPr id="35" name="TextBox 34"/>
            <p:cNvSpPr txBox="1"/>
            <p:nvPr/>
          </p:nvSpPr>
          <p:spPr>
            <a:xfrm>
              <a:off x="4901805" y="3287252"/>
              <a:ext cx="918841" cy="2585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CC"/>
                  </a:solidFill>
                </a:rPr>
                <a:t>Sector 0,0</a:t>
              </a:r>
              <a:endParaRPr lang="en-US" dirty="0">
                <a:solidFill>
                  <a:srgbClr val="0000CC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718902" y="3287252"/>
              <a:ext cx="918841" cy="2585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CC"/>
                  </a:solidFill>
                </a:rPr>
                <a:t>Sector 0,1</a:t>
              </a:r>
              <a:endParaRPr lang="en-US" dirty="0">
                <a:solidFill>
                  <a:srgbClr val="0000CC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578271" y="3302768"/>
              <a:ext cx="918841" cy="2585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CC"/>
                  </a:solidFill>
                </a:rPr>
                <a:t>Sector 1,0</a:t>
              </a:r>
              <a:endParaRPr lang="en-US" dirty="0">
                <a:solidFill>
                  <a:srgbClr val="0000CC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437639" y="3310386"/>
              <a:ext cx="918841" cy="2585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CC"/>
                  </a:solidFill>
                </a:rPr>
                <a:t>Sector 1,1</a:t>
              </a:r>
              <a:endParaRPr lang="en-US" dirty="0">
                <a:solidFill>
                  <a:srgbClr val="0000CC"/>
                </a:solidFill>
              </a:endParaRPr>
            </a:p>
          </p:txBody>
        </p:sp>
      </p:grpSp>
      <p:sp>
        <p:nvSpPr>
          <p:cNvPr id="41" name="Oval 40"/>
          <p:cNvSpPr/>
          <p:nvPr/>
        </p:nvSpPr>
        <p:spPr bwMode="auto">
          <a:xfrm>
            <a:off x="6568551" y="2557799"/>
            <a:ext cx="233241" cy="24418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42" name="Oval 41"/>
          <p:cNvSpPr/>
          <p:nvPr/>
        </p:nvSpPr>
        <p:spPr bwMode="auto">
          <a:xfrm>
            <a:off x="6513330" y="4944510"/>
            <a:ext cx="233241" cy="24418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43" name="Oval 42"/>
          <p:cNvSpPr/>
          <p:nvPr/>
        </p:nvSpPr>
        <p:spPr bwMode="auto">
          <a:xfrm>
            <a:off x="8900809" y="4700324"/>
            <a:ext cx="233241" cy="24418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45" name="Oval 44"/>
          <p:cNvSpPr/>
          <p:nvPr/>
        </p:nvSpPr>
        <p:spPr bwMode="auto">
          <a:xfrm>
            <a:off x="6709032" y="5077926"/>
            <a:ext cx="290126" cy="264639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1530214" y="2921453"/>
            <a:ext cx="378839" cy="2267243"/>
          </a:xfrm>
          <a:prstGeom prst="rect">
            <a:avLst/>
          </a:prstGeom>
          <a:solidFill>
            <a:srgbClr val="FFFF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5820734" y="4344483"/>
            <a:ext cx="1680198" cy="1472657"/>
          </a:xfrm>
          <a:prstGeom prst="rect">
            <a:avLst/>
          </a:prstGeom>
          <a:solidFill>
            <a:srgbClr val="FFFF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432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63" y="984250"/>
            <a:ext cx="9333520" cy="5436005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Summary of segments prepared for separate HV supply</a:t>
            </a:r>
          </a:p>
          <a:p>
            <a:r>
              <a:rPr lang="en-US" sz="18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the feeble segments as detected during the 2016 run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311121" y="0"/>
            <a:ext cx="7591704" cy="984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003366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en-US" kern="0" smtClean="0"/>
              <a:t>THGEM and HV performance</a:t>
            </a:r>
            <a:endParaRPr lang="en-US" kern="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771" y="1596649"/>
            <a:ext cx="6845910" cy="4677692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 bwMode="auto">
          <a:xfrm>
            <a:off x="4124528" y="2120630"/>
            <a:ext cx="1680198" cy="1731523"/>
          </a:xfrm>
          <a:prstGeom prst="rect">
            <a:avLst/>
          </a:prstGeom>
          <a:solidFill>
            <a:srgbClr val="FFFF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4123524" y="4386286"/>
            <a:ext cx="1680198" cy="1731523"/>
          </a:xfrm>
          <a:prstGeom prst="rect">
            <a:avLst/>
          </a:prstGeom>
          <a:solidFill>
            <a:srgbClr val="FFFF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2444330" y="4464552"/>
            <a:ext cx="1680198" cy="1731523"/>
          </a:xfrm>
          <a:prstGeom prst="rect">
            <a:avLst/>
          </a:prstGeom>
          <a:solidFill>
            <a:srgbClr val="FFFF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7667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663" y="0"/>
            <a:ext cx="8518162" cy="984250"/>
          </a:xfrm>
        </p:spPr>
        <p:txBody>
          <a:bodyPr/>
          <a:lstStyle/>
          <a:p>
            <a:r>
              <a:rPr lang="en-US" dirty="0" smtClean="0"/>
              <a:t>NEW: TOP CHMBERs COMPLETED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RD51 miniweek, 20-23/2/2017              </a:t>
            </a:r>
            <a:r>
              <a:rPr lang="en-US" smtClean="0"/>
              <a:t>                   </a:t>
            </a:r>
            <a:r>
              <a:rPr lang="en-US" b="1" smtClean="0"/>
              <a:t>THGEM &amp; MM, HV issues    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657" y="1280456"/>
            <a:ext cx="3511013" cy="2465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1656" y="3603225"/>
            <a:ext cx="3511013" cy="24652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8858" y="2227803"/>
            <a:ext cx="869149" cy="2585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THGEM 1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8858" y="4660609"/>
            <a:ext cx="869149" cy="2585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THGEM 2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4376" y="1280456"/>
            <a:ext cx="582211" cy="3139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PD5</a:t>
            </a:r>
            <a:endParaRPr lang="en-US" sz="1600" dirty="0">
              <a:solidFill>
                <a:srgbClr val="C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320" y="1280456"/>
            <a:ext cx="3511013" cy="24652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6320" y="3686516"/>
            <a:ext cx="3511013" cy="246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5843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663" y="0"/>
            <a:ext cx="8518162" cy="984250"/>
          </a:xfrm>
        </p:spPr>
        <p:txBody>
          <a:bodyPr/>
          <a:lstStyle/>
          <a:p>
            <a:r>
              <a:rPr lang="en-US" dirty="0" smtClean="0"/>
              <a:t>NEW: TOP CHMBERs COMPLETED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RD51 miniweek, 20-23/2/2017              </a:t>
            </a:r>
            <a:r>
              <a:rPr lang="en-US" smtClean="0"/>
              <a:t>                   </a:t>
            </a:r>
            <a:r>
              <a:rPr lang="en-US" b="1" smtClean="0"/>
              <a:t>THGEM &amp; MM, HV issues    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8858" y="2227803"/>
            <a:ext cx="869149" cy="2585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THGEM 1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8858" y="4660609"/>
            <a:ext cx="869149" cy="2585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THGEM 2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4376" y="1280456"/>
            <a:ext cx="582211" cy="3139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PD6</a:t>
            </a:r>
            <a:endParaRPr lang="en-US" sz="1600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075" y="1437422"/>
            <a:ext cx="3511013" cy="24652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4725" y="1437422"/>
            <a:ext cx="3511013" cy="24652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4724" y="3760191"/>
            <a:ext cx="3511013" cy="24652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9075" y="3902672"/>
            <a:ext cx="3511013" cy="246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948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9040" y="31782"/>
            <a:ext cx="8622665" cy="984250"/>
          </a:xfrm>
        </p:spPr>
        <p:txBody>
          <a:bodyPr/>
          <a:lstStyle/>
          <a:p>
            <a:r>
              <a:rPr lang="en-US" sz="2400" dirty="0" smtClean="0"/>
              <a:t>THGEM SPARK RATE DOES NOT DEPENED ON </a:t>
            </a:r>
            <a:r>
              <a:rPr lang="en-US" sz="2400" smtClean="0"/>
              <a:t>BEAM INTENSITY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RD51 miniweek, 20-23/2/2017              </a:t>
            </a:r>
            <a:r>
              <a:rPr lang="en-US" smtClean="0"/>
              <a:t>                   </a:t>
            </a:r>
            <a:r>
              <a:rPr lang="en-US" b="1" smtClean="0"/>
              <a:t>THGEM &amp; MM, HV issues    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706086" y="1912399"/>
            <a:ext cx="6648450" cy="4514850"/>
            <a:chOff x="1306174" y="1719726"/>
            <a:chExt cx="6648450" cy="451485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174" y="1719726"/>
              <a:ext cx="6648450" cy="451485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648798" y="5949464"/>
              <a:ext cx="3963201" cy="258532"/>
            </a:xfrm>
            <a:prstGeom prst="rect">
              <a:avLst/>
            </a:prstGeom>
            <a:noFill/>
            <a:ln>
              <a:solidFill>
                <a:srgbClr val="0000C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CC"/>
                  </a:solidFill>
                </a:rPr>
                <a:t>BEAM INTENSITY from </a:t>
              </a:r>
              <a:r>
                <a:rPr lang="en-US" dirty="0" err="1" smtClean="0">
                  <a:solidFill>
                    <a:srgbClr val="0000CC"/>
                  </a:solidFill>
                </a:rPr>
                <a:t>ppp</a:t>
              </a:r>
              <a:r>
                <a:rPr lang="en-US" dirty="0" smtClean="0">
                  <a:solidFill>
                    <a:srgbClr val="0000CC"/>
                  </a:solidFill>
                </a:rPr>
                <a:t> on T6 (AVERAGE per h)</a:t>
              </a:r>
              <a:endParaRPr lang="en-US" dirty="0">
                <a:solidFill>
                  <a:srgbClr val="0000CC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779651" y="3735063"/>
              <a:ext cx="1311578" cy="258532"/>
            </a:xfrm>
            <a:prstGeom prst="rect">
              <a:avLst/>
            </a:prstGeom>
            <a:noFill/>
            <a:ln>
              <a:solidFill>
                <a:srgbClr val="0000C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CC"/>
                  </a:solidFill>
                </a:rPr>
                <a:t>Spark rate (h</a:t>
              </a:r>
              <a:r>
                <a:rPr lang="en-US" baseline="30000" dirty="0" smtClean="0">
                  <a:solidFill>
                    <a:srgbClr val="0000CC"/>
                  </a:solidFill>
                </a:rPr>
                <a:t>-1</a:t>
              </a:r>
              <a:r>
                <a:rPr lang="en-US" dirty="0" smtClean="0">
                  <a:solidFill>
                    <a:srgbClr val="0000CC"/>
                  </a:solidFill>
                </a:rPr>
                <a:t>)</a:t>
              </a:r>
              <a:endParaRPr lang="en-US" dirty="0">
                <a:solidFill>
                  <a:srgbClr val="0000CC"/>
                </a:solidFill>
              </a:endParaRPr>
            </a:p>
          </p:txBody>
        </p:sp>
      </p:grp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96863" y="1000971"/>
            <a:ext cx="9304337" cy="5426278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smtClean="0"/>
              <a:t>The beam intensity is not an issue !</a:t>
            </a:r>
          </a:p>
          <a:p>
            <a:pPr lvl="1"/>
            <a:r>
              <a:rPr lang="en-US" sz="1800" kern="0" smtClean="0">
                <a:effectLst/>
              </a:rPr>
              <a:t>Using slow control data</a:t>
            </a:r>
          </a:p>
          <a:p>
            <a:pPr lvl="1"/>
            <a:r>
              <a:rPr lang="en-US" sz="1800" kern="0" smtClean="0">
                <a:effectLst/>
              </a:rPr>
              <a:t>Correlations between spark rate and other parameters being studied</a:t>
            </a:r>
          </a:p>
          <a:p>
            <a:pPr marL="762000" lvl="1" indent="0">
              <a:buFont typeface="Wingdings" pitchFamily="2" charset="2"/>
              <a:buNone/>
            </a:pPr>
            <a:endParaRPr lang="en-US" sz="1800" kern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36216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4693" y="0"/>
            <a:ext cx="8598132" cy="984250"/>
          </a:xfrm>
        </p:spPr>
        <p:txBody>
          <a:bodyPr/>
          <a:lstStyle/>
          <a:p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5405" y="1901447"/>
            <a:ext cx="8630257" cy="169892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000" i="1" dirty="0" smtClean="0">
              <a:solidFill>
                <a:schemeClr val="tx1"/>
              </a:solidFill>
              <a:effectLst/>
            </a:endParaRPr>
          </a:p>
          <a:p>
            <a:pPr algn="ctr"/>
            <a:endParaRPr lang="en-US" sz="2000" i="1" dirty="0">
              <a:solidFill>
                <a:schemeClr val="tx1"/>
              </a:solidFill>
              <a:effectLst/>
            </a:endParaRPr>
          </a:p>
          <a:p>
            <a:pPr algn="ctr"/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MICROMEGAS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HV performance</a:t>
            </a:r>
          </a:p>
          <a:p>
            <a:endParaRPr lang="en-US" sz="2000" i="1" dirty="0" smtClean="0">
              <a:solidFill>
                <a:srgbClr val="0000CC"/>
              </a:solidFill>
              <a:effectLst/>
            </a:endParaRPr>
          </a:p>
          <a:p>
            <a:endParaRPr lang="en-US" sz="2000" i="1" dirty="0" smtClean="0">
              <a:solidFill>
                <a:srgbClr val="0000CC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8272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MICROMEGAS and HV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736" y="1176338"/>
            <a:ext cx="9361589" cy="513873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REMINDER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055" y="2818289"/>
            <a:ext cx="8718949" cy="29377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844" y="1993902"/>
            <a:ext cx="8417316" cy="632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2406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MICROMEGAS and HV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63" y="1011936"/>
            <a:ext cx="9361589" cy="5551424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PD1, PD2, PD6 – detailed study of the pads with shorts  </a:t>
            </a:r>
          </a:p>
          <a:p>
            <a:pPr lvl="1"/>
            <a:r>
              <a:rPr lang="en-US" i="1" dirty="0" smtClean="0"/>
              <a:t>To be performed for PD5</a:t>
            </a:r>
            <a:endParaRPr lang="en-US" dirty="0" smtClean="0"/>
          </a:p>
          <a:p>
            <a:r>
              <a:rPr lang="en-US" dirty="0" smtClean="0"/>
              <a:t>Pads with shorts identified, fixed by applying a reverse bias when possible, connection removed to the others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sz="1600" dirty="0" smtClean="0">
                <a:solidFill>
                  <a:srgbClr val="C00000"/>
                </a:solidFill>
              </a:rPr>
              <a:t>In PD1:</a:t>
            </a:r>
          </a:p>
          <a:p>
            <a:r>
              <a:rPr lang="en-US" sz="1600" dirty="0"/>
              <a:t>5 pads with shorts (over 4760) </a:t>
            </a:r>
          </a:p>
          <a:p>
            <a:pPr lvl="1"/>
            <a:r>
              <a:rPr lang="en-US" sz="1600" dirty="0" smtClean="0"/>
              <a:t>1 </a:t>
            </a:r>
            <a:r>
              <a:rPr lang="en-US" sz="1600" dirty="0"/>
              <a:t>fixed</a:t>
            </a:r>
          </a:p>
          <a:p>
            <a:pPr lvl="1"/>
            <a:r>
              <a:rPr lang="en-US" sz="1600" dirty="0" smtClean="0"/>
              <a:t>4 isolated</a:t>
            </a:r>
          </a:p>
          <a:p>
            <a:r>
              <a:rPr lang="en-US" sz="1600" dirty="0" smtClean="0"/>
              <a:t>+ 1 pad isolated due to connector</a:t>
            </a:r>
            <a:endParaRPr lang="en-US" sz="1600" dirty="0"/>
          </a:p>
          <a:p>
            <a:pPr marL="0" indent="0">
              <a:buNone/>
            </a:pPr>
            <a:r>
              <a:rPr lang="en-US" sz="1600" dirty="0" smtClean="0">
                <a:solidFill>
                  <a:srgbClr val="C00000"/>
                </a:solidFill>
              </a:rPr>
              <a:t>In PD2: </a:t>
            </a:r>
          </a:p>
          <a:p>
            <a:r>
              <a:rPr lang="en-US" sz="1600" dirty="0" smtClean="0"/>
              <a:t>5 pads with shorts (over 4760) </a:t>
            </a:r>
          </a:p>
          <a:p>
            <a:pPr lvl="1"/>
            <a:r>
              <a:rPr lang="en-US" sz="1600" dirty="0" smtClean="0"/>
              <a:t>2 fixed</a:t>
            </a:r>
          </a:p>
          <a:p>
            <a:pPr lvl="1"/>
            <a:r>
              <a:rPr lang="en-US" sz="1600" dirty="0" smtClean="0"/>
              <a:t>3 isolated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C00000"/>
                </a:solidFill>
              </a:rPr>
              <a:t>In PD6:</a:t>
            </a:r>
          </a:p>
          <a:p>
            <a:r>
              <a:rPr lang="en-US" sz="1600" dirty="0" smtClean="0"/>
              <a:t>7 </a:t>
            </a:r>
            <a:r>
              <a:rPr lang="en-US" sz="1600" dirty="0"/>
              <a:t>pads with shorts (over 4760) </a:t>
            </a:r>
          </a:p>
          <a:p>
            <a:pPr lvl="1"/>
            <a:r>
              <a:rPr lang="en-US" sz="1600" dirty="0" smtClean="0"/>
              <a:t>1 </a:t>
            </a:r>
            <a:r>
              <a:rPr lang="en-US" sz="1600" dirty="0"/>
              <a:t>fixed</a:t>
            </a:r>
          </a:p>
          <a:p>
            <a:pPr lvl="1"/>
            <a:r>
              <a:rPr lang="en-US" sz="1600" dirty="0" smtClean="0"/>
              <a:t>6 </a:t>
            </a:r>
            <a:r>
              <a:rPr lang="en-US" sz="1600" dirty="0"/>
              <a:t>isolated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40204" b="23215"/>
          <a:stretch/>
        </p:blipFill>
        <p:spPr>
          <a:xfrm>
            <a:off x="5527039" y="2781047"/>
            <a:ext cx="3876731" cy="3534028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8821559" y="2624081"/>
            <a:ext cx="582211" cy="3139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PD2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3533992" y="4363396"/>
            <a:ext cx="2887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Pads off at 0.1 ‰ level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Right Brace 7"/>
          <p:cNvSpPr/>
          <p:nvPr/>
        </p:nvSpPr>
        <p:spPr bwMode="auto">
          <a:xfrm>
            <a:off x="4428274" y="2994410"/>
            <a:ext cx="260082" cy="3457190"/>
          </a:xfrm>
          <a:prstGeom prst="rightBrace">
            <a:avLst>
              <a:gd name="adj1" fmla="val 51304"/>
              <a:gd name="adj2" fmla="val 50000"/>
            </a:avLst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1458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MICROMEGAS and HV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736" y="1176338"/>
            <a:ext cx="9361589" cy="513873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More leak current when humidity condensed onto the resistor arrays that supply the pads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N</a:t>
            </a:r>
            <a:r>
              <a:rPr lang="en-US" baseline="-25000" dirty="0" smtClean="0">
                <a:sym typeface="Wingdings" panose="05000000000000000000" pitchFamily="2" charset="2"/>
              </a:rPr>
              <a:t>2</a:t>
            </a:r>
            <a:r>
              <a:rPr lang="en-US" dirty="0" smtClean="0">
                <a:sym typeface="Wingdings" panose="05000000000000000000" pitchFamily="2" charset="2"/>
              </a:rPr>
              <a:t> flow to overcoming similar episodes (and reduce parasitic noise)</a:t>
            </a:r>
          </a:p>
          <a:p>
            <a:pPr>
              <a:buFont typeface="Wingdings" panose="05000000000000000000" pitchFamily="2" charset="2"/>
              <a:buChar char="à"/>
            </a:pPr>
            <a:endParaRPr lang="en-US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endParaRPr lang="en-US" dirty="0" smtClean="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1" r="19375"/>
          <a:stretch/>
        </p:blipFill>
        <p:spPr>
          <a:xfrm>
            <a:off x="2181548" y="3413189"/>
            <a:ext cx="3585587" cy="2771063"/>
          </a:xfrm>
          <a:prstGeom prst="rect">
            <a:avLst/>
          </a:prstGeom>
          <a:ln>
            <a:solidFill>
              <a:srgbClr val="0000CC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93" t="16796" r="16267" b="31532"/>
          <a:stretch/>
        </p:blipFill>
        <p:spPr>
          <a:xfrm>
            <a:off x="281341" y="2579151"/>
            <a:ext cx="1783531" cy="2341414"/>
          </a:xfrm>
          <a:prstGeom prst="rect">
            <a:avLst/>
          </a:prstGeom>
          <a:ln>
            <a:solidFill>
              <a:srgbClr val="0000CC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" t="1" b="1222"/>
          <a:stretch/>
        </p:blipFill>
        <p:spPr>
          <a:xfrm rot="5400000">
            <a:off x="6931197" y="3972616"/>
            <a:ext cx="1433755" cy="2533460"/>
          </a:xfrm>
          <a:prstGeom prst="rect">
            <a:avLst/>
          </a:prstGeom>
          <a:ln>
            <a:solidFill>
              <a:srgbClr val="0000CC"/>
            </a:solidFill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207"/>
          <a:stretch/>
        </p:blipFill>
        <p:spPr bwMode="auto">
          <a:xfrm>
            <a:off x="5997497" y="2919048"/>
            <a:ext cx="3357466" cy="1507375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835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0" y="0"/>
            <a:ext cx="8480425" cy="984250"/>
          </a:xfrm>
        </p:spPr>
        <p:txBody>
          <a:bodyPr/>
          <a:lstStyle/>
          <a:p>
            <a:r>
              <a:rPr lang="en-US" dirty="0" smtClean="0"/>
              <a:t>NOVEL DETECTOR HV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736" y="1351281"/>
            <a:ext cx="9426101" cy="4643120"/>
          </a:xfrm>
        </p:spPr>
        <p:txBody>
          <a:bodyPr/>
          <a:lstStyle/>
          <a:p>
            <a:endParaRPr lang="en-US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uick reminder</a:t>
            </a:r>
          </a:p>
          <a:p>
            <a:endParaRPr lang="en-U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THGEM and HV performance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Reminder: during the 2016 run, 3 THGEM sectors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(over 16)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with lower gain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Total surface: 1.5 m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 and HV performance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Reminder: during the 2016 run,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about 20 pads (over 19040) exhibiting shorts</a:t>
            </a:r>
          </a:p>
          <a:p>
            <a:pPr lvl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33500" lvl="2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653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4693" y="0"/>
            <a:ext cx="8598132" cy="984250"/>
          </a:xfrm>
        </p:spPr>
        <p:txBody>
          <a:bodyPr/>
          <a:lstStyle/>
          <a:p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5405" y="1901447"/>
            <a:ext cx="8630257" cy="169892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000" i="1" dirty="0" smtClean="0">
              <a:solidFill>
                <a:schemeClr val="tx1"/>
              </a:solidFill>
              <a:effectLst/>
            </a:endParaRPr>
          </a:p>
          <a:p>
            <a:pPr algn="ctr"/>
            <a:endParaRPr lang="en-US" sz="2000" i="1" dirty="0">
              <a:solidFill>
                <a:schemeClr val="tx1"/>
              </a:solidFill>
              <a:effectLst/>
            </a:endParaRPr>
          </a:p>
          <a:p>
            <a:pPr algn="ctr"/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Quick </a:t>
            </a:r>
            <a:r>
              <a:rPr lang="en-US" sz="36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remninder</a:t>
            </a:r>
            <a:endParaRPr lang="en-US" sz="3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i="1" dirty="0" smtClean="0">
              <a:solidFill>
                <a:srgbClr val="0000CC"/>
              </a:solidFill>
              <a:effectLst/>
            </a:endParaRPr>
          </a:p>
          <a:p>
            <a:endParaRPr lang="en-US" sz="2000" i="1" dirty="0" smtClean="0">
              <a:solidFill>
                <a:srgbClr val="0000CC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8695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5200" y="0"/>
            <a:ext cx="7667625" cy="984250"/>
          </a:xfrm>
        </p:spPr>
        <p:txBody>
          <a:bodyPr/>
          <a:lstStyle/>
          <a:p>
            <a:r>
              <a:rPr lang="en-US" dirty="0" smtClean="0"/>
              <a:t>DETECTOR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RD51 miniweek, 20-23/2/2017              </a:t>
            </a:r>
            <a:r>
              <a:rPr lang="en-US" smtClean="0"/>
              <a:t>                   </a:t>
            </a:r>
            <a:r>
              <a:rPr lang="en-US" b="1" smtClean="0"/>
              <a:t>THGEM &amp; MM, HV issues    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731798" y="767140"/>
            <a:ext cx="2940206" cy="2630021"/>
            <a:chOff x="5381819" y="994678"/>
            <a:chExt cx="3659258" cy="3100204"/>
          </a:xfrm>
        </p:grpSpPr>
        <p:grpSp>
          <p:nvGrpSpPr>
            <p:cNvPr id="6" name="Group 5"/>
            <p:cNvGrpSpPr/>
            <p:nvPr/>
          </p:nvGrpSpPr>
          <p:grpSpPr>
            <a:xfrm>
              <a:off x="5381819" y="1260242"/>
              <a:ext cx="3659258" cy="2834640"/>
              <a:chOff x="5878288" y="908685"/>
              <a:chExt cx="3659258" cy="2834640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2"/>
              <a:srcRect t="14723" b="6621"/>
              <a:stretch/>
            </p:blipFill>
            <p:spPr>
              <a:xfrm>
                <a:off x="5878288" y="908685"/>
                <a:ext cx="3659258" cy="2834640"/>
              </a:xfrm>
              <a:prstGeom prst="rect">
                <a:avLst/>
              </a:prstGeom>
            </p:spPr>
          </p:pic>
          <p:sp>
            <p:nvSpPr>
              <p:cNvPr id="11" name="Content Placeholder 2"/>
              <p:cNvSpPr txBox="1">
                <a:spLocks/>
              </p:cNvSpPr>
              <p:nvPr/>
            </p:nvSpPr>
            <p:spPr bwMode="auto">
              <a:xfrm>
                <a:off x="6851132" y="2903334"/>
                <a:ext cx="712083" cy="29304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CC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2075" tIns="46038" rIns="92075" bIns="46038" numCol="1" anchor="t" anchorCtr="0" compatLnSpc="1">
                <a:prstTxWarp prst="textNoShape">
                  <a:avLst/>
                </a:prstTxWarp>
              </a:bodyPr>
              <a:lstStyle>
                <a:lvl1pPr marL="571500" indent="-57150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Char char="§"/>
                  <a:defRPr sz="2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  <a:ea typeface="+mn-ea"/>
                    <a:cs typeface="+mn-cs"/>
                  </a:defRPr>
                </a:lvl1pPr>
                <a:lvl2pPr marL="1047750" indent="-2857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rgbClr val="0000CC"/>
                  </a:buClr>
                  <a:buFont typeface="Wingdings" pitchFamily="2" charset="2"/>
                  <a:buChar char="§"/>
                  <a:defRPr b="1">
                    <a:solidFill>
                      <a:srgbClr val="0000CC"/>
                    </a:solidFill>
                    <a:latin typeface="+mn-lt"/>
                  </a:defRPr>
                </a:lvl2pPr>
                <a:lvl3pPr marL="1562100" indent="-22860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rgbClr val="0000CC"/>
                  </a:buClr>
                  <a:buSzPct val="40000"/>
                  <a:buFont typeface="Wingdings" pitchFamily="2" charset="2"/>
                  <a:buChar char="¨"/>
                  <a:defRPr sz="1400" b="1">
                    <a:solidFill>
                      <a:schemeClr val="tx1"/>
                    </a:solidFill>
                    <a:latin typeface="+mn-lt"/>
                  </a:defRPr>
                </a:lvl3pPr>
                <a:lvl4pPr marL="192405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tx1"/>
                  </a:buClr>
                  <a:buSzPct val="70000"/>
                  <a:buFont typeface="Wingdings" pitchFamily="2" charset="2"/>
                  <a:buChar char=""/>
                  <a:defRPr sz="1400" b="1">
                    <a:solidFill>
                      <a:schemeClr val="tx1"/>
                    </a:solidFill>
                    <a:latin typeface="+mn-lt"/>
                  </a:defRPr>
                </a:lvl4pPr>
                <a:lvl5pPr marL="228600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har char="·"/>
                  <a:defRPr sz="1200" b="1">
                    <a:solidFill>
                      <a:schemeClr val="tx1"/>
                    </a:solidFill>
                    <a:latin typeface="+mn-lt"/>
                  </a:defRPr>
                </a:lvl5pPr>
                <a:lvl6pPr marL="274320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har char="·"/>
                  <a:defRPr sz="1200" b="1">
                    <a:solidFill>
                      <a:schemeClr val="tx1"/>
                    </a:solidFill>
                    <a:latin typeface="+mn-lt"/>
                  </a:defRPr>
                </a:lvl6pPr>
                <a:lvl7pPr marL="320040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har char="·"/>
                  <a:defRPr sz="1200" b="1">
                    <a:solidFill>
                      <a:schemeClr val="tx1"/>
                    </a:solidFill>
                    <a:latin typeface="+mn-lt"/>
                  </a:defRPr>
                </a:lvl7pPr>
                <a:lvl8pPr marL="365760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har char="·"/>
                  <a:defRPr sz="1200" b="1">
                    <a:solidFill>
                      <a:schemeClr val="tx1"/>
                    </a:solidFill>
                    <a:latin typeface="+mn-lt"/>
                  </a:defRPr>
                </a:lvl8pPr>
                <a:lvl9pPr marL="411480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har char="·"/>
                  <a:defRPr sz="1200" b="1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:r>
                  <a:rPr lang="en-US" sz="1400" i="0" kern="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PCB</a:t>
                </a:r>
                <a:endParaRPr lang="en-US" sz="1400" i="0" kern="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Content Placeholder 2"/>
              <p:cNvSpPr txBox="1">
                <a:spLocks/>
              </p:cNvSpPr>
              <p:nvPr/>
            </p:nvSpPr>
            <p:spPr bwMode="auto">
              <a:xfrm>
                <a:off x="6238613" y="2264794"/>
                <a:ext cx="1225039" cy="633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2075" tIns="46038" rIns="92075" bIns="46038" numCol="1" anchor="t" anchorCtr="0" compatLnSpc="1">
                <a:prstTxWarp prst="textNoShape">
                  <a:avLst/>
                </a:prstTxWarp>
              </a:bodyPr>
              <a:lstStyle>
                <a:lvl1pPr marL="571500" indent="-57150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Char char="§"/>
                  <a:defRPr sz="2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  <a:ea typeface="+mn-ea"/>
                    <a:cs typeface="+mn-cs"/>
                  </a:defRPr>
                </a:lvl1pPr>
                <a:lvl2pPr marL="1047750" indent="-2857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rgbClr val="0000CC"/>
                  </a:buClr>
                  <a:buFont typeface="Wingdings" pitchFamily="2" charset="2"/>
                  <a:buChar char="§"/>
                  <a:defRPr b="1">
                    <a:solidFill>
                      <a:srgbClr val="0000CC"/>
                    </a:solidFill>
                    <a:latin typeface="+mn-lt"/>
                  </a:defRPr>
                </a:lvl2pPr>
                <a:lvl3pPr marL="1562100" indent="-22860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rgbClr val="0000CC"/>
                  </a:buClr>
                  <a:buSzPct val="40000"/>
                  <a:buFont typeface="Wingdings" pitchFamily="2" charset="2"/>
                  <a:buChar char="¨"/>
                  <a:defRPr sz="1400" b="1">
                    <a:solidFill>
                      <a:schemeClr val="tx1"/>
                    </a:solidFill>
                    <a:latin typeface="+mn-lt"/>
                  </a:defRPr>
                </a:lvl3pPr>
                <a:lvl4pPr marL="192405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tx1"/>
                  </a:buClr>
                  <a:buSzPct val="70000"/>
                  <a:buFont typeface="Wingdings" pitchFamily="2" charset="2"/>
                  <a:buChar char=""/>
                  <a:defRPr sz="1400" b="1">
                    <a:solidFill>
                      <a:schemeClr val="tx1"/>
                    </a:solidFill>
                    <a:latin typeface="+mn-lt"/>
                  </a:defRPr>
                </a:lvl4pPr>
                <a:lvl5pPr marL="228600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har char="·"/>
                  <a:defRPr sz="1200" b="1">
                    <a:solidFill>
                      <a:schemeClr val="tx1"/>
                    </a:solidFill>
                    <a:latin typeface="+mn-lt"/>
                  </a:defRPr>
                </a:lvl5pPr>
                <a:lvl6pPr marL="274320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har char="·"/>
                  <a:defRPr sz="1200" b="1">
                    <a:solidFill>
                      <a:schemeClr val="tx1"/>
                    </a:solidFill>
                    <a:latin typeface="+mn-lt"/>
                  </a:defRPr>
                </a:lvl6pPr>
                <a:lvl7pPr marL="320040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har char="·"/>
                  <a:defRPr sz="1200" b="1">
                    <a:solidFill>
                      <a:schemeClr val="tx1"/>
                    </a:solidFill>
                    <a:latin typeface="+mn-lt"/>
                  </a:defRPr>
                </a:lvl7pPr>
                <a:lvl8pPr marL="365760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har char="·"/>
                  <a:defRPr sz="1200" b="1">
                    <a:solidFill>
                      <a:schemeClr val="tx1"/>
                    </a:solidFill>
                    <a:latin typeface="+mn-lt"/>
                  </a:defRPr>
                </a:lvl8pPr>
                <a:lvl9pPr marL="411480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har char="·"/>
                  <a:defRPr sz="1200" b="1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:r>
                  <a:rPr lang="en-US" sz="1200" i="0" kern="0" dirty="0" smtClean="0">
                    <a:solidFill>
                      <a:schemeClr val="bg1"/>
                    </a:solidFill>
                    <a:effectLst/>
                    <a:latin typeface="Arial" pitchFamily="34" charset="0"/>
                    <a:cs typeface="Arial" pitchFamily="34" charset="0"/>
                  </a:rPr>
                  <a:t>0.07 mm  </a:t>
                </a:r>
              </a:p>
              <a:p>
                <a:pPr marL="0" indent="0">
                  <a:buFont typeface="Wingdings" pitchFamily="2" charset="2"/>
                  <a:buNone/>
                </a:pPr>
                <a:r>
                  <a:rPr lang="en-US" sz="1200" i="0" kern="0" dirty="0" smtClean="0">
                    <a:solidFill>
                      <a:schemeClr val="bg1"/>
                    </a:solidFill>
                    <a:effectLst/>
                    <a:latin typeface="Arial" pitchFamily="34" charset="0"/>
                    <a:cs typeface="Arial" pitchFamily="34" charset="0"/>
                  </a:rPr>
                  <a:t>fiberglass</a:t>
                </a:r>
                <a:r>
                  <a:rPr lang="en-US" sz="1200" i="0" kern="0" dirty="0" smtClean="0"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lang="en-US" sz="1200" i="0" kern="0" dirty="0"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 bwMode="auto">
              <a:xfrm flipH="1">
                <a:off x="6259286" y="2326005"/>
                <a:ext cx="1023257" cy="609822"/>
              </a:xfrm>
              <a:prstGeom prst="straightConnector1">
                <a:avLst/>
              </a:prstGeom>
              <a:gradFill rotWithShape="0">
                <a:gsLst>
                  <a:gs pos="0">
                    <a:srgbClr val="D1FFFF"/>
                  </a:gs>
                  <a:gs pos="50000">
                    <a:srgbClr val="D1FFFF">
                      <a:gamma/>
                      <a:shade val="46275"/>
                      <a:invGamma/>
                    </a:srgbClr>
                  </a:gs>
                  <a:gs pos="100000">
                    <a:srgbClr val="D1FFFF"/>
                  </a:gs>
                </a:gsLst>
                <a:lin ang="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7" name="Content Placeholder 2"/>
            <p:cNvSpPr txBox="1">
              <a:spLocks/>
            </p:cNvSpPr>
            <p:nvPr/>
          </p:nvSpPr>
          <p:spPr bwMode="auto">
            <a:xfrm>
              <a:off x="5394927" y="994678"/>
              <a:ext cx="3646150" cy="35155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400" b="1">
                  <a:solidFill>
                    <a:schemeClr val="tx1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chemeClr val="tx1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buFont typeface="Wingdings" pitchFamily="2" charset="2"/>
                <a:buNone/>
              </a:pPr>
              <a:r>
                <a:rPr lang="en-US" i="0" kern="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Single pad</a:t>
              </a:r>
              <a:endParaRPr lang="en-US" i="0" kern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Content Placeholder 2"/>
            <p:cNvSpPr txBox="1">
              <a:spLocks/>
            </p:cNvSpPr>
            <p:nvPr/>
          </p:nvSpPr>
          <p:spPr bwMode="auto">
            <a:xfrm>
              <a:off x="5386632" y="1346235"/>
              <a:ext cx="1824816" cy="380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400" b="1">
                  <a:solidFill>
                    <a:schemeClr val="tx1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chemeClr val="tx1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sz="1200" i="0" kern="0" dirty="0" smtClean="0"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HV is applied here </a:t>
              </a:r>
              <a:r>
                <a:rPr lang="en-US" sz="1200" kern="0" dirty="0" smtClean="0"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through a resistor</a:t>
              </a:r>
              <a:r>
                <a:rPr lang="en-US" sz="1200" i="0" kern="0" dirty="0" smtClean="0"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 (mesh @ ground)</a:t>
              </a:r>
              <a:endParaRPr lang="en-US" sz="1200" i="0" kern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Content Placeholder 2"/>
            <p:cNvSpPr txBox="1">
              <a:spLocks/>
            </p:cNvSpPr>
            <p:nvPr/>
          </p:nvSpPr>
          <p:spPr bwMode="auto">
            <a:xfrm>
              <a:off x="7469137" y="2236980"/>
              <a:ext cx="1571940" cy="380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400" b="1">
                  <a:solidFill>
                    <a:schemeClr val="tx1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chemeClr val="tx1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sz="1200" i="0" kern="0" dirty="0" smtClean="0"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Signal read-out </a:t>
              </a:r>
              <a:r>
                <a:rPr lang="en-US" sz="1200" kern="0" dirty="0" smtClean="0"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from this pad </a:t>
              </a:r>
              <a:endParaRPr lang="en-US" sz="1200" i="0" kern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077" y="697218"/>
            <a:ext cx="1944616" cy="2928186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8306891" y="2316410"/>
            <a:ext cx="493231" cy="29304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4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chemeClr val="tx1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600" i="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HV</a:t>
            </a:r>
            <a:endParaRPr lang="en-US" sz="1600" i="0" kern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1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446" y="3027151"/>
            <a:ext cx="2544631" cy="1652053"/>
          </a:xfrm>
          <a:prstGeom prst="rect">
            <a:avLst/>
          </a:prstGeom>
          <a:ln w="28575">
            <a:solidFill>
              <a:srgbClr val="0000CC"/>
            </a:solidFill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660" y="4756697"/>
            <a:ext cx="3622725" cy="1572126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9002358" y="5397280"/>
            <a:ext cx="862884" cy="24963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4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chemeClr val="tx1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200" i="0" kern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Signals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5464521" y="4524987"/>
            <a:ext cx="1332559" cy="60376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4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chemeClr val="tx1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200" kern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Connections for groups of 48 pads</a:t>
            </a:r>
            <a:endParaRPr lang="en-US" sz="1200" i="0" kern="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7494995" y="4129865"/>
            <a:ext cx="1332559" cy="34473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4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chemeClr val="tx1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200" i="0" kern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Resistor arrays</a:t>
            </a:r>
            <a:endParaRPr lang="en-US" sz="1200" i="0" kern="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7926877" y="4489822"/>
            <a:ext cx="129719" cy="588720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>
            <a:stCxn id="18" idx="1"/>
          </p:cNvCxnSpPr>
          <p:nvPr/>
        </p:nvCxnSpPr>
        <p:spPr bwMode="auto">
          <a:xfrm flipH="1">
            <a:off x="7879520" y="5522100"/>
            <a:ext cx="1122838" cy="7062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Content Placeholder 2"/>
          <p:cNvSpPr txBox="1">
            <a:spLocks/>
          </p:cNvSpPr>
          <p:nvPr/>
        </p:nvSpPr>
        <p:spPr bwMode="auto">
          <a:xfrm rot="16200000">
            <a:off x="8362508" y="1821280"/>
            <a:ext cx="712083" cy="293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4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chemeClr val="tx1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200" i="0" kern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0.5 </a:t>
            </a:r>
            <a:r>
              <a:rPr lang="en-US" sz="1200" kern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G</a:t>
            </a:r>
            <a:r>
              <a:rPr lang="en-US" sz="1200" kern="0" dirty="0">
                <a:solidFill>
                  <a:schemeClr val="tx1"/>
                </a:solidFill>
                <a:effectLst/>
                <a:latin typeface="Symbol" panose="05050102010706020507" pitchFamily="18" charset="2"/>
                <a:cs typeface="Arial" pitchFamily="34" charset="0"/>
              </a:rPr>
              <a:t>W</a:t>
            </a:r>
            <a:endParaRPr lang="en-US" sz="1200" i="0" kern="0" dirty="0">
              <a:solidFill>
                <a:schemeClr val="tx1"/>
              </a:solidFill>
              <a:effectLst/>
              <a:latin typeface="Symbol" panose="05050102010706020507" pitchFamily="18" charset="2"/>
              <a:cs typeface="Arial" pitchFamily="34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H="1">
            <a:off x="6720396" y="1527970"/>
            <a:ext cx="1322773" cy="149910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flipH="1">
            <a:off x="6247865" y="1008625"/>
            <a:ext cx="1795305" cy="231427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346" y="3543135"/>
            <a:ext cx="3895682" cy="2078916"/>
          </a:xfrm>
          <a:prstGeom prst="rect">
            <a:avLst/>
          </a:prstGeom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595" y="5078542"/>
            <a:ext cx="2193069" cy="1625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8" name="Content Placeholder 2"/>
          <p:cNvSpPr txBox="1">
            <a:spLocks/>
          </p:cNvSpPr>
          <p:nvPr/>
        </p:nvSpPr>
        <p:spPr bwMode="auto">
          <a:xfrm>
            <a:off x="211328" y="3593208"/>
            <a:ext cx="2105732" cy="640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4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chemeClr val="tx1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200" i="0" kern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60 x 60 cm</a:t>
            </a:r>
            <a:r>
              <a:rPr lang="en-US" sz="1200" i="0" kern="0" baseline="300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r>
              <a:rPr lang="en-US" sz="1200" i="0" kern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n-US" sz="1200" kern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detectors </a:t>
            </a:r>
          </a:p>
          <a:p>
            <a:pPr marL="0" indent="0">
              <a:buNone/>
            </a:pPr>
            <a:r>
              <a:rPr lang="en-US" sz="1200" kern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f</a:t>
            </a:r>
            <a:r>
              <a:rPr lang="en-US" sz="1200" i="0" kern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ormed </a:t>
            </a:r>
            <a:r>
              <a:rPr lang="en-US" sz="1200" kern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by </a:t>
            </a:r>
            <a:r>
              <a:rPr lang="en-US" sz="1200" kern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30 </a:t>
            </a:r>
            <a:r>
              <a:rPr lang="en-US" sz="1200" kern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x 60 </a:t>
            </a:r>
            <a:r>
              <a:rPr lang="en-US" sz="1200" kern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cm</a:t>
            </a:r>
            <a:r>
              <a:rPr lang="en-US" sz="1200" kern="0" baseline="300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</a:p>
          <a:p>
            <a:pPr marL="0" indent="0">
              <a:buNone/>
            </a:pPr>
            <a:r>
              <a:rPr lang="en-US" sz="1200" kern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active elements </a:t>
            </a:r>
            <a:endParaRPr lang="en-US" sz="1200" i="0" kern="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2198" y="1163894"/>
            <a:ext cx="4494064" cy="2275194"/>
          </a:xfrm>
          <a:prstGeom prst="rect">
            <a:avLst/>
          </a:prstGeom>
          <a:ln w="28575">
            <a:solidFill>
              <a:srgbClr val="0000CC"/>
            </a:solidFill>
          </a:ln>
        </p:spPr>
      </p:pic>
      <p:sp>
        <p:nvSpPr>
          <p:cNvPr id="30" name="Rectangle 29"/>
          <p:cNvSpPr/>
          <p:nvPr/>
        </p:nvSpPr>
        <p:spPr bwMode="auto">
          <a:xfrm>
            <a:off x="1875470" y="1995093"/>
            <a:ext cx="2438346" cy="45719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 bwMode="auto">
          <a:xfrm>
            <a:off x="3457503" y="1213924"/>
            <a:ext cx="1263050" cy="322379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4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chemeClr val="tx1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400" i="0" kern="0" dirty="0" err="1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CsI</a:t>
            </a:r>
            <a:r>
              <a:rPr lang="en-US" sz="1400" i="0" kern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coating</a:t>
            </a:r>
            <a:r>
              <a:rPr lang="en-US" sz="1400" kern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n-US" sz="1200" kern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t </a:t>
            </a:r>
            <a:endParaRPr lang="en-US" sz="1200" i="0" kern="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 bwMode="auto">
          <a:xfrm flipH="1">
            <a:off x="4024737" y="1522198"/>
            <a:ext cx="289079" cy="472895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185972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4693" y="0"/>
            <a:ext cx="8598132" cy="984250"/>
          </a:xfrm>
        </p:spPr>
        <p:txBody>
          <a:bodyPr/>
          <a:lstStyle/>
          <a:p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5405" y="1901447"/>
            <a:ext cx="8630257" cy="169892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000" i="1" dirty="0" smtClean="0">
              <a:solidFill>
                <a:schemeClr val="tx1"/>
              </a:solidFill>
              <a:effectLst/>
            </a:endParaRPr>
          </a:p>
          <a:p>
            <a:pPr algn="ctr"/>
            <a:endParaRPr lang="en-US" sz="2000" i="1" dirty="0">
              <a:solidFill>
                <a:schemeClr val="tx1"/>
              </a:solidFill>
              <a:effectLst/>
            </a:endParaRPr>
          </a:p>
          <a:p>
            <a:pPr algn="ctr"/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THGEM and HV performance</a:t>
            </a:r>
          </a:p>
          <a:p>
            <a:endParaRPr lang="en-US" sz="2000" i="1" dirty="0" smtClean="0">
              <a:solidFill>
                <a:srgbClr val="0000CC"/>
              </a:solidFill>
              <a:effectLst/>
            </a:endParaRPr>
          </a:p>
          <a:p>
            <a:endParaRPr lang="en-US" sz="2000" i="1" dirty="0" smtClean="0">
              <a:solidFill>
                <a:srgbClr val="0000CC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7181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THGEM and HV </a:t>
            </a:r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19042" y="875617"/>
            <a:ext cx="9426101" cy="5802996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THGEM HV distribution</a:t>
            </a:r>
          </a:p>
          <a:p>
            <a:pPr lvl="1"/>
            <a:r>
              <a:rPr lang="en-US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 chamber: 2 hybrids (detectors)</a:t>
            </a:r>
          </a:p>
          <a:p>
            <a:pPr lvl="1"/>
            <a:r>
              <a:rPr lang="en-US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 hybrid:  2 sectors</a:t>
            </a:r>
          </a:p>
          <a:p>
            <a:pPr lvl="1"/>
            <a:r>
              <a:rPr lang="en-US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  sector:    6 segments</a:t>
            </a:r>
          </a:p>
          <a:p>
            <a:pPr marL="762000" lvl="1" indent="0">
              <a:buNone/>
            </a:pPr>
            <a:r>
              <a:rPr lang="en-US" sz="140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     1 segment is 4% of a chamber</a:t>
            </a:r>
          </a:p>
          <a:p>
            <a:pPr lvl="1"/>
            <a:r>
              <a:rPr lang="en-US" sz="140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HV is distributed sector by sector via</a:t>
            </a:r>
          </a:p>
          <a:p>
            <a:pPr marL="762000" lvl="1" indent="0">
              <a:buNone/>
            </a:pPr>
            <a:r>
              <a:rPr lang="en-US" sz="1400" kern="0" dirty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</a:t>
            </a:r>
            <a:r>
              <a:rPr lang="en-US" sz="14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ndependent HV channels for </a:t>
            </a:r>
          </a:p>
          <a:p>
            <a:pPr marL="762000" lvl="1" indent="0">
              <a:buNone/>
            </a:pPr>
            <a:r>
              <a:rPr lang="en-US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THGEM1_top_sector_ij</a:t>
            </a:r>
            <a:endParaRPr lang="en-US" kern="0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0" lvl="1" indent="0">
              <a:buNone/>
            </a:pPr>
            <a:r>
              <a:rPr lang="en-US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THGEM1_bottom_sector_ij</a:t>
            </a:r>
            <a:endParaRPr lang="en-US" kern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0" lvl="1" indent="0">
              <a:buNone/>
            </a:pPr>
            <a:r>
              <a:rPr lang="en-US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THGEM2_top_sector_ij</a:t>
            </a:r>
            <a:endParaRPr lang="en-US" kern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0" lvl="1" indent="0">
              <a:buNone/>
            </a:pPr>
            <a:r>
              <a:rPr lang="en-US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THGEM2_bottom_sector_ij</a:t>
            </a:r>
          </a:p>
          <a:p>
            <a:pPr marL="762000" lvl="1" indent="0">
              <a:buNone/>
            </a:pPr>
            <a:r>
              <a:rPr lang="en-US" sz="1400" kern="0" dirty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</a:t>
            </a:r>
            <a:r>
              <a:rPr lang="en-US" sz="14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esulting in 16 THGEM-HV </a:t>
            </a:r>
            <a:r>
              <a:rPr lang="en-US" sz="1400" kern="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ch.s</a:t>
            </a:r>
            <a:r>
              <a:rPr lang="en-US" sz="14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per detector, namely the segments are grouped 6 by 6</a:t>
            </a:r>
          </a:p>
          <a:p>
            <a:r>
              <a:rPr lang="en-US" kern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</a:t>
            </a:r>
            <a:r>
              <a:rPr lang="en-US" kern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relevant feature:</a:t>
            </a:r>
          </a:p>
          <a:p>
            <a:pPr lvl="1"/>
            <a:r>
              <a:rPr lang="en-US" sz="1400" kern="0" dirty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</a:t>
            </a:r>
            <a:r>
              <a:rPr lang="en-US" sz="14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hen both THGEM1 and THGEM2 in a sector are on, </a:t>
            </a:r>
            <a:r>
              <a:rPr lang="en-US" sz="1400" u="sng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sparks always propagates to both</a:t>
            </a:r>
          </a:p>
          <a:p>
            <a:r>
              <a:rPr lang="en-US" kern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during </a:t>
            </a:r>
            <a:r>
              <a:rPr lang="en-US" kern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standard operation it is not possible to disentangle the </a:t>
            </a:r>
            <a:r>
              <a:rPr lang="en-US" kern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following</a:t>
            </a:r>
            <a:endParaRPr lang="en-US" kern="0" dirty="0" smtClean="0">
              <a:effectLst/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2"/>
            <a:r>
              <a:rPr lang="en-US" sz="180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Was the spark originated in THGEM1 or THGEM2 ?</a:t>
            </a:r>
          </a:p>
          <a:p>
            <a:pPr lvl="2"/>
            <a:r>
              <a:rPr lang="en-US" sz="180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 which segment was the spark generated ?</a:t>
            </a:r>
          </a:p>
          <a:p>
            <a:r>
              <a:rPr lang="en-US" kern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Under laying principle of the fixing procedure</a:t>
            </a:r>
          </a:p>
          <a:p>
            <a:pPr lvl="2"/>
            <a:r>
              <a:rPr lang="en-US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Identify the feeble segments and isolate them providing separate HV </a:t>
            </a:r>
            <a:r>
              <a:rPr lang="en-US" kern="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ch.s</a:t>
            </a:r>
            <a:endParaRPr lang="en-US" kern="0" dirty="0" smtClean="0">
              <a:effectLst/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2"/>
            <a:r>
              <a:rPr lang="en-US" sz="2000" kern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GOAL: from </a:t>
            </a:r>
            <a:r>
              <a:rPr lang="en-US" sz="2000" kern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19% </a:t>
            </a:r>
            <a:r>
              <a:rPr lang="en-US" sz="2000" kern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(= 3 </a:t>
            </a:r>
            <a:r>
              <a:rPr lang="en-US" sz="2000" kern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sectors) to </a:t>
            </a:r>
            <a:r>
              <a:rPr lang="en-US" sz="2000" kern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3-5%(= 3-5 segments</a:t>
            </a:r>
            <a:r>
              <a:rPr lang="en-US" sz="2000" kern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 low efficiency surface </a:t>
            </a:r>
          </a:p>
          <a:p>
            <a:pPr marL="762000" lvl="1" indent="0">
              <a:buNone/>
            </a:pPr>
            <a:endParaRPr lang="en-US" sz="1400" kern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0" lvl="1" indent="0">
              <a:buNone/>
            </a:pPr>
            <a:endParaRPr lang="en-US" sz="1000" kern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800" kern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33500" lvl="2" indent="0">
              <a:buFont typeface="Wingdings" pitchFamily="2" charset="2"/>
              <a:buNone/>
            </a:pPr>
            <a:endParaRPr lang="en-US" kern="0" dirty="0" smtClean="0">
              <a:effectLst/>
            </a:endParaRPr>
          </a:p>
          <a:p>
            <a:pPr lvl="1"/>
            <a:endParaRPr lang="en-US" sz="1800" kern="0" dirty="0" smtClean="0">
              <a:effectLst/>
            </a:endParaRPr>
          </a:p>
          <a:p>
            <a:pPr lvl="2"/>
            <a:endParaRPr lang="en-US" kern="0" dirty="0" smtClean="0">
              <a:effectLst/>
            </a:endParaRPr>
          </a:p>
          <a:p>
            <a:pPr marL="0" indent="0">
              <a:buFont typeface="Wingdings" pitchFamily="2" charset="2"/>
              <a:buNone/>
            </a:pPr>
            <a:endParaRPr lang="en-US" kern="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61" t="52734" r="14369"/>
          <a:stretch/>
        </p:blipFill>
        <p:spPr>
          <a:xfrm>
            <a:off x="4718201" y="696230"/>
            <a:ext cx="4778848" cy="2837963"/>
          </a:xfrm>
        </p:spPr>
      </p:pic>
      <p:grpSp>
        <p:nvGrpSpPr>
          <p:cNvPr id="17" name="Group 16"/>
          <p:cNvGrpSpPr/>
          <p:nvPr/>
        </p:nvGrpSpPr>
        <p:grpSpPr>
          <a:xfrm>
            <a:off x="5258584" y="795483"/>
            <a:ext cx="2626608" cy="1719108"/>
            <a:chOff x="5258585" y="1297264"/>
            <a:chExt cx="2626608" cy="1719108"/>
          </a:xfrm>
        </p:grpSpPr>
        <p:grpSp>
          <p:nvGrpSpPr>
            <p:cNvPr id="16" name="Group 15"/>
            <p:cNvGrpSpPr/>
            <p:nvPr/>
          </p:nvGrpSpPr>
          <p:grpSpPr>
            <a:xfrm>
              <a:off x="5258585" y="1297264"/>
              <a:ext cx="2626608" cy="867162"/>
              <a:chOff x="5347570" y="1408012"/>
              <a:chExt cx="2626608" cy="867162"/>
            </a:xfrm>
          </p:grpSpPr>
          <p:sp>
            <p:nvSpPr>
              <p:cNvPr id="7" name="Right Brace 6"/>
              <p:cNvSpPr/>
              <p:nvPr/>
            </p:nvSpPr>
            <p:spPr bwMode="auto">
              <a:xfrm rot="15364697">
                <a:off x="6390220" y="691216"/>
                <a:ext cx="541308" cy="2626608"/>
              </a:xfrm>
              <a:prstGeom prst="rightBrace">
                <a:avLst>
                  <a:gd name="adj1" fmla="val 34649"/>
                  <a:gd name="adj2" fmla="val 49310"/>
                </a:avLst>
              </a:prstGeom>
              <a:noFill/>
              <a:ln w="381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elvetica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 rot="20798039">
                <a:off x="5981563" y="1408012"/>
                <a:ext cx="1039067" cy="313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bg1"/>
                    </a:solidFill>
                  </a:rPr>
                  <a:t>chamber</a:t>
                </a:r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5893391" y="2557572"/>
              <a:ext cx="1805302" cy="458800"/>
              <a:chOff x="7283087" y="2132842"/>
              <a:chExt cx="1805302" cy="458800"/>
            </a:xfrm>
          </p:grpSpPr>
          <p:sp>
            <p:nvSpPr>
              <p:cNvPr id="10" name="Right Brace 9"/>
              <p:cNvSpPr/>
              <p:nvPr/>
            </p:nvSpPr>
            <p:spPr bwMode="auto">
              <a:xfrm rot="15364697">
                <a:off x="8176236" y="2022349"/>
                <a:ext cx="211137" cy="927450"/>
              </a:xfrm>
              <a:prstGeom prst="rightBrace">
                <a:avLst>
                  <a:gd name="adj1" fmla="val 34649"/>
                  <a:gd name="adj2" fmla="val 49310"/>
                </a:avLst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elvetica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 rot="20798039">
                <a:off x="7283087" y="2132842"/>
                <a:ext cx="1805302" cy="313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</a:rPr>
                  <a:t>s</a:t>
                </a:r>
                <a:r>
                  <a:rPr lang="en-US" sz="1600" dirty="0" smtClean="0">
                    <a:solidFill>
                      <a:schemeClr val="bg1"/>
                    </a:solidFill>
                  </a:rPr>
                  <a:t>ector (1 HV </a:t>
                </a:r>
                <a:r>
                  <a:rPr lang="en-US" sz="1600" dirty="0" err="1" smtClean="0">
                    <a:solidFill>
                      <a:schemeClr val="bg1"/>
                    </a:solidFill>
                  </a:rPr>
                  <a:t>ch.</a:t>
                </a:r>
                <a:r>
                  <a:rPr lang="en-US" sz="1600" dirty="0" smtClean="0">
                    <a:solidFill>
                      <a:schemeClr val="bg1"/>
                    </a:solidFill>
                  </a:rPr>
                  <a:t>)</a:t>
                </a:r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5892198" y="1864749"/>
              <a:ext cx="1679094" cy="845332"/>
              <a:chOff x="6267792" y="2106760"/>
              <a:chExt cx="1679094" cy="845332"/>
            </a:xfrm>
          </p:grpSpPr>
          <p:sp>
            <p:nvSpPr>
              <p:cNvPr id="9" name="Right Brace 8"/>
              <p:cNvSpPr/>
              <p:nvPr/>
            </p:nvSpPr>
            <p:spPr bwMode="auto">
              <a:xfrm rot="15364697">
                <a:off x="6833142" y="1838349"/>
                <a:ext cx="548393" cy="1679094"/>
              </a:xfrm>
              <a:prstGeom prst="rightBrace">
                <a:avLst>
                  <a:gd name="adj1" fmla="val 34649"/>
                  <a:gd name="adj2" fmla="val 49310"/>
                </a:avLst>
              </a:prstGeom>
              <a:noFill/>
              <a:ln w="381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elvetica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 rot="20798039">
                <a:off x="6559495" y="2106760"/>
                <a:ext cx="811441" cy="313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bg1"/>
                    </a:solidFill>
                  </a:rPr>
                  <a:t>hybrid</a:t>
                </a:r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8" name="Right Brace 17"/>
          <p:cNvSpPr/>
          <p:nvPr/>
        </p:nvSpPr>
        <p:spPr bwMode="auto">
          <a:xfrm rot="15364697">
            <a:off x="6949133" y="2815118"/>
            <a:ext cx="113226" cy="134981"/>
          </a:xfrm>
          <a:prstGeom prst="rightBrace">
            <a:avLst>
              <a:gd name="adj1" fmla="val 34649"/>
              <a:gd name="adj2" fmla="val 49310"/>
            </a:avLst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20798039">
            <a:off x="6446241" y="2525312"/>
            <a:ext cx="102784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segment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077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1121" y="0"/>
            <a:ext cx="7591704" cy="984250"/>
          </a:xfrm>
        </p:spPr>
        <p:txBody>
          <a:bodyPr/>
          <a:lstStyle/>
          <a:p>
            <a:r>
              <a:rPr lang="en-US" dirty="0"/>
              <a:t>THGEM and HV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63" y="1055077"/>
            <a:ext cx="9304337" cy="548191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exercise to identify the feeble channels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only the THGEM1 (2) sectors on at high HV, with THGEM2(1) at lower HV</a:t>
            </a: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à"/>
            </a:pPr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THGEM1’s (</a:t>
            </a:r>
            <a:r>
              <a:rPr lang="en-US" u="sng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CsI</a:t>
            </a:r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coated) are performing better !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Top chambers are electrically better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(already observed during the run)</a:t>
            </a:r>
          </a:p>
          <a:p>
            <a:pPr marL="762000" lvl="1" indent="0">
              <a:buNone/>
            </a:pPr>
            <a:r>
              <a:rPr lang="en-US" sz="1600" b="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By product</a:t>
            </a:r>
            <a:r>
              <a:rPr lang="en-U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an approximate reference to go on testing in Ar-CO</a:t>
            </a:r>
            <a:r>
              <a:rPr lang="en-US" sz="1600" b="0" baseline="-25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n-U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(no methane) to be able to continue during the winter shut-down period</a:t>
            </a:r>
            <a:endParaRPr lang="en-US" sz="16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1121" y="1764600"/>
            <a:ext cx="5613010" cy="347860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6" name="Rectangle 5"/>
          <p:cNvSpPr/>
          <p:nvPr/>
        </p:nvSpPr>
        <p:spPr bwMode="auto">
          <a:xfrm>
            <a:off x="3249038" y="2655651"/>
            <a:ext cx="2169268" cy="2247089"/>
          </a:xfrm>
          <a:prstGeom prst="rect">
            <a:avLst/>
          </a:prstGeom>
          <a:noFill/>
          <a:ln w="571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72191" y="4594087"/>
            <a:ext cx="132296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b</a:t>
            </a:r>
            <a:r>
              <a:rPr lang="en-US" sz="1000" dirty="0" smtClean="0">
                <a:solidFill>
                  <a:schemeClr val="tx1"/>
                </a:solidFill>
              </a:rPr>
              <a:t>ottom chambers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586584" y="2655650"/>
            <a:ext cx="2169268" cy="2247089"/>
          </a:xfrm>
          <a:prstGeom prst="rect">
            <a:avLst/>
          </a:prstGeom>
          <a:noFill/>
          <a:ln w="571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97577" y="4594087"/>
            <a:ext cx="132296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top chambers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422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1121" y="0"/>
            <a:ext cx="7591704" cy="984250"/>
          </a:xfrm>
        </p:spPr>
        <p:txBody>
          <a:bodyPr/>
          <a:lstStyle/>
          <a:p>
            <a:r>
              <a:rPr lang="en-US" dirty="0"/>
              <a:t>THGEM and HV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63" y="1055077"/>
            <a:ext cx="9356292" cy="536581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Studying segment by segment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dedicated voltage distribution boxes built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segments per box, independent HV supply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Dedicated software control tool</a:t>
            </a:r>
          </a:p>
          <a:p>
            <a:pPr marL="762000" lvl="1" indent="0">
              <a:buNone/>
            </a:pP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7268" y="846254"/>
            <a:ext cx="2789941" cy="156528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pSp>
        <p:nvGrpSpPr>
          <p:cNvPr id="21" name="Group 20"/>
          <p:cNvGrpSpPr/>
          <p:nvPr/>
        </p:nvGrpSpPr>
        <p:grpSpPr>
          <a:xfrm>
            <a:off x="68316" y="2738571"/>
            <a:ext cx="3594912" cy="2952110"/>
            <a:chOff x="68316" y="2738571"/>
            <a:chExt cx="3594912" cy="2952110"/>
          </a:xfrm>
        </p:grpSpPr>
        <p:grpSp>
          <p:nvGrpSpPr>
            <p:cNvPr id="17" name="Group 16"/>
            <p:cNvGrpSpPr/>
            <p:nvPr/>
          </p:nvGrpSpPr>
          <p:grpSpPr>
            <a:xfrm>
              <a:off x="68316" y="3058028"/>
              <a:ext cx="3594912" cy="2632653"/>
              <a:chOff x="534491" y="2973268"/>
              <a:chExt cx="3824023" cy="2837020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534491" y="2973268"/>
                <a:ext cx="3824023" cy="2837020"/>
                <a:chOff x="399109" y="3102534"/>
                <a:chExt cx="3824023" cy="2837020"/>
              </a:xfrm>
            </p:grpSpPr>
            <p:pic>
              <p:nvPicPr>
                <p:cNvPr id="11" name="Picture 10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99109" y="3102534"/>
                  <a:ext cx="3824023" cy="2837020"/>
                </a:xfrm>
                <a:prstGeom prst="rect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</p:pic>
            <p:sp>
              <p:nvSpPr>
                <p:cNvPr id="12" name="Rectangle 11"/>
                <p:cNvSpPr/>
                <p:nvPr/>
              </p:nvSpPr>
              <p:spPr bwMode="auto">
                <a:xfrm>
                  <a:off x="2421082" y="4977948"/>
                  <a:ext cx="1569027" cy="4357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elvetica" pitchFamily="34" charset="0"/>
                  </a:endParaRPr>
                </a:p>
              </p:txBody>
            </p:sp>
          </p:grpSp>
          <p:sp>
            <p:nvSpPr>
              <p:cNvPr id="14" name="TextBox 13"/>
              <p:cNvSpPr txBox="1"/>
              <p:nvPr/>
            </p:nvSpPr>
            <p:spPr>
              <a:xfrm>
                <a:off x="855188" y="5546925"/>
                <a:ext cx="3402551" cy="24875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time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783375" y="4736114"/>
                <a:ext cx="2427075" cy="5909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1"/>
                    </a:solidFill>
                    <a:effectLst/>
                  </a:rPr>
                  <a:t>1 step every 10’</a:t>
                </a:r>
              </a:p>
              <a:p>
                <a:r>
                  <a:rPr lang="en-US" dirty="0">
                    <a:solidFill>
                      <a:schemeClr val="tx1"/>
                    </a:solidFill>
                    <a:effectLst/>
                  </a:rPr>
                  <a:t>d</a:t>
                </a:r>
                <a:r>
                  <a:rPr lang="en-US" dirty="0" smtClean="0">
                    <a:solidFill>
                      <a:schemeClr val="tx1"/>
                    </a:solidFill>
                    <a:effectLst/>
                  </a:rPr>
                  <a:t>ot size ~  N (n. of sparks)</a:t>
                </a:r>
              </a:p>
              <a:p>
                <a:r>
                  <a:rPr lang="en-US" dirty="0" smtClean="0">
                    <a:solidFill>
                      <a:schemeClr val="tx1"/>
                    </a:solidFill>
                    <a:effectLst/>
                  </a:rPr>
                  <a:t>Voltage decreased when N &gt; 4 </a:t>
                </a:r>
                <a:endParaRPr lang="en-US" dirty="0"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 rot="16200000">
                <a:off x="-687991" y="4303717"/>
                <a:ext cx="2707631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Voltage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989570" y="2738571"/>
              <a:ext cx="24801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C00000"/>
                  </a:solidFill>
                </a:rPr>
                <a:t>THE TEST LOGICS</a:t>
              </a:r>
              <a:endParaRPr lang="en-US" sz="2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941215" y="2551601"/>
            <a:ext cx="5804602" cy="3998154"/>
            <a:chOff x="3922586" y="2551601"/>
            <a:chExt cx="5804602" cy="3998154"/>
          </a:xfrm>
        </p:grpSpPr>
        <p:grpSp>
          <p:nvGrpSpPr>
            <p:cNvPr id="19" name="Group 18"/>
            <p:cNvGrpSpPr/>
            <p:nvPr/>
          </p:nvGrpSpPr>
          <p:grpSpPr>
            <a:xfrm>
              <a:off x="3922586" y="2859827"/>
              <a:ext cx="5804602" cy="3689928"/>
              <a:chOff x="3720611" y="2545502"/>
              <a:chExt cx="6260761" cy="3960481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20611" y="2545502"/>
                <a:ext cx="6260761" cy="3960481"/>
              </a:xfrm>
              <a:prstGeom prst="rect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4044909" y="4377927"/>
                <a:ext cx="1484703" cy="2308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solidFill>
                      <a:schemeClr val="tx1"/>
                    </a:solidFill>
                    <a:effectLst/>
                  </a:rPr>
                  <a:t>TIME at the given HV </a:t>
                </a:r>
                <a:endParaRPr lang="en-US" sz="1000" dirty="0"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249459" y="4384106"/>
                <a:ext cx="1271502" cy="2308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solidFill>
                      <a:schemeClr val="tx1"/>
                    </a:solidFill>
                    <a:effectLst/>
                  </a:rPr>
                  <a:t>Number of sparks</a:t>
                </a:r>
                <a:endParaRPr lang="en-US" sz="1000" dirty="0"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8358294" y="4377928"/>
                <a:ext cx="1263487" cy="2308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solidFill>
                      <a:schemeClr val="tx1"/>
                    </a:solidFill>
                    <a:effectLst/>
                  </a:rPr>
                  <a:t>Spark rate (1/min)</a:t>
                </a:r>
                <a:endParaRPr lang="en-US" sz="1000" dirty="0"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5296044" y="2551601"/>
              <a:ext cx="37248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C00000"/>
                  </a:solidFill>
                </a:rPr>
                <a:t>ANALYSIS OF THE RESULTS</a:t>
              </a:r>
              <a:endParaRPr lang="en-US" sz="2000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0509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1121" y="0"/>
            <a:ext cx="7591704" cy="984250"/>
          </a:xfrm>
        </p:spPr>
        <p:txBody>
          <a:bodyPr/>
          <a:lstStyle/>
          <a:p>
            <a:r>
              <a:rPr lang="en-US" dirty="0"/>
              <a:t>THGEM and HV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63" y="1055077"/>
            <a:ext cx="9356292" cy="536581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Parametrizing the test results via a single figure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Extract it from the spark rate vs voltage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algorithm used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they give the same indication </a:t>
            </a:r>
          </a:p>
          <a:p>
            <a:pPr marL="1333500" lvl="2" indent="0">
              <a:buNone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(LARGE MAJORITY OF CASES), use it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they are at variance, repeat the measurement</a:t>
            </a:r>
          </a:p>
          <a:p>
            <a:endParaRPr lang="en-U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THGEM &amp; MM, HV issues    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7268" y="846254"/>
            <a:ext cx="2789941" cy="156528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499" y="3157999"/>
            <a:ext cx="4126410" cy="2960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2852" y="3157999"/>
            <a:ext cx="4047360" cy="291264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1416621" y="3820119"/>
            <a:ext cx="1566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Results OK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67876" y="5285125"/>
            <a:ext cx="387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REPEAT THE MEASUREMENT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68309"/>
      </p:ext>
    </p:extLst>
  </p:cSld>
  <p:clrMapOvr>
    <a:masterClrMapping/>
  </p:clrMapOvr>
</p:sld>
</file>

<file path=ppt/theme/theme1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 2.pot</Template>
  <TotalTime>166157</TotalTime>
  <Words>827</Words>
  <Application>Microsoft Office PowerPoint</Application>
  <PresentationFormat>Custom</PresentationFormat>
  <Paragraphs>213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Comic Sans MS</vt:lpstr>
      <vt:lpstr>Helvetica</vt:lpstr>
      <vt:lpstr>Symbol</vt:lpstr>
      <vt:lpstr>Times New Roman</vt:lpstr>
      <vt:lpstr>Wingdings</vt:lpstr>
      <vt:lpstr>Paper Presentation 2</vt:lpstr>
      <vt:lpstr>PowerPoint Presentation</vt:lpstr>
      <vt:lpstr>NOVEL DETECTOR HV ISSUES</vt:lpstr>
      <vt:lpstr>PowerPoint Presentation</vt:lpstr>
      <vt:lpstr>DETECTOR ARCHITECTURE</vt:lpstr>
      <vt:lpstr>PowerPoint Presentation</vt:lpstr>
      <vt:lpstr>THGEM and HV performance</vt:lpstr>
      <vt:lpstr>THGEM and HV performance</vt:lpstr>
      <vt:lpstr>THGEM and HV performance</vt:lpstr>
      <vt:lpstr>THGEM and HV performance</vt:lpstr>
      <vt:lpstr>PowerPoint Presentation</vt:lpstr>
      <vt:lpstr>PowerPoint Presentation</vt:lpstr>
      <vt:lpstr>NEW: TOP CHMBERs COMPLETED</vt:lpstr>
      <vt:lpstr>NEW: TOP CHMBERs COMPLETED</vt:lpstr>
      <vt:lpstr>THGEM SPARK RATE DOES NOT DEPENED ON BEAM INTENSITY</vt:lpstr>
      <vt:lpstr>PowerPoint Presentation</vt:lpstr>
      <vt:lpstr>MICROMEGAS and HV</vt:lpstr>
      <vt:lpstr>MICROMEGAS and HV</vt:lpstr>
      <vt:lpstr>MICROMEGAS and HV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Robertson</dc:creator>
  <cp:lastModifiedBy>Silvia Dalla Torre</cp:lastModifiedBy>
  <cp:revision>2611</cp:revision>
  <cp:lastPrinted>2000-06-14T12:59:46Z</cp:lastPrinted>
  <dcterms:created xsi:type="dcterms:W3CDTF">1999-01-09T07:35:23Z</dcterms:created>
  <dcterms:modified xsi:type="dcterms:W3CDTF">2017-02-24T11:11:52Z</dcterms:modified>
</cp:coreProperties>
</file>