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6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6" r:id="rId19"/>
    <p:sldId id="273" r:id="rId20"/>
    <p:sldId id="274" r:id="rId21"/>
    <p:sldId id="275" r:id="rId22"/>
    <p:sldId id="287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5"/>
  </p:normalViewPr>
  <p:slideViewPr>
    <p:cSldViewPr snapToGrid="0" snapToObjects="1">
      <p:cViewPr varScale="1">
        <p:scale>
          <a:sx n="140" d="100"/>
          <a:sy n="140" d="100"/>
        </p:scale>
        <p:origin x="13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3887246" y="0"/>
            <a:ext cx="2970754" cy="4581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3887246" y="8689006"/>
            <a:ext cx="2970754" cy="454995"/>
          </a:xfrm>
          <a:prstGeom prst="rect">
            <a:avLst/>
          </a:prstGeom>
          <a:noFill/>
          <a:ln>
            <a:noFill/>
          </a:ln>
        </p:spPr>
        <p:txBody>
          <a:bodyPr lIns="91350" tIns="44875" rIns="91350" bIns="448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1200" b="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r>
          </a:p>
        </p:txBody>
      </p:sp>
      <p:sp>
        <p:nvSpPr>
          <p:cNvPr id="40" name="Shape 40"/>
          <p:cNvSpPr/>
          <p:nvPr/>
        </p:nvSpPr>
        <p:spPr>
          <a:xfrm>
            <a:off x="0" y="8689006"/>
            <a:ext cx="2970754" cy="4549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0" y="0"/>
            <a:ext cx="2970754" cy="4581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3738"/>
            <a:ext cx="4556125" cy="3416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914923" y="4342141"/>
            <a:ext cx="5028154" cy="4113854"/>
          </a:xfrm>
          <a:prstGeom prst="rect">
            <a:avLst/>
          </a:prstGeom>
          <a:noFill/>
          <a:ln>
            <a:noFill/>
          </a:ln>
        </p:spPr>
        <p:txBody>
          <a:bodyPr lIns="91350" tIns="44875" rIns="91350" bIns="448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YELLOW ROOM에는 DFR 필름 현상과 Cu에칭등 사진 작업을 위해 특별히 노란등을 사용합니다.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그림에서 보시다시피, 젬생산시설은 </a:t>
            </a: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노광룸 (좌측하단)</a:t>
            </a: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DRF필름 현상룸, Cu에칭룸 (좌측 상단)</a:t>
            </a: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PI에칭룸 (중앙상단)</a:t>
            </a: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arenR"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검사실 (우측 하단)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으로 구성되어 있습니다.</a:t>
            </a: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대형 GEM호일 건조기 및 보관함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여기에 리소그래피 장비가 들어 올것입니다. 2017년 4월 도입 확정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여기에 CFR필름 현상기와 Cu 에칭 (구리에 원형 구멍을 파내는 작어)기가 들어 옵니다. 2017년 3월 도입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4월 도입을 예정으로 있는 양면 DFR필름 코팅기… 리쏘그래피를 하기전에 매스크패턴을 구리위에 입히기 위한 비닐 필름 (이 필름에 빛이다면 GEM 패턴이 생긴다)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o-KR" altLang="en-US" dirty="0"/>
              <a:t>박인규 설명</a:t>
            </a:r>
            <a:r>
              <a:rPr lang="en-US" altLang="ko-KR" dirty="0"/>
              <a:t>)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/>
          </a:p>
          <a:p>
            <a:pPr eaLnBrk="1" hangingPunct="1">
              <a:spcBef>
                <a:spcPct val="0"/>
              </a:spcBef>
            </a:pPr>
            <a:r>
              <a:rPr lang="en-US" altLang="ko-KR" dirty="0"/>
              <a:t>4</a:t>
            </a:r>
            <a:r>
              <a:rPr lang="ko-KR" altLang="en-US" dirty="0"/>
              <a:t>월 도입을 예정으로 있는 양면 노광기</a:t>
            </a:r>
            <a:r>
              <a:rPr lang="mr-IN" altLang="ko-KR" dirty="0">
                <a:ea typeface="Mangal" charset="0"/>
              </a:rPr>
              <a:t>…</a:t>
            </a:r>
            <a:r>
              <a:rPr lang="ko-KR" altLang="en-US" dirty="0"/>
              <a:t> 광학계에 의하여 평면광을 조사한다</a:t>
            </a:r>
            <a:r>
              <a:rPr lang="en-US" altLang="ko-KR" dirty="0"/>
              <a:t>.</a:t>
            </a:r>
            <a:r>
              <a:rPr lang="ko-KR" altLang="en-US" dirty="0"/>
              <a:t> 가장 비싼 장비로 </a:t>
            </a:r>
            <a:r>
              <a:rPr lang="en-US" altLang="ko-KR" dirty="0"/>
              <a:t>4.7</a:t>
            </a:r>
            <a:r>
              <a:rPr lang="ko-KR" altLang="en-US" dirty="0"/>
              <a:t>억원 투자</a:t>
            </a:r>
            <a:r>
              <a:rPr lang="mr-IN" altLang="ko-KR" dirty="0">
                <a:ea typeface="Mangal" charset="0"/>
              </a:rPr>
              <a:t>…</a:t>
            </a:r>
            <a:r>
              <a:rPr lang="ko-KR" altLang="en-US" dirty="0"/>
              <a:t> </a:t>
            </a:r>
            <a:endParaRPr lang="en-US" altLang="ko-KR" dirty="0"/>
          </a:p>
          <a:p>
            <a:pPr eaLnBrk="1" hangingPunct="1">
              <a:spcBef>
                <a:spcPct val="0"/>
              </a:spcBef>
            </a:pPr>
            <a:endParaRPr lang="en-US" altLang="ko-KR" dirty="0"/>
          </a:p>
          <a:p>
            <a:pPr eaLnBrk="1" hangingPunct="1">
              <a:spcBef>
                <a:spcPct val="0"/>
              </a:spcBef>
            </a:pPr>
            <a:r>
              <a:rPr lang="en-US" altLang="ko-KR" dirty="0"/>
              <a:t>(</a:t>
            </a:r>
            <a:r>
              <a:rPr lang="ko-KR" altLang="en-US" dirty="0"/>
              <a:t>이 투자는 오로지 </a:t>
            </a:r>
            <a:r>
              <a:rPr lang="en-US" altLang="ko-KR" dirty="0"/>
              <a:t>GEM</a:t>
            </a:r>
            <a:r>
              <a:rPr lang="ko-KR" altLang="en-US" dirty="0"/>
              <a:t>생산에만 쓰임</a:t>
            </a:r>
            <a:r>
              <a:rPr lang="en-US" altLang="ko-KR" dirty="0"/>
              <a:t>.</a:t>
            </a:r>
            <a:r>
              <a:rPr lang="ko-KR" altLang="en-US" dirty="0"/>
              <a:t> 현재 이 장비를 가지고 다른 제품을 만들거나 하는 계획도 없고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Market</a:t>
            </a:r>
            <a:r>
              <a:rPr lang="ko-KR" altLang="en-US" dirty="0"/>
              <a:t>도 없음</a:t>
            </a:r>
            <a:r>
              <a:rPr lang="en-US" altLang="ko-KR" dirty="0"/>
              <a:t>,.</a:t>
            </a:r>
            <a:r>
              <a:rPr lang="ko-KR" altLang="en-US" dirty="0"/>
              <a:t> 훗날 업그레이드 기여로 인정받아야함</a:t>
            </a:r>
            <a:r>
              <a:rPr lang="en-US" altLang="ko-KR" dirty="0"/>
              <a:t>)</a:t>
            </a:r>
            <a:endParaRPr lang="ko-KR" altLang="en-US" dirty="0"/>
          </a:p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45059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9pPr>
          </a:lstStyle>
          <a:p>
            <a:pPr>
              <a:spcBef>
                <a:spcPct val="0"/>
              </a:spcBef>
            </a:pPr>
            <a:fld id="{A231EAD9-8BAD-DE48-B060-775F5101BD09}" type="slidenum">
              <a:rPr lang="ko-KR" altLang="en-US"/>
              <a:pPr>
                <a:spcBef>
                  <a:spcPct val="0"/>
                </a:spcBef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935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박인규ㅒ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왼쪽 4장… 분산광으로 찍은 후 Cu 에칭을 한 결과.. 분산광에 의해 원형이 제대로 나오지 않음, 다양한 크기의 구멍을 뚫어보면, 구멍 사이즈가 작아지면 어느 정도에서 아예 뚫리지 않음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오른쪽 2장 .. 평행광으로 찍은후 결과… 구멍이 이쁘게 원형으로 뚫린다. 심지어 작은 구멍일지라도 원형을 유지한다…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결론) 평행광을 써야한다,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D875A-EA36-49B5-B24E-10A6B858CD7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21500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양면 마스크 얼라인 테스트 : GE11 디자인의 큰쪽 반만 짤라 노광시킴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그림에서 본 바와 같이, 양면 10마이크론 짜리 해상도를 가진 리소그래피로도 5군데 (정중안 + 4귀퉁이) 모두 얼라인이 잘 되고 있슴 ==&gt; 우리가 주문하는 장비는 3마이크론 정밀도라, 위의 테스트 보다 더 얼라인이 잘 될 것임.  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이미 구축 완료된 PI에칭 시설, 대형 GEM 대응가능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Shape 2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이미 구축 완료된 반 자동화된 PI에칭 시설, GE11용으로 제작하였슴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이미 구축 완료된 반 자동화된 PI에칭 시설, 소형, 중형사이즈 GEM호일용으로 제작되었음.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제작이 끝난 GEM호일을 건조시키는 건조대.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Shape 29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박인규 설명)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Leakage current를 측정하는 장비 (왼쪽 하단)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섹션별 Leakage 전류를 재는 장비 (왼쪽 중간)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Alignment 측정장비 (왼쪽 상단)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현미경 (중앙상단)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보관창고, 코팅기 (오른쪽)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179388" marR="0" lvl="1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79388" marR="0" lvl="2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79388" marR="0" lvl="3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79388" marR="0" lvl="4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441450" marR="0" lvl="5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8650" marR="0" lvl="6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55850" marR="0" lvl="7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13050" marR="0" lvl="8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Font typeface="Noto Sans Symbols"/>
              <a:buNone/>
              <a:defRPr sz="2400" b="1" i="0" u="none" strike="noStrike" cap="none">
                <a:solidFill>
                  <a:srgbClr val="333399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ctr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2000" b="1" i="0" u="none" strike="noStrike" cap="none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ctr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800" b="1" i="0" u="none" strike="noStrike" cap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ctr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Font typeface="Tahoma"/>
              <a:buNone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79388" marR="0" lvl="1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79388" marR="0" lvl="2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79388" marR="0" lvl="3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79388" marR="0" lvl="4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441450" marR="0" lvl="5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8650" marR="0" lvl="6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55850" marR="0" lvl="7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13050" marR="0" lvl="8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0363" marR="0" lvl="0" indent="-207963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  <a:defRPr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1950" marR="0" lvl="1" indent="-57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  <a:defRPr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30225" marR="0" lvl="2" indent="-60325" algn="l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•"/>
              <a:defRPr sz="18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23900" marR="0" lvl="3" indent="-88900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98525" marR="0" lvl="4" indent="-85725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49488" marR="0" lvl="5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06688" marR="0" lvl="6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163888" marR="0" lvl="7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21088" marR="0" lvl="8" indent="-77787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간지">
    <p:bg>
      <p:bgPr>
        <a:solidFill>
          <a:srgbClr val="CCFFCC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79388" marR="0" lvl="1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79388" marR="0" lvl="2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79388" marR="0" lvl="3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79388" marR="0" lvl="4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441450" marR="0" lvl="5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8650" marR="0" lvl="6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55850" marR="0" lvl="7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13050" marR="0" lvl="8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179388" marR="0" lvl="1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79388" marR="0" lvl="2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79388" marR="0" lvl="3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79388" marR="0" lvl="4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441450" marR="0" lvl="5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8650" marR="0" lvl="6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55850" marR="0" lvl="7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13050" marR="0" lvl="8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제목 슬라이드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제목 및 내용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hape 33" descr="C:\Users\전무이사\Documents\2010년\디자인서식\신규로고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1725" y="95250"/>
            <a:ext cx="1620837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/>
          <p:nvPr/>
        </p:nvSpPr>
        <p:spPr>
          <a:xfrm rot="10800000" flipH="1">
            <a:off x="0" y="6381749"/>
            <a:ext cx="9144000" cy="46037"/>
          </a:xfrm>
          <a:prstGeom prst="rect">
            <a:avLst/>
          </a:prstGeom>
          <a:gradFill>
            <a:gsLst>
              <a:gs pos="0">
                <a:srgbClr val="F6F9FF"/>
              </a:gs>
              <a:gs pos="100000">
                <a:srgbClr val="0099FF"/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0" y="765175"/>
            <a:ext cx="9144000" cy="46037"/>
          </a:xfrm>
          <a:prstGeom prst="rect">
            <a:avLst/>
          </a:prstGeom>
          <a:gradFill>
            <a:gsLst>
              <a:gs pos="0">
                <a:srgbClr val="0099FF"/>
              </a:gs>
              <a:gs pos="1000">
                <a:srgbClr val="0099FF"/>
              </a:gs>
              <a:gs pos="100000">
                <a:srgbClr val="F6F9FF"/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36" name="Shape 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50200" y="6446837"/>
            <a:ext cx="925513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g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/>
        </p:nvSpPr>
        <p:spPr>
          <a:xfrm>
            <a:off x="3611562" y="6453187"/>
            <a:ext cx="1904999" cy="30638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ctr" rtl="0">
              <a:lnSpc>
                <a:spcPct val="101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Tahoma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lang="en-US" sz="1400" b="0" i="0" u="none" strike="noStrike" cap="none">
              <a:solidFill>
                <a:schemeClr val="accent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179388" marR="0" lvl="1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79388" marR="0" lvl="2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79388" marR="0" lvl="3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179388" marR="0" lvl="4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1441450" marR="0" lvl="5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1898650" marR="0" lvl="6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355850" marR="0" lvl="7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13050" marR="0" lvl="8" indent="-635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0363" marR="0" lvl="0" indent="-207963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  <a:defRPr sz="2400" b="1" i="0" u="none" strike="noStrike" cap="none">
                <a:solidFill>
                  <a:srgbClr val="333399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361950" marR="0" lvl="1" indent="-57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  <a:defRPr sz="2000" b="1" i="0" u="none" strike="noStrike" cap="none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530225" marR="0" lvl="2" indent="-60325" algn="l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•"/>
              <a:defRPr sz="1800" b="1" i="0" u="none" strike="noStrike" cap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723900" marR="0" lvl="3" indent="-88900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898525" marR="0" lvl="4" indent="-85725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249488" marR="0" lvl="5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706688" marR="0" lvl="6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163888" marR="0" lvl="7" indent="-77788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621088" marR="0" lvl="8" indent="-77787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»"/>
              <a:defRPr sz="16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cxnSp>
        <p:nvCxnSpPr>
          <p:cNvPr id="13" name="Shape 13"/>
          <p:cNvCxnSpPr/>
          <p:nvPr/>
        </p:nvCxnSpPr>
        <p:spPr>
          <a:xfrm>
            <a:off x="44450" y="6354762"/>
            <a:ext cx="9028113" cy="0"/>
          </a:xfrm>
          <a:prstGeom prst="straightConnector1">
            <a:avLst/>
          </a:pr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Shape 14" descr="KCMS-OfficialLogo-box.jp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1438" y="80663"/>
            <a:ext cx="648000" cy="648000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" name="Shape 15" descr="C:\Users\전무이사\Documents\2010년\디자인서식\신규로고.jp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0383" y="6408992"/>
            <a:ext cx="1219247" cy="44900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jpg"/><Relationship Id="rId6" Type="http://schemas.openxmlformats.org/officeDocument/2006/relationships/image" Target="../media/image2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32.jpg"/><Relationship Id="rId6" Type="http://schemas.openxmlformats.org/officeDocument/2006/relationships/image" Target="../media/image33.jpg"/><Relationship Id="rId7" Type="http://schemas.openxmlformats.org/officeDocument/2006/relationships/image" Target="../media/image34.jpg"/><Relationship Id="rId8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6" Type="http://schemas.openxmlformats.org/officeDocument/2006/relationships/image" Target="../media/image40.jpg"/><Relationship Id="rId7" Type="http://schemas.openxmlformats.org/officeDocument/2006/relationships/image" Target="../media/image41.jpg"/><Relationship Id="rId8" Type="http://schemas.openxmlformats.org/officeDocument/2006/relationships/image" Target="../media/image4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5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7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4" Type="http://schemas.openxmlformats.org/officeDocument/2006/relationships/image" Target="../media/image5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ctrTitle"/>
          </p:nvPr>
        </p:nvSpPr>
        <p:spPr>
          <a:xfrm>
            <a:off x="5148633" y="15874"/>
            <a:ext cx="3995365" cy="478127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 anchorCtr="0">
            <a:noAutofit/>
          </a:bodyPr>
          <a:lstStyle/>
          <a:p>
            <a:pPr marL="0" marR="0" lvl="0" indent="177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3200" b="1" i="1" u="none" strike="noStrike" cap="none" dirty="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  <a:t>KCMS-MECARO</a:t>
            </a:r>
            <a:br>
              <a:rPr lang="en-US" sz="3200" b="1" i="1" u="none" strike="noStrike" cap="none" dirty="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3200" b="1" i="1" u="none" strike="noStrike" cap="none" dirty="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  <a:t>GEM Production</a:t>
            </a:r>
            <a:br>
              <a:rPr lang="en-US" sz="3200" b="1" i="1" u="none" strike="noStrike" cap="none" dirty="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3200" b="1" i="1" u="none" strike="noStrike" cap="none" dirty="0">
                <a:solidFill>
                  <a:srgbClr val="008000"/>
                </a:solidFill>
                <a:latin typeface="Georgia"/>
                <a:ea typeface="Georgia"/>
                <a:cs typeface="Georgia"/>
                <a:sym typeface="Georgia"/>
              </a:rPr>
              <a:t>Status</a:t>
            </a:r>
            <a:r>
              <a:rPr lang="en-US" sz="3200" b="1" i="1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3200" b="1" i="1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3200" b="1" i="1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3200" b="1" i="1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1800" i="1" dirty="0" smtClean="0">
                <a:solidFill>
                  <a:srgbClr val="3333FF"/>
                </a:solidFill>
              </a:rPr>
              <a:t>RD51</a:t>
            </a:r>
            <a:r>
              <a:rPr lang="en-US" sz="1800" b="1" i="1" u="none" strike="noStrike" cap="none" dirty="0" smtClean="0">
                <a:solidFill>
                  <a:srgbClr val="3333FF"/>
                </a:solidFill>
                <a:latin typeface="Georgia"/>
                <a:ea typeface="Georgia"/>
                <a:cs typeface="Georgia"/>
                <a:sym typeface="Georgia"/>
              </a:rPr>
              <a:t> meeting</a:t>
            </a:r>
            <a:r>
              <a:rPr lang="en-US" sz="1800" b="1" i="1" u="none" strike="noStrike" cap="none" dirty="0">
                <a:solidFill>
                  <a:srgbClr val="3333FF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en-US" sz="1800" b="1" i="1" u="none" strike="noStrike" cap="none" dirty="0">
                <a:solidFill>
                  <a:srgbClr val="3333FF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1400" i="1" dirty="0" smtClean="0">
                <a:solidFill>
                  <a:srgbClr val="3333FF"/>
                </a:solidFill>
              </a:rPr>
              <a:t>Feb. 22</a:t>
            </a:r>
            <a:r>
              <a:rPr lang="en-US" sz="1400" b="1" i="1" u="none" strike="noStrike" cap="none" dirty="0" smtClean="0">
                <a:solidFill>
                  <a:srgbClr val="3333FF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lang="en-US" sz="1400" b="1" i="1" u="none" strike="noStrike" cap="none" dirty="0">
                <a:solidFill>
                  <a:srgbClr val="3333FF"/>
                </a:solidFill>
                <a:latin typeface="Georgia"/>
                <a:ea typeface="Georgia"/>
                <a:cs typeface="Georgia"/>
                <a:sym typeface="Georgia"/>
              </a:rPr>
              <a:t>2017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5148633" y="4113639"/>
            <a:ext cx="3995365" cy="220486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0" marR="0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25000"/>
              <a:buFont typeface="Noto Sans Symbols"/>
              <a:buNone/>
            </a:pPr>
            <a:r>
              <a:rPr lang="en-US" sz="1800" dirty="0" err="1" smtClean="0">
                <a:solidFill>
                  <a:schemeClr val="dk1"/>
                </a:solidFill>
              </a:rPr>
              <a:t>Inkyu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Park</a:t>
            </a:r>
            <a:endParaRPr lang="en-US" sz="1800" b="1" i="0" u="none" strike="noStrike" cap="none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25000"/>
              <a:buFont typeface="Noto Sans Symbols"/>
              <a:buNone/>
            </a:pPr>
            <a:r>
              <a:rPr lang="en-US" sz="1800" dirty="0" smtClean="0">
                <a:solidFill>
                  <a:schemeClr val="dk1"/>
                </a:solidFill>
              </a:rPr>
              <a:t>(U. of Seoul)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for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KCMS</a:t>
            </a:r>
          </a:p>
          <a:p>
            <a:pPr marL="0" marR="0" lvl="0" indent="0" algn="ctr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25000"/>
              <a:buFont typeface="Noto Sans Symbols"/>
              <a:buNone/>
            </a:pPr>
            <a:r>
              <a:rPr lang="en-US" sz="1800" b="1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&amp;</a:t>
            </a:r>
          </a:p>
          <a:p>
            <a:pPr marL="0" marR="0" lvl="0" indent="0" algn="ctr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25000"/>
              <a:buFont typeface="Noto Sans Symbols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Yeonsu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Yu</a:t>
            </a:r>
          </a:p>
          <a:p>
            <a:pPr marL="0" marR="0" lvl="0" indent="0" algn="ctr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25000"/>
              <a:buFont typeface="Noto Sans Symbols"/>
              <a:buNone/>
            </a:pPr>
            <a:r>
              <a:rPr lang="en-US" sz="1800" dirty="0">
                <a:solidFill>
                  <a:schemeClr val="dk1"/>
                </a:solidFill>
              </a:rPr>
              <a:t>f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or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MECARO</a:t>
            </a:r>
          </a:p>
        </p:txBody>
      </p:sp>
      <p:sp>
        <p:nvSpPr>
          <p:cNvPr id="47" name="Shape 47" descr="http://www.akpa.org/link/Logo.png"/>
          <p:cNvSpPr/>
          <p:nvPr/>
        </p:nvSpPr>
        <p:spPr>
          <a:xfrm>
            <a:off x="76200" y="-136525"/>
            <a:ext cx="2857499" cy="2857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8" name="Shape 48" descr="http://www.akpa.org/link/Logo.png"/>
          <p:cNvSpPr/>
          <p:nvPr/>
        </p:nvSpPr>
        <p:spPr>
          <a:xfrm>
            <a:off x="228600" y="15875"/>
            <a:ext cx="2857499" cy="2857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49" name="Shape 49" descr="E:\2016\20160414-ETRI\GEM-KCM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07" y="0"/>
            <a:ext cx="5149142" cy="6865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234950" y="1052512"/>
            <a:ext cx="8639174" cy="5040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GEM Room / Analysis Room</a:t>
            </a:r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7812" y="1179512"/>
            <a:ext cx="6048374" cy="449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/>
          <p:nvPr/>
        </p:nvSpPr>
        <p:spPr>
          <a:xfrm>
            <a:off x="1604962" y="1211262"/>
            <a:ext cx="1633536" cy="2466974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1604962" y="3735387"/>
            <a:ext cx="1878011" cy="1081086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3257550" y="1211262"/>
            <a:ext cx="2412999" cy="1785937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5959475" y="4876800"/>
            <a:ext cx="1565274" cy="784224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0" name="Shape 130"/>
          <p:cNvSpPr txBox="1"/>
          <p:nvPr/>
        </p:nvSpPr>
        <p:spPr>
          <a:xfrm>
            <a:off x="346075" y="1179512"/>
            <a:ext cx="1223962" cy="27622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Yellow Room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341312" y="3714750"/>
            <a:ext cx="1223961" cy="27781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Yellow Room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Production site layout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23944" y="808234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rooms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238498" y="809980"/>
            <a:ext cx="0" cy="3063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57550" y="962123"/>
            <a:ext cx="86639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391156" y="962122"/>
            <a:ext cx="86639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00030" y="79649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New rooms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6294" y="800708"/>
            <a:ext cx="2657399" cy="255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62" y="800708"/>
            <a:ext cx="2657400" cy="255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86623" y="800708"/>
            <a:ext cx="3543300" cy="255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GEM Production Facilities: Clean room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15887" y="4041067"/>
            <a:ext cx="8912100" cy="21963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60362" marR="0" lvl="0" indent="-360362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Total clean room space ~1200m^2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Whole clean room space &lt; 10000 Class.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A new space is prepared to produce large GEM foils (GE11)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A high precision bipolar lithography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A DFR film developper &amp; Cu etching machine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Curing system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539552" y="3387280"/>
            <a:ext cx="1529699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Production room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3423000" y="3387275"/>
            <a:ext cx="2298000" cy="4629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Optical Inspection and </a:t>
            </a: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Analysis room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375871" y="3403932"/>
            <a:ext cx="26451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new space for new facilities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Shape 1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2131873" y="1188456"/>
            <a:ext cx="3100200" cy="232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4686" y="1188458"/>
            <a:ext cx="3100200" cy="232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4903996" y="800601"/>
            <a:ext cx="4132500" cy="31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GEM Production Facilities: Production room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114893" y="4437112"/>
            <a:ext cx="8912100" cy="16203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60362" marR="0" lvl="0" indent="-360362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Multiple etching baths are ready for various sizes of GEMs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Small: 10cm x 10cm, 30cm x 30cm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Middle: 50cm ~ 1m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8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Large: &gt; 1m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253574" y="3918630"/>
            <a:ext cx="20637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Small size etching bath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2650134" y="3926957"/>
            <a:ext cx="19356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Mid size etching bath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5868144" y="3926957"/>
            <a:ext cx="20709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 size etching bath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None/>
            </a:pPr>
            <a:endParaRPr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 dirty="0">
                <a:solidFill>
                  <a:schemeClr val="dk1"/>
                </a:solidFill>
              </a:rPr>
              <a:t>Dimensions: </a:t>
            </a:r>
            <a:r>
              <a:rPr lang="en-US" sz="17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W1600 X D1500 X H1800 : </a:t>
            </a:r>
            <a:r>
              <a:rPr lang="en-US" sz="1700" dirty="0">
                <a:solidFill>
                  <a:schemeClr val="dk1"/>
                </a:solidFill>
              </a:rPr>
              <a:t> Holds tens of large size G</a:t>
            </a:r>
            <a:r>
              <a:rPr lang="en-US" sz="17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n-US" sz="1700" dirty="0">
                <a:solidFill>
                  <a:schemeClr val="dk1"/>
                </a:solidFill>
              </a:rPr>
              <a:t> foils</a:t>
            </a: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1700" y="1628775"/>
            <a:ext cx="4800600" cy="36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Large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size dry oven &amp; storage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234950" y="1052512"/>
            <a:ext cx="8639174" cy="5040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FF0000"/>
              </a:buClr>
              <a:buSzPct val="100000"/>
              <a:buFont typeface="Noto Sans Symbols"/>
              <a:buChar char="➢"/>
            </a:pP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Laminate &amp; Exposure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DFR Develop &amp; Cu Etch / GEM Room / Analysis Room</a:t>
            </a: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750" cy="449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/>
          <p:nvPr/>
        </p:nvSpPr>
        <p:spPr>
          <a:xfrm>
            <a:off x="2124075" y="3860800"/>
            <a:ext cx="1655763" cy="1584325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Laminate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Machine</a:t>
            </a:r>
          </a:p>
        </p:txBody>
      </p:sp>
      <p:sp>
        <p:nvSpPr>
          <p:cNvPr id="175" name="Shape 175"/>
          <p:cNvSpPr/>
          <p:nvPr/>
        </p:nvSpPr>
        <p:spPr>
          <a:xfrm>
            <a:off x="4500562" y="3357562"/>
            <a:ext cx="2374899" cy="2249486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Exposure</a:t>
            </a:r>
            <a:b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Machine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dirty="0" smtClean="0"/>
              <a:t>New large bipolar l</a:t>
            </a: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ithography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room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/>
        </p:nvSpPr>
        <p:spPr>
          <a:xfrm>
            <a:off x="234950" y="1052512"/>
            <a:ext cx="8639174" cy="5040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DFR Develop &amp; Cu Etch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GEM Room / Analysis Room</a:t>
            </a: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750" cy="449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/>
          <p:nvPr/>
        </p:nvSpPr>
        <p:spPr>
          <a:xfrm>
            <a:off x="2203450" y="2636838"/>
            <a:ext cx="2376487" cy="2249486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DFR Develop Cu Etch Machine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dirty="0" smtClean="0"/>
              <a:t>New </a:t>
            </a: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DFR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developer &amp; Cu etching room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MECARO</a:t>
            </a:r>
            <a:b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machines being built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234950" y="1052512"/>
            <a:ext cx="8639174" cy="5040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DFR 650 mm </a:t>
            </a:r>
            <a:r>
              <a:rPr lang="en-US" sz="1700">
                <a:solidFill>
                  <a:schemeClr val="dk1"/>
                </a:solidFill>
              </a:rPr>
              <a:t>max width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(FCCL </a:t>
            </a:r>
            <a:r>
              <a:rPr lang="en-US" sz="1700">
                <a:solidFill>
                  <a:schemeClr val="dk1"/>
                </a:solidFill>
              </a:rPr>
              <a:t>width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 610 mm max width)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</a:rPr>
              <a:t>Double or Single side</a:t>
            </a: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Laminate </a:t>
            </a:r>
            <a:r>
              <a:rPr lang="en-US" sz="1700">
                <a:solidFill>
                  <a:schemeClr val="dk1"/>
                </a:solidFill>
              </a:rPr>
              <a:t>possible</a:t>
            </a: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4875" y="1341437"/>
            <a:ext cx="7334250" cy="376237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196850" y="979487"/>
            <a:ext cx="1711324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DFR Laminate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DFR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Laminator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234950" y="1052513"/>
            <a:ext cx="8639175" cy="5040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latinLnBrk="1" hangingPunct="1">
              <a:lnSpc>
                <a:spcPct val="150000"/>
              </a:lnSpc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ctr" eaLnBrk="1" latinLnBrk="1" hangingPunct="1">
              <a:lnSpc>
                <a:spcPct val="150000"/>
              </a:lnSpc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defRPr/>
            </a:pPr>
            <a:endParaRPr lang="en-US" altLang="ko-KR" sz="1700" dirty="0" smtClean="0">
              <a:latin typeface="맑은 고딕" charset="-127"/>
              <a:ea typeface="맑은 고딕" charset="-127"/>
            </a:endParaRP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en-US" altLang="ko-KR" sz="1700" dirty="0" smtClean="0">
                <a:latin typeface="맑은 고딕" charset="-127"/>
                <a:ea typeface="맑은 고딕" charset="-127"/>
              </a:rPr>
              <a:t>Bipolar machine. Mask alignment precision &lt; 3 microns. Parallel beam.</a:t>
            </a:r>
          </a:p>
          <a:p>
            <a:pPr algn="just" eaLnBrk="1" latinLnBrk="1" hangingPunct="1">
              <a:lnSpc>
                <a:spcPct val="150000"/>
              </a:lnSpc>
              <a:buFont typeface="Wingdings" charset="2"/>
              <a:buChar char="Ø"/>
              <a:defRPr/>
            </a:pPr>
            <a:r>
              <a:rPr lang="en-US" altLang="ko-KR" sz="1700" dirty="0" smtClean="0">
                <a:latin typeface="맑은 고딕" charset="-127"/>
                <a:ea typeface="맑은 고딕" charset="-127"/>
              </a:rPr>
              <a:t>Effective </a:t>
            </a:r>
            <a:r>
              <a:rPr lang="en-US" altLang="ko-KR" sz="1700" dirty="0" smtClean="0">
                <a:latin typeface="맑은 고딕" charset="-127"/>
                <a:ea typeface="맑은 고딕" charset="-127"/>
              </a:rPr>
              <a:t>Exposure Area : 54.3 inch x 32 inch </a:t>
            </a:r>
            <a:r>
              <a:rPr lang="en-US" altLang="ko-KR" sz="1700" dirty="0" smtClean="0">
                <a:latin typeface="맑은 고딕" charset="-127"/>
                <a:ea typeface="맑은 고딕" charset="-127"/>
              </a:rPr>
              <a:t>(1379 </a:t>
            </a:r>
            <a:r>
              <a:rPr lang="en-US" altLang="ko-KR" sz="1700" dirty="0" smtClean="0">
                <a:latin typeface="맑은 고딕" charset="-127"/>
                <a:ea typeface="맑은 고딕" charset="-127"/>
              </a:rPr>
              <a:t>mm x 813 mm</a:t>
            </a:r>
            <a:r>
              <a:rPr lang="en-US" altLang="ko-KR" sz="1700" dirty="0" smtClean="0">
                <a:latin typeface="맑은 고딕" charset="-127"/>
                <a:ea typeface="맑은 고딕" charset="-127"/>
              </a:rPr>
              <a:t>)</a:t>
            </a:r>
            <a:endParaRPr lang="en-US" altLang="ko-KR" sz="1700" dirty="0" smtClean="0">
              <a:latin typeface="맑은 고딕" charset="-127"/>
              <a:ea typeface="맑은 고딕" charset="-127"/>
            </a:endParaRP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196850" y="979488"/>
            <a:ext cx="2200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1pPr>
            <a:lvl2pPr marL="742950" indent="-285750" latinLnBrk="1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2pPr>
            <a:lvl3pPr marL="1143000" indent="-228600" latinLnBrk="1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3pPr>
            <a:lvl4pPr marL="1600200" indent="-228600" latinLnBrk="1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4pPr>
            <a:lvl5pPr marL="2057400" indent="-228600" latinLnBrk="1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charset="-127"/>
                <a:ea typeface="맑은 고딕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800" b="1"/>
              <a:t>Exposure Machine</a:t>
            </a:r>
            <a:endParaRPr lang="ko-KR" altLang="en-US" sz="1800" b="1"/>
          </a:p>
        </p:txBody>
      </p:sp>
      <p:grpSp>
        <p:nvGrpSpPr>
          <p:cNvPr id="44036" name="그룹 1"/>
          <p:cNvGrpSpPr>
            <a:grpSpLocks/>
          </p:cNvGrpSpPr>
          <p:nvPr/>
        </p:nvGrpSpPr>
        <p:grpSpPr bwMode="auto">
          <a:xfrm>
            <a:off x="785813" y="1581150"/>
            <a:ext cx="7572375" cy="3592513"/>
            <a:chOff x="683568" y="1580571"/>
            <a:chExt cx="7571248" cy="3592793"/>
          </a:xfrm>
        </p:grpSpPr>
        <p:pic>
          <p:nvPicPr>
            <p:cNvPr id="4403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774" y="3789040"/>
              <a:ext cx="1737525" cy="1384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224" y="1994884"/>
              <a:ext cx="3577592" cy="1577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580571"/>
              <a:ext cx="3662505" cy="2136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 smtClean="0"/>
              <a:t>Bipolar lithography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9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548" y="764704"/>
            <a:ext cx="4363203" cy="2340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3507" y="3137483"/>
            <a:ext cx="4352297" cy="241577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52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GEM Production Facilities: new machines</a:t>
            </a:r>
          </a:p>
        </p:txBody>
      </p:sp>
      <p:pic>
        <p:nvPicPr>
          <p:cNvPr id="207" name="Shape 207" descr="E:\2016\2016-KCMS\20160424-NewMachines\에칭장비(DE - etching )_Spec_0420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79896" y="3176972"/>
            <a:ext cx="3917949" cy="233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 descr="E:\2016\2016-KCMS\20160424-NewMachines\160419_077_Sheet-LED scan양면노광기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03748" y="800708"/>
            <a:ext cx="2494248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/>
          <p:nvPr/>
        </p:nvSpPr>
        <p:spPr>
          <a:xfrm>
            <a:off x="4932039" y="915653"/>
            <a:ext cx="4119856" cy="20017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0975" marR="0" lvl="1" indent="-3175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 Large-size high precision bipolar lithography</a:t>
            </a:r>
          </a:p>
          <a:p>
            <a:pPr marL="466725" marR="0" lvl="1" indent="-288925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Arial"/>
              <a:buChar char="-"/>
            </a:pP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up to 1.3x0.8 m</a:t>
            </a:r>
            <a:r>
              <a:rPr lang="en-US" sz="1800" b="1" baseline="30000" dirty="0">
                <a:solidFill>
                  <a:srgbClr val="0000FF"/>
                </a:solidFill>
              </a:rPr>
              <a:t>2</a:t>
            </a: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66725" marR="0" lvl="1" indent="-288925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Arial"/>
              <a:buChar char="-"/>
            </a:pP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double mask alignment precision ~ 2-3</a:t>
            </a:r>
            <a:r>
              <a:rPr lang="en-US" sz="1800" b="1" i="0" u="none" strike="noStrike" cap="none" dirty="0">
                <a:solidFill>
                  <a:srgbClr val="0000FF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</a:p>
          <a:p>
            <a:pPr marL="466725" marR="0" lvl="1" indent="-288925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Arial"/>
              <a:buChar char="-"/>
            </a:pP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will be</a:t>
            </a:r>
            <a:r>
              <a:rPr lang="en-US" sz="1800" b="1" dirty="0">
                <a:solidFill>
                  <a:srgbClr val="0000FF"/>
                </a:solidFill>
              </a:rPr>
              <a:t> delivered</a:t>
            </a:r>
            <a:r>
              <a:rPr lang="en-US" sz="18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2017.</a:t>
            </a:r>
            <a:r>
              <a:rPr lang="en-US" sz="1800" b="1" dirty="0">
                <a:solidFill>
                  <a:srgbClr val="0000FF"/>
                </a:solidFill>
              </a:rPr>
              <a:t>5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251519" y="5655901"/>
            <a:ext cx="8800377" cy="37209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0975" marR="0" lvl="1" indent="-3175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 DFR film developer &amp; Cu etching machine : will be </a:t>
            </a:r>
            <a:r>
              <a:rPr lang="en-US" sz="1800" b="1">
                <a:solidFill>
                  <a:srgbClr val="0000FF"/>
                </a:solidFill>
              </a:rPr>
              <a:t>delivered</a:t>
            </a:r>
            <a:r>
              <a:rPr lang="en-US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201</a:t>
            </a:r>
            <a:r>
              <a:rPr lang="en-US" sz="1800" b="1">
                <a:solidFill>
                  <a:srgbClr val="0000FF"/>
                </a:solidFill>
              </a:rPr>
              <a:t>7</a:t>
            </a:r>
            <a:r>
              <a:rPr lang="en-US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800" b="1">
                <a:solidFill>
                  <a:srgbClr val="0000FF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Contents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457200" marR="0" lvl="0" indent="-457200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Georgia"/>
              <a:buAutoNum type="arabicPeriod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KCMS </a:t>
            </a:r>
            <a:r>
              <a:rPr lang="en-US"/>
              <a:t>plan</a:t>
            </a:r>
          </a:p>
          <a:p>
            <a:pPr marL="457200" marR="0" lvl="0" indent="-457200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Georgia"/>
              <a:buAutoNum type="arabicPeriod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MECARO GEM Production site &amp; facilities</a:t>
            </a:r>
          </a:p>
          <a:p>
            <a:pPr marL="457200" marR="0" lvl="0" indent="-457200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Georgia"/>
              <a:buAutoNum type="arabicPeriod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New machines being built</a:t>
            </a:r>
          </a:p>
          <a:p>
            <a:pPr marL="457200" marR="0" lvl="0" indent="-457200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Georgia"/>
              <a:buAutoNum type="arabicPeriod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Double mask alignment test at OPTIRAY</a:t>
            </a:r>
            <a:b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(Large bipolar lithography specialist)</a:t>
            </a:r>
          </a:p>
          <a:p>
            <a:pPr marL="457200" marR="0" lvl="0" indent="-457200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Georgia"/>
              <a:buNone/>
            </a:pPr>
            <a:endParaRPr sz="2400" b="1" i="0" u="none" strike="noStrike" cap="none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Shape 57"/>
          <p:cNvSpPr/>
          <p:nvPr/>
        </p:nvSpPr>
        <p:spPr>
          <a:xfrm flipH="1">
            <a:off x="7565380" y="3266628"/>
            <a:ext cx="71436" cy="65086"/>
          </a:xfrm>
          <a:prstGeom prst="ellipse">
            <a:avLst/>
          </a:prstGeom>
          <a:solidFill>
            <a:srgbClr val="C0C0C0"/>
          </a:solidFill>
          <a:ln w="12700" cap="flat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5292080" y="3250753"/>
            <a:ext cx="2782886" cy="2782886"/>
          </a:xfrm>
          <a:prstGeom prst="ellipse">
            <a:avLst/>
          </a:prstGeom>
          <a:noFill/>
          <a:ln w="9525" cap="flat" cmpd="sng">
            <a:solidFill>
              <a:srgbClr val="7F7F7F">
                <a:alpha val="51764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3960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5365105" y="3630166"/>
            <a:ext cx="2039937" cy="2039937"/>
          </a:xfrm>
          <a:prstGeom prst="ellipse">
            <a:avLst/>
          </a:prstGeom>
          <a:noFill/>
          <a:ln w="952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6696695" y="2420888"/>
            <a:ext cx="1071561" cy="1071561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FFF00"/>
              </a:gs>
            </a:gsLst>
            <a:path path="circle">
              <a:fillToRect l="100000" t="100000"/>
            </a:path>
            <a:tileRect r="-100000" b="-100000"/>
          </a:gradFill>
          <a:ln w="952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긍정</a:t>
            </a:r>
          </a:p>
        </p:txBody>
      </p:sp>
      <p:sp>
        <p:nvSpPr>
          <p:cNvPr id="61" name="Shape 61"/>
          <p:cNvSpPr/>
          <p:nvPr/>
        </p:nvSpPr>
        <p:spPr>
          <a:xfrm>
            <a:off x="7768579" y="3420616"/>
            <a:ext cx="1071561" cy="1071562"/>
          </a:xfrm>
          <a:prstGeom prst="ellipse">
            <a:avLst/>
          </a:prstGeom>
          <a:gradFill>
            <a:gsLst>
              <a:gs pos="0">
                <a:srgbClr val="005CBF"/>
              </a:gs>
              <a:gs pos="25000">
                <a:srgbClr val="0087E6"/>
              </a:gs>
              <a:gs pos="75000">
                <a:srgbClr val="21D6E0"/>
              </a:gs>
              <a:gs pos="100000">
                <a:srgbClr val="03D4A8"/>
              </a:gs>
            </a:gsLst>
            <a:lin ang="2700000" scaled="0"/>
          </a:gradFill>
          <a:ln w="952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3960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창의</a:t>
            </a:r>
          </a:p>
        </p:txBody>
      </p:sp>
      <p:sp>
        <p:nvSpPr>
          <p:cNvPr id="62" name="Shape 62"/>
          <p:cNvSpPr/>
          <p:nvPr/>
        </p:nvSpPr>
        <p:spPr>
          <a:xfrm>
            <a:off x="7768579" y="4706491"/>
            <a:ext cx="1071561" cy="1071562"/>
          </a:xfrm>
          <a:prstGeom prst="ellipse">
            <a:avLst/>
          </a:prstGeom>
          <a:gradFill>
            <a:gsLst>
              <a:gs pos="0">
                <a:srgbClr val="4D0808"/>
              </a:gs>
              <a:gs pos="30000">
                <a:srgbClr val="FF0300"/>
              </a:gs>
              <a:gs pos="74001">
                <a:srgbClr val="FF7A00"/>
              </a:gs>
              <a:gs pos="100000">
                <a:srgbClr val="FFF200"/>
              </a:gs>
            </a:gsLst>
            <a:lin ang="2700000" scaled="0"/>
          </a:gradFill>
          <a:ln w="952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3960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열정</a:t>
            </a:r>
          </a:p>
        </p:txBody>
      </p:sp>
      <p:sp>
        <p:nvSpPr>
          <p:cNvPr id="63" name="Shape 63"/>
          <p:cNvSpPr/>
          <p:nvPr/>
        </p:nvSpPr>
        <p:spPr>
          <a:xfrm>
            <a:off x="6739879" y="5660578"/>
            <a:ext cx="1071561" cy="1071561"/>
          </a:xfrm>
          <a:prstGeom prst="ellipse">
            <a:avLst/>
          </a:prstGeom>
          <a:gradFill>
            <a:gsLst>
              <a:gs pos="0">
                <a:srgbClr val="156B13"/>
              </a:gs>
              <a:gs pos="55000">
                <a:srgbClr val="156B13"/>
              </a:gs>
              <a:gs pos="89000">
                <a:srgbClr val="9CB86E"/>
              </a:gs>
              <a:gs pos="100000">
                <a:srgbClr val="DDEBCF"/>
              </a:gs>
            </a:gsLst>
            <a:lin ang="2700000" scaled="0"/>
          </a:gradFill>
          <a:ln w="952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3960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혁신</a:t>
            </a:r>
          </a:p>
        </p:txBody>
      </p:sp>
      <p:pic>
        <p:nvPicPr>
          <p:cNvPr id="64" name="Shape 64" descr="C:\Users\전무이사\Documents\2010년\디자인서식\신규로고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5130" y="4149278"/>
            <a:ext cx="1666875" cy="936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575" y="3789039"/>
            <a:ext cx="3097211" cy="2189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MECARO</a:t>
            </a:r>
            <a:b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Double mask alignment test </a:t>
            </a:r>
            <a:b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 OPTIRAY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/>
        </p:nvSpPr>
        <p:spPr>
          <a:xfrm>
            <a:off x="5600700" y="1585912"/>
            <a:ext cx="3003550" cy="4608512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196850" y="979500"/>
            <a:ext cx="8526526" cy="369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dirty="0" smtClean="0">
                <a:solidFill>
                  <a:schemeClr val="dk1"/>
                </a:solidFill>
              </a:rPr>
              <a:t>Comparison between </a:t>
            </a:r>
            <a:r>
              <a:rPr lang="en-US" sz="1800" b="1" dirty="0" err="1" smtClean="0">
                <a:solidFill>
                  <a:schemeClr val="dk1"/>
                </a:solidFill>
              </a:rPr>
              <a:t>PhilOptics</a:t>
            </a:r>
            <a:r>
              <a:rPr lang="en-US" sz="1800" b="1" dirty="0" smtClean="0">
                <a:solidFill>
                  <a:schemeClr val="dk1"/>
                </a:solidFill>
              </a:rPr>
              <a:t> .vs. </a:t>
            </a:r>
            <a:r>
              <a:rPr lang="en-US" sz="1800" b="1" dirty="0" err="1" smtClean="0">
                <a:solidFill>
                  <a:schemeClr val="dk1"/>
                </a:solidFill>
              </a:rPr>
              <a:t>Optiray</a:t>
            </a:r>
            <a:r>
              <a:rPr lang="en-US" sz="1800" b="1" dirty="0" smtClean="0">
                <a:solidFill>
                  <a:schemeClr val="dk1"/>
                </a:solidFill>
              </a:rPr>
              <a:t> using a various pattern mask</a:t>
            </a:r>
            <a:endParaRPr lang="en-US" sz="1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Shape 223" descr="F:\2016.12.12 분석 컴퓨터 복원\제품개발팀\2016.05.16 필옵틱스 광원 테스트 (Soft Contact)\70mJ 2S\GEM_70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937" y="1700213"/>
            <a:ext cx="2406649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Shape 224" descr="F:\2016.12.12 분석 컴퓨터 복원\제품개발팀\2016.05.19 필옵틱스 광원 테스트\80mJ\70-80um (마스크사이즈보다작음타원)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79700" y="1700213"/>
            <a:ext cx="2406649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 descr="F:\2016.12.12 대형 GEM 분석 장비 PC 백업\제품개발팀\2016.05.19 한국해양대 평행광원 test_last\10\GEM_5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78512" y="1700213"/>
            <a:ext cx="2406649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Shape 226" descr="F:\2016.12.12 대형 GEM 분석 장비 PC 백업\제품개발팀\2016.06.02 필옵틱스 현상 &amp; 에칭\60mJ\Develop 4min Cu Etch 2min (30-40um)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1937" y="4005262"/>
            <a:ext cx="2406649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Shape 227" descr="F:\2016.12.12 대형 GEM 분석 장비 PC 백업\제품개발팀\2016.06.02 필옵틱스 현상 &amp; 에칭\60mJ\Develop 2min Cu Etch 2min (40-30um)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79700" y="4005262"/>
            <a:ext cx="2406649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Shape 228" descr="F:\2016.12.12 대형 GEM 분석 장비 PC 백업\제품개발팀\2016.06.08 옵티레이 현상 &amp; 에칭\70mJ\Develop 1min 30sec Cu Etch 1min 30sec (40-30um).jp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78512" y="4005262"/>
            <a:ext cx="2406649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 txBox="1"/>
          <p:nvPr/>
        </p:nvSpPr>
        <p:spPr>
          <a:xfrm>
            <a:off x="261937" y="3554387"/>
            <a:ext cx="4294264" cy="27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smtClean="0">
                <a:solidFill>
                  <a:schemeClr val="dk1"/>
                </a:solidFill>
              </a:rPr>
              <a:t>PHILOPTICS </a:t>
            </a:r>
            <a:r>
              <a:rPr lang="en-US" sz="1200" dirty="0" err="1">
                <a:solidFill>
                  <a:schemeClr val="dk1"/>
                </a:solidFill>
              </a:rPr>
              <a:t>semiparallel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LED light source (Soft Contact)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5651500" y="3554412"/>
            <a:ext cx="2952750" cy="276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b="1" dirty="0">
                <a:solidFill>
                  <a:schemeClr val="dk1"/>
                </a:solidFill>
              </a:rPr>
              <a:t>Maritime </a:t>
            </a:r>
            <a:r>
              <a:rPr lang="en-US" b="1" dirty="0" smtClean="0">
                <a:solidFill>
                  <a:schemeClr val="dk1"/>
                </a:solidFill>
              </a:rPr>
              <a:t>Univ. </a:t>
            </a:r>
            <a:r>
              <a:rPr lang="en-US" b="1" dirty="0" smtClean="0">
                <a:solidFill>
                  <a:schemeClr val="dk1"/>
                </a:solidFill>
                <a:sym typeface="Arial"/>
              </a:rPr>
              <a:t> </a:t>
            </a:r>
            <a:r>
              <a:rPr lang="en-US" b="1" dirty="0">
                <a:solidFill>
                  <a:schemeClr val="dk1"/>
                </a:solidFill>
              </a:rPr>
              <a:t>p</a:t>
            </a:r>
            <a:r>
              <a:rPr lang="en-US" b="1" dirty="0" smtClean="0">
                <a:solidFill>
                  <a:schemeClr val="dk1"/>
                </a:solidFill>
              </a:rPr>
              <a:t>arallel source</a:t>
            </a:r>
            <a:endParaRPr lang="en-US" b="1" dirty="0">
              <a:solidFill>
                <a:schemeClr val="dk1"/>
              </a:solidFill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261937" y="5888050"/>
            <a:ext cx="4351564" cy="27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smtClean="0">
                <a:solidFill>
                  <a:schemeClr val="dk1"/>
                </a:solidFill>
              </a:rPr>
              <a:t>PHILOPTICS </a:t>
            </a:r>
            <a:r>
              <a:rPr lang="en-US" sz="12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semiparallel</a:t>
            </a:r>
            <a:r>
              <a:rPr lang="en-US" sz="1200" dirty="0">
                <a:solidFill>
                  <a:schemeClr val="dk1"/>
                </a:solidFill>
              </a:rPr>
              <a:t>  LED light source</a:t>
            </a:r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(Soft Contact)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5651500" y="5888037"/>
            <a:ext cx="3005138" cy="2778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OPTIRAY</a:t>
            </a:r>
            <a:r>
              <a:rPr lang="en-US" sz="1600" b="1" dirty="0" smtClean="0">
                <a:solidFill>
                  <a:schemeClr val="accent2"/>
                </a:solidFill>
                <a:sym typeface="Arial"/>
              </a:rPr>
              <a:t> </a:t>
            </a:r>
            <a:r>
              <a:rPr lang="en-US" sz="1600" b="1" dirty="0" smtClean="0">
                <a:solidFill>
                  <a:schemeClr val="accent2"/>
                </a:solidFill>
              </a:rPr>
              <a:t>parallel source</a:t>
            </a:r>
            <a:endParaRPr lang="en-US" sz="1600" b="1" dirty="0">
              <a:solidFill>
                <a:schemeClr val="accent2"/>
              </a:solidFill>
              <a:sym typeface="Arial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Normal light .vs. Parallel light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GE11 (half) double mask alignment</a:t>
            </a:r>
            <a:endParaRPr lang="ko-KR" altLang="en-US" dirty="0"/>
          </a:p>
        </p:txBody>
      </p:sp>
      <p:pic>
        <p:nvPicPr>
          <p:cNvPr id="3" name="그림 2" descr="KakaoTalk_20160920_1127109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3708" y="1448780"/>
            <a:ext cx="5112568" cy="3024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6136" y="4638327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Film mask 584*635mm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Real image(495*430)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904" y="4869160"/>
            <a:ext cx="83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dirty="0" smtClean="0"/>
              <a:t>Next plan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1.Film mask </a:t>
            </a:r>
            <a:r>
              <a:rPr lang="en-US" altLang="ko-KR" sz="1800" dirty="0" smtClean="0"/>
              <a:t>alignment </a:t>
            </a:r>
            <a:r>
              <a:rPr lang="en-US" altLang="ko-KR" sz="1800" dirty="0" smtClean="0"/>
              <a:t>check(GE1/1 Real size</a:t>
            </a:r>
            <a:r>
              <a:rPr lang="en-US" altLang="ko-KR" sz="1800" dirty="0" smtClean="0"/>
              <a:t>) </a:t>
            </a:r>
            <a:endParaRPr lang="en-US" altLang="ko-KR" sz="1800" dirty="0" smtClean="0"/>
          </a:p>
          <a:p>
            <a:r>
              <a:rPr lang="en-US" altLang="ko-KR" sz="1800" dirty="0" smtClean="0"/>
              <a:t>2.Emulsion </a:t>
            </a:r>
            <a:r>
              <a:rPr lang="en-US" altLang="ko-KR" sz="1800" dirty="0" smtClean="0"/>
              <a:t>glass </a:t>
            </a:r>
            <a:r>
              <a:rPr lang="en-US" altLang="ko-KR" sz="1800" dirty="0"/>
              <a:t>m</a:t>
            </a:r>
            <a:r>
              <a:rPr lang="en-US" altLang="ko-KR" sz="1800" dirty="0" smtClean="0"/>
              <a:t>ask test (</a:t>
            </a:r>
            <a:r>
              <a:rPr lang="en-US" altLang="ko-KR" sz="1800" dirty="0" smtClean="0"/>
              <a:t>low cost)</a:t>
            </a:r>
          </a:p>
          <a:p>
            <a:endParaRPr lang="ko-KR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096591" y="982615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/>
              <a:t> Exposure Test – </a:t>
            </a:r>
            <a:r>
              <a:rPr lang="en-US" altLang="ko-KR" sz="2000" b="1" dirty="0" err="1" smtClean="0"/>
              <a:t>Optiray</a:t>
            </a:r>
            <a:r>
              <a:rPr lang="en-US" altLang="ko-KR" sz="2000" b="1" dirty="0" smtClean="0"/>
              <a:t> </a:t>
            </a:r>
            <a:r>
              <a:rPr lang="en-US" altLang="ko-KR" sz="2000" b="1" dirty="0" smtClean="0"/>
              <a:t>(</a:t>
            </a:r>
            <a:r>
              <a:rPr lang="en-US" altLang="ko-KR" sz="2000" b="1" dirty="0" smtClean="0"/>
              <a:t>2016.9.</a:t>
            </a:r>
            <a:r>
              <a:rPr lang="en-US" altLang="ko-KR" sz="2000" b="1" dirty="0" smtClean="0"/>
              <a:t>26) 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39448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/>
        </p:nvSpPr>
        <p:spPr>
          <a:xfrm>
            <a:off x="73152" y="893121"/>
            <a:ext cx="8897112" cy="6086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Align</a:t>
            </a:r>
            <a:r>
              <a:rPr lang="en-US" sz="1800" b="1" dirty="0">
                <a:solidFill>
                  <a:schemeClr val="dk1"/>
                </a:solidFill>
              </a:rPr>
              <a:t>ment test using one half of GE 1/1 </a:t>
            </a:r>
            <a:r>
              <a:rPr lang="en-US" sz="1800" b="1" dirty="0" smtClean="0">
                <a:solidFill>
                  <a:schemeClr val="dk1"/>
                </a:solidFill>
              </a:rPr>
              <a:t>using a sample lithography at OPTIRAY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smtClean="0">
                <a:solidFill>
                  <a:schemeClr val="dk1"/>
                </a:solidFill>
                <a:sym typeface="Wingdings"/>
              </a:rPr>
              <a:t> successful</a:t>
            </a:r>
            <a:r>
              <a:rPr lang="en-US" sz="1800" b="1" dirty="0" smtClean="0">
                <a:solidFill>
                  <a:schemeClr val="dk1"/>
                </a:solidFill>
              </a:rPr>
              <a:t>  </a:t>
            </a:r>
            <a:endParaRPr lang="en-US" sz="1800" b="1" dirty="0">
              <a:solidFill>
                <a:schemeClr val="dk1"/>
              </a:solidFill>
            </a:endParaRPr>
          </a:p>
        </p:txBody>
      </p:sp>
      <p:grpSp>
        <p:nvGrpSpPr>
          <p:cNvPr id="241" name="Shape 241"/>
          <p:cNvGrpSpPr/>
          <p:nvPr/>
        </p:nvGrpSpPr>
        <p:grpSpPr>
          <a:xfrm>
            <a:off x="546106" y="1770659"/>
            <a:ext cx="8051919" cy="1800180"/>
            <a:chOff x="467543" y="1556791"/>
            <a:chExt cx="8050309" cy="1800000"/>
          </a:xfrm>
        </p:grpSpPr>
        <p:pic>
          <p:nvPicPr>
            <p:cNvPr id="242" name="Shape 242" descr="D:\(주)메카로 유연수\6. 진행 실험 데이터 정리\2016.09.29 옵티레이 노광기 얼라인 검증 테스트\옵티레이 양면 노광기 Align Test 진행\16.09.28 옵티레이 Film Mask Align Test (폴리싱)\Sample 1_3.jp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686966" y="1556791"/>
              <a:ext cx="2406315" cy="18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" name="Shape 243" descr="D:\(주)메카로 유연수\6. 진행 실험 데이터 정리\2016.09.29 옵티레이 노광기 얼라인 검증 테스트\옵티레이 양면 노광기 Align Test 진행\새 폴더\KakaoTalk_20160929_084423187.jp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67543" y="1556791"/>
              <a:ext cx="3200000" cy="18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" name="Shape 244" descr="D:\(주)메카로 유연수\6. 진행 실험 데이터 정리\2016.10.13 옵티레이 노광기 얼라인 검증 테스트 2차\5-1.jp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11537" y="1556791"/>
              <a:ext cx="2406315" cy="1800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5" name="Shape 245"/>
          <p:cNvGrpSpPr/>
          <p:nvPr/>
        </p:nvGrpSpPr>
        <p:grpSpPr>
          <a:xfrm>
            <a:off x="949363" y="3636874"/>
            <a:ext cx="7245697" cy="1800180"/>
            <a:chOff x="797010" y="3536751"/>
            <a:chExt cx="7244973" cy="1800000"/>
          </a:xfrm>
        </p:grpSpPr>
        <p:pic>
          <p:nvPicPr>
            <p:cNvPr id="246" name="Shape 246" descr="F:\2016.12.12 대형 GEM 분석 장비 PC 백업\제품개발팀\2016.12.01 Emulsion Mask\Sample 1 (50mJ)\단면\area3_2.jp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635667" y="3536751"/>
              <a:ext cx="2406315" cy="18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" name="Shape 247" descr="F:\2016.12.12 대형 GEM 분석 장비 PC 백업\제품개발팀\2016.12.01 Emulsion Mask\Sample 1 (50mJ)\단면\area2_1.jp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217228" y="3536751"/>
              <a:ext cx="2406315" cy="18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Shape 248" descr="F:\2016.12.12 대형 GEM 분석 장비 PC 백업\제품개발팀\2016.12.01 Emulsion Mask\Sample 1 (50mJ)\단면\area1_1.jp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97010" y="3536751"/>
              <a:ext cx="2406315" cy="1800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9" name="Shape 249"/>
          <p:cNvSpPr txBox="1"/>
          <p:nvPr/>
        </p:nvSpPr>
        <p:spPr>
          <a:xfrm>
            <a:off x="2736850" y="5508625"/>
            <a:ext cx="3670200" cy="27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Emulsion mask / Exposure machine spec : ±10㎛ 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Alignment results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5037850" y="1933460"/>
            <a:ext cx="793500" cy="369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Center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7263550" y="1933460"/>
            <a:ext cx="931500" cy="369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Corner 1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7131275" y="3781800"/>
            <a:ext cx="931500" cy="369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Corner 4</a:t>
            </a:r>
          </a:p>
        </p:txBody>
      </p:sp>
      <p:sp>
        <p:nvSpPr>
          <p:cNvPr id="254" name="Shape 254"/>
          <p:cNvSpPr txBox="1"/>
          <p:nvPr/>
        </p:nvSpPr>
        <p:spPr>
          <a:xfrm>
            <a:off x="4609500" y="3781800"/>
            <a:ext cx="931500" cy="369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Corner 3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2203400" y="3781800"/>
            <a:ext cx="931500" cy="369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1"/>
                </a:solidFill>
              </a:rPr>
              <a:t>Corner 2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312967" y="5868721"/>
            <a:ext cx="8584145" cy="45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600" b="1" dirty="0">
                <a:solidFill>
                  <a:srgbClr val="FF0000"/>
                </a:solidFill>
              </a:rPr>
              <a:t>Good alignment </a:t>
            </a:r>
            <a:r>
              <a:rPr lang="en-US" sz="1600" b="1" dirty="0" smtClean="0">
                <a:solidFill>
                  <a:srgbClr val="FF0000"/>
                </a:solidFill>
              </a:rPr>
              <a:t>already achieved</a:t>
            </a:r>
            <a:r>
              <a:rPr lang="en-US" sz="1600" b="1" dirty="0">
                <a:solidFill>
                  <a:srgbClr val="FF0000"/>
                </a:solidFill>
              </a:rPr>
              <a:t>. Machine </a:t>
            </a:r>
            <a:r>
              <a:rPr lang="en-US" sz="1600" b="1" dirty="0" smtClean="0">
                <a:solidFill>
                  <a:srgbClr val="FF0000"/>
                </a:solidFill>
              </a:rPr>
              <a:t>we ordered </a:t>
            </a:r>
            <a:r>
              <a:rPr lang="en-US" sz="1600" b="1" dirty="0">
                <a:solidFill>
                  <a:srgbClr val="FF0000"/>
                </a:solidFill>
              </a:rPr>
              <a:t>has </a:t>
            </a:r>
            <a:r>
              <a:rPr lang="en-US" sz="1600" b="1" dirty="0" smtClean="0">
                <a:solidFill>
                  <a:srgbClr val="FF0000"/>
                </a:solidFill>
              </a:rPr>
              <a:t>better resolution (&lt; 3 um)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Timeline for GE11 production</a:t>
            </a:r>
            <a:endParaRPr lang="en-US" dirty="0"/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2017 Feb. ~ Jun.: MECARO – OPTIRAY contract</a:t>
            </a:r>
            <a:endParaRPr lang="en-US" dirty="0" smtClean="0"/>
          </a:p>
          <a:p>
            <a:pPr lvl="1"/>
            <a:r>
              <a:rPr lang="en-US" dirty="0" smtClean="0"/>
              <a:t>Large bipolar lithography (~$0.5M) purchase</a:t>
            </a:r>
          </a:p>
          <a:p>
            <a:pPr lvl="1"/>
            <a:r>
              <a:rPr lang="en-US" dirty="0" smtClean="0"/>
              <a:t>3 months minimum to be built &amp; delivered  </a:t>
            </a:r>
            <a:endParaRPr lang="en-US" dirty="0" smtClean="0"/>
          </a:p>
          <a:p>
            <a:pPr lvl="0"/>
            <a:r>
              <a:rPr lang="en-US" dirty="0" smtClean="0"/>
              <a:t>2017 Jun. ~ Aug.: GE11 test production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2017.06: production line completed &amp; commissioning</a:t>
            </a:r>
          </a:p>
          <a:p>
            <a:pPr lvl="1"/>
            <a:r>
              <a:rPr lang="en-US" dirty="0" smtClean="0"/>
              <a:t> 2017.07: test production (GE11 large type)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10 GE11 GEMs : to be shipped to CERN for QC</a:t>
            </a:r>
          </a:p>
          <a:p>
            <a:pPr lvl="1"/>
            <a:r>
              <a:rPr lang="en-US" dirty="0" smtClean="0"/>
              <a:t> 2017.08: final decision for Korean foil. </a:t>
            </a:r>
          </a:p>
          <a:p>
            <a:r>
              <a:rPr lang="en-US" dirty="0" smtClean="0"/>
              <a:t>2017 Sep. ~ Nov.: GE11 production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100 GE11 GEM (Larger one)</a:t>
            </a:r>
          </a:p>
          <a:p>
            <a:r>
              <a:rPr lang="en-US" dirty="0" smtClean="0"/>
              <a:t>2017 early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another 100 GE11 (Smaller one?)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backup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GEM Room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Analysis Room</a:t>
            </a:r>
          </a:p>
        </p:txBody>
      </p:sp>
      <p:pic>
        <p:nvPicPr>
          <p:cNvPr id="276" name="Shape 2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900" cy="44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PI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etching room &amp; facilities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GEM Room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Analysis Room</a:t>
            </a:r>
          </a:p>
        </p:txBody>
      </p:sp>
      <p:pic>
        <p:nvPicPr>
          <p:cNvPr id="284" name="Shape 2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900" cy="44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Semi-automatic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PI etching machine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6736517" y="780268"/>
            <a:ext cx="2372100" cy="3804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large size GEM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GEM Room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Analysis Room</a:t>
            </a:r>
          </a:p>
        </p:txBody>
      </p:sp>
      <p:pic>
        <p:nvPicPr>
          <p:cNvPr id="293" name="Shape 2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900" cy="44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Semi-automatic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PI etching machine</a:t>
            </a:r>
          </a:p>
        </p:txBody>
      </p:sp>
      <p:sp>
        <p:nvSpPr>
          <p:cNvPr id="295" name="Shape 295"/>
          <p:cNvSpPr txBox="1"/>
          <p:nvPr/>
        </p:nvSpPr>
        <p:spPr>
          <a:xfrm>
            <a:off x="5808217" y="780268"/>
            <a:ext cx="3264300" cy="3804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small &amp; mid size GEM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GEM Room </a:t>
            </a: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/ Analysis Room</a:t>
            </a:r>
          </a:p>
        </p:txBody>
      </p:sp>
      <p:pic>
        <p:nvPicPr>
          <p:cNvPr id="302" name="Shape 3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7812" y="1179512"/>
            <a:ext cx="5999100" cy="44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Cleaning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and dryer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KCMS </a:t>
            </a:r>
            <a:r>
              <a:rPr lang="en-US"/>
              <a:t>Plans</a:t>
            </a: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/>
        </p:nvSpPr>
        <p:spPr>
          <a:xfrm>
            <a:off x="234950" y="1052512"/>
            <a:ext cx="8639100" cy="50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just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lt1"/>
              </a:buClr>
              <a:buFont typeface="Noto Sans Symbols"/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Laminate &amp; Exposure / DFR Develop &amp; Cu Etch / GEM Room / </a:t>
            </a:r>
            <a:r>
              <a:rPr lang="en-US" sz="1700" b="1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Analysis Room</a:t>
            </a:r>
          </a:p>
        </p:txBody>
      </p:sp>
      <p:pic>
        <p:nvPicPr>
          <p:cNvPr id="310" name="Shape 3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71625" y="1179512"/>
            <a:ext cx="6000900" cy="44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Shape 311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dirty="0" smtClean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Inspection 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room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Shape 3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40" y="800708"/>
            <a:ext cx="4417800" cy="33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Shape 3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08003" y="800708"/>
            <a:ext cx="4417800" cy="33123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Shape 318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GEM Production Facilities: QC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1079612" y="4197544"/>
            <a:ext cx="26952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Small size leakage current test</a:t>
            </a:r>
          </a:p>
        </p:txBody>
      </p:sp>
      <p:sp>
        <p:nvSpPr>
          <p:cNvPr id="320" name="Shape 320"/>
          <p:cNvSpPr txBox="1"/>
          <p:nvPr/>
        </p:nvSpPr>
        <p:spPr>
          <a:xfrm>
            <a:off x="5469385" y="4213903"/>
            <a:ext cx="27024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Large size leakage current test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Shape 3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00" y="800706"/>
            <a:ext cx="4464600" cy="3347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Shape 326"/>
          <p:cNvSpPr txBox="1"/>
          <p:nvPr/>
        </p:nvSpPr>
        <p:spPr>
          <a:xfrm>
            <a:off x="107950" y="6505575"/>
            <a:ext cx="812700" cy="308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Page. 5</a:t>
            </a:r>
          </a:p>
        </p:txBody>
      </p:sp>
      <p:sp>
        <p:nvSpPr>
          <p:cNvPr id="327" name="Shape 327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GEM Production Facilities: QC</a:t>
            </a: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93455" y="807435"/>
            <a:ext cx="4455599" cy="334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 txBox="1"/>
          <p:nvPr/>
        </p:nvSpPr>
        <p:spPr>
          <a:xfrm>
            <a:off x="5469385" y="4213903"/>
            <a:ext cx="21117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Optical inspection table</a:t>
            </a:r>
          </a:p>
        </p:txBody>
      </p:sp>
      <p:sp>
        <p:nvSpPr>
          <p:cNvPr id="330" name="Shape 330"/>
          <p:cNvSpPr txBox="1"/>
          <p:nvPr/>
        </p:nvSpPr>
        <p:spPr>
          <a:xfrm>
            <a:off x="1247886" y="4213903"/>
            <a:ext cx="1434600" cy="288000"/>
          </a:xfrm>
          <a:prstGeom prst="rect">
            <a:avLst/>
          </a:prstGeom>
          <a:noFill/>
          <a:ln>
            <a:noFill/>
          </a:ln>
        </p:spPr>
        <p:txBody>
          <a:bodyPr lIns="36000" tIns="36000" rIns="36000" bIns="360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UV light system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Revised Plan for KCMS GEM foil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60363" marR="0" lvl="0" indent="-360363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LS2 </a:t>
            </a:r>
            <a:r>
              <a:rPr lang="en-US"/>
              <a:t>Upgrade</a:t>
            </a: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: GE1</a:t>
            </a:r>
            <a:r>
              <a:rPr lang="en-US"/>
              <a:t>/1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/>
              <a:t>Double-sided method production: 2016 Oct → First half of 2017</a:t>
            </a:r>
          </a:p>
          <a:p>
            <a:pPr lvl="2" rtl="0">
              <a:spcBef>
                <a:spcPts val="0"/>
              </a:spcBef>
              <a:buClr>
                <a:srgbClr val="3333CC"/>
              </a:buClr>
              <a:buSzPct val="100000"/>
              <a:buFont typeface="Tahoma"/>
              <a:buChar char="•"/>
            </a:pPr>
            <a:r>
              <a:rPr lang="en-US"/>
              <a:t>Large area litho machine (400kCHF), DRF film coater, Cu etching (160kCHF)</a:t>
            </a:r>
          </a:p>
          <a:p>
            <a:pPr marL="530225" marR="0" lvl="2" indent="-174625" algn="l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•"/>
            </a:pPr>
            <a:r>
              <a:rPr lang="en-US"/>
              <a:t>Delay of 6 months due to finding the right specs for the litho machine and initial funding for purchase order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2017-2018 </a:t>
            </a:r>
          </a:p>
          <a:p>
            <a:pPr marL="530225" marR="0" lvl="2" indent="-174625" algn="l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•"/>
            </a:pPr>
            <a:r>
              <a:rPr lang="en-US"/>
              <a:t>Hope to p</a:t>
            </a:r>
            <a:r>
              <a:rPr lang="en-US" sz="18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roduce</a:t>
            </a:r>
            <a:r>
              <a:rPr lang="en-US"/>
              <a:t> </a:t>
            </a:r>
            <a:r>
              <a:rPr lang="en-US" sz="18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200-250 </a:t>
            </a:r>
            <a:r>
              <a:rPr lang="en-US"/>
              <a:t>GE1/1 foils</a:t>
            </a:r>
            <a:r>
              <a:rPr lang="en-US" sz="18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→ 250~300kCHF</a:t>
            </a:r>
            <a:r>
              <a:rPr lang="en-US"/>
              <a:t> contribute in-kind</a:t>
            </a:r>
          </a:p>
          <a:p>
            <a:pPr marL="0" marR="0" lvl="0" indent="0" algn="l" rtl="0">
              <a:lnSpc>
                <a:spcPct val="101000"/>
              </a:lnSpc>
              <a:spcBef>
                <a:spcPts val="450"/>
              </a:spcBef>
              <a:spcAft>
                <a:spcPts val="0"/>
              </a:spcAft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3" marR="0" lvl="0" indent="-360363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LS3 </a:t>
            </a:r>
            <a:r>
              <a:rPr lang="en-US"/>
              <a:t>Upgrade</a:t>
            </a: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: GE2/1 and ME0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2019: </a:t>
            </a:r>
            <a:r>
              <a:rPr lang="en-US"/>
              <a:t>GEM foil production for GE2/1 and ME0</a:t>
            </a:r>
            <a:r>
              <a:rPr lang="en-US"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914400" marR="0" lvl="0" indent="0" algn="l" rtl="0">
              <a:lnSpc>
                <a:spcPct val="101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4562" y="4252912"/>
            <a:ext cx="7515300" cy="1768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KCMS GEM Foil </a:t>
            </a:r>
            <a:r>
              <a:rPr lang="en-US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Production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115887" y="819150"/>
            <a:ext cx="8912100" cy="5400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60362" marR="0" lvl="0" indent="-360362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/>
              <a:t>KCMS Developed the double mask method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10cm x 10cm GEM foil test completed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600"/>
              <a:t>Testing at </a:t>
            </a:r>
            <a:r>
              <a:rPr lang="en-US" sz="16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CERN (2014.02.17): High gain was achieved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IBS GEM foil (13.5m x 17.5cm) test completed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6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IBS (2014.10): Gain ~ 10x higher than other GEM foils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0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50cm x 120cm GEM foil production by Single Mask Method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16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not very successful so far due to non-uniformity of the raw FCCL material</a:t>
            </a:r>
          </a:p>
          <a:p>
            <a:pPr marL="360362" marR="0" lvl="0" indent="-360362" algn="l" rtl="0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None/>
            </a:pPr>
            <a:endParaRPr sz="2000" b="1" i="0" u="none" strike="noStrike" cap="none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87" y="1125537"/>
            <a:ext cx="7667700" cy="40641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560387" y="5233987"/>
            <a:ext cx="8970900" cy="33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endParaRPr sz="12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173037" y="5300662"/>
            <a:ext cx="8683500" cy="831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Available in various sizes and designs produced within 1250mm X 710mm.</a:t>
            </a: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Capacity : Small &amp; Mid size (2000 foils/year)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7" marR="0" lvl="0" indent="-179387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Some of the Products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MECARO GEM Production site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712" cy="648000"/>
          </a:xfrm>
          <a:prstGeom prst="rect">
            <a:avLst/>
          </a:prstGeom>
          <a:solidFill>
            <a:srgbClr val="3333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noAutofit/>
          </a:bodyPr>
          <a:lstStyle/>
          <a:p>
            <a:pPr marL="179388" marR="0" lvl="0" indent="-179388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Mecaro</a:t>
            </a:r>
            <a:r>
              <a:rPr lang="en-US"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15888" y="819150"/>
            <a:ext cx="8912225" cy="5400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noAutofit/>
          </a:bodyPr>
          <a:lstStyle/>
          <a:p>
            <a:pPr marL="360363" marR="0" lvl="0" indent="-360363" algn="l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Noto Sans Symbols"/>
              <a:buChar char="❑"/>
            </a:pPr>
            <a:r>
              <a:rPr lang="en-US" sz="2400" b="1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Semiconductor parts manufacturer in Korea.</a:t>
            </a:r>
          </a:p>
          <a:p>
            <a:pPr marL="361950" marR="0" lvl="1" indent="-184150" algn="l" rtl="0">
              <a:lnSpc>
                <a:spcPct val="101000"/>
              </a:lnSpc>
              <a:spcBef>
                <a:spcPts val="600"/>
              </a:spcBef>
              <a:spcAft>
                <a:spcPts val="0"/>
              </a:spcAft>
              <a:buClr>
                <a:srgbClr val="3333CC"/>
              </a:buClr>
              <a:buSzPct val="100000"/>
              <a:buFont typeface="Tahoma"/>
              <a:buChar char="–"/>
            </a:pPr>
            <a:r>
              <a:rPr lang="en-US"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Products: Heater block, Chemical Precursor, GEM foil etc.</a:t>
            </a: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1772816"/>
            <a:ext cx="2918062" cy="1872207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6" name="Shape 106"/>
          <p:cNvSpPr/>
          <p:nvPr/>
        </p:nvSpPr>
        <p:spPr>
          <a:xfrm>
            <a:off x="4499992" y="3212975"/>
            <a:ext cx="3914949" cy="778768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180975" marR="0" lvl="0" indent="-180975" algn="l" rtl="0">
              <a:spcBef>
                <a:spcPts val="0"/>
              </a:spcBef>
              <a:buClr>
                <a:srgbClr val="292934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R&amp;D and Production Facility</a:t>
            </a:r>
          </a:p>
          <a:p>
            <a:pPr marL="180975" marR="0" lvl="0" indent="-180975" algn="l" rtl="0">
              <a:spcBef>
                <a:spcPts val="0"/>
              </a:spcBef>
              <a:buClr>
                <a:srgbClr val="292934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Clean room : 1300 m</a:t>
            </a:r>
            <a:r>
              <a:rPr lang="en-US" sz="1600" baseline="30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</a:t>
            </a:r>
          </a:p>
          <a:p>
            <a:pPr marL="180975" marR="0" lvl="0" indent="-180975" algn="l" rtl="0">
              <a:spcBef>
                <a:spcPts val="0"/>
              </a:spcBef>
              <a:buClr>
                <a:srgbClr val="292934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R&amp;D for GEM foil fabrication done here</a:t>
            </a:r>
          </a:p>
        </p:txBody>
      </p:sp>
      <p:sp>
        <p:nvSpPr>
          <p:cNvPr id="107" name="Shape 107"/>
          <p:cNvSpPr/>
          <p:nvPr/>
        </p:nvSpPr>
        <p:spPr>
          <a:xfrm>
            <a:off x="4067944" y="1855316"/>
            <a:ext cx="4536504" cy="637579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180975" marR="0" lvl="0" indent="-180975" algn="l" rtl="0">
              <a:spcBef>
                <a:spcPts val="0"/>
              </a:spcBef>
              <a:buClr>
                <a:srgbClr val="292934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Head Quarter &amp; Production Facility</a:t>
            </a:r>
          </a:p>
          <a:p>
            <a:pPr marL="180975" marR="0" lvl="0" indent="-180975" algn="l" rtl="0">
              <a:spcBef>
                <a:spcPts val="0"/>
              </a:spcBef>
              <a:buClr>
                <a:srgbClr val="292934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Clean room : 1000 m</a:t>
            </a:r>
            <a:r>
              <a:rPr lang="en-US" sz="1600" baseline="30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</a:t>
            </a:r>
          </a:p>
        </p:txBody>
      </p:sp>
      <p:sp>
        <p:nvSpPr>
          <p:cNvPr id="108" name="Shape 108"/>
          <p:cNvSpPr/>
          <p:nvPr/>
        </p:nvSpPr>
        <p:spPr>
          <a:xfrm>
            <a:off x="3419871" y="1954973"/>
            <a:ext cx="576064" cy="393906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400" cap="flat" cmpd="sng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9" name="Shape 109"/>
          <p:cNvSpPr/>
          <p:nvPr/>
        </p:nvSpPr>
        <p:spPr>
          <a:xfrm rot="-5400000" flipH="1">
            <a:off x="3999755" y="3501007"/>
            <a:ext cx="432047" cy="432047"/>
          </a:xfrm>
          <a:prstGeom prst="bentArrow">
            <a:avLst>
              <a:gd name="adj1" fmla="val 39549"/>
              <a:gd name="adj2" fmla="val 44335"/>
              <a:gd name="adj3" fmla="val 37542"/>
              <a:gd name="adj4" fmla="val 43750"/>
            </a:avLst>
          </a:prstGeom>
          <a:solidFill>
            <a:srgbClr val="FF0000"/>
          </a:solidFill>
          <a:ln w="25400" cap="flat" cmpd="sng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10" name="Shape 110" descr="C:\Users\유연수\Desktop\IMG_5824s.jpg"/>
          <p:cNvPicPr preferRelativeResize="0"/>
          <p:nvPr/>
        </p:nvPicPr>
        <p:blipFill rotWithShape="1">
          <a:blip r:embed="rId4">
            <a:alphaModFix/>
          </a:blip>
          <a:srcRect t="21865" b="26190"/>
          <a:stretch/>
        </p:blipFill>
        <p:spPr>
          <a:xfrm>
            <a:off x="395536" y="4081808"/>
            <a:ext cx="5392712" cy="1867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72223" y="4076142"/>
            <a:ext cx="2422800" cy="1868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755575" y="80700"/>
            <a:ext cx="7605600" cy="648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Status of Production Facility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15887" y="819150"/>
            <a:ext cx="8912100" cy="54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GEM foils up to 30x30 cm</a:t>
            </a:r>
            <a:r>
              <a:rPr lang="en-US" baseline="30000"/>
              <a:t>2</a:t>
            </a:r>
            <a:r>
              <a:rPr lang="en-US"/>
              <a:t> have been produced successfully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These are small scale production and we relied on equipments of other companies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For large scale production of large GEM foils, we need dedicated equipment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DFR laminator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Large bipolar lithography machine 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DFR film developer, Copper etching, drying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Clean rooms for the equipments have been ready for some time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Orders have been placed and expect delivery by April 2017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-US"/>
              <a:t>Initial payment with help from MECARO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1432</Words>
  <Application>Microsoft Macintosh PowerPoint</Application>
  <PresentationFormat>On-screen Show (4:3)</PresentationFormat>
  <Paragraphs>422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Mangal</vt:lpstr>
      <vt:lpstr>Merriweather Sans</vt:lpstr>
      <vt:lpstr>Arial Black</vt:lpstr>
      <vt:lpstr>Times</vt:lpstr>
      <vt:lpstr>Tahoma</vt:lpstr>
      <vt:lpstr>Georgia</vt:lpstr>
      <vt:lpstr>Times New Roman</vt:lpstr>
      <vt:lpstr>맑은 고딕</vt:lpstr>
      <vt:lpstr>Noto Sans Symbols</vt:lpstr>
      <vt:lpstr>Wingdings</vt:lpstr>
      <vt:lpstr>Default Design</vt:lpstr>
      <vt:lpstr>KCMS-MECARO GEM Production Status  RD51 meeting Feb. 22, 2017</vt:lpstr>
      <vt:lpstr>Contents</vt:lpstr>
      <vt:lpstr>KCMS Plans </vt:lpstr>
      <vt:lpstr>Revised Plan for KCMS GEM foil</vt:lpstr>
      <vt:lpstr>KCMS GEM Foil Production</vt:lpstr>
      <vt:lpstr>Some of the Products</vt:lpstr>
      <vt:lpstr>MECARO GEM Production site</vt:lpstr>
      <vt:lpstr>Mecaro </vt:lpstr>
      <vt:lpstr>Status of Production Facility</vt:lpstr>
      <vt:lpstr>Production site layout</vt:lpstr>
      <vt:lpstr>GEM Production Facilities: Clean room</vt:lpstr>
      <vt:lpstr>GEM Production Facilities: Production room</vt:lpstr>
      <vt:lpstr>Large size dry oven &amp; storage</vt:lpstr>
      <vt:lpstr>New large bipolar lithography room</vt:lpstr>
      <vt:lpstr>New DFR developer &amp; Cu etching room </vt:lpstr>
      <vt:lpstr>MECARO   New machines being built</vt:lpstr>
      <vt:lpstr>DFR Laminator</vt:lpstr>
      <vt:lpstr>Large Bipolar lithography</vt:lpstr>
      <vt:lpstr>GEM Production Facilities: new machines</vt:lpstr>
      <vt:lpstr>MECARO   Double mask alignment test  at OPTIRAY</vt:lpstr>
      <vt:lpstr>Normal light .vs. Parallel light</vt:lpstr>
      <vt:lpstr>GE11 (half) double mask alignment</vt:lpstr>
      <vt:lpstr>Alignment results</vt:lpstr>
      <vt:lpstr>Timeline for GE11 production</vt:lpstr>
      <vt:lpstr>backup</vt:lpstr>
      <vt:lpstr>PI etching room &amp; facilities</vt:lpstr>
      <vt:lpstr>Semi-automatic PI etching machine</vt:lpstr>
      <vt:lpstr>Semi-automatic PI etching machine</vt:lpstr>
      <vt:lpstr>Cleaning and dryer   </vt:lpstr>
      <vt:lpstr>Inspection room</vt:lpstr>
      <vt:lpstr>GEM Production Facilities: QC</vt:lpstr>
      <vt:lpstr>GEM Production Facilities: QC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KCMS-MECARO GEM Production Status  RD51 meeting Feb. 22, 2017</dc:title>
  <cp:lastModifiedBy>Inkyu Park</cp:lastModifiedBy>
  <cp:revision>4</cp:revision>
  <dcterms:modified xsi:type="dcterms:W3CDTF">2017-02-19T21:15:36Z</dcterms:modified>
</cp:coreProperties>
</file>