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76" r:id="rId2"/>
    <p:sldId id="548" r:id="rId3"/>
    <p:sldId id="549" r:id="rId4"/>
    <p:sldId id="546" r:id="rId5"/>
    <p:sldId id="553" r:id="rId6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3300"/>
    <a:srgbClr val="66FFFF"/>
    <a:srgbClr val="FF9933"/>
    <a:srgbClr val="FFCC66"/>
    <a:srgbClr val="3399FF"/>
    <a:srgbClr val="3366CC"/>
    <a:srgbClr val="CCECFF"/>
    <a:srgbClr val="99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4" autoAdjust="0"/>
    <p:restoredTop sz="92387" autoAdjust="0"/>
  </p:normalViewPr>
  <p:slideViewPr>
    <p:cSldViewPr snapToGrid="0">
      <p:cViewPr varScale="1">
        <p:scale>
          <a:sx n="69" d="100"/>
          <a:sy n="69" d="100"/>
        </p:scale>
        <p:origin x="816" y="6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22"/>
    </p:cViewPr>
  </p:sorterViewPr>
  <p:notesViewPr>
    <p:cSldViewPr snapToGrid="0">
      <p:cViewPr>
        <p:scale>
          <a:sx n="100" d="100"/>
          <a:sy n="100" d="100"/>
        </p:scale>
        <p:origin x="1632" y="348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 dirty="0"/>
              <a:t>15 </a:t>
            </a:r>
            <a:r>
              <a:rPr lang="en-GB" dirty="0" smtClean="0"/>
              <a:t>June</a:t>
            </a:r>
          </a:p>
          <a:p>
            <a:r>
              <a:rPr lang="en-GB" dirty="0" smtClean="0"/>
              <a:t> </a:t>
            </a:r>
            <a:r>
              <a:rPr lang="en-GB" dirty="0"/>
              <a:t>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 dirty="0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18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61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25619" y="0"/>
            <a:ext cx="7977206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3637" y="0"/>
            <a:ext cx="1129553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370113" y="1103971"/>
            <a:ext cx="9133115" cy="5118409"/>
          </a:xfrm>
          <a:noFill/>
          <a:ln w="28575"/>
        </p:spPr>
        <p:txBody>
          <a:bodyPr/>
          <a:lstStyle/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4000" dirty="0" smtClean="0"/>
              <a:t>RD51 COMMUNICATIONS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FF9900"/>
                </a:solidFill>
                <a:effectLst/>
              </a:rPr>
              <a:t>S.Dalla</a:t>
            </a:r>
            <a:r>
              <a:rPr lang="en-US" sz="2800" dirty="0" smtClean="0">
                <a:solidFill>
                  <a:srgbClr val="FF9900"/>
                </a:solidFill>
                <a:effectLst/>
              </a:rPr>
              <a:t> Torre, L. </a:t>
            </a:r>
            <a:r>
              <a:rPr lang="en-US" sz="2800" dirty="0" err="1" smtClean="0">
                <a:solidFill>
                  <a:srgbClr val="FF9900"/>
                </a:solidFill>
                <a:effectLst/>
              </a:rPr>
              <a:t>Ropelewski</a:t>
            </a:r>
            <a:endParaRPr lang="en-US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 algn="ctr">
              <a:buFont typeface="Wingdings" pitchFamily="2" charset="2"/>
              <a:buNone/>
            </a:pP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83" y="0"/>
            <a:ext cx="8484842" cy="984250"/>
          </a:xfrm>
        </p:spPr>
        <p:txBody>
          <a:bodyPr/>
          <a:lstStyle/>
          <a:p>
            <a:r>
              <a:rPr lang="en-US" sz="3200" dirty="0" smtClean="0"/>
              <a:t>MPGD2017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50" y="1159496"/>
            <a:ext cx="9501809" cy="5043341"/>
          </a:xfr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effectLst/>
              </a:rPr>
              <a:t>5</a:t>
            </a:r>
            <a:r>
              <a:rPr lang="en-US" sz="2400" baseline="30000" dirty="0" smtClean="0">
                <a:effectLst/>
              </a:rPr>
              <a:t>th</a:t>
            </a:r>
            <a:r>
              <a:rPr lang="en-US" sz="2400" dirty="0" smtClean="0">
                <a:effectLst/>
              </a:rPr>
              <a:t> International </a:t>
            </a:r>
            <a:r>
              <a:rPr lang="en-US" sz="2400" dirty="0">
                <a:effectLst/>
              </a:rPr>
              <a:t>Conference on </a:t>
            </a:r>
            <a:r>
              <a:rPr lang="en-US" sz="2400" dirty="0" smtClean="0">
                <a:effectLst/>
              </a:rPr>
              <a:t>Micro-Pattern </a:t>
            </a:r>
            <a:r>
              <a:rPr lang="en-US" sz="2400" dirty="0">
                <a:effectLst/>
              </a:rPr>
              <a:t>Gaseous Detectors </a:t>
            </a:r>
            <a:endParaRPr lang="en-US" sz="2400" dirty="0" smtClean="0">
              <a:effectLst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  <a:effectLst/>
              </a:rPr>
              <a:t>MPGD 2017</a:t>
            </a:r>
            <a:endParaRPr lang="en-US" sz="3200" dirty="0">
              <a:solidFill>
                <a:srgbClr val="C00000"/>
              </a:solidFill>
              <a:effectLst/>
            </a:endParaRPr>
          </a:p>
          <a:p>
            <a:pPr marL="0" indent="0" algn="ctr">
              <a:buNone/>
            </a:pPr>
            <a:endParaRPr lang="en-US" sz="2400" dirty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and </a:t>
            </a:r>
            <a:endParaRPr lang="en-US" sz="2400" dirty="0" smtClean="0">
              <a:effectLst/>
            </a:endParaRPr>
          </a:p>
          <a:p>
            <a:pPr marL="0" indent="0" algn="ctr">
              <a:buNone/>
            </a:pPr>
            <a:endParaRPr lang="en-US" sz="2400" dirty="0" smtClean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t</a:t>
            </a:r>
            <a:r>
              <a:rPr lang="en-US" sz="2400" dirty="0" smtClean="0">
                <a:effectLst/>
              </a:rPr>
              <a:t>he RD51 Collaboration meeting </a:t>
            </a:r>
          </a:p>
          <a:p>
            <a:pPr marL="0" indent="0" algn="ctr">
              <a:buNone/>
            </a:pPr>
            <a:endParaRPr lang="en-US" sz="2400" dirty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w</a:t>
            </a:r>
            <a:r>
              <a:rPr lang="en-US" sz="2400" dirty="0" smtClean="0">
                <a:effectLst/>
              </a:rPr>
              <a:t>ill be hosted at the TEMPLE University</a:t>
            </a:r>
          </a:p>
          <a:p>
            <a:pPr marL="0" indent="0" algn="ctr">
              <a:buNone/>
            </a:pPr>
            <a:r>
              <a:rPr lang="en-US" sz="2400" dirty="0" smtClean="0">
                <a:effectLst/>
              </a:rPr>
              <a:t>Philadelphia</a:t>
            </a:r>
          </a:p>
          <a:p>
            <a:pPr marL="0" indent="0" algn="ctr">
              <a:buNone/>
            </a:pPr>
            <a:r>
              <a:rPr lang="en-US" sz="2400" dirty="0" smtClean="0">
                <a:effectLst/>
              </a:rPr>
              <a:t>22-27 May 2017</a:t>
            </a:r>
            <a:endParaRPr lang="en-US" sz="2400" dirty="0">
              <a:effectLst/>
            </a:endParaRPr>
          </a:p>
          <a:p>
            <a:pPr marL="762000" lvl="1" indent="0">
              <a:buNone/>
            </a:pPr>
            <a:endParaRPr lang="en-US" sz="1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 smtClean="0"/>
              <a:t>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58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RD51 Calendar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081669"/>
            <a:ext cx="8863012" cy="5308114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Collaboration meeting in Philadelphia on 26/5/17</a:t>
            </a:r>
            <a:endParaRPr lang="en-US" dirty="0" smtClean="0"/>
          </a:p>
          <a:p>
            <a:pPr lvl="1"/>
            <a:r>
              <a:rPr lang="en-US" dirty="0" smtClean="0"/>
              <a:t>New format:</a:t>
            </a:r>
          </a:p>
          <a:p>
            <a:pPr lvl="1"/>
            <a:r>
              <a:rPr lang="en-US" dirty="0" smtClean="0"/>
              <a:t>All the scientific material presented during the Conference</a:t>
            </a:r>
          </a:p>
          <a:p>
            <a:pPr lvl="2"/>
            <a:r>
              <a:rPr lang="en-US" dirty="0" smtClean="0"/>
              <a:t>The conference is expanding concerning number of participants and submitted abstracts: space for more contribution during the Conference</a:t>
            </a:r>
          </a:p>
          <a:p>
            <a:pPr lvl="1"/>
            <a:r>
              <a:rPr lang="en-US" dirty="0" smtClean="0"/>
              <a:t>RD51 meeting is compressed to ½ day on Friday morning for </a:t>
            </a:r>
          </a:p>
          <a:p>
            <a:pPr lvl="2"/>
            <a:r>
              <a:rPr lang="en-US" dirty="0" smtClean="0"/>
              <a:t>Items strictly related to RD51 activities (test beam, …)</a:t>
            </a:r>
          </a:p>
          <a:p>
            <a:pPr lvl="2"/>
            <a:r>
              <a:rPr lang="en-US" dirty="0" smtClean="0"/>
              <a:t>CB </a:t>
            </a:r>
            <a:r>
              <a:rPr lang="en-US" dirty="0" smtClean="0"/>
              <a:t>meeting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Visit the web page: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https://phys.cst.temple.edu/mpgd2017/</a:t>
            </a:r>
          </a:p>
          <a:p>
            <a:r>
              <a:rPr lang="en-US" dirty="0" smtClean="0">
                <a:solidFill>
                  <a:srgbClr val="CC3300"/>
                </a:solidFill>
              </a:rPr>
              <a:t>Register!</a:t>
            </a:r>
          </a:p>
          <a:p>
            <a:pPr lvl="1"/>
            <a:r>
              <a:rPr lang="en-US" dirty="0" smtClean="0"/>
              <a:t>EARLY REGISTRATION DEAD-LINE : 31 MARCH 2017</a:t>
            </a:r>
          </a:p>
          <a:p>
            <a:r>
              <a:rPr lang="en-US" dirty="0" smtClean="0">
                <a:solidFill>
                  <a:srgbClr val="CC3300"/>
                </a:solidFill>
              </a:rPr>
              <a:t>Submit abstracts! </a:t>
            </a:r>
          </a:p>
          <a:p>
            <a:pPr lvl="1"/>
            <a:r>
              <a:rPr lang="en-US" dirty="0" smtClean="0"/>
              <a:t>DEAD-LINE: 28 FEBRUARY 2017</a:t>
            </a:r>
            <a:endParaRPr lang="en-US" dirty="0" smtClean="0"/>
          </a:p>
          <a:p>
            <a:pPr lvl="2"/>
            <a:endParaRPr lang="en-US" dirty="0"/>
          </a:p>
          <a:p>
            <a:pPr marL="762000" lvl="1" indent="0">
              <a:buNone/>
            </a:pP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 smtClean="0"/>
              <a:t>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87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83" y="0"/>
            <a:ext cx="8484842" cy="984250"/>
          </a:xfrm>
        </p:spPr>
        <p:txBody>
          <a:bodyPr/>
          <a:lstStyle/>
          <a:p>
            <a:r>
              <a:rPr lang="en-US" sz="3200" dirty="0" smtClean="0"/>
              <a:t>New </a:t>
            </a:r>
            <a:r>
              <a:rPr lang="en-US" sz="3200" dirty="0" smtClean="0"/>
              <a:t>memberships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50" y="1159496"/>
            <a:ext cx="9501809" cy="5231877"/>
          </a:xfr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/>
          <a:p>
            <a:pPr lvl="1"/>
            <a:endParaRPr lang="pt-BR" b="0" dirty="0" smtClean="0"/>
          </a:p>
          <a:p>
            <a:pPr lvl="1"/>
            <a:endParaRPr lang="pt-BR" b="0" dirty="0"/>
          </a:p>
          <a:p>
            <a:r>
              <a:rPr lang="pt-BR" dirty="0" smtClean="0">
                <a:solidFill>
                  <a:srgbClr val="CC3300"/>
                </a:solidFill>
              </a:rPr>
              <a:t>Two applications with open presentation by the groups during the Dec. 2016 miniweek:</a:t>
            </a:r>
          </a:p>
          <a:p>
            <a:pPr lvl="1"/>
            <a:endParaRPr lang="pt-BR" dirty="0" smtClean="0">
              <a:solidFill>
                <a:srgbClr val="CC3300"/>
              </a:solidFill>
            </a:endParaRPr>
          </a:p>
          <a:p>
            <a:pPr lvl="1"/>
            <a:r>
              <a:rPr lang="pt-BR" dirty="0" smtClean="0"/>
              <a:t>Mainz U. (</a:t>
            </a:r>
            <a:r>
              <a:rPr lang="en-US" dirty="0"/>
              <a:t>Stefano </a:t>
            </a:r>
            <a:r>
              <a:rPr lang="en-US" dirty="0" err="1" smtClean="0"/>
              <a:t>Caiazza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Instituto</a:t>
            </a:r>
            <a:r>
              <a:rPr lang="en-US" dirty="0"/>
              <a:t> </a:t>
            </a:r>
            <a:r>
              <a:rPr lang="en-US" dirty="0" err="1"/>
              <a:t>Gallego</a:t>
            </a:r>
            <a:r>
              <a:rPr lang="en-US" dirty="0"/>
              <a:t> de </a:t>
            </a:r>
            <a:r>
              <a:rPr lang="en-US" dirty="0" err="1"/>
              <a:t>Física</a:t>
            </a:r>
            <a:r>
              <a:rPr lang="en-US" dirty="0"/>
              <a:t> de </a:t>
            </a:r>
            <a:r>
              <a:rPr lang="en-US" dirty="0" err="1"/>
              <a:t>Altas</a:t>
            </a:r>
            <a:r>
              <a:rPr lang="en-US" dirty="0"/>
              <a:t> </a:t>
            </a:r>
            <a:r>
              <a:rPr lang="en-US" dirty="0" err="1"/>
              <a:t>Energías</a:t>
            </a:r>
            <a:r>
              <a:rPr lang="en-US" dirty="0"/>
              <a:t> (IGFAE), University of Santiago de </a:t>
            </a:r>
            <a:r>
              <a:rPr lang="en-US" dirty="0" err="1" smtClean="0"/>
              <a:t>Compostela</a:t>
            </a:r>
            <a:r>
              <a:rPr lang="en-US" dirty="0" smtClean="0"/>
              <a:t> (Diego Gonzalez-Diaz)</a:t>
            </a:r>
          </a:p>
          <a:p>
            <a:pPr lvl="1"/>
            <a:endParaRPr lang="en-US" dirty="0"/>
          </a:p>
          <a:p>
            <a:r>
              <a:rPr lang="en-US" dirty="0" smtClean="0"/>
              <a:t>Electronic vote by the CB members with positive outcomes</a:t>
            </a:r>
            <a:endParaRPr lang="pt-BR" dirty="0"/>
          </a:p>
          <a:p>
            <a:pPr marL="1333500" lvl="2" indent="0">
              <a:buNone/>
            </a:pPr>
            <a:endParaRPr lang="pt-BR" dirty="0" smtClean="0">
              <a:solidFill>
                <a:srgbClr val="CC3300"/>
              </a:solidFill>
            </a:endParaRPr>
          </a:p>
          <a:p>
            <a:pPr marL="762000" lvl="1" indent="0">
              <a:buNone/>
            </a:pPr>
            <a:r>
              <a:rPr lang="pt-BR" sz="2800" dirty="0" smtClean="0">
                <a:solidFill>
                  <a:srgbClr val="CC3300"/>
                </a:solidFill>
                <a:sym typeface="Wingdings" panose="05000000000000000000" pitchFamily="2" charset="2"/>
              </a:rPr>
              <a:t> We are pleased to communicate that both groups are now RD51 members</a:t>
            </a:r>
            <a:endParaRPr lang="pt-BR" sz="2800" dirty="0"/>
          </a:p>
          <a:p>
            <a:pPr marL="0" indent="0">
              <a:buNone/>
            </a:pPr>
            <a:endParaRPr lang="en-US" sz="1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 smtClean="0"/>
              <a:t>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59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present </a:t>
            </a:r>
            <a:r>
              <a:rPr lang="en-US" dirty="0" err="1" smtClean="0"/>
              <a:t>miniweek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081668"/>
            <a:ext cx="8863012" cy="5330283"/>
          </a:xfrm>
        </p:spPr>
        <p:txBody>
          <a:bodyPr/>
          <a:lstStyle/>
          <a:p>
            <a:r>
              <a:rPr lang="en-US" sz="2400" dirty="0" smtClean="0"/>
              <a:t>A topical workshop:</a:t>
            </a:r>
          </a:p>
          <a:p>
            <a:pPr lvl="1"/>
            <a:r>
              <a:rPr lang="en-US" sz="2400" dirty="0">
                <a:solidFill>
                  <a:srgbClr val="CC3300"/>
                </a:solidFill>
              </a:rPr>
              <a:t>Precise timing </a:t>
            </a:r>
            <a:r>
              <a:rPr lang="en-US" sz="2400" dirty="0" smtClean="0">
                <a:solidFill>
                  <a:srgbClr val="CC3300"/>
                </a:solidFill>
              </a:rPr>
              <a:t>workshop</a:t>
            </a:r>
          </a:p>
          <a:p>
            <a:pPr lvl="2"/>
            <a:r>
              <a:rPr lang="en-US" sz="2200" dirty="0" smtClean="0">
                <a:solidFill>
                  <a:schemeClr val="tx1"/>
                </a:solidFill>
              </a:rPr>
              <a:t>All the aspects related to fast timing with gaseous detectors and alternative techniques</a:t>
            </a:r>
          </a:p>
          <a:p>
            <a:pPr lvl="1"/>
            <a:r>
              <a:rPr lang="en-US" sz="2400" dirty="0" smtClean="0">
                <a:solidFill>
                  <a:srgbClr val="CC3300"/>
                </a:solidFill>
              </a:rPr>
              <a:t>21/2 and 22/2 morning</a:t>
            </a:r>
            <a:endParaRPr lang="en-US" sz="2200" dirty="0" smtClean="0">
              <a:solidFill>
                <a:srgbClr val="CC33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>
                <a:solidFill>
                  <a:schemeClr val="tx1"/>
                </a:solidFill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raditional sessions</a:t>
            </a:r>
          </a:p>
          <a:p>
            <a:pPr lvl="1"/>
            <a:r>
              <a:rPr lang="en-US" sz="2200" dirty="0" smtClean="0"/>
              <a:t>WP4 on 20/2 at 15.00</a:t>
            </a:r>
          </a:p>
          <a:p>
            <a:pPr lvl="1"/>
            <a:r>
              <a:rPr lang="en-US" sz="2200" dirty="0" smtClean="0"/>
              <a:t>WP5 on 22/2 at 14.00</a:t>
            </a:r>
          </a:p>
          <a:p>
            <a:pPr lvl="1"/>
            <a:r>
              <a:rPr lang="en-US" sz="2200" dirty="0" smtClean="0"/>
              <a:t>WP6 </a:t>
            </a:r>
            <a:r>
              <a:rPr lang="en-US" sz="2200" dirty="0"/>
              <a:t>on 22/2 at </a:t>
            </a:r>
            <a:r>
              <a:rPr lang="en-US" sz="2200" dirty="0" smtClean="0"/>
              <a:t>16.00</a:t>
            </a:r>
          </a:p>
          <a:p>
            <a:pPr lvl="1"/>
            <a:r>
              <a:rPr lang="en-US" sz="2200" dirty="0" smtClean="0"/>
              <a:t>WP7 </a:t>
            </a:r>
            <a:r>
              <a:rPr lang="en-US" sz="2200" dirty="0"/>
              <a:t>on 22/2 at </a:t>
            </a:r>
            <a:r>
              <a:rPr lang="en-US" sz="2200" dirty="0" smtClean="0"/>
              <a:t>18.00</a:t>
            </a:r>
          </a:p>
          <a:p>
            <a:pPr lvl="1"/>
            <a:r>
              <a:rPr lang="en-US" sz="2200" dirty="0" smtClean="0"/>
              <a:t>WP1 </a:t>
            </a:r>
            <a:r>
              <a:rPr lang="en-US" sz="2200" dirty="0"/>
              <a:t>on </a:t>
            </a:r>
            <a:r>
              <a:rPr lang="en-US" sz="2200" dirty="0" smtClean="0"/>
              <a:t>23/2 </a:t>
            </a:r>
            <a:r>
              <a:rPr lang="en-US" sz="2200" dirty="0"/>
              <a:t>at </a:t>
            </a:r>
            <a:r>
              <a:rPr lang="en-US" sz="2200" dirty="0" smtClean="0"/>
              <a:t>9.00</a:t>
            </a:r>
            <a:endParaRPr lang="en-US" sz="2200" dirty="0"/>
          </a:p>
          <a:p>
            <a:pPr lvl="1"/>
            <a:r>
              <a:rPr lang="en-US" sz="2200" dirty="0" smtClean="0"/>
              <a:t>WP2 </a:t>
            </a:r>
            <a:r>
              <a:rPr lang="en-US" sz="2200" dirty="0"/>
              <a:t>on </a:t>
            </a:r>
            <a:r>
              <a:rPr lang="en-US" sz="2200" dirty="0" smtClean="0"/>
              <a:t>23/2 </a:t>
            </a:r>
            <a:r>
              <a:rPr lang="en-US" sz="2200" dirty="0"/>
              <a:t>at </a:t>
            </a:r>
            <a:r>
              <a:rPr lang="en-US" sz="2200" dirty="0" smtClean="0"/>
              <a:t>11.00</a:t>
            </a:r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 smtClean="0"/>
          </a:p>
          <a:p>
            <a:pPr lvl="1"/>
            <a:endParaRPr lang="en-US" sz="2200" dirty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mini-week, </a:t>
            </a:r>
            <a:r>
              <a:rPr lang="en-US" dirty="0" smtClean="0"/>
              <a:t>20-23/12/2017                  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 smtClean="0"/>
              <a:t>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61649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142205</TotalTime>
  <Words>269</Words>
  <Application>Microsoft Office PowerPoint</Application>
  <PresentationFormat>Custom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Comic Sans MS</vt:lpstr>
      <vt:lpstr>Helvetica</vt:lpstr>
      <vt:lpstr>Times New Roman</vt:lpstr>
      <vt:lpstr>Wingdings</vt:lpstr>
      <vt:lpstr>Paper Presentation 2</vt:lpstr>
      <vt:lpstr>PowerPoint Presentation</vt:lpstr>
      <vt:lpstr>MPGD2017</vt:lpstr>
      <vt:lpstr>RD51 Calendar in 2017</vt:lpstr>
      <vt:lpstr>New memberships</vt:lpstr>
      <vt:lpstr>About the present miniweek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2223</cp:revision>
  <cp:lastPrinted>2000-06-14T12:59:46Z</cp:lastPrinted>
  <dcterms:created xsi:type="dcterms:W3CDTF">1999-01-09T07:35:23Z</dcterms:created>
  <dcterms:modified xsi:type="dcterms:W3CDTF">2017-02-16T13:09:00Z</dcterms:modified>
</cp:coreProperties>
</file>