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1" r:id="rId4"/>
    <p:sldId id="259" r:id="rId5"/>
    <p:sldId id="268" r:id="rId6"/>
    <p:sldId id="270" r:id="rId7"/>
    <p:sldId id="260" r:id="rId8"/>
    <p:sldId id="262" r:id="rId9"/>
    <p:sldId id="263" r:id="rId10"/>
    <p:sldId id="264" r:id="rId11"/>
    <p:sldId id="265" r:id="rId12"/>
    <p:sldId id="266" r:id="rId13"/>
    <p:sldId id="275" r:id="rId14"/>
    <p:sldId id="272" r:id="rId15"/>
    <p:sldId id="273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00FF99"/>
    <a:srgbClr val="00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85" d="100"/>
          <a:sy n="85" d="100"/>
        </p:scale>
        <p:origin x="96" y="6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3F95B-502C-4813-B4E8-0BB7D107E4F4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67D68-63C0-4F1A-8223-C2E6FFBEB8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36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536D-AFE3-40E5-B5CF-0D51FA47CB5A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9086A-4EEF-456A-B125-42143F552E5C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A8EB2-B25D-4C40-AA3C-AF857C629F67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0C2C6-38AF-41D2-83DD-82514F91D215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4E19-47C9-46A9-8DCB-A41EE4E33ACB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94E5B-A5C0-4F07-8B26-C6BD16521546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4989-A776-4F10-9D1E-E08AF4B818CC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4008-A2E8-4672-A76E-F65B9C53CA68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8A55-4DBB-4C3A-865B-C97723D6ED07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1D73-7B7D-451D-9616-E58FD9F43932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21FA-4AF4-43F2-AA10-9A2D10D6C844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285E1-FBB8-43DD-8083-165771DC8E51}" type="datetime1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entury" pitchFamily="18" charset="0"/>
              </a:rPr>
              <a:t>Low-lying structure of neutron-rich A=73 Zn and </a:t>
            </a:r>
            <a:r>
              <a:rPr lang="en-US" b="1" dirty="0" err="1" smtClean="0">
                <a:latin typeface="Century" pitchFamily="18" charset="0"/>
              </a:rPr>
              <a:t>Ga</a:t>
            </a:r>
            <a:r>
              <a:rPr lang="en-US" b="1" dirty="0" smtClean="0">
                <a:latin typeface="Century" pitchFamily="18" charset="0"/>
              </a:rPr>
              <a:t> isobars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86100"/>
            <a:ext cx="6400800" cy="1314450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 smtClean="0">
                <a:latin typeface="Century" pitchFamily="18" charset="0"/>
              </a:rPr>
              <a:t>Spokepersons</a:t>
            </a:r>
            <a:r>
              <a:rPr lang="en-GB" dirty="0" smtClean="0">
                <a:latin typeface="Century" pitchFamily="18" charset="0"/>
              </a:rPr>
              <a:t>:</a:t>
            </a:r>
          </a:p>
          <a:p>
            <a:r>
              <a:rPr lang="en-US" dirty="0" smtClean="0">
                <a:latin typeface="Century" pitchFamily="18" charset="0"/>
              </a:rPr>
              <a:t>Cristina </a:t>
            </a:r>
            <a:r>
              <a:rPr lang="en-US" dirty="0" err="1" smtClean="0">
                <a:latin typeface="Century" pitchFamily="18" charset="0"/>
              </a:rPr>
              <a:t>Petrone&amp;Mihai</a:t>
            </a:r>
            <a:r>
              <a:rPr lang="en-US" dirty="0" smtClean="0">
                <a:latin typeface="Century" pitchFamily="18" charset="0"/>
              </a:rPr>
              <a:t> </a:t>
            </a:r>
            <a:r>
              <a:rPr lang="en-US" dirty="0" err="1" smtClean="0">
                <a:latin typeface="Century" pitchFamily="18" charset="0"/>
              </a:rPr>
              <a:t>Stanoiu</a:t>
            </a:r>
            <a:endParaRPr lang="en-US" dirty="0" smtClean="0">
              <a:latin typeface="Century" pitchFamily="18" charset="0"/>
            </a:endParaRPr>
          </a:p>
          <a:p>
            <a:r>
              <a:rPr lang="en-US" sz="1300" dirty="0" err="1" smtClean="0">
                <a:latin typeface="Century" pitchFamily="18" charset="0"/>
              </a:rPr>
              <a:t>Horia</a:t>
            </a:r>
            <a:r>
              <a:rPr lang="en-US" sz="1300" dirty="0" smtClean="0">
                <a:latin typeface="Century" pitchFamily="18" charset="0"/>
              </a:rPr>
              <a:t> </a:t>
            </a:r>
            <a:r>
              <a:rPr lang="en-US" sz="1300" dirty="0" err="1" smtClean="0">
                <a:latin typeface="Century" pitchFamily="18" charset="0"/>
              </a:rPr>
              <a:t>Hulubei</a:t>
            </a:r>
            <a:r>
              <a:rPr lang="en-US" sz="1300" dirty="0" smtClean="0">
                <a:latin typeface="Century" pitchFamily="18" charset="0"/>
              </a:rPr>
              <a:t>" National Institute of Physics and Nuclear Engineering, Bucharest, Romania</a:t>
            </a:r>
            <a:endParaRPr lang="en-US" sz="1300" dirty="0">
              <a:latin typeface="Century" pitchFamily="18" charset="0"/>
            </a:endParaRPr>
          </a:p>
        </p:txBody>
      </p:sp>
      <p:pic>
        <p:nvPicPr>
          <p:cNvPr id="1026" name="Picture 2" descr="C:\Users\exotic\Desktop\prezentare_catedra\IFIN-H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838200" cy="647700"/>
          </a:xfrm>
          <a:prstGeom prst="rect">
            <a:avLst/>
          </a:prstGeom>
          <a:noFill/>
        </p:spPr>
      </p:pic>
      <p:pic>
        <p:nvPicPr>
          <p:cNvPr id="5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228600"/>
            <a:ext cx="838200" cy="68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4686300"/>
            <a:ext cx="457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INTC meeting, 8</a:t>
            </a:r>
            <a:r>
              <a:rPr lang="en-US" baseline="30000" dirty="0" smtClean="0">
                <a:latin typeface="Century" pitchFamily="18" charset="0"/>
              </a:rPr>
              <a:t>th</a:t>
            </a:r>
            <a:r>
              <a:rPr lang="en-US" dirty="0" smtClean="0">
                <a:latin typeface="Century" pitchFamily="18" charset="0"/>
              </a:rPr>
              <a:t> February 2017, CERN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30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Expected count rates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196359"/>
          <a:ext cx="8458200" cy="2204191"/>
        </p:xfrm>
        <a:graphic>
          <a:graphicData uri="http://schemas.openxmlformats.org/drawingml/2006/table">
            <a:tbl>
              <a:tblPr/>
              <a:tblGrid>
                <a:gridCol w="1091754"/>
                <a:gridCol w="1053543"/>
                <a:gridCol w="1161159"/>
                <a:gridCol w="884544"/>
                <a:gridCol w="1472867"/>
                <a:gridCol w="1651333"/>
                <a:gridCol w="1143000"/>
              </a:tblGrid>
              <a:tr h="10698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Isotope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</a:t>
                      </a:r>
                      <a:r>
                        <a:rPr lang="en-US" sz="1200" b="0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1/2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[s]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Ions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implanted</a:t>
                      </a: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ions/s]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Target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Expected count rate β-</a:t>
                      </a:r>
                      <a:r>
                        <a:rPr lang="en-US" sz="12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γ</a:t>
                      </a:r>
                      <a:r>
                        <a:rPr lang="en-US" sz="1200" b="0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en-US" sz="12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γ</a:t>
                      </a:r>
                      <a:r>
                        <a:rPr lang="en-US" sz="1200" b="0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</a:t>
                      </a:r>
                      <a:r>
                        <a:rPr lang="en-US" sz="1200" b="0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[counts/shift]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Expected count rate </a:t>
                      </a: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β-</a:t>
                      </a:r>
                      <a:r>
                        <a:rPr lang="en-US" sz="1200" b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γ</a:t>
                      </a:r>
                      <a:r>
                        <a:rPr lang="en-US" sz="1200" b="0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</a:t>
                      </a:r>
                      <a:r>
                        <a:rPr lang="en-US" sz="1200" b="0" baseline="-25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</a:t>
                      </a:r>
                      <a:r>
                        <a:rPr lang="en-US" sz="1200" b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γ</a:t>
                      </a:r>
                      <a:r>
                        <a:rPr lang="en-US" sz="1200" b="0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LaBr</a:t>
                      </a:r>
                      <a:endParaRPr lang="en-US" sz="1200" b="0" baseline="-25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counts/shift]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Shifts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34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baseline="30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baseline="30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</a:t>
                      </a: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Cu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3.9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5X10</a:t>
                      </a:r>
                      <a:r>
                        <a:rPr lang="en-US" sz="1200" b="0" baseline="30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UC</a:t>
                      </a:r>
                      <a:r>
                        <a:rPr lang="en-US" sz="1200" b="0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 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x10</a:t>
                      </a:r>
                      <a:r>
                        <a:rPr lang="en-US" sz="1200" b="0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2.3 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x10</a:t>
                      </a:r>
                      <a:r>
                        <a:rPr lang="en-US" sz="1200" b="0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30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baseline="30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baseline="30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73.73m</a:t>
                      </a: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Zn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23.5/5.8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 0.018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5X10</a:t>
                      </a:r>
                      <a:r>
                        <a:rPr lang="en-US" sz="1200" b="0" baseline="30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UC</a:t>
                      </a:r>
                      <a:r>
                        <a:rPr lang="en-US" sz="1200" b="0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 </a:t>
                      </a:r>
                      <a:r>
                        <a:rPr lang="en-US" sz="12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x10</a:t>
                      </a:r>
                      <a:r>
                        <a:rPr lang="en-US" sz="1200" b="0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66801" y="4419169"/>
            <a:ext cx="72122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Summary of requested shifts: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We request 8 shifts: 8 shifts for 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73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Cu and 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73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Zn and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2 shifts for in-beam calibrations for fast-timing detection system (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138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Times New Roman" pitchFamily="18" charset="0"/>
              </a:rPr>
              <a:t>Cs).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666750"/>
            <a:ext cx="8763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Laser ion source (RILIS), HRS and quartz line are required to suppress the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Rb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Ga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contaminants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An additional LEPS detector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Lower implantation rates to avoid pile-up effects and dead time issues of DAQ</a:t>
            </a:r>
          </a:p>
          <a:p>
            <a:pP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endParaRPr lang="ro-RO" baseline="30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IDS collaboration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16002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GB" sz="2000" dirty="0" smtClean="0">
                <a:latin typeface="Century" pitchFamily="18" charset="0"/>
              </a:rPr>
              <a:t>C. Petrone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M. Stanoiu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A. Algora</a:t>
            </a:r>
            <a:r>
              <a:rPr lang="en-GB" sz="2000" baseline="30000" dirty="0" smtClean="0">
                <a:latin typeface="Century" pitchFamily="18" charset="0"/>
              </a:rPr>
              <a:t>2</a:t>
            </a:r>
            <a:r>
              <a:rPr lang="en-GB" sz="2000" dirty="0" smtClean="0">
                <a:latin typeface="Century" pitchFamily="18" charset="0"/>
              </a:rPr>
              <a:t>, A. Andreyev</a:t>
            </a:r>
            <a:r>
              <a:rPr lang="en-GB" sz="2000" baseline="30000" dirty="0" smtClean="0">
                <a:latin typeface="Century" pitchFamily="18" charset="0"/>
              </a:rPr>
              <a:t>3</a:t>
            </a:r>
            <a:r>
              <a:rPr lang="en-GB" sz="2000" dirty="0" smtClean="0">
                <a:latin typeface="Century" pitchFamily="18" charset="0"/>
              </a:rPr>
              <a:t>, G. Benzoni</a:t>
            </a:r>
            <a:r>
              <a:rPr lang="en-GB" sz="2000" baseline="30000" dirty="0" smtClean="0">
                <a:latin typeface="Century" pitchFamily="18" charset="0"/>
              </a:rPr>
              <a:t>4</a:t>
            </a:r>
            <a:r>
              <a:rPr lang="en-GB" sz="2000" dirty="0" smtClean="0">
                <a:latin typeface="Century" pitchFamily="18" charset="0"/>
              </a:rPr>
              <a:t>, T.Berry</a:t>
            </a:r>
            <a:r>
              <a:rPr lang="en-GB" sz="2000" baseline="30000" dirty="0" smtClean="0">
                <a:latin typeface="Century" pitchFamily="18" charset="0"/>
              </a:rPr>
              <a:t>5</a:t>
            </a:r>
            <a:r>
              <a:rPr lang="en-GB" sz="2000" dirty="0" smtClean="0">
                <a:latin typeface="Century" pitchFamily="18" charset="0"/>
              </a:rPr>
              <a:t>, C. Borcea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R. Borcea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S. Calinescu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C. Costache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J.M. Daugas</a:t>
            </a:r>
            <a:r>
              <a:rPr lang="en-GB" sz="2000" baseline="30000" dirty="0" smtClean="0">
                <a:latin typeface="Century" pitchFamily="18" charset="0"/>
              </a:rPr>
              <a:t>6</a:t>
            </a:r>
            <a:r>
              <a:rPr lang="en-GB" sz="2000" dirty="0" smtClean="0">
                <a:latin typeface="Century" pitchFamily="18" charset="0"/>
              </a:rPr>
              <a:t>, P. Van Duppen</a:t>
            </a:r>
            <a:r>
              <a:rPr lang="en-GB" sz="2000" baseline="30000" dirty="0" smtClean="0">
                <a:latin typeface="Century" pitchFamily="18" charset="0"/>
              </a:rPr>
              <a:t>7</a:t>
            </a:r>
            <a:r>
              <a:rPr lang="en-GB" sz="2000" dirty="0" smtClean="0">
                <a:latin typeface="Century" pitchFamily="18" charset="0"/>
              </a:rPr>
              <a:t>, L. M. Fraile</a:t>
            </a:r>
            <a:r>
              <a:rPr lang="en-GB" sz="2000" baseline="30000" dirty="0" smtClean="0">
                <a:latin typeface="Century" pitchFamily="18" charset="0"/>
              </a:rPr>
              <a:t>8</a:t>
            </a:r>
            <a:r>
              <a:rPr lang="en-GB" sz="2000" dirty="0" smtClean="0">
                <a:latin typeface="Century" pitchFamily="18" charset="0"/>
              </a:rPr>
              <a:t>, L. Hakness-Brennan</a:t>
            </a:r>
            <a:r>
              <a:rPr lang="en-GB" sz="2000" baseline="30000" dirty="0" smtClean="0">
                <a:latin typeface="Century" pitchFamily="18" charset="0"/>
              </a:rPr>
              <a:t>9</a:t>
            </a:r>
            <a:r>
              <a:rPr lang="en-GB" sz="2000" dirty="0" smtClean="0">
                <a:latin typeface="Century" pitchFamily="18" charset="0"/>
              </a:rPr>
              <a:t>, I.M. Harca</a:t>
            </a:r>
            <a:r>
              <a:rPr lang="en-GB" sz="2000" baseline="30000" dirty="0" smtClean="0">
                <a:latin typeface="Century" pitchFamily="18" charset="0"/>
              </a:rPr>
              <a:t>10</a:t>
            </a:r>
            <a:r>
              <a:rPr lang="en-GB" sz="2000" dirty="0" smtClean="0">
                <a:latin typeface="Century" pitchFamily="18" charset="0"/>
              </a:rPr>
              <a:t>, M. Huyse</a:t>
            </a:r>
            <a:r>
              <a:rPr lang="en-GB" sz="2000" baseline="30000" dirty="0" smtClean="0">
                <a:latin typeface="Century" pitchFamily="18" charset="0"/>
              </a:rPr>
              <a:t>7</a:t>
            </a:r>
            <a:r>
              <a:rPr lang="en-GB" sz="2000" dirty="0" smtClean="0">
                <a:latin typeface="Century" pitchFamily="18" charset="0"/>
              </a:rPr>
              <a:t>, A. Illana</a:t>
            </a:r>
            <a:r>
              <a:rPr lang="en-GB" sz="2000" baseline="30000" dirty="0" smtClean="0">
                <a:latin typeface="Century" pitchFamily="18" charset="0"/>
              </a:rPr>
              <a:t>7</a:t>
            </a:r>
            <a:r>
              <a:rPr lang="en-GB" sz="2000" dirty="0" smtClean="0">
                <a:latin typeface="Century" pitchFamily="18" charset="0"/>
              </a:rPr>
              <a:t>, R. Lica</a:t>
            </a:r>
            <a:r>
              <a:rPr lang="en-GB" sz="2000" baseline="30000" dirty="0" smtClean="0">
                <a:latin typeface="Century" pitchFamily="18" charset="0"/>
              </a:rPr>
              <a:t>1,11</a:t>
            </a:r>
            <a:r>
              <a:rPr lang="en-GB" sz="2000" dirty="0" smtClean="0">
                <a:latin typeface="Century" pitchFamily="18" charset="0"/>
              </a:rPr>
              <a:t>, A. Negret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N. Marginean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R. Marginean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C. Mihai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R. Mihai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R. Page</a:t>
            </a:r>
            <a:r>
              <a:rPr lang="en-GB" sz="2000" baseline="30000" dirty="0" smtClean="0">
                <a:latin typeface="Century" pitchFamily="18" charset="0"/>
              </a:rPr>
              <a:t>7</a:t>
            </a:r>
            <a:r>
              <a:rPr lang="en-GB" sz="2000" dirty="0" smtClean="0">
                <a:latin typeface="Century" pitchFamily="18" charset="0"/>
              </a:rPr>
              <a:t>, Zs. Podolyak</a:t>
            </a:r>
            <a:r>
              <a:rPr lang="en-GB" sz="2000" baseline="30000" dirty="0" smtClean="0">
                <a:latin typeface="Century" pitchFamily="18" charset="0"/>
              </a:rPr>
              <a:t>5</a:t>
            </a:r>
            <a:r>
              <a:rPr lang="en-GB" sz="2000" dirty="0" smtClean="0">
                <a:latin typeface="Century" pitchFamily="18" charset="0"/>
              </a:rPr>
              <a:t>, M. Ramhane</a:t>
            </a:r>
            <a:r>
              <a:rPr lang="en-GB" sz="2000" baseline="30000" dirty="0" smtClean="0">
                <a:latin typeface="Century" pitchFamily="18" charset="0"/>
              </a:rPr>
              <a:t>12</a:t>
            </a:r>
            <a:r>
              <a:rPr lang="en-GB" sz="2000" dirty="0" smtClean="0">
                <a:latin typeface="Century" pitchFamily="18" charset="0"/>
              </a:rPr>
              <a:t>, F. Rotaru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 G. Simpson</a:t>
            </a:r>
            <a:r>
              <a:rPr lang="en-GB" sz="2000" baseline="30000" dirty="0" smtClean="0">
                <a:latin typeface="Century" pitchFamily="18" charset="0"/>
              </a:rPr>
              <a:t>12</a:t>
            </a:r>
            <a:r>
              <a:rPr lang="en-GB" sz="2000" dirty="0" smtClean="0">
                <a:latin typeface="Century" pitchFamily="18" charset="0"/>
              </a:rPr>
              <a:t>, I. Stefan</a:t>
            </a:r>
            <a:r>
              <a:rPr lang="en-GB" sz="2000" baseline="30000" dirty="0" smtClean="0">
                <a:latin typeface="Century" pitchFamily="18" charset="0"/>
              </a:rPr>
              <a:t>13</a:t>
            </a:r>
            <a:r>
              <a:rPr lang="en-GB" sz="2000" dirty="0" smtClean="0">
                <a:latin typeface="Century" pitchFamily="18" charset="0"/>
              </a:rPr>
              <a:t> , C. Sotty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A. Turturica</a:t>
            </a:r>
            <a:r>
              <a:rPr lang="en-GB" sz="2000" baseline="30000" dirty="0" smtClean="0">
                <a:latin typeface="Century" pitchFamily="18" charset="0"/>
              </a:rPr>
              <a:t>1</a:t>
            </a:r>
            <a:r>
              <a:rPr lang="en-GB" sz="2000" dirty="0" smtClean="0">
                <a:latin typeface="Century" pitchFamily="18" charset="0"/>
              </a:rPr>
              <a:t>, N. Warr</a:t>
            </a:r>
            <a:r>
              <a:rPr lang="en-GB" sz="2000" baseline="30000" dirty="0" smtClean="0">
                <a:latin typeface="Century" pitchFamily="18" charset="0"/>
              </a:rPr>
              <a:t>14</a:t>
            </a:r>
            <a:r>
              <a:rPr lang="en-GB" sz="2000" dirty="0" smtClean="0">
                <a:latin typeface="Century" pitchFamily="18" charset="0"/>
              </a:rPr>
              <a:t>, H. De Witte</a:t>
            </a:r>
            <a:r>
              <a:rPr lang="en-GB" sz="2000" baseline="30000" dirty="0" smtClean="0">
                <a:latin typeface="Century" pitchFamily="18" charset="0"/>
              </a:rPr>
              <a:t>7</a:t>
            </a:r>
            <a:endParaRPr lang="en-US" sz="2000" dirty="0" smtClean="0">
              <a:latin typeface="Century" pitchFamily="18" charset="0"/>
            </a:endParaRPr>
          </a:p>
          <a:p>
            <a:pPr>
              <a:buNone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2" y="2488927"/>
            <a:ext cx="8229599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Horia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Hulubei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" National Institute of Physics and Nuclear Engineering, Bucharest, Romania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Instituto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Fisica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Corpuscular, Univ. Valencia,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Correos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22085, E-46071 Valencia, Spain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University of York, Dept Phys, York, United Kingdom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Dipartimento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Fisica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University of Milano, Milano, Italy and INFN,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Sezione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Milano, Milano Italy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University of Surrey, Surrey, United Kingdom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CEA,DAM, DIF, F-91297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Arpajon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France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KU Leuven,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Instituut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voor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Kern- en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Stralingsfysica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Celestijnenlaan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200D, B-3001 Leuven, Belgium	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Grupo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Fisica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Nuclear, Universidad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Complutense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, CEI </a:t>
            </a:r>
            <a:r>
              <a:rPr lang="en-US" sz="1100" i="1" dirty="0" err="1" smtClean="0">
                <a:latin typeface="Times New Roman" pitchFamily="18" charset="0"/>
                <a:cs typeface="Times New Roman" pitchFamily="18" charset="0"/>
              </a:rPr>
              <a:t>Moncloa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, Madrid, Spain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i="1" baseline="30000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Department of Physics, Oliver Lodge Laboratory, University of Liverpool, Liverpool, United Kingdom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Flerov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Laboratory of Nuclear Reactions, JINR,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Dubna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Rusia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CERN, Geneva, Switzerland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LPSC,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Université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Grenoble-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Alpes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CNRS/IN2P3,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Institut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Polytehnique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de Grenoble, 38026 Grenoble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Cedex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France.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IPNOrsay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UMR8608, IN2P3-CNRS,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Universite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Paris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Sud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11,91406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Orsay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France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Institut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für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Kernphysik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Universität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i="1" dirty="0" err="1" smtClean="0">
                <a:latin typeface="Times New Roman" pitchFamily="18" charset="0"/>
                <a:cs typeface="Times New Roman" pitchFamily="18" charset="0"/>
              </a:rPr>
              <a:t>zu</a:t>
            </a:r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 Köln, Köln, Germany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717800" y="1668066"/>
            <a:ext cx="27943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dirty="0">
                <a:solidFill>
                  <a:srgbClr val="FFC000"/>
                </a:solidFill>
                <a:latin typeface="Monotype Corsiva" pitchFamily="66" charset="0"/>
              </a:rPr>
              <a:t>Thank  you!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Low energy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systematics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 for neutron-rich Zn and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Ge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  <a:ea typeface="+mj-ea"/>
                <a:cs typeface="+mj-cs"/>
              </a:rPr>
              <a:t> isotopes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5" y="1157287"/>
            <a:ext cx="6815135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024" y="209550"/>
            <a:ext cx="3902891" cy="495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91668" y="172355"/>
            <a:ext cx="4136356" cy="4990195"/>
            <a:chOff x="251520" y="33428"/>
            <a:chExt cx="4136356" cy="630931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90"/>
            <a:stretch/>
          </p:blipFill>
          <p:spPr bwMode="auto">
            <a:xfrm>
              <a:off x="251520" y="33428"/>
              <a:ext cx="4058087" cy="6309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83605" b="14141"/>
            <a:stretch/>
          </p:blipFill>
          <p:spPr bwMode="auto">
            <a:xfrm>
              <a:off x="3923928" y="5445224"/>
              <a:ext cx="463948" cy="159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914400" y="-19050"/>
            <a:ext cx="7845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US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Faul</a:t>
            </a:r>
            <a:r>
              <a:rPr lang="en-US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, PhD Thesis, Louis Pasteur University, Strasbourg, 2007 (data from 1998)</a:t>
            </a:r>
            <a:endParaRPr lang="en-US" dirty="0">
              <a:solidFill>
                <a:srgbClr val="00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742950"/>
            <a:ext cx="36830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What is known about </a:t>
            </a:r>
            <a:r>
              <a:rPr lang="en-US" sz="2800" baseline="30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73</a:t>
            </a:r>
            <a:r>
              <a:rPr lang="en-US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Ga level scheme?</a:t>
            </a:r>
            <a:endParaRPr lang="en-US" sz="28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2190750"/>
            <a:ext cx="3810000" cy="33944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1100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Diriken</a:t>
            </a: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 et al., Phys. Rev. C 82, 064309 (2010)</a:t>
            </a:r>
          </a:p>
          <a:p>
            <a:pPr>
              <a:buFont typeface="Wingdings" pitchFamily="2" charset="2"/>
              <a:buChar char="Ø"/>
            </a:pP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1100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Cheal</a:t>
            </a: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 et al., Phys. Rev. </a:t>
            </a:r>
            <a:r>
              <a:rPr lang="en-US" sz="1100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. 104, 252502  (2010)</a:t>
            </a:r>
          </a:p>
          <a:p>
            <a:pPr>
              <a:buFont typeface="Wingdings" pitchFamily="2" charset="2"/>
              <a:buChar char="Ø"/>
            </a:pP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en-US" sz="1100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Stefanescu</a:t>
            </a: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 et al., Phys. Rev. C 79, 064302 (2010)</a:t>
            </a:r>
          </a:p>
          <a:p>
            <a:pPr>
              <a:buFont typeface="Wingdings" pitchFamily="2" charset="2"/>
              <a:buChar char="Ø"/>
            </a:pP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en-US" sz="1100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Rotbard</a:t>
            </a:r>
            <a:r>
              <a:rPr lang="en-US" sz="1100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 et al., Phys. Rev. C 21, 2293 (1980)</a:t>
            </a:r>
            <a:endParaRPr lang="en-US" sz="1100" dirty="0">
              <a:solidFill>
                <a:srgbClr val="00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6"/>
          <p:cNvGrpSpPr>
            <a:grpSpLocks/>
          </p:cNvGrpSpPr>
          <p:nvPr/>
        </p:nvGrpSpPr>
        <p:grpSpPr bwMode="auto">
          <a:xfrm>
            <a:off x="0" y="1450181"/>
            <a:ext cx="8839200" cy="3712369"/>
            <a:chOff x="0" y="1905001"/>
            <a:chExt cx="8839200" cy="4949588"/>
          </a:xfrm>
        </p:grpSpPr>
        <p:pic>
          <p:nvPicPr>
            <p:cNvPr id="14" name="Picture 2" descr="C:\Users\exotic\Desktop\prezentare_catedra\CCari1_10_1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905001"/>
              <a:ext cx="8839200" cy="494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1295400" y="5025877"/>
              <a:ext cx="487680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5800" y="5330662"/>
              <a:ext cx="419100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295400" y="4357571"/>
              <a:ext cx="0" cy="1684257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905000" y="4038499"/>
              <a:ext cx="0" cy="1596949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209800" y="4092471"/>
              <a:ext cx="0" cy="1847762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524000" y="4644895"/>
              <a:ext cx="487680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-1143000" y="114300"/>
            <a:ext cx="8229600" cy="857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6"/>
                </a:solidFill>
                <a:latin typeface="Century" pitchFamily="18" charset="0"/>
              </a:rPr>
              <a:t>Nuclear structure of neutron-rich nuclei</a:t>
            </a:r>
            <a:br>
              <a:rPr lang="en-US" sz="2400" b="1" dirty="0" smtClean="0">
                <a:solidFill>
                  <a:schemeClr val="accent6"/>
                </a:solidFill>
                <a:latin typeface="Century" pitchFamily="18" charset="0"/>
              </a:rPr>
            </a:br>
            <a:endParaRPr lang="en-US" sz="2400" b="1" dirty="0">
              <a:solidFill>
                <a:schemeClr val="accent1">
                  <a:satMod val="150000"/>
                </a:schemeClr>
              </a:solidFill>
              <a:latin typeface="Century" pitchFamily="18" charset="0"/>
            </a:endParaRPr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pPr>
              <a:defRPr/>
            </a:pPr>
            <a:fld id="{CB487E0A-FCBA-4CD4-8591-A461E97F4FA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76200" y="666750"/>
            <a:ext cx="8229600" cy="12001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Century" pitchFamily="18" charset="0"/>
              </a:rPr>
              <a:t>N=40 (</a:t>
            </a:r>
            <a:r>
              <a:rPr lang="en-US" sz="2000" baseline="30000" dirty="0" smtClean="0">
                <a:latin typeface="Century" pitchFamily="18" charset="0"/>
              </a:rPr>
              <a:t>68</a:t>
            </a:r>
            <a:r>
              <a:rPr lang="en-US" sz="2000" dirty="0" smtClean="0">
                <a:latin typeface="Century" pitchFamily="18" charset="0"/>
              </a:rPr>
              <a:t>Ni) and N=50 (</a:t>
            </a:r>
            <a:r>
              <a:rPr lang="en-US" sz="2000" baseline="30000" dirty="0" smtClean="0">
                <a:latin typeface="Century" pitchFamily="18" charset="0"/>
              </a:rPr>
              <a:t>78</a:t>
            </a:r>
            <a:r>
              <a:rPr lang="en-US" sz="2000" dirty="0" smtClean="0">
                <a:latin typeface="Century" pitchFamily="18" charset="0"/>
              </a:rPr>
              <a:t>Ni) magic numbers 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ro-RO" dirty="0" smtClean="0"/>
          </a:p>
        </p:txBody>
      </p:sp>
      <p:sp>
        <p:nvSpPr>
          <p:cNvPr id="26" name="TextBox 21"/>
          <p:cNvSpPr txBox="1">
            <a:spLocks noChangeArrowheads="1"/>
          </p:cNvSpPr>
          <p:nvPr/>
        </p:nvSpPr>
        <p:spPr bwMode="auto">
          <a:xfrm>
            <a:off x="1600200" y="2659618"/>
            <a:ext cx="686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N=40</a:t>
            </a:r>
            <a:endParaRPr lang="ro-RO" b="1" dirty="0"/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2057400" y="2800350"/>
            <a:ext cx="686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N=50</a:t>
            </a:r>
            <a:endParaRPr lang="ro-RO" b="1" dirty="0"/>
          </a:p>
        </p:txBody>
      </p:sp>
      <p:sp>
        <p:nvSpPr>
          <p:cNvPr id="28" name="TextBox 23"/>
          <p:cNvSpPr txBox="1">
            <a:spLocks noChangeArrowheads="1"/>
          </p:cNvSpPr>
          <p:nvPr/>
        </p:nvSpPr>
        <p:spPr bwMode="auto">
          <a:xfrm>
            <a:off x="2590800" y="2583418"/>
            <a:ext cx="686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N=82</a:t>
            </a:r>
            <a:endParaRPr lang="ro-RO" b="1" dirty="0"/>
          </a:p>
        </p:txBody>
      </p:sp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1295400" y="3105150"/>
            <a:ext cx="644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Z=82</a:t>
            </a:r>
            <a:endParaRPr lang="ro-RO" b="1" dirty="0"/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730250" y="3028950"/>
            <a:ext cx="644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Z=50</a:t>
            </a:r>
            <a:endParaRPr lang="ro-RO" b="1" dirty="0"/>
          </a:p>
        </p:txBody>
      </p:sp>
      <p:sp>
        <p:nvSpPr>
          <p:cNvPr id="31" name="TextBox 28"/>
          <p:cNvSpPr txBox="1">
            <a:spLocks noChangeArrowheads="1"/>
          </p:cNvSpPr>
          <p:nvPr/>
        </p:nvSpPr>
        <p:spPr bwMode="auto">
          <a:xfrm>
            <a:off x="533400" y="3562350"/>
            <a:ext cx="644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Z=28</a:t>
            </a:r>
            <a:endParaRPr lang="ro-RO" b="1" dirty="0"/>
          </a:p>
        </p:txBody>
      </p:sp>
      <p:sp>
        <p:nvSpPr>
          <p:cNvPr id="69" name="TextBox 1"/>
          <p:cNvSpPr txBox="1">
            <a:spLocks noChangeArrowheads="1"/>
          </p:cNvSpPr>
          <p:nvPr/>
        </p:nvSpPr>
        <p:spPr bwMode="auto">
          <a:xfrm>
            <a:off x="76200" y="1200150"/>
            <a:ext cx="541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</a:rPr>
              <a:t>Important role of the </a:t>
            </a:r>
            <a:r>
              <a:rPr lang="el-GR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</a:rPr>
              <a:t>ν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</a:rPr>
              <a:t>g</a:t>
            </a:r>
            <a:r>
              <a:rPr lang="en-US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</a:rPr>
              <a:t>9/2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</a:rPr>
              <a:t> orbital</a:t>
            </a:r>
            <a:endParaRPr lang="ro-RO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51" name="Group 97"/>
          <p:cNvGrpSpPr>
            <a:grpSpLocks/>
          </p:cNvGrpSpPr>
          <p:nvPr/>
        </p:nvGrpSpPr>
        <p:grpSpPr bwMode="auto">
          <a:xfrm>
            <a:off x="6019800" y="209550"/>
            <a:ext cx="2528655" cy="1752600"/>
            <a:chOff x="1143000" y="2958549"/>
            <a:chExt cx="3150623" cy="2438400"/>
          </a:xfrm>
        </p:grpSpPr>
        <p:pic>
          <p:nvPicPr>
            <p:cNvPr id="152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50398" y="2958549"/>
              <a:ext cx="2943225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" name="Rectangle 152"/>
            <p:cNvSpPr/>
            <p:nvPr/>
          </p:nvSpPr>
          <p:spPr>
            <a:xfrm>
              <a:off x="1143000" y="3505200"/>
              <a:ext cx="228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4" name="Rectangle 153"/>
          <p:cNvSpPr/>
          <p:nvPr/>
        </p:nvSpPr>
        <p:spPr>
          <a:xfrm>
            <a:off x="7315200" y="2876550"/>
            <a:ext cx="1476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  <a:latin typeface="Century" pitchFamily="18" charset="0"/>
                <a:sym typeface="Wingdings" pitchFamily="2" charset="2"/>
              </a:rPr>
              <a:t>Tensor force</a:t>
            </a:r>
            <a:endParaRPr lang="en-US" b="1" dirty="0">
              <a:solidFill>
                <a:srgbClr val="0070C0"/>
              </a:solidFill>
              <a:latin typeface="Century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791200" y="1885950"/>
            <a:ext cx="2759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GB" sz="1000" i="1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Otsuka</a:t>
            </a:r>
            <a:r>
              <a:rPr lang="en-GB" sz="1000" i="1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 et al., Phys. Rev. </a:t>
            </a:r>
            <a:r>
              <a:rPr lang="en-GB" sz="1000" i="1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GB" sz="1000" i="1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. 95, 23502 (2005)</a:t>
            </a:r>
            <a:endParaRPr lang="en-US" sz="1000" i="1" dirty="0" smtClean="0">
              <a:solidFill>
                <a:srgbClr val="00CC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172200" y="-19050"/>
            <a:ext cx="2505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entury" pitchFamily="18" charset="0"/>
              </a:rPr>
              <a:t>Z=28 shell gap evolution</a:t>
            </a:r>
            <a:endParaRPr lang="en-US" sz="1600" b="1" dirty="0">
              <a:latin typeface="Century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3228975"/>
            <a:ext cx="26670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Straight Connector 31"/>
          <p:cNvCxnSpPr/>
          <p:nvPr/>
        </p:nvCxnSpPr>
        <p:spPr bwMode="auto">
          <a:xfrm flipV="1">
            <a:off x="2895600" y="2876550"/>
            <a:ext cx="0" cy="1385888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52600" y="-95250"/>
            <a:ext cx="8229600" cy="85725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  <a:latin typeface="Century" pitchFamily="18" charset="0"/>
              </a:rPr>
              <a:t>Cu versus Zn isotopic chain</a:t>
            </a:r>
            <a:endParaRPr lang="en-US" sz="2800" dirty="0">
              <a:solidFill>
                <a:schemeClr val="accent6"/>
              </a:solidFill>
              <a:latin typeface="Century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-76200" y="895350"/>
            <a:ext cx="4191000" cy="137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outside Z=28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gradual reduction of the 1/2</a:t>
            </a:r>
            <a:r>
              <a:rPr lang="en-US" sz="1800" baseline="30000" dirty="0" smtClean="0">
                <a:latin typeface="Calibri"/>
                <a:cs typeface="Calibri"/>
              </a:rPr>
              <a:t>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and 5/2</a:t>
            </a:r>
            <a:r>
              <a:rPr lang="en-US" sz="1800" baseline="30000" dirty="0" smtClean="0">
                <a:cs typeface="Calibri"/>
              </a:rPr>
              <a:t> ─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energy with N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0" y="4301728"/>
            <a:ext cx="4117974" cy="47982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outside Z=28 (more complex structure)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N&gt;40 normal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g.s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configuration: 9/2</a:t>
            </a:r>
            <a:r>
              <a:rPr lang="en-US" sz="1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88"/>
          <p:cNvGrpSpPr>
            <a:grpSpLocks/>
          </p:cNvGrpSpPr>
          <p:nvPr/>
        </p:nvGrpSpPr>
        <p:grpSpPr bwMode="auto">
          <a:xfrm>
            <a:off x="4044950" y="590550"/>
            <a:ext cx="5083582" cy="2416178"/>
            <a:chOff x="4533900" y="3378200"/>
            <a:chExt cx="5610229" cy="2797178"/>
          </a:xfrm>
        </p:grpSpPr>
        <p:sp>
          <p:nvSpPr>
            <p:cNvPr id="9" name="Line 75"/>
            <p:cNvSpPr>
              <a:spLocks noChangeShapeType="1"/>
            </p:cNvSpPr>
            <p:nvPr/>
          </p:nvSpPr>
          <p:spPr bwMode="auto">
            <a:xfrm>
              <a:off x="4533900" y="3378200"/>
              <a:ext cx="1588" cy="2260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0" name="Group 86"/>
            <p:cNvGrpSpPr>
              <a:grpSpLocks/>
            </p:cNvGrpSpPr>
            <p:nvPr/>
          </p:nvGrpSpPr>
          <p:grpSpPr bwMode="auto">
            <a:xfrm>
              <a:off x="4632321" y="4191002"/>
              <a:ext cx="5511808" cy="1984376"/>
              <a:chOff x="4632321" y="4191002"/>
              <a:chExt cx="5511808" cy="1984376"/>
            </a:xfrm>
          </p:grpSpPr>
          <p:grpSp>
            <p:nvGrpSpPr>
              <p:cNvPr id="11" name="Group 48"/>
              <p:cNvGrpSpPr>
                <a:grpSpLocks/>
              </p:cNvGrpSpPr>
              <p:nvPr/>
            </p:nvGrpSpPr>
            <p:grpSpPr bwMode="auto">
              <a:xfrm>
                <a:off x="4632321" y="4191002"/>
                <a:ext cx="5511808" cy="1984376"/>
                <a:chOff x="2856" y="2677"/>
                <a:chExt cx="3472" cy="1250"/>
              </a:xfrm>
            </p:grpSpPr>
            <p:pic>
              <p:nvPicPr>
                <p:cNvPr id="23" name="Picture 49" descr="Systematic_Cu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6488" t="22748" r="8969" b="17430"/>
                <a:stretch>
                  <a:fillRect/>
                </a:stretch>
              </p:blipFill>
              <p:spPr bwMode="auto">
                <a:xfrm>
                  <a:off x="2856" y="2677"/>
                  <a:ext cx="2658" cy="12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Line 50"/>
                <p:cNvSpPr>
                  <a:spLocks noChangeShapeType="1"/>
                </p:cNvSpPr>
                <p:nvPr/>
              </p:nvSpPr>
              <p:spPr bwMode="auto">
                <a:xfrm>
                  <a:off x="4668" y="3031"/>
                  <a:ext cx="288" cy="432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" name="Rectangle 51"/>
                <p:cNvSpPr>
                  <a:spLocks noChangeArrowheads="1"/>
                </p:cNvSpPr>
                <p:nvPr/>
              </p:nvSpPr>
              <p:spPr bwMode="auto">
                <a:xfrm>
                  <a:off x="3326" y="2793"/>
                  <a:ext cx="270" cy="834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6" name="Rectangle 52"/>
                <p:cNvSpPr>
                  <a:spLocks noChangeArrowheads="1"/>
                </p:cNvSpPr>
                <p:nvPr/>
              </p:nvSpPr>
              <p:spPr bwMode="auto">
                <a:xfrm>
                  <a:off x="4002" y="2797"/>
                  <a:ext cx="270" cy="834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7" name="Rectangle 53"/>
                <p:cNvSpPr>
                  <a:spLocks noChangeArrowheads="1"/>
                </p:cNvSpPr>
                <p:nvPr/>
              </p:nvSpPr>
              <p:spPr bwMode="auto">
                <a:xfrm>
                  <a:off x="3524" y="2751"/>
                  <a:ext cx="1254" cy="408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8" name="Rectangle 54"/>
                <p:cNvSpPr>
                  <a:spLocks noChangeArrowheads="1"/>
                </p:cNvSpPr>
                <p:nvPr/>
              </p:nvSpPr>
              <p:spPr bwMode="auto">
                <a:xfrm>
                  <a:off x="5024" y="3459"/>
                  <a:ext cx="402" cy="114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9" name="Rectangle 55"/>
                <p:cNvSpPr>
                  <a:spLocks noChangeArrowheads="1"/>
                </p:cNvSpPr>
                <p:nvPr/>
              </p:nvSpPr>
              <p:spPr bwMode="auto">
                <a:xfrm>
                  <a:off x="5198" y="3867"/>
                  <a:ext cx="132" cy="60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0" name="Rectangle 56"/>
                <p:cNvSpPr>
                  <a:spLocks noChangeArrowheads="1"/>
                </p:cNvSpPr>
                <p:nvPr/>
              </p:nvSpPr>
              <p:spPr bwMode="auto">
                <a:xfrm>
                  <a:off x="3452" y="3675"/>
                  <a:ext cx="162" cy="126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1" name="Rectangle 57"/>
                <p:cNvSpPr>
                  <a:spLocks noChangeArrowheads="1"/>
                </p:cNvSpPr>
                <p:nvPr/>
              </p:nvSpPr>
              <p:spPr bwMode="auto">
                <a:xfrm>
                  <a:off x="4160" y="3663"/>
                  <a:ext cx="150" cy="132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2" name="Line 58"/>
                <p:cNvSpPr>
                  <a:spLocks noChangeShapeType="1"/>
                </p:cNvSpPr>
                <p:nvPr/>
              </p:nvSpPr>
              <p:spPr bwMode="auto">
                <a:xfrm>
                  <a:off x="3284" y="2885"/>
                  <a:ext cx="310" cy="392"/>
                </a:xfrm>
                <a:prstGeom prst="line">
                  <a:avLst/>
                </a:prstGeom>
                <a:noFill/>
                <a:ln w="12700">
                  <a:solidFill>
                    <a:srgbClr val="009900"/>
                  </a:solidFill>
                  <a:prstDash val="dash"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Line 59"/>
                <p:cNvSpPr>
                  <a:spLocks noChangeShapeType="1"/>
                </p:cNvSpPr>
                <p:nvPr/>
              </p:nvSpPr>
              <p:spPr bwMode="auto">
                <a:xfrm>
                  <a:off x="3998" y="3276"/>
                  <a:ext cx="303" cy="254"/>
                </a:xfrm>
                <a:prstGeom prst="line">
                  <a:avLst/>
                </a:prstGeom>
                <a:noFill/>
                <a:ln w="12700">
                  <a:solidFill>
                    <a:srgbClr val="009900"/>
                  </a:solidFill>
                  <a:prstDash val="dash"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Rectangle 60"/>
                <p:cNvSpPr>
                  <a:spLocks noChangeArrowheads="1"/>
                </p:cNvSpPr>
                <p:nvPr/>
              </p:nvSpPr>
              <p:spPr bwMode="auto">
                <a:xfrm>
                  <a:off x="3425" y="3602"/>
                  <a:ext cx="165" cy="56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5" name="Rectangle 61"/>
                <p:cNvSpPr>
                  <a:spLocks noChangeArrowheads="1"/>
                </p:cNvSpPr>
                <p:nvPr/>
              </p:nvSpPr>
              <p:spPr bwMode="auto">
                <a:xfrm>
                  <a:off x="4117" y="3602"/>
                  <a:ext cx="139" cy="56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6" name="Rectangle 62"/>
                <p:cNvSpPr>
                  <a:spLocks noChangeArrowheads="1"/>
                </p:cNvSpPr>
                <p:nvPr/>
              </p:nvSpPr>
              <p:spPr bwMode="auto">
                <a:xfrm>
                  <a:off x="4977" y="3542"/>
                  <a:ext cx="56" cy="56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7" name="Rectangle 63"/>
                <p:cNvSpPr>
                  <a:spLocks noChangeArrowheads="1"/>
                </p:cNvSpPr>
                <p:nvPr/>
              </p:nvSpPr>
              <p:spPr bwMode="auto">
                <a:xfrm>
                  <a:off x="4817" y="3579"/>
                  <a:ext cx="92" cy="123"/>
                </a:xfrm>
                <a:prstGeom prst="rect">
                  <a:avLst/>
                </a:prstGeom>
                <a:solidFill>
                  <a:schemeClr val="bg1"/>
                </a:solidFill>
                <a:ln w="38100" algn="ctr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38" name="Line 64"/>
                <p:cNvSpPr>
                  <a:spLocks noChangeShapeType="1"/>
                </p:cNvSpPr>
                <p:nvPr/>
              </p:nvSpPr>
              <p:spPr bwMode="auto">
                <a:xfrm>
                  <a:off x="3421" y="3640"/>
                  <a:ext cx="16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65"/>
                <p:cNvSpPr>
                  <a:spLocks noChangeShapeType="1"/>
                </p:cNvSpPr>
                <p:nvPr/>
              </p:nvSpPr>
              <p:spPr bwMode="auto">
                <a:xfrm>
                  <a:off x="4126" y="3640"/>
                  <a:ext cx="1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79" y="2775"/>
                  <a:ext cx="1949" cy="56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 sz="1000" b="1" i="1" dirty="0">
                    <a:solidFill>
                      <a:srgbClr val="3FE36A"/>
                    </a:solidFill>
                    <a:latin typeface="Corbel" pitchFamily="34" charset="0"/>
                  </a:endParaRPr>
                </a:p>
                <a:p>
                  <a:r>
                    <a:rPr lang="en-US" sz="1000" b="1" i="1" dirty="0" smtClean="0">
                      <a:solidFill>
                        <a:srgbClr val="00CC66"/>
                      </a:solidFill>
                      <a:latin typeface="Corbel" pitchFamily="34" charset="0"/>
                    </a:rPr>
                    <a:t>C. </a:t>
                  </a:r>
                  <a:r>
                    <a:rPr lang="en-US" sz="1000" b="1" i="1" dirty="0" err="1" smtClean="0">
                      <a:solidFill>
                        <a:srgbClr val="00CC66"/>
                      </a:solidFill>
                      <a:latin typeface="Corbel" pitchFamily="34" charset="0"/>
                    </a:rPr>
                    <a:t>Petrone</a:t>
                  </a:r>
                  <a:r>
                    <a:rPr lang="en-US" sz="1000" b="1" i="1" dirty="0" smtClean="0">
                      <a:solidFill>
                        <a:srgbClr val="00CC66"/>
                      </a:solidFill>
                      <a:latin typeface="Corbel" pitchFamily="34" charset="0"/>
                    </a:rPr>
                    <a:t> et al., Phys. Rev. C 94, </a:t>
                  </a:r>
                  <a:r>
                    <a:rPr lang="en-GB" sz="1000" b="1" i="1" dirty="0" smtClean="0">
                      <a:solidFill>
                        <a:srgbClr val="00CC66"/>
                      </a:solidFill>
                    </a:rPr>
                    <a:t>024319</a:t>
                  </a:r>
                  <a:r>
                    <a:rPr lang="en-GB" sz="1000" b="1" dirty="0" smtClean="0"/>
                    <a:t> </a:t>
                  </a:r>
                  <a:r>
                    <a:rPr lang="en-US" sz="1000" b="1" i="1" dirty="0" smtClean="0">
                      <a:solidFill>
                        <a:srgbClr val="00CC66"/>
                      </a:solidFill>
                      <a:latin typeface="Corbel" pitchFamily="34" charset="0"/>
                    </a:rPr>
                    <a:t>(2016) </a:t>
                  </a:r>
                  <a:endParaRPr lang="en-US" sz="1000" b="1" i="1" dirty="0">
                    <a:solidFill>
                      <a:srgbClr val="00CC66"/>
                    </a:solidFill>
                    <a:latin typeface="Corbel" pitchFamily="34" charset="0"/>
                  </a:endParaRPr>
                </a:p>
                <a:p>
                  <a:r>
                    <a:rPr lang="en-US" sz="1200" u="sng" dirty="0">
                      <a:solidFill>
                        <a:srgbClr val="FF0000"/>
                      </a:solidFill>
                      <a:latin typeface="Corbel" pitchFamily="34" charset="0"/>
                    </a:rPr>
                    <a:t>2 isomeric states</a:t>
                  </a:r>
                </a:p>
                <a:p>
                  <a:endParaRPr lang="en-US" sz="1200" dirty="0">
                    <a:solidFill>
                      <a:srgbClr val="FF0000"/>
                    </a:solidFill>
                    <a:latin typeface="Corbel" pitchFamily="34" charset="0"/>
                  </a:endParaRPr>
                </a:p>
              </p:txBody>
            </p:sp>
            <p:sp>
              <p:nvSpPr>
                <p:cNvPr id="41" name="Freeform 67"/>
                <p:cNvSpPr>
                  <a:spLocks/>
                </p:cNvSpPr>
                <p:nvPr/>
              </p:nvSpPr>
              <p:spPr bwMode="auto">
                <a:xfrm>
                  <a:off x="4885" y="3248"/>
                  <a:ext cx="662" cy="672"/>
                </a:xfrm>
                <a:custGeom>
                  <a:avLst/>
                  <a:gdLst>
                    <a:gd name="T0" fmla="*/ 272 w 662"/>
                    <a:gd name="T1" fmla="*/ 672 h 672"/>
                    <a:gd name="T2" fmla="*/ 118 w 662"/>
                    <a:gd name="T3" fmla="*/ 560 h 672"/>
                    <a:gd name="T4" fmla="*/ 0 w 662"/>
                    <a:gd name="T5" fmla="*/ 224 h 672"/>
                    <a:gd name="T6" fmla="*/ 182 w 662"/>
                    <a:gd name="T7" fmla="*/ 48 h 672"/>
                    <a:gd name="T8" fmla="*/ 315 w 662"/>
                    <a:gd name="T9" fmla="*/ 0 h 672"/>
                    <a:gd name="T10" fmla="*/ 534 w 662"/>
                    <a:gd name="T11" fmla="*/ 123 h 672"/>
                    <a:gd name="T12" fmla="*/ 662 w 662"/>
                    <a:gd name="T13" fmla="*/ 491 h 672"/>
                    <a:gd name="T14" fmla="*/ 464 w 662"/>
                    <a:gd name="T15" fmla="*/ 656 h 672"/>
                    <a:gd name="T16" fmla="*/ 411 w 662"/>
                    <a:gd name="T17" fmla="*/ 640 h 672"/>
                    <a:gd name="T18" fmla="*/ 480 w 662"/>
                    <a:gd name="T19" fmla="*/ 581 h 672"/>
                    <a:gd name="T20" fmla="*/ 555 w 662"/>
                    <a:gd name="T21" fmla="*/ 464 h 672"/>
                    <a:gd name="T22" fmla="*/ 555 w 662"/>
                    <a:gd name="T23" fmla="*/ 272 h 672"/>
                    <a:gd name="T24" fmla="*/ 464 w 662"/>
                    <a:gd name="T25" fmla="*/ 139 h 672"/>
                    <a:gd name="T26" fmla="*/ 342 w 662"/>
                    <a:gd name="T27" fmla="*/ 101 h 672"/>
                    <a:gd name="T28" fmla="*/ 208 w 662"/>
                    <a:gd name="T29" fmla="*/ 133 h 672"/>
                    <a:gd name="T30" fmla="*/ 112 w 662"/>
                    <a:gd name="T31" fmla="*/ 347 h 672"/>
                    <a:gd name="T32" fmla="*/ 102 w 662"/>
                    <a:gd name="T33" fmla="*/ 421 h 672"/>
                    <a:gd name="T34" fmla="*/ 155 w 662"/>
                    <a:gd name="T35" fmla="*/ 549 h 672"/>
                    <a:gd name="T36" fmla="*/ 278 w 662"/>
                    <a:gd name="T37" fmla="*/ 640 h 672"/>
                    <a:gd name="T38" fmla="*/ 315 w 662"/>
                    <a:gd name="T39" fmla="*/ 667 h 672"/>
                    <a:gd name="T40" fmla="*/ 272 w 662"/>
                    <a:gd name="T41" fmla="*/ 672 h 67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662"/>
                    <a:gd name="T64" fmla="*/ 0 h 672"/>
                    <a:gd name="T65" fmla="*/ 662 w 662"/>
                    <a:gd name="T66" fmla="*/ 672 h 672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662" h="672">
                      <a:moveTo>
                        <a:pt x="272" y="672"/>
                      </a:moveTo>
                      <a:lnTo>
                        <a:pt x="118" y="560"/>
                      </a:lnTo>
                      <a:lnTo>
                        <a:pt x="0" y="224"/>
                      </a:lnTo>
                      <a:lnTo>
                        <a:pt x="182" y="48"/>
                      </a:lnTo>
                      <a:lnTo>
                        <a:pt x="315" y="0"/>
                      </a:lnTo>
                      <a:lnTo>
                        <a:pt x="534" y="123"/>
                      </a:lnTo>
                      <a:lnTo>
                        <a:pt x="662" y="491"/>
                      </a:lnTo>
                      <a:lnTo>
                        <a:pt x="464" y="656"/>
                      </a:lnTo>
                      <a:lnTo>
                        <a:pt x="411" y="640"/>
                      </a:lnTo>
                      <a:lnTo>
                        <a:pt x="480" y="581"/>
                      </a:lnTo>
                      <a:lnTo>
                        <a:pt x="555" y="464"/>
                      </a:lnTo>
                      <a:lnTo>
                        <a:pt x="555" y="272"/>
                      </a:lnTo>
                      <a:lnTo>
                        <a:pt x="464" y="139"/>
                      </a:lnTo>
                      <a:lnTo>
                        <a:pt x="342" y="101"/>
                      </a:lnTo>
                      <a:lnTo>
                        <a:pt x="208" y="133"/>
                      </a:lnTo>
                      <a:lnTo>
                        <a:pt x="112" y="347"/>
                      </a:lnTo>
                      <a:lnTo>
                        <a:pt x="102" y="421"/>
                      </a:lnTo>
                      <a:lnTo>
                        <a:pt x="155" y="549"/>
                      </a:lnTo>
                      <a:lnTo>
                        <a:pt x="278" y="640"/>
                      </a:lnTo>
                      <a:lnTo>
                        <a:pt x="315" y="667"/>
                      </a:lnTo>
                      <a:lnTo>
                        <a:pt x="272" y="67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AutoShape 68"/>
                <p:cNvSpPr>
                  <a:spLocks noChangeArrowheads="1"/>
                </p:cNvSpPr>
                <p:nvPr/>
              </p:nvSpPr>
              <p:spPr bwMode="auto">
                <a:xfrm>
                  <a:off x="5179" y="3310"/>
                  <a:ext cx="133" cy="208"/>
                </a:xfrm>
                <a:prstGeom prst="downArrow">
                  <a:avLst>
                    <a:gd name="adj1" fmla="val 50000"/>
                    <a:gd name="adj2" fmla="val 39098"/>
                  </a:avLst>
                </a:prstGeom>
                <a:noFill/>
                <a:ln w="38100" algn="ctr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43" name="Line 69"/>
                <p:cNvSpPr>
                  <a:spLocks noChangeShapeType="1"/>
                </p:cNvSpPr>
                <p:nvPr/>
              </p:nvSpPr>
              <p:spPr bwMode="auto">
                <a:xfrm>
                  <a:off x="4701" y="3535"/>
                  <a:ext cx="330" cy="186"/>
                </a:xfrm>
                <a:prstGeom prst="line">
                  <a:avLst/>
                </a:prstGeom>
                <a:noFill/>
                <a:ln w="12700">
                  <a:solidFill>
                    <a:srgbClr val="009900"/>
                  </a:solidFill>
                  <a:prstDash val="dash"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70"/>
                <p:cNvSpPr>
                  <a:spLocks noChangeShapeType="1"/>
                </p:cNvSpPr>
                <p:nvPr/>
              </p:nvSpPr>
              <p:spPr bwMode="auto">
                <a:xfrm>
                  <a:off x="4800" y="3640"/>
                  <a:ext cx="20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cxnSp>
            <p:nvCxnSpPr>
              <p:cNvPr id="12" name="Straight Connector 11"/>
              <p:cNvCxnSpPr/>
              <p:nvPr/>
            </p:nvCxnSpPr>
            <p:spPr>
              <a:xfrm>
                <a:off x="4724400" y="4648200"/>
                <a:ext cx="609600" cy="1588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4648200" y="4436789"/>
                <a:ext cx="685800" cy="24606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1|2</a:t>
                </a:r>
                <a:r>
                  <a:rPr lang="en-US" sz="1400" b="1" baseline="30000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953000" y="4436789"/>
                <a:ext cx="762000" cy="29395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1096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5791200" y="5257800"/>
                <a:ext cx="685800" cy="1588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715000" y="5054300"/>
                <a:ext cx="533400" cy="24606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1|2</a:t>
                </a:r>
                <a:r>
                  <a:rPr lang="en-US" sz="1000" b="1" baseline="30000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95999" y="5054300"/>
                <a:ext cx="762000" cy="28504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454</a:t>
                </a: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6934200" y="5562600"/>
                <a:ext cx="609600" cy="1588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6629400" y="5410200"/>
                <a:ext cx="533400" cy="246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1|2</a:t>
                </a:r>
                <a:r>
                  <a:rPr lang="en-US" sz="1000" b="1" baseline="30000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467601" y="5410200"/>
                <a:ext cx="762000" cy="28504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135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8077201" y="5562600"/>
                <a:ext cx="609600" cy="1588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8001001" y="5392738"/>
                <a:ext cx="533400" cy="24606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1|2</a:t>
                </a:r>
                <a:r>
                  <a:rPr lang="en-US" sz="1000" b="1" baseline="30000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</p:grpSp>
      </p:grpSp>
      <p:sp>
        <p:nvSpPr>
          <p:cNvPr id="45" name="Text Box 71"/>
          <p:cNvSpPr txBox="1">
            <a:spLocks noChangeArrowheads="1"/>
          </p:cNvSpPr>
          <p:nvPr/>
        </p:nvSpPr>
        <p:spPr bwMode="auto">
          <a:xfrm>
            <a:off x="4191000" y="719137"/>
            <a:ext cx="4356100" cy="100027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latin typeface="Century" pitchFamily="18" charset="0"/>
                <a:sym typeface="Wingdings" pitchFamily="2" charset="2"/>
              </a:rPr>
              <a:t>N = 46 (</a:t>
            </a:r>
            <a:r>
              <a:rPr lang="en-US" sz="1400" b="1" baseline="30000" dirty="0">
                <a:latin typeface="Century" pitchFamily="18" charset="0"/>
                <a:sym typeface="Wingdings" pitchFamily="2" charset="2"/>
              </a:rPr>
              <a:t>75</a:t>
            </a:r>
            <a:r>
              <a:rPr lang="en-US" sz="1400" b="1" dirty="0">
                <a:latin typeface="Century" pitchFamily="18" charset="0"/>
                <a:sym typeface="Wingdings" pitchFamily="2" charset="2"/>
              </a:rPr>
              <a:t>Cu): </a:t>
            </a:r>
            <a:r>
              <a:rPr lang="en-US" sz="1400" b="1" i="1" dirty="0">
                <a:latin typeface="Century" pitchFamily="18" charset="0"/>
                <a:sym typeface="Wingdings" pitchFamily="2" charset="2"/>
              </a:rPr>
              <a:t>π1f</a:t>
            </a:r>
            <a:r>
              <a:rPr lang="en-US" sz="1400" b="1" i="1" baseline="-25000" dirty="0">
                <a:latin typeface="Century" pitchFamily="18" charset="0"/>
                <a:sym typeface="Wingdings" pitchFamily="2" charset="2"/>
              </a:rPr>
              <a:t>5/2</a:t>
            </a:r>
            <a:r>
              <a:rPr lang="en-US" sz="1400" b="1" dirty="0">
                <a:latin typeface="Century" pitchFamily="18" charset="0"/>
                <a:sym typeface="Wingdings" pitchFamily="2" charset="2"/>
              </a:rPr>
              <a:t>  </a:t>
            </a:r>
            <a:r>
              <a:rPr lang="en-US" sz="1400" b="1" dirty="0" err="1">
                <a:latin typeface="Century" pitchFamily="18" charset="0"/>
                <a:sym typeface="Wingdings" pitchFamily="2" charset="2"/>
              </a:rPr>
              <a:t>g.s</a:t>
            </a:r>
            <a:r>
              <a:rPr lang="en-US" sz="1400" b="1" dirty="0">
                <a:latin typeface="Century" pitchFamily="18" charset="0"/>
                <a:sym typeface="Wingdings" pitchFamily="2" charset="2"/>
              </a:rPr>
              <a:t>. configuration</a:t>
            </a:r>
            <a:r>
              <a:rPr lang="fr-FR" sz="1400" b="1" i="1" dirty="0">
                <a:solidFill>
                  <a:schemeClr val="accent2"/>
                </a:solidFill>
                <a:latin typeface="Century" pitchFamily="18" charset="0"/>
              </a:rPr>
              <a:t> </a:t>
            </a:r>
          </a:p>
          <a:p>
            <a:r>
              <a:rPr lang="fr-FR" sz="900" i="1" dirty="0">
                <a:solidFill>
                  <a:schemeClr val="accent2"/>
                </a:solidFill>
                <a:latin typeface="Corbel" pitchFamily="34" charset="0"/>
              </a:rPr>
              <a:t>      </a:t>
            </a:r>
            <a:r>
              <a:rPr lang="fr-FR" sz="900" i="1" dirty="0" err="1" smtClean="0">
                <a:solidFill>
                  <a:srgbClr val="3FE36A"/>
                </a:solidFill>
                <a:latin typeface="Corbel" pitchFamily="34" charset="0"/>
              </a:rPr>
              <a:t>K.Flanagan</a:t>
            </a:r>
            <a:r>
              <a:rPr lang="fr-FR" sz="900" i="1" dirty="0" smtClean="0">
                <a:solidFill>
                  <a:srgbClr val="3FE36A"/>
                </a:solidFill>
                <a:latin typeface="Corbel" pitchFamily="34" charset="0"/>
              </a:rPr>
              <a:t> et al </a:t>
            </a:r>
            <a:r>
              <a:rPr lang="fr-FR" sz="900" i="1" dirty="0">
                <a:solidFill>
                  <a:srgbClr val="3FE36A"/>
                </a:solidFill>
                <a:latin typeface="Corbel" pitchFamily="34" charset="0"/>
              </a:rPr>
              <a:t>, Phys. Rev.C80(2009</a:t>
            </a:r>
            <a:r>
              <a:rPr lang="fr-FR" sz="900" i="1" dirty="0" smtClean="0">
                <a:solidFill>
                  <a:srgbClr val="3FE36A"/>
                </a:solidFill>
                <a:latin typeface="Corbel" pitchFamily="34" charset="0"/>
              </a:rPr>
              <a:t>)</a:t>
            </a:r>
          </a:p>
          <a:p>
            <a:r>
              <a:rPr lang="fr-FR" sz="900" i="1" dirty="0" smtClean="0">
                <a:solidFill>
                  <a:schemeClr val="accent2"/>
                </a:solidFill>
                <a:latin typeface="Corbel" pitchFamily="34" charset="0"/>
              </a:rPr>
              <a:t>  </a:t>
            </a:r>
            <a:r>
              <a:rPr lang="fr-FR" sz="900" i="1" dirty="0" smtClean="0">
                <a:solidFill>
                  <a:srgbClr val="3FE36A"/>
                </a:solidFill>
                <a:latin typeface="Corbel" pitchFamily="34" charset="0"/>
              </a:rPr>
              <a:t>I. </a:t>
            </a:r>
            <a:r>
              <a:rPr lang="fr-FR" sz="900" i="1" dirty="0" err="1" smtClean="0">
                <a:solidFill>
                  <a:srgbClr val="3FE36A"/>
                </a:solidFill>
                <a:latin typeface="Corbel" pitchFamily="34" charset="0"/>
              </a:rPr>
              <a:t>Stefanescu</a:t>
            </a:r>
            <a:r>
              <a:rPr lang="fr-FR" sz="900" i="1" dirty="0" smtClean="0">
                <a:solidFill>
                  <a:srgbClr val="3FE36A"/>
                </a:solidFill>
                <a:latin typeface="Corbel" pitchFamily="34" charset="0"/>
              </a:rPr>
              <a:t>  et al, Phys. </a:t>
            </a:r>
            <a:r>
              <a:rPr lang="fr-FR" sz="900" i="1" dirty="0" err="1" smtClean="0">
                <a:solidFill>
                  <a:srgbClr val="3FE36A"/>
                </a:solidFill>
                <a:latin typeface="Corbel" pitchFamily="34" charset="0"/>
              </a:rPr>
              <a:t>Rev.Lett</a:t>
            </a:r>
            <a:r>
              <a:rPr lang="fr-FR" sz="900" i="1" dirty="0" smtClean="0">
                <a:solidFill>
                  <a:srgbClr val="3FE36A"/>
                </a:solidFill>
                <a:latin typeface="Corbel" pitchFamily="34" charset="0"/>
              </a:rPr>
              <a:t> 100,112502(2008)</a:t>
            </a:r>
            <a:endParaRPr lang="fr-FR" sz="900" i="1" dirty="0">
              <a:solidFill>
                <a:srgbClr val="3FE36A"/>
              </a:solidFill>
              <a:latin typeface="Corbel" pitchFamily="34" charset="0"/>
            </a:endParaRPr>
          </a:p>
          <a:p>
            <a:r>
              <a:rPr lang="fr-FR" sz="900" i="1" dirty="0">
                <a:solidFill>
                  <a:schemeClr val="accent2"/>
                </a:solidFill>
                <a:latin typeface="Corbel" pitchFamily="34" charset="0"/>
              </a:rPr>
              <a:t>      </a:t>
            </a:r>
            <a:endParaRPr lang="en-US" sz="900" dirty="0">
              <a:latin typeface="Corbel" pitchFamily="34" charset="0"/>
              <a:sym typeface="Wingdings" pitchFamily="2" charset="2"/>
            </a:endParaRPr>
          </a:p>
          <a:p>
            <a:pPr lvl="4"/>
            <a:endParaRPr lang="en-US" sz="900" dirty="0">
              <a:latin typeface="Corbel" pitchFamily="34" charset="0"/>
            </a:endParaRPr>
          </a:p>
          <a:p>
            <a:endParaRPr lang="fr-FR" sz="900" dirty="0">
              <a:latin typeface="Corbel" pitchFamily="34" charset="0"/>
            </a:endParaRPr>
          </a:p>
        </p:txBody>
      </p:sp>
      <p:pic>
        <p:nvPicPr>
          <p:cNvPr id="46" name="Picture 4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028950"/>
            <a:ext cx="509772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4343400" y="3420130"/>
            <a:ext cx="3044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X. F. Yang et al., Phys. Rev. </a:t>
            </a:r>
            <a:r>
              <a:rPr lang="en-GB" sz="1000" i="1" dirty="0" err="1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GB" sz="1000" i="1" dirty="0" smtClean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. 116, 182502 (2016)</a:t>
            </a:r>
            <a:endParaRPr lang="en-US" sz="1000" i="1" dirty="0" smtClean="0">
              <a:solidFill>
                <a:srgbClr val="00CC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5029200" y="4019550"/>
            <a:ext cx="914400" cy="11239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aseline="30000" dirty="0" smtClean="0">
                <a:solidFill>
                  <a:schemeClr val="accent6"/>
                </a:solidFill>
                <a:latin typeface="Century" pitchFamily="18" charset="0"/>
              </a:rPr>
              <a:t>73</a:t>
            </a:r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Zn: previous studies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895350"/>
            <a:ext cx="4040188" cy="479822"/>
          </a:xfrm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US" sz="1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Runte</a:t>
            </a:r>
            <a:r>
              <a:rPr lang="en-US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1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Phys. A 441, 237 (1985)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Multinucleon</a:t>
            </a:r>
            <a:r>
              <a:rPr lang="en-US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transfer  (</a:t>
            </a:r>
            <a:r>
              <a:rPr lang="en-US" sz="1600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82</a:t>
            </a:r>
            <a:r>
              <a:rPr lang="en-US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 beam on W target)</a:t>
            </a:r>
            <a:endParaRPr lang="en-US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6" y="895350"/>
            <a:ext cx="4041775" cy="479822"/>
          </a:xfrm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en-US" sz="2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sz="2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Huhta</a:t>
            </a:r>
            <a:r>
              <a:rPr lang="en-US" sz="2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 al.,</a:t>
            </a:r>
            <a:r>
              <a:rPr lang="en-US" sz="2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Phys. Rev. C 58, 6 (1998)</a:t>
            </a: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Fragmentation reaction (</a:t>
            </a:r>
            <a:r>
              <a:rPr lang="en-US" sz="2900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76</a:t>
            </a:r>
            <a:r>
              <a:rPr lang="en-US" sz="2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 on Be target)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6" y="1352550"/>
            <a:ext cx="4041775" cy="3657600"/>
          </a:xfrm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1600" dirty="0" smtClean="0">
                <a:latin typeface="Century" pitchFamily="18" charset="0"/>
              </a:rPr>
              <a:t>195.5 </a:t>
            </a:r>
            <a:r>
              <a:rPr lang="en-US" sz="1600" dirty="0" err="1" smtClean="0">
                <a:latin typeface="Century" pitchFamily="18" charset="0"/>
              </a:rPr>
              <a:t>keV</a:t>
            </a:r>
            <a:r>
              <a:rPr lang="en-US" sz="1600" dirty="0" smtClean="0">
                <a:latin typeface="Century" pitchFamily="18" charset="0"/>
              </a:rPr>
              <a:t> with T</a:t>
            </a:r>
            <a:r>
              <a:rPr lang="en-US" sz="1600" baseline="-25000" dirty="0" smtClean="0">
                <a:latin typeface="Century" pitchFamily="18" charset="0"/>
              </a:rPr>
              <a:t>1/2</a:t>
            </a:r>
            <a:r>
              <a:rPr lang="en-US" sz="1600" dirty="0" smtClean="0">
                <a:latin typeface="Century" pitchFamily="18" charset="0"/>
              </a:rPr>
              <a:t>=13.0(2) ms</a:t>
            </a:r>
          </a:p>
          <a:p>
            <a:r>
              <a:rPr lang="en-US" sz="1600" dirty="0" smtClean="0">
                <a:latin typeface="Century" pitchFamily="18" charset="0"/>
              </a:rPr>
              <a:t>42 and 199 </a:t>
            </a:r>
            <a:r>
              <a:rPr lang="en-US" sz="1600" dirty="0" err="1" smtClean="0">
                <a:latin typeface="Century" pitchFamily="18" charset="0"/>
              </a:rPr>
              <a:t>keV</a:t>
            </a:r>
            <a:r>
              <a:rPr lang="en-US" sz="1600" dirty="0" smtClean="0">
                <a:latin typeface="Century" pitchFamily="18" charset="0"/>
              </a:rPr>
              <a:t> transitions not observed</a:t>
            </a:r>
          </a:p>
          <a:p>
            <a:endParaRPr lang="en-US" sz="1600" dirty="0">
              <a:latin typeface="Century" pitchFamily="18" charset="0"/>
            </a:endParaRPr>
          </a:p>
        </p:txBody>
      </p:sp>
      <p:pic>
        <p:nvPicPr>
          <p:cNvPr id="9217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39565"/>
            <a:ext cx="3657600" cy="247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57200" y="1352550"/>
            <a:ext cx="4038600" cy="3657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190750"/>
            <a:ext cx="3200400" cy="277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6"/>
          <p:cNvSpPr txBox="1">
            <a:spLocks/>
          </p:cNvSpPr>
          <p:nvPr/>
        </p:nvSpPr>
        <p:spPr>
          <a:xfrm>
            <a:off x="381000" y="1428750"/>
            <a:ext cx="4270375" cy="3657600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T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1/2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of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42 and 195.5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keV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" pitchFamily="18" charset="0"/>
                <a:ea typeface="+mn-ea"/>
                <a:cs typeface="+mn-cs"/>
              </a:rPr>
              <a:t> is 5.8(8)s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Century" pitchFamily="18" charset="0"/>
                <a:cs typeface="Calibri"/>
              </a:rPr>
              <a:t>42 </a:t>
            </a:r>
            <a:r>
              <a:rPr lang="en-US" sz="1600" dirty="0" err="1" smtClean="0">
                <a:latin typeface="Century" pitchFamily="18" charset="0"/>
                <a:cs typeface="Calibri"/>
              </a:rPr>
              <a:t>keV</a:t>
            </a:r>
            <a:r>
              <a:rPr lang="en-US" sz="1600" dirty="0" smtClean="0">
                <a:latin typeface="Century" pitchFamily="18" charset="0"/>
                <a:cs typeface="Calibri"/>
              </a:rPr>
              <a:t> from </a:t>
            </a:r>
            <a:r>
              <a:rPr lang="en-US" sz="1600" baseline="30000" dirty="0" smtClean="0">
                <a:latin typeface="Century" pitchFamily="18" charset="0"/>
                <a:cs typeface="Calibri"/>
              </a:rPr>
              <a:t>73</a:t>
            </a:r>
            <a:r>
              <a:rPr lang="en-US" sz="1600" dirty="0" smtClean="0">
                <a:latin typeface="Century" pitchFamily="18" charset="0"/>
                <a:cs typeface="Calibri"/>
              </a:rPr>
              <a:t>Ga</a:t>
            </a:r>
            <a:endParaRPr lang="en-US" sz="1600" dirty="0" smtClean="0">
              <a:latin typeface="Century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>
                <a:latin typeface="Century" pitchFamily="18" charset="0"/>
              </a:rPr>
              <a:t>199keV is from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dirty="0" smtClean="0">
                <a:latin typeface="Century" pitchFamily="18" charset="0"/>
                <a:cs typeface="Calibri"/>
              </a:rPr>
              <a:t>–decay of </a:t>
            </a:r>
            <a:r>
              <a:rPr lang="en-US" sz="1600" baseline="30000" dirty="0" smtClean="0">
                <a:latin typeface="Century" pitchFamily="18" charset="0"/>
                <a:cs typeface="Calibri"/>
              </a:rPr>
              <a:t>73</a:t>
            </a:r>
            <a:r>
              <a:rPr lang="en-US" sz="1600" dirty="0" smtClean="0">
                <a:latin typeface="Century" pitchFamily="18" charset="0"/>
                <a:cs typeface="Calibri"/>
              </a:rPr>
              <a:t>Cu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2513" y="2886075"/>
            <a:ext cx="397668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457200" y="11430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aseline="30000" dirty="0" smtClean="0">
                <a:solidFill>
                  <a:schemeClr val="accent6"/>
                </a:solidFill>
                <a:latin typeface="Century" pitchFamily="18" charset="0"/>
              </a:rPr>
              <a:t>73</a:t>
            </a:r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Zn&amp;</a:t>
            </a:r>
            <a:r>
              <a:rPr lang="en-US" sz="4000" baseline="30000" dirty="0" smtClean="0">
                <a:solidFill>
                  <a:schemeClr val="accent6"/>
                </a:solidFill>
                <a:latin typeface="Century" pitchFamily="18" charset="0"/>
              </a:rPr>
              <a:t>73</a:t>
            </a:r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Ga possible scenarios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52400" y="1151335"/>
            <a:ext cx="4344988" cy="479822"/>
          </a:xfrm>
          <a:prstGeom prst="rect">
            <a:avLst/>
          </a:prstGeom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E.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Runte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et al.,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Nucl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Phys. A 441, 237 (1985)</a:t>
            </a:r>
            <a:endParaRPr lang="en-US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E.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Runte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et al,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Nucl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Phys. A 399, 163 (1983)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645026" y="1151335"/>
            <a:ext cx="4270374" cy="479822"/>
          </a:xfrm>
          <a:prstGeom prst="rect">
            <a:avLst/>
          </a:prstGeom>
          <a:ln w="25400">
            <a:solidFill>
              <a:schemeClr val="accent1">
                <a:shade val="5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M.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Huhta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et al.,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Phys. Rev. C 58, 6 (1998)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Fragmentation  reaction (</a:t>
            </a:r>
            <a:r>
              <a:rPr kumimoji="0" lang="en-US" sz="29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76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Ge on Be target)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657350"/>
            <a:ext cx="43434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648200" y="1657350"/>
            <a:ext cx="42672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53217" y="243325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3217" y="243325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1657350"/>
            <a:ext cx="3569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42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transition is from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73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Probably the 9/2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level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199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level from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73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Zn or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73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53217" y="23870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834" y="1885950"/>
            <a:ext cx="3962566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Straight Arrow Connector 20"/>
          <p:cNvCxnSpPr/>
          <p:nvPr/>
        </p:nvCxnSpPr>
        <p:spPr>
          <a:xfrm rot="16200000" flipH="1">
            <a:off x="1943100" y="2533650"/>
            <a:ext cx="5334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 txBox="1">
            <a:spLocks/>
          </p:cNvSpPr>
          <p:nvPr/>
        </p:nvSpPr>
        <p:spPr>
          <a:xfrm>
            <a:off x="457200" y="285750"/>
            <a:ext cx="82296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</a:rPr>
              <a:t>Low energy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</a:rPr>
              <a:t>systematics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</a:rPr>
              <a:t> for odd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  <a:cs typeface="Times New Roman" pitchFamily="18" charset="0"/>
              </a:rPr>
              <a:t>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entury" pitchFamily="18" charset="0"/>
              </a:rPr>
              <a:t>A  N=43 isotones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57" name="Rectangular Callout 56"/>
          <p:cNvSpPr/>
          <p:nvPr/>
        </p:nvSpPr>
        <p:spPr>
          <a:xfrm>
            <a:off x="3048000" y="1307068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9.68(6)ns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27358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24200" y="2734627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29200" y="27358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934200" y="27358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9200" y="23929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19200" y="21643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9200" y="20500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9200" y="13642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124200" y="23357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124200" y="2277427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124200" y="16499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029200" y="24500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029200" y="23357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29200" y="22786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29200" y="14213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34200" y="25643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934200" y="25072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934200" y="233576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934200" y="1592818"/>
            <a:ext cx="990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71601" y="29072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17918" y="296441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77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4001" y="296441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79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27918" y="296441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5400000" flipH="1" flipV="1">
            <a:off x="-76895" y="1821319"/>
            <a:ext cx="182939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16200000">
            <a:off x="-2498" y="1698218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MeV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2200" y="230822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2200" y="207962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2200" y="19081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62200" y="11927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aseline="30000" dirty="0" smtClean="0">
                <a:solidFill>
                  <a:srgbClr val="FF0000"/>
                </a:solidFill>
                <a:cs typeface="Calibri"/>
              </a:rPr>
              <a:t>─</a:t>
            </a:r>
            <a:endParaRPr lang="en-US" b="1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25643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baseline="30000" dirty="0" smtClean="0">
                <a:cs typeface="Calibri"/>
              </a:rPr>
              <a:t> ─</a:t>
            </a:r>
            <a:endParaRPr lang="en-US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14800" y="25643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baseline="30000" dirty="0" smtClean="0">
                <a:cs typeface="Calibri"/>
              </a:rPr>
              <a:t> ─</a:t>
            </a:r>
            <a:endParaRPr lang="en-US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19800" y="25939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baseline="30000" dirty="0" smtClean="0">
                <a:cs typeface="Calibri"/>
              </a:rPr>
              <a:t> ─</a:t>
            </a:r>
            <a:endParaRPr lang="en-US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77200" y="25643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baseline="30000" dirty="0" smtClean="0">
                <a:cs typeface="Calibri"/>
              </a:rPr>
              <a:t> ─</a:t>
            </a:r>
            <a:endParaRPr lang="en-US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19800" y="12223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77200" y="142136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4800" y="219392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19800" y="23653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77200" y="2278619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14800" y="20224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19800" y="20224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077200" y="21367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9/2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14800" y="145097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aseline="30000" dirty="0" smtClean="0">
                <a:solidFill>
                  <a:srgbClr val="FF0000"/>
                </a:solidFill>
                <a:cs typeface="Calibri"/>
              </a:rPr>
              <a:t> ─ </a:t>
            </a:r>
            <a:endParaRPr lang="en-US" b="1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9800" y="219392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aseline="30000" dirty="0" smtClean="0">
                <a:solidFill>
                  <a:srgbClr val="FF0000"/>
                </a:solidFill>
                <a:cs typeface="Calibri"/>
              </a:rPr>
              <a:t> ─</a:t>
            </a:r>
            <a:endParaRPr lang="en-US" b="1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77200" y="242252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aseline="30000" dirty="0" smtClean="0">
                <a:solidFill>
                  <a:srgbClr val="FF0000"/>
                </a:solidFill>
                <a:cs typeface="Calibri"/>
              </a:rPr>
              <a:t> ─</a:t>
            </a:r>
            <a:endParaRPr lang="en-US" b="1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Rectangular Callout 57"/>
          <p:cNvSpPr/>
          <p:nvPr/>
        </p:nvSpPr>
        <p:spPr>
          <a:xfrm>
            <a:off x="3048000" y="1992868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17.36(5)s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Rectangular Callout 58"/>
          <p:cNvSpPr/>
          <p:nvPr/>
        </p:nvSpPr>
        <p:spPr>
          <a:xfrm>
            <a:off x="1143000" y="2047732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47.7(5)s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Rectangular Callout 59"/>
          <p:cNvSpPr/>
          <p:nvPr/>
        </p:nvSpPr>
        <p:spPr>
          <a:xfrm>
            <a:off x="4953000" y="1978914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78.7(1)ns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ular Callout 60"/>
          <p:cNvSpPr/>
          <p:nvPr/>
        </p:nvSpPr>
        <p:spPr>
          <a:xfrm rot="10800000">
            <a:off x="4953001" y="2504931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029201" y="2507218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50 (3)s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Rectangular Callout 62"/>
          <p:cNvSpPr/>
          <p:nvPr/>
        </p:nvSpPr>
        <p:spPr>
          <a:xfrm>
            <a:off x="6858000" y="2104882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6.4(5)us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Rectangular Callout 63"/>
          <p:cNvSpPr/>
          <p:nvPr/>
        </p:nvSpPr>
        <p:spPr>
          <a:xfrm rot="10800000">
            <a:off x="6934200" y="2619231"/>
            <a:ext cx="1066800" cy="288036"/>
          </a:xfrm>
          <a:prstGeom prst="wedge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934200" y="257603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0.39 (5)us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81200" y="3714750"/>
            <a:ext cx="56634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E3(7/2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→ 1/2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transition observed for all N=43 isotones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 energy positive parity states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Gradual reduction in energy of the 5/2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state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value of 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5/2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73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Zn?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Shell model predictions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3944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NuShell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 code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jj44b interaction, 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56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Ni core, pf</a:t>
            </a:r>
            <a:r>
              <a:rPr lang="en-US" sz="2000" baseline="-25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5/2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g</a:t>
            </a:r>
            <a:r>
              <a:rPr lang="en-US" sz="2000" baseline="-25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9/2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 valence space</a:t>
            </a:r>
          </a:p>
          <a:p>
            <a:pPr>
              <a:buNone/>
            </a:pPr>
            <a:r>
              <a:rPr lang="en-US" sz="1400" dirty="0" smtClean="0">
                <a:solidFill>
                  <a:srgbClr val="3FE36A"/>
                </a:solidFill>
                <a:latin typeface="Century" pitchFamily="18" charset="0"/>
              </a:rPr>
              <a:t>B.A. Brown and A. </a:t>
            </a:r>
            <a:r>
              <a:rPr lang="en-US" sz="1400" dirty="0" err="1" smtClean="0">
                <a:solidFill>
                  <a:srgbClr val="3FE36A"/>
                </a:solidFill>
                <a:latin typeface="Century" pitchFamily="18" charset="0"/>
              </a:rPr>
              <a:t>Lisetskiy</a:t>
            </a:r>
            <a:r>
              <a:rPr lang="en-US" sz="1400" dirty="0" smtClean="0">
                <a:solidFill>
                  <a:srgbClr val="3FE36A"/>
                </a:solidFill>
                <a:latin typeface="Century" pitchFamily="18" charset="0"/>
              </a:rPr>
              <a:t> unpublished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 T</a:t>
            </a:r>
            <a:r>
              <a:rPr lang="en-US" sz="2000" baseline="-25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1/2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= 5.8 s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=&gt; B(E3) =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4.6 10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-2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W.u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B</a:t>
            </a:r>
            <a:r>
              <a:rPr lang="en-US" sz="2000" baseline="-25000" dirty="0" err="1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theor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 (E3, 7/2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cs typeface="Calibri"/>
              </a:rPr>
              <a:t> +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 →1/2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cs typeface="Calibri"/>
              </a:rPr>
              <a:t> ─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) =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10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-2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</a:rPr>
              <a:t>W.u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entury" pitchFamily="18" charset="0"/>
                <a:cs typeface="Calibri"/>
              </a:rPr>
              <a:t> 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57200" y="280035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0B050"/>
                </a:solidFill>
                <a:latin typeface="Century" pitchFamily="18" charset="0"/>
              </a:rPr>
              <a:t>Fast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00B050"/>
                </a:solidFill>
                <a:latin typeface="Century" pitchFamily="18" charset="0"/>
              </a:rPr>
              <a:t>timing measurement::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Century" pitchFamily="18" charset="0"/>
              </a:rPr>
              <a:t>5/2</a:t>
            </a:r>
            <a:r>
              <a:rPr lang="en-US" baseline="30000" dirty="0" smtClean="0">
                <a:latin typeface="Century" pitchFamily="18" charset="0"/>
              </a:rPr>
              <a:t>- </a:t>
            </a:r>
            <a:r>
              <a:rPr lang="en-US" dirty="0" smtClean="0">
                <a:latin typeface="Century" pitchFamily="18" charset="0"/>
              </a:rPr>
              <a:t>at the energy of 477 </a:t>
            </a:r>
            <a:r>
              <a:rPr lang="en-US" dirty="0" err="1" smtClean="0">
                <a:latin typeface="Century" pitchFamily="18" charset="0"/>
              </a:rPr>
              <a:t>keV</a:t>
            </a:r>
            <a:endParaRPr lang="en-US" dirty="0" smtClean="0">
              <a:latin typeface="Century" pitchFamily="18" charset="0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5/2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9/2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configuration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Century" pitchFamily="18" charset="0"/>
              </a:rPr>
              <a:t>Experimentally the 502 </a:t>
            </a:r>
            <a:r>
              <a:rPr lang="en-US" dirty="0" err="1" smtClean="0">
                <a:latin typeface="Century" pitchFamily="18" charset="0"/>
              </a:rPr>
              <a:t>keV</a:t>
            </a:r>
            <a:r>
              <a:rPr lang="en-US" dirty="0" smtClean="0">
                <a:latin typeface="Century" pitchFamily="18" charset="0"/>
              </a:rPr>
              <a:t> state?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Century" pitchFamily="18" charset="0"/>
              </a:rPr>
              <a:t>B(E2, 5/2</a:t>
            </a:r>
            <a:r>
              <a:rPr lang="en-US" baseline="30000" dirty="0" smtClean="0">
                <a:latin typeface="Century" pitchFamily="18" charset="0"/>
              </a:rPr>
              <a:t>-</a:t>
            </a:r>
            <a:r>
              <a:rPr lang="en-US" dirty="0" smtClean="0">
                <a:cs typeface="Calibri"/>
              </a:rPr>
              <a:t>→</a:t>
            </a:r>
            <a:r>
              <a:rPr lang="en-US" dirty="0" smtClean="0">
                <a:latin typeface="Century" pitchFamily="18" charset="0"/>
              </a:rPr>
              <a:t> 1/2</a:t>
            </a:r>
            <a:r>
              <a:rPr lang="en-US" baseline="30000" dirty="0" smtClean="0">
                <a:latin typeface="Century" pitchFamily="18" charset="0"/>
              </a:rPr>
              <a:t>-</a:t>
            </a:r>
            <a:r>
              <a:rPr lang="en-US" dirty="0" smtClean="0">
                <a:latin typeface="Century" pitchFamily="18" charset="0"/>
              </a:rPr>
              <a:t>)= 4.9 </a:t>
            </a:r>
            <a:r>
              <a:rPr lang="en-US" dirty="0" err="1" smtClean="0">
                <a:latin typeface="Century" pitchFamily="18" charset="0"/>
              </a:rPr>
              <a:t>W.u</a:t>
            </a:r>
            <a:endParaRPr lang="en-US" baseline="30000" dirty="0" smtClean="0">
              <a:latin typeface="Century" pitchFamily="18" charset="0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latin typeface="Century" pitchFamily="18" charset="0"/>
              </a:rPr>
              <a:t>T</a:t>
            </a:r>
            <a:r>
              <a:rPr lang="en-US" baseline="-25000" dirty="0" smtClean="0">
                <a:latin typeface="Century" pitchFamily="18" charset="0"/>
              </a:rPr>
              <a:t>1/2</a:t>
            </a:r>
            <a:r>
              <a:rPr lang="en-US" dirty="0" smtClean="0">
                <a:latin typeface="Century" pitchFamily="18" charset="0"/>
              </a:rPr>
              <a:t>~0.8 ns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50" y="1733550"/>
            <a:ext cx="31813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5725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The ISOLDE Decay Station(IDS) set-up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pic>
        <p:nvPicPr>
          <p:cNvPr id="8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53511"/>
            <a:ext cx="2880320" cy="3600400"/>
          </a:xfrm>
          <a:prstGeom prst="rect">
            <a:avLst/>
          </a:prstGeom>
        </p:spPr>
      </p:pic>
      <p:pic>
        <p:nvPicPr>
          <p:cNvPr id="9" name="1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68" y="897565"/>
            <a:ext cx="4322733" cy="2495525"/>
          </a:xfrm>
          <a:prstGeom prst="rect">
            <a:avLst/>
          </a:prstGeom>
        </p:spPr>
      </p:pic>
      <p:sp>
        <p:nvSpPr>
          <p:cNvPr id="10" name="12 CuadroTexto"/>
          <p:cNvSpPr txBox="1"/>
          <p:nvPr/>
        </p:nvSpPr>
        <p:spPr>
          <a:xfrm>
            <a:off x="4283968" y="3371851"/>
            <a:ext cx="45868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4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4 </a:t>
            </a:r>
            <a:r>
              <a:rPr lang="en-GB" sz="1400" b="1" dirty="0" err="1" smtClean="0">
                <a:solidFill>
                  <a:srgbClr val="00CC00"/>
                </a:solidFill>
                <a:latin typeface="Century" pitchFamily="18" charset="0"/>
              </a:rPr>
              <a:t>HPGe</a:t>
            </a: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 clovers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1 LEPS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2 LaBr</a:t>
            </a:r>
            <a:r>
              <a:rPr lang="en-GB" sz="1400" b="1" baseline="-25000" dirty="0" smtClean="0">
                <a:solidFill>
                  <a:srgbClr val="00CC00"/>
                </a:solidFill>
                <a:latin typeface="Century" pitchFamily="18" charset="0"/>
              </a:rPr>
              <a:t>3</a:t>
            </a: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 scintillators. (Timing resolution </a:t>
            </a: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  <a:sym typeface="Symbol"/>
              </a:rPr>
              <a:t> 120 </a:t>
            </a:r>
            <a:r>
              <a:rPr lang="en-GB" sz="1400" b="1" dirty="0" err="1" smtClean="0">
                <a:solidFill>
                  <a:srgbClr val="00CC00"/>
                </a:solidFill>
                <a:latin typeface="Century" pitchFamily="18" charset="0"/>
              </a:rPr>
              <a:t>ps</a:t>
            </a: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)</a:t>
            </a:r>
            <a:endParaRPr lang="en-GB" sz="1400" b="1" baseline="-25000" dirty="0" smtClean="0">
              <a:solidFill>
                <a:srgbClr val="00CC00"/>
              </a:solidFill>
              <a:latin typeface="Century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1 beta plastic </a:t>
            </a:r>
            <a:r>
              <a:rPr lang="en-GB" sz="1400" b="1" dirty="0" err="1" smtClean="0">
                <a:solidFill>
                  <a:srgbClr val="00CC00"/>
                </a:solidFill>
                <a:latin typeface="Century" pitchFamily="18" charset="0"/>
              </a:rPr>
              <a:t>scintillator</a:t>
            </a: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 (Eff~25%)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400" b="1" dirty="0" smtClean="0">
                <a:solidFill>
                  <a:srgbClr val="00CC00"/>
                </a:solidFill>
                <a:latin typeface="Century" pitchFamily="18" charset="0"/>
              </a:rPr>
              <a:t>Tape to remove the unwanted radioactivity</a:t>
            </a:r>
          </a:p>
        </p:txBody>
      </p:sp>
      <p:pic>
        <p:nvPicPr>
          <p:cNvPr id="1026" name="Picture 2" descr="C:\Users\exotic\Downloads\ef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0620" y="993207"/>
            <a:ext cx="4052381" cy="1635693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6"/>
                </a:solidFill>
                <a:latin typeface="Century" pitchFamily="18" charset="0"/>
              </a:rPr>
              <a:t>Objectives </a:t>
            </a:r>
            <a:endParaRPr lang="en-US" sz="4000" dirty="0">
              <a:solidFill>
                <a:schemeClr val="accent6"/>
              </a:solidFill>
              <a:latin typeface="Century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Century" pitchFamily="18" charset="0"/>
              </a:rPr>
              <a:t>clarify the puzzling situation of the 199 and 42 </a:t>
            </a:r>
            <a:r>
              <a:rPr lang="en-US" sz="2800" dirty="0" err="1" smtClean="0">
                <a:latin typeface="Century" pitchFamily="18" charset="0"/>
              </a:rPr>
              <a:t>keV</a:t>
            </a:r>
            <a:r>
              <a:rPr lang="en-US" sz="2800" dirty="0" smtClean="0">
                <a:latin typeface="Century" pitchFamily="18" charset="0"/>
              </a:rPr>
              <a:t> transitions by studying separately the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dirty="0" smtClean="0">
                <a:latin typeface="Century" pitchFamily="18" charset="0"/>
                <a:cs typeface="Calibri"/>
              </a:rPr>
              <a:t> decay of </a:t>
            </a:r>
            <a:r>
              <a:rPr lang="en-US" sz="2800" baseline="30000" dirty="0" smtClean="0">
                <a:latin typeface="Century" pitchFamily="18" charset="0"/>
                <a:cs typeface="Calibri"/>
              </a:rPr>
              <a:t>73</a:t>
            </a:r>
            <a:r>
              <a:rPr lang="en-US" sz="2800" dirty="0" smtClean="0">
                <a:latin typeface="Century" pitchFamily="18" charset="0"/>
                <a:cs typeface="Calibri"/>
              </a:rPr>
              <a:t>Cu and </a:t>
            </a:r>
            <a:r>
              <a:rPr lang="en-US" sz="2800" baseline="30000" dirty="0" smtClean="0">
                <a:latin typeface="Century" pitchFamily="18" charset="0"/>
                <a:cs typeface="Calibri"/>
              </a:rPr>
              <a:t>73,73m</a:t>
            </a:r>
            <a:r>
              <a:rPr lang="en-US" sz="2800" dirty="0" smtClean="0">
                <a:latin typeface="Century" pitchFamily="18" charset="0"/>
                <a:cs typeface="Calibri"/>
              </a:rPr>
              <a:t>Zn. </a:t>
            </a:r>
            <a:r>
              <a:rPr lang="en-US" sz="2800" dirty="0" smtClean="0">
                <a:solidFill>
                  <a:srgbClr val="FF0000"/>
                </a:solidFill>
                <a:latin typeface="Century" pitchFamily="18" charset="0"/>
                <a:cs typeface="Calibri"/>
              </a:rPr>
              <a:t>What role plays the </a:t>
            </a:r>
            <a:r>
              <a:rPr lang="el-G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1g</a:t>
            </a:r>
            <a:r>
              <a:rPr lang="en-US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9/2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orbital  in the evolution of the nuclear structure in neutron-rich Zinc isotopes?</a:t>
            </a:r>
            <a:endParaRPr lang="en-US" sz="28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800" dirty="0" smtClean="0">
              <a:latin typeface="Century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Century" pitchFamily="18" charset="0"/>
              </a:rPr>
              <a:t>determining the half-life of the 195.5 </a:t>
            </a:r>
            <a:r>
              <a:rPr lang="en-US" sz="2800" dirty="0" err="1" smtClean="0">
                <a:latin typeface="Century" pitchFamily="18" charset="0"/>
              </a:rPr>
              <a:t>keV</a:t>
            </a:r>
            <a:r>
              <a:rPr lang="en-US" sz="2800" dirty="0" smtClean="0">
                <a:latin typeface="Century" pitchFamily="18" charset="0"/>
              </a:rPr>
              <a:t> isomer of </a:t>
            </a:r>
            <a:r>
              <a:rPr lang="en-US" sz="2800" baseline="30000" dirty="0" smtClean="0">
                <a:latin typeface="Century" pitchFamily="18" charset="0"/>
              </a:rPr>
              <a:t>73</a:t>
            </a:r>
            <a:r>
              <a:rPr lang="en-US" sz="2800" dirty="0" smtClean="0">
                <a:latin typeface="Century" pitchFamily="18" charset="0"/>
              </a:rPr>
              <a:t>Zn</a:t>
            </a:r>
          </a:p>
          <a:p>
            <a:pPr algn="just">
              <a:buFont typeface="Wingdings" pitchFamily="2" charset="2"/>
              <a:buChar char="Ø"/>
            </a:pPr>
            <a:endParaRPr lang="en-US" sz="2800" dirty="0" smtClean="0">
              <a:latin typeface="Century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Century" pitchFamily="18" charset="0"/>
              </a:rPr>
              <a:t>measuring the half-life of the 5/2</a:t>
            </a:r>
            <a:r>
              <a:rPr lang="en-US" sz="2000" baseline="30000" dirty="0" smtClean="0">
                <a:latin typeface="Calibri"/>
                <a:cs typeface="Calibri"/>
              </a:rPr>
              <a:t>─</a:t>
            </a:r>
            <a:r>
              <a:rPr lang="en-US" sz="2800" dirty="0" smtClean="0">
                <a:latin typeface="Century" pitchFamily="18" charset="0"/>
              </a:rPr>
              <a:t> state with fast-timing technique. </a:t>
            </a:r>
            <a:r>
              <a:rPr lang="en-US" sz="2800" dirty="0" smtClean="0">
                <a:solidFill>
                  <a:srgbClr val="FF0000"/>
                </a:solidFill>
                <a:latin typeface="Century" pitchFamily="18" charset="0"/>
              </a:rPr>
              <a:t>Important for determining the degree of collectivity of negative parity states in </a:t>
            </a:r>
            <a:r>
              <a:rPr lang="en-US" sz="2800" baseline="30000" dirty="0" smtClean="0">
                <a:solidFill>
                  <a:srgbClr val="FF0000"/>
                </a:solidFill>
                <a:latin typeface="Century" pitchFamily="18" charset="0"/>
              </a:rPr>
              <a:t>73</a:t>
            </a:r>
            <a:r>
              <a:rPr lang="en-US" sz="2800" dirty="0" smtClean="0">
                <a:solidFill>
                  <a:srgbClr val="FF0000"/>
                </a:solidFill>
                <a:latin typeface="Century" pitchFamily="18" charset="0"/>
              </a:rPr>
              <a:t>Zn!</a:t>
            </a:r>
          </a:p>
          <a:p>
            <a:pPr algn="just">
              <a:buFont typeface="Wingdings" pitchFamily="2" charset="2"/>
              <a:buChar char="Ø"/>
            </a:pPr>
            <a:endParaRPr lang="en-US" sz="2800" dirty="0" smtClean="0">
              <a:latin typeface="Century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Century" pitchFamily="18" charset="0"/>
              </a:rPr>
              <a:t>to extend the knowledge about the level scheme of </a:t>
            </a:r>
            <a:r>
              <a:rPr lang="en-US" sz="2800" baseline="30000" dirty="0" smtClean="0">
                <a:latin typeface="Century" pitchFamily="18" charset="0"/>
              </a:rPr>
              <a:t>73</a:t>
            </a:r>
            <a:r>
              <a:rPr lang="en-US" sz="2800" dirty="0" smtClean="0">
                <a:latin typeface="Century" pitchFamily="18" charset="0"/>
              </a:rPr>
              <a:t>Zn and </a:t>
            </a:r>
            <a:r>
              <a:rPr lang="en-US" sz="2800" baseline="30000" dirty="0" smtClean="0">
                <a:latin typeface="Century" pitchFamily="18" charset="0"/>
              </a:rPr>
              <a:t>73</a:t>
            </a:r>
            <a:r>
              <a:rPr lang="en-US" sz="2800" dirty="0" smtClean="0">
                <a:latin typeface="Century" pitchFamily="18" charset="0"/>
              </a:rPr>
              <a:t>Ga (take advantage of the unique features of IDS set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Century" pitchFamily="18" charset="0"/>
              </a:rPr>
              <a:t>up and large production rates available at ISOLDE)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Century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Century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1172</Words>
  <Application>Microsoft Office PowerPoint</Application>
  <PresentationFormat>On-screen Show (16:9)</PresentationFormat>
  <Paragraphs>212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Calisto MT</vt:lpstr>
      <vt:lpstr>Century</vt:lpstr>
      <vt:lpstr>Corbel</vt:lpstr>
      <vt:lpstr>Monotype Corsiva</vt:lpstr>
      <vt:lpstr>Symbol</vt:lpstr>
      <vt:lpstr>Times New Roman</vt:lpstr>
      <vt:lpstr>Wingdings</vt:lpstr>
      <vt:lpstr>Office Theme</vt:lpstr>
      <vt:lpstr>Low-lying structure of neutron-rich A=73 Zn and Ga isobars</vt:lpstr>
      <vt:lpstr>Nuclear structure of neutron-rich nuclei </vt:lpstr>
      <vt:lpstr>Cu versus Zn isotopic chain</vt:lpstr>
      <vt:lpstr>73Zn: previous studies</vt:lpstr>
      <vt:lpstr>73Zn&amp;73Ga possible scenarios</vt:lpstr>
      <vt:lpstr>PowerPoint Presentation</vt:lpstr>
      <vt:lpstr>Shell model predictions</vt:lpstr>
      <vt:lpstr>The ISOLDE Decay Station(IDS) set-up</vt:lpstr>
      <vt:lpstr>Objectives </vt:lpstr>
      <vt:lpstr>Expected count rates</vt:lpstr>
      <vt:lpstr>IDS collaboration</vt:lpstr>
      <vt:lpstr>PowerPoint Presentation</vt:lpstr>
      <vt:lpstr>PowerPoint Presentation</vt:lpstr>
      <vt:lpstr>PowerPoint Presentation</vt:lpstr>
      <vt:lpstr>What is known about 73Ga level scheme?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Low-lying structure of neutron-rich A=73 Zn and Ga isobars</dc:title>
  <dc:creator>exotic</dc:creator>
  <cp:lastModifiedBy>VC room</cp:lastModifiedBy>
  <cp:revision>132</cp:revision>
  <dcterms:created xsi:type="dcterms:W3CDTF">2006-08-16T00:00:00Z</dcterms:created>
  <dcterms:modified xsi:type="dcterms:W3CDTF">2017-02-08T09:21:18Z</dcterms:modified>
</cp:coreProperties>
</file>