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1" r:id="rId4"/>
    <p:sldId id="258" r:id="rId5"/>
    <p:sldId id="260" r:id="rId6"/>
    <p:sldId id="269" r:id="rId7"/>
    <p:sldId id="270" r:id="rId8"/>
    <p:sldId id="261" r:id="rId9"/>
    <p:sldId id="262" r:id="rId10"/>
    <p:sldId id="265" r:id="rId11"/>
    <p:sldId id="266" r:id="rId12"/>
    <p:sldId id="272" r:id="rId13"/>
    <p:sldId id="268" r:id="rId14"/>
    <p:sldId id="263" r:id="rId15"/>
    <p:sldId id="264" r:id="rId16"/>
    <p:sldId id="267" r:id="rId17"/>
    <p:sldId id="273" r:id="rId18"/>
    <p:sldId id="274" r:id="rId1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  <a:srgbClr val="82C1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81" autoAdjust="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61B9FE-0ABE-2F4E-A2FE-B456EE67EC7F}" type="datetimeFigureOut">
              <a:rPr lang="fr-FR" smtClean="0"/>
              <a:t>2/7/17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2B890-CB9B-E446-BB22-183E992B7B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604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ROSA, </a:t>
            </a:r>
            <a:r>
              <a:rPr lang="fr-FR" dirty="0" err="1" smtClean="0"/>
              <a:t>ejhghsh</a:t>
            </a:r>
            <a:endParaRPr lang="fr-FR" dirty="0" smtClean="0"/>
          </a:p>
          <a:p>
            <a:r>
              <a:rPr lang="fr-FR" dirty="0" smtClean="0"/>
              <a:t>th230 </a:t>
            </a:r>
            <a:r>
              <a:rPr lang="fr-FR" dirty="0" err="1" smtClean="0"/>
              <a:t>mporei</a:t>
            </a:r>
            <a:r>
              <a:rPr lang="fr-FR" dirty="0" smtClean="0"/>
              <a:t> na </a:t>
            </a:r>
            <a:r>
              <a:rPr lang="fr-FR" dirty="0" err="1" smtClean="0"/>
              <a:t>yparxei</a:t>
            </a:r>
            <a:r>
              <a:rPr lang="fr-FR" dirty="0" smtClean="0"/>
              <a:t> mesa </a:t>
            </a:r>
            <a:r>
              <a:rPr lang="fr-FR" dirty="0" err="1" smtClean="0"/>
              <a:t>sto</a:t>
            </a:r>
            <a:r>
              <a:rPr lang="fr-FR" dirty="0" smtClean="0"/>
              <a:t> </a:t>
            </a:r>
            <a:r>
              <a:rPr lang="fr-FR" dirty="0" err="1" smtClean="0"/>
              <a:t>kaysmo</a:t>
            </a:r>
            <a:r>
              <a:rPr lang="fr-FR" dirty="0" smtClean="0"/>
              <a:t> </a:t>
            </a:r>
            <a:r>
              <a:rPr lang="fr-FR" dirty="0" err="1" smtClean="0"/>
              <a:t>apo</a:t>
            </a:r>
            <a:r>
              <a:rPr lang="fr-FR" dirty="0" smtClean="0"/>
              <a:t> </a:t>
            </a:r>
            <a:r>
              <a:rPr lang="fr-FR" dirty="0" err="1" smtClean="0"/>
              <a:t>thn</a:t>
            </a:r>
            <a:r>
              <a:rPr lang="fr-FR" dirty="0" smtClean="0"/>
              <a:t> </a:t>
            </a:r>
            <a:r>
              <a:rPr lang="fr-FR" dirty="0" err="1" smtClean="0"/>
              <a:t>arxh</a:t>
            </a:r>
            <a:r>
              <a:rPr lang="fr-FR" dirty="0" smtClean="0"/>
              <a:t> alla </a:t>
            </a:r>
            <a:r>
              <a:rPr lang="fr-FR" dirty="0" err="1" smtClean="0"/>
              <a:t>kai</a:t>
            </a:r>
            <a:r>
              <a:rPr lang="fr-FR" dirty="0" smtClean="0"/>
              <a:t> na </a:t>
            </a:r>
            <a:r>
              <a:rPr lang="fr-FR" dirty="0" err="1" smtClean="0"/>
              <a:t>paraxthei</a:t>
            </a:r>
            <a:r>
              <a:rPr lang="fr-FR" dirty="0" smtClean="0"/>
              <a:t> mesa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antidrasthra</a:t>
            </a:r>
            <a:r>
              <a:rPr lang="fr-FR" baseline="0" dirty="0" smtClean="0"/>
              <a:t> me (</a:t>
            </a:r>
            <a:r>
              <a:rPr lang="fr-FR" baseline="0" dirty="0" err="1" smtClean="0"/>
              <a:t>n,xn</a:t>
            </a:r>
            <a:r>
              <a:rPr lang="fr-FR" baseline="0" dirty="0" smtClean="0"/>
              <a:t>) </a:t>
            </a:r>
            <a:r>
              <a:rPr lang="fr-FR" baseline="0" dirty="0" err="1" smtClean="0"/>
              <a:t>reactions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gia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fast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reactors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2B890-CB9B-E446-BB22-183E992B7B8E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13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pronounced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2B890-CB9B-E446-BB22-183E992B7B8E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359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goldblum</a:t>
            </a:r>
            <a:r>
              <a:rPr lang="fr-FR" dirty="0" smtClean="0"/>
              <a:t>: </a:t>
            </a:r>
            <a:r>
              <a:rPr lang="fr-FR" dirty="0" err="1" smtClean="0"/>
              <a:t>surrogate</a:t>
            </a:r>
            <a:r>
              <a:rPr lang="fr-FR" dirty="0" smtClean="0"/>
              <a:t> </a:t>
            </a:r>
            <a:r>
              <a:rPr lang="fr-FR" dirty="0" err="1" smtClean="0"/>
              <a:t>reaction</a:t>
            </a:r>
            <a:r>
              <a:rPr lang="fr-FR" dirty="0" smtClean="0"/>
              <a:t>: (</a:t>
            </a:r>
            <a:r>
              <a:rPr lang="fr-FR" dirty="0" smtClean="0">
                <a:effectLst/>
              </a:rPr>
              <a:t>3He</a:t>
            </a:r>
            <a:r>
              <a:rPr lang="fr-FR" dirty="0" smtClean="0"/>
              <a:t>,</a:t>
            </a:r>
            <a:r>
              <a:rPr lang="fr-FR" dirty="0" smtClean="0">
                <a:effectLst/>
              </a:rPr>
              <a:t>3He'</a:t>
            </a:r>
            <a:r>
              <a:rPr lang="fr-FR" dirty="0" smtClean="0"/>
              <a:t>) and (</a:t>
            </a:r>
            <a:r>
              <a:rPr lang="fr-FR" dirty="0" smtClean="0">
                <a:effectLst/>
              </a:rPr>
              <a:t>3He,α</a:t>
            </a:r>
            <a:r>
              <a:rPr lang="fr-FR" dirty="0" smtClean="0"/>
              <a:t>) </a:t>
            </a:r>
            <a:r>
              <a:rPr lang="fr-FR" dirty="0" err="1" smtClean="0"/>
              <a:t>reactions</a:t>
            </a:r>
            <a:r>
              <a:rPr lang="fr-FR" dirty="0" smtClean="0"/>
              <a:t> on </a:t>
            </a:r>
            <a:r>
              <a:rPr lang="fr-FR" dirty="0" err="1" smtClean="0"/>
              <a:t>targets</a:t>
            </a:r>
            <a:r>
              <a:rPr lang="fr-FR" dirty="0" smtClean="0"/>
              <a:t> of </a:t>
            </a:r>
            <a:r>
              <a:rPr lang="fr-FR" dirty="0" smtClean="0">
                <a:effectLst/>
              </a:rPr>
              <a:t>232Th</a:t>
            </a:r>
            <a:r>
              <a:rPr lang="fr-FR" dirty="0" smtClean="0"/>
              <a:t> and </a:t>
            </a:r>
            <a:r>
              <a:rPr lang="fr-FR" dirty="0" smtClean="0">
                <a:effectLst/>
              </a:rPr>
              <a:t>236U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meadows</a:t>
            </a:r>
            <a:r>
              <a:rPr lang="fr-FR" dirty="0" smtClean="0"/>
              <a:t>: direct: </a:t>
            </a:r>
            <a:r>
              <a:rPr lang="fr-FR" dirty="0" err="1" smtClean="0"/>
              <a:t>p</a:t>
            </a:r>
            <a:r>
              <a:rPr lang="fr-FR" baseline="0" dirty="0" err="1" smtClean="0"/>
              <a:t>-Li</a:t>
            </a:r>
            <a:r>
              <a:rPr lang="fr-FR" baseline="0" dirty="0" smtClean="0"/>
              <a:t>  and </a:t>
            </a:r>
            <a:r>
              <a:rPr lang="fr-FR" baseline="0" dirty="0" err="1" smtClean="0"/>
              <a:t>d-d</a:t>
            </a:r>
            <a:r>
              <a:rPr lang="fr-FR" baseline="0" dirty="0" smtClean="0"/>
              <a:t> (0.7-9MeV) / d on </a:t>
            </a:r>
            <a:r>
              <a:rPr lang="fr-FR" baseline="0" dirty="0" err="1" smtClean="0"/>
              <a:t>t</a:t>
            </a:r>
            <a:r>
              <a:rPr lang="fr-FR" baseline="0" dirty="0" smtClean="0"/>
              <a:t> (1988)</a:t>
            </a:r>
          </a:p>
          <a:p>
            <a:r>
              <a:rPr lang="fr-FR" baseline="0" dirty="0" err="1" smtClean="0"/>
              <a:t>blons</a:t>
            </a:r>
            <a:r>
              <a:rPr lang="fr-FR" baseline="0" dirty="0" smtClean="0"/>
              <a:t>: indirect 230Th(</a:t>
            </a:r>
            <a:r>
              <a:rPr lang="fr-FR" baseline="0" dirty="0" err="1" smtClean="0"/>
              <a:t>d,pf</a:t>
            </a:r>
            <a:r>
              <a:rPr lang="fr-FR" baseline="0" dirty="0" smtClean="0"/>
              <a:t>) </a:t>
            </a:r>
            <a:r>
              <a:rPr lang="fr-FR" baseline="0" dirty="0" err="1" smtClean="0"/>
              <a:t>measurement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at</a:t>
            </a:r>
            <a:r>
              <a:rPr lang="fr-FR" baseline="0" dirty="0" smtClean="0"/>
              <a:t> Saclay</a:t>
            </a:r>
          </a:p>
          <a:p>
            <a:r>
              <a:rPr lang="fr-FR" baseline="0" dirty="0" err="1" smtClean="0"/>
              <a:t>lynn</a:t>
            </a:r>
            <a:r>
              <a:rPr lang="fr-FR" baseline="0" dirty="0" smtClean="0"/>
              <a:t>: direct </a:t>
            </a:r>
            <a:r>
              <a:rPr lang="fr-FR" baseline="0" dirty="0" err="1" smtClean="0"/>
              <a:t>measurement</a:t>
            </a:r>
            <a:r>
              <a:rPr lang="fr-FR" baseline="0" dirty="0" smtClean="0"/>
              <a:t> 7Li(</a:t>
            </a:r>
            <a:r>
              <a:rPr lang="fr-FR" baseline="0" dirty="0" err="1" smtClean="0"/>
              <a:t>p,n</a:t>
            </a:r>
            <a:r>
              <a:rPr lang="fr-FR" baseline="0" dirty="0" smtClean="0"/>
              <a:t>)</a:t>
            </a:r>
          </a:p>
          <a:p>
            <a:r>
              <a:rPr lang="fr-FR" baseline="0" dirty="0" err="1" smtClean="0"/>
              <a:t>muir</a:t>
            </a:r>
            <a:r>
              <a:rPr lang="fr-FR" baseline="0" dirty="0" smtClean="0"/>
              <a:t>: </a:t>
            </a:r>
            <a:r>
              <a:rPr lang="fr-FR" dirty="0" smtClean="0"/>
              <a:t>Underground </a:t>
            </a:r>
            <a:r>
              <a:rPr lang="fr-FR" dirty="0" err="1" smtClean="0"/>
              <a:t>nuclear</a:t>
            </a:r>
            <a:r>
              <a:rPr lang="fr-FR" dirty="0" smtClean="0"/>
              <a:t> explosion as </a:t>
            </a:r>
            <a:r>
              <a:rPr lang="fr-FR" dirty="0" err="1" smtClean="0"/>
              <a:t>pulsed</a:t>
            </a:r>
            <a:r>
              <a:rPr lang="fr-FR" dirty="0" smtClean="0"/>
              <a:t> neutron source. (</a:t>
            </a:r>
            <a:r>
              <a:rPr lang="fr-FR" dirty="0" err="1" smtClean="0"/>
              <a:t>Veeser.pdf</a:t>
            </a:r>
            <a:r>
              <a:rPr lang="fr-FR" dirty="0" smtClean="0"/>
              <a:t>)</a:t>
            </a:r>
            <a:endParaRPr lang="fr-FR" baseline="0" dirty="0" smtClean="0"/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2B890-CB9B-E446-BB22-183E992B7B8E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1480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difficulty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faced</a:t>
            </a:r>
            <a:r>
              <a:rPr lang="fr-FR" dirty="0" smtClean="0"/>
              <a:t> for </a:t>
            </a:r>
            <a:r>
              <a:rPr lang="fr-FR" b="1" dirty="0" err="1" smtClean="0"/>
              <a:t>both</a:t>
            </a:r>
            <a:r>
              <a:rPr lang="fr-FR" dirty="0" smtClean="0"/>
              <a:t> areas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2B890-CB9B-E446-BB22-183E992B7B8E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6854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total </a:t>
            </a:r>
            <a:r>
              <a:rPr lang="fr-FR" dirty="0" err="1" smtClean="0"/>
              <a:t>activity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easy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handle</a:t>
            </a:r>
            <a:r>
              <a:rPr lang="fr-FR" baseline="0" dirty="0" smtClean="0"/>
              <a:t>????</a:t>
            </a:r>
          </a:p>
          <a:p>
            <a:r>
              <a:rPr lang="fr-FR" baseline="0" dirty="0" smtClean="0"/>
              <a:t>a-</a:t>
            </a:r>
            <a:r>
              <a:rPr lang="fr-FR" baseline="0" dirty="0" err="1" smtClean="0"/>
              <a:t>activity</a:t>
            </a:r>
            <a:endParaRPr lang="fr-FR" baseline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2B890-CB9B-E446-BB22-183E992B7B8E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850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2B890-CB9B-E446-BB22-183E992B7B8E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8319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36DC-0FA0-3C41-93E6-61C3ED34E0BD}" type="datetimeFigureOut">
              <a:rPr lang="fr-FR" smtClean="0"/>
              <a:t>2/7/17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335F-43EE-EC4E-8C46-AA3BB08AF43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5394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36DC-0FA0-3C41-93E6-61C3ED34E0BD}" type="datetimeFigureOut">
              <a:rPr lang="fr-FR" smtClean="0"/>
              <a:t>2/7/17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335F-43EE-EC4E-8C46-AA3BB08AF43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929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36DC-0FA0-3C41-93E6-61C3ED34E0BD}" type="datetimeFigureOut">
              <a:rPr lang="fr-FR" smtClean="0"/>
              <a:t>2/7/17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335F-43EE-EC4E-8C46-AA3BB08AF43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7120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36DC-0FA0-3C41-93E6-61C3ED34E0BD}" type="datetimeFigureOut">
              <a:rPr lang="fr-FR" smtClean="0"/>
              <a:t>2/7/17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335F-43EE-EC4E-8C46-AA3BB08AF43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9820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36DC-0FA0-3C41-93E6-61C3ED34E0BD}" type="datetimeFigureOut">
              <a:rPr lang="fr-FR" smtClean="0"/>
              <a:t>2/7/17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335F-43EE-EC4E-8C46-AA3BB08AF43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2897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36DC-0FA0-3C41-93E6-61C3ED34E0BD}" type="datetimeFigureOut">
              <a:rPr lang="fr-FR" smtClean="0"/>
              <a:t>2/7/17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335F-43EE-EC4E-8C46-AA3BB08AF43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0394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36DC-0FA0-3C41-93E6-61C3ED34E0BD}" type="datetimeFigureOut">
              <a:rPr lang="fr-FR" smtClean="0"/>
              <a:t>2/7/17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335F-43EE-EC4E-8C46-AA3BB08AF43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8343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36DC-0FA0-3C41-93E6-61C3ED34E0BD}" type="datetimeFigureOut">
              <a:rPr lang="fr-FR" smtClean="0"/>
              <a:t>2/7/17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335F-43EE-EC4E-8C46-AA3BB08AF43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8877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36DC-0FA0-3C41-93E6-61C3ED34E0BD}" type="datetimeFigureOut">
              <a:rPr lang="fr-FR" smtClean="0"/>
              <a:t>2/7/17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335F-43EE-EC4E-8C46-AA3BB08AF43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5035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36DC-0FA0-3C41-93E6-61C3ED34E0BD}" type="datetimeFigureOut">
              <a:rPr lang="fr-FR" smtClean="0"/>
              <a:t>2/7/17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335F-43EE-EC4E-8C46-AA3BB08AF43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456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36DC-0FA0-3C41-93E6-61C3ED34E0BD}" type="datetimeFigureOut">
              <a:rPr lang="fr-FR" smtClean="0"/>
              <a:t>2/7/17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335F-43EE-EC4E-8C46-AA3BB08AF43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3807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A36DC-0FA0-3C41-93E6-61C3ED34E0BD}" type="datetimeFigureOut">
              <a:rPr lang="fr-FR" smtClean="0"/>
              <a:t>2/7/17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2335F-43EE-EC4E-8C46-AA3BB08AF43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462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3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5.jp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635760"/>
            <a:ext cx="9144000" cy="1117600"/>
          </a:xfrm>
          <a:prstGeom prst="rect">
            <a:avLst/>
          </a:prstGeom>
          <a:solidFill>
            <a:srgbClr val="3861A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4541461"/>
            <a:ext cx="82346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aseline="30000" dirty="0"/>
              <a:t>1</a:t>
            </a:r>
            <a:r>
              <a:rPr lang="en-GB" sz="1600" i="1" dirty="0"/>
              <a:t> National Technical University of Athens (NTUA), Greece</a:t>
            </a:r>
            <a:endParaRPr lang="en-US" sz="1600" dirty="0"/>
          </a:p>
          <a:p>
            <a:r>
              <a:rPr lang="en-GB" sz="1600" baseline="30000" dirty="0"/>
              <a:t>2 </a:t>
            </a:r>
            <a:r>
              <a:rPr lang="en-GB" sz="1600" i="1" dirty="0"/>
              <a:t>European Organisation for Nuclear Research (CERN), Geneva, Switzerland</a:t>
            </a:r>
            <a:endParaRPr lang="en-US" sz="1600" dirty="0"/>
          </a:p>
          <a:p>
            <a:r>
              <a:rPr lang="en-GB" sz="1600" i="1" baseline="30000" dirty="0"/>
              <a:t>3</a:t>
            </a:r>
            <a:r>
              <a:rPr lang="en-GB" sz="1600" i="1" dirty="0"/>
              <a:t> </a:t>
            </a:r>
            <a:r>
              <a:rPr lang="en-GB" sz="1600" i="1" dirty="0" err="1"/>
              <a:t>Uniwersytet</a:t>
            </a:r>
            <a:r>
              <a:rPr lang="en-GB" sz="1600" i="1" dirty="0"/>
              <a:t> </a:t>
            </a:r>
            <a:r>
              <a:rPr lang="en-GB" sz="1600" i="1" dirty="0" err="1"/>
              <a:t>Lódzki</a:t>
            </a:r>
            <a:r>
              <a:rPr lang="en-GB" sz="1600" i="1" dirty="0"/>
              <a:t>, Lodz, Poland</a:t>
            </a:r>
            <a:endParaRPr lang="en-US" sz="1600" dirty="0"/>
          </a:p>
          <a:p>
            <a:r>
              <a:rPr lang="en-US" sz="1600" baseline="30000" dirty="0"/>
              <a:t>4</a:t>
            </a:r>
            <a:r>
              <a:rPr lang="en-US" sz="1600" dirty="0"/>
              <a:t> </a:t>
            </a:r>
            <a:r>
              <a:rPr lang="en-US" sz="1600" i="1" dirty="0"/>
              <a:t>CEA </a:t>
            </a:r>
            <a:r>
              <a:rPr lang="en-US" sz="1600" i="1" dirty="0" err="1"/>
              <a:t>Saclay</a:t>
            </a:r>
            <a:r>
              <a:rPr lang="en-US" sz="1600" i="1" dirty="0"/>
              <a:t>, </a:t>
            </a:r>
            <a:r>
              <a:rPr lang="en-US" sz="1600" i="1" dirty="0" err="1"/>
              <a:t>Irfu</a:t>
            </a:r>
            <a:r>
              <a:rPr lang="en-US" sz="1600" i="1" dirty="0"/>
              <a:t>, Gif-</a:t>
            </a:r>
            <a:r>
              <a:rPr lang="en-US" sz="1600" i="1" dirty="0" err="1"/>
              <a:t>sur</a:t>
            </a:r>
            <a:r>
              <a:rPr lang="en-US" sz="1600" i="1" dirty="0"/>
              <a:t>-Yvette, France</a:t>
            </a:r>
            <a:endParaRPr lang="en-US" sz="1600" dirty="0"/>
          </a:p>
          <a:p>
            <a:r>
              <a:rPr lang="en-GB" sz="1600" baseline="30000" dirty="0"/>
              <a:t>5 </a:t>
            </a:r>
            <a:r>
              <a:rPr lang="en-GB" sz="1600" i="1" dirty="0" err="1"/>
              <a:t>Istituto</a:t>
            </a:r>
            <a:r>
              <a:rPr lang="en-GB" sz="1600" i="1" dirty="0"/>
              <a:t> </a:t>
            </a:r>
            <a:r>
              <a:rPr lang="en-GB" sz="1600" i="1" dirty="0" err="1"/>
              <a:t>Nazionale</a:t>
            </a:r>
            <a:r>
              <a:rPr lang="en-GB" sz="1600" i="1" dirty="0"/>
              <a:t> di </a:t>
            </a:r>
            <a:r>
              <a:rPr lang="en-GB" sz="1600" i="1" dirty="0" err="1"/>
              <a:t>Fisica</a:t>
            </a:r>
            <a:r>
              <a:rPr lang="en-GB" sz="1600" i="1" dirty="0"/>
              <a:t> </a:t>
            </a:r>
            <a:r>
              <a:rPr lang="en-GB" sz="1600" i="1" dirty="0" err="1"/>
              <a:t>Nucleare</a:t>
            </a:r>
            <a:r>
              <a:rPr lang="en-GB" sz="1600" i="1" dirty="0"/>
              <a:t> (INFN), Bari, Italy</a:t>
            </a:r>
            <a:endParaRPr lang="en-US" sz="1600" dirty="0"/>
          </a:p>
          <a:p>
            <a:r>
              <a:rPr lang="en-GB" sz="1600" baseline="30000" dirty="0"/>
              <a:t>6 </a:t>
            </a:r>
            <a:r>
              <a:rPr lang="en-GB" sz="1600" i="1" dirty="0"/>
              <a:t>European Commission JRC, Institute for Reference Materials and Measurements, </a:t>
            </a:r>
            <a:r>
              <a:rPr lang="en-GB" sz="1600" i="1" dirty="0" err="1"/>
              <a:t>Geel</a:t>
            </a:r>
            <a:r>
              <a:rPr lang="en-GB" sz="1600" i="1" dirty="0"/>
              <a:t>, Belgium</a:t>
            </a:r>
            <a:endParaRPr lang="en-US" sz="1600" dirty="0"/>
          </a:p>
          <a:p>
            <a:r>
              <a:rPr lang="en-GB" sz="1600" baseline="30000" dirty="0"/>
              <a:t>7 </a:t>
            </a:r>
            <a:r>
              <a:rPr lang="en-GB" sz="1600" i="1" dirty="0"/>
              <a:t>University of </a:t>
            </a:r>
            <a:r>
              <a:rPr lang="en-GB" sz="1600" i="1" dirty="0" err="1"/>
              <a:t>Ioannina</a:t>
            </a:r>
            <a:r>
              <a:rPr lang="en-GB" sz="1600" i="1" dirty="0"/>
              <a:t>, </a:t>
            </a:r>
            <a:r>
              <a:rPr lang="en-GB" sz="1600" i="1" dirty="0" smtClean="0"/>
              <a:t>Greece</a:t>
            </a:r>
            <a:endParaRPr lang="en-US" sz="160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82880" y="1434041"/>
            <a:ext cx="8829040" cy="1470025"/>
          </a:xfrm>
        </p:spPr>
        <p:txBody>
          <a:bodyPr>
            <a:noAutofit/>
          </a:bodyPr>
          <a:lstStyle/>
          <a:p>
            <a:r>
              <a:rPr lang="en-GB" sz="3000" b="1" dirty="0" smtClean="0"/>
              <a:t>Measurement of the </a:t>
            </a:r>
            <a:r>
              <a:rPr lang="en-GB" sz="3000" b="1" baseline="30000" dirty="0" smtClean="0">
                <a:solidFill>
                  <a:srgbClr val="FF0000"/>
                </a:solidFill>
              </a:rPr>
              <a:t>230</a:t>
            </a:r>
            <a:r>
              <a:rPr lang="en-GB" sz="3000" b="1" dirty="0" smtClean="0">
                <a:solidFill>
                  <a:srgbClr val="FF0000"/>
                </a:solidFill>
              </a:rPr>
              <a:t>Th(</a:t>
            </a:r>
            <a:r>
              <a:rPr lang="en-GB" sz="3000" b="1" dirty="0" err="1" smtClean="0">
                <a:solidFill>
                  <a:srgbClr val="FF0000"/>
                </a:solidFill>
              </a:rPr>
              <a:t>n,f</a:t>
            </a:r>
            <a:r>
              <a:rPr lang="en-GB" sz="3000" b="1" dirty="0" smtClean="0">
                <a:solidFill>
                  <a:srgbClr val="FF0000"/>
                </a:solidFill>
              </a:rPr>
              <a:t>)</a:t>
            </a:r>
            <a:r>
              <a:rPr lang="en-GB" sz="3000" b="1" dirty="0" smtClean="0"/>
              <a:t> reaction cross-section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GB" sz="3000" b="1" dirty="0" smtClean="0"/>
              <a:t>at </a:t>
            </a:r>
            <a:r>
              <a:rPr lang="en-GB" sz="3000" b="1" dirty="0" smtClean="0">
                <a:solidFill>
                  <a:srgbClr val="FF0000"/>
                </a:solidFill>
              </a:rPr>
              <a:t>EAR-1</a:t>
            </a:r>
            <a:r>
              <a:rPr lang="en-GB" sz="3000" b="1" dirty="0" smtClean="0"/>
              <a:t> and </a:t>
            </a:r>
            <a:r>
              <a:rPr lang="en-GB" sz="3000" b="1" dirty="0" smtClean="0">
                <a:solidFill>
                  <a:srgbClr val="FF0000"/>
                </a:solidFill>
              </a:rPr>
              <a:t>EAR-2 </a:t>
            </a:r>
            <a:r>
              <a:rPr lang="en-GB" sz="3000" b="1" dirty="0" smtClean="0"/>
              <a:t>of the CERN </a:t>
            </a:r>
            <a:r>
              <a:rPr lang="en-GB" sz="3000" b="1" dirty="0" err="1" smtClean="0"/>
              <a:t>n_TOF</a:t>
            </a:r>
            <a:r>
              <a:rPr lang="en-GB" sz="3000" b="1" dirty="0" smtClean="0"/>
              <a:t> facility </a:t>
            </a:r>
            <a:endParaRPr lang="fr-FR" sz="3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2904066"/>
            <a:ext cx="7960360" cy="17526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R. Vlastou</a:t>
            </a:r>
            <a:r>
              <a:rPr lang="en-US" sz="2000" baseline="30000" dirty="0" smtClean="0">
                <a:solidFill>
                  <a:schemeClr val="tx1"/>
                </a:solidFill>
              </a:rPr>
              <a:t>1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u="sng" dirty="0" smtClean="0">
                <a:solidFill>
                  <a:schemeClr val="tx1"/>
                </a:solidFill>
              </a:rPr>
              <a:t>M. Diakaki</a:t>
            </a:r>
            <a:r>
              <a:rPr lang="en-US" sz="2000" u="sng" baseline="30000" dirty="0" smtClean="0">
                <a:solidFill>
                  <a:schemeClr val="tx1"/>
                </a:solidFill>
              </a:rPr>
              <a:t>1,2</a:t>
            </a:r>
            <a:r>
              <a:rPr lang="en-US" sz="2000" dirty="0" smtClean="0">
                <a:solidFill>
                  <a:schemeClr val="tx1"/>
                </a:solidFill>
              </a:rPr>
              <a:t>, A. Tsinganis</a:t>
            </a:r>
            <a:r>
              <a:rPr lang="en-US" sz="2000" baseline="30000" dirty="0" smtClean="0">
                <a:solidFill>
                  <a:schemeClr val="tx1"/>
                </a:solidFill>
              </a:rPr>
              <a:t>2</a:t>
            </a:r>
            <a:r>
              <a:rPr lang="en-US" sz="2000" dirty="0" smtClean="0">
                <a:solidFill>
                  <a:schemeClr val="tx1"/>
                </a:solidFill>
              </a:rPr>
              <a:t>, M. Kokkoris</a:t>
            </a:r>
            <a:r>
              <a:rPr lang="en-US" sz="2000" baseline="30000" dirty="0" smtClean="0">
                <a:solidFill>
                  <a:schemeClr val="tx1"/>
                </a:solidFill>
              </a:rPr>
              <a:t>1</a:t>
            </a:r>
            <a:r>
              <a:rPr lang="en-US" sz="2000" dirty="0" smtClean="0">
                <a:solidFill>
                  <a:schemeClr val="tx1"/>
                </a:solidFill>
              </a:rPr>
              <a:t>, A. Stamatopoulos</a:t>
            </a:r>
            <a:r>
              <a:rPr lang="en-US" sz="2000" baseline="30000" dirty="0" smtClean="0">
                <a:solidFill>
                  <a:schemeClr val="tx1"/>
                </a:solidFill>
              </a:rPr>
              <a:t>1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GB" sz="2000" dirty="0" smtClean="0">
                <a:solidFill>
                  <a:schemeClr val="tx1"/>
                </a:solidFill>
              </a:rPr>
              <a:t>J. Andrzejewski</a:t>
            </a:r>
            <a:r>
              <a:rPr lang="en-GB" sz="2000" baseline="30000" dirty="0" smtClean="0">
                <a:solidFill>
                  <a:schemeClr val="tx1"/>
                </a:solidFill>
              </a:rPr>
              <a:t>3</a:t>
            </a:r>
            <a:r>
              <a:rPr lang="en-GB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smtClean="0">
                <a:solidFill>
                  <a:schemeClr val="tx1"/>
                </a:solidFill>
              </a:rPr>
              <a:t>E. Berthoumieux</a:t>
            </a:r>
            <a:r>
              <a:rPr lang="en-US" sz="2000" baseline="30000" dirty="0" smtClean="0">
                <a:solidFill>
                  <a:schemeClr val="tx1"/>
                </a:solidFill>
              </a:rPr>
              <a:t>4</a:t>
            </a:r>
            <a:r>
              <a:rPr lang="en-US" sz="2000" dirty="0" smtClean="0">
                <a:solidFill>
                  <a:schemeClr val="tx1"/>
                </a:solidFill>
              </a:rPr>
              <a:t>, N. Colonna</a:t>
            </a:r>
            <a:r>
              <a:rPr lang="en-US" sz="2000" baseline="30000" dirty="0" smtClean="0">
                <a:solidFill>
                  <a:schemeClr val="tx1"/>
                </a:solidFill>
              </a:rPr>
              <a:t>5</a:t>
            </a:r>
            <a:r>
              <a:rPr lang="en-US" sz="2000" dirty="0" smtClean="0">
                <a:solidFill>
                  <a:schemeClr val="tx1"/>
                </a:solidFill>
              </a:rPr>
              <a:t>, E. Dupont</a:t>
            </a:r>
            <a:r>
              <a:rPr lang="en-US" sz="2000" baseline="30000" dirty="0" smtClean="0">
                <a:solidFill>
                  <a:schemeClr val="tx1"/>
                </a:solidFill>
              </a:rPr>
              <a:t>4</a:t>
            </a:r>
            <a:r>
              <a:rPr lang="en-US" sz="2000" dirty="0" smtClean="0">
                <a:solidFill>
                  <a:schemeClr val="tx1"/>
                </a:solidFill>
              </a:rPr>
              <a:t>, J. Heyse</a:t>
            </a:r>
            <a:r>
              <a:rPr lang="en-US" sz="2000" baseline="30000" dirty="0" smtClean="0">
                <a:solidFill>
                  <a:schemeClr val="tx1"/>
                </a:solidFill>
              </a:rPr>
              <a:t>6</a:t>
            </a:r>
            <a:r>
              <a:rPr lang="en-US" sz="2000" dirty="0" smtClean="0">
                <a:solidFill>
                  <a:schemeClr val="tx1"/>
                </a:solidFill>
              </a:rPr>
              <a:t>, N. Patronis</a:t>
            </a:r>
            <a:r>
              <a:rPr lang="en-US" sz="2000" baseline="30000" dirty="0" smtClean="0">
                <a:solidFill>
                  <a:schemeClr val="tx1"/>
                </a:solidFill>
              </a:rPr>
              <a:t>7</a:t>
            </a:r>
            <a:r>
              <a:rPr lang="en-US" sz="2000" dirty="0" smtClean="0">
                <a:solidFill>
                  <a:schemeClr val="tx1"/>
                </a:solidFill>
              </a:rPr>
              <a:t>, P. Schillebeeckx</a:t>
            </a:r>
            <a:r>
              <a:rPr lang="en-US" sz="2000" baseline="30000" dirty="0" smtClean="0">
                <a:solidFill>
                  <a:schemeClr val="tx1"/>
                </a:solidFill>
              </a:rPr>
              <a:t>6</a:t>
            </a:r>
            <a:r>
              <a:rPr lang="en-US" sz="2000" dirty="0" smtClean="0">
                <a:solidFill>
                  <a:schemeClr val="tx1"/>
                </a:solidFill>
              </a:rPr>
              <a:t>, L. Tassan-Got</a:t>
            </a:r>
            <a:r>
              <a:rPr lang="en-US" sz="2000" baseline="30000" dirty="0" smtClean="0">
                <a:solidFill>
                  <a:schemeClr val="tx1"/>
                </a:solidFill>
              </a:rPr>
              <a:t>2</a:t>
            </a:r>
            <a:r>
              <a:rPr lang="en-US" sz="2000" dirty="0" smtClean="0">
                <a:solidFill>
                  <a:schemeClr val="tx1"/>
                </a:solidFill>
              </a:rPr>
              <a:t>, E. Chiaveri</a:t>
            </a:r>
            <a:r>
              <a:rPr lang="en-US" sz="2000" baseline="30000" dirty="0" smtClean="0">
                <a:solidFill>
                  <a:schemeClr val="tx1"/>
                </a:solidFill>
              </a:rPr>
              <a:t>2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and the </a:t>
            </a:r>
            <a:r>
              <a:rPr lang="en-GB" sz="2000" dirty="0" err="1" smtClean="0">
                <a:solidFill>
                  <a:schemeClr val="tx1"/>
                </a:solidFill>
              </a:rPr>
              <a:t>n_TOF</a:t>
            </a:r>
            <a:r>
              <a:rPr lang="en-GB" sz="2000" dirty="0" smtClean="0">
                <a:solidFill>
                  <a:schemeClr val="tx1"/>
                </a:solidFill>
              </a:rPr>
              <a:t> Collaboration </a:t>
            </a:r>
            <a:endParaRPr lang="en-US" sz="2000" dirty="0">
              <a:solidFill>
                <a:schemeClr val="tx1"/>
              </a:solidFill>
            </a:endParaRPr>
          </a:p>
          <a:p>
            <a:endParaRPr lang="fr-FR" sz="2800" dirty="0"/>
          </a:p>
        </p:txBody>
      </p:sp>
      <p:pic>
        <p:nvPicPr>
          <p:cNvPr id="4" name="Picture 9" descr="cer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0722" y="389185"/>
            <a:ext cx="846518" cy="828000"/>
          </a:xfrm>
          <a:prstGeom prst="rect">
            <a:avLst/>
          </a:prstGeom>
        </p:spPr>
      </p:pic>
      <p:pic>
        <p:nvPicPr>
          <p:cNvPr id="5" name="Picture 4" descr="pyrfor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44436" y="399345"/>
            <a:ext cx="822335" cy="828000"/>
          </a:xfrm>
          <a:prstGeom prst="rect">
            <a:avLst/>
          </a:prstGeom>
        </p:spPr>
      </p:pic>
      <p:pic>
        <p:nvPicPr>
          <p:cNvPr id="6" name="Picture 10" descr="tof_sm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76314" y="363276"/>
            <a:ext cx="1398726" cy="80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550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1116821"/>
          </a:xfrm>
        </p:spPr>
        <p:txBody>
          <a:bodyPr>
            <a:normAutofit/>
          </a:bodyPr>
          <a:lstStyle/>
          <a:p>
            <a:r>
              <a:rPr lang="fr-FR" sz="2400" b="1" u="sng" dirty="0" smtClean="0"/>
              <a:t>Detection system</a:t>
            </a:r>
            <a:r>
              <a:rPr lang="fr-FR" sz="2400" dirty="0" smtClean="0"/>
              <a:t>: </a:t>
            </a:r>
            <a:r>
              <a:rPr lang="fr-FR" sz="2400" dirty="0" err="1" smtClean="0"/>
              <a:t>Micromegas</a:t>
            </a:r>
            <a:r>
              <a:rPr lang="fr-FR" sz="2400" dirty="0" smtClean="0"/>
              <a:t> </a:t>
            </a:r>
            <a:r>
              <a:rPr lang="fr-FR" sz="2400" dirty="0" err="1" smtClean="0"/>
              <a:t>microbulk</a:t>
            </a:r>
            <a:r>
              <a:rPr lang="fr-FR" sz="2400" dirty="0" smtClean="0"/>
              <a:t> detectors</a:t>
            </a:r>
          </a:p>
          <a:p>
            <a:pPr marL="0" indent="0">
              <a:buNone/>
            </a:pPr>
            <a:r>
              <a:rPr lang="fr-FR" sz="2400" dirty="0" smtClean="0"/>
              <a:t>(</a:t>
            </a:r>
            <a:r>
              <a:rPr lang="fr-FR" sz="2400" dirty="0" err="1" smtClean="0"/>
              <a:t>already</a:t>
            </a:r>
            <a:r>
              <a:rPr lang="fr-FR" sz="2400" dirty="0" smtClean="0"/>
              <a:t> </a:t>
            </a:r>
            <a:r>
              <a:rPr lang="fr-FR" sz="2400" dirty="0" err="1" smtClean="0"/>
              <a:t>successfully</a:t>
            </a:r>
            <a:r>
              <a:rPr lang="fr-FR" sz="2400" dirty="0" smtClean="0"/>
              <a:t> </a:t>
            </a:r>
            <a:r>
              <a:rPr lang="fr-FR" sz="2400" dirty="0" err="1" smtClean="0"/>
              <a:t>used</a:t>
            </a:r>
            <a:r>
              <a:rPr lang="fr-FR" sz="2400" dirty="0" smtClean="0"/>
              <a:t> </a:t>
            </a:r>
            <a:r>
              <a:rPr lang="fr-FR" sz="2400" dirty="0" err="1"/>
              <a:t>a</a:t>
            </a:r>
            <a:r>
              <a:rPr lang="fr-FR" sz="2400" dirty="0" err="1" smtClean="0"/>
              <a:t>t</a:t>
            </a:r>
            <a:r>
              <a:rPr lang="fr-FR" sz="2400" dirty="0" smtClean="0"/>
              <a:t> </a:t>
            </a:r>
            <a:r>
              <a:rPr lang="fr-FR" sz="2400" dirty="0" err="1" smtClean="0"/>
              <a:t>n_TOF</a:t>
            </a:r>
            <a:r>
              <a:rPr lang="fr-FR" sz="2400" dirty="0" smtClean="0"/>
              <a:t> for fission (</a:t>
            </a:r>
            <a:r>
              <a:rPr lang="fr-FR" sz="2400" baseline="30000" dirty="0" smtClean="0"/>
              <a:t>237</a:t>
            </a:r>
            <a:r>
              <a:rPr lang="fr-FR" sz="2400" dirty="0" smtClean="0"/>
              <a:t>Np,</a:t>
            </a:r>
            <a:r>
              <a:rPr lang="fr-FR" sz="2400" baseline="30000" dirty="0" smtClean="0"/>
              <a:t>242</a:t>
            </a:r>
            <a:r>
              <a:rPr lang="fr-FR" sz="2400" dirty="0" smtClean="0"/>
              <a:t>Pu, </a:t>
            </a:r>
            <a:r>
              <a:rPr lang="fr-FR" sz="2400" baseline="30000" dirty="0" smtClean="0">
                <a:solidFill>
                  <a:srgbClr val="FF0000"/>
                </a:solidFill>
              </a:rPr>
              <a:t>240</a:t>
            </a:r>
            <a:r>
              <a:rPr lang="fr-FR" sz="2400" dirty="0" smtClean="0">
                <a:solidFill>
                  <a:srgbClr val="FF0000"/>
                </a:solidFill>
              </a:rPr>
              <a:t>Pu</a:t>
            </a:r>
            <a:r>
              <a:rPr lang="fr-FR" sz="2400" dirty="0" smtClean="0"/>
              <a:t>))</a:t>
            </a:r>
          </a:p>
          <a:p>
            <a:endParaRPr lang="fr-FR" sz="2400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3861A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0"/>
            <a:ext cx="8676456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Experimental setup (II)</a:t>
            </a:r>
            <a:endParaRPr lang="en-GB" sz="3600" dirty="0">
              <a:solidFill>
                <a:srgbClr val="00009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0" y="646977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grpSp>
        <p:nvGrpSpPr>
          <p:cNvPr id="8" name="Grouper 7"/>
          <p:cNvGrpSpPr/>
          <p:nvPr/>
        </p:nvGrpSpPr>
        <p:grpSpPr>
          <a:xfrm>
            <a:off x="233568" y="1809517"/>
            <a:ext cx="4445750" cy="1949252"/>
            <a:chOff x="667837" y="3400895"/>
            <a:chExt cx="4445750" cy="1949252"/>
          </a:xfrm>
        </p:grpSpPr>
        <p:sp>
          <p:nvSpPr>
            <p:cNvPr id="9" name="TextBox 79"/>
            <p:cNvSpPr txBox="1"/>
            <p:nvPr/>
          </p:nvSpPr>
          <p:spPr>
            <a:xfrm>
              <a:off x="2549457" y="3400895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FF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grpSp>
          <p:nvGrpSpPr>
            <p:cNvPr id="10" name="Grouper 9"/>
            <p:cNvGrpSpPr/>
            <p:nvPr/>
          </p:nvGrpSpPr>
          <p:grpSpPr>
            <a:xfrm>
              <a:off x="667837" y="3743786"/>
              <a:ext cx="4445750" cy="1606361"/>
              <a:chOff x="4698250" y="3213100"/>
              <a:chExt cx="4445750" cy="1606361"/>
            </a:xfrm>
          </p:grpSpPr>
          <p:grpSp>
            <p:nvGrpSpPr>
              <p:cNvPr id="16" name="Group 32"/>
              <p:cNvGrpSpPr/>
              <p:nvPr/>
            </p:nvGrpSpPr>
            <p:grpSpPr>
              <a:xfrm>
                <a:off x="4698250" y="3213100"/>
                <a:ext cx="4445750" cy="1606361"/>
                <a:chOff x="1060818" y="2209800"/>
                <a:chExt cx="8083182" cy="3054161"/>
              </a:xfrm>
            </p:grpSpPr>
            <p:grpSp>
              <p:nvGrpSpPr>
                <p:cNvPr id="21" name="Group 29"/>
                <p:cNvGrpSpPr/>
                <p:nvPr/>
              </p:nvGrpSpPr>
              <p:grpSpPr>
                <a:xfrm>
                  <a:off x="1060818" y="2209800"/>
                  <a:ext cx="8083182" cy="3054161"/>
                  <a:chOff x="1060818" y="2209800"/>
                  <a:chExt cx="8083182" cy="3054161"/>
                </a:xfrm>
              </p:grpSpPr>
              <p:pic>
                <p:nvPicPr>
                  <p:cNvPr id="24" name="Picture 24" descr="mMGASsketch_Carlos.jpg"/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11601" t="14868"/>
                  <a:stretch/>
                </p:blipFill>
                <p:spPr>
                  <a:xfrm>
                    <a:off x="1060818" y="2209800"/>
                    <a:ext cx="8083182" cy="3054161"/>
                  </a:xfrm>
                  <a:prstGeom prst="rect">
                    <a:avLst/>
                  </a:prstGeom>
                </p:spPr>
              </p:pic>
              <p:sp>
                <p:nvSpPr>
                  <p:cNvPr id="25" name="Rectangle 24"/>
                  <p:cNvSpPr/>
                  <p:nvPr/>
                </p:nvSpPr>
                <p:spPr>
                  <a:xfrm>
                    <a:off x="2514600" y="3200400"/>
                    <a:ext cx="762000" cy="2286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l-GR"/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5410200" y="2667000"/>
                    <a:ext cx="1600200" cy="3810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 smtClean="0"/>
                      <a:t>tare</a:t>
                    </a:r>
                    <a:endParaRPr lang="el-GR" dirty="0"/>
                  </a:p>
                </p:txBody>
              </p:sp>
            </p:grpSp>
            <p:sp>
              <p:nvSpPr>
                <p:cNvPr id="22" name="Rectangle 21"/>
                <p:cNvSpPr/>
                <p:nvPr/>
              </p:nvSpPr>
              <p:spPr>
                <a:xfrm>
                  <a:off x="3429000" y="2209800"/>
                  <a:ext cx="914400" cy="762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l-GR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6553200" y="2209800"/>
                  <a:ext cx="914400" cy="762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l-GR"/>
                </a:p>
              </p:txBody>
            </p:sp>
          </p:grpSp>
          <p:sp>
            <p:nvSpPr>
              <p:cNvPr id="17" name="TextBox 35"/>
              <p:cNvSpPr txBox="1"/>
              <p:nvPr/>
            </p:nvSpPr>
            <p:spPr>
              <a:xfrm>
                <a:off x="7010400" y="3441700"/>
                <a:ext cx="565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</a:rPr>
                  <a:t>target</a:t>
                </a:r>
                <a:endParaRPr lang="el-GR" sz="1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6629400" y="3441700"/>
                <a:ext cx="457200" cy="152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  <p:cxnSp>
            <p:nvCxnSpPr>
              <p:cNvPr id="19" name="Straight Arrow Connector 40"/>
              <p:cNvCxnSpPr>
                <a:stCxn id="18" idx="3"/>
              </p:cNvCxnSpPr>
              <p:nvPr/>
            </p:nvCxnSpPr>
            <p:spPr>
              <a:xfrm flipH="1" flipV="1">
                <a:off x="6705600" y="3441700"/>
                <a:ext cx="381000" cy="762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Ellipse 19"/>
              <p:cNvSpPr/>
              <p:nvPr/>
            </p:nvSpPr>
            <p:spPr>
              <a:xfrm flipV="1">
                <a:off x="6578603" y="3365509"/>
                <a:ext cx="88900" cy="63500"/>
              </a:xfrm>
              <a:prstGeom prst="ellipse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1" name="ZoneTexte 10"/>
            <p:cNvSpPr txBox="1"/>
            <p:nvPr/>
          </p:nvSpPr>
          <p:spPr>
            <a:xfrm>
              <a:off x="1990591" y="4464541"/>
              <a:ext cx="18455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  <a:effectLst>
                    <a:glow rad="101600">
                      <a:schemeClr val="bg1">
                        <a:alpha val="75000"/>
                      </a:schemeClr>
                    </a:glow>
                  </a:effectLst>
                </a:rPr>
                <a:t> “</a:t>
              </a:r>
              <a:r>
                <a:rPr lang="en-US" sz="1400" dirty="0">
                  <a:solidFill>
                    <a:srgbClr val="FF0000"/>
                  </a:solidFill>
                  <a:effectLst>
                    <a:glow rad="101600">
                      <a:schemeClr val="bg1">
                        <a:alpha val="75000"/>
                      </a:schemeClr>
                    </a:glow>
                  </a:effectLst>
                </a:rPr>
                <a:t>amplification region</a:t>
              </a:r>
              <a:r>
                <a:rPr lang="en-US" sz="1600" dirty="0" smtClean="0">
                  <a:solidFill>
                    <a:srgbClr val="FF0000"/>
                  </a:solidFill>
                  <a:effectLst>
                    <a:glow rad="101600">
                      <a:schemeClr val="bg1">
                        <a:alpha val="75000"/>
                      </a:schemeClr>
                    </a:glow>
                  </a:effectLst>
                </a:rPr>
                <a:t>”</a:t>
              </a:r>
              <a:endParaRPr lang="en-US" sz="1600" dirty="0">
                <a:solidFill>
                  <a:srgbClr val="FF0000"/>
                </a:solidFill>
                <a:effectLst>
                  <a:glow rad="101600">
                    <a:schemeClr val="bg1">
                      <a:alpha val="75000"/>
                    </a:schemeClr>
                  </a:glow>
                </a:effectLst>
              </a:endParaRPr>
            </a:p>
          </p:txBody>
        </p:sp>
        <p:cxnSp>
          <p:nvCxnSpPr>
            <p:cNvPr id="12" name="Straight Arrow Connector 77"/>
            <p:cNvCxnSpPr/>
            <p:nvPr/>
          </p:nvCxnSpPr>
          <p:spPr>
            <a:xfrm flipV="1">
              <a:off x="2485957" y="3731095"/>
              <a:ext cx="228600" cy="381000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79"/>
            <p:cNvSpPr txBox="1"/>
            <p:nvPr/>
          </p:nvSpPr>
          <p:spPr>
            <a:xfrm>
              <a:off x="2257357" y="4035895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FF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4" name="Connecteur droit 13"/>
            <p:cNvCxnSpPr/>
            <p:nvPr/>
          </p:nvCxnSpPr>
          <p:spPr>
            <a:xfrm>
              <a:off x="2547186" y="3464402"/>
              <a:ext cx="317853" cy="26326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 flipV="1">
              <a:off x="2584538" y="3471008"/>
              <a:ext cx="317853" cy="26205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Picture 20" descr="fimg_insid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52251" y="1834866"/>
            <a:ext cx="2496279" cy="1872208"/>
          </a:xfrm>
          <a:prstGeom prst="rect">
            <a:avLst/>
          </a:prstGeom>
          <a:ln>
            <a:solidFill>
              <a:srgbClr val="3861AA"/>
            </a:solidFill>
          </a:ln>
        </p:spPr>
      </p:pic>
      <p:sp>
        <p:nvSpPr>
          <p:cNvPr id="28" name="ZoneTexte 27"/>
          <p:cNvSpPr txBox="1"/>
          <p:nvPr/>
        </p:nvSpPr>
        <p:spPr>
          <a:xfrm>
            <a:off x="7269942" y="2152408"/>
            <a:ext cx="18343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existing</a:t>
            </a:r>
            <a:r>
              <a:rPr lang="fr-FR" dirty="0" smtClean="0"/>
              <a:t> </a:t>
            </a:r>
            <a:r>
              <a:rPr lang="fr-FR" dirty="0" err="1" smtClean="0"/>
              <a:t>chamber</a:t>
            </a:r>
            <a:endParaRPr lang="fr-FR" dirty="0" smtClean="0"/>
          </a:p>
          <a:p>
            <a:r>
              <a:rPr lang="fr-FR" dirty="0" smtClean="0"/>
              <a:t>up to 10 actinide</a:t>
            </a:r>
          </a:p>
          <a:p>
            <a:r>
              <a:rPr lang="fr-FR" dirty="0" err="1" smtClean="0"/>
              <a:t>targets</a:t>
            </a:r>
            <a:r>
              <a:rPr lang="fr-FR" dirty="0" smtClean="0"/>
              <a:t> </a:t>
            </a:r>
            <a:r>
              <a:rPr lang="fr-FR" dirty="0" err="1" smtClean="0"/>
              <a:t>measured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simultaneously</a:t>
            </a:r>
            <a:endParaRPr lang="fr-FR" dirty="0"/>
          </a:p>
        </p:txBody>
      </p:sp>
      <p:sp>
        <p:nvSpPr>
          <p:cNvPr id="29" name="Espace réservé du contenu 2"/>
          <p:cNvSpPr txBox="1">
            <a:spLocks/>
          </p:cNvSpPr>
          <p:nvPr/>
        </p:nvSpPr>
        <p:spPr>
          <a:xfrm>
            <a:off x="36214" y="3860962"/>
            <a:ext cx="9144000" cy="2376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u="sng" dirty="0" err="1" smtClean="0"/>
              <a:t>Electronics</a:t>
            </a:r>
            <a:r>
              <a:rPr lang="fr-FR" sz="2400" dirty="0" smtClean="0"/>
              <a:t>: </a:t>
            </a:r>
            <a:r>
              <a:rPr lang="fr-FR" sz="2400" dirty="0" err="1" smtClean="0"/>
              <a:t>existing</a:t>
            </a:r>
            <a:r>
              <a:rPr lang="fr-FR" sz="2400" dirty="0" smtClean="0"/>
              <a:t> </a:t>
            </a:r>
            <a:r>
              <a:rPr lang="fr-FR" sz="2400" dirty="0" err="1" smtClean="0"/>
              <a:t>preamplifiers</a:t>
            </a:r>
            <a:r>
              <a:rPr lang="fr-FR" sz="2400" dirty="0" smtClean="0"/>
              <a:t>, </a:t>
            </a:r>
            <a:r>
              <a:rPr lang="fr-FR" sz="2400" dirty="0" err="1" smtClean="0"/>
              <a:t>some</a:t>
            </a:r>
            <a:r>
              <a:rPr lang="fr-FR" sz="2400" dirty="0" smtClean="0"/>
              <a:t> modifications </a:t>
            </a:r>
            <a:r>
              <a:rPr lang="fr-FR" sz="2400" dirty="0" err="1" smtClean="0"/>
              <a:t>envisaged</a:t>
            </a:r>
            <a:r>
              <a:rPr lang="fr-FR" sz="2400" dirty="0" smtClean="0"/>
              <a:t> </a:t>
            </a:r>
            <a:r>
              <a:rPr lang="fr-FR" sz="2400" dirty="0" err="1" smtClean="0"/>
              <a:t>based</a:t>
            </a:r>
            <a:r>
              <a:rPr lang="fr-FR" sz="2400" dirty="0" smtClean="0"/>
              <a:t> on </a:t>
            </a:r>
            <a:r>
              <a:rPr lang="fr-FR" sz="2400" dirty="0" err="1" smtClean="0"/>
              <a:t>previous</a:t>
            </a:r>
            <a:r>
              <a:rPr lang="fr-FR" sz="2400" dirty="0" smtClean="0"/>
              <a:t> </a:t>
            </a:r>
            <a:r>
              <a:rPr lang="fr-FR" sz="2400" dirty="0" err="1" smtClean="0"/>
              <a:t>experience</a:t>
            </a:r>
            <a:r>
              <a:rPr lang="fr-FR" sz="2400" dirty="0" smtClean="0"/>
              <a:t>. </a:t>
            </a:r>
          </a:p>
          <a:p>
            <a:endParaRPr lang="fr-FR" sz="2400" dirty="0"/>
          </a:p>
          <a:p>
            <a:r>
              <a:rPr lang="en-GB" sz="2400" b="1" u="sng" dirty="0" smtClean="0"/>
              <a:t>Acquisition:</a:t>
            </a:r>
            <a:r>
              <a:rPr lang="en-GB" sz="2400" dirty="0" smtClean="0"/>
              <a:t> standard </a:t>
            </a:r>
            <a:r>
              <a:rPr lang="en-GB" sz="2400" dirty="0" err="1"/>
              <a:t>n_TOF</a:t>
            </a:r>
            <a:r>
              <a:rPr lang="en-GB" sz="2400" dirty="0"/>
              <a:t> Data Acquisition System based on flash-ADCs (12- or 14-bit).</a:t>
            </a:r>
            <a:r>
              <a:rPr lang="en-US" sz="2400" dirty="0" smtClean="0">
                <a:effectLst/>
              </a:rPr>
              <a:t> Analysis routines already developed.</a:t>
            </a:r>
            <a:endParaRPr lang="fr-FR" sz="2400" dirty="0"/>
          </a:p>
        </p:txBody>
      </p:sp>
      <p:sp>
        <p:nvSpPr>
          <p:cNvPr id="35" name="Rectangle 34"/>
          <p:cNvSpPr/>
          <p:nvPr/>
        </p:nvSpPr>
        <p:spPr>
          <a:xfrm>
            <a:off x="1115616" y="6237312"/>
            <a:ext cx="8028384" cy="620688"/>
          </a:xfrm>
          <a:prstGeom prst="rect">
            <a:avLst/>
          </a:prstGeom>
          <a:gradFill flip="none" rotWithShape="1">
            <a:gsLst>
              <a:gs pos="0">
                <a:srgbClr val="3861AA">
                  <a:alpha val="30000"/>
                </a:srgb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36" name="TextBox 15"/>
          <p:cNvSpPr txBox="1"/>
          <p:nvPr/>
        </p:nvSpPr>
        <p:spPr>
          <a:xfrm>
            <a:off x="1606559" y="6309320"/>
            <a:ext cx="753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/>
              <a:t>Measurement of the </a:t>
            </a:r>
            <a:r>
              <a:rPr lang="en-GB" sz="1400" b="1" baseline="30000" dirty="0" smtClean="0">
                <a:solidFill>
                  <a:srgbClr val="FF0000"/>
                </a:solidFill>
              </a:rPr>
              <a:t>230</a:t>
            </a:r>
            <a:r>
              <a:rPr lang="en-GB" sz="1400" b="1" dirty="0" smtClean="0">
                <a:solidFill>
                  <a:srgbClr val="FF0000"/>
                </a:solidFill>
              </a:rPr>
              <a:t>Th(</a:t>
            </a:r>
            <a:r>
              <a:rPr lang="en-GB" sz="1400" b="1" dirty="0" err="1" smtClean="0">
                <a:solidFill>
                  <a:srgbClr val="FF0000"/>
                </a:solidFill>
              </a:rPr>
              <a:t>n,f</a:t>
            </a:r>
            <a:r>
              <a:rPr lang="en-GB" sz="1400" b="1" dirty="0" smtClean="0">
                <a:solidFill>
                  <a:srgbClr val="FF0000"/>
                </a:solidFill>
              </a:rPr>
              <a:t>)</a:t>
            </a:r>
            <a:r>
              <a:rPr lang="en-GB" sz="1400" b="1" dirty="0" smtClean="0"/>
              <a:t> reaction cross-section at </a:t>
            </a:r>
            <a:r>
              <a:rPr lang="en-GB" sz="1400" b="1" dirty="0" smtClean="0">
                <a:solidFill>
                  <a:srgbClr val="FF0000"/>
                </a:solidFill>
              </a:rPr>
              <a:t>EAR-1</a:t>
            </a:r>
            <a:r>
              <a:rPr lang="en-GB" sz="1400" b="1" dirty="0" smtClean="0"/>
              <a:t> and </a:t>
            </a:r>
            <a:r>
              <a:rPr lang="en-GB" sz="1400" b="1" dirty="0" smtClean="0">
                <a:solidFill>
                  <a:srgbClr val="FF0000"/>
                </a:solidFill>
              </a:rPr>
              <a:t>EAR-2 </a:t>
            </a:r>
            <a:r>
              <a:rPr lang="en-GB" sz="1400" b="1" dirty="0" smtClean="0"/>
              <a:t>of the CERN </a:t>
            </a:r>
            <a:r>
              <a:rPr lang="en-GB" sz="1400" b="1" dirty="0" err="1" smtClean="0"/>
              <a:t>n_TOF</a:t>
            </a:r>
            <a:r>
              <a:rPr lang="en-GB" sz="1400" b="1" dirty="0" smtClean="0"/>
              <a:t> facility </a:t>
            </a:r>
            <a:endParaRPr lang="en-GB" sz="1400" b="1" dirty="0" smtClean="0">
              <a:solidFill>
                <a:prstClr val="black">
                  <a:lumMod val="65000"/>
                  <a:lumOff val="35000"/>
                </a:prstClr>
              </a:solidFill>
              <a:latin typeface="Calibri" pitchFamily="34" charset="0"/>
            </a:endParaRPr>
          </a:p>
          <a:p>
            <a:pPr algn="r"/>
            <a:r>
              <a:rPr lang="fr-FR" sz="1400" dirty="0" smtClean="0"/>
              <a:t>55th INTC Meeting, CERN, </a:t>
            </a:r>
            <a:r>
              <a:rPr lang="fr-FR" sz="1400" dirty="0" err="1" smtClean="0"/>
              <a:t>February</a:t>
            </a:r>
            <a:r>
              <a:rPr lang="fr-FR" sz="1400" dirty="0" smtClean="0"/>
              <a:t> 2017</a:t>
            </a:r>
            <a:endParaRPr lang="fr-FR" sz="1400" dirty="0"/>
          </a:p>
        </p:txBody>
      </p:sp>
      <p:sp>
        <p:nvSpPr>
          <p:cNvPr id="37" name="Rectangle 36"/>
          <p:cNvSpPr/>
          <p:nvPr/>
        </p:nvSpPr>
        <p:spPr>
          <a:xfrm flipV="1">
            <a:off x="0" y="6237312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38" name="Picture 17" descr="tof_smal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592" y="6317408"/>
            <a:ext cx="839535" cy="486000"/>
          </a:xfrm>
          <a:prstGeom prst="rect">
            <a:avLst/>
          </a:prstGeom>
        </p:spPr>
      </p:pic>
      <p:pic>
        <p:nvPicPr>
          <p:cNvPr id="39" name="Picture 4" descr="pyrforo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88001" y="6292708"/>
            <a:ext cx="556319" cy="56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615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3861A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0"/>
            <a:ext cx="8676456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Expected count rates – beam request</a:t>
            </a:r>
            <a:endParaRPr lang="en-GB" sz="3600" dirty="0">
              <a:solidFill>
                <a:srgbClr val="00009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0" y="646977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467544" y="955819"/>
            <a:ext cx="44678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EAR-1: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00"/>
                </a:solidFill>
              </a:rPr>
              <a:t>large (“fission”) </a:t>
            </a:r>
            <a:r>
              <a:rPr lang="en-GB" dirty="0" smtClean="0">
                <a:solidFill>
                  <a:srgbClr val="000000"/>
                </a:solidFill>
              </a:rPr>
              <a:t>collimator (8 cm diameter)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3x10</a:t>
            </a:r>
            <a:r>
              <a:rPr lang="en-GB" baseline="30000" dirty="0">
                <a:solidFill>
                  <a:srgbClr val="000000"/>
                </a:solidFill>
              </a:rPr>
              <a:t>18</a:t>
            </a:r>
            <a:r>
              <a:rPr lang="en-GB" dirty="0">
                <a:solidFill>
                  <a:srgbClr val="000000"/>
                </a:solidFill>
              </a:rPr>
              <a:t> protons on target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15616" y="6237312"/>
            <a:ext cx="8028384" cy="620688"/>
          </a:xfrm>
          <a:prstGeom prst="rect">
            <a:avLst/>
          </a:prstGeom>
          <a:gradFill flip="none" rotWithShape="1">
            <a:gsLst>
              <a:gs pos="0">
                <a:srgbClr val="3861AA">
                  <a:alpha val="30000"/>
                </a:srgb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8" name="TextBox 15"/>
          <p:cNvSpPr txBox="1"/>
          <p:nvPr/>
        </p:nvSpPr>
        <p:spPr>
          <a:xfrm>
            <a:off x="1606559" y="6309320"/>
            <a:ext cx="753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/>
              <a:t>Measurement of the </a:t>
            </a:r>
            <a:r>
              <a:rPr lang="en-GB" sz="1400" b="1" baseline="30000" dirty="0" smtClean="0">
                <a:solidFill>
                  <a:srgbClr val="FF0000"/>
                </a:solidFill>
              </a:rPr>
              <a:t>230</a:t>
            </a:r>
            <a:r>
              <a:rPr lang="en-GB" sz="1400" b="1" dirty="0" smtClean="0">
                <a:solidFill>
                  <a:srgbClr val="FF0000"/>
                </a:solidFill>
              </a:rPr>
              <a:t>Th(</a:t>
            </a:r>
            <a:r>
              <a:rPr lang="en-GB" sz="1400" b="1" dirty="0" err="1" smtClean="0">
                <a:solidFill>
                  <a:srgbClr val="FF0000"/>
                </a:solidFill>
              </a:rPr>
              <a:t>n,f</a:t>
            </a:r>
            <a:r>
              <a:rPr lang="en-GB" sz="1400" b="1" dirty="0" smtClean="0">
                <a:solidFill>
                  <a:srgbClr val="FF0000"/>
                </a:solidFill>
              </a:rPr>
              <a:t>)</a:t>
            </a:r>
            <a:r>
              <a:rPr lang="en-GB" sz="1400" b="1" dirty="0" smtClean="0"/>
              <a:t> reaction cross-section at </a:t>
            </a:r>
            <a:r>
              <a:rPr lang="en-GB" sz="1400" b="1" dirty="0" smtClean="0">
                <a:solidFill>
                  <a:srgbClr val="FF0000"/>
                </a:solidFill>
              </a:rPr>
              <a:t>EAR-1</a:t>
            </a:r>
            <a:r>
              <a:rPr lang="en-GB" sz="1400" b="1" dirty="0" smtClean="0"/>
              <a:t> and </a:t>
            </a:r>
            <a:r>
              <a:rPr lang="en-GB" sz="1400" b="1" dirty="0" smtClean="0">
                <a:solidFill>
                  <a:srgbClr val="FF0000"/>
                </a:solidFill>
              </a:rPr>
              <a:t>EAR-2 </a:t>
            </a:r>
            <a:r>
              <a:rPr lang="en-GB" sz="1400" b="1" dirty="0" smtClean="0"/>
              <a:t>of the CERN </a:t>
            </a:r>
            <a:r>
              <a:rPr lang="en-GB" sz="1400" b="1" dirty="0" err="1" smtClean="0"/>
              <a:t>n_TOF</a:t>
            </a:r>
            <a:r>
              <a:rPr lang="en-GB" sz="1400" b="1" dirty="0" smtClean="0"/>
              <a:t> facility </a:t>
            </a:r>
            <a:endParaRPr lang="en-GB" sz="1400" b="1" dirty="0" smtClean="0">
              <a:solidFill>
                <a:prstClr val="black">
                  <a:lumMod val="65000"/>
                  <a:lumOff val="35000"/>
                </a:prstClr>
              </a:solidFill>
              <a:latin typeface="Calibri" pitchFamily="34" charset="0"/>
            </a:endParaRPr>
          </a:p>
          <a:p>
            <a:pPr algn="r"/>
            <a:r>
              <a:rPr lang="fr-FR" sz="1400" dirty="0" smtClean="0"/>
              <a:t>55th INTC Meeting, CERN, </a:t>
            </a:r>
            <a:r>
              <a:rPr lang="fr-FR" sz="1400" dirty="0" err="1" smtClean="0"/>
              <a:t>February</a:t>
            </a:r>
            <a:r>
              <a:rPr lang="fr-FR" sz="1400" dirty="0" smtClean="0"/>
              <a:t> 2017</a:t>
            </a: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 flipV="1">
            <a:off x="0" y="6237312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0" name="Picture 17" descr="tof_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592" y="6317408"/>
            <a:ext cx="839535" cy="486000"/>
          </a:xfrm>
          <a:prstGeom prst="rect">
            <a:avLst/>
          </a:prstGeom>
        </p:spPr>
      </p:pic>
      <p:pic>
        <p:nvPicPr>
          <p:cNvPr id="11" name="Picture 4" descr="pyrforo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88001" y="6292708"/>
            <a:ext cx="556319" cy="560152"/>
          </a:xfrm>
          <a:prstGeom prst="rect">
            <a:avLst/>
          </a:prstGeom>
        </p:spPr>
      </p:pic>
      <p:graphicFrame>
        <p:nvGraphicFramePr>
          <p:cNvPr id="1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9438254"/>
              </p:ext>
            </p:extLst>
          </p:nvPr>
        </p:nvGraphicFramePr>
        <p:xfrm>
          <a:off x="172474" y="2036482"/>
          <a:ext cx="5256338" cy="41544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Εικόνα Bitmap" r:id="rId5" imgW="31342857" imgH="25161905" progId="Paint.Picture">
                  <p:embed/>
                </p:oleObj>
              </mc:Choice>
              <mc:Fallback>
                <p:oleObj name="Εικόνα Bitmap" r:id="rId5" imgW="31342857" imgH="25161905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474" y="2036482"/>
                        <a:ext cx="5256338" cy="41544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5428812" y="2872205"/>
            <a:ext cx="350513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High </a:t>
            </a:r>
            <a:r>
              <a:rPr lang="fr-FR" dirty="0" err="1" smtClean="0"/>
              <a:t>statistics</a:t>
            </a:r>
            <a:r>
              <a:rPr lang="fr-FR" dirty="0" smtClean="0"/>
              <a:t> and </a:t>
            </a:r>
            <a:r>
              <a:rPr lang="fr-FR" dirty="0" err="1" smtClean="0"/>
              <a:t>resolution</a:t>
            </a:r>
            <a:r>
              <a:rPr lang="fr-FR" dirty="0" smtClean="0"/>
              <a:t> cross </a:t>
            </a:r>
          </a:p>
          <a:p>
            <a:r>
              <a:rPr lang="fr-FR" dirty="0" smtClean="0"/>
              <a:t>section data  &gt; 600 </a:t>
            </a:r>
            <a:r>
              <a:rPr lang="fr-FR" dirty="0" err="1" smtClean="0"/>
              <a:t>keV</a:t>
            </a:r>
            <a:endParaRPr lang="fr-FR" dirty="0" smtClean="0"/>
          </a:p>
          <a:p>
            <a:r>
              <a:rPr lang="fr-FR" dirty="0" smtClean="0"/>
              <a:t>(investigation of </a:t>
            </a:r>
            <a:r>
              <a:rPr lang="fr-FR" dirty="0" err="1" smtClean="0"/>
              <a:t>resonant</a:t>
            </a:r>
            <a:r>
              <a:rPr lang="fr-FR" dirty="0" smtClean="0"/>
              <a:t> structure</a:t>
            </a:r>
          </a:p>
          <a:p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threshold</a:t>
            </a:r>
            <a:r>
              <a:rPr lang="fr-FR" dirty="0" smtClean="0"/>
              <a:t> + data up to </a:t>
            </a:r>
            <a:r>
              <a:rPr lang="fr-FR" dirty="0" err="1" smtClean="0"/>
              <a:t>high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energies</a:t>
            </a:r>
            <a:r>
              <a:rPr lang="fr-FR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08588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3861A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0"/>
            <a:ext cx="8676456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Expected count rates – beam request</a:t>
            </a:r>
            <a:endParaRPr lang="en-GB" sz="3600" dirty="0">
              <a:solidFill>
                <a:srgbClr val="00009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0" y="646977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467544" y="955819"/>
            <a:ext cx="4467890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EAR-2: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00"/>
                </a:solidFill>
              </a:rPr>
              <a:t>large (“fission”) collimator </a:t>
            </a:r>
            <a:r>
              <a:rPr lang="en-GB" dirty="0" smtClean="0">
                <a:solidFill>
                  <a:srgbClr val="000000"/>
                </a:solidFill>
              </a:rPr>
              <a:t>(6 </a:t>
            </a:r>
            <a:r>
              <a:rPr lang="en-GB" dirty="0">
                <a:solidFill>
                  <a:srgbClr val="000000"/>
                </a:solidFill>
              </a:rPr>
              <a:t>cm diameter</a:t>
            </a:r>
            <a:r>
              <a:rPr lang="en-GB" dirty="0" smtClean="0">
                <a:solidFill>
                  <a:srgbClr val="000000"/>
                </a:solidFill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calculations based on TENDL-2015</a:t>
            </a:r>
            <a:endParaRPr lang="en-GB" dirty="0" smtClean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00"/>
                </a:solidFill>
              </a:rPr>
              <a:t>3x10</a:t>
            </a:r>
            <a:r>
              <a:rPr lang="en-GB" baseline="30000" dirty="0">
                <a:solidFill>
                  <a:srgbClr val="000000"/>
                </a:solidFill>
              </a:rPr>
              <a:t>18</a:t>
            </a:r>
            <a:r>
              <a:rPr lang="en-GB" dirty="0">
                <a:solidFill>
                  <a:srgbClr val="000000"/>
                </a:solidFill>
              </a:rPr>
              <a:t> protons on target </a:t>
            </a:r>
            <a:endParaRPr lang="fr-FR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115616" y="6237312"/>
            <a:ext cx="8028384" cy="620688"/>
          </a:xfrm>
          <a:prstGeom prst="rect">
            <a:avLst/>
          </a:prstGeom>
          <a:gradFill flip="none" rotWithShape="1">
            <a:gsLst>
              <a:gs pos="0">
                <a:srgbClr val="3861AA">
                  <a:alpha val="30000"/>
                </a:srgb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8" name="TextBox 15"/>
          <p:cNvSpPr txBox="1"/>
          <p:nvPr/>
        </p:nvSpPr>
        <p:spPr>
          <a:xfrm>
            <a:off x="1606559" y="6309320"/>
            <a:ext cx="753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/>
              <a:t>Measurement of the </a:t>
            </a:r>
            <a:r>
              <a:rPr lang="en-GB" sz="1400" b="1" baseline="30000" dirty="0" smtClean="0">
                <a:solidFill>
                  <a:srgbClr val="FF0000"/>
                </a:solidFill>
              </a:rPr>
              <a:t>230</a:t>
            </a:r>
            <a:r>
              <a:rPr lang="en-GB" sz="1400" b="1" dirty="0" smtClean="0">
                <a:solidFill>
                  <a:srgbClr val="FF0000"/>
                </a:solidFill>
              </a:rPr>
              <a:t>Th(</a:t>
            </a:r>
            <a:r>
              <a:rPr lang="en-GB" sz="1400" b="1" dirty="0" err="1" smtClean="0">
                <a:solidFill>
                  <a:srgbClr val="FF0000"/>
                </a:solidFill>
              </a:rPr>
              <a:t>n,f</a:t>
            </a:r>
            <a:r>
              <a:rPr lang="en-GB" sz="1400" b="1" dirty="0" smtClean="0">
                <a:solidFill>
                  <a:srgbClr val="FF0000"/>
                </a:solidFill>
              </a:rPr>
              <a:t>)</a:t>
            </a:r>
            <a:r>
              <a:rPr lang="en-GB" sz="1400" b="1" dirty="0" smtClean="0"/>
              <a:t> reaction cross-section at </a:t>
            </a:r>
            <a:r>
              <a:rPr lang="en-GB" sz="1400" b="1" dirty="0" smtClean="0">
                <a:solidFill>
                  <a:srgbClr val="FF0000"/>
                </a:solidFill>
              </a:rPr>
              <a:t>EAR-1</a:t>
            </a:r>
            <a:r>
              <a:rPr lang="en-GB" sz="1400" b="1" dirty="0" smtClean="0"/>
              <a:t> and </a:t>
            </a:r>
            <a:r>
              <a:rPr lang="en-GB" sz="1400" b="1" dirty="0" smtClean="0">
                <a:solidFill>
                  <a:srgbClr val="FF0000"/>
                </a:solidFill>
              </a:rPr>
              <a:t>EAR-2 </a:t>
            </a:r>
            <a:r>
              <a:rPr lang="en-GB" sz="1400" b="1" dirty="0" smtClean="0"/>
              <a:t>of the CERN </a:t>
            </a:r>
            <a:r>
              <a:rPr lang="en-GB" sz="1400" b="1" dirty="0" err="1" smtClean="0"/>
              <a:t>n_TOF</a:t>
            </a:r>
            <a:r>
              <a:rPr lang="en-GB" sz="1400" b="1" dirty="0" smtClean="0"/>
              <a:t> facility </a:t>
            </a:r>
            <a:endParaRPr lang="en-GB" sz="1400" b="1" dirty="0" smtClean="0">
              <a:solidFill>
                <a:prstClr val="black">
                  <a:lumMod val="65000"/>
                  <a:lumOff val="35000"/>
                </a:prstClr>
              </a:solidFill>
              <a:latin typeface="Calibri" pitchFamily="34" charset="0"/>
            </a:endParaRPr>
          </a:p>
          <a:p>
            <a:pPr algn="r"/>
            <a:r>
              <a:rPr lang="fr-FR" sz="1400" dirty="0" smtClean="0"/>
              <a:t>55th INTC Meeting, CERN, </a:t>
            </a:r>
            <a:r>
              <a:rPr lang="fr-FR" sz="1400" dirty="0" err="1" smtClean="0"/>
              <a:t>February</a:t>
            </a:r>
            <a:r>
              <a:rPr lang="fr-FR" sz="1400" dirty="0" smtClean="0"/>
              <a:t> 2017</a:t>
            </a: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 flipV="1">
            <a:off x="0" y="6237312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0" name="Picture 17" descr="tof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592" y="6317408"/>
            <a:ext cx="839535" cy="486000"/>
          </a:xfrm>
          <a:prstGeom prst="rect">
            <a:avLst/>
          </a:prstGeom>
        </p:spPr>
      </p:pic>
      <p:pic>
        <p:nvPicPr>
          <p:cNvPr id="11" name="Picture 4" descr="pyrfor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8001" y="6292708"/>
            <a:ext cx="556319" cy="560152"/>
          </a:xfrm>
          <a:prstGeom prst="rect">
            <a:avLst/>
          </a:prstGeom>
        </p:spPr>
      </p:pic>
      <p:pic>
        <p:nvPicPr>
          <p:cNvPr id="12" name="Image 11" descr="th230_counts_EAR2_with_therma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9" y="2149831"/>
            <a:ext cx="4897168" cy="3819791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204687" y="2872205"/>
            <a:ext cx="36256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Reasonable</a:t>
            </a:r>
            <a:r>
              <a:rPr lang="fr-FR" dirty="0" smtClean="0"/>
              <a:t> </a:t>
            </a:r>
            <a:r>
              <a:rPr lang="fr-FR" dirty="0" err="1" smtClean="0"/>
              <a:t>statistics</a:t>
            </a:r>
            <a:r>
              <a:rPr lang="fr-FR" dirty="0" smtClean="0"/>
              <a:t> and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from</a:t>
            </a:r>
            <a:r>
              <a:rPr lang="fr-FR" dirty="0" smtClean="0"/>
              <a:t> thermal to </a:t>
            </a:r>
            <a:r>
              <a:rPr lang="fr-FR" dirty="0" err="1" smtClean="0"/>
              <a:t>subthreshold</a:t>
            </a:r>
            <a:r>
              <a:rPr lang="fr-FR" dirty="0"/>
              <a:t> </a:t>
            </a:r>
            <a:r>
              <a:rPr lang="fr-FR" dirty="0" err="1" smtClean="0"/>
              <a:t>region</a:t>
            </a:r>
            <a:endParaRPr lang="fr-FR" dirty="0" smtClean="0"/>
          </a:p>
          <a:p>
            <a:r>
              <a:rPr lang="fr-FR" dirty="0" smtClean="0"/>
              <a:t>(no data </a:t>
            </a:r>
            <a:r>
              <a:rPr lang="fr-FR" dirty="0" err="1" smtClean="0"/>
              <a:t>exist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far!)</a:t>
            </a:r>
          </a:p>
        </p:txBody>
      </p:sp>
    </p:spTree>
    <p:extLst>
      <p:ext uri="{BB962C8B-B14F-4D97-AF65-F5344CB8AC3E}">
        <p14:creationId xmlns:p14="http://schemas.microsoft.com/office/powerpoint/2010/main" val="99301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3861A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0"/>
            <a:ext cx="8676456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Summary</a:t>
            </a:r>
            <a:endParaRPr lang="en-GB" sz="3600" dirty="0">
              <a:solidFill>
                <a:srgbClr val="00009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0" y="646977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15616" y="6237312"/>
            <a:ext cx="8028384" cy="620688"/>
          </a:xfrm>
          <a:prstGeom prst="rect">
            <a:avLst/>
          </a:prstGeom>
          <a:gradFill flip="none" rotWithShape="1">
            <a:gsLst>
              <a:gs pos="0">
                <a:srgbClr val="3861AA">
                  <a:alpha val="30000"/>
                </a:srgb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606559" y="6309320"/>
            <a:ext cx="753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/>
              <a:t>Measurement of the </a:t>
            </a:r>
            <a:r>
              <a:rPr lang="en-GB" sz="1400" b="1" baseline="30000" dirty="0" smtClean="0">
                <a:solidFill>
                  <a:srgbClr val="FF0000"/>
                </a:solidFill>
              </a:rPr>
              <a:t>230</a:t>
            </a:r>
            <a:r>
              <a:rPr lang="en-GB" sz="1400" b="1" dirty="0" smtClean="0">
                <a:solidFill>
                  <a:srgbClr val="FF0000"/>
                </a:solidFill>
              </a:rPr>
              <a:t>Th(</a:t>
            </a:r>
            <a:r>
              <a:rPr lang="en-GB" sz="1400" b="1" dirty="0" err="1" smtClean="0">
                <a:solidFill>
                  <a:srgbClr val="FF0000"/>
                </a:solidFill>
              </a:rPr>
              <a:t>n,f</a:t>
            </a:r>
            <a:r>
              <a:rPr lang="en-GB" sz="1400" b="1" dirty="0" smtClean="0">
                <a:solidFill>
                  <a:srgbClr val="FF0000"/>
                </a:solidFill>
              </a:rPr>
              <a:t>)</a:t>
            </a:r>
            <a:r>
              <a:rPr lang="en-GB" sz="1400" b="1" dirty="0" smtClean="0"/>
              <a:t> reaction cross-section at </a:t>
            </a:r>
            <a:r>
              <a:rPr lang="en-GB" sz="1400" b="1" dirty="0" smtClean="0">
                <a:solidFill>
                  <a:srgbClr val="FF0000"/>
                </a:solidFill>
              </a:rPr>
              <a:t>EAR-1</a:t>
            </a:r>
            <a:r>
              <a:rPr lang="en-GB" sz="1400" b="1" dirty="0" smtClean="0"/>
              <a:t> and </a:t>
            </a:r>
            <a:r>
              <a:rPr lang="en-GB" sz="1400" b="1" dirty="0" smtClean="0">
                <a:solidFill>
                  <a:srgbClr val="FF0000"/>
                </a:solidFill>
              </a:rPr>
              <a:t>EAR-2 </a:t>
            </a:r>
            <a:r>
              <a:rPr lang="en-GB" sz="1400" b="1" dirty="0" smtClean="0"/>
              <a:t>of the CERN </a:t>
            </a:r>
            <a:r>
              <a:rPr lang="en-GB" sz="1400" b="1" dirty="0" err="1" smtClean="0"/>
              <a:t>n_TOF</a:t>
            </a:r>
            <a:r>
              <a:rPr lang="en-GB" sz="1400" b="1" dirty="0" smtClean="0"/>
              <a:t> facility </a:t>
            </a:r>
            <a:endParaRPr lang="en-GB" sz="1400" b="1" dirty="0" smtClean="0">
              <a:solidFill>
                <a:prstClr val="black">
                  <a:lumMod val="65000"/>
                  <a:lumOff val="35000"/>
                </a:prstClr>
              </a:solidFill>
              <a:latin typeface="Calibri" pitchFamily="34" charset="0"/>
            </a:endParaRPr>
          </a:p>
          <a:p>
            <a:pPr algn="r"/>
            <a:r>
              <a:rPr lang="fr-FR" sz="1400" dirty="0" smtClean="0"/>
              <a:t>55th INTC Meeting, CERN, </a:t>
            </a:r>
            <a:r>
              <a:rPr lang="fr-FR" sz="1400" dirty="0" err="1" smtClean="0"/>
              <a:t>February</a:t>
            </a:r>
            <a:r>
              <a:rPr lang="fr-FR" sz="1400" dirty="0" smtClean="0"/>
              <a:t> 2017</a:t>
            </a: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 flipV="1">
            <a:off x="0" y="6237312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1" name="Picture 17" descr="tof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592" y="6317408"/>
            <a:ext cx="839535" cy="486000"/>
          </a:xfrm>
          <a:prstGeom prst="rect">
            <a:avLst/>
          </a:prstGeom>
        </p:spPr>
      </p:pic>
      <p:pic>
        <p:nvPicPr>
          <p:cNvPr id="12" name="Picture 4" descr="pyrfor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8001" y="6292708"/>
            <a:ext cx="556319" cy="560152"/>
          </a:xfrm>
          <a:prstGeom prst="rect">
            <a:avLst/>
          </a:prstGeom>
        </p:spPr>
      </p:pic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467544" y="1374712"/>
            <a:ext cx="8229600" cy="4525963"/>
          </a:xfrm>
        </p:spPr>
        <p:txBody>
          <a:bodyPr>
            <a:normAutofit/>
          </a:bodyPr>
          <a:lstStyle/>
          <a:p>
            <a:r>
              <a:rPr lang="en-GB" sz="1800" b="1" baseline="300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230</a:t>
            </a:r>
            <a:r>
              <a:rPr lang="en-GB" sz="1800" b="1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Th(</a:t>
            </a:r>
            <a:r>
              <a:rPr lang="en-GB" sz="1800" b="1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n,f</a:t>
            </a:r>
            <a:r>
              <a:rPr lang="en-GB" sz="1800" b="1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) cross section measurement</a:t>
            </a:r>
            <a:r>
              <a:rPr lang="en-GB" sz="18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: </a:t>
            </a:r>
            <a:r>
              <a:rPr lang="en-GB" sz="18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Important for fundamental research on the fission process / nuclear reactor technology.</a:t>
            </a:r>
          </a:p>
          <a:p>
            <a:r>
              <a:rPr lang="en-GB" sz="18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The </a:t>
            </a:r>
            <a:r>
              <a:rPr lang="en-GB" sz="18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availability of the </a:t>
            </a:r>
            <a:r>
              <a:rPr lang="en-GB" sz="18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very rare isotope </a:t>
            </a:r>
            <a:r>
              <a:rPr lang="en-GB" sz="1800" b="1" baseline="300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230</a:t>
            </a:r>
            <a:r>
              <a:rPr lang="en-GB" sz="18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Th </a:t>
            </a:r>
            <a:r>
              <a:rPr lang="en-GB" sz="18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at </a:t>
            </a:r>
            <a:r>
              <a:rPr lang="en-GB" sz="18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JRC-</a:t>
            </a:r>
            <a:r>
              <a:rPr lang="en-GB" sz="1800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Geel</a:t>
            </a:r>
            <a:r>
              <a:rPr lang="en-GB" sz="18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, provides the opportunity to perform high-quality </a:t>
            </a:r>
            <a:r>
              <a:rPr lang="en-GB" sz="18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direct </a:t>
            </a:r>
            <a:r>
              <a:rPr lang="en-GB" sz="1800" b="1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measurement</a:t>
            </a:r>
            <a:r>
              <a:rPr lang="en-GB" sz="18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z="18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at </a:t>
            </a:r>
            <a:r>
              <a:rPr lang="en-GB" sz="18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EAR</a:t>
            </a:r>
            <a:r>
              <a:rPr lang="en-GB" sz="18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-1 and EAR-2 exploiting their respective </a:t>
            </a:r>
            <a:r>
              <a:rPr lang="en-GB" sz="18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features: </a:t>
            </a:r>
            <a:r>
              <a:rPr lang="en-GB" sz="1800" b="1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The first complete high-accuracy dataset from thermal to tens of MeV.</a:t>
            </a:r>
            <a:endParaRPr lang="fr-FR" b="1" dirty="0"/>
          </a:p>
        </p:txBody>
      </p:sp>
      <p:sp>
        <p:nvSpPr>
          <p:cNvPr id="2" name="ZoneTexte 1"/>
          <p:cNvSpPr txBox="1"/>
          <p:nvPr/>
        </p:nvSpPr>
        <p:spPr>
          <a:xfrm>
            <a:off x="3125302" y="468199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0115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635760"/>
            <a:ext cx="9144000" cy="1117600"/>
          </a:xfrm>
          <a:prstGeom prst="rect">
            <a:avLst/>
          </a:prstGeom>
          <a:solidFill>
            <a:srgbClr val="3861A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86600"/>
            <a:ext cx="8229600" cy="1153160"/>
          </a:xfrm>
        </p:spPr>
        <p:txBody>
          <a:bodyPr/>
          <a:lstStyle/>
          <a:p>
            <a:pPr marL="0" indent="0" algn="ctr">
              <a:buNone/>
            </a:pPr>
            <a:r>
              <a:rPr lang="fr-FR" b="1" dirty="0" smtClean="0"/>
              <a:t>EXTRA SLIDES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482331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3861A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67544" y="0"/>
            <a:ext cx="8676456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aseline="30000" dirty="0" smtClean="0">
                <a:solidFill>
                  <a:srgbClr val="000090"/>
                </a:solidFill>
                <a:latin typeface="Calibri"/>
              </a:rPr>
              <a:t>232</a:t>
            </a:r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Th(</a:t>
            </a:r>
            <a:r>
              <a:rPr lang="en-GB" sz="3600" dirty="0" err="1" smtClean="0">
                <a:solidFill>
                  <a:srgbClr val="000090"/>
                </a:solidFill>
                <a:latin typeface="Calibri"/>
              </a:rPr>
              <a:t>n,f</a:t>
            </a:r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) cross section</a:t>
            </a:r>
            <a:endParaRPr lang="en-GB" sz="3600" dirty="0">
              <a:solidFill>
                <a:srgbClr val="000090"/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0" y="646977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8" name="Image 7" descr="232Th_janis_above100keV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26"/>
          <a:stretch/>
        </p:blipFill>
        <p:spPr>
          <a:xfrm>
            <a:off x="-4" y="692696"/>
            <a:ext cx="6392043" cy="4578369"/>
          </a:xfrm>
          <a:prstGeom prst="rect">
            <a:avLst/>
          </a:prstGeom>
        </p:spPr>
      </p:pic>
      <p:pic>
        <p:nvPicPr>
          <p:cNvPr id="9" name="Image 8" descr="endf_compare232Th_230Th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27"/>
          <a:stretch/>
        </p:blipFill>
        <p:spPr>
          <a:xfrm>
            <a:off x="5137286" y="4266641"/>
            <a:ext cx="4006714" cy="2407689"/>
          </a:xfrm>
          <a:prstGeom prst="rect">
            <a:avLst/>
          </a:prstGeom>
          <a:ln>
            <a:solidFill>
              <a:srgbClr val="3861AA"/>
            </a:solidFill>
          </a:ln>
        </p:spPr>
      </p:pic>
    </p:spTree>
    <p:extLst>
      <p:ext uri="{BB962C8B-B14F-4D97-AF65-F5344CB8AC3E}">
        <p14:creationId xmlns:p14="http://schemas.microsoft.com/office/powerpoint/2010/main" val="1688065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232Th_tendl_jani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95135"/>
            <a:ext cx="5512630" cy="3293533"/>
          </a:xfrm>
          <a:prstGeom prst="rect">
            <a:avLst/>
          </a:prstGeom>
        </p:spPr>
      </p:pic>
      <p:pic>
        <p:nvPicPr>
          <p:cNvPr id="4" name="Image 3" descr="230Th_tendl_jani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86"/>
          <a:stretch/>
        </p:blipFill>
        <p:spPr>
          <a:xfrm>
            <a:off x="0" y="705557"/>
            <a:ext cx="5512630" cy="300044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3861A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67544" y="0"/>
            <a:ext cx="8676456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aseline="30000" dirty="0" smtClean="0">
                <a:solidFill>
                  <a:srgbClr val="000090"/>
                </a:solidFill>
                <a:latin typeface="Calibri"/>
              </a:rPr>
              <a:t>230-232</a:t>
            </a:r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Th(</a:t>
            </a:r>
            <a:r>
              <a:rPr lang="en-GB" sz="3600" dirty="0" err="1" smtClean="0">
                <a:solidFill>
                  <a:srgbClr val="000090"/>
                </a:solidFill>
                <a:latin typeface="Calibri"/>
              </a:rPr>
              <a:t>n,f</a:t>
            </a:r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) cross section at resonances</a:t>
            </a:r>
            <a:endParaRPr lang="en-GB" sz="3600" dirty="0">
              <a:solidFill>
                <a:srgbClr val="000090"/>
              </a:solidFill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flipV="1">
            <a:off x="0" y="590533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176888" y="4035777"/>
            <a:ext cx="104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aseline="30000" dirty="0" smtClean="0"/>
              <a:t>232</a:t>
            </a:r>
            <a:r>
              <a:rPr lang="fr-FR" dirty="0" smtClean="0"/>
              <a:t>Th(</a:t>
            </a:r>
            <a:r>
              <a:rPr lang="fr-FR" dirty="0" err="1" smtClean="0"/>
              <a:t>n,f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4132053" y="928510"/>
            <a:ext cx="104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aseline="30000" dirty="0" smtClean="0"/>
              <a:t>230</a:t>
            </a:r>
            <a:r>
              <a:rPr lang="fr-FR" dirty="0" smtClean="0"/>
              <a:t>Th(</a:t>
            </a:r>
            <a:r>
              <a:rPr lang="fr-FR" dirty="0" err="1" smtClean="0"/>
              <a:t>n,f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491111" y="3395135"/>
            <a:ext cx="300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	</a:t>
            </a:r>
            <a:r>
              <a:rPr lang="fr-FR" dirty="0" err="1" smtClean="0"/>
              <a:t>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2170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3861A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0"/>
            <a:ext cx="8676456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 err="1" smtClean="0">
                <a:solidFill>
                  <a:srgbClr val="000090"/>
                </a:solidFill>
                <a:latin typeface="Calibri"/>
              </a:rPr>
              <a:t>n_TOF</a:t>
            </a:r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 neutron flux</a:t>
            </a:r>
            <a:endParaRPr lang="en-GB" sz="3600" dirty="0">
              <a:solidFill>
                <a:srgbClr val="00009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0" y="646977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7" name="Image 6" descr="Fluxes_epj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6" y="908135"/>
            <a:ext cx="7054723" cy="520023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989619" y="2545142"/>
            <a:ext cx="177484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small</a:t>
            </a:r>
            <a:r>
              <a:rPr lang="fr-FR" dirty="0" smtClean="0"/>
              <a:t> </a:t>
            </a:r>
            <a:r>
              <a:rPr lang="fr-FR" dirty="0" err="1" smtClean="0"/>
              <a:t>collimators</a:t>
            </a:r>
            <a:endParaRPr lang="fr-FR" dirty="0" smtClean="0"/>
          </a:p>
          <a:p>
            <a:pPr marL="285750" indent="-285750">
              <a:buFont typeface="Arial"/>
              <a:buChar char="•"/>
            </a:pPr>
            <a:r>
              <a:rPr lang="fr-FR" dirty="0" smtClean="0"/>
              <a:t>EAR1-185m,</a:t>
            </a:r>
          </a:p>
          <a:p>
            <a:r>
              <a:rPr lang="fr-FR" dirty="0" smtClean="0"/>
              <a:t>FWHM = 18mm</a:t>
            </a:r>
          </a:p>
          <a:p>
            <a:pPr marL="285750" indent="-285750">
              <a:buFont typeface="Arial"/>
              <a:buChar char="•"/>
            </a:pPr>
            <a:r>
              <a:rPr lang="fr-FR" dirty="0" smtClean="0"/>
              <a:t>EAR2-20m</a:t>
            </a:r>
            <a:r>
              <a:rPr lang="fr-FR" dirty="0"/>
              <a:t>,</a:t>
            </a:r>
          </a:p>
          <a:p>
            <a:r>
              <a:rPr lang="fr-FR" dirty="0"/>
              <a:t>FWHM = </a:t>
            </a:r>
            <a:r>
              <a:rPr lang="fr-FR" dirty="0" smtClean="0"/>
              <a:t>21mm</a:t>
            </a:r>
            <a:endParaRPr lang="fr-FR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61646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th230_1000bp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334" y="1879149"/>
            <a:ext cx="5943993" cy="464712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3861A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67544" y="0"/>
            <a:ext cx="8676456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Expected count rates – beam request</a:t>
            </a:r>
            <a:endParaRPr lang="en-GB" sz="3600" dirty="0">
              <a:solidFill>
                <a:srgbClr val="000090"/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0" y="646977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67544" y="955819"/>
            <a:ext cx="44678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EAR-1: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00"/>
                </a:solidFill>
              </a:rPr>
              <a:t>large (“fission”) </a:t>
            </a:r>
            <a:r>
              <a:rPr lang="en-GB" dirty="0" smtClean="0">
                <a:solidFill>
                  <a:srgbClr val="000000"/>
                </a:solidFill>
              </a:rPr>
              <a:t>collimator (8 cm diameter)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3x10</a:t>
            </a:r>
            <a:r>
              <a:rPr lang="en-GB" baseline="30000" dirty="0">
                <a:solidFill>
                  <a:srgbClr val="000000"/>
                </a:solidFill>
              </a:rPr>
              <a:t>18</a:t>
            </a:r>
            <a:r>
              <a:rPr lang="en-GB" dirty="0">
                <a:solidFill>
                  <a:srgbClr val="000000"/>
                </a:solidFill>
              </a:rPr>
              <a:t> protons on target </a:t>
            </a:r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211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15616" y="6237312"/>
            <a:ext cx="8028384" cy="620688"/>
          </a:xfrm>
          <a:prstGeom prst="rect">
            <a:avLst/>
          </a:prstGeom>
          <a:gradFill flip="none" rotWithShape="1">
            <a:gsLst>
              <a:gs pos="0">
                <a:srgbClr val="3861AA">
                  <a:alpha val="30000"/>
                </a:srgb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TextBox 15"/>
          <p:cNvSpPr txBox="1"/>
          <p:nvPr/>
        </p:nvSpPr>
        <p:spPr>
          <a:xfrm>
            <a:off x="1606559" y="6309320"/>
            <a:ext cx="753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/>
              <a:t>Measurement of the </a:t>
            </a:r>
            <a:r>
              <a:rPr lang="en-GB" sz="1400" b="1" baseline="30000" dirty="0" smtClean="0">
                <a:solidFill>
                  <a:srgbClr val="FF0000"/>
                </a:solidFill>
              </a:rPr>
              <a:t>230</a:t>
            </a:r>
            <a:r>
              <a:rPr lang="en-GB" sz="1400" b="1" dirty="0" smtClean="0">
                <a:solidFill>
                  <a:srgbClr val="FF0000"/>
                </a:solidFill>
              </a:rPr>
              <a:t>Th(</a:t>
            </a:r>
            <a:r>
              <a:rPr lang="en-GB" sz="1400" b="1" dirty="0" err="1" smtClean="0">
                <a:solidFill>
                  <a:srgbClr val="FF0000"/>
                </a:solidFill>
              </a:rPr>
              <a:t>n,f</a:t>
            </a:r>
            <a:r>
              <a:rPr lang="en-GB" sz="1400" b="1" dirty="0" smtClean="0">
                <a:solidFill>
                  <a:srgbClr val="FF0000"/>
                </a:solidFill>
              </a:rPr>
              <a:t>)</a:t>
            </a:r>
            <a:r>
              <a:rPr lang="en-GB" sz="1400" b="1" dirty="0" smtClean="0"/>
              <a:t> reaction cross-section at </a:t>
            </a:r>
            <a:r>
              <a:rPr lang="en-GB" sz="1400" b="1" dirty="0" smtClean="0">
                <a:solidFill>
                  <a:srgbClr val="FF0000"/>
                </a:solidFill>
              </a:rPr>
              <a:t>EAR-1</a:t>
            </a:r>
            <a:r>
              <a:rPr lang="en-GB" sz="1400" b="1" dirty="0" smtClean="0"/>
              <a:t> and </a:t>
            </a:r>
            <a:r>
              <a:rPr lang="en-GB" sz="1400" b="1" dirty="0" smtClean="0">
                <a:solidFill>
                  <a:srgbClr val="FF0000"/>
                </a:solidFill>
              </a:rPr>
              <a:t>EAR-2 </a:t>
            </a:r>
            <a:r>
              <a:rPr lang="en-GB" sz="1400" b="1" dirty="0" smtClean="0"/>
              <a:t>of the CERN </a:t>
            </a:r>
            <a:r>
              <a:rPr lang="en-GB" sz="1400" b="1" dirty="0" err="1" smtClean="0"/>
              <a:t>n_TOF</a:t>
            </a:r>
            <a:r>
              <a:rPr lang="en-GB" sz="1400" b="1" dirty="0" smtClean="0"/>
              <a:t> facility </a:t>
            </a:r>
            <a:endParaRPr lang="en-GB" sz="1400" b="1" dirty="0" smtClean="0">
              <a:solidFill>
                <a:prstClr val="black">
                  <a:lumMod val="65000"/>
                  <a:lumOff val="35000"/>
                </a:prstClr>
              </a:solidFill>
              <a:latin typeface="Calibri" pitchFamily="34" charset="0"/>
            </a:endParaRPr>
          </a:p>
          <a:p>
            <a:pPr algn="r"/>
            <a:r>
              <a:rPr lang="fr-FR" sz="1400" dirty="0" smtClean="0"/>
              <a:t>55th INTC Meeting, CERN, </a:t>
            </a:r>
            <a:r>
              <a:rPr lang="fr-FR" sz="1400" dirty="0" err="1" smtClean="0"/>
              <a:t>February</a:t>
            </a:r>
            <a:r>
              <a:rPr lang="fr-FR" sz="1400" dirty="0" smtClean="0"/>
              <a:t> 2017</a:t>
            </a:r>
            <a:endParaRPr lang="fr-FR" sz="1400" dirty="0"/>
          </a:p>
        </p:txBody>
      </p:sp>
      <p:sp>
        <p:nvSpPr>
          <p:cNvPr id="7" name="Rectangle 6"/>
          <p:cNvSpPr/>
          <p:nvPr/>
        </p:nvSpPr>
        <p:spPr>
          <a:xfrm flipV="1">
            <a:off x="0" y="6237312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8" name="Picture 17" descr="tof_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592" y="6317408"/>
            <a:ext cx="839535" cy="486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3861A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692696"/>
          </a:xfrm>
        </p:spPr>
        <p:txBody>
          <a:bodyPr>
            <a:normAutofit/>
          </a:bodyPr>
          <a:lstStyle/>
          <a:p>
            <a:pPr algn="l"/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Outline</a:t>
            </a:r>
            <a:endParaRPr lang="en-GB" sz="3600" dirty="0">
              <a:solidFill>
                <a:srgbClr val="000090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 flipV="1">
            <a:off x="0" y="646977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2" name="Content Placeholder 7"/>
          <p:cNvSpPr txBox="1">
            <a:spLocks/>
          </p:cNvSpPr>
          <p:nvPr/>
        </p:nvSpPr>
        <p:spPr>
          <a:xfrm>
            <a:off x="467544" y="881842"/>
            <a:ext cx="8229600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 smtClean="0">
              <a:latin typeface="Calibri" pitchFamily="34" charset="0"/>
            </a:endParaRPr>
          </a:p>
          <a:p>
            <a:endParaRPr lang="en-GB" dirty="0" smtClean="0">
              <a:latin typeface="Calibri" pitchFamily="34" charset="0"/>
            </a:endParaRPr>
          </a:p>
          <a:p>
            <a:pPr marL="0" indent="0">
              <a:buNone/>
            </a:pPr>
            <a:endParaRPr lang="en-GB" dirty="0" smtClean="0">
              <a:latin typeface="Calibri" pitchFamily="34" charset="0"/>
            </a:endParaRPr>
          </a:p>
          <a:p>
            <a:pPr marL="0" indent="0">
              <a:buNone/>
            </a:pPr>
            <a:endParaRPr lang="en-GB" dirty="0" smtClean="0">
              <a:latin typeface="Calibri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09600" y="1168400"/>
            <a:ext cx="468589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fr-FR" dirty="0" smtClean="0"/>
              <a:t>Motivation: 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effectLst/>
              </a:rPr>
              <a:t>nuclear </a:t>
            </a:r>
            <a:r>
              <a:rPr lang="en-US" dirty="0" smtClean="0">
                <a:effectLst/>
              </a:rPr>
              <a:t>technology </a:t>
            </a:r>
            <a:r>
              <a:rPr lang="en-US" dirty="0" smtClean="0">
                <a:effectLst/>
              </a:rPr>
              <a:t>applications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fundamental </a:t>
            </a:r>
            <a:r>
              <a:rPr lang="en-GB" dirty="0"/>
              <a:t>research of the fission process</a:t>
            </a:r>
          </a:p>
          <a:p>
            <a:endParaRPr lang="en-US" dirty="0" smtClean="0">
              <a:effectLst/>
            </a:endParaRP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effectLst/>
              </a:rPr>
              <a:t>Status of data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effectLst/>
              </a:rPr>
              <a:t>Proposed experiment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effectLst/>
              </a:rPr>
              <a:t>Summary</a:t>
            </a:r>
          </a:p>
          <a:p>
            <a:r>
              <a:rPr lang="en-US" dirty="0"/>
              <a:t>	</a:t>
            </a:r>
            <a:r>
              <a:rPr lang="en-US" dirty="0" smtClean="0"/>
              <a:t>	 </a:t>
            </a:r>
            <a:endParaRPr lang="fr-FR" dirty="0"/>
          </a:p>
        </p:txBody>
      </p:sp>
      <p:pic>
        <p:nvPicPr>
          <p:cNvPr id="14" name="Picture 4" descr="pyrfor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8001" y="6292708"/>
            <a:ext cx="556319" cy="56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74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3861A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692696"/>
          </a:xfrm>
        </p:spPr>
        <p:txBody>
          <a:bodyPr>
            <a:normAutofit/>
          </a:bodyPr>
          <a:lstStyle/>
          <a:p>
            <a:pPr algn="l"/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Motivation (I)</a:t>
            </a:r>
            <a:endParaRPr lang="en-GB" sz="3600" dirty="0">
              <a:solidFill>
                <a:srgbClr val="00009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0" y="646977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74320" y="108712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13" name="Picture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6" t="22005" r="44806" b="8594"/>
          <a:stretch/>
        </p:blipFill>
        <p:spPr bwMode="auto">
          <a:xfrm>
            <a:off x="458986" y="1087120"/>
            <a:ext cx="3520348" cy="48086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4143274" y="2284549"/>
            <a:ext cx="48170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Nuclear technology </a:t>
            </a:r>
            <a:r>
              <a:rPr lang="en-GB" dirty="0" smtClean="0"/>
              <a:t>applications:</a:t>
            </a:r>
            <a:endParaRPr lang="en-GB" dirty="0" smtClean="0"/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Important for the proposed </a:t>
            </a:r>
            <a:r>
              <a:rPr lang="en-GB" b="1" dirty="0" err="1" smtClean="0"/>
              <a:t>Th</a:t>
            </a:r>
            <a:r>
              <a:rPr lang="en-GB" b="1" dirty="0" smtClean="0"/>
              <a:t>-U</a:t>
            </a:r>
            <a:r>
              <a:rPr lang="en-GB" dirty="0" smtClean="0"/>
              <a:t> fuel cycle</a:t>
            </a:r>
          </a:p>
          <a:p>
            <a:r>
              <a:rPr lang="en-GB" dirty="0" smtClean="0"/>
              <a:t>(advantages: radioactive waste management,</a:t>
            </a:r>
          </a:p>
          <a:p>
            <a:r>
              <a:rPr lang="en-GB" dirty="0" smtClean="0"/>
              <a:t>non-proliferation)</a:t>
            </a:r>
            <a:r>
              <a:rPr lang="en-GB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All neutron induced reactions on </a:t>
            </a:r>
            <a:r>
              <a:rPr lang="en-GB" dirty="0" err="1" smtClean="0"/>
              <a:t>Th</a:t>
            </a:r>
            <a:r>
              <a:rPr lang="en-GB" dirty="0" smtClean="0"/>
              <a:t> isotopes </a:t>
            </a:r>
          </a:p>
          <a:p>
            <a:r>
              <a:rPr lang="en-GB" dirty="0" smtClean="0"/>
              <a:t>are needed with good accuracy </a:t>
            </a:r>
          </a:p>
          <a:p>
            <a:r>
              <a:rPr lang="en-GB" dirty="0" smtClean="0"/>
              <a:t>(For neutron energies: thermal to MeV)</a:t>
            </a:r>
            <a:endParaRPr lang="fr-FR" dirty="0"/>
          </a:p>
        </p:txBody>
      </p:sp>
      <p:sp>
        <p:nvSpPr>
          <p:cNvPr id="14" name="Oval 4"/>
          <p:cNvSpPr/>
          <p:nvPr/>
        </p:nvSpPr>
        <p:spPr>
          <a:xfrm>
            <a:off x="985832" y="4326984"/>
            <a:ext cx="524966" cy="4578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15" name="Rectangle 14"/>
          <p:cNvSpPr/>
          <p:nvPr/>
        </p:nvSpPr>
        <p:spPr>
          <a:xfrm>
            <a:off x="1115616" y="6237312"/>
            <a:ext cx="8028384" cy="620688"/>
          </a:xfrm>
          <a:prstGeom prst="rect">
            <a:avLst/>
          </a:prstGeom>
          <a:gradFill flip="none" rotWithShape="1">
            <a:gsLst>
              <a:gs pos="0">
                <a:srgbClr val="3861AA">
                  <a:alpha val="30000"/>
                </a:srgb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06559" y="6309320"/>
            <a:ext cx="753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/>
              <a:t>Measurement of the </a:t>
            </a:r>
            <a:r>
              <a:rPr lang="en-GB" sz="1400" b="1" baseline="30000" dirty="0" smtClean="0">
                <a:solidFill>
                  <a:srgbClr val="FF0000"/>
                </a:solidFill>
              </a:rPr>
              <a:t>230</a:t>
            </a:r>
            <a:r>
              <a:rPr lang="en-GB" sz="1400" b="1" dirty="0" smtClean="0">
                <a:solidFill>
                  <a:srgbClr val="FF0000"/>
                </a:solidFill>
              </a:rPr>
              <a:t>Th(</a:t>
            </a:r>
            <a:r>
              <a:rPr lang="en-GB" sz="1400" b="1" dirty="0" err="1" smtClean="0">
                <a:solidFill>
                  <a:srgbClr val="FF0000"/>
                </a:solidFill>
              </a:rPr>
              <a:t>n,f</a:t>
            </a:r>
            <a:r>
              <a:rPr lang="en-GB" sz="1400" b="1" dirty="0" smtClean="0">
                <a:solidFill>
                  <a:srgbClr val="FF0000"/>
                </a:solidFill>
              </a:rPr>
              <a:t>)</a:t>
            </a:r>
            <a:r>
              <a:rPr lang="en-GB" sz="1400" b="1" dirty="0" smtClean="0"/>
              <a:t> reaction cross-section at </a:t>
            </a:r>
            <a:r>
              <a:rPr lang="en-GB" sz="1400" b="1" dirty="0" smtClean="0">
                <a:solidFill>
                  <a:srgbClr val="FF0000"/>
                </a:solidFill>
              </a:rPr>
              <a:t>EAR-1</a:t>
            </a:r>
            <a:r>
              <a:rPr lang="en-GB" sz="1400" b="1" dirty="0" smtClean="0"/>
              <a:t> and </a:t>
            </a:r>
            <a:r>
              <a:rPr lang="en-GB" sz="1400" b="1" dirty="0" smtClean="0">
                <a:solidFill>
                  <a:srgbClr val="FF0000"/>
                </a:solidFill>
              </a:rPr>
              <a:t>EAR-2 </a:t>
            </a:r>
            <a:r>
              <a:rPr lang="en-GB" sz="1400" b="1" dirty="0" smtClean="0"/>
              <a:t>of the CERN </a:t>
            </a:r>
            <a:r>
              <a:rPr lang="en-GB" sz="1400" b="1" dirty="0" err="1" smtClean="0"/>
              <a:t>n_TOF</a:t>
            </a:r>
            <a:r>
              <a:rPr lang="en-GB" sz="1400" b="1" dirty="0" smtClean="0"/>
              <a:t> facility </a:t>
            </a:r>
            <a:endParaRPr lang="en-GB" sz="1400" b="1" dirty="0" smtClean="0">
              <a:solidFill>
                <a:prstClr val="black">
                  <a:lumMod val="65000"/>
                  <a:lumOff val="35000"/>
                </a:prstClr>
              </a:solidFill>
              <a:latin typeface="Calibri" pitchFamily="34" charset="0"/>
            </a:endParaRPr>
          </a:p>
          <a:p>
            <a:pPr algn="r"/>
            <a:r>
              <a:rPr lang="fr-FR" sz="1400" dirty="0" smtClean="0"/>
              <a:t>55th INTC Meeting, CERN, </a:t>
            </a:r>
            <a:r>
              <a:rPr lang="fr-FR" sz="1400" dirty="0" err="1" smtClean="0"/>
              <a:t>February</a:t>
            </a:r>
            <a:r>
              <a:rPr lang="fr-FR" sz="1400" dirty="0" smtClean="0"/>
              <a:t> 2017</a:t>
            </a:r>
            <a:endParaRPr lang="fr-FR" sz="1400" dirty="0"/>
          </a:p>
        </p:txBody>
      </p:sp>
      <p:sp>
        <p:nvSpPr>
          <p:cNvPr id="17" name="Rectangle 16"/>
          <p:cNvSpPr/>
          <p:nvPr/>
        </p:nvSpPr>
        <p:spPr>
          <a:xfrm flipV="1">
            <a:off x="0" y="6237312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8" name="Picture 17" descr="tof_sm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592" y="6317408"/>
            <a:ext cx="839535" cy="486000"/>
          </a:xfrm>
          <a:prstGeom prst="rect">
            <a:avLst/>
          </a:prstGeom>
        </p:spPr>
      </p:pic>
      <p:pic>
        <p:nvPicPr>
          <p:cNvPr id="19" name="Picture 4" descr="pyrforo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88001" y="6292708"/>
            <a:ext cx="556319" cy="56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102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3861A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692696"/>
          </a:xfrm>
        </p:spPr>
        <p:txBody>
          <a:bodyPr>
            <a:normAutofit/>
          </a:bodyPr>
          <a:lstStyle/>
          <a:p>
            <a:pPr algn="l"/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Motivation (II)</a:t>
            </a:r>
            <a:endParaRPr lang="en-GB" sz="3600" dirty="0">
              <a:solidFill>
                <a:srgbClr val="00009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0" y="626657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74320" y="108712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1115616" y="6299572"/>
            <a:ext cx="8028384" cy="620688"/>
          </a:xfrm>
          <a:prstGeom prst="rect">
            <a:avLst/>
          </a:prstGeom>
          <a:gradFill flip="none" rotWithShape="1">
            <a:gsLst>
              <a:gs pos="0">
                <a:srgbClr val="3861AA">
                  <a:alpha val="30000"/>
                </a:srgb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3" name="TextBox 15"/>
          <p:cNvSpPr txBox="1"/>
          <p:nvPr/>
        </p:nvSpPr>
        <p:spPr>
          <a:xfrm>
            <a:off x="1606559" y="6309320"/>
            <a:ext cx="753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/>
              <a:t>Measurement of the </a:t>
            </a:r>
            <a:r>
              <a:rPr lang="en-GB" sz="1400" b="1" baseline="30000" dirty="0" smtClean="0">
                <a:solidFill>
                  <a:srgbClr val="FF0000"/>
                </a:solidFill>
              </a:rPr>
              <a:t>230</a:t>
            </a:r>
            <a:r>
              <a:rPr lang="en-GB" sz="1400" b="1" dirty="0" smtClean="0">
                <a:solidFill>
                  <a:srgbClr val="FF0000"/>
                </a:solidFill>
              </a:rPr>
              <a:t>Th(</a:t>
            </a:r>
            <a:r>
              <a:rPr lang="en-GB" sz="1400" b="1" dirty="0" err="1" smtClean="0">
                <a:solidFill>
                  <a:srgbClr val="FF0000"/>
                </a:solidFill>
              </a:rPr>
              <a:t>n,f</a:t>
            </a:r>
            <a:r>
              <a:rPr lang="en-GB" sz="1400" b="1" dirty="0" smtClean="0">
                <a:solidFill>
                  <a:srgbClr val="FF0000"/>
                </a:solidFill>
              </a:rPr>
              <a:t>)</a:t>
            </a:r>
            <a:r>
              <a:rPr lang="en-GB" sz="1400" b="1" dirty="0" smtClean="0"/>
              <a:t> reaction cross-section at </a:t>
            </a:r>
            <a:r>
              <a:rPr lang="en-GB" sz="1400" b="1" dirty="0" smtClean="0">
                <a:solidFill>
                  <a:srgbClr val="FF0000"/>
                </a:solidFill>
              </a:rPr>
              <a:t>EAR-1</a:t>
            </a:r>
            <a:r>
              <a:rPr lang="en-GB" sz="1400" b="1" dirty="0" smtClean="0"/>
              <a:t> and </a:t>
            </a:r>
            <a:r>
              <a:rPr lang="en-GB" sz="1400" b="1" dirty="0" smtClean="0">
                <a:solidFill>
                  <a:srgbClr val="FF0000"/>
                </a:solidFill>
              </a:rPr>
              <a:t>EAR-2 </a:t>
            </a:r>
            <a:r>
              <a:rPr lang="en-GB" sz="1400" b="1" dirty="0" smtClean="0"/>
              <a:t>of the CERN </a:t>
            </a:r>
            <a:r>
              <a:rPr lang="en-GB" sz="1400" b="1" dirty="0" err="1" smtClean="0"/>
              <a:t>n_TOF</a:t>
            </a:r>
            <a:r>
              <a:rPr lang="en-GB" sz="1400" b="1" dirty="0" smtClean="0"/>
              <a:t> facility </a:t>
            </a:r>
            <a:endParaRPr lang="en-GB" sz="1400" b="1" dirty="0" smtClean="0">
              <a:solidFill>
                <a:prstClr val="black">
                  <a:lumMod val="65000"/>
                  <a:lumOff val="35000"/>
                </a:prstClr>
              </a:solidFill>
              <a:latin typeface="Calibri" pitchFamily="34" charset="0"/>
            </a:endParaRPr>
          </a:p>
          <a:p>
            <a:pPr algn="r"/>
            <a:r>
              <a:rPr lang="fr-FR" sz="1400" dirty="0" smtClean="0"/>
              <a:t>55th INTC Meeting, CERN, </a:t>
            </a:r>
            <a:r>
              <a:rPr lang="fr-FR" sz="1400" dirty="0" err="1" smtClean="0"/>
              <a:t>February</a:t>
            </a:r>
            <a:r>
              <a:rPr lang="fr-FR" sz="1400" dirty="0" smtClean="0"/>
              <a:t> 2017</a:t>
            </a:r>
            <a:endParaRPr lang="fr-FR" sz="1400" dirty="0"/>
          </a:p>
        </p:txBody>
      </p:sp>
      <p:sp>
        <p:nvSpPr>
          <p:cNvPr id="15" name="Rectangle 14"/>
          <p:cNvSpPr/>
          <p:nvPr/>
        </p:nvSpPr>
        <p:spPr>
          <a:xfrm flipV="1">
            <a:off x="0" y="6237312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6" name="Picture 17" descr="tof_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592" y="6317408"/>
            <a:ext cx="839535" cy="486000"/>
          </a:xfrm>
          <a:prstGeom prst="rect">
            <a:avLst/>
          </a:prstGeom>
        </p:spPr>
      </p:pic>
      <p:pic>
        <p:nvPicPr>
          <p:cNvPr id="17" name="Picture 4" descr="pyrforo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88001" y="6292708"/>
            <a:ext cx="556319" cy="560152"/>
          </a:xfrm>
          <a:prstGeom prst="rect">
            <a:avLst/>
          </a:prstGeom>
        </p:spPr>
      </p:pic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-1" y="1144257"/>
            <a:ext cx="6056294" cy="1472353"/>
          </a:xfrm>
        </p:spPr>
        <p:txBody>
          <a:bodyPr>
            <a:normAutofit/>
          </a:bodyPr>
          <a:lstStyle/>
          <a:p>
            <a:r>
              <a:rPr lang="en-GB" sz="1800" dirty="0" smtClean="0"/>
              <a:t>Study c</a:t>
            </a:r>
            <a:r>
              <a:rPr lang="en-GB" sz="1800" dirty="0" smtClean="0"/>
              <a:t>ross </a:t>
            </a:r>
            <a:r>
              <a:rPr lang="en-GB" sz="1800" dirty="0" smtClean="0"/>
              <a:t>section </a:t>
            </a:r>
            <a:r>
              <a:rPr lang="en-GB" sz="1800" dirty="0" smtClean="0"/>
              <a:t>close to fission barrier: </a:t>
            </a:r>
          </a:p>
          <a:p>
            <a:pPr marL="0" indent="0">
              <a:buNone/>
            </a:pPr>
            <a:r>
              <a:rPr lang="en-GB" sz="1800" b="1" dirty="0"/>
              <a:t> </a:t>
            </a:r>
            <a:r>
              <a:rPr lang="en-GB" sz="1800" b="1" dirty="0" smtClean="0"/>
              <a:t>      structural </a:t>
            </a:r>
            <a:r>
              <a:rPr lang="en-GB" sz="1800" b="1" dirty="0" err="1" smtClean="0"/>
              <a:t>behavior</a:t>
            </a:r>
            <a:r>
              <a:rPr lang="en-GB" sz="1800" b="1" dirty="0" smtClean="0"/>
              <a:t> </a:t>
            </a:r>
          </a:p>
          <a:p>
            <a:pPr marL="0" indent="0">
              <a:buNone/>
            </a:pPr>
            <a:r>
              <a:rPr lang="en-GB" sz="1800" b="1" dirty="0"/>
              <a:t> </a:t>
            </a:r>
            <a:r>
              <a:rPr lang="en-GB" sz="1800" b="1" dirty="0" smtClean="0"/>
              <a:t>      </a:t>
            </a:r>
            <a:r>
              <a:rPr lang="en-GB" sz="1800" dirty="0" smtClean="0"/>
              <a:t>=</a:t>
            </a:r>
            <a:r>
              <a:rPr lang="en-GB" sz="1800" dirty="0" smtClean="0"/>
              <a:t>&gt; </a:t>
            </a:r>
            <a:r>
              <a:rPr lang="en-GB" sz="1800" b="1" dirty="0" smtClean="0"/>
              <a:t>understanding of </a:t>
            </a:r>
            <a:r>
              <a:rPr lang="en-GB" sz="1800" b="1" dirty="0" smtClean="0"/>
              <a:t>fission barrier </a:t>
            </a:r>
            <a:r>
              <a:rPr lang="en-GB" sz="1800" b="1" dirty="0" smtClean="0"/>
              <a:t>structure</a:t>
            </a:r>
          </a:p>
          <a:p>
            <a:pPr marL="0" indent="0">
              <a:buNone/>
            </a:pPr>
            <a:r>
              <a:rPr lang="en-GB" sz="1800" b="1" dirty="0" smtClean="0"/>
              <a:t>       (barrier shape + states in wells)  </a:t>
            </a:r>
          </a:p>
        </p:txBody>
      </p:sp>
      <p:grpSp>
        <p:nvGrpSpPr>
          <p:cNvPr id="19" name="Grouper 18"/>
          <p:cNvGrpSpPr/>
          <p:nvPr/>
        </p:nvGrpSpPr>
        <p:grpSpPr>
          <a:xfrm>
            <a:off x="5909603" y="716886"/>
            <a:ext cx="2406817" cy="2155855"/>
            <a:chOff x="6991181" y="1461475"/>
            <a:chExt cx="2051219" cy="1888906"/>
          </a:xfrm>
        </p:grpSpPr>
        <p:pic>
          <p:nvPicPr>
            <p:cNvPr id="3" name="Image 2" descr="doublehumped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1181" y="1461475"/>
              <a:ext cx="2051219" cy="1888906"/>
            </a:xfrm>
            <a:prstGeom prst="rect">
              <a:avLst/>
            </a:prstGeom>
          </p:spPr>
        </p:pic>
        <p:cxnSp>
          <p:nvCxnSpPr>
            <p:cNvPr id="18" name="Connecteur droit avec flèche 17"/>
            <p:cNvCxnSpPr/>
            <p:nvPr/>
          </p:nvCxnSpPr>
          <p:spPr>
            <a:xfrm>
              <a:off x="7208762" y="2370667"/>
              <a:ext cx="1644952" cy="1209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129231" y="2581935"/>
            <a:ext cx="1697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b="1" i="1" dirty="0" err="1">
                <a:solidFill>
                  <a:srgbClr val="FF0000"/>
                </a:solidFill>
              </a:rPr>
              <a:t>Th</a:t>
            </a:r>
            <a:r>
              <a:rPr lang="en-GB" b="1" i="1" dirty="0">
                <a:solidFill>
                  <a:srgbClr val="FF0000"/>
                </a:solidFill>
              </a:rPr>
              <a:t> </a:t>
            </a:r>
            <a:r>
              <a:rPr lang="en-GB" b="1" i="1" dirty="0" smtClean="0">
                <a:solidFill>
                  <a:srgbClr val="FF0000"/>
                </a:solidFill>
              </a:rPr>
              <a:t>anomaly:</a:t>
            </a:r>
            <a:endParaRPr lang="fr-FR" dirty="0"/>
          </a:p>
        </p:txBody>
      </p:sp>
      <p:sp>
        <p:nvSpPr>
          <p:cNvPr id="21" name="Espace réservé du contenu 2"/>
          <p:cNvSpPr txBox="1">
            <a:spLocks/>
          </p:cNvSpPr>
          <p:nvPr/>
        </p:nvSpPr>
        <p:spPr>
          <a:xfrm>
            <a:off x="54591" y="4764959"/>
            <a:ext cx="8920075" cy="1472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b="1" dirty="0" smtClean="0"/>
          </a:p>
        </p:txBody>
      </p:sp>
      <p:grpSp>
        <p:nvGrpSpPr>
          <p:cNvPr id="34" name="Grouper 33"/>
          <p:cNvGrpSpPr/>
          <p:nvPr/>
        </p:nvGrpSpPr>
        <p:grpSpPr>
          <a:xfrm>
            <a:off x="-44435" y="2951267"/>
            <a:ext cx="5546714" cy="3039255"/>
            <a:chOff x="42722" y="3125595"/>
            <a:chExt cx="5546714" cy="3039255"/>
          </a:xfrm>
        </p:grpSpPr>
        <p:pic>
          <p:nvPicPr>
            <p:cNvPr id="14" name="Image 13" descr="janis_plot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160"/>
            <a:stretch/>
          </p:blipFill>
          <p:spPr>
            <a:xfrm>
              <a:off x="42722" y="3125595"/>
              <a:ext cx="5546714" cy="3039255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2935169" y="4764959"/>
              <a:ext cx="172356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i="1" baseline="30000" dirty="0" smtClean="0">
                  <a:solidFill>
                    <a:srgbClr val="FF0000"/>
                  </a:solidFill>
                </a:rPr>
                <a:t>230</a:t>
              </a:r>
              <a:r>
                <a:rPr lang="en-GB" b="1" i="1" dirty="0" smtClean="0">
                  <a:solidFill>
                    <a:srgbClr val="FF0000"/>
                  </a:solidFill>
                </a:rPr>
                <a:t>Th</a:t>
              </a:r>
              <a:r>
                <a:rPr lang="fr-FR" b="1" i="1" dirty="0" smtClean="0">
                  <a:solidFill>
                    <a:srgbClr val="FF0000"/>
                  </a:solidFill>
                </a:rPr>
                <a:t> fission </a:t>
              </a:r>
              <a:r>
                <a:rPr lang="fr-FR" b="1" i="1" dirty="0" err="1" smtClean="0">
                  <a:solidFill>
                    <a:srgbClr val="FF0000"/>
                  </a:solidFill>
                </a:rPr>
                <a:t>at</a:t>
              </a:r>
              <a:r>
                <a:rPr lang="fr-FR" b="1" i="1" dirty="0" smtClean="0">
                  <a:solidFill>
                    <a:srgbClr val="FF0000"/>
                  </a:solidFill>
                </a:rPr>
                <a:t> </a:t>
              </a:r>
            </a:p>
            <a:p>
              <a:r>
                <a:rPr lang="fr-FR" b="1" i="1" dirty="0" err="1" smtClean="0">
                  <a:solidFill>
                    <a:srgbClr val="FF0000"/>
                  </a:solidFill>
                </a:rPr>
                <a:t>barrier</a:t>
              </a:r>
              <a:r>
                <a:rPr lang="fr-FR" b="1" i="1" dirty="0" smtClean="0">
                  <a:solidFill>
                    <a:srgbClr val="FF0000"/>
                  </a:solidFill>
                </a:rPr>
                <a:t> </a:t>
              </a:r>
              <a:r>
                <a:rPr lang="fr-FR" b="1" i="1" dirty="0" err="1" smtClean="0">
                  <a:solidFill>
                    <a:srgbClr val="FF0000"/>
                  </a:solidFill>
                </a:rPr>
                <a:t>energies</a:t>
              </a:r>
              <a:endParaRPr lang="fr-FR" dirty="0"/>
            </a:p>
          </p:txBody>
        </p:sp>
        <p:cxnSp>
          <p:nvCxnSpPr>
            <p:cNvPr id="24" name="Connecteur droit avec flèche 23"/>
            <p:cNvCxnSpPr/>
            <p:nvPr/>
          </p:nvCxnSpPr>
          <p:spPr>
            <a:xfrm>
              <a:off x="2275076" y="3449235"/>
              <a:ext cx="209045" cy="39407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/>
            <p:cNvCxnSpPr/>
            <p:nvPr/>
          </p:nvCxnSpPr>
          <p:spPr>
            <a:xfrm flipH="1">
              <a:off x="2935169" y="3157749"/>
              <a:ext cx="108916" cy="39407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/>
            <p:cNvCxnSpPr/>
            <p:nvPr/>
          </p:nvCxnSpPr>
          <p:spPr>
            <a:xfrm flipH="1">
              <a:off x="3242765" y="3157749"/>
              <a:ext cx="108916" cy="39407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Espace réservé du contenu 2"/>
          <p:cNvSpPr txBox="1">
            <a:spLocks/>
          </p:cNvSpPr>
          <p:nvPr/>
        </p:nvSpPr>
        <p:spPr>
          <a:xfrm>
            <a:off x="5284328" y="2871353"/>
            <a:ext cx="4946952" cy="26979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00" dirty="0" smtClean="0"/>
              <a:t>Subject of extensive theoretical</a:t>
            </a:r>
          </a:p>
          <a:p>
            <a:pPr marL="0" indent="0">
              <a:buNone/>
            </a:pPr>
            <a:r>
              <a:rPr lang="en-GB" sz="1900" dirty="0" smtClean="0"/>
              <a:t> investigation:</a:t>
            </a:r>
          </a:p>
          <a:p>
            <a:pPr>
              <a:buFont typeface="Wingdings" charset="2"/>
              <a:buChar char="Ø"/>
            </a:pPr>
            <a:r>
              <a:rPr lang="en-GB" sz="1900" dirty="0" smtClean="0"/>
              <a:t>Vibrational states</a:t>
            </a:r>
          </a:p>
          <a:p>
            <a:pPr marL="0" indent="0">
              <a:buNone/>
            </a:pPr>
            <a:r>
              <a:rPr lang="en-GB" sz="1900" dirty="0" smtClean="0"/>
              <a:t>(</a:t>
            </a:r>
            <a:r>
              <a:rPr lang="en-GB" sz="1900" dirty="0" err="1"/>
              <a:t>bandheads</a:t>
            </a:r>
            <a:r>
              <a:rPr lang="en-GB" sz="1900" dirty="0"/>
              <a:t> of rotational bands</a:t>
            </a:r>
            <a:r>
              <a:rPr lang="en-GB" sz="1900" dirty="0" smtClean="0"/>
              <a:t>) in:</a:t>
            </a:r>
          </a:p>
          <a:p>
            <a:r>
              <a:rPr lang="en-GB" sz="1900" dirty="0" smtClean="0"/>
              <a:t>Second well </a:t>
            </a:r>
            <a:r>
              <a:rPr lang="en-GB" sz="1500" dirty="0" smtClean="0"/>
              <a:t>(</a:t>
            </a:r>
            <a:r>
              <a:rPr lang="en-GB" sz="1500" i="1" dirty="0" smtClean="0"/>
              <a:t>James et al.</a:t>
            </a:r>
            <a:r>
              <a:rPr lang="en-GB" sz="1500" dirty="0" smtClean="0"/>
              <a:t>).</a:t>
            </a:r>
          </a:p>
          <a:p>
            <a:r>
              <a:rPr lang="en-GB" sz="1900" b="1" i="1" dirty="0" smtClean="0"/>
              <a:t>Third</a:t>
            </a:r>
            <a:r>
              <a:rPr lang="en-GB" sz="1900" dirty="0" smtClean="0"/>
              <a:t> well </a:t>
            </a:r>
            <a:r>
              <a:rPr lang="en-GB" sz="1500" dirty="0" smtClean="0"/>
              <a:t>(</a:t>
            </a:r>
            <a:r>
              <a:rPr lang="en-US" sz="1500" i="1" dirty="0" err="1" smtClean="0"/>
              <a:t>Boldeman</a:t>
            </a:r>
            <a:r>
              <a:rPr lang="en-US" sz="1500" i="1" dirty="0" smtClean="0"/>
              <a:t> et al.</a:t>
            </a:r>
            <a:r>
              <a:rPr lang="en-GB" sz="1500" dirty="0" smtClean="0"/>
              <a:t>)</a:t>
            </a:r>
            <a:r>
              <a:rPr lang="en-GB" sz="1900" dirty="0"/>
              <a:t>.</a:t>
            </a:r>
            <a:endParaRPr lang="en-GB" sz="1900" dirty="0" smtClean="0"/>
          </a:p>
          <a:p>
            <a:pPr>
              <a:buFont typeface="Wingdings" charset="2"/>
              <a:buChar char="Ø"/>
            </a:pPr>
            <a:r>
              <a:rPr lang="en-GB" sz="1900" dirty="0" smtClean="0"/>
              <a:t>Phenomenological barriers </a:t>
            </a:r>
          </a:p>
          <a:p>
            <a:pPr marL="0" indent="0">
              <a:buNone/>
            </a:pPr>
            <a:r>
              <a:rPr lang="en-GB" sz="1900" dirty="0" smtClean="0"/>
              <a:t>from rearrangement of states </a:t>
            </a:r>
          </a:p>
          <a:p>
            <a:pPr marL="0" indent="0">
              <a:buNone/>
            </a:pPr>
            <a:r>
              <a:rPr lang="en-GB" sz="1900" dirty="0" smtClean="0"/>
              <a:t>during fission</a:t>
            </a:r>
            <a:r>
              <a:rPr lang="en-GB" sz="1900" dirty="0"/>
              <a:t> </a:t>
            </a:r>
            <a:r>
              <a:rPr lang="en-GB" sz="1900" dirty="0" smtClean="0"/>
              <a:t>- Hybrid model </a:t>
            </a:r>
            <a:r>
              <a:rPr lang="en-GB" sz="1500" dirty="0" smtClean="0"/>
              <a:t>(</a:t>
            </a:r>
            <a:r>
              <a:rPr lang="en-GB" sz="1500" i="1" dirty="0" err="1" smtClean="0"/>
              <a:t>Mirea</a:t>
            </a:r>
            <a:r>
              <a:rPr lang="en-GB" sz="1500" i="1" dirty="0" smtClean="0"/>
              <a:t> et al</a:t>
            </a:r>
            <a:r>
              <a:rPr lang="en-GB" sz="1500" dirty="0" smtClean="0"/>
              <a:t>).</a:t>
            </a:r>
          </a:p>
          <a:p>
            <a:pPr marL="0" indent="0">
              <a:buNone/>
            </a:pPr>
            <a:endParaRPr lang="en-GB" sz="1900" dirty="0" smtClean="0"/>
          </a:p>
          <a:p>
            <a:pPr marL="0" indent="0">
              <a:buNone/>
            </a:pPr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35" name="ZoneTexte 34"/>
          <p:cNvSpPr txBox="1"/>
          <p:nvPr/>
        </p:nvSpPr>
        <p:spPr>
          <a:xfrm>
            <a:off x="4347455" y="5607656"/>
            <a:ext cx="4916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Symbol" charset="0"/>
              <a:buChar char=""/>
            </a:pPr>
            <a:r>
              <a:rPr lang="fr-FR" b="1" dirty="0" err="1" smtClean="0"/>
              <a:t>Need</a:t>
            </a:r>
            <a:r>
              <a:rPr lang="fr-FR" b="1" dirty="0" smtClean="0"/>
              <a:t> for </a:t>
            </a:r>
            <a:r>
              <a:rPr lang="fr-FR" b="1" dirty="0" err="1" smtClean="0"/>
              <a:t>high</a:t>
            </a:r>
            <a:r>
              <a:rPr lang="fr-FR" b="1" dirty="0" smtClean="0"/>
              <a:t> </a:t>
            </a:r>
            <a:r>
              <a:rPr lang="fr-FR" b="1" dirty="0" err="1" smtClean="0"/>
              <a:t>accuracy</a:t>
            </a:r>
            <a:r>
              <a:rPr lang="fr-FR" b="1" dirty="0" smtClean="0"/>
              <a:t> + </a:t>
            </a:r>
            <a:r>
              <a:rPr lang="fr-FR" b="1" dirty="0" err="1" smtClean="0"/>
              <a:t>energy</a:t>
            </a:r>
            <a:r>
              <a:rPr lang="fr-FR" b="1" dirty="0" smtClean="0"/>
              <a:t> </a:t>
            </a:r>
            <a:r>
              <a:rPr lang="fr-FR" b="1" dirty="0" err="1" smtClean="0"/>
              <a:t>resolution</a:t>
            </a:r>
            <a:r>
              <a:rPr lang="fr-FR" b="1" dirty="0" smtClean="0"/>
              <a:t> </a:t>
            </a:r>
          </a:p>
          <a:p>
            <a:pPr algn="ctr"/>
            <a:r>
              <a:rPr lang="fr-FR" b="1" dirty="0" smtClean="0"/>
              <a:t>data in </a:t>
            </a:r>
            <a:r>
              <a:rPr lang="fr-FR" b="1" dirty="0" err="1" smtClean="0"/>
              <a:t>order</a:t>
            </a:r>
            <a:r>
              <a:rPr lang="fr-FR" b="1" dirty="0" smtClean="0"/>
              <a:t> to test the </a:t>
            </a:r>
            <a:r>
              <a:rPr lang="fr-FR" b="1" dirty="0" err="1" smtClean="0"/>
              <a:t>models</a:t>
            </a:r>
            <a:endParaRPr lang="fr-FR" b="1" dirty="0"/>
          </a:p>
        </p:txBody>
      </p:sp>
      <p:sp>
        <p:nvSpPr>
          <p:cNvPr id="36" name="Flèche vers le bas 35"/>
          <p:cNvSpPr/>
          <p:nvPr/>
        </p:nvSpPr>
        <p:spPr>
          <a:xfrm>
            <a:off x="6798467" y="5341956"/>
            <a:ext cx="385993" cy="38601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/>
          <p:cNvSpPr txBox="1"/>
          <p:nvPr/>
        </p:nvSpPr>
        <p:spPr>
          <a:xfrm>
            <a:off x="8037614" y="1583707"/>
            <a:ext cx="801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fission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831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692695"/>
            <a:ext cx="9042400" cy="808527"/>
          </a:xfrm>
        </p:spPr>
        <p:txBody>
          <a:bodyPr>
            <a:normAutofit/>
          </a:bodyPr>
          <a:lstStyle/>
          <a:p>
            <a:r>
              <a:rPr lang="en-GB" sz="2000" dirty="0" smtClean="0"/>
              <a:t>Very </a:t>
            </a:r>
            <a:r>
              <a:rPr lang="en-GB" sz="2000" dirty="0" smtClean="0"/>
              <a:t>scarce </a:t>
            </a:r>
            <a:r>
              <a:rPr lang="en-GB" sz="2000" dirty="0" smtClean="0"/>
              <a:t>+ discrepant data </a:t>
            </a:r>
            <a:r>
              <a:rPr lang="en-GB" sz="2000" dirty="0" smtClean="0"/>
              <a:t>(</a:t>
            </a:r>
            <a:r>
              <a:rPr lang="en-GB" sz="2000" i="1" dirty="0"/>
              <a:t>Very rare isotope, very low cross </a:t>
            </a:r>
            <a:r>
              <a:rPr lang="en-GB" sz="2000" i="1" dirty="0" smtClean="0"/>
              <a:t>section)</a:t>
            </a:r>
            <a:endParaRPr lang="en-GB" sz="2000" dirty="0" smtClean="0"/>
          </a:p>
          <a:p>
            <a:pPr>
              <a:buFont typeface="Wingdings" charset="2"/>
              <a:buChar char="Ø"/>
            </a:pPr>
            <a:r>
              <a:rPr lang="en-GB" sz="2000" dirty="0" smtClean="0"/>
              <a:t>No data below threshold (only one </a:t>
            </a:r>
            <a:r>
              <a:rPr lang="en-GB" sz="2000" dirty="0" smtClean="0"/>
              <a:t>point at </a:t>
            </a:r>
            <a:r>
              <a:rPr lang="en-GB" sz="2000" dirty="0" smtClean="0"/>
              <a:t>thermal</a:t>
            </a:r>
            <a:r>
              <a:rPr lang="en-GB" sz="2000" dirty="0" smtClean="0"/>
              <a:t>)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3861A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0"/>
            <a:ext cx="8676456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Status of </a:t>
            </a:r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data (I)</a:t>
            </a:r>
            <a:endParaRPr lang="en-GB" sz="3600" dirty="0">
              <a:solidFill>
                <a:srgbClr val="00009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0" y="646977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8" name="Image 7" descr="janis_plot_showthermalpoin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01223"/>
            <a:ext cx="7669573" cy="4689675"/>
          </a:xfrm>
          <a:prstGeom prst="rect">
            <a:avLst/>
          </a:prstGeom>
        </p:spPr>
      </p:pic>
      <p:cxnSp>
        <p:nvCxnSpPr>
          <p:cNvPr id="11" name="Connecteur droit avec flèche 10"/>
          <p:cNvCxnSpPr/>
          <p:nvPr/>
        </p:nvCxnSpPr>
        <p:spPr>
          <a:xfrm flipH="1">
            <a:off x="1908210" y="4080306"/>
            <a:ext cx="510939" cy="29198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115616" y="6237312"/>
            <a:ext cx="8028384" cy="620688"/>
          </a:xfrm>
          <a:prstGeom prst="rect">
            <a:avLst/>
          </a:prstGeom>
          <a:gradFill flip="none" rotWithShape="1">
            <a:gsLst>
              <a:gs pos="0">
                <a:srgbClr val="3861AA">
                  <a:alpha val="30000"/>
                </a:srgb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2" name="TextBox 15"/>
          <p:cNvSpPr txBox="1"/>
          <p:nvPr/>
        </p:nvSpPr>
        <p:spPr>
          <a:xfrm>
            <a:off x="1606559" y="6309320"/>
            <a:ext cx="753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/>
              <a:t>Measurement of the </a:t>
            </a:r>
            <a:r>
              <a:rPr lang="en-GB" sz="1400" b="1" baseline="30000" dirty="0" smtClean="0">
                <a:solidFill>
                  <a:srgbClr val="FF0000"/>
                </a:solidFill>
              </a:rPr>
              <a:t>230</a:t>
            </a:r>
            <a:r>
              <a:rPr lang="en-GB" sz="1400" b="1" dirty="0" smtClean="0">
                <a:solidFill>
                  <a:srgbClr val="FF0000"/>
                </a:solidFill>
              </a:rPr>
              <a:t>Th(</a:t>
            </a:r>
            <a:r>
              <a:rPr lang="en-GB" sz="1400" b="1" dirty="0" err="1" smtClean="0">
                <a:solidFill>
                  <a:srgbClr val="FF0000"/>
                </a:solidFill>
              </a:rPr>
              <a:t>n,f</a:t>
            </a:r>
            <a:r>
              <a:rPr lang="en-GB" sz="1400" b="1" dirty="0" smtClean="0">
                <a:solidFill>
                  <a:srgbClr val="FF0000"/>
                </a:solidFill>
              </a:rPr>
              <a:t>)</a:t>
            </a:r>
            <a:r>
              <a:rPr lang="en-GB" sz="1400" b="1" dirty="0" smtClean="0"/>
              <a:t> reaction cross-section at </a:t>
            </a:r>
            <a:r>
              <a:rPr lang="en-GB" sz="1400" b="1" dirty="0" smtClean="0">
                <a:solidFill>
                  <a:srgbClr val="FF0000"/>
                </a:solidFill>
              </a:rPr>
              <a:t>EAR-1</a:t>
            </a:r>
            <a:r>
              <a:rPr lang="en-GB" sz="1400" b="1" dirty="0" smtClean="0"/>
              <a:t> and </a:t>
            </a:r>
            <a:r>
              <a:rPr lang="en-GB" sz="1400" b="1" dirty="0" smtClean="0">
                <a:solidFill>
                  <a:srgbClr val="FF0000"/>
                </a:solidFill>
              </a:rPr>
              <a:t>EAR-2 </a:t>
            </a:r>
            <a:r>
              <a:rPr lang="en-GB" sz="1400" b="1" dirty="0" smtClean="0"/>
              <a:t>of the CERN </a:t>
            </a:r>
            <a:r>
              <a:rPr lang="en-GB" sz="1400" b="1" dirty="0" err="1" smtClean="0"/>
              <a:t>n_TOF</a:t>
            </a:r>
            <a:r>
              <a:rPr lang="en-GB" sz="1400" b="1" dirty="0" smtClean="0"/>
              <a:t> facility </a:t>
            </a:r>
            <a:endParaRPr lang="en-GB" sz="1400" b="1" dirty="0" smtClean="0">
              <a:solidFill>
                <a:prstClr val="black">
                  <a:lumMod val="65000"/>
                  <a:lumOff val="35000"/>
                </a:prstClr>
              </a:solidFill>
              <a:latin typeface="Calibri" pitchFamily="34" charset="0"/>
            </a:endParaRPr>
          </a:p>
          <a:p>
            <a:pPr algn="r"/>
            <a:r>
              <a:rPr lang="fr-FR" sz="1400" dirty="0" smtClean="0"/>
              <a:t>55th INTC Meeting, CERN, </a:t>
            </a:r>
            <a:r>
              <a:rPr lang="fr-FR" sz="1400" dirty="0" err="1" smtClean="0"/>
              <a:t>February</a:t>
            </a:r>
            <a:r>
              <a:rPr lang="fr-FR" sz="1400" dirty="0" smtClean="0"/>
              <a:t> 2017</a:t>
            </a: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 flipV="1">
            <a:off x="0" y="6237312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4" name="Picture 17" descr="tof_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592" y="6317408"/>
            <a:ext cx="839535" cy="486000"/>
          </a:xfrm>
          <a:prstGeom prst="rect">
            <a:avLst/>
          </a:prstGeom>
        </p:spPr>
      </p:pic>
      <p:pic>
        <p:nvPicPr>
          <p:cNvPr id="15" name="Picture 4" descr="pyrforo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88001" y="6292708"/>
            <a:ext cx="556319" cy="56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204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9248" y="741138"/>
            <a:ext cx="83035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dirty="0" smtClean="0"/>
              <a:t>Few datasets at and above the fission threshold up to 25 MeV </a:t>
            </a:r>
            <a:r>
              <a:rPr lang="en-GB" dirty="0" smtClean="0"/>
              <a:t>(surrogate/indirect measurements</a:t>
            </a:r>
            <a:r>
              <a:rPr lang="en-GB" dirty="0" smtClean="0"/>
              <a:t>, many discrepancies)</a:t>
            </a:r>
            <a:endParaRPr lang="el-GR" dirty="0" smtClean="0"/>
          </a:p>
        </p:txBody>
      </p:sp>
      <p:pic>
        <p:nvPicPr>
          <p:cNvPr id="5" name="Image 4" descr="janis_plot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60"/>
          <a:stretch/>
        </p:blipFill>
        <p:spPr>
          <a:xfrm>
            <a:off x="169248" y="1343127"/>
            <a:ext cx="8145842" cy="446341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3861A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67544" y="0"/>
            <a:ext cx="8676456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Status of </a:t>
            </a:r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data (</a:t>
            </a:r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II)</a:t>
            </a:r>
            <a:endParaRPr lang="en-GB" sz="3600" dirty="0">
              <a:solidFill>
                <a:srgbClr val="000090"/>
              </a:solidFill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flipV="1">
            <a:off x="0" y="646977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15616" y="6237312"/>
            <a:ext cx="8028384" cy="620688"/>
          </a:xfrm>
          <a:prstGeom prst="rect">
            <a:avLst/>
          </a:prstGeom>
          <a:gradFill flip="none" rotWithShape="1">
            <a:gsLst>
              <a:gs pos="0">
                <a:srgbClr val="3861AA">
                  <a:alpha val="30000"/>
                </a:srgb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0" name="TextBox 15"/>
          <p:cNvSpPr txBox="1"/>
          <p:nvPr/>
        </p:nvSpPr>
        <p:spPr>
          <a:xfrm>
            <a:off x="1606559" y="6309320"/>
            <a:ext cx="753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/>
              <a:t>Measurement of the </a:t>
            </a:r>
            <a:r>
              <a:rPr lang="en-GB" sz="1400" b="1" baseline="30000" dirty="0" smtClean="0">
                <a:solidFill>
                  <a:srgbClr val="FF0000"/>
                </a:solidFill>
              </a:rPr>
              <a:t>230</a:t>
            </a:r>
            <a:r>
              <a:rPr lang="en-GB" sz="1400" b="1" dirty="0" smtClean="0">
                <a:solidFill>
                  <a:srgbClr val="FF0000"/>
                </a:solidFill>
              </a:rPr>
              <a:t>Th(</a:t>
            </a:r>
            <a:r>
              <a:rPr lang="en-GB" sz="1400" b="1" dirty="0" err="1" smtClean="0">
                <a:solidFill>
                  <a:srgbClr val="FF0000"/>
                </a:solidFill>
              </a:rPr>
              <a:t>n,f</a:t>
            </a:r>
            <a:r>
              <a:rPr lang="en-GB" sz="1400" b="1" dirty="0" smtClean="0">
                <a:solidFill>
                  <a:srgbClr val="FF0000"/>
                </a:solidFill>
              </a:rPr>
              <a:t>)</a:t>
            </a:r>
            <a:r>
              <a:rPr lang="en-GB" sz="1400" b="1" dirty="0" smtClean="0"/>
              <a:t> reaction cross-section at </a:t>
            </a:r>
            <a:r>
              <a:rPr lang="en-GB" sz="1400" b="1" dirty="0" smtClean="0">
                <a:solidFill>
                  <a:srgbClr val="FF0000"/>
                </a:solidFill>
              </a:rPr>
              <a:t>EAR-1</a:t>
            </a:r>
            <a:r>
              <a:rPr lang="en-GB" sz="1400" b="1" dirty="0" smtClean="0"/>
              <a:t> and </a:t>
            </a:r>
            <a:r>
              <a:rPr lang="en-GB" sz="1400" b="1" dirty="0" smtClean="0">
                <a:solidFill>
                  <a:srgbClr val="FF0000"/>
                </a:solidFill>
              </a:rPr>
              <a:t>EAR-2 </a:t>
            </a:r>
            <a:r>
              <a:rPr lang="en-GB" sz="1400" b="1" dirty="0" smtClean="0"/>
              <a:t>of the CERN </a:t>
            </a:r>
            <a:r>
              <a:rPr lang="en-GB" sz="1400" b="1" dirty="0" err="1" smtClean="0"/>
              <a:t>n_TOF</a:t>
            </a:r>
            <a:r>
              <a:rPr lang="en-GB" sz="1400" b="1" dirty="0" smtClean="0"/>
              <a:t> facility </a:t>
            </a:r>
            <a:endParaRPr lang="en-GB" sz="1400" b="1" dirty="0" smtClean="0">
              <a:solidFill>
                <a:prstClr val="black">
                  <a:lumMod val="65000"/>
                  <a:lumOff val="35000"/>
                </a:prstClr>
              </a:solidFill>
              <a:latin typeface="Calibri" pitchFamily="34" charset="0"/>
            </a:endParaRPr>
          </a:p>
          <a:p>
            <a:pPr algn="r"/>
            <a:r>
              <a:rPr lang="fr-FR" sz="1400" dirty="0" smtClean="0"/>
              <a:t>55th INTC Meeting, CERN, </a:t>
            </a:r>
            <a:r>
              <a:rPr lang="fr-FR" sz="1400" dirty="0" err="1" smtClean="0"/>
              <a:t>February</a:t>
            </a:r>
            <a:r>
              <a:rPr lang="fr-FR" sz="1400" dirty="0" smtClean="0"/>
              <a:t> 2017</a:t>
            </a: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 flipV="1">
            <a:off x="0" y="6237312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2" name="Picture 17" descr="tof_sm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592" y="6317408"/>
            <a:ext cx="839535" cy="486000"/>
          </a:xfrm>
          <a:prstGeom prst="rect">
            <a:avLst/>
          </a:prstGeom>
        </p:spPr>
      </p:pic>
      <p:pic>
        <p:nvPicPr>
          <p:cNvPr id="13" name="Picture 4" descr="pyrforo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88001" y="6292708"/>
            <a:ext cx="556319" cy="560152"/>
          </a:xfrm>
          <a:prstGeom prst="rect">
            <a:avLst/>
          </a:prstGeom>
        </p:spPr>
      </p:pic>
      <p:grpSp>
        <p:nvGrpSpPr>
          <p:cNvPr id="16" name="Grouper 15"/>
          <p:cNvGrpSpPr/>
          <p:nvPr/>
        </p:nvGrpSpPr>
        <p:grpSpPr>
          <a:xfrm>
            <a:off x="3241524" y="2346476"/>
            <a:ext cx="4656671" cy="2576288"/>
            <a:chOff x="3241524" y="2346476"/>
            <a:chExt cx="4656671" cy="2576288"/>
          </a:xfrm>
        </p:grpSpPr>
        <p:pic>
          <p:nvPicPr>
            <p:cNvPr id="14" name="Image 13" descr="700keV_resonance_janis_4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973"/>
            <a:stretch/>
          </p:blipFill>
          <p:spPr>
            <a:xfrm>
              <a:off x="4931611" y="3028835"/>
              <a:ext cx="2966584" cy="189392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2" name="Rectangle 1"/>
            <p:cNvSpPr/>
            <p:nvPr/>
          </p:nvSpPr>
          <p:spPr>
            <a:xfrm>
              <a:off x="3241524" y="2346476"/>
              <a:ext cx="1149047" cy="2080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5" name="Connecteur droit avec flèche 14"/>
            <p:cNvCxnSpPr/>
            <p:nvPr/>
          </p:nvCxnSpPr>
          <p:spPr>
            <a:xfrm>
              <a:off x="4390571" y="3943048"/>
              <a:ext cx="544286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54215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3861A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0"/>
            <a:ext cx="8676456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Status of evaluated data</a:t>
            </a:r>
            <a:endParaRPr lang="en-GB" sz="3600" dirty="0">
              <a:solidFill>
                <a:srgbClr val="00009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0" y="646977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7" name="Image 6" descr="janis_plot_evaluatio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18" y="1092535"/>
            <a:ext cx="7667999" cy="468871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15616" y="6237312"/>
            <a:ext cx="8028384" cy="620688"/>
          </a:xfrm>
          <a:prstGeom prst="rect">
            <a:avLst/>
          </a:prstGeom>
          <a:gradFill flip="none" rotWithShape="1">
            <a:gsLst>
              <a:gs pos="0">
                <a:srgbClr val="3861AA">
                  <a:alpha val="30000"/>
                </a:srgb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606559" y="6309320"/>
            <a:ext cx="753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/>
              <a:t>Measurement of the </a:t>
            </a:r>
            <a:r>
              <a:rPr lang="en-GB" sz="1400" b="1" baseline="30000" dirty="0" smtClean="0">
                <a:solidFill>
                  <a:srgbClr val="FF0000"/>
                </a:solidFill>
              </a:rPr>
              <a:t>230</a:t>
            </a:r>
            <a:r>
              <a:rPr lang="en-GB" sz="1400" b="1" dirty="0" smtClean="0">
                <a:solidFill>
                  <a:srgbClr val="FF0000"/>
                </a:solidFill>
              </a:rPr>
              <a:t>Th(</a:t>
            </a:r>
            <a:r>
              <a:rPr lang="en-GB" sz="1400" b="1" dirty="0" err="1" smtClean="0">
                <a:solidFill>
                  <a:srgbClr val="FF0000"/>
                </a:solidFill>
              </a:rPr>
              <a:t>n,f</a:t>
            </a:r>
            <a:r>
              <a:rPr lang="en-GB" sz="1400" b="1" dirty="0" smtClean="0">
                <a:solidFill>
                  <a:srgbClr val="FF0000"/>
                </a:solidFill>
              </a:rPr>
              <a:t>)</a:t>
            </a:r>
            <a:r>
              <a:rPr lang="en-GB" sz="1400" b="1" dirty="0" smtClean="0"/>
              <a:t> reaction cross-section at </a:t>
            </a:r>
            <a:r>
              <a:rPr lang="en-GB" sz="1400" b="1" dirty="0" smtClean="0">
                <a:solidFill>
                  <a:srgbClr val="FF0000"/>
                </a:solidFill>
              </a:rPr>
              <a:t>EAR-1</a:t>
            </a:r>
            <a:r>
              <a:rPr lang="en-GB" sz="1400" b="1" dirty="0" smtClean="0"/>
              <a:t> and </a:t>
            </a:r>
            <a:r>
              <a:rPr lang="en-GB" sz="1400" b="1" dirty="0" smtClean="0">
                <a:solidFill>
                  <a:srgbClr val="FF0000"/>
                </a:solidFill>
              </a:rPr>
              <a:t>EAR-2 </a:t>
            </a:r>
            <a:r>
              <a:rPr lang="en-GB" sz="1400" b="1" dirty="0" smtClean="0"/>
              <a:t>of the CERN </a:t>
            </a:r>
            <a:r>
              <a:rPr lang="en-GB" sz="1400" b="1" dirty="0" err="1" smtClean="0"/>
              <a:t>n_TOF</a:t>
            </a:r>
            <a:r>
              <a:rPr lang="en-GB" sz="1400" b="1" dirty="0" smtClean="0"/>
              <a:t> facility </a:t>
            </a:r>
            <a:endParaRPr lang="en-GB" sz="1400" b="1" dirty="0" smtClean="0">
              <a:solidFill>
                <a:prstClr val="black">
                  <a:lumMod val="65000"/>
                  <a:lumOff val="35000"/>
                </a:prstClr>
              </a:solidFill>
              <a:latin typeface="Calibri" pitchFamily="34" charset="0"/>
            </a:endParaRPr>
          </a:p>
          <a:p>
            <a:pPr algn="r"/>
            <a:r>
              <a:rPr lang="fr-FR" sz="1400" dirty="0" smtClean="0"/>
              <a:t>55th INTC Meeting, CERN, </a:t>
            </a:r>
            <a:r>
              <a:rPr lang="fr-FR" sz="1400" dirty="0" err="1" smtClean="0"/>
              <a:t>February</a:t>
            </a:r>
            <a:r>
              <a:rPr lang="fr-FR" sz="1400" dirty="0" smtClean="0"/>
              <a:t> 2017</a:t>
            </a:r>
            <a:endParaRPr lang="fr-FR" sz="1400" dirty="0"/>
          </a:p>
        </p:txBody>
      </p:sp>
      <p:sp>
        <p:nvSpPr>
          <p:cNvPr id="10" name="Rectangle 9"/>
          <p:cNvSpPr/>
          <p:nvPr/>
        </p:nvSpPr>
        <p:spPr>
          <a:xfrm flipV="1">
            <a:off x="0" y="6237312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1" name="Picture 17" descr="tof_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592" y="6317408"/>
            <a:ext cx="839535" cy="486000"/>
          </a:xfrm>
          <a:prstGeom prst="rect">
            <a:avLst/>
          </a:prstGeom>
        </p:spPr>
      </p:pic>
      <p:pic>
        <p:nvPicPr>
          <p:cNvPr id="12" name="Picture 4" descr="pyrforo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88001" y="6292708"/>
            <a:ext cx="556319" cy="56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05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0661" y="769175"/>
            <a:ext cx="8876577" cy="3163337"/>
          </a:xfrm>
        </p:spPr>
        <p:txBody>
          <a:bodyPr>
            <a:normAutofit/>
          </a:bodyPr>
          <a:lstStyle/>
          <a:p>
            <a:r>
              <a:rPr lang="en-GB" sz="1800" dirty="0" smtClean="0"/>
              <a:t>Measurements are proposed to be performed at </a:t>
            </a:r>
            <a:r>
              <a:rPr lang="en-GB" sz="1800" dirty="0" err="1" smtClean="0"/>
              <a:t>n_TOF</a:t>
            </a:r>
            <a:r>
              <a:rPr lang="en-GB" sz="1800" dirty="0" smtClean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 smtClean="0"/>
              <a:t> </a:t>
            </a:r>
            <a:r>
              <a:rPr lang="en-GB" sz="1800" b="1" dirty="0" smtClean="0">
                <a:solidFill>
                  <a:srgbClr val="000000"/>
                </a:solidFill>
              </a:rPr>
              <a:t>EAR-1:</a:t>
            </a:r>
            <a:r>
              <a:rPr lang="en-GB" sz="1800" dirty="0" smtClean="0">
                <a:solidFill>
                  <a:srgbClr val="FF0000"/>
                </a:solidFill>
              </a:rPr>
              <a:t> high statistics data + excellent energy resolution </a:t>
            </a:r>
            <a:r>
              <a:rPr lang="en-GB" sz="1800" dirty="0" smtClean="0"/>
              <a:t>mainly</a:t>
            </a:r>
            <a:r>
              <a:rPr lang="en-GB" sz="1800" dirty="0" smtClean="0">
                <a:solidFill>
                  <a:srgbClr val="FF0000"/>
                </a:solidFill>
              </a:rPr>
              <a:t> </a:t>
            </a:r>
            <a:r>
              <a:rPr lang="en-GB" sz="1800" dirty="0" smtClean="0"/>
              <a:t>at and above the fission threshold.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800" dirty="0" smtClean="0"/>
              <a:t> </a:t>
            </a:r>
            <a:r>
              <a:rPr lang="en-GB" sz="1800" b="1" dirty="0" smtClean="0">
                <a:solidFill>
                  <a:srgbClr val="000000"/>
                </a:solidFill>
              </a:rPr>
              <a:t>EAR-2</a:t>
            </a:r>
            <a:r>
              <a:rPr lang="en-GB" sz="1800" dirty="0" smtClean="0"/>
              <a:t> </a:t>
            </a:r>
            <a:r>
              <a:rPr lang="en-GB" sz="1800" dirty="0">
                <a:solidFill>
                  <a:srgbClr val="FF0000"/>
                </a:solidFill>
              </a:rPr>
              <a:t>reasonable statistics </a:t>
            </a:r>
            <a:r>
              <a:rPr lang="en-GB" sz="1800" dirty="0" smtClean="0">
                <a:solidFill>
                  <a:srgbClr val="FF0000"/>
                </a:solidFill>
              </a:rPr>
              <a:t>+ good resolution </a:t>
            </a:r>
            <a:r>
              <a:rPr lang="en-GB" sz="1800" dirty="0"/>
              <a:t>in the resonance and sub-threshold </a:t>
            </a:r>
            <a:r>
              <a:rPr lang="en-GB" sz="1800" dirty="0" smtClean="0"/>
              <a:t>region. </a:t>
            </a:r>
          </a:p>
          <a:p>
            <a:r>
              <a:rPr lang="en-GB" sz="1800" dirty="0" smtClean="0"/>
              <a:t>The </a:t>
            </a:r>
            <a:r>
              <a:rPr lang="en-GB" sz="1800" b="1" dirty="0"/>
              <a:t>overlapping data from both areas </a:t>
            </a:r>
            <a:r>
              <a:rPr lang="en-GB" sz="1800" dirty="0"/>
              <a:t>(mainly from the threshold region to higher energies</a:t>
            </a:r>
            <a:r>
              <a:rPr lang="en-GB" sz="1800" dirty="0" smtClean="0"/>
              <a:t>): </a:t>
            </a:r>
            <a:r>
              <a:rPr lang="en-GB" sz="1800" dirty="0" smtClean="0"/>
              <a:t>validation of the cross section results. </a:t>
            </a:r>
            <a:endParaRPr lang="en-GB" sz="1800" dirty="0"/>
          </a:p>
          <a:p>
            <a:r>
              <a:rPr lang="en-GB" sz="1800" dirty="0" smtClean="0"/>
              <a:t>Reference reactions: </a:t>
            </a:r>
            <a:r>
              <a:rPr lang="en-GB" sz="1800" b="1" baseline="30000" dirty="0" smtClean="0"/>
              <a:t>235</a:t>
            </a:r>
            <a:r>
              <a:rPr lang="en-GB" sz="1800" b="1" dirty="0" smtClean="0"/>
              <a:t>U(</a:t>
            </a:r>
            <a:r>
              <a:rPr lang="en-GB" sz="1800" b="1" dirty="0" err="1" smtClean="0"/>
              <a:t>n,f</a:t>
            </a:r>
            <a:r>
              <a:rPr lang="en-GB" sz="1800" b="1" dirty="0" smtClean="0"/>
              <a:t>)</a:t>
            </a:r>
            <a:r>
              <a:rPr lang="el-GR" sz="1800" dirty="0" smtClean="0"/>
              <a:t>, </a:t>
            </a:r>
            <a:r>
              <a:rPr lang="en-GB" sz="1800" b="1" baseline="30000" dirty="0" smtClean="0"/>
              <a:t>238</a:t>
            </a:r>
            <a:r>
              <a:rPr lang="en-GB" sz="1800" b="1" dirty="0" smtClean="0"/>
              <a:t>U(</a:t>
            </a:r>
            <a:r>
              <a:rPr lang="en-GB" sz="1800" b="1" dirty="0" err="1" smtClean="0"/>
              <a:t>n,f</a:t>
            </a:r>
            <a:r>
              <a:rPr lang="en-GB" sz="1800" b="1" dirty="0" smtClean="0"/>
              <a:t>)</a:t>
            </a:r>
            <a:r>
              <a:rPr lang="en-GB" sz="1800" dirty="0" smtClean="0"/>
              <a:t> and </a:t>
            </a:r>
            <a:r>
              <a:rPr lang="en-GB" sz="1800" b="1" baseline="30000" dirty="0" smtClean="0"/>
              <a:t>10</a:t>
            </a:r>
            <a:r>
              <a:rPr lang="en-GB" sz="1800" b="1" dirty="0" smtClean="0"/>
              <a:t>B(n,</a:t>
            </a:r>
            <a:r>
              <a:rPr lang="el-GR" sz="1800" b="1" dirty="0" smtClean="0"/>
              <a:t>α)</a:t>
            </a:r>
            <a:r>
              <a:rPr lang="en-GB" sz="1800" dirty="0" smtClean="0"/>
              <a:t>.</a:t>
            </a:r>
            <a:endParaRPr lang="fr-FR" sz="2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3861A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0"/>
            <a:ext cx="8676456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Proposed measurement</a:t>
            </a:r>
            <a:endParaRPr lang="en-GB" sz="3600" dirty="0">
              <a:solidFill>
                <a:srgbClr val="00009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0" y="646977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15616" y="6237312"/>
            <a:ext cx="8028384" cy="620688"/>
          </a:xfrm>
          <a:prstGeom prst="rect">
            <a:avLst/>
          </a:prstGeom>
          <a:gradFill flip="none" rotWithShape="1">
            <a:gsLst>
              <a:gs pos="0">
                <a:srgbClr val="3861AA">
                  <a:alpha val="30000"/>
                </a:srgb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3" name="TextBox 15"/>
          <p:cNvSpPr txBox="1"/>
          <p:nvPr/>
        </p:nvSpPr>
        <p:spPr>
          <a:xfrm>
            <a:off x="1606559" y="6309320"/>
            <a:ext cx="753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/>
              <a:t>Measurement of the </a:t>
            </a:r>
            <a:r>
              <a:rPr lang="en-GB" sz="1400" b="1" baseline="30000" dirty="0" smtClean="0">
                <a:solidFill>
                  <a:srgbClr val="FF0000"/>
                </a:solidFill>
              </a:rPr>
              <a:t>230</a:t>
            </a:r>
            <a:r>
              <a:rPr lang="en-GB" sz="1400" b="1" dirty="0" smtClean="0">
                <a:solidFill>
                  <a:srgbClr val="FF0000"/>
                </a:solidFill>
              </a:rPr>
              <a:t>Th(</a:t>
            </a:r>
            <a:r>
              <a:rPr lang="en-GB" sz="1400" b="1" dirty="0" err="1" smtClean="0">
                <a:solidFill>
                  <a:srgbClr val="FF0000"/>
                </a:solidFill>
              </a:rPr>
              <a:t>n,f</a:t>
            </a:r>
            <a:r>
              <a:rPr lang="en-GB" sz="1400" b="1" dirty="0" smtClean="0">
                <a:solidFill>
                  <a:srgbClr val="FF0000"/>
                </a:solidFill>
              </a:rPr>
              <a:t>)</a:t>
            </a:r>
            <a:r>
              <a:rPr lang="en-GB" sz="1400" b="1" dirty="0" smtClean="0"/>
              <a:t> reaction cross-section at </a:t>
            </a:r>
            <a:r>
              <a:rPr lang="en-GB" sz="1400" b="1" dirty="0" smtClean="0">
                <a:solidFill>
                  <a:srgbClr val="FF0000"/>
                </a:solidFill>
              </a:rPr>
              <a:t>EAR-1</a:t>
            </a:r>
            <a:r>
              <a:rPr lang="en-GB" sz="1400" b="1" dirty="0" smtClean="0"/>
              <a:t> and </a:t>
            </a:r>
            <a:r>
              <a:rPr lang="en-GB" sz="1400" b="1" dirty="0" smtClean="0">
                <a:solidFill>
                  <a:srgbClr val="FF0000"/>
                </a:solidFill>
              </a:rPr>
              <a:t>EAR-2 </a:t>
            </a:r>
            <a:r>
              <a:rPr lang="en-GB" sz="1400" b="1" dirty="0" smtClean="0"/>
              <a:t>of the CERN </a:t>
            </a:r>
            <a:r>
              <a:rPr lang="en-GB" sz="1400" b="1" dirty="0" err="1" smtClean="0"/>
              <a:t>n_TOF</a:t>
            </a:r>
            <a:r>
              <a:rPr lang="en-GB" sz="1400" b="1" dirty="0" smtClean="0"/>
              <a:t> facility </a:t>
            </a:r>
            <a:endParaRPr lang="en-GB" sz="1400" b="1" dirty="0" smtClean="0">
              <a:solidFill>
                <a:prstClr val="black">
                  <a:lumMod val="65000"/>
                  <a:lumOff val="35000"/>
                </a:prstClr>
              </a:solidFill>
              <a:latin typeface="Calibri" pitchFamily="34" charset="0"/>
            </a:endParaRPr>
          </a:p>
          <a:p>
            <a:pPr algn="r"/>
            <a:r>
              <a:rPr lang="fr-FR" sz="1400" dirty="0" smtClean="0"/>
              <a:t>55th INTC Meeting, CERN, </a:t>
            </a:r>
            <a:r>
              <a:rPr lang="fr-FR" sz="1400" dirty="0" err="1" smtClean="0"/>
              <a:t>February</a:t>
            </a:r>
            <a:r>
              <a:rPr lang="fr-FR" sz="1400" dirty="0" smtClean="0"/>
              <a:t> 2017</a:t>
            </a:r>
            <a:endParaRPr lang="fr-FR" sz="1400" dirty="0"/>
          </a:p>
        </p:txBody>
      </p:sp>
      <p:sp>
        <p:nvSpPr>
          <p:cNvPr id="14" name="Rectangle 13"/>
          <p:cNvSpPr/>
          <p:nvPr/>
        </p:nvSpPr>
        <p:spPr>
          <a:xfrm flipV="1">
            <a:off x="0" y="6237312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5" name="Picture 17" descr="tof_sm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592" y="6317408"/>
            <a:ext cx="839535" cy="486000"/>
          </a:xfrm>
          <a:prstGeom prst="rect">
            <a:avLst/>
          </a:prstGeom>
        </p:spPr>
      </p:pic>
      <p:pic>
        <p:nvPicPr>
          <p:cNvPr id="16" name="Picture 4" descr="pyrforo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88001" y="6292708"/>
            <a:ext cx="556319" cy="56015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67421" y="4435692"/>
            <a:ext cx="864955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Difficulties</a:t>
            </a:r>
            <a:r>
              <a:rPr lang="fr-FR" dirty="0"/>
              <a:t>: </a:t>
            </a:r>
          </a:p>
          <a:p>
            <a:pPr marL="457200" indent="-457200">
              <a:buFont typeface="+mj-lt"/>
              <a:buAutoNum type="arabicPeriod"/>
            </a:pPr>
            <a:r>
              <a:rPr lang="fr-FR" b="1" dirty="0" err="1"/>
              <a:t>high</a:t>
            </a:r>
            <a:r>
              <a:rPr lang="fr-FR" b="1" dirty="0"/>
              <a:t> alpha background (</a:t>
            </a:r>
            <a:r>
              <a:rPr lang="fr-FR" b="1" dirty="0" err="1"/>
              <a:t>natural</a:t>
            </a:r>
            <a:r>
              <a:rPr lang="fr-FR" b="1" dirty="0"/>
              <a:t> </a:t>
            </a:r>
            <a:r>
              <a:rPr lang="fr-FR" b="1" baseline="30000" dirty="0"/>
              <a:t>230</a:t>
            </a:r>
            <a:r>
              <a:rPr lang="fr-FR" b="1" dirty="0"/>
              <a:t>Th </a:t>
            </a:r>
            <a:r>
              <a:rPr lang="fr-FR" b="1" dirty="0" err="1"/>
              <a:t>radioactivity</a:t>
            </a:r>
            <a:r>
              <a:rPr lang="fr-FR" b="1" dirty="0"/>
              <a:t>).</a:t>
            </a:r>
            <a:r>
              <a:rPr lang="fr-FR" dirty="0"/>
              <a:t> </a:t>
            </a:r>
          </a:p>
          <a:p>
            <a:pPr>
              <a:buFont typeface="Symbol" charset="0"/>
              <a:buChar char=""/>
            </a:pPr>
            <a:r>
              <a:rPr lang="fr-FR" dirty="0" err="1"/>
              <a:t>minimization</a:t>
            </a:r>
            <a:r>
              <a:rPr lang="fr-FR" dirty="0"/>
              <a:t> of </a:t>
            </a:r>
            <a:r>
              <a:rPr lang="fr-FR" dirty="0" err="1"/>
              <a:t>activity</a:t>
            </a:r>
            <a:r>
              <a:rPr lang="fr-FR" dirty="0"/>
              <a:t> / target =&gt;</a:t>
            </a:r>
            <a:r>
              <a:rPr lang="fr-FR" b="1" i="1" dirty="0"/>
              <a:t>minimum mass per target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fr-FR" b="1" dirty="0" err="1"/>
              <a:t>low</a:t>
            </a:r>
            <a:r>
              <a:rPr lang="fr-FR" b="1" dirty="0"/>
              <a:t> </a:t>
            </a:r>
            <a:r>
              <a:rPr lang="fr-FR" b="1" baseline="30000" dirty="0"/>
              <a:t>230</a:t>
            </a:r>
            <a:r>
              <a:rPr lang="fr-FR" b="1" dirty="0"/>
              <a:t>Th(</a:t>
            </a:r>
            <a:r>
              <a:rPr lang="fr-FR" b="1" dirty="0" err="1"/>
              <a:t>n,f</a:t>
            </a:r>
            <a:r>
              <a:rPr lang="fr-FR" b="1" dirty="0"/>
              <a:t>) cross section</a:t>
            </a:r>
          </a:p>
          <a:p>
            <a:pPr>
              <a:buFont typeface="Symbol" charset="0"/>
              <a:buChar char=""/>
            </a:pPr>
            <a:r>
              <a:rPr lang="en-US" dirty="0"/>
              <a:t>maximization of instantaneous neutron </a:t>
            </a:r>
            <a:r>
              <a:rPr lang="en-US" dirty="0" err="1"/>
              <a:t>fluence</a:t>
            </a:r>
            <a:r>
              <a:rPr lang="en-US" dirty="0"/>
              <a:t> =&gt; </a:t>
            </a:r>
            <a:r>
              <a:rPr lang="en-US" b="1" i="1" dirty="0"/>
              <a:t>big collimators</a:t>
            </a:r>
          </a:p>
          <a:p>
            <a:pPr>
              <a:buFont typeface="Symbol" charset="0"/>
              <a:buChar char=""/>
            </a:pPr>
            <a:r>
              <a:rPr lang="en-US" dirty="0"/>
              <a:t>maximization of total mass =&gt; </a:t>
            </a:r>
            <a:r>
              <a:rPr lang="en-US" b="1" i="1" dirty="0"/>
              <a:t>stack of many  </a:t>
            </a:r>
            <a:r>
              <a:rPr lang="en-US" b="1" i="1" baseline="30000" dirty="0"/>
              <a:t>230</a:t>
            </a:r>
            <a:r>
              <a:rPr lang="en-US" b="1" i="1" dirty="0"/>
              <a:t>Th targets</a:t>
            </a:r>
            <a:endParaRPr lang="fr-FR" b="1" i="1" dirty="0"/>
          </a:p>
        </p:txBody>
      </p:sp>
      <p:pic>
        <p:nvPicPr>
          <p:cNvPr id="17" name="Image 16" descr="janis_plot_evaluation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379" y="2886412"/>
            <a:ext cx="3421619" cy="2092200"/>
          </a:xfrm>
          <a:prstGeom prst="rect">
            <a:avLst/>
          </a:prstGeom>
        </p:spPr>
      </p:pic>
      <p:cxnSp>
        <p:nvCxnSpPr>
          <p:cNvPr id="8" name="Connecteur droit 7"/>
          <p:cNvCxnSpPr/>
          <p:nvPr/>
        </p:nvCxnSpPr>
        <p:spPr>
          <a:xfrm flipH="1" flipV="1">
            <a:off x="8442476" y="3132667"/>
            <a:ext cx="12095" cy="1572381"/>
          </a:xfrm>
          <a:prstGeom prst="line">
            <a:avLst/>
          </a:prstGeom>
          <a:ln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627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7978" y="625298"/>
            <a:ext cx="8886022" cy="58836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u="sng" dirty="0" err="1" smtClean="0"/>
              <a:t>Targets</a:t>
            </a:r>
            <a:r>
              <a:rPr lang="fr-FR" u="sng" dirty="0" smtClean="0"/>
              <a:t>:</a:t>
            </a:r>
            <a:r>
              <a:rPr lang="fr-FR" dirty="0" smtClean="0"/>
              <a:t> </a:t>
            </a:r>
            <a:r>
              <a:rPr lang="fr-FR" sz="2400" dirty="0" smtClean="0"/>
              <a:t>Joint </a:t>
            </a:r>
            <a:r>
              <a:rPr lang="fr-FR" sz="2400" dirty="0" err="1" smtClean="0"/>
              <a:t>Research</a:t>
            </a:r>
            <a:r>
              <a:rPr lang="fr-FR" sz="2400" dirty="0" smtClean="0"/>
              <a:t> Centre – Geel, </a:t>
            </a:r>
            <a:r>
              <a:rPr lang="fr-FR" sz="2400" dirty="0" err="1" smtClean="0"/>
              <a:t>Belgium</a:t>
            </a:r>
            <a:endParaRPr lang="fr-FR" sz="2400" dirty="0" smtClean="0"/>
          </a:p>
          <a:p>
            <a:pPr marL="0" indent="0">
              <a:buNone/>
            </a:pPr>
            <a:r>
              <a:rPr lang="en-GB" sz="1400" dirty="0"/>
              <a:t>preliminary agreement with IRMM </a:t>
            </a:r>
            <a:r>
              <a:rPr lang="en-GB" sz="1400" dirty="0" smtClean="0"/>
              <a:t>already exists, to be made </a:t>
            </a:r>
            <a:r>
              <a:rPr lang="en-GB" sz="1400" dirty="0"/>
              <a:t>official upon approval of this </a:t>
            </a: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proposal.</a:t>
            </a:r>
          </a:p>
          <a:p>
            <a:pPr lvl="0"/>
            <a:r>
              <a:rPr lang="fr-FR" sz="2400" b="1" i="1" baseline="30000" dirty="0">
                <a:solidFill>
                  <a:prstClr val="black"/>
                </a:solidFill>
              </a:rPr>
              <a:t>230</a:t>
            </a:r>
            <a:r>
              <a:rPr lang="fr-FR" sz="2400" b="1" i="1" dirty="0">
                <a:solidFill>
                  <a:prstClr val="black"/>
                </a:solidFill>
              </a:rPr>
              <a:t>Th </a:t>
            </a:r>
            <a:r>
              <a:rPr lang="fr-FR" sz="2400" b="1" i="1" dirty="0" err="1" smtClean="0">
                <a:solidFill>
                  <a:prstClr val="black"/>
                </a:solidFill>
              </a:rPr>
              <a:t>targets</a:t>
            </a:r>
            <a:r>
              <a:rPr lang="fr-FR" sz="2400" dirty="0" smtClean="0">
                <a:solidFill>
                  <a:prstClr val="black"/>
                </a:solidFill>
              </a:rPr>
              <a:t>:</a:t>
            </a:r>
            <a:endParaRPr lang="en-US" sz="1400" dirty="0" smtClean="0"/>
          </a:p>
          <a:p>
            <a:pPr>
              <a:buFont typeface="Wingdings" charset="2"/>
              <a:buChar char="Ø"/>
            </a:pPr>
            <a:r>
              <a:rPr lang="fr-FR" sz="2000" dirty="0" err="1" smtClean="0"/>
              <a:t>material</a:t>
            </a:r>
            <a:r>
              <a:rPr lang="fr-FR" sz="2000" dirty="0" smtClean="0"/>
              <a:t> </a:t>
            </a:r>
            <a:r>
              <a:rPr lang="fr-FR" sz="2000" dirty="0" err="1" smtClean="0"/>
              <a:t>available</a:t>
            </a:r>
            <a:r>
              <a:rPr lang="fr-FR" sz="2000" dirty="0" smtClean="0"/>
              <a:t>.</a:t>
            </a:r>
            <a:endParaRPr lang="fr-FR" sz="2000" dirty="0" smtClean="0"/>
          </a:p>
          <a:p>
            <a:pPr>
              <a:buFont typeface="Wingdings" charset="2"/>
              <a:buChar char="Ø"/>
            </a:pPr>
            <a:r>
              <a:rPr lang="fr-FR" sz="2000" dirty="0" err="1" smtClean="0"/>
              <a:t>Electrodeposition</a:t>
            </a:r>
            <a:r>
              <a:rPr lang="fr-FR" sz="2000" dirty="0" smtClean="0"/>
              <a:t> </a:t>
            </a:r>
            <a:r>
              <a:rPr lang="en-GB" sz="2000" dirty="0" smtClean="0"/>
              <a:t>in the form of thorium dioxide (ThO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) </a:t>
            </a:r>
            <a:r>
              <a:rPr lang="fr-FR" sz="2000" dirty="0" smtClean="0"/>
              <a:t>on 25 </a:t>
            </a:r>
            <a:r>
              <a:rPr lang="fr-FR" sz="2000" dirty="0" err="1" smtClean="0"/>
              <a:t>μm</a:t>
            </a:r>
            <a:r>
              <a:rPr lang="fr-FR" sz="2000" dirty="0" smtClean="0"/>
              <a:t> Al </a:t>
            </a:r>
            <a:r>
              <a:rPr lang="fr-FR" sz="2000" dirty="0" err="1" smtClean="0"/>
              <a:t>backing</a:t>
            </a:r>
            <a:r>
              <a:rPr lang="fr-FR" sz="2000" dirty="0" smtClean="0"/>
              <a:t>.</a:t>
            </a:r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 smtClean="0"/>
          </a:p>
          <a:p>
            <a:pPr>
              <a:buFont typeface="Wingdings" charset="2"/>
              <a:buChar char="Ø"/>
            </a:pPr>
            <a:r>
              <a:rPr lang="en-US" sz="2000" dirty="0" smtClean="0"/>
              <a:t>Low mass/activity per sample, large surface</a:t>
            </a:r>
            <a:endParaRPr lang="fr-FR" dirty="0" smtClean="0"/>
          </a:p>
          <a:p>
            <a:pPr>
              <a:buFont typeface="Wingdings" charset="2"/>
              <a:buChar char="Ø"/>
            </a:pPr>
            <a:r>
              <a:rPr lang="fr-FR" sz="2000" dirty="0" err="1" smtClean="0"/>
              <a:t>Impurity</a:t>
            </a:r>
            <a:r>
              <a:rPr lang="fr-FR" sz="2000" dirty="0" smtClean="0"/>
              <a:t>: </a:t>
            </a:r>
            <a:r>
              <a:rPr lang="fr-FR" sz="2000" baseline="30000" dirty="0" smtClean="0"/>
              <a:t>232</a:t>
            </a:r>
            <a:r>
              <a:rPr lang="fr-FR" sz="2000" dirty="0" smtClean="0"/>
              <a:t>Th (8.46%): contribution </a:t>
            </a:r>
            <a:r>
              <a:rPr lang="fr-FR" sz="2000" dirty="0" err="1" smtClean="0"/>
              <a:t>very</a:t>
            </a:r>
            <a:r>
              <a:rPr lang="fr-FR" sz="2000" dirty="0" smtClean="0"/>
              <a:t> </a:t>
            </a:r>
            <a:r>
              <a:rPr lang="fr-FR" sz="2000" dirty="0" err="1" smtClean="0"/>
              <a:t>small</a:t>
            </a:r>
            <a:r>
              <a:rPr lang="fr-FR" sz="2000" dirty="0" smtClean="0"/>
              <a:t> and </a:t>
            </a:r>
            <a:r>
              <a:rPr lang="fr-FR" sz="2000" dirty="0" err="1" smtClean="0"/>
              <a:t>easily</a:t>
            </a:r>
            <a:r>
              <a:rPr lang="fr-FR" sz="2000" dirty="0" smtClean="0"/>
              <a:t> </a:t>
            </a:r>
            <a:r>
              <a:rPr lang="fr-FR" sz="2000" dirty="0" err="1" smtClean="0"/>
              <a:t>subtracted</a:t>
            </a:r>
            <a:r>
              <a:rPr lang="fr-FR" sz="2000" dirty="0" smtClean="0"/>
              <a:t> (one </a:t>
            </a:r>
            <a:r>
              <a:rPr lang="fr-FR" sz="2000" dirty="0" err="1" smtClean="0"/>
              <a:t>hyperpure</a:t>
            </a:r>
            <a:r>
              <a:rPr lang="fr-FR" sz="2000" dirty="0" smtClean="0"/>
              <a:t> target for cross check).</a:t>
            </a:r>
          </a:p>
          <a:p>
            <a:pPr>
              <a:buFont typeface="Wingdings" charset="2"/>
              <a:buChar char="Ø"/>
            </a:pPr>
            <a:endParaRPr lang="fr-FR" sz="1400" dirty="0" smtClean="0"/>
          </a:p>
          <a:p>
            <a:r>
              <a:rPr lang="fr-FR" sz="2400" b="1" i="1" dirty="0" smtClean="0"/>
              <a:t>Reference </a:t>
            </a:r>
            <a:r>
              <a:rPr lang="fr-FR" sz="2400" b="1" i="1" dirty="0" err="1" smtClean="0"/>
              <a:t>targets</a:t>
            </a:r>
            <a:r>
              <a:rPr lang="fr-FR" sz="2400" dirty="0" smtClean="0"/>
              <a:t>: </a:t>
            </a:r>
            <a:r>
              <a:rPr lang="en-GB" sz="2400" baseline="30000" dirty="0" smtClean="0"/>
              <a:t>235</a:t>
            </a:r>
            <a:r>
              <a:rPr lang="en-GB" sz="2400" dirty="0" smtClean="0"/>
              <a:t>U, </a:t>
            </a:r>
            <a:r>
              <a:rPr lang="en-GB" sz="2400" baseline="30000" dirty="0" smtClean="0"/>
              <a:t>238</a:t>
            </a:r>
            <a:r>
              <a:rPr lang="en-GB" sz="2400" dirty="0" smtClean="0"/>
              <a:t>U,</a:t>
            </a:r>
            <a:r>
              <a:rPr lang="en-US" sz="2400" dirty="0" smtClean="0">
                <a:effectLst/>
              </a:rPr>
              <a:t> </a:t>
            </a:r>
            <a:r>
              <a:rPr lang="en-GB" sz="2400" baseline="30000" dirty="0" smtClean="0"/>
              <a:t>10</a:t>
            </a:r>
            <a:r>
              <a:rPr lang="en-GB" sz="2400" dirty="0" smtClean="0"/>
              <a:t>B </a:t>
            </a:r>
          </a:p>
          <a:p>
            <a:pPr marL="0" indent="0">
              <a:buNone/>
            </a:pPr>
            <a:r>
              <a:rPr lang="en-GB" sz="2400" dirty="0" smtClean="0"/>
              <a:t>(same geometry + backing characteristics). </a:t>
            </a:r>
            <a:endParaRPr lang="fr-FR" sz="2400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3861AA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0"/>
            <a:ext cx="8676456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dirty="0" smtClean="0">
                <a:solidFill>
                  <a:srgbClr val="000090"/>
                </a:solidFill>
                <a:latin typeface="Calibri"/>
              </a:rPr>
              <a:t>Experimental setup (I)</a:t>
            </a:r>
            <a:endParaRPr lang="en-GB" sz="3600" dirty="0">
              <a:solidFill>
                <a:srgbClr val="00009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0" y="646977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graphicFrame>
        <p:nvGraphicFramePr>
          <p:cNvPr id="10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855843"/>
              </p:ext>
            </p:extLst>
          </p:nvPr>
        </p:nvGraphicFramePr>
        <p:xfrm>
          <a:off x="257978" y="2900111"/>
          <a:ext cx="7704138" cy="915988"/>
        </p:xfrm>
        <a:graphic>
          <a:graphicData uri="http://schemas.openxmlformats.org/drawingml/2006/table">
            <a:tbl>
              <a:tblPr/>
              <a:tblGrid>
                <a:gridCol w="740242"/>
                <a:gridCol w="704018"/>
                <a:gridCol w="943017"/>
                <a:gridCol w="894875"/>
                <a:gridCol w="992575"/>
                <a:gridCol w="930274"/>
                <a:gridCol w="833989"/>
                <a:gridCol w="832574"/>
                <a:gridCol w="832574"/>
              </a:tblGrid>
              <a:tr h="68738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Isotope</a:t>
                      </a:r>
                      <a:endParaRPr kumimoji="0" lang="el-G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4" marR="68574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2C1E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Purity [%]</a:t>
                      </a:r>
                      <a:endParaRPr kumimoji="0" lang="el-G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4" marR="68574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2C1E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Thickness [</a:t>
                      </a:r>
                      <a:r>
                        <a:rPr kumimoji="0" lang="el-G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μ</a:t>
                      </a: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g/cm</a:t>
                      </a:r>
                      <a:r>
                        <a:rPr kumimoji="0" lang="en-GB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</a:t>
                      </a: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]</a:t>
                      </a:r>
                      <a:endParaRPr kumimoji="0" lang="el-G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4" marR="68574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2C1E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Diameter [cm]</a:t>
                      </a:r>
                      <a:endParaRPr kumimoji="0" lang="el-G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4" marR="68574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2C1E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Sample Mass [mg]</a:t>
                      </a:r>
                      <a:endParaRPr kumimoji="0" lang="el-G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4" marR="68574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2C1E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Sample Activity [</a:t>
                      </a:r>
                      <a:r>
                        <a:rPr kumimoji="0" lang="en-GB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MBq</a:t>
                      </a: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]</a:t>
                      </a:r>
                      <a:endParaRPr kumimoji="0" lang="el-G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4" marR="68574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2C1E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No. of samples</a:t>
                      </a:r>
                      <a:endParaRPr kumimoji="0" lang="el-G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4" marR="68574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2C1E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Total Mass [mg]</a:t>
                      </a:r>
                      <a:endParaRPr kumimoji="0" lang="el-G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4" marR="68574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2C1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Total Activity [</a:t>
                      </a:r>
                      <a:r>
                        <a:rPr kumimoji="0" lang="en-GB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MBq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]</a:t>
                      </a:r>
                      <a:endParaRPr kumimoji="0" lang="el-G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4" marR="68574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2C1E3"/>
                    </a:solidFill>
                  </a:tcPr>
                </a:tc>
              </a:tr>
              <a:tr h="2286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230</a:t>
                      </a: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Th</a:t>
                      </a:r>
                      <a:endParaRPr kumimoji="0" lang="el-G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4" marR="68574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2C1E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91.54</a:t>
                      </a:r>
                      <a:endParaRPr kumimoji="0" lang="el-G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4" marR="68574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100</a:t>
                      </a:r>
                      <a:endParaRPr kumimoji="0" lang="el-G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4" marR="68574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8.0</a:t>
                      </a:r>
                      <a:endParaRPr kumimoji="0" lang="el-G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4" marR="68574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5.0</a:t>
                      </a:r>
                      <a:endParaRPr kumimoji="0" lang="el-G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4" marR="68574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+mn-cs"/>
                        </a:rPr>
                        <a:t>3.8</a:t>
                      </a:r>
                      <a:endParaRPr kumimoji="0" lang="el-G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4" marR="68574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6</a:t>
                      </a:r>
                      <a:endParaRPr kumimoji="0" lang="el-G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4" marR="68574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30.0</a:t>
                      </a:r>
                      <a:endParaRPr kumimoji="0" lang="el-G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4" marR="68574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ＭＳ Ｐゴシック" charset="0"/>
                          <a:cs typeface="Arial"/>
                        </a:rPr>
                        <a:t>23</a:t>
                      </a:r>
                      <a:endParaRPr kumimoji="0" lang="el-GR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ＭＳ Ｐゴシック" charset="0"/>
                        <a:cs typeface="Arial"/>
                      </a:endParaRPr>
                    </a:p>
                  </a:txBody>
                  <a:tcPr marL="68574" marR="68574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pic>
        <p:nvPicPr>
          <p:cNvPr id="11" name="Image 1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9" t="13891" r="15750" b="8246"/>
          <a:stretch/>
        </p:blipFill>
        <p:spPr>
          <a:xfrm>
            <a:off x="7393741" y="844112"/>
            <a:ext cx="1357204" cy="1270116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7303079" y="2114228"/>
            <a:ext cx="1529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err="1" smtClean="0"/>
              <a:t>Courtesy</a:t>
            </a:r>
            <a:r>
              <a:rPr lang="fr-FR" sz="1400" i="1" dirty="0" smtClean="0"/>
              <a:t>: J. Heyse</a:t>
            </a:r>
            <a:endParaRPr lang="fr-FR" sz="1400" i="1" dirty="0"/>
          </a:p>
        </p:txBody>
      </p:sp>
      <p:sp>
        <p:nvSpPr>
          <p:cNvPr id="18" name="Rectangle 17"/>
          <p:cNvSpPr/>
          <p:nvPr/>
        </p:nvSpPr>
        <p:spPr>
          <a:xfrm>
            <a:off x="1115616" y="6237312"/>
            <a:ext cx="8028384" cy="620688"/>
          </a:xfrm>
          <a:prstGeom prst="rect">
            <a:avLst/>
          </a:prstGeom>
          <a:gradFill flip="none" rotWithShape="1">
            <a:gsLst>
              <a:gs pos="0">
                <a:srgbClr val="3861AA">
                  <a:alpha val="30000"/>
                </a:srgb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9" name="TextBox 15"/>
          <p:cNvSpPr txBox="1"/>
          <p:nvPr/>
        </p:nvSpPr>
        <p:spPr>
          <a:xfrm>
            <a:off x="1606559" y="6309320"/>
            <a:ext cx="7537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/>
              <a:t>Measurement of the </a:t>
            </a:r>
            <a:r>
              <a:rPr lang="en-GB" sz="1400" b="1" baseline="30000" dirty="0" smtClean="0">
                <a:solidFill>
                  <a:srgbClr val="FF0000"/>
                </a:solidFill>
              </a:rPr>
              <a:t>230</a:t>
            </a:r>
            <a:r>
              <a:rPr lang="en-GB" sz="1400" b="1" dirty="0" smtClean="0">
                <a:solidFill>
                  <a:srgbClr val="FF0000"/>
                </a:solidFill>
              </a:rPr>
              <a:t>Th(</a:t>
            </a:r>
            <a:r>
              <a:rPr lang="en-GB" sz="1400" b="1" dirty="0" err="1" smtClean="0">
                <a:solidFill>
                  <a:srgbClr val="FF0000"/>
                </a:solidFill>
              </a:rPr>
              <a:t>n,f</a:t>
            </a:r>
            <a:r>
              <a:rPr lang="en-GB" sz="1400" b="1" dirty="0" smtClean="0">
                <a:solidFill>
                  <a:srgbClr val="FF0000"/>
                </a:solidFill>
              </a:rPr>
              <a:t>)</a:t>
            </a:r>
            <a:r>
              <a:rPr lang="en-GB" sz="1400" b="1" dirty="0" smtClean="0"/>
              <a:t> reaction cross-section at </a:t>
            </a:r>
            <a:r>
              <a:rPr lang="en-GB" sz="1400" b="1" dirty="0" smtClean="0">
                <a:solidFill>
                  <a:srgbClr val="FF0000"/>
                </a:solidFill>
              </a:rPr>
              <a:t>EAR-1</a:t>
            </a:r>
            <a:r>
              <a:rPr lang="en-GB" sz="1400" b="1" dirty="0" smtClean="0"/>
              <a:t> and </a:t>
            </a:r>
            <a:r>
              <a:rPr lang="en-GB" sz="1400" b="1" dirty="0" smtClean="0">
                <a:solidFill>
                  <a:srgbClr val="FF0000"/>
                </a:solidFill>
              </a:rPr>
              <a:t>EAR-2 </a:t>
            </a:r>
            <a:r>
              <a:rPr lang="en-GB" sz="1400" b="1" dirty="0" smtClean="0"/>
              <a:t>of the CERN </a:t>
            </a:r>
            <a:r>
              <a:rPr lang="en-GB" sz="1400" b="1" dirty="0" err="1" smtClean="0"/>
              <a:t>n_TOF</a:t>
            </a:r>
            <a:r>
              <a:rPr lang="en-GB" sz="1400" b="1" dirty="0" smtClean="0"/>
              <a:t> facility </a:t>
            </a:r>
            <a:endParaRPr lang="en-GB" sz="1400" b="1" dirty="0" smtClean="0">
              <a:solidFill>
                <a:prstClr val="black">
                  <a:lumMod val="65000"/>
                  <a:lumOff val="35000"/>
                </a:prstClr>
              </a:solidFill>
              <a:latin typeface="Calibri" pitchFamily="34" charset="0"/>
            </a:endParaRPr>
          </a:p>
          <a:p>
            <a:pPr algn="r"/>
            <a:r>
              <a:rPr lang="fr-FR" sz="1400" dirty="0" smtClean="0"/>
              <a:t>55th INTC Meeting, CERN, </a:t>
            </a:r>
            <a:r>
              <a:rPr lang="fr-FR" sz="1400" dirty="0" err="1" smtClean="0"/>
              <a:t>February</a:t>
            </a:r>
            <a:r>
              <a:rPr lang="fr-FR" sz="1400" dirty="0" smtClean="0"/>
              <a:t> 2017</a:t>
            </a:r>
            <a:endParaRPr lang="fr-FR" sz="1400" dirty="0"/>
          </a:p>
        </p:txBody>
      </p:sp>
      <p:sp>
        <p:nvSpPr>
          <p:cNvPr id="20" name="Rectangle 19"/>
          <p:cNvSpPr/>
          <p:nvPr/>
        </p:nvSpPr>
        <p:spPr>
          <a:xfrm flipV="1">
            <a:off x="0" y="6237312"/>
            <a:ext cx="9144000" cy="45719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21" name="Picture 17" descr="tof_sm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592" y="6317408"/>
            <a:ext cx="839535" cy="486000"/>
          </a:xfrm>
          <a:prstGeom prst="rect">
            <a:avLst/>
          </a:prstGeom>
        </p:spPr>
      </p:pic>
      <p:pic>
        <p:nvPicPr>
          <p:cNvPr id="22" name="Picture 4" descr="pyrforo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88001" y="6292708"/>
            <a:ext cx="556319" cy="56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438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3586</TotalTime>
  <Words>1579</Words>
  <Application>Microsoft Macintosh PowerPoint</Application>
  <PresentationFormat>Présentation à l'écran (4:3)</PresentationFormat>
  <Paragraphs>197</Paragraphs>
  <Slides>18</Slides>
  <Notes>6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0" baseType="lpstr">
      <vt:lpstr>Thème Office</vt:lpstr>
      <vt:lpstr>Εικόνα Bitmap</vt:lpstr>
      <vt:lpstr>Measurement of the 230Th(n,f) reaction cross-section at EAR-1 and EAR-2 of the CERN n_TOF facility </vt:lpstr>
      <vt:lpstr>Outline</vt:lpstr>
      <vt:lpstr>Motivation (I)</vt:lpstr>
      <vt:lpstr>Motivation (II)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 of the 230Th(n,f) reaction cross-section at EAR-1 and EAR-2 of the CERN n_TOF facility </dc:title>
  <dc:creator>maria</dc:creator>
  <cp:lastModifiedBy>maria</cp:lastModifiedBy>
  <cp:revision>110</cp:revision>
  <cp:lastPrinted>2017-02-03T11:50:18Z</cp:lastPrinted>
  <dcterms:created xsi:type="dcterms:W3CDTF">2017-02-03T08:52:29Z</dcterms:created>
  <dcterms:modified xsi:type="dcterms:W3CDTF">2017-02-07T22:48:06Z</dcterms:modified>
</cp:coreProperties>
</file>