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6" r:id="rId11"/>
    <p:sldId id="292" r:id="rId12"/>
    <p:sldId id="293" r:id="rId13"/>
    <p:sldId id="295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1A8532-71C1-4FF6-A2B1-B33042388DC6}">
          <p14:sldIdLst>
            <p14:sldId id="256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6"/>
            <p14:sldId id="292"/>
            <p14:sldId id="293"/>
            <p14:sldId id="295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7218"/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44" autoAdjust="0"/>
  </p:normalViewPr>
  <p:slideViewPr>
    <p:cSldViewPr>
      <p:cViewPr>
        <p:scale>
          <a:sx n="80" d="100"/>
          <a:sy n="80" d="100"/>
        </p:scale>
        <p:origin x="-107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10:19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236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5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GB" dirty="0"/>
              <a:t>Nuclear-chemical synthesis of iron compounds and their Mössbauer identification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3789040"/>
            <a:ext cx="6400800" cy="1872208"/>
          </a:xfrm>
        </p:spPr>
        <p:txBody>
          <a:bodyPr>
            <a:no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to the ISOLDE and Neutron Time-of-Flight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Committee</a:t>
            </a:r>
            <a:endParaRPr lang="da-D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P.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Gunnlaugsson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K.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Dedushenko, L.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Hemmingsen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phys.au.dk/uploads/RTEmagicC_Logo_color_MoBbauer_cr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574" y="4149080"/>
            <a:ext cx="1295426" cy="12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Nuclear </a:t>
            </a:r>
            <a:r>
              <a:rPr lang="en-GB" dirty="0"/>
              <a:t>chemical 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FeO</a:t>
            </a:r>
            <a:r>
              <a:rPr lang="da-DK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exist (Fe as Fe</a:t>
            </a:r>
            <a:r>
              <a:rPr lang="da-DK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4+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MnO</a:t>
            </a:r>
            <a:r>
              <a:rPr lang="da-DK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exists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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Make </a:t>
            </a:r>
            <a:r>
              <a:rPr lang="da-DK" sz="2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57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MnO</a:t>
            </a:r>
            <a:r>
              <a:rPr lang="da-DK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Wait for </a:t>
            </a:r>
            <a:r>
              <a:rPr lang="da-DK" sz="2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57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FeO</a:t>
            </a:r>
            <a:r>
              <a:rPr lang="da-DK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</a:t>
            </a:r>
          </a:p>
          <a:p>
            <a:pPr lvl="1"/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79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High charge states of 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“Natural”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charge states: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Fe: 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4+, </a:t>
            </a:r>
            <a:r>
              <a:rPr lang="da-DK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5+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6+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Mn: 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3+, 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4+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5+, </a:t>
            </a:r>
            <a:r>
              <a:rPr lang="da-D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6+, 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7+, 8+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Oxidation involving Mn</a:t>
            </a:r>
            <a:r>
              <a:rPr lang="da-DK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7+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2Mn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+ 5NaBiO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+ 14H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2MnO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+ 5Na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+ 5Bi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7H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Freezing and wait for the decay... (</a:t>
            </a:r>
            <a:r>
              <a:rPr lang="da-DK" sz="2400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da-DK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100 ns lifetime of </a:t>
            </a:r>
            <a:r>
              <a:rPr lang="da-DK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57*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Fe, should not change the local configuration i.e. Fe</a:t>
            </a:r>
            <a:r>
              <a:rPr lang="da-DK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7+</a:t>
            </a:r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should be measured</a:t>
            </a:r>
          </a:p>
          <a:p>
            <a:endParaRPr lang="da-D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supported by theoretical calculations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40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Isotopic exchange</a:t>
            </a:r>
          </a:p>
          <a:p>
            <a:pPr lvl="1"/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of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GB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comparison to direct implantation into MO</a:t>
            </a:r>
            <a:r>
              <a:rPr lang="da-DK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substrates</a:t>
            </a:r>
          </a:p>
          <a:p>
            <a:endParaRPr lang="da-D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Biological role: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 as cofactors for a large variety of enzymes and are essential in detoxification of superoxide free radicals in organisms. This project may provide a new analytical method within this field of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2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019" y="1135571"/>
            <a:ext cx="2538477" cy="2216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eMS</a:t>
            </a:r>
            <a:r>
              <a:rPr lang="en-GB" dirty="0" smtClean="0"/>
              <a:t> collaboration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300057"/>
              </p:ext>
            </p:extLst>
          </p:nvPr>
        </p:nvGraphicFramePr>
        <p:xfrm>
          <a:off x="123460" y="3212976"/>
          <a:ext cx="216023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1368152"/>
              </a:tblGrid>
              <a:tr h="611302">
                <a:tc>
                  <a:txBody>
                    <a:bodyPr/>
                    <a:lstStyle/>
                    <a:p>
                      <a:r>
                        <a:rPr lang="da-DK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Rev. publications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(2)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54167">
                <a:tc>
                  <a:txBody>
                    <a:bodyPr/>
                    <a:lstStyle/>
                    <a:p>
                      <a:r>
                        <a:rPr lang="da-DK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2" descr="http://phys.au.dk/uploads/RTEmagicC_Logo_color_MoBbauer_cr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574" y="0"/>
            <a:ext cx="1295426" cy="12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1204627"/>
            <a:ext cx="4030314" cy="176588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Mössbauer </a:t>
            </a:r>
            <a:r>
              <a:rPr lang="da-D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ISOLDE/CERN, &gt;30 </a:t>
            </a:r>
            <a:r>
              <a:rPr lang="da-D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active</a:t>
            </a: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endParaRPr lang="da-DK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Involved in 6 experiments at CERN</a:t>
            </a:r>
          </a:p>
          <a:p>
            <a:pPr marL="0" indent="0">
              <a:buNone/>
            </a:pP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Organize the WEMS conference series</a:t>
            </a:r>
            <a:endParaRPr lang="da-D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9760" t="5900" r="23541"/>
          <a:stretch/>
        </p:blipFill>
        <p:spPr>
          <a:xfrm>
            <a:off x="6465866" y="2970512"/>
            <a:ext cx="2678134" cy="33335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81890" y="3121369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411760" y="3583593"/>
            <a:ext cx="3744416" cy="314096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people:</a:t>
            </a:r>
          </a:p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P. Gunnlaugsson, Copenhagen: eMS</a:t>
            </a:r>
          </a:p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da-D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Dedushenko, Moscow : Chemistry &amp; MS</a:t>
            </a:r>
          </a:p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 Hemmingsen, Copenhagen: Biophysics &amp; PAC</a:t>
            </a:r>
          </a:p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da-D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A. </a:t>
            </a: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Sauer, Copenhagen: Chemistry, simulations</a:t>
            </a:r>
          </a:p>
          <a:p>
            <a:pPr marL="0" indent="0">
              <a:buNone/>
            </a:pPr>
            <a:r>
              <a:rPr lang="da-D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Bendix, Copenhagen, Calculations</a:t>
            </a:r>
            <a:endParaRPr lang="da-D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6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Beam request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24744"/>
            <a:ext cx="3909120" cy="5184576"/>
          </a:xfrm>
        </p:spPr>
        <p:txBody>
          <a:bodyPr>
            <a:normAutofit fontScale="92500"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reaction (See tables), one needs to: 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vary reaction time/temperature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(acid)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repeat to get sufficient statistics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temperature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measurement: ~10 min.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+20% calibration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+20% contingency  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shifts requested for the next 3 operation years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3854573" cy="2746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4293096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4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</a:t>
            </a:r>
            <a:endParaRPr lang="en-GB" sz="4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29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848872" cy="460851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about 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 (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1.5 min.) </a:t>
            </a:r>
            <a:r>
              <a:rPr lang="en-US" sz="2400" dirty="0" smtClean="0">
                <a:latin typeface="Times New Roman"/>
                <a:cs typeface="Times New Roman"/>
              </a:rPr>
              <a:t>→ </a:t>
            </a:r>
            <a:r>
              <a:rPr lang="en-US" sz="2400" baseline="30000" dirty="0" smtClean="0">
                <a:latin typeface="Times New Roman"/>
                <a:cs typeface="Times New Roman"/>
              </a:rPr>
              <a:t>57</a:t>
            </a:r>
            <a:r>
              <a:rPr lang="en-US" sz="2400" dirty="0" smtClean="0">
                <a:latin typeface="Times New Roman"/>
                <a:cs typeface="Times New Roman"/>
              </a:rPr>
              <a:t>Fe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Chemistry with 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Physics/chemistry that can be addressed here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Mössbauer collaboration at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ISOLDE/CERN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request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baseline="30000" dirty="0" smtClean="0"/>
              <a:t>57</a:t>
            </a:r>
            <a:r>
              <a:rPr lang="da-DK" dirty="0" smtClean="0"/>
              <a:t>Mn (</a:t>
            </a:r>
            <a:r>
              <a:rPr lang="da-DK" i="1" dirty="0" smtClean="0"/>
              <a:t>T</a:t>
            </a:r>
            <a:r>
              <a:rPr lang="da-DK" baseline="-25000" dirty="0" smtClean="0"/>
              <a:t>½</a:t>
            </a:r>
            <a:r>
              <a:rPr lang="da-DK" dirty="0" smtClean="0"/>
              <a:t> = 1.5 min.) and </a:t>
            </a:r>
            <a:r>
              <a:rPr lang="da-DK" baseline="30000" dirty="0" smtClean="0"/>
              <a:t>57</a:t>
            </a:r>
            <a:r>
              <a:rPr lang="da-DK" dirty="0" smtClean="0"/>
              <a:t>Fe eMS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99281"/>
            <a:ext cx="7653536" cy="4525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developed in 1996-1997: ~3·10</a:t>
            </a:r>
            <a:r>
              <a:rPr lang="en-GB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-GB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many experiments: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IS-359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IS-426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IS-443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IS-501,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IS-576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IS-578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I-161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IS-611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IS-612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IS-630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95081" y="3534639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95081" y="3108977"/>
            <a:ext cx="1754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Ion-implantation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19380" y="2877275"/>
            <a:ext cx="720080" cy="151216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23273" y="4461451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345789" y="5181531"/>
            <a:ext cx="111760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81227" y="5829603"/>
            <a:ext cx="111760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81226" y="6333659"/>
            <a:ext cx="111760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981227" y="5253539"/>
            <a:ext cx="410161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59637" y="5829603"/>
            <a:ext cx="3759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00939" y="6081631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249821" y="5829603"/>
            <a:ext cx="0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69214" y="5605398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14.4 keV</a:t>
            </a:r>
          </a:p>
          <a:p>
            <a:r>
              <a:rPr lang="da-DK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da-DK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a-DK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10</a:t>
            </a:r>
            <a:r>
              <a:rPr lang="da-DK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-9</a:t>
            </a:r>
            <a:r>
              <a:rPr lang="da-DK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eV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87600" y="4809619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 (1.5 min)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87993" y="640566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65127" y="640658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14380" y="4802555"/>
            <a:ext cx="1242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</a:t>
            </a:r>
          </a:p>
          <a:p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Snip Same Side Corner Rectangle 38"/>
          <p:cNvSpPr/>
          <p:nvPr/>
        </p:nvSpPr>
        <p:spPr>
          <a:xfrm rot="16200000">
            <a:off x="5686884" y="3386158"/>
            <a:ext cx="914400" cy="360040"/>
          </a:xfrm>
          <a:prstGeom prst="snip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>
            <a:stCxn id="39" idx="1"/>
          </p:cNvCxnSpPr>
          <p:nvPr/>
        </p:nvCxnSpPr>
        <p:spPr>
          <a:xfrm flipV="1">
            <a:off x="6324104" y="3566177"/>
            <a:ext cx="11879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442894" y="2964962"/>
            <a:ext cx="1321370" cy="133679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69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725911" y="334997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725949" y="5836230"/>
            <a:ext cx="111760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725948" y="6340286"/>
            <a:ext cx="111760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83405" y="526422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da-DK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05154" y="5605398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57M</a:t>
            </a:r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 (100 ns)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36296" y="4617889"/>
            <a:ext cx="17556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Charge state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Symmetry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Magnetism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 prop.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9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28184" y="1404218"/>
            <a:ext cx="1728192" cy="172819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020272" y="1935138"/>
            <a:ext cx="467691" cy="432048"/>
          </a:xfrm>
          <a:prstGeom prst="ellipse">
            <a:avLst/>
          </a:prstGeom>
          <a:gradFill flip="none" rotWithShape="1">
            <a:gsLst>
              <a:gs pos="47000">
                <a:srgbClr val="A2501E"/>
              </a:gs>
              <a:gs pos="0">
                <a:srgbClr val="FF0000">
                  <a:shade val="30000"/>
                  <a:satMod val="115000"/>
                </a:srgbClr>
              </a:gs>
              <a:gs pos="100000">
                <a:srgbClr val="7BBA2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Ion-implantation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3693096" cy="4525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Creates amorphous zones/regions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Anneal (sometimes) at low temperatures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Cases which cannot (easily) be studied with ion-implantation</a:t>
            </a:r>
          </a:p>
          <a:p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defects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interactions of Fe/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atoms with point defects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148064" y="20608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6228184" y="3573016"/>
            <a:ext cx="1728192" cy="1728192"/>
            <a:chOff x="6228184" y="3573016"/>
            <a:chExt cx="1728192" cy="1728192"/>
          </a:xfrm>
        </p:grpSpPr>
        <p:sp>
          <p:nvSpPr>
            <p:cNvPr id="9" name="Rectangle 8"/>
            <p:cNvSpPr/>
            <p:nvPr/>
          </p:nvSpPr>
          <p:spPr>
            <a:xfrm>
              <a:off x="6228184" y="3573016"/>
              <a:ext cx="1728192" cy="1728192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898059" y="429309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14621" y="3918034"/>
              <a:ext cx="455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 smtClean="0"/>
                <a:t>V’s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2219" y="4459089"/>
              <a:ext cx="375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 smtClean="0"/>
                <a:t>I’s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0025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63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1025 0.00023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0" presetClass="path" presetSubtype="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5 0.00023 C 0.11337 -0.00093 0.11459 -0.00116 0.1165 -0.00487 C 0.11737 -0.00926 0.12014 -0.01389 0.12344 -0.01528 C 0.12691 -0.01413 0.13004 -0.01297 0.13369 -0.01227 C 0.13473 -0.00579 0.13421 0.00138 0.13594 0.00763 C 0.13629 0.00879 0.13751 0.00833 0.13837 0.00856 C 0.13941 0.00833 0.1408 0.00879 0.1415 0.00763 C 0.14271 0.00555 0.14306 0.00023 0.14306 0.00023 C 0.14323 -0.00463 0.14289 -0.0095 0.14376 -0.01436 C 0.1441 -0.01621 0.1441 -0.01065 0.14462 -0.00903 C 0.14497 -0.00788 0.14549 -0.00695 0.14619 -0.00602 C 0.14775 -0.00394 0.14896 -0.00371 0.15087 -0.00278 C 0.15296 0.00138 0.15261 0.00578 0.15626 0.00763 C 0.16094 0.00532 0.15886 0.00023 0.16094 -0.00487 C 0.16251 -0.00857 0.16546 -0.0088 0.16806 -0.01019 C 0.17431 -0.00672 0.17396 -0.00163 0.17501 0.00648 C 0.1816 0.00509 0.18108 0.00393 0.18212 -0.00487 C 0.18178 -0.01181 0.18178 -0.01875 0.18126 -0.0257 C 0.18126 -0.02686 0.18004 -0.02825 0.18056 -0.02894 C 0.18143 -0.0301 0.18316 -0.02963 0.18438 -0.02987 C 0.19115 -0.03079 0.20469 -0.03195 0.20469 -0.03195 C 0.21112 -0.03426 0.20869 -0.03542 0.21251 -0.03195 C 0.21459 -0.025 0.21337 -0.02547 0.21181 -0.01852 C 0.21441 -0.01227 0.21476 -0.01389 0.21876 -0.01019 C 0.22136 -0.00487 0.22396 -0.00487 0.22813 -0.00278 C 0.23664 0.00787 0.22223 0.01412 0.21719 0.01898 C 0.21441 0.01157 0.21459 0.01273 0.21806 0.00439 C 0.22136 0.00486 0.22553 0.00277 0.22813 0.00555 C 0.22987 0.00717 0.229 0.0118 0.22744 0.01388 C 0.22691 0.01458 0.21632 0.01018 0.21494 0.00972 C 0.21407 0.00902 0.21285 0.00879 0.21251 0.00763 C 0.21216 0.00578 0.21303 0.00416 0.21337 0.00231 C 0.21355 0.00138 0.21337 -0.00024 0.21407 -0.0007 C 0.21563 -0.00209 0.21771 -0.00209 0.21962 -0.00278 C 0.21771 -0.01644 0.21667 -0.00487 0.21563 0.00023 C 0.2165 0.00208 0.21685 0.00416 0.21806 0.00555 C 0.22292 0.01111 0.22014 0.00162 0.22188 0.00972 C 0.22344 0.00347 0.22223 -0.00209 0.22657 -0.00602 C 0.22865 -0.00556 0.23212 -0.00741 0.23282 -0.00487 C 0.23716 0.00995 0.23039 0.00925 0.22501 0.01388 C 0.22066 0.0125 0.22119 0.01458 0.22119 0.01064 " pathEditMode="relative" ptsTypes="ffffffffffffffffffffffffffffffffffffffff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uiExpand="1" build="p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Make materials with the probe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 physics 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successfully in ASPIC/VITO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Implantation into catcher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 transfer  MBE growth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Measurements with Perturbed Angular Correlation (PAC) spectroscopy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Dictated by the life-time of the radioactive probe</a:t>
            </a:r>
          </a:p>
          <a:p>
            <a:pPr lvl="1"/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Many fundamental papers on surface physics in the 1990’s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Biophysics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Used successfully for different isotopes (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111m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Cd, </a:t>
            </a:r>
            <a:r>
              <a:rPr lang="en-GB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199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Hg, ...) all with 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½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&gt; 30 minutes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Implantation into ice  thawing  reactions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Measurements with PAC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18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92888" cy="980736"/>
          </a:xfrm>
        </p:spPr>
        <p:txBody>
          <a:bodyPr>
            <a:normAutofit/>
          </a:bodyPr>
          <a:lstStyle/>
          <a:p>
            <a:r>
              <a:rPr lang="da-DK" sz="3600" dirty="0" smtClean="0"/>
              <a:t>Chemistry and eMS with </a:t>
            </a:r>
            <a:r>
              <a:rPr lang="da-DK" sz="3600" baseline="30000" dirty="0" smtClean="0"/>
              <a:t>57</a:t>
            </a:r>
            <a:r>
              <a:rPr lang="da-DK" sz="3600" dirty="0" smtClean="0"/>
              <a:t>Mn (1.5 min)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4413176" cy="4525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Implantation into thin foils on suitable (inert targets). 100 Å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Zn on Cu or glass seem promising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Removal from vacuum (~5 sec)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 to on-line 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eMS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chamber available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Dissolution (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GB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/>
                <a:cs typeface="Times New Roman"/>
              </a:rPr>
              <a:t>→ Mn</a:t>
            </a:r>
            <a:r>
              <a:rPr lang="en-GB" sz="2400" baseline="-25000" dirty="0" smtClean="0">
                <a:latin typeface="Times New Roman"/>
                <a:cs typeface="Times New Roman"/>
              </a:rPr>
              <a:t>aq</a:t>
            </a:r>
            <a:r>
              <a:rPr lang="en-GB" sz="2400" baseline="30000" dirty="0" smtClean="0">
                <a:latin typeface="Times New Roman"/>
                <a:cs typeface="Times New Roman"/>
              </a:rPr>
              <a:t>2+</a:t>
            </a:r>
            <a:r>
              <a:rPr lang="en-GB" sz="2400" dirty="0" smtClean="0">
                <a:latin typeface="Times New Roman"/>
                <a:cs typeface="Times New Roman"/>
              </a:rPr>
              <a:t>)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~1 M acid: instantaneous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 M acid: few seconds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5916053" y="1509754"/>
            <a:ext cx="2832411" cy="1512168"/>
            <a:chOff x="5916053" y="1509754"/>
            <a:chExt cx="2832411" cy="1512168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5916053" y="2167118"/>
              <a:ext cx="172819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916053" y="1741456"/>
              <a:ext cx="1754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Ion-implantation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028384" y="1509754"/>
              <a:ext cx="720080" cy="1512168"/>
            </a:xfrm>
            <a:prstGeom prst="rect">
              <a:avLst/>
            </a:prstGeom>
            <a:solidFill>
              <a:srgbClr val="B0721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982664" y="1628800"/>
              <a:ext cx="45719" cy="1296144"/>
            </a:xfrm>
            <a:prstGeom prst="rect">
              <a:avLst/>
            </a:prstGeom>
            <a:solidFill>
              <a:schemeClr val="accent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889474" y="1805430"/>
            <a:ext cx="2676663" cy="3456384"/>
            <a:chOff x="5838723" y="2440612"/>
            <a:chExt cx="2676663" cy="3456384"/>
          </a:xfrm>
        </p:grpSpPr>
        <p:sp>
          <p:nvSpPr>
            <p:cNvPr id="11" name="Rectangle 10"/>
            <p:cNvSpPr/>
            <p:nvPr/>
          </p:nvSpPr>
          <p:spPr>
            <a:xfrm>
              <a:off x="6599573" y="4324528"/>
              <a:ext cx="648072" cy="136815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80149" y="4106640"/>
              <a:ext cx="286920" cy="216024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80149" y="3818608"/>
              <a:ext cx="286920" cy="28803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80149" y="2440612"/>
              <a:ext cx="286920" cy="13681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15" name="Straight Connector 14"/>
            <p:cNvCxnSpPr>
              <a:stCxn id="22" idx="1"/>
            </p:cNvCxnSpPr>
            <p:nvPr/>
          </p:nvCxnSpPr>
          <p:spPr>
            <a:xfrm flipH="1">
              <a:off x="7436649" y="5081794"/>
              <a:ext cx="720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rapezoid 15"/>
            <p:cNvSpPr/>
            <p:nvPr/>
          </p:nvSpPr>
          <p:spPr>
            <a:xfrm rot="16200000">
              <a:off x="7188835" y="5009786"/>
              <a:ext cx="360040" cy="144016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707585" y="3603059"/>
              <a:ext cx="432048" cy="1512168"/>
              <a:chOff x="1907148" y="3295303"/>
              <a:chExt cx="432048" cy="1512168"/>
            </a:xfrm>
          </p:grpSpPr>
          <p:cxnSp>
            <p:nvCxnSpPr>
              <p:cNvPr id="18" name="Straight Connector 17"/>
              <p:cNvCxnSpPr>
                <a:stCxn id="20" idx="2"/>
                <a:endCxn id="19" idx="0"/>
              </p:cNvCxnSpPr>
              <p:nvPr/>
            </p:nvCxnSpPr>
            <p:spPr>
              <a:xfrm>
                <a:off x="2123172" y="3439319"/>
                <a:ext cx="0" cy="12241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087168" y="4663455"/>
                <a:ext cx="72008" cy="14401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907148" y="3295303"/>
                <a:ext cx="432048" cy="144016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21" name="Chord 20"/>
            <p:cNvSpPr/>
            <p:nvPr/>
          </p:nvSpPr>
          <p:spPr>
            <a:xfrm>
              <a:off x="7001502" y="5128698"/>
              <a:ext cx="158316" cy="158316"/>
            </a:xfrm>
            <a:prstGeom prst="chord">
              <a:avLst>
                <a:gd name="adj1" fmla="val 19497761"/>
                <a:gd name="adj2" fmla="val 8203248"/>
              </a:avLst>
            </a:prstGeom>
            <a:solidFill>
              <a:srgbClr val="FFFF00"/>
            </a:solidFill>
            <a:effectLst>
              <a:glow rad="228600">
                <a:srgbClr val="FFFF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08657" y="4829766"/>
              <a:ext cx="936104" cy="5040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89474" y="4937334"/>
              <a:ext cx="710099" cy="19136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5838723" y="5035545"/>
              <a:ext cx="1048882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hord 24"/>
            <p:cNvSpPr/>
            <p:nvPr/>
          </p:nvSpPr>
          <p:spPr>
            <a:xfrm>
              <a:off x="7001502" y="5128698"/>
              <a:ext cx="158316" cy="158316"/>
            </a:xfrm>
            <a:prstGeom prst="chord">
              <a:avLst>
                <a:gd name="adj1" fmla="val 19497761"/>
                <a:gd name="adj2" fmla="val 8203248"/>
              </a:avLst>
            </a:prstGeom>
            <a:solidFill>
              <a:srgbClr val="FFFF00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6847" y="5373776"/>
              <a:ext cx="12185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a-DK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On-line</a:t>
              </a:r>
              <a:r>
                <a:rPr lang="da-DK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da-DK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measurement</a:t>
              </a:r>
              <a:endParaRPr lang="da-DK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712612" y="2574577"/>
            <a:ext cx="544835" cy="2853857"/>
            <a:chOff x="2850872" y="2219473"/>
            <a:chExt cx="544835" cy="2853857"/>
          </a:xfrm>
        </p:grpSpPr>
        <p:sp>
          <p:nvSpPr>
            <p:cNvPr id="29" name="Rectangle 28"/>
            <p:cNvSpPr/>
            <p:nvPr/>
          </p:nvSpPr>
          <p:spPr>
            <a:xfrm>
              <a:off x="2944130" y="2219473"/>
              <a:ext cx="286920" cy="136815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23000">
                  <a:schemeClr val="bg1">
                    <a:lumMod val="75000"/>
                    <a:alpha val="50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30" name="Straight Connector 29"/>
            <p:cNvCxnSpPr>
              <a:stCxn id="31" idx="2"/>
            </p:cNvCxnSpPr>
            <p:nvPr/>
          </p:nvCxnSpPr>
          <p:spPr>
            <a:xfrm>
              <a:off x="3078948" y="2461281"/>
              <a:ext cx="0" cy="12241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ounded Rectangle 30"/>
            <p:cNvSpPr/>
            <p:nvPr/>
          </p:nvSpPr>
          <p:spPr>
            <a:xfrm>
              <a:off x="2862924" y="2317265"/>
              <a:ext cx="432048" cy="14401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0872" y="4448204"/>
              <a:ext cx="544835" cy="625126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 rot="931212">
              <a:off x="3049582" y="4029465"/>
              <a:ext cx="72008" cy="14401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3031627" y="3860973"/>
              <a:ext cx="0" cy="20389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078720" y="3860973"/>
              <a:ext cx="0" cy="15240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138783" y="3870056"/>
              <a:ext cx="0" cy="15240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614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Chemistry with </a:t>
            </a:r>
            <a:r>
              <a:rPr lang="da-DK" baseline="30000" dirty="0" smtClean="0"/>
              <a:t>57</a:t>
            </a:r>
            <a:r>
              <a:rPr lang="da-DK" dirty="0" smtClean="0"/>
              <a:t>Mn (cont)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3693096" cy="4968552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reactions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1-300 seconds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to a cold finger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Off-line measurements (77 K – 273 K)</a:t>
            </a:r>
          </a:p>
          <a:p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Variables: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 strength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time/temperature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temperature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84168" y="1168587"/>
            <a:ext cx="2142912" cy="4021458"/>
            <a:chOff x="6084168" y="1168587"/>
            <a:chExt cx="2142912" cy="4021458"/>
          </a:xfrm>
        </p:grpSpPr>
        <p:grpSp>
          <p:nvGrpSpPr>
            <p:cNvPr id="10" name="Group 9"/>
            <p:cNvGrpSpPr/>
            <p:nvPr/>
          </p:nvGrpSpPr>
          <p:grpSpPr>
            <a:xfrm>
              <a:off x="6084168" y="1168587"/>
              <a:ext cx="665214" cy="2940482"/>
              <a:chOff x="6084168" y="1168587"/>
              <a:chExt cx="665214" cy="2940482"/>
            </a:xfrm>
          </p:grpSpPr>
          <p:pic>
            <p:nvPicPr>
              <p:cNvPr id="6" name="Picture 20" descr="Billedresultat for pipette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919" r="41322"/>
              <a:stretch/>
            </p:blipFill>
            <p:spPr bwMode="auto">
              <a:xfrm>
                <a:off x="6084168" y="1168587"/>
                <a:ext cx="665214" cy="19998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7439" y="3484634"/>
                <a:ext cx="543626" cy="624435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 rot="5400000">
                <a:off x="6429952" y="3971331"/>
                <a:ext cx="72008" cy="14401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" name="Teardrop 8"/>
              <p:cNvSpPr/>
              <p:nvPr/>
            </p:nvSpPr>
            <p:spPr>
              <a:xfrm rot="18900000">
                <a:off x="6385007" y="3306094"/>
                <a:ext cx="72008" cy="72008"/>
              </a:xfrm>
              <a:prstGeom prst="teardrop">
                <a:avLst>
                  <a:gd name="adj" fmla="val 18985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92534" y="3480848"/>
              <a:ext cx="534546" cy="614005"/>
            </a:xfrm>
            <a:prstGeom prst="rect">
              <a:avLst/>
            </a:prstGeom>
          </p:spPr>
        </p:pic>
        <p:sp>
          <p:nvSpPr>
            <p:cNvPr id="12" name="Right Arrow 11"/>
            <p:cNvSpPr/>
            <p:nvPr/>
          </p:nvSpPr>
          <p:spPr>
            <a:xfrm>
              <a:off x="6948264" y="3630127"/>
              <a:ext cx="648676" cy="268608"/>
            </a:xfrm>
            <a:prstGeom prst="rightArrow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F33FC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78586" y="4266715"/>
              <a:ext cx="11274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Chemical reaction (1-300 s)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97316" y="1177740"/>
            <a:ext cx="792088" cy="2816401"/>
            <a:chOff x="6500385" y="2142980"/>
            <a:chExt cx="792088" cy="2816401"/>
          </a:xfrm>
        </p:grpSpPr>
        <p:pic>
          <p:nvPicPr>
            <p:cNvPr id="15" name="Picture 20" descr="Billedresultat for pipette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19" r="41322"/>
            <a:stretch/>
          </p:blipFill>
          <p:spPr bwMode="auto">
            <a:xfrm>
              <a:off x="6537245" y="2142980"/>
              <a:ext cx="665214" cy="1999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6500385" y="4707353"/>
              <a:ext cx="792088" cy="25202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Chord 16"/>
            <p:cNvSpPr/>
            <p:nvPr/>
          </p:nvSpPr>
          <p:spPr>
            <a:xfrm>
              <a:off x="6628215" y="4588736"/>
              <a:ext cx="482352" cy="202960"/>
            </a:xfrm>
            <a:prstGeom prst="chord">
              <a:avLst>
                <a:gd name="adj1" fmla="val 10542435"/>
                <a:gd name="adj2" fmla="val 253148"/>
              </a:avLst>
            </a:prstGeom>
            <a:solidFill>
              <a:srgbClr val="F33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ardrop 17"/>
            <p:cNvSpPr/>
            <p:nvPr/>
          </p:nvSpPr>
          <p:spPr>
            <a:xfrm rot="18900000">
              <a:off x="6836803" y="4265733"/>
              <a:ext cx="72008" cy="72008"/>
            </a:xfrm>
            <a:prstGeom prst="teardrop">
              <a:avLst>
                <a:gd name="adj" fmla="val 189857"/>
              </a:avLst>
            </a:prstGeom>
            <a:solidFill>
              <a:srgbClr val="F33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804852" y="2215955"/>
            <a:ext cx="792088" cy="1776617"/>
            <a:chOff x="4644008" y="3405370"/>
            <a:chExt cx="792088" cy="1776617"/>
          </a:xfrm>
        </p:grpSpPr>
        <p:grpSp>
          <p:nvGrpSpPr>
            <p:cNvPr id="20" name="Group 19"/>
            <p:cNvGrpSpPr/>
            <p:nvPr/>
          </p:nvGrpSpPr>
          <p:grpSpPr>
            <a:xfrm rot="16200000">
              <a:off x="4466095" y="3727299"/>
              <a:ext cx="1147914" cy="504056"/>
              <a:chOff x="4525769" y="5407669"/>
              <a:chExt cx="1147914" cy="504056"/>
            </a:xfrm>
          </p:grpSpPr>
          <p:cxnSp>
            <p:nvCxnSpPr>
              <p:cNvPr id="21" name="Straight Connector 20"/>
              <p:cNvCxnSpPr>
                <a:stCxn id="23" idx="1"/>
              </p:cNvCxnSpPr>
              <p:nvPr/>
            </p:nvCxnSpPr>
            <p:spPr>
              <a:xfrm flipH="1">
                <a:off x="4665571" y="5659697"/>
                <a:ext cx="720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rapezoid 21"/>
              <p:cNvSpPr/>
              <p:nvPr/>
            </p:nvSpPr>
            <p:spPr>
              <a:xfrm rot="16200000">
                <a:off x="4417757" y="5587689"/>
                <a:ext cx="360040" cy="144016"/>
              </a:xfrm>
              <a:prstGeom prst="trapezoi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737579" y="5407669"/>
                <a:ext cx="936104" cy="50405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23000">
                    <a:schemeClr val="bg1">
                      <a:lumMod val="75000"/>
                      <a:alpha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644008" y="4929959"/>
              <a:ext cx="792088" cy="25202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Chord 24"/>
            <p:cNvSpPr/>
            <p:nvPr/>
          </p:nvSpPr>
          <p:spPr>
            <a:xfrm>
              <a:off x="4771838" y="4811342"/>
              <a:ext cx="482352" cy="202960"/>
            </a:xfrm>
            <a:prstGeom prst="chord">
              <a:avLst>
                <a:gd name="adj1" fmla="val 10542435"/>
                <a:gd name="adj2" fmla="val 253148"/>
              </a:avLst>
            </a:prstGeom>
            <a:solidFill>
              <a:srgbClr val="F33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821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involved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96855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Radioactivity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~27 µ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/h at 30 cm distance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~50 µ</a:t>
            </a:r>
            <a:r>
              <a:rPr lang="en-GB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(total dose during ~5 day experiments)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of (radiactive) acids in confined spaces 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Protocols have to be made that ensure the safety at all levels of measurements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Practice-practice-practice, ....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assessment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~25 min wait time in case of spills (radioactive)</a:t>
            </a:r>
          </a:p>
          <a:p>
            <a:pPr lvl="1"/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to thin out chemical spills?</a:t>
            </a:r>
          </a:p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long lived impurities (MR-TOF) </a:t>
            </a:r>
          </a:p>
          <a:p>
            <a:pPr lvl="1"/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radioactive waste (only chemical)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53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Physics &amp; 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3759708" cy="4525963"/>
          </a:xfrm>
        </p:spPr>
        <p:txBody>
          <a:bodyPr>
            <a:normAutofit/>
          </a:bodyPr>
          <a:lstStyle/>
          <a:p>
            <a:r>
              <a:rPr lang="da-D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Mössbauer spectrum:</a:t>
            </a:r>
          </a:p>
          <a:p>
            <a:endParaRPr lang="da-DK" sz="2200" i="1" dirty="0" smtClean="0">
              <a:latin typeface="Symbol" panose="05050102010706020507" pitchFamily="18" charset="2"/>
              <a:cs typeface="Times New Roman" panose="02020603050405020304" pitchFamily="18" charset="0"/>
            </a:endParaRPr>
          </a:p>
          <a:p>
            <a:r>
              <a:rPr lang="da-DK" sz="2200" i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da-DK" sz="22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 |</a:t>
            </a:r>
            <a:r>
              <a:rPr lang="da-DK" sz="2200" i="1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</a:t>
            </a:r>
            <a:r>
              <a:rPr lang="da-DK" sz="22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(0)|</a:t>
            </a:r>
            <a:r>
              <a:rPr lang="da-DK" sz="2200" baseline="300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2</a:t>
            </a:r>
          </a:p>
          <a:p>
            <a:pPr lvl="1"/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 charge/spin state of the atom</a:t>
            </a:r>
          </a:p>
          <a:p>
            <a:endParaRPr lang="da-DK" sz="2200" dirty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r>
              <a:rPr lang="da-DK" sz="22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D</a:t>
            </a:r>
            <a:r>
              <a:rPr lang="da-DK" sz="2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da-DK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da-DK" sz="2200" dirty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 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V</a:t>
            </a:r>
            <a:r>
              <a:rPr lang="da-DK" sz="2200" i="1" baseline="-250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ZZ</a:t>
            </a:r>
          </a:p>
          <a:p>
            <a:pPr lvl="1"/>
            <a:r>
              <a:rPr lang="da-DK" sz="20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~ </a:t>
            </a: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coordination</a:t>
            </a:r>
            <a:endParaRPr lang="da-DK" sz="20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endParaRPr lang="da-DK" sz="2200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Area </a:t>
            </a:r>
            <a:r>
              <a:rPr lang="da-DK" sz="2200" dirty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 </a:t>
            </a:r>
            <a:r>
              <a:rPr lang="da-DK" sz="2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(</a:t>
            </a:r>
            <a:r>
              <a:rPr lang="da-DK" sz="22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</a:t>
            </a:r>
            <a:r>
              <a:rPr lang="da-DK" sz="2200" i="1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q</a:t>
            </a:r>
            <a:r>
              <a:rPr lang="da-DK" sz="2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D</a:t>
            </a:r>
            <a:r>
              <a:rPr lang="da-DK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</a:t>
            </a:r>
          </a:p>
          <a:p>
            <a:pPr lvl="1"/>
            <a:r>
              <a:rPr lang="da-DK" sz="2000" dirty="0">
                <a:latin typeface="Symbol" panose="05050102010706020507" pitchFamily="18" charset="2"/>
                <a:cs typeface="Times New Roman" panose="02020603050405020304" pitchFamily="18" charset="0"/>
                <a:sym typeface="Symbol"/>
              </a:rPr>
              <a:t>~ </a:t>
            </a:r>
            <a:r>
              <a:rPr lang="da-DK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binding properties</a:t>
            </a:r>
            <a:endParaRPr lang="da-DK" sz="2000" i="1" dirty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lvl="1"/>
            <a:endParaRPr lang="da-DK" sz="2000" dirty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5010222" y="2064928"/>
            <a:ext cx="3558922" cy="3304208"/>
            <a:chOff x="5010222" y="2064928"/>
            <a:chExt cx="3558922" cy="330420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0222" y="2064928"/>
              <a:ext cx="3558922" cy="3304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996778" y="4662946"/>
              <a:ext cx="2376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931113" y="428788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i="1" dirty="0" smtClean="0">
                  <a:latin typeface="Symbol" panose="05050102010706020507" pitchFamily="18" charset="2"/>
                </a:rPr>
                <a:t>d</a:t>
              </a:r>
              <a:endParaRPr lang="en-GB" i="1" dirty="0">
                <a:latin typeface="Symbol" panose="05050102010706020507" pitchFamily="18" charset="2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897296" y="2800030"/>
              <a:ext cx="60131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931113" y="2351273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 smtClean="0">
                  <a:latin typeface="Symbol" panose="05050102010706020507" pitchFamily="18" charset="2"/>
                </a:rPr>
                <a:t>D</a:t>
              </a:r>
              <a:r>
                <a:rPr lang="da-DK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da-DK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endPara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95009" y="338465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Area</a:t>
              </a:r>
              <a:endPara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222" y="2064928"/>
            <a:ext cx="3896300" cy="279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71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32520</TotalTime>
  <Words>820</Words>
  <Application>Microsoft Office PowerPoint</Application>
  <PresentationFormat>On-screen Show (4:3)</PresentationFormat>
  <Paragraphs>172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Nuclear-chemical synthesis of iron compounds and their Mössbauer identification</vt:lpstr>
      <vt:lpstr>Outline</vt:lpstr>
      <vt:lpstr>57Mn (T½ = 1.5 min.) and 57Fe eMS </vt:lpstr>
      <vt:lpstr>Ion-implantation</vt:lpstr>
      <vt:lpstr>Make materials with the probe</vt:lpstr>
      <vt:lpstr>Chemistry and eMS with 57Mn (1.5 min)</vt:lpstr>
      <vt:lpstr>Chemistry with 57Mn (cont)</vt:lpstr>
      <vt:lpstr>Risk involved</vt:lpstr>
      <vt:lpstr>Physics &amp; eMS</vt:lpstr>
      <vt:lpstr>Nuclear chemical synthesis</vt:lpstr>
      <vt:lpstr>High charge states of Fe</vt:lpstr>
      <vt:lpstr>Future ...</vt:lpstr>
      <vt:lpstr>The eMS collaboration</vt:lpstr>
      <vt:lpstr>Beam request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hpg</cp:lastModifiedBy>
  <cp:revision>385</cp:revision>
  <dcterms:created xsi:type="dcterms:W3CDTF">2012-03-08T16:06:15Z</dcterms:created>
  <dcterms:modified xsi:type="dcterms:W3CDTF">2017-02-08T08:11:21Z</dcterms:modified>
</cp:coreProperties>
</file>