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0" r:id="rId1"/>
  </p:sldMasterIdLst>
  <p:notesMasterIdLst>
    <p:notesMasterId r:id="rId20"/>
  </p:notesMasterIdLst>
  <p:sldIdLst>
    <p:sldId id="258" r:id="rId2"/>
    <p:sldId id="270" r:id="rId3"/>
    <p:sldId id="300" r:id="rId4"/>
    <p:sldId id="298" r:id="rId5"/>
    <p:sldId id="307" r:id="rId6"/>
    <p:sldId id="302" r:id="rId7"/>
    <p:sldId id="303" r:id="rId8"/>
    <p:sldId id="304" r:id="rId9"/>
    <p:sldId id="305" r:id="rId10"/>
    <p:sldId id="286" r:id="rId11"/>
    <p:sldId id="277" r:id="rId12"/>
    <p:sldId id="279" r:id="rId13"/>
    <p:sldId id="306" r:id="rId14"/>
    <p:sldId id="301" r:id="rId15"/>
    <p:sldId id="310" r:id="rId16"/>
    <p:sldId id="274" r:id="rId17"/>
    <p:sldId id="288" r:id="rId18"/>
    <p:sldId id="312" r:id="rId19"/>
  </p:sldIdLst>
  <p:sldSz cx="9144000" cy="6858000" type="screen4x3"/>
  <p:notesSz cx="6797675" cy="9872663"/>
  <p:embeddedFontLst>
    <p:embeddedFont>
      <p:font typeface="Corbel" pitchFamily="34" charset="0"/>
      <p:regular r:id="rId21"/>
      <p:bold r:id="rId22"/>
      <p:italic r:id="rId23"/>
      <p:boldItalic r:id="rId24"/>
    </p:embeddedFont>
    <p:embeddedFont>
      <p:font typeface="Ubuntu" pitchFamily="34" charset="0"/>
      <p:regular r:id="rId25"/>
      <p:bold r:id="rId26"/>
      <p:italic r:id="rId27"/>
      <p:boldItalic r:id="rId28"/>
    </p:embeddedFont>
    <p:embeddedFont>
      <p:font typeface="Ubuntu Light" pitchFamily="34" charset="0"/>
      <p:regular r:id="rId29"/>
      <p:italic r:id="rId30"/>
    </p:embeddedFont>
    <p:embeddedFont>
      <p:font typeface="Calibri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73" autoAdjust="0"/>
    <p:restoredTop sz="99412" autoAdjust="0"/>
  </p:normalViewPr>
  <p:slideViewPr>
    <p:cSldViewPr snapToGrid="0" snapToObjects="1">
      <p:cViewPr varScale="1">
        <p:scale>
          <a:sx n="75" d="100"/>
          <a:sy n="75" d="100"/>
        </p:scale>
        <p:origin x="-7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1227247-C738-4314-8E08-F487806DD133}" type="datetimeFigureOut">
              <a:rPr lang="en-US"/>
              <a:pPr>
                <a:defRPr/>
              </a:pPr>
              <a:t>08/02/2017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EFE1EC28-DEBB-4115-BAEA-4CCAC446773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5561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F4B91-942B-4F0D-BE72-781B7143E4B7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128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F4B91-942B-4F0D-BE72-781B7143E4B7}" type="slidenum">
              <a:rPr lang="en-US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128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F4B91-942B-4F0D-BE72-781B7143E4B7}" type="slidenum">
              <a:rPr lang="en-US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128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F4B91-942B-4F0D-BE72-781B7143E4B7}" type="slidenum">
              <a:rPr lang="en-US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128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F4B91-942B-4F0D-BE72-781B7143E4B7}" type="slidenum">
              <a:rPr lang="en-US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12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804512D-F7F1-4E69-A9C2-2DE2060D5E8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AA78EF6-D383-42D2-81E3-96C12295112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C6DCCC3-75FA-400F-A244-564AB0DA47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71844F5-2B4F-4AAD-B447-A6EA7AB1E8B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E2700-D81A-4522-9325-A978A0BE3B3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477AE-9BF5-4D9A-B1F6-5F90CA06C6D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 smtClean="0"/>
              <a:t>Measurement of the 230Th and 241Am 55th INTC Meeting – CERN, February 8,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  <a:ea typeface="Ubuntu Light" pitchFamily="34" charset="0"/>
                <a:cs typeface="Ubuntu Light" pitchFamily="34" charset="0"/>
              </a:defRPr>
            </a:lvl1pPr>
          </a:lstStyle>
          <a:p>
            <a:fld id="{EFD7DFA6-DCA4-4D1F-952B-15222E2ED31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fr-CH" dirty="0" smtClean="0"/>
              <a:t>Slide text first level</a:t>
            </a:r>
          </a:p>
          <a:p>
            <a:pPr lvl="1"/>
            <a:r>
              <a:rPr lang="fr-CH" dirty="0" smtClean="0"/>
              <a:t>Slide text second level</a:t>
            </a:r>
          </a:p>
          <a:p>
            <a:pPr lvl="2"/>
            <a:r>
              <a:rPr lang="fr-CH" dirty="0" smtClean="0"/>
              <a:t>Slide text third level</a:t>
            </a:r>
          </a:p>
          <a:p>
            <a:pPr lvl="3"/>
            <a:r>
              <a:rPr lang="fr-CH" dirty="0" smtClean="0"/>
              <a:t>Slide text fourth level</a:t>
            </a:r>
          </a:p>
          <a:p>
            <a:pPr lvl="4"/>
            <a:r>
              <a:rPr lang="fr-CH" dirty="0" smtClean="0"/>
              <a:t>Slide text fifth level</a:t>
            </a:r>
            <a:endParaRPr 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itchFamily="34" charset="0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itchFamily="34" charset="0"/>
          <a:ea typeface="Ubuntu Light" pitchFamily="34" charset="0"/>
          <a:cs typeface="Ubuntu Light" pitchFamily="34" charset="0"/>
        </a:defRPr>
      </a:lvl9pPr>
    </p:titleStyle>
    <p:bodyStyle>
      <a:lvl1pPr marL="168275" indent="-168275" algn="l" rtl="0" fontAlgn="base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2200" kern="1200">
          <a:solidFill>
            <a:srgbClr val="0C377B"/>
          </a:solidFill>
          <a:latin typeface="+mn-lt"/>
          <a:ea typeface="Ubuntu Light" pitchFamily="34" charset="0"/>
          <a:cs typeface="Ubuntu Light"/>
        </a:defRPr>
      </a:lvl1pPr>
      <a:lvl2pPr marL="344488" indent="-171450" algn="l" rtl="0" fontAlgn="base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itchFamily="34" charset="0"/>
        <a:buChar char="•"/>
        <a:defRPr sz="2100" kern="1200">
          <a:solidFill>
            <a:srgbClr val="0C377B"/>
          </a:solidFill>
          <a:latin typeface="+mn-lt"/>
          <a:ea typeface="Ubuntu Light" pitchFamily="34" charset="0"/>
          <a:cs typeface="Ubuntu Light"/>
        </a:defRPr>
      </a:lvl2pPr>
      <a:lvl3pPr marL="514350" indent="-168275" algn="l" rtl="0" fontAlgn="base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kern="1200">
          <a:solidFill>
            <a:srgbClr val="0C377B"/>
          </a:solidFill>
          <a:latin typeface="+mn-lt"/>
          <a:ea typeface="Ubuntu Light" pitchFamily="34" charset="0"/>
          <a:cs typeface="Ubuntu Light"/>
        </a:defRPr>
      </a:lvl3pPr>
      <a:lvl4pPr marL="681038" indent="-166688" algn="l" rtl="0" fontAlgn="base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itchFamily="34" charset="0"/>
        <a:buChar char="•"/>
        <a:defRPr kern="1200">
          <a:solidFill>
            <a:srgbClr val="0C377B"/>
          </a:solidFill>
          <a:latin typeface="+mn-lt"/>
          <a:ea typeface="Ubuntu Light" pitchFamily="34" charset="0"/>
          <a:cs typeface="Ubuntu Light"/>
        </a:defRPr>
      </a:lvl4pPr>
      <a:lvl5pPr marL="858838" indent="-176213" algn="l" rtl="0" fontAlgn="base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itchFamily="34" charset="0"/>
        <a:buChar char="•"/>
        <a:defRPr kern="1200">
          <a:solidFill>
            <a:srgbClr val="0C377B"/>
          </a:solidFill>
          <a:latin typeface="+mn-lt"/>
          <a:ea typeface="Ubuntu Light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.fr/html/science/wpec/volume26/volume26.pdf" TargetMode="External"/><Relationship Id="rId2" Type="http://schemas.openxmlformats.org/officeDocument/2006/relationships/hyperlink" Target="http://www.nea.fr/html/dbdata/hprl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oi.org/10.1140/epja/i2013-13002-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2757" y="5652065"/>
            <a:ext cx="846518" cy="828000"/>
          </a:xfrm>
          <a:prstGeom prst="rect">
            <a:avLst/>
          </a:prstGeo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55600" y="1544150"/>
            <a:ext cx="8266113" cy="1342965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Measurement of the </a:t>
            </a:r>
            <a:r>
              <a:rPr lang="en-US" baseline="30000" dirty="0" smtClean="0"/>
              <a:t>241</a:t>
            </a:r>
            <a:r>
              <a:rPr lang="en-US" dirty="0" smtClean="0"/>
              <a:t>Am fission cross-section</a:t>
            </a:r>
            <a:endParaRPr dirty="0" smtClean="0">
              <a:ln>
                <a:noFill/>
              </a:ln>
              <a:ea typeface="Ubuntu" pitchFamily="34" charset="0"/>
              <a:cs typeface="Ubuntu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600" y="3136830"/>
            <a:ext cx="87122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A. Tsinganis</a:t>
            </a:r>
            <a:r>
              <a:rPr lang="en-US" baseline="30000" dirty="0" smtClean="0"/>
              <a:t>1</a:t>
            </a:r>
            <a:r>
              <a:rPr lang="en-US" dirty="0" smtClean="0"/>
              <a:t>, M.Diakaki</a:t>
            </a:r>
            <a:r>
              <a:rPr lang="en-US" baseline="30000" dirty="0" smtClean="0"/>
              <a:t>2</a:t>
            </a:r>
            <a:r>
              <a:rPr lang="en-US" dirty="0" smtClean="0"/>
              <a:t>, R. Vlastou</a:t>
            </a:r>
            <a:r>
              <a:rPr lang="en-US" baseline="30000" dirty="0" smtClean="0"/>
              <a:t>2</a:t>
            </a:r>
            <a:r>
              <a:rPr lang="en-US" dirty="0" smtClean="0"/>
              <a:t>, M. Kokkoris</a:t>
            </a:r>
            <a:r>
              <a:rPr lang="en-US" baseline="30000" dirty="0" smtClean="0"/>
              <a:t>2</a:t>
            </a:r>
            <a:r>
              <a:rPr lang="en-US" dirty="0" smtClean="0"/>
              <a:t>, N. Colonna</a:t>
            </a:r>
            <a:r>
              <a:rPr lang="en-US" baseline="30000" dirty="0" smtClean="0"/>
              <a:t>3</a:t>
            </a:r>
            <a:r>
              <a:rPr lang="en-US" dirty="0" smtClean="0"/>
              <a:t>, J. Heyse</a:t>
            </a:r>
            <a:r>
              <a:rPr lang="en-US" baseline="30000" dirty="0" smtClean="0"/>
              <a:t>4</a:t>
            </a:r>
            <a:r>
              <a:rPr lang="en-US" dirty="0" smtClean="0"/>
              <a:t>, L.Tassan-Got</a:t>
            </a:r>
            <a:r>
              <a:rPr lang="en-US" baseline="30000" dirty="0" smtClean="0"/>
              <a:t>1</a:t>
            </a:r>
            <a:r>
              <a:rPr lang="en-US" dirty="0" smtClean="0"/>
              <a:t>, N.Patronis</a:t>
            </a:r>
            <a:r>
              <a:rPr lang="en-US" baseline="30000" dirty="0" smtClean="0"/>
              <a:t>5</a:t>
            </a:r>
            <a:r>
              <a:rPr lang="en-US" dirty="0" smtClean="0"/>
              <a:t>, A. Stamatopoulos</a:t>
            </a:r>
            <a:r>
              <a:rPr lang="en-US" baseline="30000" dirty="0" smtClean="0"/>
              <a:t>2</a:t>
            </a:r>
            <a:r>
              <a:rPr lang="en-US" dirty="0" smtClean="0"/>
              <a:t>  and the </a:t>
            </a:r>
            <a:r>
              <a:rPr lang="en-US" dirty="0" err="1" smtClean="0"/>
              <a:t>n_TOF</a:t>
            </a:r>
            <a:r>
              <a:rPr lang="en-US" dirty="0" smtClean="0"/>
              <a:t> Collaboration</a:t>
            </a:r>
            <a:endParaRPr lang="en-US" baseline="30000" dirty="0" smtClean="0"/>
          </a:p>
        </p:txBody>
      </p:sp>
      <p:pic>
        <p:nvPicPr>
          <p:cNvPr id="5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1476" y="5633776"/>
            <a:ext cx="822335" cy="828000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0" y="4409022"/>
            <a:ext cx="9144000" cy="819040"/>
          </a:xfrm>
          <a:prstGeom prst="rect">
            <a:avLst/>
          </a:prstGeom>
        </p:spPr>
        <p:txBody>
          <a:bodyPr vert="horz" lIns="45720" tIns="0" rIns="45720" bIns="0" anchor="ctr" anchorCtr="1">
            <a:noAutofit/>
          </a:bodyPr>
          <a:lstStyle/>
          <a:p>
            <a:pPr>
              <a:buClr>
                <a:schemeClr val="accent1"/>
              </a:buClr>
              <a:buSzPct val="100000"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ea typeface="Ubuntu Light" pitchFamily="34" charset="0"/>
                <a:cs typeface="Ubuntu Light"/>
              </a:rPr>
              <a:t>1) European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  <a:ea typeface="Ubuntu Light" pitchFamily="34" charset="0"/>
                <a:cs typeface="Ubuntu Light"/>
              </a:rPr>
              <a:t>Organisation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ea typeface="Ubuntu Light" pitchFamily="34" charset="0"/>
                <a:cs typeface="Ubuntu Light"/>
              </a:rPr>
              <a:t> for Nuclear Research (CERN), Geneva, Switzerland </a:t>
            </a:r>
          </a:p>
          <a:p>
            <a:pPr>
              <a:buClr>
                <a:schemeClr val="accent1"/>
              </a:buClr>
              <a:buSzPct val="100000"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2) Department of Physics, National Technical University of Athens, Greece</a:t>
            </a:r>
            <a:endParaRPr lang="en-US" sz="1400" i="1" dirty="0">
              <a:solidFill>
                <a:schemeClr val="bg1">
                  <a:lumMod val="50000"/>
                </a:schemeClr>
              </a:solidFill>
              <a:latin typeface="+mn-lt"/>
              <a:ea typeface="Ubuntu Light" pitchFamily="34" charset="0"/>
              <a:cs typeface="Ubuntu Ligh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3) </a:t>
            </a: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Istituto Nazionale di Fisica Nucleare (INFN), Bari, Italy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4)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European Commission JRC, Institute for Reference Materials and Measurements,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Geel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, Belgium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5)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Department of Physics, University of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Ioannina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Ubuntu Light" pitchFamily="34" charset="0"/>
                <a:cs typeface="Ubuntu Light"/>
              </a:rPr>
              <a:t>, Greece</a:t>
            </a:r>
            <a:endParaRPr lang="it-IT" sz="1400" i="1" dirty="0" smtClean="0">
              <a:solidFill>
                <a:schemeClr val="bg1">
                  <a:lumMod val="50000"/>
                </a:schemeClr>
              </a:solidFill>
              <a:latin typeface="+mn-lt"/>
              <a:ea typeface="Ubuntu Light" pitchFamily="34" charset="0"/>
              <a:cs typeface="Ubuntu Ligh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endParaRPr lang="en-US" sz="1400" i="1" dirty="0" smtClean="0">
              <a:solidFill>
                <a:schemeClr val="bg1">
                  <a:lumMod val="50000"/>
                </a:schemeClr>
              </a:solidFill>
              <a:latin typeface="+mn-lt"/>
              <a:ea typeface="Ubuntu Light" pitchFamily="34" charset="0"/>
              <a:cs typeface="Ubuntu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09566"/>
            <a:ext cx="9144000" cy="1233179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00000">
                <a:srgbClr val="0053A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94940" y="5646476"/>
            <a:ext cx="1398726" cy="8097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1508454"/>
            <a:ext cx="8266113" cy="182721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Experimental setup</a:t>
            </a:r>
            <a:endParaRPr dirty="0" smtClean="0">
              <a:ln>
                <a:noFill/>
              </a:ln>
              <a:ea typeface="Ubuntu" pitchFamily="34" charset="0"/>
              <a:cs typeface="Ubuntu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585382"/>
            <a:ext cx="8266113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Samples – Detectors and electronics</a:t>
            </a:r>
            <a:endParaRPr lang="en-US" baseline="30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309566"/>
            <a:ext cx="9144000" cy="1233179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00000">
                <a:srgbClr val="0053A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31801" y="730450"/>
            <a:ext cx="5257799" cy="5510076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</a:pPr>
            <a:r>
              <a:rPr lang="en-GB" dirty="0" smtClean="0"/>
              <a:t>To be prepared at JRC-IRMM</a:t>
            </a:r>
            <a:endParaRPr lang="en-US" sz="2100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Proposed sample characteristics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Low mass/activity per sample (~half of EAR-1)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6cm diameter for large EAR-2 collimator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Total mass ~2.5 times lower than EAR-1 measurement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 further ~30% reduction of the activity could be achieved by reducing the diameter to 5cm, with small loss of flux, depending on the beam profile (to be checked)</a:t>
            </a:r>
          </a:p>
          <a:p>
            <a:pPr marL="168275" lvl="1" indent="-168275">
              <a:lnSpc>
                <a:spcPct val="120000"/>
              </a:lnSpc>
              <a:buClr>
                <a:schemeClr val="accent1"/>
              </a:buClr>
            </a:pPr>
            <a:r>
              <a:rPr lang="en-US" sz="2200" dirty="0" smtClean="0"/>
              <a:t>Exact information (e.g. </a:t>
            </a:r>
            <a:r>
              <a:rPr lang="en-US" sz="2200" baseline="30000" dirty="0" smtClean="0"/>
              <a:t>242m,243</a:t>
            </a:r>
            <a:r>
              <a:rPr lang="en-US" sz="2200" dirty="0" smtClean="0"/>
              <a:t>Am)  on impurities not yet available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Reference samples:</a:t>
            </a:r>
          </a:p>
          <a:p>
            <a:pPr lvl="1">
              <a:lnSpc>
                <a:spcPct val="120000"/>
              </a:lnSpc>
            </a:pPr>
            <a:r>
              <a:rPr lang="en-US" baseline="30000" dirty="0" smtClean="0"/>
              <a:t>235,238</a:t>
            </a:r>
            <a:r>
              <a:rPr lang="en-US" dirty="0" smtClean="0"/>
              <a:t>U,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707380" y="1433662"/>
          <a:ext cx="3077846" cy="4177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785"/>
                <a:gridCol w="67206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Sample</a:t>
                      </a:r>
                      <a:r>
                        <a:rPr lang="en-US" b="1" baseline="0" dirty="0" smtClean="0"/>
                        <a:t> characteristics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Area density (</a:t>
                      </a:r>
                      <a:r>
                        <a:rPr lang="el-GR" b="1" dirty="0" smtClean="0"/>
                        <a:t>μ</a:t>
                      </a:r>
                      <a:r>
                        <a:rPr lang="en-US" b="1" dirty="0" smtClean="0"/>
                        <a:t>g/cm</a:t>
                      </a:r>
                      <a:r>
                        <a:rPr lang="en-US" b="1" baseline="30000" dirty="0" smtClean="0"/>
                        <a:t>2</a:t>
                      </a:r>
                      <a:r>
                        <a:rPr lang="en-US" b="1" dirty="0" smtClean="0"/>
                        <a:t>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Diameter (cm)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Activity (</a:t>
                      </a:r>
                      <a:r>
                        <a:rPr lang="en-US" b="1" dirty="0" err="1" smtClean="0"/>
                        <a:t>MBq</a:t>
                      </a:r>
                      <a:r>
                        <a:rPr lang="en-US" b="1" dirty="0" smtClean="0"/>
                        <a:t>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17.9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Mass (mg)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No.</a:t>
                      </a:r>
                      <a:r>
                        <a:rPr lang="en-US" b="1" baseline="0" dirty="0" smtClean="0"/>
                        <a:t> of s</a:t>
                      </a:r>
                      <a:r>
                        <a:rPr lang="en-US" b="1" dirty="0" smtClean="0"/>
                        <a:t>amples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 mass (mg)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 anchor="ctr"/>
                </a:tc>
              </a:tr>
              <a:tr h="5445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 activity (</a:t>
                      </a:r>
                      <a:r>
                        <a:rPr lang="en-US" b="1" dirty="0" err="1" smtClean="0"/>
                        <a:t>MBq</a:t>
                      </a:r>
                      <a:r>
                        <a:rPr lang="en-US" b="1" dirty="0" smtClean="0"/>
                        <a:t>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107.7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Picture 11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3" name="Picture 12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11</a:t>
            </a:fld>
            <a:endParaRPr lang="en-US" sz="1200" b="1" dirty="0"/>
          </a:p>
        </p:txBody>
      </p:sp>
      <p:sp>
        <p:nvSpPr>
          <p:cNvPr id="16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17" name="Picture 16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92873"/>
            <a:ext cx="8229599" cy="53984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Based on </a:t>
            </a:r>
            <a:r>
              <a:rPr lang="en-US" dirty="0" err="1" smtClean="0"/>
              <a:t>Micromegas</a:t>
            </a:r>
            <a:r>
              <a:rPr lang="en-US" dirty="0" smtClean="0"/>
              <a:t> </a:t>
            </a:r>
            <a:r>
              <a:rPr lang="en-US" dirty="0" err="1" smtClean="0"/>
              <a:t>microbulk</a:t>
            </a:r>
            <a:r>
              <a:rPr lang="en-US" dirty="0" smtClean="0"/>
              <a:t> detectors</a:t>
            </a:r>
          </a:p>
          <a:p>
            <a:r>
              <a:rPr lang="en-GB" dirty="0" smtClean="0">
                <a:latin typeface="Calibri" pitchFamily="34" charset="0"/>
              </a:rPr>
              <a:t>Existing chamber houses up to 10 sample-detector modules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Filled with circulating Ar:CF</a:t>
            </a:r>
            <a:r>
              <a:rPr lang="en-US" baseline="-25000" dirty="0" smtClean="0">
                <a:latin typeface="Calibri" pitchFamily="34" charset="0"/>
              </a:rPr>
              <a:t>4</a:t>
            </a:r>
            <a:r>
              <a:rPr lang="en-US" dirty="0" smtClean="0">
                <a:latin typeface="Calibri" pitchFamily="34" charset="0"/>
              </a:rPr>
              <a:t>:isoC</a:t>
            </a:r>
            <a:r>
              <a:rPr lang="en-US" baseline="-25000" dirty="0" smtClean="0">
                <a:latin typeface="Calibri" pitchFamily="34" charset="0"/>
              </a:rPr>
              <a:t>4</a:t>
            </a:r>
            <a:r>
              <a:rPr lang="en-US" dirty="0" smtClean="0">
                <a:latin typeface="Calibri" pitchFamily="34" charset="0"/>
              </a:rPr>
              <a:t>H</a:t>
            </a:r>
            <a:r>
              <a:rPr lang="en-US" baseline="-25000" dirty="0" smtClean="0">
                <a:latin typeface="Calibri" pitchFamily="34" charset="0"/>
              </a:rPr>
              <a:t>10</a:t>
            </a:r>
            <a:r>
              <a:rPr lang="en-US" dirty="0" smtClean="0">
                <a:latin typeface="Calibri" pitchFamily="34" charset="0"/>
              </a:rPr>
              <a:t> mixture (88:10:2) at 1 bar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Various improvements based on past experience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Electronics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Preamplifier modules with one channel each (no cross-talk)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Compact, shielded modules (better response to </a:t>
            </a:r>
            <a:r>
              <a:rPr lang="el-GR" dirty="0" smtClean="0">
                <a:latin typeface="Calibri" pitchFamily="34" charset="0"/>
              </a:rPr>
              <a:t>γ</a:t>
            </a:r>
            <a:r>
              <a:rPr lang="en-US" dirty="0" smtClean="0">
                <a:latin typeface="Calibri" pitchFamily="34" charset="0"/>
              </a:rPr>
              <a:t>-flash)</a:t>
            </a:r>
          </a:p>
          <a:p>
            <a:pPr lvl="1"/>
            <a:r>
              <a:rPr lang="en-GB" dirty="0" smtClean="0">
                <a:latin typeface="Calibri" pitchFamily="34" charset="0"/>
              </a:rPr>
              <a:t>Drift gap reduction (faster signal)</a:t>
            </a:r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detector.JPG"/>
          <p:cNvPicPr>
            <a:picLocks noChangeAspect="1"/>
          </p:cNvPicPr>
          <p:nvPr/>
        </p:nvPicPr>
        <p:blipFill>
          <a:blip r:embed="rId2" cstate="print"/>
          <a:srcRect l="15996" t="13335" r="7995" b="3989"/>
          <a:stretch>
            <a:fillRect/>
          </a:stretch>
        </p:blipFill>
        <p:spPr>
          <a:xfrm>
            <a:off x="804341" y="2366878"/>
            <a:ext cx="2018790" cy="16469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Picture 23" descr="chamber_schemat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92107" y="2073578"/>
            <a:ext cx="4560140" cy="2260598"/>
          </a:xfrm>
          <a:prstGeom prst="rect">
            <a:avLst/>
          </a:prstGeom>
        </p:spPr>
      </p:pic>
      <p:pic>
        <p:nvPicPr>
          <p:cNvPr id="25" name="Picture 24" descr="ce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26" name="Picture 25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12</a:t>
            </a:fld>
            <a:endParaRPr lang="en-US" sz="1200" b="1" dirty="0"/>
          </a:p>
        </p:txBody>
      </p:sp>
      <p:sp>
        <p:nvSpPr>
          <p:cNvPr id="29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30" name="Picture 29" descr="tof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1508454"/>
            <a:ext cx="8266113" cy="182721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Beam request</a:t>
            </a:r>
            <a:endParaRPr dirty="0" smtClean="0">
              <a:ln>
                <a:noFill/>
              </a:ln>
              <a:ea typeface="Ubuntu" pitchFamily="34" charset="0"/>
              <a:cs typeface="Ubuntu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585382"/>
            <a:ext cx="8266113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Expected count rates and beam request</a:t>
            </a:r>
            <a:endParaRPr lang="en-US" baseline="30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309566"/>
            <a:ext cx="9144000" cy="1233179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00000">
                <a:srgbClr val="0053A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Beam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>
            <a:normAutofit/>
          </a:bodyPr>
          <a:lstStyle/>
          <a:p>
            <a:r>
              <a:rPr lang="en-US" b="1" dirty="0" smtClean="0"/>
              <a:t>We request 3x10</a:t>
            </a:r>
            <a:r>
              <a:rPr lang="en-US" b="1" baseline="30000" dirty="0" smtClean="0"/>
              <a:t>18</a:t>
            </a:r>
            <a:r>
              <a:rPr lang="en-US" b="1" dirty="0" smtClean="0"/>
              <a:t> </a:t>
            </a:r>
            <a:r>
              <a:rPr lang="en-US" b="1" dirty="0" err="1" smtClean="0"/>
              <a:t>p.o.t</a:t>
            </a:r>
            <a:r>
              <a:rPr lang="en-US" b="1" dirty="0" smtClean="0"/>
              <a:t>. in EAR-2 with the large collimator</a:t>
            </a:r>
          </a:p>
          <a:p>
            <a:r>
              <a:rPr lang="en-US" dirty="0" smtClean="0"/>
              <a:t>Continuous data can be obtained almost in the entire energy range &lt;100keV, with certain exceptions in the RRR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rates_am241_fu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5715" y="2163843"/>
            <a:ext cx="5052571" cy="3922632"/>
          </a:xfrm>
          <a:prstGeom prst="rect">
            <a:avLst/>
          </a:prstGeom>
        </p:spPr>
      </p:pic>
      <p:pic>
        <p:nvPicPr>
          <p:cNvPr id="18" name="Picture 17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9" name="Picture 18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14</a:t>
            </a:fld>
            <a:endParaRPr lang="en-US" sz="1200" b="1" dirty="0"/>
          </a:p>
        </p:txBody>
      </p:sp>
      <p:sp>
        <p:nvSpPr>
          <p:cNvPr id="22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3" name="Picture 22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Beam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>
            <a:normAutofit/>
          </a:bodyPr>
          <a:lstStyle/>
          <a:p>
            <a:r>
              <a:rPr lang="en-US" b="1" dirty="0" smtClean="0"/>
              <a:t>We request 3x10</a:t>
            </a:r>
            <a:r>
              <a:rPr lang="en-US" b="1" baseline="30000" dirty="0" smtClean="0"/>
              <a:t>18</a:t>
            </a:r>
            <a:r>
              <a:rPr lang="en-US" b="1" dirty="0" smtClean="0"/>
              <a:t> </a:t>
            </a:r>
            <a:r>
              <a:rPr lang="en-US" b="1" dirty="0" err="1" smtClean="0"/>
              <a:t>p.o.t</a:t>
            </a:r>
            <a:r>
              <a:rPr lang="en-US" b="1" dirty="0" smtClean="0"/>
              <a:t>. in EAR-2 with the large collimator</a:t>
            </a:r>
          </a:p>
          <a:p>
            <a:r>
              <a:rPr lang="en-US" dirty="0" smtClean="0"/>
              <a:t>Statistical uncertainty &lt;2% above 500keV at 100 bpd, &lt;10% above 100keV</a:t>
            </a:r>
          </a:p>
          <a:p>
            <a:pPr lvl="1"/>
            <a:r>
              <a:rPr lang="en-US" dirty="0" smtClean="0"/>
              <a:t>Very significant improvement in statistics compared to EAR-1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rates_am241_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5850" y="2485927"/>
            <a:ext cx="4732300" cy="3790141"/>
          </a:xfrm>
          <a:prstGeom prst="rect">
            <a:avLst/>
          </a:prstGeom>
        </p:spPr>
      </p:pic>
      <p:pic>
        <p:nvPicPr>
          <p:cNvPr id="13" name="Picture 12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8" name="Picture 17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15</a:t>
            </a:fld>
            <a:endParaRPr lang="en-US" sz="1200" b="1" dirty="0"/>
          </a:p>
        </p:txBody>
      </p:sp>
      <p:sp>
        <p:nvSpPr>
          <p:cNvPr id="21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2" name="Picture 21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>
            <a:normAutofit/>
          </a:bodyPr>
          <a:lstStyle/>
          <a:p>
            <a:r>
              <a:rPr lang="en-US" dirty="0" smtClean="0"/>
              <a:t>The fission cross-section of </a:t>
            </a:r>
            <a:r>
              <a:rPr lang="en-US" baseline="30000" dirty="0" smtClean="0"/>
              <a:t>241</a:t>
            </a:r>
            <a:r>
              <a:rPr lang="en-US" dirty="0" smtClean="0"/>
              <a:t>Am remains in the NEA </a:t>
            </a:r>
            <a:r>
              <a:rPr lang="en-GB" dirty="0" smtClean="0"/>
              <a:t>High Priority Request List; it is important for waste transmutation and recycling applications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Existing data do not meet the accuracy requirements for the design of future nuclear systems</a:t>
            </a:r>
          </a:p>
          <a:p>
            <a:endParaRPr lang="en-US" dirty="0" smtClean="0"/>
          </a:p>
          <a:p>
            <a:r>
              <a:rPr lang="en-US" dirty="0" smtClean="0"/>
              <a:t>A significant improvement upon the previous </a:t>
            </a:r>
            <a:r>
              <a:rPr lang="en-US" dirty="0" err="1" smtClean="0"/>
              <a:t>n_TOF</a:t>
            </a:r>
            <a:r>
              <a:rPr lang="en-US" dirty="0" smtClean="0"/>
              <a:t> data can be achieved by exploiting the features of EAR-2</a:t>
            </a:r>
          </a:p>
          <a:p>
            <a:endParaRPr lang="en-US" dirty="0" smtClean="0"/>
          </a:p>
          <a:p>
            <a:r>
              <a:rPr lang="en-US" dirty="0" smtClean="0"/>
              <a:t>Accurate data can be provided in a wide energy range</a:t>
            </a:r>
          </a:p>
          <a:p>
            <a:endParaRPr lang="en-US" dirty="0" smtClean="0"/>
          </a:p>
          <a:p>
            <a:r>
              <a:rPr lang="en-US" dirty="0" smtClean="0"/>
              <a:t>We request </a:t>
            </a:r>
            <a:r>
              <a:rPr lang="en-US" b="1" dirty="0" smtClean="0"/>
              <a:t>3x10</a:t>
            </a:r>
            <a:r>
              <a:rPr lang="en-US" b="1" baseline="30000" dirty="0" smtClean="0"/>
              <a:t>18</a:t>
            </a:r>
            <a:r>
              <a:rPr lang="en-US" b="1" dirty="0" smtClean="0"/>
              <a:t> </a:t>
            </a:r>
            <a:r>
              <a:rPr lang="en-US" b="1" dirty="0" err="1" smtClean="0"/>
              <a:t>p.o.t</a:t>
            </a:r>
            <a:r>
              <a:rPr lang="en-US" b="1" dirty="0" smtClean="0"/>
              <a:t>. </a:t>
            </a:r>
            <a:r>
              <a:rPr lang="en-US" dirty="0" smtClean="0"/>
              <a:t>in </a:t>
            </a:r>
            <a:r>
              <a:rPr lang="en-US" b="1" dirty="0" smtClean="0"/>
              <a:t>EAR-2</a:t>
            </a:r>
            <a:r>
              <a:rPr lang="en-US" dirty="0" smtClean="0"/>
              <a:t> with the </a:t>
            </a:r>
            <a:r>
              <a:rPr lang="en-US" b="1" dirty="0" smtClean="0"/>
              <a:t>large collimator</a:t>
            </a:r>
          </a:p>
          <a:p>
            <a:endParaRPr lang="en-US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3" name="Picture 12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16</a:t>
            </a:fld>
            <a:endParaRPr lang="en-US" sz="1200" b="1" dirty="0"/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19" name="Picture 18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1508454"/>
            <a:ext cx="8266113" cy="182721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endParaRPr dirty="0" smtClean="0">
              <a:ln>
                <a:noFill/>
              </a:ln>
              <a:ea typeface="Ubuntu" pitchFamily="34" charset="0"/>
              <a:cs typeface="Ubuntu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585382"/>
            <a:ext cx="8266113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baseline="30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309566"/>
            <a:ext cx="9144000" cy="1233179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00000">
                <a:srgbClr val="0053A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2757" y="5652065"/>
            <a:ext cx="846518" cy="828000"/>
          </a:xfrm>
          <a:prstGeom prst="rect">
            <a:avLst/>
          </a:prstGeom>
        </p:spPr>
      </p:pic>
      <p:pic>
        <p:nvPicPr>
          <p:cNvPr id="6" name="Picture 5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1476" y="5633776"/>
            <a:ext cx="822335" cy="828000"/>
          </a:xfrm>
          <a:prstGeom prst="rect">
            <a:avLst/>
          </a:prstGeom>
        </p:spPr>
      </p:pic>
      <p:pic>
        <p:nvPicPr>
          <p:cNvPr id="7" name="Picture 6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94940" y="5646476"/>
            <a:ext cx="1398726" cy="8097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EAR-1 &amp; EAR-2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>
            <a:normAutofit/>
          </a:bodyPr>
          <a:lstStyle/>
          <a:p>
            <a:r>
              <a:rPr lang="en-US" dirty="0" smtClean="0"/>
              <a:t>Increased flux</a:t>
            </a:r>
          </a:p>
          <a:p>
            <a:r>
              <a:rPr lang="en-US" dirty="0" smtClean="0"/>
              <a:t>Stronger background suppression</a:t>
            </a:r>
          </a:p>
          <a:p>
            <a:endParaRPr lang="en-US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3" name="Picture 12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18</a:t>
            </a:fld>
            <a:endParaRPr lang="en-US" sz="1200" b="1" dirty="0"/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19" name="Picture 18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  <p:pic>
        <p:nvPicPr>
          <p:cNvPr id="11" name="Picture 10" descr="Pu240_EAR_comparis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5890" y="2316517"/>
            <a:ext cx="5292220" cy="37222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5608" y="1837428"/>
            <a:ext cx="848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Example: same </a:t>
            </a:r>
            <a:r>
              <a:rPr lang="en-US" b="1" i="1" baseline="30000" dirty="0" smtClean="0"/>
              <a:t>240</a:t>
            </a:r>
            <a:r>
              <a:rPr lang="en-US" b="1" i="1" dirty="0" smtClean="0"/>
              <a:t>Pu sample (6.5MBq) in both areas</a:t>
            </a:r>
            <a:endParaRPr lang="en-US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Motivation and status </a:t>
            </a:r>
            <a:r>
              <a:rPr lang="en-US" dirty="0" smtClean="0"/>
              <a:t>of data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 err="1" smtClean="0"/>
              <a:t>n_TOF</a:t>
            </a:r>
            <a:r>
              <a:rPr lang="en-US" dirty="0" smtClean="0"/>
              <a:t> measurement</a:t>
            </a:r>
          </a:p>
          <a:p>
            <a:r>
              <a:rPr lang="en-US" dirty="0" smtClean="0"/>
              <a:t>Experimental setup</a:t>
            </a:r>
          </a:p>
          <a:p>
            <a:pPr lvl="1"/>
            <a:r>
              <a:rPr lang="en-US" dirty="0" smtClean="0"/>
              <a:t>Samples</a:t>
            </a:r>
          </a:p>
          <a:p>
            <a:pPr lvl="1"/>
            <a:r>
              <a:rPr lang="en-US" dirty="0" smtClean="0"/>
              <a:t>Detectors and electronics</a:t>
            </a:r>
          </a:p>
          <a:p>
            <a:r>
              <a:rPr lang="en-US" dirty="0" smtClean="0"/>
              <a:t>Expected count rates and beam request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6" name="Picture 5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A78EF6-D383-42D2-81E3-96C122951121}" type="slidenum">
              <a:rPr lang="en-US" sz="1200" b="1" smtClean="0"/>
              <a:pPr/>
              <a:t>2</a:t>
            </a:fld>
            <a:endParaRPr lang="en-US" sz="1200" b="1" dirty="0"/>
          </a:p>
        </p:txBody>
      </p:sp>
      <p:sp>
        <p:nvSpPr>
          <p:cNvPr id="12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11" name="Picture 10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1508454"/>
            <a:ext cx="8266113" cy="182721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Introduction</a:t>
            </a:r>
            <a:endParaRPr dirty="0" smtClean="0">
              <a:ln>
                <a:noFill/>
              </a:ln>
              <a:ea typeface="Ubuntu" pitchFamily="34" charset="0"/>
              <a:cs typeface="Ubuntu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585382"/>
            <a:ext cx="8266113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Motivation – Status of data</a:t>
            </a:r>
            <a:endParaRPr lang="en-US" baseline="30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309566"/>
            <a:ext cx="9144000" cy="1233179"/>
          </a:xfrm>
          <a:prstGeom prst="rect">
            <a:avLst/>
          </a:prstGeom>
          <a:gradFill flip="none" rotWithShape="1">
            <a:gsLst>
              <a:gs pos="1000">
                <a:schemeClr val="bg1"/>
              </a:gs>
              <a:gs pos="100000">
                <a:srgbClr val="0053A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/>
          <a:lstStyle/>
          <a:p>
            <a:r>
              <a:rPr lang="en-GB" dirty="0" smtClean="0"/>
              <a:t>The isotope </a:t>
            </a:r>
            <a:r>
              <a:rPr lang="en-GB" baseline="30000" dirty="0" smtClean="0"/>
              <a:t>241</a:t>
            </a:r>
            <a:r>
              <a:rPr lang="en-GB" dirty="0" smtClean="0"/>
              <a:t>Am is present in high-level nuclear waste</a:t>
            </a:r>
          </a:p>
          <a:p>
            <a:r>
              <a:rPr lang="en-GB" dirty="0" smtClean="0"/>
              <a:t>Important for different waste transmutation and recycling scenarios</a:t>
            </a:r>
          </a:p>
          <a:p>
            <a:r>
              <a:rPr lang="en-GB" baseline="30000" dirty="0" smtClean="0"/>
              <a:t>241</a:t>
            </a:r>
            <a:r>
              <a:rPr lang="en-GB" dirty="0" smtClean="0"/>
              <a:t>Am(</a:t>
            </a:r>
            <a:r>
              <a:rPr lang="en-GB" dirty="0" err="1" smtClean="0"/>
              <a:t>n,f</a:t>
            </a:r>
            <a:r>
              <a:rPr lang="en-GB" dirty="0" smtClean="0"/>
              <a:t>) reaction included in the NEA High Priority Request List</a:t>
            </a:r>
          </a:p>
          <a:p>
            <a:r>
              <a:rPr lang="en-GB" dirty="0" smtClean="0"/>
              <a:t>The present experimental uncertainties do not meet the requirements set by sensitivity studies of advanced nuclear systems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384539" y="2984500"/>
          <a:ext cx="437492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8422"/>
                <a:gridCol w="1238250"/>
                <a:gridCol w="1238250"/>
              </a:tblGrid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Uncertainty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  <a:endParaRPr kumimoji="0" lang="en-US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19.6 - 6.07 </a:t>
                      </a: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MeV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12.7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5.7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6.07 - 2.23 MeV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11.7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2.23 - 1.35 MeV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9.8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1.35 - 0.498 MeV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1.2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183 - 498 keV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8.3</a:t>
                      </a:r>
                      <a:endParaRPr kumimoji="0" lang="en-US" kern="1200" dirty="0" err="1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4.0</a:t>
                      </a:r>
                      <a:endParaRPr kumimoji="0" lang="en-US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56772" y="5752848"/>
            <a:ext cx="8404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NEA Nuclear Data High Priority Request List, </a:t>
            </a:r>
            <a:r>
              <a:rPr lang="en-US" sz="1400" b="1" dirty="0" smtClean="0">
                <a:hlinkClick r:id="rId2"/>
              </a:rPr>
              <a:t>www.nea.fr/html/dbdata/hprl</a:t>
            </a:r>
            <a:endParaRPr lang="en-US" sz="1400" b="1" dirty="0" smtClean="0"/>
          </a:p>
          <a:p>
            <a:r>
              <a:rPr lang="en-US" sz="1400" b="1" dirty="0" smtClean="0"/>
              <a:t>OECD/NEA WPEC Subgroup 26 Final Report, </a:t>
            </a:r>
            <a:r>
              <a:rPr lang="en-US" sz="1400" b="1" dirty="0" smtClean="0">
                <a:hlinkClick r:id="rId3"/>
              </a:rPr>
              <a:t>www.nea.fr/html/science/wpec/volume26/volume26.pdf</a:t>
            </a:r>
            <a:endParaRPr lang="en-US" sz="1400" b="1" dirty="0" smtClean="0"/>
          </a:p>
        </p:txBody>
      </p:sp>
      <p:pic>
        <p:nvPicPr>
          <p:cNvPr id="16" name="Picture 15" descr="ce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7" name="Picture 16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4</a:t>
            </a:fld>
            <a:endParaRPr lang="en-US" sz="1200" b="1" dirty="0"/>
          </a:p>
        </p:txBody>
      </p:sp>
      <p:sp>
        <p:nvSpPr>
          <p:cNvPr id="20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1" name="Picture 20" descr="tof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Present status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898571" y="824062"/>
            <a:ext cx="3966029" cy="5467264"/>
          </a:xfrm>
        </p:spPr>
        <p:txBody>
          <a:bodyPr>
            <a:normAutofit/>
          </a:bodyPr>
          <a:lstStyle/>
          <a:p>
            <a:r>
              <a:rPr lang="en-GB" dirty="0" smtClean="0"/>
              <a:t>Measurements of </a:t>
            </a:r>
            <a:r>
              <a:rPr lang="en-GB" baseline="30000" dirty="0" smtClean="0"/>
              <a:t>241</a:t>
            </a:r>
            <a:r>
              <a:rPr lang="en-GB" dirty="0" smtClean="0"/>
              <a:t>Am(</a:t>
            </a:r>
            <a:r>
              <a:rPr lang="en-GB" dirty="0" err="1" smtClean="0"/>
              <a:t>n,f</a:t>
            </a:r>
            <a:r>
              <a:rPr lang="en-GB" dirty="0" smtClean="0"/>
              <a:t>) are challenging for two main reasons:</a:t>
            </a:r>
          </a:p>
          <a:p>
            <a:pPr lvl="1"/>
            <a:r>
              <a:rPr lang="en-GB" dirty="0" smtClean="0"/>
              <a:t>Relatively short half-life of 433y (127 </a:t>
            </a:r>
            <a:r>
              <a:rPr lang="en-GB" dirty="0" err="1" smtClean="0"/>
              <a:t>MBq</a:t>
            </a:r>
            <a:r>
              <a:rPr lang="en-GB" dirty="0" smtClean="0"/>
              <a:t>/mg</a:t>
            </a:r>
            <a:r>
              <a:rPr lang="el-GR" dirty="0" smtClean="0"/>
              <a:t>, 100% α</a:t>
            </a:r>
            <a:r>
              <a:rPr lang="en-GB" dirty="0" smtClean="0"/>
              <a:t>)</a:t>
            </a:r>
            <a:endParaRPr lang="en-US" dirty="0" smtClean="0"/>
          </a:p>
          <a:p>
            <a:pPr lvl="1"/>
            <a:r>
              <a:rPr lang="en-GB" dirty="0" smtClean="0"/>
              <a:t>Steep fission threshold with value decreasing rapidly below 1 </a:t>
            </a:r>
            <a:r>
              <a:rPr lang="en-GB" dirty="0" err="1" smtClean="0"/>
              <a:t>MeV</a:t>
            </a:r>
            <a:r>
              <a:rPr lang="en-GB" dirty="0" smtClean="0"/>
              <a:t>, reaching 100 </a:t>
            </a:r>
            <a:r>
              <a:rPr lang="en-GB" dirty="0" err="1" smtClean="0"/>
              <a:t>mb</a:t>
            </a:r>
            <a:r>
              <a:rPr lang="en-GB" dirty="0" smtClean="0"/>
              <a:t> already at 500 </a:t>
            </a:r>
            <a:r>
              <a:rPr lang="en-GB" dirty="0" err="1" smtClean="0"/>
              <a:t>keV</a:t>
            </a:r>
            <a:r>
              <a:rPr lang="en-GB" dirty="0" smtClean="0"/>
              <a:t> incident neutron energy</a:t>
            </a:r>
          </a:p>
          <a:p>
            <a:r>
              <a:rPr lang="en-GB" dirty="0" smtClean="0"/>
              <a:t>Significant discrepancies among existing data can be observed both above the fission threshold and at lower energies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Janis_data_high.png"/>
          <p:cNvPicPr>
            <a:picLocks noChangeAspect="1"/>
          </p:cNvPicPr>
          <p:nvPr/>
        </p:nvPicPr>
        <p:blipFill>
          <a:blip r:embed="rId2" cstate="print"/>
          <a:srcRect l="1756" t="11506" r="3402" b="1582"/>
          <a:stretch>
            <a:fillRect/>
          </a:stretch>
        </p:blipFill>
        <p:spPr>
          <a:xfrm>
            <a:off x="131359" y="752466"/>
            <a:ext cx="4468399" cy="2880000"/>
          </a:xfrm>
          <a:prstGeom prst="rect">
            <a:avLst/>
          </a:prstGeom>
        </p:spPr>
      </p:pic>
      <p:pic>
        <p:nvPicPr>
          <p:cNvPr id="15" name="Picture 14" descr="janis_data_low_100meV_100eV.png"/>
          <p:cNvPicPr>
            <a:picLocks noChangeAspect="1"/>
          </p:cNvPicPr>
          <p:nvPr/>
        </p:nvPicPr>
        <p:blipFill rotWithShape="1">
          <a:blip r:embed="rId3" cstate="print"/>
          <a:srcRect l="1578" t="12057" r="525" b="1795"/>
          <a:stretch/>
        </p:blipFill>
        <p:spPr>
          <a:xfrm>
            <a:off x="124460" y="3389550"/>
            <a:ext cx="4624197" cy="2862000"/>
          </a:xfrm>
          <a:prstGeom prst="rect">
            <a:avLst/>
          </a:prstGeom>
        </p:spPr>
      </p:pic>
      <p:pic>
        <p:nvPicPr>
          <p:cNvPr id="16" name="Picture 15" descr="ce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7" name="Picture 16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5</a:t>
            </a:fld>
            <a:endParaRPr lang="en-US" sz="1200" b="1" dirty="0"/>
          </a:p>
        </p:txBody>
      </p:sp>
      <p:sp>
        <p:nvSpPr>
          <p:cNvPr id="20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1" name="Picture 20" descr="tof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Present status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5295900"/>
            <a:ext cx="8226425" cy="980168"/>
          </a:xfrm>
        </p:spPr>
        <p:txBody>
          <a:bodyPr/>
          <a:lstStyle/>
          <a:p>
            <a:r>
              <a:rPr lang="en-GB" dirty="0" smtClean="0"/>
              <a:t>This situation is also reflected in the discrepancies among evaluated libraries, which mostly follow the data by </a:t>
            </a:r>
            <a:r>
              <a:rPr lang="en-GB" dirty="0" err="1" smtClean="0"/>
              <a:t>Dabbs</a:t>
            </a:r>
            <a:r>
              <a:rPr lang="en-GB" dirty="0" smtClean="0"/>
              <a:t> et al. (1983)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evaluations_Dabbs.png"/>
          <p:cNvPicPr>
            <a:picLocks noChangeAspect="1"/>
          </p:cNvPicPr>
          <p:nvPr/>
        </p:nvPicPr>
        <p:blipFill>
          <a:blip r:embed="rId2" cstate="print"/>
          <a:srcRect l="1444" t="12085" r="3111" b="1185"/>
          <a:stretch>
            <a:fillRect/>
          </a:stretch>
        </p:blipFill>
        <p:spPr>
          <a:xfrm>
            <a:off x="1073152" y="912110"/>
            <a:ext cx="6769098" cy="4326232"/>
          </a:xfrm>
          <a:prstGeom prst="rect">
            <a:avLst/>
          </a:prstGeom>
        </p:spPr>
      </p:pic>
      <p:pic>
        <p:nvPicPr>
          <p:cNvPr id="17" name="Picture 16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8" name="Picture 17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6</a:t>
            </a:fld>
            <a:endParaRPr lang="en-US" sz="1200" b="1" dirty="0"/>
          </a:p>
        </p:txBody>
      </p:sp>
      <p:sp>
        <p:nvSpPr>
          <p:cNvPr id="21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2" name="Picture 21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Previous </a:t>
            </a:r>
            <a:r>
              <a:rPr lang="en-US" dirty="0" err="1" smtClean="0"/>
              <a:t>n_TOF</a:t>
            </a:r>
            <a:r>
              <a:rPr lang="en-US" dirty="0" smtClean="0"/>
              <a:t>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2219346"/>
          </a:xfrm>
        </p:spPr>
        <p:txBody>
          <a:bodyPr/>
          <a:lstStyle/>
          <a:p>
            <a:r>
              <a:rPr lang="en-US" dirty="0" smtClean="0"/>
              <a:t>Performed in Phase-I (2001-2004) (EAR-1 with large collimator)</a:t>
            </a:r>
          </a:p>
          <a:p>
            <a:r>
              <a:rPr lang="en-US" dirty="0" smtClean="0"/>
              <a:t>Total mass: 2.26mg (35MBq/sample, 8 samples)</a:t>
            </a:r>
          </a:p>
          <a:p>
            <a:r>
              <a:rPr lang="en-US" dirty="0" smtClean="0"/>
              <a:t>High amplitude threshold applied to deal with the high </a:t>
            </a:r>
            <a:r>
              <a:rPr lang="el-GR" dirty="0" smtClean="0"/>
              <a:t>α</a:t>
            </a:r>
            <a:r>
              <a:rPr lang="en-US" dirty="0" smtClean="0"/>
              <a:t>-activity</a:t>
            </a:r>
          </a:p>
          <a:p>
            <a:pPr lvl="1"/>
            <a:r>
              <a:rPr lang="en-US" dirty="0" smtClean="0"/>
              <a:t>Data normalized to 3</a:t>
            </a:r>
            <a:r>
              <a:rPr lang="en-US" baseline="30000" dirty="0" smtClean="0"/>
              <a:t>rd</a:t>
            </a:r>
            <a:r>
              <a:rPr lang="en-US" dirty="0" smtClean="0"/>
              <a:t> resonance in </a:t>
            </a:r>
            <a:r>
              <a:rPr lang="en-US" dirty="0" err="1" smtClean="0"/>
              <a:t>Dabbs</a:t>
            </a:r>
            <a:r>
              <a:rPr lang="en-US" dirty="0" smtClean="0"/>
              <a:t> data</a:t>
            </a:r>
          </a:p>
          <a:p>
            <a:r>
              <a:rPr lang="en-US" dirty="0" smtClean="0"/>
              <a:t>Results at low energies (e.g.):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72" y="3056108"/>
            <a:ext cx="4198639" cy="294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8700" y="2979907"/>
            <a:ext cx="4398809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0" y="592199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M. </a:t>
            </a:r>
            <a:r>
              <a:rPr lang="en-US" b="1" i="1" dirty="0" err="1" smtClean="0"/>
              <a:t>Mastromarco</a:t>
            </a:r>
            <a:r>
              <a:rPr lang="en-US" b="1" i="1" dirty="0" smtClean="0"/>
              <a:t> et al.</a:t>
            </a:r>
            <a:endParaRPr lang="en-US" b="1" i="1" dirty="0"/>
          </a:p>
        </p:txBody>
      </p:sp>
      <p:pic>
        <p:nvPicPr>
          <p:cNvPr id="19" name="Picture 18" descr="ce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20" name="Picture 19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7</a:t>
            </a:fld>
            <a:endParaRPr lang="en-US" sz="1200" b="1" dirty="0"/>
          </a:p>
        </p:txBody>
      </p:sp>
      <p:sp>
        <p:nvSpPr>
          <p:cNvPr id="23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4" name="Picture 23" descr="tof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Previous </a:t>
            </a:r>
            <a:r>
              <a:rPr lang="en-US" dirty="0" err="1" smtClean="0"/>
              <a:t>n_TOF</a:t>
            </a:r>
            <a:r>
              <a:rPr lang="en-US" dirty="0" smtClean="0"/>
              <a:t>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836762"/>
            <a:ext cx="8226425" cy="5439306"/>
          </a:xfrm>
        </p:spPr>
        <p:txBody>
          <a:bodyPr/>
          <a:lstStyle/>
          <a:p>
            <a:r>
              <a:rPr lang="en-US" dirty="0" smtClean="0"/>
              <a:t>Low statistics at and above fission threshold</a:t>
            </a:r>
          </a:p>
          <a:p>
            <a:r>
              <a:rPr lang="en-US" dirty="0" smtClean="0"/>
              <a:t>Variable bin width chosen to keep statistical uncertainty &lt;2%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previousnTOFdata+ENDF.png"/>
          <p:cNvPicPr>
            <a:picLocks noChangeAspect="1"/>
          </p:cNvPicPr>
          <p:nvPr/>
        </p:nvPicPr>
        <p:blipFill>
          <a:blip r:embed="rId2" cstate="print"/>
          <a:srcRect l="1667" t="12559" r="2556" b="2133"/>
          <a:stretch>
            <a:fillRect/>
          </a:stretch>
        </p:blipFill>
        <p:spPr>
          <a:xfrm>
            <a:off x="1257300" y="1781168"/>
            <a:ext cx="6578600" cy="41211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5883894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F. </a:t>
            </a:r>
            <a:r>
              <a:rPr lang="fr-FR" b="1" i="1" dirty="0" err="1" smtClean="0"/>
              <a:t>Belloni</a:t>
            </a:r>
            <a:r>
              <a:rPr lang="fr-FR" b="1" i="1" dirty="0" smtClean="0"/>
              <a:t> et al., </a:t>
            </a:r>
            <a:r>
              <a:rPr lang="fr-FR" b="1" i="1" dirty="0" err="1" smtClean="0"/>
              <a:t>Eur</a:t>
            </a:r>
            <a:r>
              <a:rPr lang="fr-FR" b="1" i="1" dirty="0" smtClean="0"/>
              <a:t>. Phys. J. A (2013) 49: 2, </a:t>
            </a:r>
            <a:r>
              <a:rPr lang="fr-FR" b="1" i="1" u="sng" dirty="0" smtClean="0">
                <a:hlinkClick r:id="rId3"/>
              </a:rPr>
              <a:t>10.1</a:t>
            </a:r>
            <a:r>
              <a:rPr lang="en-US" b="1" i="1" u="sng" dirty="0" smtClean="0">
                <a:hlinkClick r:id="rId3"/>
              </a:rPr>
              <a:t>140/</a:t>
            </a:r>
            <a:r>
              <a:rPr lang="en-US" b="1" i="1" u="sng" dirty="0" err="1" smtClean="0">
                <a:hlinkClick r:id="rId3"/>
              </a:rPr>
              <a:t>epja</a:t>
            </a:r>
            <a:r>
              <a:rPr lang="en-US" b="1" i="1" u="sng" dirty="0" smtClean="0">
                <a:hlinkClick r:id="rId3"/>
              </a:rPr>
              <a:t>/i2013-13002-3</a:t>
            </a:r>
            <a:endParaRPr lang="en-US" b="1" i="1" dirty="0"/>
          </a:p>
        </p:txBody>
      </p:sp>
      <p:pic>
        <p:nvPicPr>
          <p:cNvPr id="18" name="Picture 17" descr="ce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9" name="Picture 18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8</a:t>
            </a:fld>
            <a:endParaRPr lang="en-US" sz="1200" b="1" dirty="0"/>
          </a:p>
        </p:txBody>
      </p:sp>
      <p:sp>
        <p:nvSpPr>
          <p:cNvPr id="22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23" name="Picture 22" descr="tof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2"/>
            <a:ext cx="8226854" cy="724367"/>
          </a:xfrm>
        </p:spPr>
        <p:txBody>
          <a:bodyPr/>
          <a:lstStyle/>
          <a:p>
            <a:r>
              <a:rPr lang="en-US" dirty="0" smtClean="0"/>
              <a:t>The new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2" y="836762"/>
            <a:ext cx="8082950" cy="5439306"/>
          </a:xfrm>
        </p:spPr>
        <p:txBody>
          <a:bodyPr/>
          <a:lstStyle/>
          <a:p>
            <a:r>
              <a:rPr lang="en-US" dirty="0" smtClean="0"/>
              <a:t>Perform the measurement in EAR-2</a:t>
            </a:r>
          </a:p>
          <a:p>
            <a:pPr lvl="1"/>
            <a:r>
              <a:rPr lang="en-US" dirty="0" smtClean="0"/>
              <a:t>Maximization of the flux with the large collimator</a:t>
            </a:r>
          </a:p>
          <a:p>
            <a:pPr lvl="1"/>
            <a:r>
              <a:rPr lang="en-US" dirty="0" smtClean="0"/>
              <a:t>Lower activity per sample</a:t>
            </a:r>
          </a:p>
          <a:p>
            <a:pPr lvl="1"/>
            <a:r>
              <a:rPr lang="en-US" dirty="0" smtClean="0"/>
              <a:t>Stronger background suppression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Higher statistics in wide energy range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6772" y="730450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5796" y="6358000"/>
            <a:ext cx="439769" cy="430149"/>
          </a:xfrm>
          <a:prstGeom prst="rect">
            <a:avLst/>
          </a:prstGeom>
        </p:spPr>
      </p:pic>
      <p:pic>
        <p:nvPicPr>
          <p:cNvPr id="13" name="Picture 12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726" y="6358000"/>
            <a:ext cx="427206" cy="43014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6291326"/>
            <a:ext cx="822685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9AA78EF6-D383-42D2-81E3-96C122951121}" type="slidenum">
              <a:rPr lang="en-US" sz="1200" b="1" smtClean="0"/>
              <a:pPr/>
              <a:t>9</a:t>
            </a:fld>
            <a:endParaRPr lang="en-US" sz="1200" b="1" dirty="0"/>
          </a:p>
        </p:txBody>
      </p:sp>
      <p:sp>
        <p:nvSpPr>
          <p:cNvPr id="16" name="Footer Placeholder 10"/>
          <p:cNvSpPr>
            <a:spLocks noGrp="1"/>
          </p:cNvSpPr>
          <p:nvPr>
            <p:ph type="ftr" sz="quarter" idx="15"/>
          </p:nvPr>
        </p:nvSpPr>
        <p:spPr>
          <a:xfrm>
            <a:off x="3908653" y="6291326"/>
            <a:ext cx="4289425" cy="566674"/>
          </a:xfrm>
        </p:spPr>
        <p:txBody>
          <a:bodyPr/>
          <a:lstStyle/>
          <a:p>
            <a:pPr algn="r">
              <a:defRPr/>
            </a:pPr>
            <a:r>
              <a:rPr lang="en-US" sz="1200" b="1" dirty="0" smtClean="0"/>
              <a:t>Measurement of the </a:t>
            </a:r>
            <a:r>
              <a:rPr lang="en-US" sz="1200" b="1" baseline="30000" dirty="0" smtClean="0"/>
              <a:t>241</a:t>
            </a:r>
            <a:r>
              <a:rPr lang="en-US" sz="1200" b="1" dirty="0" smtClean="0"/>
              <a:t>Am fission cross-section (INTC-P-492)</a:t>
            </a:r>
          </a:p>
          <a:p>
            <a:pPr algn="r">
              <a:defRPr/>
            </a:pPr>
            <a:r>
              <a:rPr lang="en-US" sz="1200" b="1" dirty="0" smtClean="0"/>
              <a:t>55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INTC Meeting – CERN, February 8, 2017</a:t>
            </a:r>
            <a:endParaRPr lang="en-US" sz="1200" b="1" dirty="0"/>
          </a:p>
        </p:txBody>
      </p:sp>
      <p:pic>
        <p:nvPicPr>
          <p:cNvPr id="18" name="Picture 17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7332" y="6358001"/>
            <a:ext cx="743054" cy="4301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6136</TotalTime>
  <Words>1091</Words>
  <Application>Microsoft Office PowerPoint</Application>
  <PresentationFormat>On-screen Show (4:3)</PresentationFormat>
  <Paragraphs>179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Corbel</vt:lpstr>
      <vt:lpstr>Ubuntu</vt:lpstr>
      <vt:lpstr>Ubuntu Light</vt:lpstr>
      <vt:lpstr>Wingdings</vt:lpstr>
      <vt:lpstr>Calibri</vt:lpstr>
      <vt:lpstr>CERN_ENdept_Presentation_ArialFont copy</vt:lpstr>
      <vt:lpstr>Measurement of the 241Am fission cross-section</vt:lpstr>
      <vt:lpstr>Outline</vt:lpstr>
      <vt:lpstr>Introduction</vt:lpstr>
      <vt:lpstr>Motivation</vt:lpstr>
      <vt:lpstr>Present status of data</vt:lpstr>
      <vt:lpstr>Present status of data</vt:lpstr>
      <vt:lpstr>Previous n_TOF measurement</vt:lpstr>
      <vt:lpstr>Previous n_TOF measurement</vt:lpstr>
      <vt:lpstr>The new proposal</vt:lpstr>
      <vt:lpstr>Experimental setup</vt:lpstr>
      <vt:lpstr>Samples</vt:lpstr>
      <vt:lpstr>Experimental setup</vt:lpstr>
      <vt:lpstr>Beam request</vt:lpstr>
      <vt:lpstr>Beam request</vt:lpstr>
      <vt:lpstr>Beam request</vt:lpstr>
      <vt:lpstr>Summary</vt:lpstr>
      <vt:lpstr>Slide 17</vt:lpstr>
      <vt:lpstr>EAR-1 &amp; EAR-2 comparison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234U(n,f) cross-section with monoenergetic beams in the keV and MeV range using Micromegas detectors</dc:title>
  <dc:creator/>
  <cp:lastModifiedBy>Andrew</cp:lastModifiedBy>
  <cp:revision>485</cp:revision>
  <cp:lastPrinted>2016-04-13T11:38:26Z</cp:lastPrinted>
  <dcterms:created xsi:type="dcterms:W3CDTF">2016-04-11T07:30:05Z</dcterms:created>
  <dcterms:modified xsi:type="dcterms:W3CDTF">2017-02-08T09:10:08Z</dcterms:modified>
</cp:coreProperties>
</file>