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16" r:id="rId3"/>
    <p:sldId id="327" r:id="rId4"/>
    <p:sldId id="323" r:id="rId5"/>
    <p:sldId id="305" r:id="rId6"/>
    <p:sldId id="322" r:id="rId7"/>
    <p:sldId id="320" r:id="rId8"/>
    <p:sldId id="324" r:id="rId9"/>
    <p:sldId id="325" r:id="rId10"/>
    <p:sldId id="321" r:id="rId11"/>
    <p:sldId id="326" r:id="rId12"/>
    <p:sldId id="328" r:id="rId13"/>
    <p:sldId id="282" r:id="rId14"/>
  </p:sldIdLst>
  <p:sldSz cx="9144000" cy="5143500" type="screen16x9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>
          <p15:clr>
            <a:srgbClr val="A4A3A4"/>
          </p15:clr>
        </p15:guide>
        <p15:guide id="2" pos="221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3F7C"/>
    <a:srgbClr val="56863E"/>
    <a:srgbClr val="0094DA"/>
    <a:srgbClr val="003D80"/>
    <a:srgbClr val="818386"/>
    <a:srgbClr val="0F2D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36"/>
    <p:restoredTop sz="93604" autoAdjust="0"/>
  </p:normalViewPr>
  <p:slideViewPr>
    <p:cSldViewPr snapToGrid="0" snapToObjects="1">
      <p:cViewPr varScale="1">
        <p:scale>
          <a:sx n="132" d="100"/>
          <a:sy n="132" d="100"/>
        </p:scale>
        <p:origin x="648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62"/>
    </p:cViewPr>
  </p:sorterViewPr>
  <p:notesViewPr>
    <p:cSldViewPr snapToGrid="0" snapToObjects="1">
      <p:cViewPr varScale="1">
        <p:scale>
          <a:sx n="63" d="100"/>
          <a:sy n="63" d="100"/>
        </p:scale>
        <p:origin x="-3067" y="-67"/>
      </p:cViewPr>
      <p:guideLst>
        <p:guide orient="horz" pos="2932"/>
        <p:guide pos="221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2F132044-0CF3-FE4A-B3DD-AD83F8F3FA08}" type="datetimeFigureOut">
              <a:rPr lang="en-US" smtClean="0"/>
              <a:t>2/8/17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EF08EE0-F671-5A48-AE26-ED94D7DF6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5037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08EE0-F671-5A48-AE26-ED94D7DF6D5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84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08EE0-F671-5A48-AE26-ED94D7DF6D5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040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F08EE0-F671-5A48-AE26-ED94D7DF6D5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78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6" Type="http://schemas.openxmlformats.org/officeDocument/2006/relationships/image" Target="../media/image9.jpg"/><Relationship Id="rId7" Type="http://schemas.openxmlformats.org/officeDocument/2006/relationships/image" Target="../media/image10.jpg"/><Relationship Id="rId8" Type="http://schemas.openxmlformats.org/officeDocument/2006/relationships/image" Target="../media/image11.jpg"/><Relationship Id="rId9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6" Type="http://schemas.openxmlformats.org/officeDocument/2006/relationships/image" Target="../media/image9.jpg"/><Relationship Id="rId7" Type="http://schemas.openxmlformats.org/officeDocument/2006/relationships/image" Target="../media/image10.jpg"/><Relationship Id="rId8" Type="http://schemas.openxmlformats.org/officeDocument/2006/relationships/image" Target="../media/image11.jpg"/><Relationship Id="rId9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6" Type="http://schemas.openxmlformats.org/officeDocument/2006/relationships/image" Target="../media/image9.jpg"/><Relationship Id="rId7" Type="http://schemas.openxmlformats.org/officeDocument/2006/relationships/image" Target="../media/image10.jpg"/><Relationship Id="rId8" Type="http://schemas.openxmlformats.org/officeDocument/2006/relationships/image" Target="../media/image11.jpg"/><Relationship Id="rId9" Type="http://schemas.openxmlformats.org/officeDocument/2006/relationships/image" Target="../media/image12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icholls_j_05 copy copy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13F7C">
              <a:alpha val="4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cyc-nuclides.png"/>
          <p:cNvPicPr>
            <a:picLocks noChangeAspect="1"/>
          </p:cNvPicPr>
          <p:nvPr userDrawn="1"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67" r="23599" b="28327"/>
          <a:stretch/>
        </p:blipFill>
        <p:spPr>
          <a:xfrm>
            <a:off x="5760721" y="1796554"/>
            <a:ext cx="3383279" cy="3346946"/>
          </a:xfrm>
          <a:prstGeom prst="rect">
            <a:avLst/>
          </a:prstGeom>
          <a:effectLst/>
        </p:spPr>
      </p:pic>
      <p:pic>
        <p:nvPicPr>
          <p:cNvPr id="8" name="Picture 7" descr="TRIUMF_logo_white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98" y="265430"/>
            <a:ext cx="3149600" cy="8636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4010025" y="520064"/>
            <a:ext cx="2895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EAE5DF"/>
                </a:solidFill>
                <a:latin typeface="Myriad Pro Light"/>
                <a:cs typeface="Myriad Pro Light"/>
              </a:rPr>
              <a:t>Canada’s National Laboratory</a:t>
            </a:r>
            <a:r>
              <a:rPr lang="en-US" sz="1200" baseline="0" dirty="0" smtClean="0">
                <a:solidFill>
                  <a:srgbClr val="EAE5DF"/>
                </a:solidFill>
                <a:latin typeface="Myriad Pro Light"/>
                <a:cs typeface="Myriad Pro Light"/>
              </a:rPr>
              <a:t> </a:t>
            </a:r>
            <a:r>
              <a:rPr lang="en-US" sz="1200" dirty="0" smtClean="0">
                <a:solidFill>
                  <a:srgbClr val="EAE5DF"/>
                </a:solidFill>
                <a:latin typeface="Myriad Pro Light"/>
                <a:cs typeface="Myriad Pro Light"/>
              </a:rPr>
              <a:t>for Particle and Nuclear Physics 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793998" y="146050"/>
            <a:ext cx="0" cy="110236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482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109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6775"/>
            <a:ext cx="4040188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7659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9677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97659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2646501" y="0"/>
            <a:ext cx="6117852" cy="469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rgbClr val="FFFFFF"/>
                </a:solidFill>
                <a:latin typeface="Avenir Heavy"/>
                <a:ea typeface="+mj-ea"/>
                <a:cs typeface="Avenir Heavy"/>
              </a:defRPr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9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66B2C24-75C8-E544-A8CC-21761AB50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58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6501" y="0"/>
            <a:ext cx="6117852" cy="469901"/>
          </a:xfrm>
        </p:spPr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096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102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102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7256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2646501" y="0"/>
            <a:ext cx="6117852" cy="469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rgbClr val="FFFFFF"/>
                </a:solidFill>
                <a:latin typeface="Avenir Heavy"/>
                <a:ea typeface="+mj-ea"/>
                <a:cs typeface="Avenir Heavy"/>
              </a:defRPr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252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40" y="3884930"/>
            <a:ext cx="8280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040" y="744061"/>
            <a:ext cx="8280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040" y="4309983"/>
            <a:ext cx="8280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2646501" y="0"/>
            <a:ext cx="6117852" cy="469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rgbClr val="FFFFFF"/>
                </a:solidFill>
                <a:latin typeface="Avenir Heavy"/>
                <a:ea typeface="+mj-ea"/>
                <a:cs typeface="Avenir Heavy"/>
              </a:defRPr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942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66B2C24-75C8-E544-A8CC-21761AB50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3416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icholls_j_05 copy copy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13F7C">
              <a:alpha val="4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TRIUMF_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98" y="1234440"/>
            <a:ext cx="3149600" cy="8636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4363972" y="1442574"/>
            <a:ext cx="428896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dirty="0" smtClean="0">
                <a:solidFill>
                  <a:srgbClr val="EAE5DF"/>
                </a:solidFill>
                <a:latin typeface="Myriad Pro Light"/>
                <a:cs typeface="Myriad Pro Light"/>
              </a:rPr>
              <a:t>TRIUMF is Canada’s national centre for particle and nuclear physics and accelerator-based science. We advance fundamental, applied, and interdisciplinary research for science, medicine, and business world</a:t>
            </a:r>
            <a:r>
              <a:rPr lang="en-US" sz="1000" baseline="0" dirty="0" smtClean="0">
                <a:solidFill>
                  <a:srgbClr val="EAE5DF"/>
                </a:solidFill>
                <a:latin typeface="Myriad Pro Light"/>
                <a:cs typeface="Myriad Pro Light"/>
              </a:rPr>
              <a:t> wide.</a:t>
            </a:r>
            <a:endParaRPr lang="en-US" sz="1000" dirty="0">
              <a:solidFill>
                <a:srgbClr val="EAE5DF"/>
              </a:solidFill>
              <a:latin typeface="Myriad Pro Light"/>
              <a:cs typeface="Myriad Pro Light"/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187698" y="1173480"/>
            <a:ext cx="0" cy="110236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642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25527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nicholls_j_05 copy copy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3" r="18444"/>
          <a:stretch/>
        </p:blipFill>
        <p:spPr>
          <a:xfrm>
            <a:off x="2552700" y="0"/>
            <a:ext cx="6591300" cy="51435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2552700" y="0"/>
            <a:ext cx="6591300" cy="5143500"/>
          </a:xfrm>
          <a:prstGeom prst="rect">
            <a:avLst/>
          </a:prstGeom>
          <a:solidFill>
            <a:srgbClr val="113F7C">
              <a:alpha val="4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294640" y="1122711"/>
            <a:ext cx="203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000" kern="1200" dirty="0" smtClean="0">
                <a:solidFill>
                  <a:srgbClr val="113F7C"/>
                </a:solidFill>
                <a:latin typeface="Myriad Pro Light"/>
                <a:ea typeface="+mn-ea"/>
                <a:cs typeface="Myriad Pro Light"/>
              </a:rPr>
              <a:t>Canada’s national laboratory for particle and nuclear physics </a:t>
            </a:r>
          </a:p>
          <a:p>
            <a:pPr algn="l"/>
            <a:endParaRPr lang="en-US" sz="1000" kern="1200" dirty="0" smtClean="0">
              <a:solidFill>
                <a:srgbClr val="113F7C"/>
              </a:solidFill>
              <a:latin typeface="Myriad Pro Light"/>
              <a:ea typeface="+mn-ea"/>
              <a:cs typeface="Myriad Pro Light"/>
            </a:endParaRPr>
          </a:p>
          <a:p>
            <a:pPr algn="l"/>
            <a:r>
              <a:rPr lang="en-US" sz="1000" kern="1200" dirty="0" err="1" smtClean="0">
                <a:solidFill>
                  <a:srgbClr val="113F7C"/>
                </a:solidFill>
                <a:latin typeface="Myriad Pro Light"/>
                <a:ea typeface="+mn-ea"/>
                <a:cs typeface="Myriad Pro Light"/>
              </a:rPr>
              <a:t>Laboratoire</a:t>
            </a:r>
            <a:r>
              <a:rPr lang="en-US" sz="1000" kern="1200" dirty="0" smtClean="0">
                <a:solidFill>
                  <a:srgbClr val="113F7C"/>
                </a:solidFill>
                <a:latin typeface="Myriad Pro Light"/>
                <a:ea typeface="+mn-ea"/>
                <a:cs typeface="Myriad Pro Light"/>
              </a:rPr>
              <a:t> national </a:t>
            </a:r>
            <a:r>
              <a:rPr lang="en-US" sz="1000" kern="1200" dirty="0" err="1" smtClean="0">
                <a:solidFill>
                  <a:srgbClr val="113F7C"/>
                </a:solidFill>
                <a:latin typeface="Myriad Pro Light"/>
                <a:ea typeface="+mn-ea"/>
                <a:cs typeface="Myriad Pro Light"/>
              </a:rPr>
              <a:t>canadien</a:t>
            </a:r>
            <a:r>
              <a:rPr lang="en-US" sz="1000" kern="1200" dirty="0" smtClean="0">
                <a:solidFill>
                  <a:srgbClr val="113F7C"/>
                </a:solidFill>
                <a:latin typeface="Myriad Pro Light"/>
                <a:ea typeface="+mn-ea"/>
                <a:cs typeface="Myriad Pro Light"/>
              </a:rPr>
              <a:t> pour la </a:t>
            </a:r>
            <a:r>
              <a:rPr lang="en-US" sz="1000" kern="1200" dirty="0" err="1" smtClean="0">
                <a:solidFill>
                  <a:srgbClr val="113F7C"/>
                </a:solidFill>
                <a:latin typeface="Myriad Pro Light"/>
                <a:ea typeface="+mn-ea"/>
                <a:cs typeface="Myriad Pro Light"/>
              </a:rPr>
              <a:t>recherche</a:t>
            </a:r>
            <a:r>
              <a:rPr lang="en-US" sz="1000" kern="1200" dirty="0" smtClean="0">
                <a:solidFill>
                  <a:srgbClr val="113F7C"/>
                </a:solidFill>
                <a:latin typeface="Myriad Pro Light"/>
                <a:ea typeface="+mn-ea"/>
                <a:cs typeface="Myriad Pro Light"/>
              </a:rPr>
              <a:t> en physique </a:t>
            </a:r>
            <a:r>
              <a:rPr lang="en-US" sz="1000" kern="1200" dirty="0" err="1" smtClean="0">
                <a:solidFill>
                  <a:srgbClr val="113F7C"/>
                </a:solidFill>
                <a:latin typeface="Myriad Pro Light"/>
                <a:ea typeface="+mn-ea"/>
                <a:cs typeface="Myriad Pro Light"/>
              </a:rPr>
              <a:t>nucléaire</a:t>
            </a:r>
            <a:r>
              <a:rPr lang="en-US" sz="1000" kern="1200" dirty="0" smtClean="0">
                <a:solidFill>
                  <a:srgbClr val="113F7C"/>
                </a:solidFill>
                <a:latin typeface="Myriad Pro Light"/>
                <a:ea typeface="+mn-ea"/>
                <a:cs typeface="Myriad Pro Light"/>
              </a:rPr>
              <a:t> et en physique des </a:t>
            </a:r>
            <a:r>
              <a:rPr lang="en-US" sz="1000" kern="1200" dirty="0" err="1" smtClean="0">
                <a:solidFill>
                  <a:srgbClr val="113F7C"/>
                </a:solidFill>
                <a:latin typeface="Myriad Pro Light"/>
                <a:ea typeface="+mn-ea"/>
                <a:cs typeface="Myriad Pro Light"/>
              </a:rPr>
              <a:t>particules</a:t>
            </a:r>
            <a:endParaRPr lang="en-US" sz="1000" kern="1200" dirty="0" smtClean="0">
              <a:solidFill>
                <a:srgbClr val="113F7C"/>
              </a:solidFill>
              <a:latin typeface="Myriad Pro Light"/>
              <a:ea typeface="+mn-ea"/>
              <a:cs typeface="Myriad Pro Light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94640" y="1000760"/>
            <a:ext cx="2032000" cy="0"/>
          </a:xfrm>
          <a:prstGeom prst="line">
            <a:avLst/>
          </a:prstGeom>
          <a:ln w="3175" cmpd="sng">
            <a:solidFill>
              <a:srgbClr val="01275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TRIUMF_logo_blu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94" y="395325"/>
            <a:ext cx="1655589" cy="453952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125094" y="4021267"/>
            <a:ext cx="2427605" cy="797654"/>
          </a:xfrm>
          <a:prstGeom prst="rect">
            <a:avLst/>
          </a:prstGeom>
          <a:noFill/>
        </p:spPr>
        <p:txBody>
          <a:bodyPr wrap="square" lIns="72000" rtlCol="0">
            <a:spAutoFit/>
          </a:bodyPr>
          <a:lstStyle/>
          <a:p>
            <a:pPr>
              <a:lnSpc>
                <a:spcPts val="1130"/>
              </a:lnSpc>
              <a:spcAft>
                <a:spcPts val="600"/>
              </a:spcAft>
            </a:pPr>
            <a:r>
              <a:rPr lang="en-US" sz="80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TRIUMF:</a:t>
            </a:r>
            <a:r>
              <a:rPr lang="en-US" sz="800" baseline="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 </a:t>
            </a:r>
            <a:r>
              <a:rPr lang="en-US" sz="80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Alberta | British Columbia | Calgary | Carleton | Guelph | McGill</a:t>
            </a:r>
            <a:r>
              <a:rPr lang="en-US" sz="800" baseline="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 | </a:t>
            </a:r>
            <a:r>
              <a:rPr lang="en-US" sz="80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Manitoba | McMaster |</a:t>
            </a:r>
            <a:r>
              <a:rPr lang="en-US" sz="800" baseline="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 </a:t>
            </a:r>
            <a:r>
              <a:rPr lang="en-US" sz="80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Montréal | Northern British Columbia | Queen’s</a:t>
            </a:r>
            <a:r>
              <a:rPr lang="en-US" sz="800" baseline="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 | </a:t>
            </a:r>
            <a:r>
              <a:rPr lang="en-US" sz="80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Regina | Saint </a:t>
            </a:r>
            <a:r>
              <a:rPr lang="en-US" sz="800" dirty="0" smtClean="0">
                <a:solidFill>
                  <a:srgbClr val="113F7C"/>
                </a:solidFill>
                <a:latin typeface="Myriad Pro Light"/>
                <a:ea typeface="ヒラギノ角ゴ Pro W3" pitchFamily="-111" charset="-128"/>
                <a:cs typeface="Myriad Pro Light"/>
              </a:rPr>
              <a:t>Mary’s</a:t>
            </a:r>
            <a:r>
              <a:rPr lang="en-US" sz="80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 | Simon Fraser | Toronto | Victoria |</a:t>
            </a:r>
            <a:r>
              <a:rPr lang="en-US" sz="800" baseline="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 Western | </a:t>
            </a:r>
            <a:r>
              <a:rPr lang="en-US" sz="800" dirty="0" smtClean="0">
                <a:solidFill>
                  <a:srgbClr val="0F2D68"/>
                </a:solidFill>
                <a:latin typeface="Myriad Pro Light"/>
                <a:ea typeface="ヒラギノ角ゴ Pro W3" pitchFamily="-111" charset="-128"/>
                <a:cs typeface="Myriad Pro Light"/>
              </a:rPr>
              <a:t>Winnipeg | York</a:t>
            </a:r>
            <a:endParaRPr lang="en-US" sz="800" dirty="0">
              <a:solidFill>
                <a:srgbClr val="0F2D68"/>
              </a:solidFill>
              <a:latin typeface="Myriad Pro Light"/>
              <a:ea typeface="ヒラギノ角ゴ Pro W3" pitchFamily="-111" charset="-128"/>
              <a:cs typeface="Myriad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2755728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icholls_j_05 copy copy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2" r="18445"/>
          <a:stretch/>
        </p:blipFill>
        <p:spPr>
          <a:xfrm>
            <a:off x="3352800" y="0"/>
            <a:ext cx="5791200" cy="51435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352800" y="0"/>
            <a:ext cx="5791200" cy="5143500"/>
          </a:xfrm>
          <a:prstGeom prst="rect">
            <a:avLst/>
          </a:prstGeom>
          <a:solidFill>
            <a:srgbClr val="113F7C">
              <a:alpha val="4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352800" cy="51435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RIUMF_logo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161" y="4706996"/>
            <a:ext cx="1028700" cy="28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4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66B2C24-75C8-E544-A8CC-21761AB50D8D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2" name="Picture 1" descr="s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40" y="3885426"/>
            <a:ext cx="1258074" cy="1258074"/>
          </a:xfrm>
          <a:prstGeom prst="rect">
            <a:avLst/>
          </a:prstGeom>
        </p:spPr>
      </p:pic>
      <p:pic>
        <p:nvPicPr>
          <p:cNvPr id="3" name="Picture 2" descr="s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40" y="3883500"/>
            <a:ext cx="1260000" cy="1260000"/>
          </a:xfrm>
          <a:prstGeom prst="rect">
            <a:avLst/>
          </a:prstGeom>
        </p:spPr>
      </p:pic>
      <p:pic>
        <p:nvPicPr>
          <p:cNvPr id="8" name="Picture 7" descr="s3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9"/>
          <a:stretch/>
        </p:blipFill>
        <p:spPr>
          <a:xfrm>
            <a:off x="0" y="3881574"/>
            <a:ext cx="863739" cy="1259990"/>
          </a:xfrm>
          <a:prstGeom prst="rect">
            <a:avLst/>
          </a:prstGeom>
        </p:spPr>
      </p:pic>
      <p:pic>
        <p:nvPicPr>
          <p:cNvPr id="11" name="Picture 10" descr="s4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021" y="3883500"/>
            <a:ext cx="1260000" cy="1260000"/>
          </a:xfrm>
          <a:prstGeom prst="rect">
            <a:avLst/>
          </a:prstGeom>
        </p:spPr>
      </p:pic>
      <p:pic>
        <p:nvPicPr>
          <p:cNvPr id="14" name="Picture 13" descr="s5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196" y="3883500"/>
            <a:ext cx="1260000" cy="1260000"/>
          </a:xfrm>
          <a:prstGeom prst="rect">
            <a:avLst/>
          </a:prstGeom>
        </p:spPr>
      </p:pic>
      <p:pic>
        <p:nvPicPr>
          <p:cNvPr id="17" name="Picture 16" descr="s6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021" y="3881574"/>
            <a:ext cx="1260000" cy="1260000"/>
          </a:xfrm>
          <a:prstGeom prst="rect">
            <a:avLst/>
          </a:prstGeom>
        </p:spPr>
      </p:pic>
      <p:pic>
        <p:nvPicPr>
          <p:cNvPr id="18" name="Picture 17" descr="s7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370" y="3881574"/>
            <a:ext cx="1260000" cy="1260000"/>
          </a:xfrm>
          <a:prstGeom prst="rect">
            <a:avLst/>
          </a:prstGeom>
        </p:spPr>
      </p:pic>
      <p:pic>
        <p:nvPicPr>
          <p:cNvPr id="19" name="Picture 18" descr="s8.jpg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69"/>
          <a:stretch/>
        </p:blipFill>
        <p:spPr>
          <a:xfrm>
            <a:off x="8411545" y="3883500"/>
            <a:ext cx="732456" cy="1260000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646501" y="0"/>
            <a:ext cx="6117852" cy="469901"/>
          </a:xfrm>
        </p:spPr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467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545" y="4619662"/>
            <a:ext cx="574513" cy="574513"/>
          </a:xfrm>
          <a:prstGeom prst="rect">
            <a:avLst/>
          </a:prstGeom>
        </p:spPr>
      </p:pic>
      <p:pic>
        <p:nvPicPr>
          <p:cNvPr id="3" name="Picture 2" descr="s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152" y="4615949"/>
            <a:ext cx="575392" cy="575392"/>
          </a:xfrm>
          <a:prstGeom prst="rect">
            <a:avLst/>
          </a:prstGeom>
        </p:spPr>
      </p:pic>
      <p:pic>
        <p:nvPicPr>
          <p:cNvPr id="8" name="Picture 7" descr="s3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"/>
          <a:stretch/>
        </p:blipFill>
        <p:spPr>
          <a:xfrm>
            <a:off x="4587272" y="4611967"/>
            <a:ext cx="570880" cy="575388"/>
          </a:xfrm>
          <a:prstGeom prst="rect">
            <a:avLst/>
          </a:prstGeom>
        </p:spPr>
      </p:pic>
      <p:pic>
        <p:nvPicPr>
          <p:cNvPr id="11" name="Picture 10" descr="s4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057" y="4621079"/>
            <a:ext cx="575392" cy="575392"/>
          </a:xfrm>
          <a:prstGeom prst="rect">
            <a:avLst/>
          </a:prstGeom>
        </p:spPr>
      </p:pic>
      <p:pic>
        <p:nvPicPr>
          <p:cNvPr id="14" name="Picture 13" descr="s5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449" y="4621079"/>
            <a:ext cx="575392" cy="575392"/>
          </a:xfrm>
          <a:prstGeom prst="rect">
            <a:avLst/>
          </a:prstGeom>
        </p:spPr>
      </p:pic>
      <p:pic>
        <p:nvPicPr>
          <p:cNvPr id="17" name="Picture 16" descr="s6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842" y="4619662"/>
            <a:ext cx="575392" cy="575392"/>
          </a:xfrm>
          <a:prstGeom prst="rect">
            <a:avLst/>
          </a:prstGeom>
        </p:spPr>
      </p:pic>
      <p:pic>
        <p:nvPicPr>
          <p:cNvPr id="18" name="Picture 17" descr="s7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4234" y="4621079"/>
            <a:ext cx="575392" cy="575392"/>
          </a:xfrm>
          <a:prstGeom prst="rect">
            <a:avLst/>
          </a:prstGeom>
        </p:spPr>
      </p:pic>
      <p:pic>
        <p:nvPicPr>
          <p:cNvPr id="19" name="Picture 18" descr="s8.jpg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765"/>
          <a:stretch/>
        </p:blipFill>
        <p:spPr>
          <a:xfrm>
            <a:off x="8609626" y="4615949"/>
            <a:ext cx="579803" cy="575392"/>
          </a:xfrm>
          <a:prstGeom prst="rect">
            <a:avLst/>
          </a:prstGeom>
        </p:spPr>
      </p:pic>
      <p:pic>
        <p:nvPicPr>
          <p:cNvPr id="16" name="Picture 15" descr="s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388" y="4621958"/>
            <a:ext cx="574513" cy="574513"/>
          </a:xfrm>
          <a:prstGeom prst="rect">
            <a:avLst/>
          </a:prstGeom>
        </p:spPr>
      </p:pic>
      <p:pic>
        <p:nvPicPr>
          <p:cNvPr id="20" name="Picture 19" descr="s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95" y="4618245"/>
            <a:ext cx="575392" cy="575392"/>
          </a:xfrm>
          <a:prstGeom prst="rect">
            <a:avLst/>
          </a:prstGeom>
        </p:spPr>
      </p:pic>
      <p:pic>
        <p:nvPicPr>
          <p:cNvPr id="21" name="Picture 20" descr="s3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"/>
          <a:stretch/>
        </p:blipFill>
        <p:spPr>
          <a:xfrm>
            <a:off x="-14885" y="4614263"/>
            <a:ext cx="570880" cy="575388"/>
          </a:xfrm>
          <a:prstGeom prst="rect">
            <a:avLst/>
          </a:prstGeom>
        </p:spPr>
      </p:pic>
      <p:pic>
        <p:nvPicPr>
          <p:cNvPr id="22" name="Picture 21" descr="s4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900" y="4623375"/>
            <a:ext cx="575392" cy="575392"/>
          </a:xfrm>
          <a:prstGeom prst="rect">
            <a:avLst/>
          </a:prstGeom>
        </p:spPr>
      </p:pic>
      <p:pic>
        <p:nvPicPr>
          <p:cNvPr id="23" name="Picture 22" descr="s5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292" y="4623375"/>
            <a:ext cx="575392" cy="575392"/>
          </a:xfrm>
          <a:prstGeom prst="rect">
            <a:avLst/>
          </a:prstGeom>
        </p:spPr>
      </p:pic>
      <p:pic>
        <p:nvPicPr>
          <p:cNvPr id="24" name="Picture 23" descr="s6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685" y="4621958"/>
            <a:ext cx="575392" cy="575392"/>
          </a:xfrm>
          <a:prstGeom prst="rect">
            <a:avLst/>
          </a:prstGeom>
        </p:spPr>
      </p:pic>
      <p:pic>
        <p:nvPicPr>
          <p:cNvPr id="25" name="Picture 24" descr="s7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077" y="4623375"/>
            <a:ext cx="575392" cy="575392"/>
          </a:xfrm>
          <a:prstGeom prst="rect">
            <a:avLst/>
          </a:prstGeom>
        </p:spPr>
      </p:pic>
      <p:pic>
        <p:nvPicPr>
          <p:cNvPr id="26" name="Picture 25" descr="s8.jpg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765"/>
          <a:stretch/>
        </p:blipFill>
        <p:spPr>
          <a:xfrm>
            <a:off x="4007469" y="4618245"/>
            <a:ext cx="579803" cy="575392"/>
          </a:xfrm>
          <a:prstGeom prst="rect">
            <a:avLst/>
          </a:prstGeom>
        </p:spPr>
      </p:pic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2646501" y="0"/>
            <a:ext cx="6117852" cy="469901"/>
          </a:xfrm>
        </p:spPr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34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66B2C24-75C8-E544-A8CC-21761AB50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276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772021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166B2C24-75C8-E544-A8CC-21761AB50D8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s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40" y="3885426"/>
            <a:ext cx="1258074" cy="1258074"/>
          </a:xfrm>
          <a:prstGeom prst="rect">
            <a:avLst/>
          </a:prstGeom>
        </p:spPr>
      </p:pic>
      <p:pic>
        <p:nvPicPr>
          <p:cNvPr id="11" name="Picture 10" descr="s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40" y="3883500"/>
            <a:ext cx="1260000" cy="1260000"/>
          </a:xfrm>
          <a:prstGeom prst="rect">
            <a:avLst/>
          </a:prstGeom>
        </p:spPr>
      </p:pic>
      <p:pic>
        <p:nvPicPr>
          <p:cNvPr id="12" name="Picture 11" descr="s3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49"/>
          <a:stretch/>
        </p:blipFill>
        <p:spPr>
          <a:xfrm>
            <a:off x="0" y="3881574"/>
            <a:ext cx="863739" cy="1259990"/>
          </a:xfrm>
          <a:prstGeom prst="rect">
            <a:avLst/>
          </a:prstGeom>
        </p:spPr>
      </p:pic>
      <p:pic>
        <p:nvPicPr>
          <p:cNvPr id="13" name="Picture 12" descr="s4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021" y="3883500"/>
            <a:ext cx="1260000" cy="1260000"/>
          </a:xfrm>
          <a:prstGeom prst="rect">
            <a:avLst/>
          </a:prstGeom>
        </p:spPr>
      </p:pic>
      <p:pic>
        <p:nvPicPr>
          <p:cNvPr id="14" name="Picture 13" descr="s5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196" y="3883500"/>
            <a:ext cx="1260000" cy="1260000"/>
          </a:xfrm>
          <a:prstGeom prst="rect">
            <a:avLst/>
          </a:prstGeom>
        </p:spPr>
      </p:pic>
      <p:pic>
        <p:nvPicPr>
          <p:cNvPr id="15" name="Picture 14" descr="s6.jp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021" y="3881574"/>
            <a:ext cx="1260000" cy="1260000"/>
          </a:xfrm>
          <a:prstGeom prst="rect">
            <a:avLst/>
          </a:prstGeom>
        </p:spPr>
      </p:pic>
      <p:pic>
        <p:nvPicPr>
          <p:cNvPr id="16" name="Picture 15" descr="s7.jp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370" y="3881574"/>
            <a:ext cx="1260000" cy="1260000"/>
          </a:xfrm>
          <a:prstGeom prst="rect">
            <a:avLst/>
          </a:prstGeom>
        </p:spPr>
      </p:pic>
      <p:pic>
        <p:nvPicPr>
          <p:cNvPr id="17" name="Picture 16" descr="s8.jpg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69"/>
          <a:stretch/>
        </p:blipFill>
        <p:spPr>
          <a:xfrm>
            <a:off x="8411545" y="3883500"/>
            <a:ext cx="732456" cy="1260000"/>
          </a:xfrm>
          <a:prstGeom prst="rect">
            <a:avLst/>
          </a:prstGeom>
        </p:spPr>
      </p:pic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/>
          </p:nvPr>
        </p:nvSpPr>
        <p:spPr>
          <a:xfrm>
            <a:off x="722313" y="1896486"/>
            <a:ext cx="7772400" cy="1427163"/>
          </a:xfrm>
        </p:spPr>
        <p:txBody>
          <a:bodyPr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78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18891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18891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00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9144000" cy="469900"/>
          </a:xfrm>
          <a:prstGeom prst="rect">
            <a:avLst/>
          </a:prstGeom>
          <a:solidFill>
            <a:srgbClr val="113F7C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6501" y="0"/>
            <a:ext cx="6117852" cy="469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</a:t>
            </a:r>
            <a:r>
              <a:rPr lang="fr-CA" dirty="0" err="1" smtClean="0"/>
              <a:t>stytle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28476"/>
            <a:ext cx="8229600" cy="2913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  <p:pic>
        <p:nvPicPr>
          <p:cNvPr id="6" name="Picture 5" descr="TRIUMF_logo_white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1904"/>
            <a:ext cx="1028700" cy="282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410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5" r:id="rId4"/>
    <p:sldLayoutId id="2147483649" r:id="rId5"/>
    <p:sldLayoutId id="2147483664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2000" kern="1200">
          <a:solidFill>
            <a:srgbClr val="FFFFFF"/>
          </a:solidFill>
          <a:latin typeface="Avenir Heavy"/>
          <a:ea typeface="+mj-ea"/>
          <a:cs typeface="Avenir Heavy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Myriad Pro Light"/>
          <a:ea typeface="+mn-ea"/>
          <a:cs typeface="Myriad Pro Ligh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Myriad Pro Light"/>
          <a:ea typeface="+mn-ea"/>
          <a:cs typeface="Myriad Pro L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Myriad Pro Light"/>
          <a:ea typeface="+mn-ea"/>
          <a:cs typeface="Myriad Pro L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Myriad Pro Light"/>
          <a:ea typeface="+mn-ea"/>
          <a:cs typeface="Myriad Pro L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Myriad Pro Light"/>
          <a:ea typeface="+mn-ea"/>
          <a:cs typeface="Myriad Pro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5" Type="http://schemas.openxmlformats.org/officeDocument/2006/relationships/image" Target="../media/image15.png"/><Relationship Id="rId6" Type="http://schemas.openxmlformats.org/officeDocument/2006/relationships/image" Target="../media/image16.jpg"/><Relationship Id="rId7" Type="http://schemas.openxmlformats.org/officeDocument/2006/relationships/image" Target="../media/image17.png"/><Relationship Id="rId8" Type="http://schemas.openxmlformats.org/officeDocument/2006/relationships/image" Target="../media/image18.jpg"/><Relationship Id="rId9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png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gif"/><Relationship Id="rId3" Type="http://schemas.openxmlformats.org/officeDocument/2006/relationships/image" Target="../media/image2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4283" y="2158312"/>
            <a:ext cx="7204489" cy="166199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 of the kinetics of complex formation and </a:t>
            </a:r>
            <a:r>
              <a:rPr lang="en-US" sz="2000" b="1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vivo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stability of novel </a:t>
            </a:r>
            <a:r>
              <a:rPr lang="en-US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radiometal</a:t>
            </a:r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-chelate conjugates for applications in nuclear </a:t>
            </a:r>
            <a:r>
              <a:rPr lang="en-US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medicine</a:t>
            </a:r>
            <a:endParaRPr lang="en-CA" sz="2000" dirty="0"/>
          </a:p>
          <a:p>
            <a:endParaRPr lang="en-CA" sz="2800" dirty="0" smtClean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r>
              <a:rPr lang="en-CA" sz="1400" dirty="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Monika </a:t>
            </a:r>
            <a:r>
              <a:rPr lang="en-CA" sz="1400" dirty="0" err="1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Stachura</a:t>
            </a:r>
            <a:r>
              <a:rPr lang="en-CA" sz="1400" dirty="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on behalf of the P501 collaboration</a:t>
            </a:r>
          </a:p>
        </p:txBody>
      </p:sp>
    </p:spTree>
    <p:extLst>
      <p:ext uri="{BB962C8B-B14F-4D97-AF65-F5344CB8AC3E}">
        <p14:creationId xmlns:p14="http://schemas.microsoft.com/office/powerpoint/2010/main" val="418562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Beam Request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173" y="1097280"/>
            <a:ext cx="8366180" cy="27599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7043" y="4097840"/>
            <a:ext cx="7696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Total: 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15 shifts over 2 years, several runs</a:t>
            </a:r>
            <a:endParaRPr lang="en-CA" b="1" dirty="0" smtClean="0">
              <a:solidFill>
                <a:srgbClr val="113F7C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68101" y="4767263"/>
            <a:ext cx="418699" cy="273844"/>
          </a:xfrm>
        </p:spPr>
        <p:txBody>
          <a:bodyPr/>
          <a:lstStyle/>
          <a:p>
            <a:fld id="{166B2C24-75C8-E544-A8CC-21761AB50D8D}" type="slidenum">
              <a:rPr lang="en-US" smtClean="0"/>
              <a:t>10</a:t>
            </a:fld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14108" y="1684420"/>
            <a:ext cx="32117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02957" y="3435157"/>
            <a:ext cx="32117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99242" y="3654463"/>
            <a:ext cx="32117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02957" y="2119322"/>
            <a:ext cx="321171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99243" y="2550497"/>
            <a:ext cx="321171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10394" y="2762373"/>
            <a:ext cx="321171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6680" y="2992830"/>
            <a:ext cx="321171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10394" y="3230720"/>
            <a:ext cx="321171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782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Beam Request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320863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Long-lived contamination: </a:t>
            </a:r>
            <a:r>
              <a:rPr lang="en-CA" baseline="30000" dirty="0" smtClean="0">
                <a:solidFill>
                  <a:srgbClr val="113F7C"/>
                </a:solidFill>
                <a:cs typeface="Arial" panose="020B0604020202020204" pitchFamily="34" charset="0"/>
              </a:rPr>
              <a:t>139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Ce (139d)</a:t>
            </a:r>
            <a:endParaRPr lang="en-CA" b="1" dirty="0" smtClean="0">
              <a:solidFill>
                <a:srgbClr val="113F7C"/>
              </a:solidFill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63054" y="4767263"/>
            <a:ext cx="423746" cy="273844"/>
          </a:xfrm>
        </p:spPr>
        <p:txBody>
          <a:bodyPr/>
          <a:lstStyle/>
          <a:p>
            <a:fld id="{166B2C24-75C8-E544-A8CC-21761AB50D8D}" type="slidenum">
              <a:rPr lang="en-US" smtClean="0"/>
              <a:t>11</a:t>
            </a:fld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72646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New biophysics chamber 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(designed by M. da Silva, in production, ready in 6 weeks)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7806" y="1178750"/>
            <a:ext cx="3578788" cy="304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8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IS501 Outputs 2012-2017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00724" y="4767263"/>
            <a:ext cx="486076" cy="273844"/>
          </a:xfrm>
        </p:spPr>
        <p:txBody>
          <a:bodyPr/>
          <a:lstStyle/>
          <a:p>
            <a:fld id="{166B2C24-75C8-E544-A8CC-21761AB50D8D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41549" y="1864779"/>
            <a:ext cx="589664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CA" dirty="0" smtClean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24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PhD theses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CA" dirty="0" smtClean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5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MSc theses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CA" dirty="0" smtClean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159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peer-reviewed publications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CA" dirty="0" smtClean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101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oral presentations at the international conferences</a:t>
            </a:r>
          </a:p>
        </p:txBody>
      </p:sp>
    </p:spTree>
    <p:extLst>
      <p:ext uri="{BB962C8B-B14F-4D97-AF65-F5344CB8AC3E}">
        <p14:creationId xmlns:p14="http://schemas.microsoft.com/office/powerpoint/2010/main" val="178942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6206" y="1537525"/>
            <a:ext cx="3943350" cy="132343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CA" sz="4000" dirty="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Thank you!</a:t>
            </a:r>
          </a:p>
          <a:p>
            <a:pPr algn="ctr"/>
            <a:r>
              <a:rPr lang="en-CA" sz="4000" dirty="0" err="1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Merci</a:t>
            </a:r>
            <a:r>
              <a:rPr lang="en-CA" sz="4000" dirty="0" smtClean="0">
                <a:solidFill>
                  <a:srgbClr val="FFFFF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!</a:t>
            </a:r>
            <a:endParaRPr lang="en-US" sz="3200" dirty="0">
              <a:solidFill>
                <a:srgbClr val="FFFFF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6700" y="4306986"/>
            <a:ext cx="2324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just"/>
            <a:r>
              <a:rPr lang="en-CA" sz="1400" dirty="0" smtClean="0">
                <a:solidFill>
                  <a:srgbClr val="FFFFFF"/>
                </a:solidFill>
                <a:latin typeface="Avenir Heavy"/>
                <a:ea typeface="+mj-ea"/>
                <a:cs typeface="Avenir Heavy"/>
              </a:rPr>
              <a:t>Follow us at </a:t>
            </a:r>
            <a:r>
              <a:rPr lang="en-CA" sz="1400" dirty="0" err="1" smtClean="0">
                <a:solidFill>
                  <a:srgbClr val="FFFFFF"/>
                </a:solidFill>
                <a:latin typeface="Avenir Heavy"/>
                <a:ea typeface="+mj-ea"/>
                <a:cs typeface="Avenir Heavy"/>
              </a:rPr>
              <a:t>TRIUMFLab</a:t>
            </a:r>
            <a:r>
              <a:rPr lang="en-CA" sz="1400" dirty="0" smtClean="0">
                <a:solidFill>
                  <a:srgbClr val="FFFFFF"/>
                </a:solidFill>
                <a:latin typeface="Avenir Heavy"/>
                <a:ea typeface="+mj-ea"/>
                <a:cs typeface="Avenir Heavy"/>
              </a:rPr>
              <a:t> </a:t>
            </a:r>
          </a:p>
        </p:txBody>
      </p:sp>
      <p:pic>
        <p:nvPicPr>
          <p:cNvPr id="5" name="Picture 4" descr="FB-f-Logo__white_5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516" y="4744426"/>
            <a:ext cx="244673" cy="244673"/>
          </a:xfrm>
          <a:prstGeom prst="rect">
            <a:avLst/>
          </a:prstGeom>
        </p:spPr>
      </p:pic>
      <p:pic>
        <p:nvPicPr>
          <p:cNvPr id="6" name="Picture 5" descr="Glyph_Logo_png WHIT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241" y="4744426"/>
            <a:ext cx="252000" cy="252000"/>
          </a:xfrm>
          <a:prstGeom prst="rect">
            <a:avLst/>
          </a:prstGeom>
        </p:spPr>
      </p:pic>
      <p:pic>
        <p:nvPicPr>
          <p:cNvPr id="7" name="Picture 6" descr="Twitter_logo_whit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605" y="4744426"/>
            <a:ext cx="309965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5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IS501 Collaboration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412480" y="4767263"/>
            <a:ext cx="274320" cy="273844"/>
          </a:xfrm>
        </p:spPr>
        <p:txBody>
          <a:bodyPr/>
          <a:lstStyle/>
          <a:p>
            <a:fld id="{166B2C24-75C8-E544-A8CC-21761AB50D8D}" type="slidenum">
              <a:rPr lang="en-US" smtClean="0"/>
              <a:t>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56" b="32610"/>
          <a:stretch/>
        </p:blipFill>
        <p:spPr>
          <a:xfrm>
            <a:off x="444418" y="687664"/>
            <a:ext cx="1491916" cy="4853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56" y="3991775"/>
            <a:ext cx="1131036" cy="8940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46" y="2132623"/>
            <a:ext cx="796857" cy="75019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3" t="34792" r="6405" b="36299"/>
          <a:stretch/>
        </p:blipFill>
        <p:spPr>
          <a:xfrm>
            <a:off x="4376277" y="3147104"/>
            <a:ext cx="1896809" cy="45493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83" r="5321" b="27028"/>
          <a:stretch/>
        </p:blipFill>
        <p:spPr>
          <a:xfrm>
            <a:off x="249318" y="3288674"/>
            <a:ext cx="2678970" cy="4151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778" y="1351625"/>
            <a:ext cx="1613195" cy="57727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2723" y="3889668"/>
            <a:ext cx="1901042" cy="82127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030948" y="799364"/>
            <a:ext cx="6055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>
                <a:solidFill>
                  <a:srgbClr val="113F7C"/>
                </a:solidFill>
                <a:cs typeface="Arial" panose="020B0604020202020204" pitchFamily="34" charset="0"/>
              </a:rPr>
              <a:t>Valery </a:t>
            </a:r>
            <a:r>
              <a:rPr lang="en-CA" sz="1200" b="1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Radchenko</a:t>
            </a:r>
            <a:r>
              <a:rPr lang="en-CA" sz="1200" dirty="0" smtClean="0">
                <a:solidFill>
                  <a:srgbClr val="113F7C"/>
                </a:solidFill>
                <a:cs typeface="Arial" panose="020B0604020202020204" pitchFamily="34" charset="0"/>
              </a:rPr>
              <a:t>, </a:t>
            </a:r>
            <a:r>
              <a:rPr lang="en-CA" sz="1200" b="1" dirty="0" smtClean="0">
                <a:solidFill>
                  <a:srgbClr val="113F7C"/>
                </a:solidFill>
                <a:cs typeface="Arial" panose="020B0604020202020204" pitchFamily="34" charset="0"/>
              </a:rPr>
              <a:t>Monika </a:t>
            </a:r>
            <a:r>
              <a:rPr lang="en-CA" sz="1200" b="1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Stachura</a:t>
            </a:r>
            <a:r>
              <a:rPr lang="en-CA" sz="1200" dirty="0" smtClean="0">
                <a:solidFill>
                  <a:srgbClr val="113F7C"/>
                </a:solidFill>
                <a:cs typeface="Arial" panose="020B0604020202020204" pitchFamily="34" charset="0"/>
              </a:rPr>
              <a:t>, Caterina </a:t>
            </a:r>
            <a:r>
              <a:rPr lang="en-CA" sz="1200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Ramogida</a:t>
            </a:r>
            <a:r>
              <a:rPr lang="en-CA" sz="1200" dirty="0" smtClean="0">
                <a:solidFill>
                  <a:srgbClr val="113F7C"/>
                </a:solidFill>
                <a:cs typeface="Arial" panose="020B0604020202020204" pitchFamily="34" charset="0"/>
              </a:rPr>
              <a:t>, Paul Schaffer, Cornelia </a:t>
            </a:r>
            <a:r>
              <a:rPr lang="en-CA" sz="1200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Hoehr</a:t>
            </a:r>
            <a:r>
              <a:rPr lang="en-CA" sz="1200" i="1" dirty="0" smtClean="0">
                <a:solidFill>
                  <a:srgbClr val="113F7C"/>
                </a:solidFill>
                <a:cs typeface="Arial" panose="020B0604020202020204" pitchFamily="34" charset="0"/>
              </a:rPr>
              <a:t> </a:t>
            </a:r>
            <a:endParaRPr lang="en-CA" sz="1200" dirty="0" smtClean="0">
              <a:solidFill>
                <a:srgbClr val="113F7C"/>
              </a:solidFill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30948" y="1501223"/>
            <a:ext cx="6055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>
                <a:solidFill>
                  <a:srgbClr val="113F7C"/>
                </a:solidFill>
                <a:cs typeface="Arial" panose="020B0604020202020204" pitchFamily="34" charset="0"/>
              </a:rPr>
              <a:t>Lars </a:t>
            </a:r>
            <a:r>
              <a:rPr lang="en-CA" sz="1200" b="1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Hemmingsen</a:t>
            </a:r>
            <a:r>
              <a:rPr lang="en-CA" sz="1200" dirty="0" smtClean="0">
                <a:solidFill>
                  <a:srgbClr val="113F7C"/>
                </a:solidFill>
                <a:cs typeface="Arial" panose="020B0604020202020204" pitchFamily="34" charset="0"/>
              </a:rPr>
              <a:t>, Peter W. </a:t>
            </a:r>
            <a:r>
              <a:rPr lang="en-CA" sz="1200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Thulstrup</a:t>
            </a:r>
            <a:r>
              <a:rPr lang="en-CA" sz="1200" dirty="0" smtClean="0">
                <a:solidFill>
                  <a:srgbClr val="113F7C"/>
                </a:solidFill>
                <a:cs typeface="Arial" panose="020B0604020202020204" pitchFamily="34" charset="0"/>
              </a:rPr>
              <a:t>, Morten J. Bjerrum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30948" y="2306753"/>
            <a:ext cx="6055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Ulli</a:t>
            </a:r>
            <a:r>
              <a:rPr lang="en-CA" sz="1200" b="1" dirty="0" smtClean="0">
                <a:solidFill>
                  <a:srgbClr val="113F7C"/>
                </a:solidFill>
                <a:cs typeface="Arial" panose="020B0604020202020204" pitchFamily="34" charset="0"/>
              </a:rPr>
              <a:t> Koester</a:t>
            </a:r>
            <a:endParaRPr lang="en-CA" sz="1200" dirty="0" smtClean="0">
              <a:solidFill>
                <a:srgbClr val="113F7C"/>
              </a:solidFill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30948" y="3219235"/>
            <a:ext cx="1242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rgbClr val="113F7C"/>
                </a:solidFill>
                <a:cs typeface="Arial" panose="020B0604020202020204" pitchFamily="34" charset="0"/>
              </a:rPr>
              <a:t>Chris </a:t>
            </a:r>
            <a:r>
              <a:rPr lang="en-CA" sz="1200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Orvig</a:t>
            </a:r>
            <a:endParaRPr lang="en-CA" sz="1200" dirty="0" smtClean="0">
              <a:solidFill>
                <a:srgbClr val="113F7C"/>
              </a:solidFill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78406" y="3219235"/>
            <a:ext cx="2285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rgbClr val="113F7C"/>
                </a:solidFill>
                <a:cs typeface="Arial" panose="020B0604020202020204" pitchFamily="34" charset="0"/>
              </a:rPr>
              <a:t>Karl Johnston, Juliana Schell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936334" y="4300303"/>
            <a:ext cx="2285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rgbClr val="113F7C"/>
                </a:solidFill>
                <a:cs typeface="Arial" panose="020B0604020202020204" pitchFamily="34" charset="0"/>
              </a:rPr>
              <a:t>Dmitry </a:t>
            </a:r>
            <a:r>
              <a:rPr lang="en-CA" sz="1200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Filosofov</a:t>
            </a:r>
            <a:r>
              <a:rPr lang="en-CA" sz="1200" dirty="0" smtClean="0">
                <a:solidFill>
                  <a:srgbClr val="113F7C"/>
                </a:solidFill>
                <a:cs typeface="Arial" panose="020B0604020202020204" pitchFamily="34" charset="0"/>
              </a:rPr>
              <a:t>, Elena </a:t>
            </a:r>
            <a:r>
              <a:rPr lang="en-CA" sz="1200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Kurakina</a:t>
            </a:r>
            <a:endParaRPr lang="en-CA" sz="1200" dirty="0" smtClean="0">
              <a:solidFill>
                <a:srgbClr val="113F7C"/>
              </a:solidFill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478406" y="4300303"/>
            <a:ext cx="16838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Doru</a:t>
            </a:r>
            <a:r>
              <a:rPr lang="en-CA" sz="1200" dirty="0" smtClean="0">
                <a:solidFill>
                  <a:srgbClr val="113F7C"/>
                </a:solidFill>
                <a:cs typeface="Arial" panose="020B0604020202020204" pitchFamily="34" charset="0"/>
              </a:rPr>
              <a:t> C. </a:t>
            </a:r>
            <a:r>
              <a:rPr lang="en-CA" sz="1200" dirty="0" err="1" smtClean="0">
                <a:solidFill>
                  <a:srgbClr val="113F7C"/>
                </a:solidFill>
                <a:cs typeface="Arial" panose="020B0604020202020204" pitchFamily="34" charset="0"/>
              </a:rPr>
              <a:t>Lupascul</a:t>
            </a:r>
            <a:endParaRPr lang="en-CA" sz="1200" dirty="0" smtClean="0">
              <a:solidFill>
                <a:srgbClr val="113F7C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36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091" y="2606139"/>
            <a:ext cx="836729" cy="836729"/>
          </a:xfrm>
          <a:prstGeom prst="rect">
            <a:avLst/>
          </a:prstGeom>
        </p:spPr>
      </p:pic>
      <p:sp>
        <p:nvSpPr>
          <p:cNvPr id="9" name="Donut 8"/>
          <p:cNvSpPr/>
          <p:nvPr/>
        </p:nvSpPr>
        <p:spPr>
          <a:xfrm>
            <a:off x="1026018" y="2449539"/>
            <a:ext cx="1101436" cy="1129147"/>
          </a:xfrm>
          <a:prstGeom prst="donut">
            <a:avLst>
              <a:gd name="adj" fmla="val 938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tx1"/>
              </a:solidFill>
            </a:endParaRPr>
          </a:p>
        </p:txBody>
      </p:sp>
      <p:pic>
        <p:nvPicPr>
          <p:cNvPr id="2054" name="Picture 6" descr="&amp;Kcy;&amp;acy;&amp;rcy;&amp;tcy;&amp;icy;&amp;ncy;&amp;kcy;&amp;icy; &amp;pcy;&amp;ocy; &amp;zcy;&amp;acy;&amp;pcy;&amp;rcy;&amp;ocy;&amp;scy;&amp;ucy; antibod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7666" y="1234747"/>
            <a:ext cx="2647950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Curved Connector 3"/>
          <p:cNvCxnSpPr/>
          <p:nvPr/>
        </p:nvCxnSpPr>
        <p:spPr>
          <a:xfrm flipV="1">
            <a:off x="2127666" y="2720437"/>
            <a:ext cx="707220" cy="293676"/>
          </a:xfrm>
          <a:prstGeom prst="curved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53506" y="3945463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Radionuclide</a:t>
            </a:r>
            <a:endParaRPr lang="en-CA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3022" y="2053419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CA" b="1" i="1" dirty="0" smtClean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helator</a:t>
            </a:r>
            <a:endParaRPr lang="en-CA" b="1" i="1" dirty="0">
              <a:solidFill>
                <a:srgbClr val="113F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3223" y="3802815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 smtClean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Biomolecule</a:t>
            </a:r>
            <a:endParaRPr lang="en-CA" b="1" i="1" dirty="0">
              <a:solidFill>
                <a:srgbClr val="113F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&amp;Kcy;&amp;acy;&amp;rcy;&amp;tcy;&amp;icy;&amp;ncy;&amp;kcy;&amp;icy; &amp;pcy;&amp;ocy; &amp;zcy;&amp;acy;&amp;pcy;&amp;rcy;&amp;ocy;&amp;scy;&amp;ucy; antibod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293" y="1565194"/>
            <a:ext cx="3570404" cy="2380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79935" y="3987481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i="1" dirty="0" smtClean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Specific target</a:t>
            </a:r>
            <a:endParaRPr lang="en-CA" b="1" i="1" dirty="0">
              <a:solidFill>
                <a:srgbClr val="113F7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559381" y="1987408"/>
            <a:ext cx="1795670" cy="233449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Radiopharmaceuticals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412480" y="4767263"/>
            <a:ext cx="274320" cy="273844"/>
          </a:xfrm>
        </p:spPr>
        <p:txBody>
          <a:bodyPr/>
          <a:lstStyle/>
          <a:p>
            <a:fld id="{166B2C24-75C8-E544-A8CC-21761AB50D8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52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rclinon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66" y="633414"/>
            <a:ext cx="3647424" cy="2151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0057" y="4586542"/>
            <a:ext cx="393459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en-US" sz="800" i="1" dirty="0" err="1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Pouget</a:t>
            </a:r>
            <a:r>
              <a:rPr lang="en-US" altLang="en-US" sz="800" i="1" dirty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J.-P. et al. </a:t>
            </a:r>
            <a:r>
              <a:rPr lang="en-GB" altLang="en-US" sz="800" i="1" dirty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(2011) </a:t>
            </a:r>
            <a:r>
              <a:rPr lang="en-US" altLang="en-US" sz="800" i="1" dirty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Clinical </a:t>
            </a:r>
            <a:r>
              <a:rPr lang="en-US" altLang="en-US" sz="800" i="1" dirty="0" err="1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radioimmunotherapy</a:t>
            </a:r>
            <a:r>
              <a:rPr lang="en-US" altLang="en-US" sz="800" i="1" dirty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—the role of radiobiology</a:t>
            </a:r>
          </a:p>
          <a:p>
            <a:pPr algn="ctr"/>
            <a:r>
              <a:rPr lang="en-US" altLang="en-US" sz="800" i="1" dirty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Nat. Rev. </a:t>
            </a:r>
            <a:r>
              <a:rPr lang="en-US" altLang="en-US" sz="800" i="1" dirty="0" err="1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Clin</a:t>
            </a:r>
            <a:r>
              <a:rPr lang="en-US" altLang="en-US" sz="800" i="1" dirty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sz="800" i="1" dirty="0" err="1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Oncol</a:t>
            </a:r>
            <a:r>
              <a:rPr lang="en-US" altLang="en-US" sz="800" i="1" dirty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doi:10.1038/nrclinonc.2011.160</a:t>
            </a:r>
          </a:p>
        </p:txBody>
      </p:sp>
      <p:pic>
        <p:nvPicPr>
          <p:cNvPr id="7" name="Picture 6" descr="D:\kuloth\2011\November\03-11-2011\NR_aop_B4\images\nrclinonc.2011.160-f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97" y="2894144"/>
            <a:ext cx="3880962" cy="158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5090" y="989011"/>
            <a:ext cx="479415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dirty="0">
                <a:solidFill>
                  <a:srgbClr val="113F7C"/>
                </a:solidFill>
                <a:cs typeface="Arial" panose="020B0604020202020204" pitchFamily="34" charset="0"/>
              </a:rPr>
              <a:t>C</a:t>
            </a: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andidates:</a:t>
            </a:r>
          </a:p>
          <a:p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Targeted Alpha Therapy: </a:t>
            </a:r>
            <a:r>
              <a:rPr lang="en-CA" baseline="300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212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Pb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(t</a:t>
            </a:r>
            <a:r>
              <a:rPr lang="en-CA" baseline="-25000" dirty="0" smtClean="0">
                <a:solidFill>
                  <a:srgbClr val="113F7C"/>
                </a:solidFill>
                <a:cs typeface="Arial" panose="020B0604020202020204" pitchFamily="34" charset="0"/>
              </a:rPr>
              <a:t>1/2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10.64 h)</a:t>
            </a:r>
          </a:p>
          <a:p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Targeted Auger Therapy: </a:t>
            </a:r>
            <a:r>
              <a:rPr lang="en-CA" baseline="300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119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Sb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(t</a:t>
            </a:r>
            <a:r>
              <a:rPr lang="en-CA" baseline="-25000" dirty="0" smtClean="0">
                <a:solidFill>
                  <a:srgbClr val="113F7C"/>
                </a:solidFill>
                <a:cs typeface="Arial" panose="020B0604020202020204" pitchFamily="34" charset="0"/>
              </a:rPr>
              <a:t>1/2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38.5 h)</a:t>
            </a:r>
          </a:p>
          <a:p>
            <a:pPr marL="2578100" indent="-222250"/>
            <a:r>
              <a:rPr lang="en-CA" baseline="300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197g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Hg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(t</a:t>
            </a:r>
            <a:r>
              <a:rPr lang="en-CA" baseline="-25000" dirty="0" smtClean="0">
                <a:solidFill>
                  <a:srgbClr val="113F7C"/>
                </a:solidFill>
                <a:cs typeface="Arial" panose="020B0604020202020204" pitchFamily="34" charset="0"/>
              </a:rPr>
              <a:t>1/2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64.14 </a:t>
            </a:r>
            <a:r>
              <a:rPr lang="en-CA" dirty="0">
                <a:solidFill>
                  <a:srgbClr val="113F7C"/>
                </a:solidFill>
                <a:cs typeface="Arial" panose="020B0604020202020204" pitchFamily="34" charset="0"/>
              </a:rPr>
              <a:t>h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)</a:t>
            </a:r>
            <a:endParaRPr lang="en-CA" dirty="0">
              <a:solidFill>
                <a:srgbClr val="113F7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5090" y="3200519"/>
            <a:ext cx="479415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Challenges: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Design of appropriate chelation systems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Kinetics of complex formation (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gram)</a:t>
            </a:r>
            <a:endParaRPr lang="en-CA" dirty="0" smtClean="0">
              <a:solidFill>
                <a:srgbClr val="113F7C"/>
              </a:solidFill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Radionuclide complex stability </a:t>
            </a:r>
            <a:r>
              <a:rPr lang="en-CA" i="1" dirty="0" smtClean="0">
                <a:solidFill>
                  <a:srgbClr val="113F7C"/>
                </a:solidFill>
                <a:cs typeface="Arial" panose="020B0604020202020204" pitchFamily="34" charset="0"/>
              </a:rPr>
              <a:t>in vivo </a:t>
            </a:r>
            <a:endParaRPr lang="en-CA" dirty="0" smtClean="0">
              <a:solidFill>
                <a:srgbClr val="113F7C"/>
              </a:solidFill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Targeted Radionuclide Therapy (TRT)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412480" y="4767263"/>
            <a:ext cx="274320" cy="273844"/>
          </a:xfrm>
        </p:spPr>
        <p:txBody>
          <a:bodyPr/>
          <a:lstStyle/>
          <a:p>
            <a:fld id="{166B2C24-75C8-E544-A8CC-21761AB50D8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9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2987" y="2947172"/>
            <a:ext cx="740708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PAC</a:t>
            </a:r>
            <a:r>
              <a:rPr lang="en-CA" b="1" dirty="0">
                <a:solidFill>
                  <a:srgbClr val="113F7C"/>
                </a:solidFill>
                <a:cs typeface="Arial" panose="020B0604020202020204" pitchFamily="34" charset="0"/>
              </a:rPr>
              <a:t> </a:t>
            </a: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spectroscopy: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Targeted Alpha Therapy: </a:t>
            </a:r>
            <a:r>
              <a:rPr lang="en-CA" baseline="300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212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Pb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(t</a:t>
            </a:r>
            <a:r>
              <a:rPr lang="en-CA" baseline="-25000" dirty="0" smtClean="0">
                <a:solidFill>
                  <a:srgbClr val="113F7C"/>
                </a:solidFill>
                <a:cs typeface="Arial" panose="020B0604020202020204" pitchFamily="34" charset="0"/>
              </a:rPr>
              <a:t>1/2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10.64 h)</a:t>
            </a:r>
            <a:r>
              <a:rPr lang="en-CA" dirty="0">
                <a:solidFill>
                  <a:srgbClr val="113F7C"/>
                </a:solidFill>
                <a:cs typeface="Arial" panose="020B0604020202020204" pitchFamily="34" charset="0"/>
              </a:rPr>
              <a:t> 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		→ PAC isotope </a:t>
            </a:r>
            <a:r>
              <a:rPr lang="en-CA" baseline="300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204m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Pb</a:t>
            </a:r>
            <a:endParaRPr lang="en-CA" dirty="0" smtClean="0">
              <a:solidFill>
                <a:srgbClr val="113F7C"/>
              </a:solidFill>
              <a:cs typeface="Arial" panose="020B0604020202020204" pitchFamily="34" charset="0"/>
            </a:endParaRPr>
          </a:p>
          <a:p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Targeted Auger Therapy: </a:t>
            </a:r>
            <a:r>
              <a:rPr lang="en-CA" baseline="300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119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Sb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(t</a:t>
            </a:r>
            <a:r>
              <a:rPr lang="en-CA" baseline="-25000" dirty="0" smtClean="0">
                <a:solidFill>
                  <a:srgbClr val="113F7C"/>
                </a:solidFill>
                <a:cs typeface="Arial" panose="020B0604020202020204" pitchFamily="34" charset="0"/>
              </a:rPr>
              <a:t>1/2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38.5 h) 		→ PAC isotope </a:t>
            </a:r>
            <a:r>
              <a:rPr lang="en-CA" baseline="300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118m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Sb</a:t>
            </a:r>
          </a:p>
          <a:p>
            <a:pPr marL="2625725" indent="-269875"/>
            <a:r>
              <a:rPr lang="en-CA" baseline="300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197g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Hg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(t</a:t>
            </a:r>
            <a:r>
              <a:rPr lang="en-CA" baseline="-25000" dirty="0" smtClean="0">
                <a:solidFill>
                  <a:srgbClr val="113F7C"/>
                </a:solidFill>
                <a:cs typeface="Arial" panose="020B0604020202020204" pitchFamily="34" charset="0"/>
              </a:rPr>
              <a:t>1/2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 64.14 </a:t>
            </a:r>
            <a:r>
              <a:rPr lang="en-CA" dirty="0">
                <a:solidFill>
                  <a:srgbClr val="113F7C"/>
                </a:solidFill>
                <a:cs typeface="Arial" panose="020B0604020202020204" pitchFamily="34" charset="0"/>
              </a:rPr>
              <a:t>h) 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	→  PAC isotope </a:t>
            </a:r>
            <a:r>
              <a:rPr lang="en-CA" baseline="30000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199m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Hg</a:t>
            </a:r>
          </a:p>
          <a:p>
            <a:endParaRPr lang="en-CA" dirty="0">
              <a:solidFill>
                <a:srgbClr val="113F7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6726" y="804409"/>
            <a:ext cx="733971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PAC</a:t>
            </a:r>
            <a:r>
              <a:rPr lang="en-CA" b="1" dirty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b="1" dirty="0" smtClean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spectroscopy: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</a:rPr>
              <a:t>Studies of </a:t>
            </a:r>
            <a:r>
              <a:rPr lang="en-CA" dirty="0" err="1" smtClean="0">
                <a:solidFill>
                  <a:srgbClr val="113F7C"/>
                </a:solidFill>
              </a:rPr>
              <a:t>radiometal</a:t>
            </a:r>
            <a:r>
              <a:rPr lang="en-CA" dirty="0" smtClean="0">
                <a:solidFill>
                  <a:srgbClr val="113F7C"/>
                </a:solidFill>
              </a:rPr>
              <a:t>-complex structure </a:t>
            </a:r>
            <a:r>
              <a:rPr lang="en-CA" i="1" dirty="0" smtClean="0">
                <a:solidFill>
                  <a:srgbClr val="113F7C"/>
                </a:solidFill>
              </a:rPr>
              <a:t>in vitro </a:t>
            </a:r>
            <a:r>
              <a:rPr lang="en-CA" dirty="0" smtClean="0">
                <a:solidFill>
                  <a:srgbClr val="113F7C"/>
                </a:solidFill>
              </a:rPr>
              <a:t>and </a:t>
            </a:r>
            <a:r>
              <a:rPr lang="en-CA" i="1" dirty="0" smtClean="0">
                <a:solidFill>
                  <a:srgbClr val="113F7C"/>
                </a:solidFill>
              </a:rPr>
              <a:t>in vivo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</a:rPr>
              <a:t>Kinetics of complex formation (mg of ligand)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</a:rPr>
              <a:t>Studies of complex stability </a:t>
            </a:r>
            <a:r>
              <a:rPr lang="en-CA" i="1" dirty="0" smtClean="0">
                <a:solidFill>
                  <a:srgbClr val="113F7C"/>
                </a:solidFill>
              </a:rPr>
              <a:t>in vitro </a:t>
            </a:r>
            <a:r>
              <a:rPr lang="en-CA" dirty="0" smtClean="0">
                <a:solidFill>
                  <a:srgbClr val="113F7C"/>
                </a:solidFill>
              </a:rPr>
              <a:t>and </a:t>
            </a:r>
            <a:r>
              <a:rPr lang="en-CA" i="1" dirty="0" smtClean="0">
                <a:solidFill>
                  <a:srgbClr val="113F7C"/>
                </a:solidFill>
              </a:rPr>
              <a:t>in vivo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</a:rPr>
              <a:t>Direct studies under biologically relevant conditions</a:t>
            </a:r>
            <a:endParaRPr lang="en-CA" dirty="0">
              <a:solidFill>
                <a:srgbClr val="113F7C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646501" y="0"/>
            <a:ext cx="6117852" cy="469901"/>
          </a:xfrm>
        </p:spPr>
        <p:txBody>
          <a:bodyPr/>
          <a:lstStyle/>
          <a:p>
            <a:r>
              <a:rPr lang="en-CA" dirty="0" smtClean="0"/>
              <a:t>PAC Spectroscopy</a:t>
            </a:r>
            <a:endParaRPr lang="en-CA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441356" y="4767263"/>
            <a:ext cx="245444" cy="273844"/>
          </a:xfrm>
        </p:spPr>
        <p:txBody>
          <a:bodyPr/>
          <a:lstStyle/>
          <a:p>
            <a:fld id="{166B2C24-75C8-E544-A8CC-21761AB50D8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35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PAC Measurements</a:t>
            </a:r>
            <a:endParaRPr lang="en-CA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701145" y="92132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143000" y="8191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5774290" y="3545548"/>
            <a:ext cx="506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chemeClr val="accent6">
                    <a:lumMod val="75000"/>
                  </a:schemeClr>
                </a:solidFill>
              </a:rPr>
              <a:t>Hg</a:t>
            </a:r>
            <a:endParaRPr lang="en-CA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3" name="Picture 4" descr="http://pubs.rsc.org/services/images/RSCpubs.ePlatform.Service.FreeContent.ImageService.svc/ImageService/Articleimage/2014/DT/c4dt00239c/c4dt00239c-c1_hi-res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40" t="6805" r="24344" b="48190"/>
          <a:stretch/>
        </p:blipFill>
        <p:spPr bwMode="auto">
          <a:xfrm>
            <a:off x="6849910" y="1066222"/>
            <a:ext cx="1490741" cy="163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pubs.rsc.org/services/images/RSCpubs.ePlatform.Service.FreeContent.ImageService.svc/ImageService/Articleimage/2014/DT/c4dt00239c/c4dt00239c-c1_hi-res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8" t="50604" r="70941" b="359"/>
          <a:stretch/>
        </p:blipFill>
        <p:spPr bwMode="auto">
          <a:xfrm>
            <a:off x="4945854" y="803289"/>
            <a:ext cx="1612813" cy="1780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33752" y="1168400"/>
            <a:ext cx="4170178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Step I: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Experiments with well-known (commercially available) complexes</a:t>
            </a:r>
            <a:endParaRPr lang="en-CA" dirty="0" smtClean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1884" y="3342506"/>
            <a:ext cx="4170178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Step II: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Experiments with novel complexes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Synthesised at UBC/TRIUMF</a:t>
            </a:r>
            <a:endParaRPr lang="en-CA" dirty="0" smtClean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510" y="3137498"/>
            <a:ext cx="1880203" cy="160111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40650" y="4767263"/>
            <a:ext cx="346149" cy="273844"/>
          </a:xfrm>
        </p:spPr>
        <p:txBody>
          <a:bodyPr/>
          <a:lstStyle/>
          <a:p>
            <a:fld id="{166B2C24-75C8-E544-A8CC-21761AB50D8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94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 smtClean="0"/>
              <a:t>In vivo </a:t>
            </a:r>
            <a:r>
              <a:rPr lang="en-CA" dirty="0"/>
              <a:t>G</a:t>
            </a:r>
            <a:r>
              <a:rPr lang="en-CA" dirty="0" smtClean="0"/>
              <a:t>enerators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437500" y="775274"/>
            <a:ext cx="8003856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i="1" dirty="0" smtClean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vivo </a:t>
            </a:r>
            <a:r>
              <a:rPr lang="en-CA" b="1" dirty="0" smtClean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generators:</a:t>
            </a:r>
          </a:p>
          <a:p>
            <a:pPr marL="285750" indent="-285750">
              <a:buFont typeface="Arial" charset="0"/>
              <a:buChar char="•"/>
            </a:pPr>
            <a:r>
              <a:rPr lang="en-CA" b="1" dirty="0" smtClean="0">
                <a:solidFill>
                  <a:srgbClr val="113F7C"/>
                </a:solidFill>
              </a:rPr>
              <a:t>Generator</a:t>
            </a:r>
            <a:r>
              <a:rPr lang="en-CA" dirty="0" smtClean="0">
                <a:solidFill>
                  <a:srgbClr val="113F7C"/>
                </a:solidFill>
              </a:rPr>
              <a:t>: mother</a:t>
            </a:r>
            <a:r>
              <a:rPr lang="en-CA" dirty="0">
                <a:solidFill>
                  <a:srgbClr val="113F7C"/>
                </a:solidFill>
              </a:rPr>
              <a:t> </a:t>
            </a:r>
            <a:r>
              <a:rPr lang="en-CA" dirty="0" smtClean="0">
                <a:solidFill>
                  <a:srgbClr val="113F7C"/>
                </a:solidFill>
              </a:rPr>
              <a:t>radionuclide decays to the daughter</a:t>
            </a:r>
            <a:r>
              <a:rPr lang="en-CA" dirty="0">
                <a:solidFill>
                  <a:srgbClr val="113F7C"/>
                </a:solidFill>
              </a:rPr>
              <a:t> </a:t>
            </a:r>
            <a:r>
              <a:rPr lang="en-CA" dirty="0" smtClean="0">
                <a:solidFill>
                  <a:srgbClr val="113F7C"/>
                </a:solidFill>
              </a:rPr>
              <a:t>radionuclide (suitable for imaging or therapy)</a:t>
            </a:r>
          </a:p>
          <a:p>
            <a:pPr marL="285750" indent="-285750">
              <a:buFont typeface="Arial" charset="0"/>
              <a:buChar char="•"/>
            </a:pPr>
            <a:r>
              <a:rPr lang="en-CA" b="1" dirty="0" smtClean="0">
                <a:solidFill>
                  <a:srgbClr val="113F7C"/>
                </a:solidFill>
              </a:rPr>
              <a:t>Challenge: </a:t>
            </a:r>
            <a:r>
              <a:rPr lang="en-CA" dirty="0" smtClean="0">
                <a:solidFill>
                  <a:srgbClr val="113F7C"/>
                </a:solidFill>
              </a:rPr>
              <a:t>keeping stable complex during transition between parent and daughter</a:t>
            </a:r>
          </a:p>
          <a:p>
            <a:pPr marL="285750" indent="-285750">
              <a:buFont typeface="Arial" charset="0"/>
              <a:buChar char="•"/>
            </a:pPr>
            <a:r>
              <a:rPr lang="en-CA" b="1" dirty="0" smtClean="0">
                <a:solidFill>
                  <a:srgbClr val="113F7C"/>
                </a:solidFill>
              </a:rPr>
              <a:t>Unknown:  </a:t>
            </a:r>
            <a:r>
              <a:rPr lang="en-CA" dirty="0" smtClean="0">
                <a:solidFill>
                  <a:srgbClr val="113F7C"/>
                </a:solidFill>
              </a:rPr>
              <a:t>will the daughter remain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</a:rPr>
              <a:t>attached</a:t>
            </a:r>
            <a:r>
              <a:rPr lang="en-CA" dirty="0" smtClean="0">
                <a:solidFill>
                  <a:srgbClr val="113F7C"/>
                </a:solidFill>
              </a:rPr>
              <a:t> to the targeting complex?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7500" y="3200677"/>
            <a:ext cx="8003856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Possible </a:t>
            </a:r>
            <a:r>
              <a:rPr lang="en-CA" b="1" i="1" dirty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b="1" i="1" dirty="0" smtClean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vivo </a:t>
            </a:r>
            <a:r>
              <a:rPr lang="en-CA" b="1" dirty="0" smtClean="0">
                <a:solidFill>
                  <a:srgbClr val="113F7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generators:</a:t>
            </a:r>
          </a:p>
          <a:p>
            <a:pPr marL="285750" indent="-285750">
              <a:buFont typeface="Arial" charset="0"/>
              <a:buChar char="•"/>
            </a:pPr>
            <a:r>
              <a:rPr lang="en-CA" b="1" dirty="0" smtClean="0">
                <a:solidFill>
                  <a:srgbClr val="113F7C"/>
                </a:solidFill>
              </a:rPr>
              <a:t>Imaging: </a:t>
            </a:r>
            <a:r>
              <a:rPr lang="en-CA" baseline="30000" dirty="0">
                <a:solidFill>
                  <a:srgbClr val="113F7C"/>
                </a:solidFill>
              </a:rPr>
              <a:t>44m</a:t>
            </a:r>
            <a:r>
              <a:rPr lang="en-CA" dirty="0">
                <a:solidFill>
                  <a:srgbClr val="113F7C"/>
                </a:solidFill>
              </a:rPr>
              <a:t>Sc/</a:t>
            </a:r>
            <a:r>
              <a:rPr lang="en-CA" baseline="30000" dirty="0">
                <a:solidFill>
                  <a:srgbClr val="113F7C"/>
                </a:solidFill>
              </a:rPr>
              <a:t>44g</a:t>
            </a:r>
            <a:r>
              <a:rPr lang="en-CA" dirty="0">
                <a:solidFill>
                  <a:srgbClr val="113F7C"/>
                </a:solidFill>
              </a:rPr>
              <a:t>Sc,</a:t>
            </a:r>
            <a:r>
              <a:rPr lang="en-CA" baseline="30000" dirty="0">
                <a:solidFill>
                  <a:srgbClr val="113F7C"/>
                </a:solidFill>
              </a:rPr>
              <a:t>140</a:t>
            </a:r>
            <a:r>
              <a:rPr lang="en-CA" dirty="0">
                <a:solidFill>
                  <a:srgbClr val="113F7C"/>
                </a:solidFill>
              </a:rPr>
              <a:t>Nd/</a:t>
            </a:r>
            <a:r>
              <a:rPr lang="en-CA" baseline="30000" dirty="0">
                <a:solidFill>
                  <a:srgbClr val="113F7C"/>
                </a:solidFill>
              </a:rPr>
              <a:t>140</a:t>
            </a:r>
            <a:r>
              <a:rPr lang="en-CA" dirty="0">
                <a:solidFill>
                  <a:srgbClr val="113F7C"/>
                </a:solidFill>
              </a:rPr>
              <a:t>Pr, </a:t>
            </a:r>
            <a:r>
              <a:rPr lang="en-CA" baseline="30000" dirty="0">
                <a:solidFill>
                  <a:srgbClr val="113F7C"/>
                </a:solidFill>
              </a:rPr>
              <a:t>134</a:t>
            </a:r>
            <a:r>
              <a:rPr lang="en-CA" dirty="0">
                <a:solidFill>
                  <a:srgbClr val="113F7C"/>
                </a:solidFill>
              </a:rPr>
              <a:t>Ce/</a:t>
            </a:r>
            <a:r>
              <a:rPr lang="en-CA" baseline="30000" dirty="0">
                <a:solidFill>
                  <a:srgbClr val="113F7C"/>
                </a:solidFill>
              </a:rPr>
              <a:t>134</a:t>
            </a:r>
            <a:r>
              <a:rPr lang="en-CA" dirty="0">
                <a:solidFill>
                  <a:srgbClr val="113F7C"/>
                </a:solidFill>
              </a:rPr>
              <a:t>La, </a:t>
            </a:r>
            <a:r>
              <a:rPr lang="en-CA" baseline="30000" dirty="0">
                <a:solidFill>
                  <a:srgbClr val="113F7C"/>
                </a:solidFill>
              </a:rPr>
              <a:t>52</a:t>
            </a:r>
            <a:r>
              <a:rPr lang="en-CA" dirty="0">
                <a:solidFill>
                  <a:srgbClr val="113F7C"/>
                </a:solidFill>
              </a:rPr>
              <a:t>Fe/</a:t>
            </a:r>
            <a:r>
              <a:rPr lang="en-CA" baseline="30000" dirty="0">
                <a:solidFill>
                  <a:srgbClr val="113F7C"/>
                </a:solidFill>
              </a:rPr>
              <a:t>52m</a:t>
            </a:r>
            <a:r>
              <a:rPr lang="en-CA" dirty="0">
                <a:solidFill>
                  <a:srgbClr val="113F7C"/>
                </a:solidFill>
              </a:rPr>
              <a:t>Mn, </a:t>
            </a:r>
            <a:r>
              <a:rPr lang="en-CA" baseline="30000" dirty="0">
                <a:solidFill>
                  <a:srgbClr val="113F7C"/>
                </a:solidFill>
              </a:rPr>
              <a:t>62</a:t>
            </a:r>
            <a:r>
              <a:rPr lang="en-CA" dirty="0">
                <a:solidFill>
                  <a:srgbClr val="113F7C"/>
                </a:solidFill>
              </a:rPr>
              <a:t>Zn/</a:t>
            </a:r>
            <a:r>
              <a:rPr lang="en-CA" baseline="30000" dirty="0">
                <a:solidFill>
                  <a:srgbClr val="113F7C"/>
                </a:solidFill>
              </a:rPr>
              <a:t>62</a:t>
            </a:r>
            <a:r>
              <a:rPr lang="en-CA" dirty="0">
                <a:solidFill>
                  <a:srgbClr val="113F7C"/>
                </a:solidFill>
              </a:rPr>
              <a:t>Cu </a:t>
            </a:r>
            <a:endParaRPr lang="en-CA" b="1" dirty="0" smtClean="0">
              <a:solidFill>
                <a:srgbClr val="113F7C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CA" b="1" dirty="0" smtClean="0">
                <a:solidFill>
                  <a:srgbClr val="113F7C"/>
                </a:solidFill>
              </a:rPr>
              <a:t>Therapy: </a:t>
            </a:r>
            <a:r>
              <a:rPr lang="en-CA" baseline="30000" dirty="0">
                <a:solidFill>
                  <a:srgbClr val="113F7C"/>
                </a:solidFill>
              </a:rPr>
              <a:t>212</a:t>
            </a:r>
            <a:r>
              <a:rPr lang="en-CA" dirty="0">
                <a:solidFill>
                  <a:srgbClr val="113F7C"/>
                </a:solidFill>
              </a:rPr>
              <a:t>Pb/</a:t>
            </a:r>
            <a:r>
              <a:rPr lang="en-CA" baseline="30000" dirty="0">
                <a:solidFill>
                  <a:srgbClr val="113F7C"/>
                </a:solidFill>
              </a:rPr>
              <a:t>212</a:t>
            </a:r>
            <a:r>
              <a:rPr lang="en-CA" dirty="0">
                <a:solidFill>
                  <a:srgbClr val="113F7C"/>
                </a:solidFill>
              </a:rPr>
              <a:t>Bi, </a:t>
            </a:r>
            <a:r>
              <a:rPr lang="en-CA" baseline="30000" dirty="0">
                <a:solidFill>
                  <a:srgbClr val="113F7C"/>
                </a:solidFill>
              </a:rPr>
              <a:t>166</a:t>
            </a:r>
            <a:r>
              <a:rPr lang="en-CA" dirty="0">
                <a:solidFill>
                  <a:srgbClr val="113F7C"/>
                </a:solidFill>
              </a:rPr>
              <a:t>Dy/</a:t>
            </a:r>
            <a:r>
              <a:rPr lang="en-CA" baseline="30000" dirty="0">
                <a:solidFill>
                  <a:srgbClr val="113F7C"/>
                </a:solidFill>
              </a:rPr>
              <a:t>166</a:t>
            </a:r>
            <a:r>
              <a:rPr lang="en-CA" dirty="0">
                <a:solidFill>
                  <a:srgbClr val="113F7C"/>
                </a:solidFill>
              </a:rPr>
              <a:t>Ho, </a:t>
            </a:r>
            <a:r>
              <a:rPr lang="en-CA" baseline="30000" dirty="0">
                <a:solidFill>
                  <a:srgbClr val="113F7C"/>
                </a:solidFill>
              </a:rPr>
              <a:t>225</a:t>
            </a:r>
            <a:r>
              <a:rPr lang="en-CA" dirty="0">
                <a:solidFill>
                  <a:srgbClr val="113F7C"/>
                </a:solidFill>
              </a:rPr>
              <a:t>Ac/</a:t>
            </a:r>
            <a:r>
              <a:rPr lang="en-CA" baseline="30000" dirty="0">
                <a:solidFill>
                  <a:srgbClr val="113F7C"/>
                </a:solidFill>
              </a:rPr>
              <a:t>213</a:t>
            </a:r>
            <a:r>
              <a:rPr lang="en-CA" dirty="0">
                <a:solidFill>
                  <a:srgbClr val="113F7C"/>
                </a:solidFill>
              </a:rPr>
              <a:t>Bi </a:t>
            </a:r>
            <a:endParaRPr lang="en-CA" b="1" dirty="0" smtClean="0">
              <a:solidFill>
                <a:srgbClr val="113F7C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364354" y="4767263"/>
            <a:ext cx="322446" cy="273844"/>
          </a:xfrm>
        </p:spPr>
        <p:txBody>
          <a:bodyPr/>
          <a:lstStyle/>
          <a:p>
            <a:fld id="{166B2C24-75C8-E544-A8CC-21761AB50D8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29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 smtClean="0"/>
              <a:t>In vivo </a:t>
            </a:r>
            <a:r>
              <a:rPr lang="en-CA" dirty="0"/>
              <a:t>G</a:t>
            </a:r>
            <a:r>
              <a:rPr lang="en-CA" dirty="0" smtClean="0"/>
              <a:t>enerators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657" y="825844"/>
            <a:ext cx="8459142" cy="931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1800" b="1" dirty="0" smtClean="0">
                <a:solidFill>
                  <a:srgbClr val="113F7C"/>
                </a:solidFill>
                <a:latin typeface="+mn-lt"/>
              </a:rPr>
              <a:t>PAC isotopes:</a:t>
            </a:r>
            <a:r>
              <a:rPr lang="en-CA" sz="1800" b="1" dirty="0">
                <a:solidFill>
                  <a:srgbClr val="113F7C"/>
                </a:solidFill>
                <a:latin typeface="+mn-lt"/>
              </a:rPr>
              <a:t> 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139m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Nd/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139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Pr</a:t>
            </a:r>
            <a:r>
              <a:rPr lang="en-CA" sz="1800" dirty="0" smtClean="0">
                <a:solidFill>
                  <a:srgbClr val="113F7C"/>
                </a:solidFill>
                <a:latin typeface="+mn-lt"/>
              </a:rPr>
              <a:t>, 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140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La/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140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Ce</a:t>
            </a:r>
            <a:r>
              <a:rPr lang="en-CA" sz="1800" dirty="0" smtClean="0">
                <a:solidFill>
                  <a:srgbClr val="113F7C"/>
                </a:solidFill>
                <a:latin typeface="+mn-lt"/>
              </a:rPr>
              <a:t>, 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147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Gd/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147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Eu</a:t>
            </a:r>
            <a:r>
              <a:rPr lang="en-CA" sz="1800" dirty="0" smtClean="0">
                <a:solidFill>
                  <a:srgbClr val="113F7C"/>
                </a:solidFill>
                <a:latin typeface="+mn-lt"/>
              </a:rPr>
              <a:t>, 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149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Gd/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149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Eu</a:t>
            </a:r>
            <a:r>
              <a:rPr lang="en-CA" sz="1800" dirty="0" smtClean="0">
                <a:solidFill>
                  <a:srgbClr val="113F7C"/>
                </a:solidFill>
                <a:latin typeface="+mn-lt"/>
              </a:rPr>
              <a:t>, 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151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Tb/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151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Gd</a:t>
            </a:r>
            <a:r>
              <a:rPr lang="en-CA" sz="1800" dirty="0" smtClean="0">
                <a:solidFill>
                  <a:srgbClr val="113F7C"/>
                </a:solidFill>
                <a:latin typeface="+mn-lt"/>
              </a:rPr>
              <a:t>, 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172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Lu/</a:t>
            </a:r>
            <a:r>
              <a:rPr lang="en-CA" sz="1800" baseline="300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172</a:t>
            </a:r>
            <a:r>
              <a:rPr lang="en-CA" sz="1800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Yb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651170" y="1911887"/>
            <a:ext cx="4170178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Step I: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Experiments with well-known (commercially available) complexes</a:t>
            </a:r>
            <a:endParaRPr lang="en-CA" dirty="0" smtClean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5" name="Picture 2" descr="DOTA and octa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342" y="1761424"/>
            <a:ext cx="31432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1170" y="3612162"/>
            <a:ext cx="7696573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Step II:</a:t>
            </a:r>
          </a:p>
          <a:p>
            <a:r>
              <a:rPr lang="en-CA" dirty="0" smtClean="0">
                <a:solidFill>
                  <a:srgbClr val="113F7C"/>
                </a:solidFill>
              </a:rPr>
              <a:t>Comparison of 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</a:rPr>
              <a:t>β</a:t>
            </a:r>
            <a:r>
              <a:rPr lang="en-CA" baseline="30000" dirty="0" smtClean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en-CA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CA" dirty="0">
                <a:solidFill>
                  <a:schemeClr val="accent6">
                    <a:lumMod val="75000"/>
                  </a:schemeClr>
                </a:solidFill>
              </a:rPr>
              <a:t>decays </a:t>
            </a:r>
            <a:r>
              <a:rPr lang="en-CA" dirty="0">
                <a:solidFill>
                  <a:srgbClr val="113F7C"/>
                </a:solidFill>
              </a:rPr>
              <a:t>(i.e. La&gt;Ce) with </a:t>
            </a:r>
            <a:r>
              <a:rPr lang="en-CA" dirty="0">
                <a:solidFill>
                  <a:schemeClr val="accent6">
                    <a:lumMod val="75000"/>
                  </a:schemeClr>
                </a:solidFill>
              </a:rPr>
              <a:t>EC decays </a:t>
            </a:r>
            <a:r>
              <a:rPr lang="en-CA" dirty="0">
                <a:solidFill>
                  <a:srgbClr val="113F7C"/>
                </a:solidFill>
              </a:rPr>
              <a:t>(i.e. Lu&gt;</a:t>
            </a:r>
            <a:r>
              <a:rPr lang="en-CA" dirty="0" err="1">
                <a:solidFill>
                  <a:srgbClr val="113F7C"/>
                </a:solidFill>
              </a:rPr>
              <a:t>Yb</a:t>
            </a:r>
            <a:r>
              <a:rPr lang="en-CA" dirty="0">
                <a:solidFill>
                  <a:srgbClr val="113F7C"/>
                </a:solidFill>
              </a:rPr>
              <a:t>) where the nuclear charge of the daughter nuclide increases or decreases, respectively.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47742" y="4767263"/>
            <a:ext cx="339057" cy="273844"/>
          </a:xfrm>
        </p:spPr>
        <p:txBody>
          <a:bodyPr/>
          <a:lstStyle/>
          <a:p>
            <a:fld id="{166B2C24-75C8-E544-A8CC-21761AB50D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4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PAC Experiments at ISOLDE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170" y="830208"/>
            <a:ext cx="6240518" cy="9312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1800" b="1" dirty="0" smtClean="0">
                <a:solidFill>
                  <a:srgbClr val="113F7C"/>
                </a:solidFill>
                <a:latin typeface="+mn-lt"/>
              </a:rPr>
              <a:t>Step I: </a:t>
            </a:r>
            <a:r>
              <a:rPr lang="en-CA" sz="1800" b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>Collections</a:t>
            </a:r>
          </a:p>
          <a:p>
            <a:pPr>
              <a:buFont typeface="Arial" charset="0"/>
              <a:buChar char="•"/>
            </a:pPr>
            <a:r>
              <a:rPr lang="en-CA" sz="1800" dirty="0" smtClean="0">
                <a:solidFill>
                  <a:srgbClr val="113F7C"/>
                </a:solidFill>
                <a:latin typeface="+mn-lt"/>
              </a:rPr>
              <a:t>GLM / new biophysics chamber</a:t>
            </a:r>
          </a:p>
          <a:p>
            <a:pPr>
              <a:buFont typeface="Arial" charset="0"/>
              <a:buChar char="•"/>
            </a:pPr>
            <a:r>
              <a:rPr lang="en-CA" sz="1800" dirty="0" smtClean="0">
                <a:solidFill>
                  <a:srgbClr val="113F7C"/>
                </a:solidFill>
                <a:latin typeface="+mn-lt"/>
              </a:rPr>
              <a:t>Implantations into foils and ice</a:t>
            </a:r>
          </a:p>
          <a:p>
            <a:pPr marL="0" indent="0">
              <a:buNone/>
            </a:pPr>
            <a:endParaRPr lang="en-CA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651169" y="2186656"/>
            <a:ext cx="781906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Step II: </a:t>
            </a:r>
            <a:r>
              <a:rPr lang="en-CA" b="1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Chemistry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Sample preparation in the Chemistry lab (b.508)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Short-lived isotopes → measurements performed immediately</a:t>
            </a:r>
          </a:p>
          <a:p>
            <a:pPr marL="285750" indent="-285750">
              <a:buFont typeface="Arial" charset="0"/>
              <a:buChar char="•"/>
            </a:pPr>
            <a:r>
              <a:rPr lang="en-CA" dirty="0">
                <a:solidFill>
                  <a:srgbClr val="113F7C"/>
                </a:solidFill>
                <a:cs typeface="Arial" panose="020B0604020202020204" pitchFamily="34" charset="0"/>
              </a:rPr>
              <a:t>Long-lived isotopes </a:t>
            </a: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→ measurements performed later (or shipped elsewhere)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1169" y="3889161"/>
            <a:ext cx="7696573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CA" b="1" dirty="0" smtClean="0">
                <a:solidFill>
                  <a:srgbClr val="113F7C"/>
                </a:solidFill>
                <a:cs typeface="Arial" panose="020B0604020202020204" pitchFamily="34" charset="0"/>
              </a:rPr>
              <a:t>Step III: </a:t>
            </a:r>
            <a:r>
              <a:rPr lang="en-CA" b="1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PAC measurements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CA" dirty="0" smtClean="0">
                <a:solidFill>
                  <a:srgbClr val="113F7C"/>
                </a:solidFill>
                <a:cs typeface="Arial" panose="020B0604020202020204" pitchFamily="34" charset="0"/>
              </a:rPr>
              <a:t>PAC spectrometers in b. 508 (PAC lab)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47742" y="4767263"/>
            <a:ext cx="339058" cy="273844"/>
          </a:xfrm>
        </p:spPr>
        <p:txBody>
          <a:bodyPr/>
          <a:lstStyle/>
          <a:p>
            <a:fld id="{166B2C24-75C8-E544-A8CC-21761AB50D8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2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4648</TotalTime>
  <Words>507</Words>
  <Application>Microsoft Macintosh PowerPoint</Application>
  <PresentationFormat>On-screen Show (16:9)</PresentationFormat>
  <Paragraphs>95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Avenir Heavy</vt:lpstr>
      <vt:lpstr>Calibri</vt:lpstr>
      <vt:lpstr>Myriad Pro Light</vt:lpstr>
      <vt:lpstr>ヒラギノ角ゴ Pro W3</vt:lpstr>
      <vt:lpstr>Arial</vt:lpstr>
      <vt:lpstr>Default Theme</vt:lpstr>
      <vt:lpstr>PowerPoint Presentation</vt:lpstr>
      <vt:lpstr>IS501 Collaboration</vt:lpstr>
      <vt:lpstr>Radiopharmaceuticals</vt:lpstr>
      <vt:lpstr>Targeted Radionuclide Therapy (TRT)</vt:lpstr>
      <vt:lpstr>PAC Spectroscopy</vt:lpstr>
      <vt:lpstr>PAC Measurements</vt:lpstr>
      <vt:lpstr>In vivo Generators</vt:lpstr>
      <vt:lpstr>In vivo Generators</vt:lpstr>
      <vt:lpstr>PAC Experiments at ISOLDE</vt:lpstr>
      <vt:lpstr>Beam Request</vt:lpstr>
      <vt:lpstr>Beam Request</vt:lpstr>
      <vt:lpstr>IS501 Outputs 2012-2017</vt:lpstr>
      <vt:lpstr>PowerPoint Presentation</vt:lpstr>
    </vt:vector>
  </TitlesOfParts>
  <Company>TRIUMF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Outreach Student</dc:creator>
  <cp:lastModifiedBy>Microsoft Office User</cp:lastModifiedBy>
  <cp:revision>256</cp:revision>
  <cp:lastPrinted>2015-11-02T18:28:18Z</cp:lastPrinted>
  <dcterms:created xsi:type="dcterms:W3CDTF">2015-10-05T17:18:06Z</dcterms:created>
  <dcterms:modified xsi:type="dcterms:W3CDTF">2017-02-08T10:39:53Z</dcterms:modified>
</cp:coreProperties>
</file>