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1" r:id="rId2"/>
    <p:sldId id="284" r:id="rId3"/>
    <p:sldId id="310" r:id="rId4"/>
    <p:sldId id="286" r:id="rId5"/>
    <p:sldId id="314" r:id="rId6"/>
    <p:sldId id="271" r:id="rId7"/>
    <p:sldId id="316" r:id="rId8"/>
    <p:sldId id="296" r:id="rId9"/>
    <p:sldId id="325" r:id="rId10"/>
    <p:sldId id="330" r:id="rId11"/>
    <p:sldId id="334" r:id="rId12"/>
    <p:sldId id="333" r:id="rId13"/>
    <p:sldId id="335" r:id="rId14"/>
    <p:sldId id="331" r:id="rId15"/>
    <p:sldId id="332" r:id="rId16"/>
  </p:sldIdLst>
  <p:sldSz cx="9144000" cy="6858000" type="screen4x3"/>
  <p:notesSz cx="6718300" cy="98679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A51"/>
    <a:srgbClr val="007170"/>
    <a:srgbClr val="008000"/>
    <a:srgbClr val="008C82"/>
    <a:srgbClr val="008270"/>
    <a:srgbClr val="006D66"/>
    <a:srgbClr val="007E58"/>
    <a:srgbClr val="00806F"/>
    <a:srgbClr val="E8FE12"/>
    <a:srgbClr val="0077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17" d="100"/>
          <a:sy n="117" d="100"/>
        </p:scale>
        <p:origin x="75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/>
            </a:lvl1pPr>
          </a:lstStyle>
          <a:p>
            <a:pPr>
              <a:defRPr/>
            </a:pPr>
            <a:fld id="{418F8204-F167-44E4-9E00-95959A18AE0B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741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/>
            </a:lvl1pPr>
          </a:lstStyle>
          <a:p>
            <a:pPr>
              <a:defRPr/>
            </a:pPr>
            <a:fld id="{8FA269E4-1319-4C23-88E0-7EF2D5AAB3B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66819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/>
            </a:lvl1pPr>
          </a:lstStyle>
          <a:p>
            <a:pPr>
              <a:defRPr/>
            </a:pPr>
            <a:fld id="{DD4B892E-B6E7-476B-9995-4D03C18D5DC3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3763" y="741363"/>
            <a:ext cx="4932362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6300"/>
            <a:ext cx="5375275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741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/>
            </a:lvl1pPr>
          </a:lstStyle>
          <a:p>
            <a:pPr>
              <a:defRPr/>
            </a:pPr>
            <a:fld id="{BB59368D-55EE-4845-A7D6-219BDDDF1A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440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459168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493055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168603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2E37A-7576-4BA3-A3B1-BC608DDC683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713CD-4058-4687-996B-A84F682CF57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41A25-90B2-4E64-8D10-FEEAF8B6FE2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399" y="202072"/>
            <a:ext cx="783097" cy="56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7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EC38B-73FD-4701-ADA6-88FAED4144C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7C8BC-0285-4CED-84D7-9375CE1BB9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B4571-D309-4845-B3F3-401E9EF2156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254B8-F4C9-4EC8-AD26-B8EC0750B5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E936D-43C4-401D-9DAB-7149FB07A00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37649-B595-412E-A01C-AAF112F3DF6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65F05-1361-4896-BD0C-176597CAA7D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1F577-45C3-40AE-9EAD-EA847B1FB6A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4FDDE6-7457-45D4-BAF1-83C99749707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hyperlink" Target="http://isoltrap.web.cern.ch/" TargetMode="External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12" Type="http://schemas.openxmlformats.org/officeDocument/2006/relationships/image" Target="../media/image42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11" Type="http://schemas.openxmlformats.org/officeDocument/2006/relationships/image" Target="../media/image41.png"/><Relationship Id="rId5" Type="http://schemas.openxmlformats.org/officeDocument/2006/relationships/image" Target="../media/image5.png"/><Relationship Id="rId15" Type="http://schemas.openxmlformats.org/officeDocument/2006/relationships/image" Target="../media/image44.png"/><Relationship Id="rId10" Type="http://schemas.openxmlformats.org/officeDocument/2006/relationships/image" Target="../media/image40.jpeg"/><Relationship Id="rId4" Type="http://schemas.openxmlformats.org/officeDocument/2006/relationships/image" Target="../media/image35.jpeg"/><Relationship Id="rId9" Type="http://schemas.openxmlformats.org/officeDocument/2006/relationships/image" Target="../media/image39.emf"/><Relationship Id="rId1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5" y="4194085"/>
            <a:ext cx="1004843" cy="721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988840"/>
            <a:ext cx="9144000" cy="707886"/>
          </a:xfrm>
          <a:prstGeom prst="rect">
            <a:avLst/>
          </a:prstGeom>
          <a:solidFill>
            <a:srgbClr val="0B2A5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Precision Mass Measurements with ISOLTRAP to Study the Evolution of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the </a:t>
            </a:r>
            <a:r>
              <a:rPr lang="en-US" sz="2000" i="1" dirty="0">
                <a:solidFill>
                  <a:schemeClr val="bg1"/>
                </a:solidFill>
              </a:rPr>
              <a:t>N</a:t>
            </a:r>
            <a:r>
              <a:rPr lang="en-US" sz="2000" dirty="0">
                <a:solidFill>
                  <a:schemeClr val="bg1"/>
                </a:solidFill>
              </a:rPr>
              <a:t> = 82 Shell Gap far from Stability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" y="375884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i="1" dirty="0" smtClean="0"/>
              <a:t>Spokespersons</a:t>
            </a:r>
            <a:r>
              <a:rPr lang="de-DE" dirty="0" smtClean="0"/>
              <a:t>: </a:t>
            </a:r>
          </a:p>
          <a:p>
            <a:pPr algn="ctr"/>
            <a:r>
              <a:rPr lang="de-DE" dirty="0" smtClean="0"/>
              <a:t>Susanne Kreim and Dinko Atanasov</a:t>
            </a:r>
          </a:p>
          <a:p>
            <a:pPr algn="ctr"/>
            <a:r>
              <a:rPr lang="de-DE" sz="1400" b="1" i="1" dirty="0" smtClean="0"/>
              <a:t>Contact person</a:t>
            </a:r>
            <a:r>
              <a:rPr lang="de-DE" sz="1600" i="1" dirty="0" smtClean="0"/>
              <a:t>:</a:t>
            </a:r>
            <a:r>
              <a:rPr lang="de-DE" dirty="0" smtClean="0"/>
              <a:t> </a:t>
            </a:r>
          </a:p>
          <a:p>
            <a:pPr algn="ctr"/>
            <a:r>
              <a:rPr lang="de-DE" dirty="0" smtClean="0"/>
              <a:t>Vladimir Manea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21931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55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INTC Meeting, 8 - 9 February 2017, CERN, Geneva  </a:t>
            </a:r>
            <a:endParaRPr lang="en-US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233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/>
              <a:t>Addendum to the ISOLDE and Neutron Time-of-Flight </a:t>
            </a:r>
            <a:r>
              <a:rPr lang="en-US" b="1" i="1" u="sng" dirty="0" smtClean="0"/>
              <a:t>Committee</a:t>
            </a:r>
            <a:endParaRPr lang="en-US" b="1" i="1" u="sng" dirty="0"/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 cstate="print"/>
          <a:srcRect l="749" t="22565" r="81543" b="68983"/>
          <a:stretch>
            <a:fillRect/>
          </a:stretch>
        </p:blipFill>
        <p:spPr bwMode="auto">
          <a:xfrm>
            <a:off x="7002270" y="4282519"/>
            <a:ext cx="1949044" cy="54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>
                <a:solidFill>
                  <a:schemeClr val="bg1"/>
                </a:solidFill>
              </a:rPr>
              <a:t>20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17" y="683695"/>
            <a:ext cx="7759478" cy="3783420"/>
          </a:xfrm>
          <a:prstGeom prst="rect">
            <a:avLst/>
          </a:prstGeom>
        </p:spPr>
      </p:pic>
      <p:sp>
        <p:nvSpPr>
          <p:cNvPr id="13" name="Slide Number Placeholder 2"/>
          <p:cNvSpPr txBox="1">
            <a:spLocks/>
          </p:cNvSpPr>
          <p:nvPr/>
        </p:nvSpPr>
        <p:spPr bwMode="auto">
          <a:xfrm>
            <a:off x="6434590" y="659815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10</a:t>
            </a:r>
            <a:endParaRPr lang="de-DE" dirty="0"/>
          </a:p>
        </p:txBody>
      </p:sp>
      <p:sp>
        <p:nvSpPr>
          <p:cNvPr id="51" name="TextBox 50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Isomeric </a:t>
            </a:r>
            <a:r>
              <a:rPr lang="en-US" sz="2800" dirty="0" smtClean="0">
                <a:solidFill>
                  <a:schemeClr val="bg1"/>
                </a:solidFill>
              </a:rPr>
              <a:t>states in </a:t>
            </a:r>
            <a:r>
              <a:rPr lang="en-US" sz="2800" baseline="30000" dirty="0" smtClean="0">
                <a:solidFill>
                  <a:schemeClr val="bg1"/>
                </a:solidFill>
              </a:rPr>
              <a:t>123,127</a:t>
            </a:r>
            <a:r>
              <a:rPr lang="en-US" sz="2800" dirty="0" smtClean="0">
                <a:solidFill>
                  <a:schemeClr val="bg1"/>
                </a:solidFill>
              </a:rPr>
              <a:t>Cd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633" y="4104075"/>
            <a:ext cx="3691557" cy="258409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047985"/>
              </p:ext>
            </p:extLst>
          </p:nvPr>
        </p:nvGraphicFramePr>
        <p:xfrm>
          <a:off x="400570" y="4914165"/>
          <a:ext cx="3901400" cy="1259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021080"/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ISOLTRAP (</a:t>
                      </a:r>
                      <a:r>
                        <a:rPr lang="en-US" sz="1400" dirty="0" err="1" smtClean="0"/>
                        <a:t>keV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AME12 </a:t>
                      </a:r>
                    </a:p>
                    <a:p>
                      <a:pPr algn="ctr"/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keV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ex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baseline="30000" dirty="0" smtClean="0"/>
                        <a:t>123</a:t>
                      </a:r>
                      <a:r>
                        <a:rPr lang="en-US" sz="1400" dirty="0" smtClean="0"/>
                        <a:t>Cd)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149(50)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143(4)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ex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baseline="30000" dirty="0" smtClean="0"/>
                        <a:t>127</a:t>
                      </a:r>
                      <a:r>
                        <a:rPr lang="en-US" sz="1400" dirty="0" smtClean="0"/>
                        <a:t>Cd)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270(50)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0#(100#)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9" name="Textfeld 18"/>
          <p:cNvSpPr txBox="1"/>
          <p:nvPr/>
        </p:nvSpPr>
        <p:spPr>
          <a:xfrm>
            <a:off x="23870" y="6632775"/>
            <a:ext cx="72484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M. König et al., Int. J. Mass  Spectrom. 142, 95 (1995</a:t>
            </a:r>
            <a:r>
              <a:rPr lang="de-DE" sz="800" dirty="0" smtClean="0"/>
              <a:t>); S. Eliseev, Phys. Rev. Lett. 110, 082501; A. Kankainen et al. </a:t>
            </a:r>
            <a:r>
              <a:rPr lang="en-US" sz="800" dirty="0" smtClean="0"/>
              <a:t>Phys. Rev. C 87, 024307 </a:t>
            </a:r>
            <a:r>
              <a:rPr lang="en-US" sz="800" dirty="0"/>
              <a:t>(2013</a:t>
            </a:r>
            <a:r>
              <a:rPr lang="en-US" sz="800" dirty="0" smtClean="0"/>
              <a:t>)</a:t>
            </a:r>
            <a:r>
              <a:rPr lang="de-DE" sz="800" dirty="0" smtClean="0"/>
              <a:t>  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6609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feld 18"/>
          <p:cNvSpPr txBox="1"/>
          <p:nvPr/>
        </p:nvSpPr>
        <p:spPr>
          <a:xfrm>
            <a:off x="23870" y="6632775"/>
            <a:ext cx="7428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M. König et al., Int. J. Mass  Spectrom. 142, 95 (1995</a:t>
            </a:r>
            <a:r>
              <a:rPr lang="de-DE" sz="800" dirty="0" smtClean="0"/>
              <a:t>); S. Eliseev, Phys. Rev. Lett. 110, 082501</a:t>
            </a:r>
            <a:r>
              <a:rPr lang="de-DE" sz="800" dirty="0"/>
              <a:t>; A. Kankainen et al. </a:t>
            </a:r>
            <a:r>
              <a:rPr lang="en-US" sz="800" dirty="0"/>
              <a:t>Phys. Rev. C 87, 024307 (2013)</a:t>
            </a:r>
            <a:r>
              <a:rPr lang="de-DE" sz="800" dirty="0" smtClean="0"/>
              <a:t> </a:t>
            </a:r>
            <a:endParaRPr lang="de-DE" sz="800" dirty="0"/>
          </a:p>
        </p:txBody>
      </p:sp>
      <p:sp>
        <p:nvSpPr>
          <p:cNvPr id="5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>
                <a:solidFill>
                  <a:schemeClr val="bg1"/>
                </a:solidFill>
              </a:rPr>
              <a:t>20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17" y="683695"/>
            <a:ext cx="7759478" cy="3783420"/>
          </a:xfrm>
          <a:prstGeom prst="rect">
            <a:avLst/>
          </a:prstGeom>
        </p:spPr>
      </p:pic>
      <p:sp>
        <p:nvSpPr>
          <p:cNvPr id="13" name="Slide Number Placeholder 2"/>
          <p:cNvSpPr txBox="1">
            <a:spLocks/>
          </p:cNvSpPr>
          <p:nvPr/>
        </p:nvSpPr>
        <p:spPr bwMode="auto">
          <a:xfrm>
            <a:off x="6434590" y="659815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10</a:t>
            </a:r>
            <a:endParaRPr lang="de-DE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633" y="4104075"/>
            <a:ext cx="3691557" cy="258409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047985"/>
              </p:ext>
            </p:extLst>
          </p:nvPr>
        </p:nvGraphicFramePr>
        <p:xfrm>
          <a:off x="400570" y="4914165"/>
          <a:ext cx="3901400" cy="1259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021080"/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ISOLTRAP (</a:t>
                      </a:r>
                      <a:r>
                        <a:rPr lang="en-US" sz="1400" dirty="0" err="1" smtClean="0"/>
                        <a:t>keV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AME12 </a:t>
                      </a:r>
                    </a:p>
                    <a:p>
                      <a:pPr algn="ctr"/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keV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ex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baseline="30000" dirty="0" smtClean="0"/>
                        <a:t>123</a:t>
                      </a:r>
                      <a:r>
                        <a:rPr lang="en-US" sz="1400" dirty="0" smtClean="0"/>
                        <a:t>Cd)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149(50)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143(4)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ex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baseline="30000" dirty="0" smtClean="0"/>
                        <a:t>127</a:t>
                      </a:r>
                      <a:r>
                        <a:rPr lang="en-US" sz="1400" dirty="0" smtClean="0"/>
                        <a:t>Cd)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270(50)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0#(100#)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970" y="593685"/>
            <a:ext cx="3579329" cy="3579329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Isomeric </a:t>
            </a:r>
            <a:r>
              <a:rPr lang="en-US" sz="2800" dirty="0" smtClean="0">
                <a:solidFill>
                  <a:schemeClr val="bg1"/>
                </a:solidFill>
              </a:rPr>
              <a:t>states in </a:t>
            </a:r>
            <a:r>
              <a:rPr lang="en-US" sz="2800" baseline="30000" dirty="0" smtClean="0">
                <a:solidFill>
                  <a:schemeClr val="bg1"/>
                </a:solidFill>
              </a:rPr>
              <a:t>123,127</a:t>
            </a:r>
            <a:r>
              <a:rPr lang="en-US" sz="2800" dirty="0" smtClean="0">
                <a:solidFill>
                  <a:schemeClr val="bg1"/>
                </a:solidFill>
              </a:rPr>
              <a:t>Cd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97225" y="1281637"/>
            <a:ext cx="6495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85</a:t>
            </a:r>
            <a:r>
              <a:rPr lang="en-US" dirty="0" smtClean="0"/>
              <a:t>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84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feld 18"/>
          <p:cNvSpPr txBox="1"/>
          <p:nvPr/>
        </p:nvSpPr>
        <p:spPr>
          <a:xfrm>
            <a:off x="71500" y="6632775"/>
            <a:ext cx="6798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bg1"/>
                </a:solidFill>
              </a:rPr>
              <a:t>M. König et al., Int. J. Mass  Spectrom. 142, 95 (1995</a:t>
            </a:r>
            <a:r>
              <a:rPr lang="de-DE" sz="1100" dirty="0" smtClean="0">
                <a:solidFill>
                  <a:schemeClr val="bg1"/>
                </a:solidFill>
              </a:rPr>
              <a:t>); S. Eliseev, Phys. Rev. Lett. 110, 082501; 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5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>
                <a:solidFill>
                  <a:schemeClr val="bg1"/>
                </a:solidFill>
              </a:rPr>
              <a:t>20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2"/>
          <p:cNvSpPr txBox="1">
            <a:spLocks/>
          </p:cNvSpPr>
          <p:nvPr/>
        </p:nvSpPr>
        <p:spPr bwMode="auto">
          <a:xfrm>
            <a:off x="6434590" y="659815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11</a:t>
            </a:r>
            <a:endParaRPr lang="de-DE" dirty="0"/>
          </a:p>
        </p:txBody>
      </p:sp>
      <p:sp>
        <p:nvSpPr>
          <p:cNvPr id="51" name="TextBox 50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IS574 Shift request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195563"/>
              </p:ext>
            </p:extLst>
          </p:nvPr>
        </p:nvGraphicFramePr>
        <p:xfrm>
          <a:off x="184013" y="1893076"/>
          <a:ext cx="8775974" cy="166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2342"/>
                <a:gridCol w="1940560"/>
                <a:gridCol w="1192633"/>
                <a:gridCol w="1687687"/>
                <a:gridCol w="227275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dirty="0" err="1" smtClean="0"/>
                        <a:t>Nuclide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Half-life, ms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Ion/µC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Technique</a:t>
                      </a:r>
                      <a:endParaRPr lang="en-US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Shifts (8h)</a:t>
                      </a:r>
                    </a:p>
                    <a:p>
                      <a:r>
                        <a:rPr lang="de-DE" sz="1200" b="1" dirty="0" smtClean="0"/>
                        <a:t>Remaining + </a:t>
                      </a:r>
                      <a:r>
                        <a:rPr lang="de-DE" sz="1200" b="1" dirty="0" smtClean="0">
                          <a:solidFill>
                            <a:srgbClr val="FF0000"/>
                          </a:solidFill>
                        </a:rPr>
                        <a:t>Requested</a:t>
                      </a:r>
                      <a:endParaRPr lang="de-DE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127g,m</a:t>
                      </a:r>
                      <a:r>
                        <a:rPr kumimoji="0" lang="de-D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330(20), 200#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/>
                        <a:t>1.2*10</a:t>
                      </a:r>
                      <a:r>
                        <a:rPr lang="de-DE" baseline="30000" dirty="0" smtClean="0"/>
                        <a:t>5</a:t>
                      </a:r>
                      <a:endParaRPr lang="de-D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PTMS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 +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/>
                        <a:t>129g,m</a:t>
                      </a:r>
                      <a:r>
                        <a:rPr lang="de-DE" dirty="0" smtClean="0"/>
                        <a:t>Cd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151(15), 146(8)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3*10</a:t>
                      </a:r>
                      <a:r>
                        <a:rPr lang="de-DE" baseline="30000" dirty="0" smtClean="0"/>
                        <a:t>4</a:t>
                      </a:r>
                      <a:endParaRPr lang="de-D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PTMS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 +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/>
                        <a:t>132</a:t>
                      </a:r>
                      <a:r>
                        <a:rPr lang="de-DE" dirty="0" smtClean="0"/>
                        <a:t>Cd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97(10)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5*10</a:t>
                      </a:r>
                      <a:r>
                        <a:rPr lang="de-DE" baseline="30000" dirty="0" smtClean="0"/>
                        <a:t>0</a:t>
                      </a:r>
                      <a:r>
                        <a:rPr lang="de-DE" baseline="0" dirty="0" smtClean="0"/>
                        <a:t>#</a:t>
                      </a:r>
                      <a:endParaRPr lang="de-D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MR-TOF</a:t>
                      </a:r>
                      <a:r>
                        <a:rPr lang="de-DE" baseline="0" dirty="0" smtClean="0"/>
                        <a:t> MS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6 +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4013" y="1268760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8 shifts (6 physics + </a:t>
            </a:r>
            <a:r>
              <a:rPr lang="en-US" dirty="0" smtClean="0">
                <a:solidFill>
                  <a:srgbClr val="FF0000"/>
                </a:solidFill>
              </a:rPr>
              <a:t>2 optimizations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715" y="3800799"/>
            <a:ext cx="4514285" cy="29904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48720" y="3888431"/>
            <a:ext cx="354456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A</a:t>
            </a:r>
            <a:r>
              <a:rPr lang="en-US" dirty="0" smtClean="0"/>
              <a:t> = 132</a:t>
            </a:r>
          </a:p>
          <a:p>
            <a:r>
              <a:rPr lang="en-US" dirty="0" smtClean="0"/>
              <a:t>Spectrum accumulated in 30 min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472102" y="5296037"/>
            <a:ext cx="810088" cy="8782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58927" y="4980758"/>
            <a:ext cx="270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TOF for </a:t>
            </a:r>
            <a:r>
              <a:rPr lang="en-US" baseline="30000" dirty="0" smtClean="0"/>
              <a:t>132</a:t>
            </a:r>
            <a:r>
              <a:rPr lang="en-US" dirty="0" smtClean="0"/>
              <a:t>Cd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62599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2231740" y="1010486"/>
            <a:ext cx="691225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prstClr val="black"/>
                </a:solidFill>
              </a:rPr>
              <a:t>N. Althubiti, P. Ascher, </a:t>
            </a:r>
            <a:r>
              <a:rPr lang="de-DE" sz="1600" dirty="0">
                <a:solidFill>
                  <a:prstClr val="black"/>
                </a:solidFill>
              </a:rPr>
              <a:t>G. </a:t>
            </a:r>
            <a:r>
              <a:rPr lang="de-DE" sz="1600" dirty="0" smtClean="0">
                <a:solidFill>
                  <a:prstClr val="black"/>
                </a:solidFill>
              </a:rPr>
              <a:t>Audi, </a:t>
            </a:r>
            <a:r>
              <a:rPr lang="de-DE" sz="1600" dirty="0">
                <a:solidFill>
                  <a:prstClr val="black"/>
                </a:solidFill>
              </a:rPr>
              <a:t>D. </a:t>
            </a:r>
            <a:r>
              <a:rPr lang="de-DE" sz="1600" dirty="0" smtClean="0">
                <a:solidFill>
                  <a:prstClr val="black"/>
                </a:solidFill>
              </a:rPr>
              <a:t>Atanasov,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D. </a:t>
            </a:r>
            <a:r>
              <a:rPr lang="de-DE" sz="1600" dirty="0" smtClean="0">
                <a:solidFill>
                  <a:prstClr val="black"/>
                </a:solidFill>
              </a:rPr>
              <a:t>Beck, K. </a:t>
            </a:r>
            <a:r>
              <a:rPr lang="de-DE" sz="1600" dirty="0">
                <a:solidFill>
                  <a:prstClr val="black"/>
                </a:solidFill>
              </a:rPr>
              <a:t>Blaum, </a:t>
            </a:r>
            <a:r>
              <a:rPr lang="de-DE" sz="1600" dirty="0" smtClean="0">
                <a:solidFill>
                  <a:prstClr val="black"/>
                </a:solidFill>
              </a:rPr>
              <a:t>G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Bollen, </a:t>
            </a:r>
            <a:r>
              <a:rPr lang="de-DE" sz="1600" dirty="0" smtClean="0">
                <a:solidFill>
                  <a:prstClr val="black"/>
                </a:solidFill>
              </a:rPr>
              <a:t>M</a:t>
            </a:r>
            <a:r>
              <a:rPr lang="de-DE" sz="1600" dirty="0">
                <a:solidFill>
                  <a:prstClr val="black"/>
                </a:solidFill>
              </a:rPr>
              <a:t>. Breitenfeldt, R. B. Cakirli, T. </a:t>
            </a:r>
            <a:r>
              <a:rPr lang="de-DE" sz="1600" dirty="0" smtClean="0">
                <a:solidFill>
                  <a:prstClr val="black"/>
                </a:solidFill>
              </a:rPr>
              <a:t>Cocolios, S. Eliseev, S. George, </a:t>
            </a:r>
            <a:endParaRPr lang="de-DE" sz="1600" dirty="0" smtClean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prstClr val="black"/>
                </a:solidFill>
              </a:rPr>
              <a:t>F</a:t>
            </a:r>
            <a:r>
              <a:rPr lang="de-DE" sz="1600" dirty="0">
                <a:solidFill>
                  <a:prstClr val="black"/>
                </a:solidFill>
              </a:rPr>
              <a:t>. Herfurth, </a:t>
            </a:r>
            <a:r>
              <a:rPr lang="de-DE" sz="1600" dirty="0" smtClean="0">
                <a:solidFill>
                  <a:prstClr val="black"/>
                </a:solidFill>
              </a:rPr>
              <a:t>A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Herlert, </a:t>
            </a:r>
            <a:r>
              <a:rPr lang="de-DE" sz="1600" dirty="0" smtClean="0">
                <a:solidFill>
                  <a:prstClr val="black"/>
                </a:solidFill>
              </a:rPr>
              <a:t>J. Karthein, J</a:t>
            </a:r>
            <a:r>
              <a:rPr lang="de-DE" sz="1600" dirty="0">
                <a:solidFill>
                  <a:prstClr val="black"/>
                </a:solidFill>
              </a:rPr>
              <a:t>. Kluge, </a:t>
            </a:r>
            <a:r>
              <a:rPr lang="de-DE" sz="1600" dirty="0" smtClean="0">
                <a:solidFill>
                  <a:prstClr val="black"/>
                </a:solidFill>
              </a:rPr>
              <a:t>M</a:t>
            </a:r>
            <a:r>
              <a:rPr lang="de-DE" sz="1600" dirty="0">
                <a:solidFill>
                  <a:prstClr val="black"/>
                </a:solidFill>
              </a:rPr>
              <a:t>. Kowalska, </a:t>
            </a:r>
            <a:r>
              <a:rPr lang="de-DE" sz="1600" dirty="0" smtClean="0">
                <a:solidFill>
                  <a:prstClr val="black"/>
                </a:solidFill>
              </a:rPr>
              <a:t>S</a:t>
            </a:r>
            <a:r>
              <a:rPr lang="de-DE" sz="1600" dirty="0">
                <a:solidFill>
                  <a:prstClr val="black"/>
                </a:solidFill>
              </a:rPr>
              <a:t>. Kreim, </a:t>
            </a:r>
            <a:endParaRPr lang="de-DE" sz="1600" dirty="0" smtClean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prstClr val="black"/>
                </a:solidFill>
              </a:rPr>
              <a:t>Yu</a:t>
            </a:r>
            <a:r>
              <a:rPr lang="de-DE" sz="1600" dirty="0">
                <a:solidFill>
                  <a:prstClr val="black"/>
                </a:solidFill>
              </a:rPr>
              <a:t>. A. </a:t>
            </a:r>
            <a:r>
              <a:rPr lang="de-DE" sz="1600" dirty="0" smtClean="0">
                <a:solidFill>
                  <a:prstClr val="black"/>
                </a:solidFill>
              </a:rPr>
              <a:t>Litvinov, </a:t>
            </a:r>
            <a:r>
              <a:rPr lang="de-DE" sz="1600" dirty="0" smtClean="0">
                <a:solidFill>
                  <a:prstClr val="black"/>
                </a:solidFill>
              </a:rPr>
              <a:t>D</a:t>
            </a:r>
            <a:r>
              <a:rPr lang="de-DE" sz="1600" dirty="0">
                <a:solidFill>
                  <a:prstClr val="black"/>
                </a:solidFill>
              </a:rPr>
              <a:t>. Lunney, </a:t>
            </a:r>
            <a:r>
              <a:rPr lang="de-DE" sz="1600" dirty="0" smtClean="0">
                <a:solidFill>
                  <a:prstClr val="black"/>
                </a:solidFill>
              </a:rPr>
              <a:t> V</a:t>
            </a:r>
            <a:r>
              <a:rPr lang="de-DE" sz="1600" dirty="0">
                <a:solidFill>
                  <a:prstClr val="black"/>
                </a:solidFill>
              </a:rPr>
              <a:t>. Manea,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E. </a:t>
            </a:r>
            <a:r>
              <a:rPr lang="de-DE" sz="1600" dirty="0" smtClean="0">
                <a:solidFill>
                  <a:prstClr val="black"/>
                </a:solidFill>
              </a:rPr>
              <a:t>Minaya-Ramirez, </a:t>
            </a:r>
            <a:r>
              <a:rPr lang="de-DE" sz="1600" dirty="0">
                <a:solidFill>
                  <a:prstClr val="black"/>
                </a:solidFill>
              </a:rPr>
              <a:t>D. Neidherr, </a:t>
            </a:r>
            <a:endParaRPr lang="de-DE" sz="1600" dirty="0" smtClean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prstClr val="black"/>
                </a:solidFill>
              </a:rPr>
              <a:t>R. </a:t>
            </a:r>
            <a:r>
              <a:rPr lang="de-DE" sz="1600" dirty="0" smtClean="0">
                <a:solidFill>
                  <a:prstClr val="black"/>
                </a:solidFill>
              </a:rPr>
              <a:t>Ringle, </a:t>
            </a:r>
            <a:r>
              <a:rPr lang="de-DE" sz="1600" dirty="0" smtClean="0">
                <a:solidFill>
                  <a:prstClr val="black"/>
                </a:solidFill>
              </a:rPr>
              <a:t>M</a:t>
            </a:r>
            <a:r>
              <a:rPr lang="de-DE" sz="1600" dirty="0">
                <a:solidFill>
                  <a:prstClr val="black"/>
                </a:solidFill>
              </a:rPr>
              <a:t>. Rosenbusch, </a:t>
            </a:r>
            <a:r>
              <a:rPr lang="de-DE" sz="1600" dirty="0" smtClean="0">
                <a:solidFill>
                  <a:prstClr val="black"/>
                </a:solidFill>
              </a:rPr>
              <a:t> A. de Roubin, </a:t>
            </a:r>
            <a:r>
              <a:rPr lang="de-DE" sz="1600" dirty="0" smtClean="0">
                <a:solidFill>
                  <a:prstClr val="black"/>
                </a:solidFill>
              </a:rPr>
              <a:t>L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Schweikhard, </a:t>
            </a:r>
            <a:r>
              <a:rPr lang="de-DE" sz="1600" dirty="0">
                <a:solidFill>
                  <a:prstClr val="black"/>
                </a:solidFill>
              </a:rPr>
              <a:t>M. Wang, </a:t>
            </a:r>
            <a:endParaRPr lang="de-DE" sz="1600" dirty="0" smtClean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prstClr val="black"/>
                </a:solidFill>
              </a:rPr>
              <a:t>A</a:t>
            </a:r>
            <a:r>
              <a:rPr lang="de-DE" sz="1600" dirty="0">
                <a:solidFill>
                  <a:prstClr val="black"/>
                </a:solidFill>
              </a:rPr>
              <a:t>. Welker, </a:t>
            </a:r>
            <a:r>
              <a:rPr lang="de-DE" sz="1600" dirty="0" smtClean="0">
                <a:solidFill>
                  <a:prstClr val="black"/>
                </a:solidFill>
              </a:rPr>
              <a:t>F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Wienholtz, R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N. Wolf</a:t>
            </a:r>
            <a:r>
              <a:rPr lang="de-DE" sz="1600" dirty="0" smtClean="0">
                <a:solidFill>
                  <a:prstClr val="black"/>
                </a:solidFill>
              </a:rPr>
              <a:t>, K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Zuber</a:t>
            </a:r>
          </a:p>
          <a:p>
            <a:r>
              <a:rPr lang="de-DE" sz="1600" dirty="0" smtClean="0">
                <a:solidFill>
                  <a:prstClr val="black"/>
                </a:solidFill>
              </a:rPr>
              <a:t>Theoretical calculations: </a:t>
            </a:r>
            <a:r>
              <a:rPr lang="de-DE" sz="1600" dirty="0"/>
              <a:t>S. Goriely, H. –T. Janka, O. Just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000" b="1" dirty="0" smtClean="0"/>
              <a:t>Acknowledgements</a:t>
            </a:r>
            <a:endParaRPr lang="de-DE" sz="3000" b="1" dirty="0"/>
          </a:p>
        </p:txBody>
      </p:sp>
      <p:pic>
        <p:nvPicPr>
          <p:cNvPr id="6" name="Picture 9" descr="g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80013"/>
            <a:ext cx="1440350" cy="768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10" descr="mpiktextbig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0886" y="2908918"/>
            <a:ext cx="1143023" cy="96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MPG (gruen auf weiss, 200 Punkte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3909" y="2978636"/>
            <a:ext cx="826282" cy="8262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5" cstate="print"/>
          <a:srcRect l="749" t="22565" r="81543" b="68983"/>
          <a:stretch>
            <a:fillRect/>
          </a:stretch>
        </p:blipFill>
        <p:spPr bwMode="auto">
          <a:xfrm>
            <a:off x="4078959" y="3918654"/>
            <a:ext cx="1649532" cy="46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" descr="SignetFarbeneu"/>
          <p:cNvPicPr>
            <a:picLocks noChangeAspect="1" noChangeArrowheads="1"/>
          </p:cNvPicPr>
          <p:nvPr/>
        </p:nvPicPr>
        <p:blipFill>
          <a:blip r:embed="rId6" cstate="print"/>
          <a:srcRect r="16096"/>
          <a:stretch>
            <a:fillRect/>
          </a:stretch>
        </p:blipFill>
        <p:spPr bwMode="auto">
          <a:xfrm>
            <a:off x="4920526" y="3068833"/>
            <a:ext cx="1861274" cy="55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029200" y="637301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491" y="3759089"/>
            <a:ext cx="1286637" cy="764338"/>
          </a:xfrm>
          <a:prstGeom prst="rect">
            <a:avLst/>
          </a:prstGeom>
        </p:spPr>
      </p:pic>
      <p:pic>
        <p:nvPicPr>
          <p:cNvPr id="21" name="Grafik 17" descr="ENSAR_Logo.png"/>
          <p:cNvPicPr>
            <a:picLocks noChangeAspect="1"/>
          </p:cNvPicPr>
          <p:nvPr/>
        </p:nvPicPr>
        <p:blipFill>
          <a:blip r:embed="rId8" cstate="print"/>
          <a:srcRect r="10314" b="59564"/>
          <a:stretch>
            <a:fillRect/>
          </a:stretch>
        </p:blipFill>
        <p:spPr>
          <a:xfrm>
            <a:off x="7391401" y="5766671"/>
            <a:ext cx="1601418" cy="405529"/>
          </a:xfrm>
          <a:prstGeom prst="rect">
            <a:avLst/>
          </a:prstGeom>
        </p:spPr>
      </p:pic>
      <p:pic>
        <p:nvPicPr>
          <p:cNvPr id="23" name="Bild 2" descr="BMBF_CMYK_Gef_M_e.eps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2" t="20789" r="9335" b="14313"/>
          <a:stretch>
            <a:fillRect/>
          </a:stretch>
        </p:blipFill>
        <p:spPr>
          <a:xfrm>
            <a:off x="7298753" y="3003719"/>
            <a:ext cx="1694065" cy="1026503"/>
          </a:xfrm>
          <a:prstGeom prst="rect">
            <a:avLst/>
          </a:prstGeom>
          <a:ln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75305" y="4517984"/>
            <a:ext cx="2068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prstClr val="black"/>
                </a:solidFill>
              </a:rPr>
              <a:t> </a:t>
            </a:r>
            <a:r>
              <a:rPr lang="en-US" sz="1600" i="1" dirty="0">
                <a:solidFill>
                  <a:prstClr val="black"/>
                </a:solidFill>
              </a:rPr>
              <a:t>ISOLDE Target </a:t>
            </a:r>
            <a:endParaRPr lang="en-US" sz="1600" i="1" dirty="0" smtClean="0">
              <a:solidFill>
                <a:prstClr val="black"/>
              </a:solidFill>
            </a:endParaRPr>
          </a:p>
          <a:p>
            <a:r>
              <a:rPr lang="en-US" sz="1600" i="1" dirty="0" smtClean="0">
                <a:solidFill>
                  <a:prstClr val="black"/>
                </a:solidFill>
              </a:rPr>
              <a:t>and </a:t>
            </a:r>
            <a:r>
              <a:rPr lang="en-US" sz="1600" i="1" dirty="0">
                <a:solidFill>
                  <a:prstClr val="black"/>
                </a:solidFill>
              </a:rPr>
              <a:t>Technical </a:t>
            </a:r>
            <a:r>
              <a:rPr lang="en-US" sz="1600" i="1" dirty="0" smtClean="0">
                <a:solidFill>
                  <a:prstClr val="black"/>
                </a:solidFill>
              </a:rPr>
              <a:t>Group</a:t>
            </a:r>
            <a:endParaRPr lang="en-GB" sz="1600" i="1" dirty="0">
              <a:solidFill>
                <a:prstClr val="black"/>
              </a:solidFill>
            </a:endParaRPr>
          </a:p>
        </p:txBody>
      </p:sp>
      <p:pic>
        <p:nvPicPr>
          <p:cNvPr id="1026" name="Picture 2" descr="F:\index.jpe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363" y="4847038"/>
            <a:ext cx="1327494" cy="73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747" y="4966077"/>
            <a:ext cx="1798557" cy="1293448"/>
          </a:xfrm>
          <a:prstGeom prst="rect">
            <a:avLst/>
          </a:prstGeom>
        </p:spPr>
      </p:pic>
      <p:sp>
        <p:nvSpPr>
          <p:cNvPr id="32" name="Textfeld 17"/>
          <p:cNvSpPr txBox="1"/>
          <p:nvPr/>
        </p:nvSpPr>
        <p:spPr>
          <a:xfrm>
            <a:off x="7766361" y="3640087"/>
            <a:ext cx="10358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prstClr val="black"/>
                </a:solidFill>
              </a:rPr>
              <a:t>Grants </a:t>
            </a:r>
            <a:r>
              <a:rPr lang="de-DE" sz="1000" b="1" dirty="0" err="1" smtClean="0">
                <a:solidFill>
                  <a:prstClr val="black"/>
                </a:solidFill>
              </a:rPr>
              <a:t>No</a:t>
            </a:r>
            <a:r>
              <a:rPr lang="de-DE" sz="1000" b="1" dirty="0" smtClean="0">
                <a:solidFill>
                  <a:prstClr val="black"/>
                </a:solidFill>
              </a:rPr>
              <a:t>.:</a:t>
            </a:r>
          </a:p>
          <a:p>
            <a:r>
              <a:rPr lang="de-DE" sz="1000" b="1" dirty="0" smtClean="0">
                <a:solidFill>
                  <a:prstClr val="black"/>
                </a:solidFill>
              </a:rPr>
              <a:t>05P12HGCI1</a:t>
            </a:r>
          </a:p>
          <a:p>
            <a:r>
              <a:rPr lang="de-DE" sz="1000" b="1" dirty="0" smtClean="0">
                <a:solidFill>
                  <a:prstClr val="black"/>
                </a:solidFill>
              </a:rPr>
              <a:t>05P12HGFNE </a:t>
            </a:r>
            <a:endParaRPr lang="en-US" sz="1000" b="1" dirty="0">
              <a:solidFill>
                <a:prstClr val="black"/>
              </a:solidFill>
            </a:endParaRPr>
          </a:p>
        </p:txBody>
      </p:sp>
      <p:pic>
        <p:nvPicPr>
          <p:cNvPr id="34" name="Bild 2" descr="rilis_logo.pdf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41" y="3309711"/>
            <a:ext cx="1320553" cy="990414"/>
          </a:xfrm>
          <a:prstGeom prst="rect">
            <a:avLst/>
          </a:prstGeom>
        </p:spPr>
      </p:pic>
      <p:sp>
        <p:nvSpPr>
          <p:cNvPr id="39" name="Textfeld 28"/>
          <p:cNvSpPr txBox="1"/>
          <p:nvPr/>
        </p:nvSpPr>
        <p:spPr>
          <a:xfrm>
            <a:off x="3173561" y="6368465"/>
            <a:ext cx="2554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13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hlinkClick r:id="rId13"/>
              </a:rPr>
              <a:t>isoltrap.web.cern.ch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35" y="1241018"/>
            <a:ext cx="1110444" cy="11085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379" y="6096013"/>
            <a:ext cx="204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Mikhail Goncharov, </a:t>
            </a:r>
          </a:p>
          <a:p>
            <a:r>
              <a:rPr lang="en-US" dirty="0" err="1"/>
              <a:t>Achim</a:t>
            </a:r>
            <a:r>
              <a:rPr lang="en-US" dirty="0"/>
              <a:t> </a:t>
            </a:r>
            <a:r>
              <a:rPr lang="en-US" dirty="0" err="1"/>
              <a:t>Czasch</a:t>
            </a:r>
            <a:endParaRPr lang="en-GB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728" y="4167093"/>
            <a:ext cx="1314710" cy="66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3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feld 18"/>
          <p:cNvSpPr txBox="1"/>
          <p:nvPr/>
        </p:nvSpPr>
        <p:spPr>
          <a:xfrm>
            <a:off x="71500" y="6632775"/>
            <a:ext cx="6798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bg1"/>
                </a:solidFill>
              </a:rPr>
              <a:t>M. König et al., Int. J. Mass  Spectrom. 142, 95 (1995</a:t>
            </a:r>
            <a:r>
              <a:rPr lang="de-DE" sz="1100" dirty="0" smtClean="0">
                <a:solidFill>
                  <a:schemeClr val="bg1"/>
                </a:solidFill>
              </a:rPr>
              <a:t>); S. Eliseev, Phys. Rev. Lett. 110, 082501; 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5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>
                <a:solidFill>
                  <a:schemeClr val="bg1"/>
                </a:solidFill>
              </a:rPr>
              <a:t>20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8620"/>
            <a:ext cx="9144000" cy="338554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Publications/PhD Thesis by the ISOLTRAP Collaboration for the period 2012-2017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944978"/>
              </p:ext>
            </p:extLst>
          </p:nvPr>
        </p:nvGraphicFramePr>
        <p:xfrm>
          <a:off x="71500" y="522855"/>
          <a:ext cx="8955995" cy="5651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595"/>
                <a:gridCol w="990110"/>
                <a:gridCol w="2099463"/>
                <a:gridCol w="510827"/>
              </a:tblGrid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Title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First Author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Journal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Year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A study of </a:t>
                      </a:r>
                      <a:r>
                        <a:rPr lang="en-US" sz="800" dirty="0" err="1" smtClean="0"/>
                        <a:t>octupolar</a:t>
                      </a:r>
                      <a:r>
                        <a:rPr lang="en-US" sz="800" dirty="0" smtClean="0"/>
                        <a:t> excitation for mass-selective centering in Penning traps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M. </a:t>
                      </a:r>
                      <a:r>
                        <a:rPr lang="en-US" sz="800" dirty="0" err="1" smtClean="0"/>
                        <a:t>Rosenbusch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Int. J. Mass </a:t>
                      </a:r>
                      <a:r>
                        <a:rPr lang="en-US" sz="800" dirty="0" err="1" smtClean="0"/>
                        <a:t>Spectrom</a:t>
                      </a:r>
                      <a:r>
                        <a:rPr lang="en-US" sz="800" dirty="0" smtClean="0"/>
                        <a:t>. 314, 6-12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Q Value and Half-Lives for the Double-β-Decay Nuclide 110Pd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D. Fink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Lett. 108, 062502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On-line separation of short-lived nuclei by a multi-reflection time-of-flight device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R.N. Wolf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Nucl</a:t>
                      </a:r>
                      <a:r>
                        <a:rPr lang="en-US" sz="800" dirty="0" smtClean="0"/>
                        <a:t>. Instr. and Meth. A 686, 82-90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Trap-assisted decay spectroscopy with ISOLTRAP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M. </a:t>
                      </a:r>
                      <a:r>
                        <a:rPr lang="en-US" sz="800" dirty="0" err="1" smtClean="0"/>
                        <a:t>Kowalska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Nucl</a:t>
                      </a:r>
                      <a:r>
                        <a:rPr lang="en-US" sz="800" dirty="0" smtClean="0"/>
                        <a:t>. Instr. and Meth. A 689, 102-107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9850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Buffer-gas-free mass-selective ion centering in Penning traps by simultaneous dipolar excitation of magnetron motion and </a:t>
                      </a:r>
                      <a:r>
                        <a:rPr lang="en-US" sz="800" dirty="0" err="1" smtClean="0"/>
                        <a:t>quadrupolar</a:t>
                      </a:r>
                      <a:r>
                        <a:rPr lang="en-US" sz="800" dirty="0" smtClean="0"/>
                        <a:t> excitation for interconversion between magnetron and cyclotron motion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M. </a:t>
                      </a:r>
                      <a:r>
                        <a:rPr lang="en-US" sz="800" dirty="0" err="1" smtClean="0"/>
                        <a:t>Rosenbusch</a:t>
                      </a:r>
                      <a:endParaRPr lang="en-US" sz="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Int. J. Mass </a:t>
                      </a:r>
                      <a:r>
                        <a:rPr lang="en-US" sz="800" dirty="0" err="1" smtClean="0"/>
                        <a:t>Spectrom</a:t>
                      </a:r>
                      <a:r>
                        <a:rPr lang="en-US" sz="800" dirty="0" smtClean="0"/>
                        <a:t>. 325-327, 51-57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Surveying the N = 40 island of inversion with new manganese masses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S. </a:t>
                      </a:r>
                      <a:r>
                        <a:rPr lang="en-US" sz="800" dirty="0" err="1" smtClean="0"/>
                        <a:t>Naimi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C 86, 014325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Recoil-ion trapping for precision mass measurements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A. </a:t>
                      </a:r>
                      <a:r>
                        <a:rPr lang="en-US" sz="800" dirty="0" err="1" smtClean="0"/>
                        <a:t>Herlert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Eur. Phys. J. A 48, 97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Plumbing Neutron Stars to New Depths with the Binding Energy of the Exotic Nuclide 82Zn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R.N. Wolf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Lett. 110, 041101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Masses of exotic calcium isotopes pin down nuclear forces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F. </a:t>
                      </a:r>
                      <a:r>
                        <a:rPr lang="en-US" sz="800" dirty="0" err="1" smtClean="0"/>
                        <a:t>Wienholtz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Nature 498, 346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ISOLTRAP's multi-reflection time-of-flight mass separator/spectrometer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R.N. Wolf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Int. J. Mass. </a:t>
                      </a:r>
                      <a:r>
                        <a:rPr lang="en-US" sz="800" dirty="0" err="1" smtClean="0"/>
                        <a:t>Spectrom</a:t>
                      </a:r>
                      <a:r>
                        <a:rPr lang="en-US" sz="800" dirty="0" smtClean="0"/>
                        <a:t>. 349-350, 123-133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Mass spectrometry and decay spectroscopy of isomers across the Z=82 shell closure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J. </a:t>
                      </a:r>
                      <a:r>
                        <a:rPr lang="en-US" sz="800" dirty="0" err="1" smtClean="0"/>
                        <a:t>Stanja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C 88, 054304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Collective degrees of freedom of neutron-rich A≈100 nuclei and the first mass measurement of the short-lived nuclide 100Rb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V. </a:t>
                      </a:r>
                      <a:r>
                        <a:rPr lang="en-US" sz="800" dirty="0" err="1" smtClean="0"/>
                        <a:t>Manea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C 88, 054322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Recent exploits of the ISOLTRAP mass spectrometer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S. </a:t>
                      </a:r>
                      <a:r>
                        <a:rPr lang="en-US" sz="800" dirty="0" err="1" smtClean="0"/>
                        <a:t>Kreim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Nucl</a:t>
                      </a:r>
                      <a:r>
                        <a:rPr lang="en-US" sz="800" dirty="0" smtClean="0"/>
                        <a:t>. </a:t>
                      </a:r>
                      <a:r>
                        <a:rPr lang="en-US" sz="800" dirty="0" err="1" smtClean="0"/>
                        <a:t>Instrum</a:t>
                      </a:r>
                      <a:r>
                        <a:rPr lang="en-US" sz="800" dirty="0" smtClean="0"/>
                        <a:t>. Methods B 317, 492–500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New developments of the in-source spectroscopy method at RILIS/ISOLDE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B.A. Marsh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Nucl</a:t>
                      </a:r>
                      <a:r>
                        <a:rPr lang="en-US" sz="800" dirty="0" smtClean="0"/>
                        <a:t>. </a:t>
                      </a:r>
                      <a:r>
                        <a:rPr lang="en-US" sz="800" dirty="0" err="1" smtClean="0"/>
                        <a:t>Instrum</a:t>
                      </a:r>
                      <a:r>
                        <a:rPr lang="en-US" sz="800" dirty="0" smtClean="0"/>
                        <a:t>. Methods B 317, 550-556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Ion bunch stacking in a Penning trap after purification in an electrostatic mirror trap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M. </a:t>
                      </a:r>
                      <a:r>
                        <a:rPr lang="en-US" sz="800" dirty="0" err="1" smtClean="0"/>
                        <a:t>Rosenbusch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Appl. Phys. B 114, 147-155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2014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Competition between pairing correlations and mean-field effects in heavy, deformed nuclei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S. </a:t>
                      </a:r>
                      <a:r>
                        <a:rPr lang="en-US" sz="800" dirty="0" err="1" smtClean="0"/>
                        <a:t>Kreim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C 90, 024301 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2014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Evolution of nuclear ground-state properties of neutron-deficient isotopes around Z=82 from precision mass measurements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Ch. </a:t>
                      </a:r>
                      <a:r>
                        <a:rPr lang="en-US" sz="800" dirty="0" err="1" smtClean="0"/>
                        <a:t>Böhm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C 90, 044307 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2014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Experimental tests of an advanced proton-to-neutron converter at ISOLDE-CERN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A. </a:t>
                      </a:r>
                      <a:r>
                        <a:rPr lang="en-US" sz="800" dirty="0" err="1" smtClean="0"/>
                        <a:t>Gottberg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Nucl</a:t>
                      </a:r>
                      <a:r>
                        <a:rPr lang="en-US" sz="800" dirty="0" smtClean="0"/>
                        <a:t>. </a:t>
                      </a:r>
                      <a:r>
                        <a:rPr lang="en-US" sz="800" dirty="0" err="1" smtClean="0"/>
                        <a:t>Instrum</a:t>
                      </a:r>
                      <a:r>
                        <a:rPr lang="en-US" sz="800" dirty="0" smtClean="0"/>
                        <a:t>. Methods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B 336, 143-148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2014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Probing the N=32 Shell Closure below the Magic Proton Number Z=20: Mass Measurements of the Exotic Isotopes 52,53K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M. </a:t>
                      </a:r>
                      <a:r>
                        <a:rPr lang="en-US" sz="800" dirty="0" err="1" smtClean="0"/>
                        <a:t>Rosenbusch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Lett. 114, 202501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2015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Precision Mass Measurements of 129–131Cd and Their Impact on Stellar Nucleosynthesis via the Rapid Neutron Capture Process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D. </a:t>
                      </a:r>
                      <a:r>
                        <a:rPr lang="en-US" sz="800" dirty="0" err="1" smtClean="0"/>
                        <a:t>Atanasov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Phys. Rev. Lett. 115, 232501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2015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Background-free beta-decay half-life measurements by in-trap decay and high-resolution MR-</a:t>
                      </a:r>
                      <a:r>
                        <a:rPr lang="en-US" sz="800" dirty="0" err="1" smtClean="0"/>
                        <a:t>ToF</a:t>
                      </a:r>
                      <a:r>
                        <a:rPr lang="en-US" sz="800" dirty="0" smtClean="0"/>
                        <a:t> mass analysis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R.N. Wolf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Nucl.Instrum</a:t>
                      </a:r>
                      <a:r>
                        <a:rPr lang="en-US" sz="800" dirty="0" smtClean="0"/>
                        <a:t>. Meth. B </a:t>
                      </a:r>
                      <a:r>
                        <a:rPr lang="fr-FR" sz="800" dirty="0" smtClean="0"/>
                        <a:t>376, 275–280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2016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Precision mass measurements of cesium isotopes - new entries in the ISOLTRAP chronicles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D. </a:t>
                      </a:r>
                      <a:r>
                        <a:rPr lang="en-US" sz="800" dirty="0" err="1" smtClean="0"/>
                        <a:t>Atanasov</a:t>
                      </a:r>
                      <a:endParaRPr lang="en-US" sz="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J Phys. G </a:t>
                      </a:r>
                      <a:r>
                        <a:rPr lang="en-US" sz="800" i="1" dirty="0" smtClean="0"/>
                        <a:t>Accepted</a:t>
                      </a:r>
                      <a:endParaRPr lang="en-US" sz="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2017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345033"/>
            <a:ext cx="9143999" cy="369332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of 22 publications.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55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feld 18"/>
          <p:cNvSpPr txBox="1"/>
          <p:nvPr/>
        </p:nvSpPr>
        <p:spPr>
          <a:xfrm>
            <a:off x="71500" y="6632775"/>
            <a:ext cx="6798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bg1"/>
                </a:solidFill>
              </a:rPr>
              <a:t>M. König et al., Int. J. Mass  Spectrom. 142, 95 (1995</a:t>
            </a:r>
            <a:r>
              <a:rPr lang="de-DE" sz="1100" dirty="0" smtClean="0">
                <a:solidFill>
                  <a:schemeClr val="bg1"/>
                </a:solidFill>
              </a:rPr>
              <a:t>); S. Eliseev, Phys. Rev. Lett. 110, 082501; 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5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>
                <a:solidFill>
                  <a:schemeClr val="bg1"/>
                </a:solidFill>
              </a:rPr>
              <a:t>20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8620"/>
            <a:ext cx="9144000" cy="338554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Publications/PhD Thesis by the ISOLTRAP Collaboration for the period 2012-2017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738278"/>
              </p:ext>
            </p:extLst>
          </p:nvPr>
        </p:nvGraphicFramePr>
        <p:xfrm>
          <a:off x="71500" y="1993805"/>
          <a:ext cx="8955995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595"/>
                <a:gridCol w="990110"/>
                <a:gridCol w="2099463"/>
                <a:gridCol w="510827"/>
              </a:tblGrid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PhD Title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Author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Institute / University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Year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Mass Measurements of Exotic Ions in the Heavy Mass Region for Nuclear Structure Studies at ISOLTRAP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Ch. </a:t>
                      </a:r>
                      <a:r>
                        <a:rPr lang="en-US" sz="800" dirty="0" err="1" smtClean="0"/>
                        <a:t>Borgmann</a:t>
                      </a:r>
                      <a:r>
                        <a:rPr lang="en-US" sz="800" dirty="0" smtClean="0"/>
                        <a:t> 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Ruprecht-Karls-Universität</a:t>
                      </a:r>
                      <a:endParaRPr lang="en-US" sz="800" dirty="0" smtClean="0"/>
                    </a:p>
                    <a:p>
                      <a:pPr algn="l"/>
                      <a:r>
                        <a:rPr lang="en-US" sz="800" dirty="0" smtClean="0"/>
                        <a:t>Heidelberg, Germany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2012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Synergy of decay spectroscopy and mass spectrometry for the study of exotic nuclides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J. </a:t>
                      </a:r>
                      <a:r>
                        <a:rPr lang="en-US" sz="800" dirty="0" err="1" smtClean="0"/>
                        <a:t>Stanja</a:t>
                      </a:r>
                      <a:r>
                        <a:rPr lang="en-US" sz="800" dirty="0" smtClean="0"/>
                        <a:t> 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Technische</a:t>
                      </a:r>
                      <a:r>
                        <a:rPr lang="en-US" sz="800" dirty="0" smtClean="0"/>
                        <a:t> </a:t>
                      </a:r>
                      <a:r>
                        <a:rPr lang="en-US" sz="800" dirty="0" err="1" smtClean="0"/>
                        <a:t>Universität</a:t>
                      </a:r>
                      <a:endParaRPr lang="en-US" sz="800" dirty="0" smtClean="0"/>
                    </a:p>
                    <a:p>
                      <a:pPr algn="l"/>
                      <a:r>
                        <a:rPr lang="en-US" sz="800" dirty="0" smtClean="0"/>
                        <a:t>Dresden, Germany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First on-line applications of a multi-reflection time-of-flight mass separator at ISOLTRAP and the mass measurement of 82Zn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R. Wolf 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Ernst-Moritz-Arndt-</a:t>
                      </a:r>
                      <a:r>
                        <a:rPr lang="en-US" sz="800" dirty="0" err="1" smtClean="0"/>
                        <a:t>Universität</a:t>
                      </a:r>
                      <a:endParaRPr lang="en-US" sz="800" dirty="0" smtClean="0"/>
                    </a:p>
                    <a:p>
                      <a:pPr algn="l"/>
                      <a:r>
                        <a:rPr lang="en-US" sz="800" dirty="0" smtClean="0"/>
                        <a:t>Greifswald, Germany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2013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Penning-trap mass measurements of exotic rubidium and gold isotopes for a mean-field study of pairing and quadrupole correlations 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V. </a:t>
                      </a:r>
                      <a:r>
                        <a:rPr lang="en-US" sz="800" dirty="0" err="1" smtClean="0"/>
                        <a:t>Manea</a:t>
                      </a:r>
                      <a:r>
                        <a:rPr lang="en-US" sz="800" dirty="0" smtClean="0"/>
                        <a:t> 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dirty="0" smtClean="0"/>
                        <a:t>Université Paris-Sud XI, CSNSM-IN2P3-CNRS Orsay, France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2014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High-precision mass measurements of neutron-deficient Tl isotopes at ISOLTRAP and the development of an ultra-stable voltage source for the PENTATRAP experiment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Ch. </a:t>
                      </a:r>
                      <a:r>
                        <a:rPr lang="en-US" sz="800" dirty="0" err="1" smtClean="0"/>
                        <a:t>Böhm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Ruprecht-Karls-Universität</a:t>
                      </a:r>
                      <a:endParaRPr lang="en-US" sz="800" dirty="0" smtClean="0"/>
                    </a:p>
                    <a:p>
                      <a:pPr algn="l"/>
                      <a:r>
                        <a:rPr lang="en-US" sz="800" dirty="0" smtClean="0"/>
                        <a:t>Heidelberg, Germany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2015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Development of new ion-separation techniques and the first mass measurement of 52,53K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M. </a:t>
                      </a:r>
                      <a:r>
                        <a:rPr lang="en-US" sz="800" dirty="0" err="1" smtClean="0"/>
                        <a:t>Rosenbusch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Ernst-Moritz-Arndt-</a:t>
                      </a:r>
                      <a:r>
                        <a:rPr lang="en-US" sz="800" dirty="0" err="1" smtClean="0"/>
                        <a:t>Universität</a:t>
                      </a:r>
                      <a:endParaRPr lang="en-US" sz="800" dirty="0" smtClean="0"/>
                    </a:p>
                    <a:p>
                      <a:pPr algn="l"/>
                      <a:r>
                        <a:rPr lang="en-US" sz="800" dirty="0" smtClean="0"/>
                        <a:t>Greifswald, Germany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2016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Precision mass measurements for studies of nucleosynthesis via the rapid</a:t>
                      </a:r>
                    </a:p>
                    <a:p>
                      <a:pPr algn="l"/>
                      <a:r>
                        <a:rPr lang="en-US" sz="800" dirty="0" smtClean="0"/>
                        <a:t>neutron-capture 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D. </a:t>
                      </a:r>
                      <a:r>
                        <a:rPr lang="en-US" sz="800" dirty="0" err="1" smtClean="0"/>
                        <a:t>Atanasov</a:t>
                      </a:r>
                      <a:endParaRPr lang="en-US" sz="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Ruprecht-Karls-Universität</a:t>
                      </a:r>
                      <a:r>
                        <a:rPr lang="en-US" sz="800" dirty="0" smtClean="0"/>
                        <a:t>, MPIK, Heidelberg, Germany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2016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822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Mass measurements of neutron-rich strontium and rubidium isotopes in the A ≈ 100 region of deformation and development of an electrospray ionization ion source</a:t>
                      </a:r>
                      <a:endParaRPr lang="en-US" sz="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A. de </a:t>
                      </a:r>
                      <a:r>
                        <a:rPr lang="en-US" sz="800" dirty="0" err="1" smtClean="0"/>
                        <a:t>Roubin</a:t>
                      </a:r>
                      <a:endParaRPr lang="en-US" sz="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University of Bordeaux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2016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345033"/>
            <a:ext cx="9143999" cy="369332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of </a:t>
            </a:r>
            <a:r>
              <a:rPr lang="en-US" dirty="0" smtClean="0"/>
              <a:t>8 </a:t>
            </a:r>
            <a:r>
              <a:rPr lang="en-US" dirty="0" smtClean="0"/>
              <a:t>PhD theses completed.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3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1085" y="1133745"/>
            <a:ext cx="7376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Physics case </a:t>
            </a:r>
            <a:endParaRPr lang="en-US" sz="20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Status </a:t>
            </a:r>
            <a:r>
              <a:rPr lang="en-US" sz="2000" dirty="0"/>
              <a:t>of </a:t>
            </a:r>
            <a:r>
              <a:rPr lang="en-US" sz="2000" dirty="0" smtClean="0"/>
              <a:t>IS574 </a:t>
            </a:r>
            <a:endParaRPr lang="en-US" sz="20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Results (2014 and 2016 runs)</a:t>
            </a:r>
            <a:endParaRPr lang="en-US" sz="20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Shift Request </a:t>
            </a:r>
            <a:endParaRPr lang="en-US" sz="2000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fld id="{D63EC38B-73FD-4701-ADA6-88FAED4144C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grpSp>
        <p:nvGrpSpPr>
          <p:cNvPr id="8" name="Group 7"/>
          <p:cNvGrpSpPr/>
          <p:nvPr/>
        </p:nvGrpSpPr>
        <p:grpSpPr>
          <a:xfrm>
            <a:off x="1182497" y="3989012"/>
            <a:ext cx="2530626" cy="2075888"/>
            <a:chOff x="916008" y="4252797"/>
            <a:chExt cx="2763814" cy="2371558"/>
          </a:xfrm>
        </p:grpSpPr>
        <p:pic>
          <p:nvPicPr>
            <p:cNvPr id="9" name="Picture 2" descr="h14_sn8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6008" y="4255805"/>
              <a:ext cx="2638384" cy="2368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382276" y="4252797"/>
              <a:ext cx="1297546" cy="4277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bg1"/>
                  </a:solidFill>
                </a:rPr>
                <a:t>SN1987A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62" t="18485" r="1274" b="20236"/>
          <a:stretch/>
        </p:blipFill>
        <p:spPr>
          <a:xfrm>
            <a:off x="4892782" y="4117998"/>
            <a:ext cx="2778816" cy="18179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" y="6603159"/>
            <a:ext cx="45269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+mn-lt"/>
              </a:rPr>
              <a:t>T. Tsujimoto A&amp;A </a:t>
            </a:r>
            <a:r>
              <a:rPr lang="en-US" sz="800" b="1" i="1" dirty="0" smtClean="0">
                <a:latin typeface="+mn-lt"/>
              </a:rPr>
              <a:t>565 </a:t>
            </a:r>
            <a:r>
              <a:rPr lang="en-US" sz="800" i="1" dirty="0" smtClean="0">
                <a:latin typeface="+mn-lt"/>
              </a:rPr>
              <a:t>L5</a:t>
            </a:r>
            <a:r>
              <a:rPr lang="en-US" sz="800" b="1" i="1" dirty="0" smtClean="0">
                <a:latin typeface="+mn-lt"/>
              </a:rPr>
              <a:t> </a:t>
            </a:r>
            <a:r>
              <a:rPr lang="en-US" sz="800" i="1" dirty="0" smtClean="0">
                <a:latin typeface="+mn-lt"/>
              </a:rPr>
              <a:t>2014 , </a:t>
            </a:r>
            <a:r>
              <a:rPr lang="en-US" altLang="en-US" sz="800" i="1" dirty="0" smtClean="0">
                <a:latin typeface="+mn-lt"/>
              </a:rPr>
              <a:t>Daniel </a:t>
            </a:r>
            <a:r>
              <a:rPr lang="en-US" altLang="en-US" sz="800" i="1" dirty="0">
                <a:latin typeface="+mn-lt"/>
              </a:rPr>
              <a:t>Price (U/Exeter) </a:t>
            </a:r>
            <a:r>
              <a:rPr lang="en-US" altLang="en-US" sz="800" i="1" dirty="0" smtClean="0">
                <a:latin typeface="+mn-lt"/>
              </a:rPr>
              <a:t>and Stephan </a:t>
            </a:r>
            <a:r>
              <a:rPr lang="en-US" altLang="en-US" sz="800" i="1" dirty="0">
                <a:latin typeface="+mn-lt"/>
              </a:rPr>
              <a:t>Rosswog (Int. U/Bremen)</a:t>
            </a:r>
            <a:endParaRPr lang="en-US" sz="800" i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227739"/>
            <a:ext cx="9144000" cy="523220"/>
          </a:xfrm>
          <a:prstGeom prst="rect">
            <a:avLst/>
          </a:prstGeom>
          <a:solidFill>
            <a:srgbClr val="0B2A5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05880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87438" y="233363"/>
            <a:ext cx="6589712" cy="809625"/>
          </a:xfrm>
        </p:spPr>
        <p:txBody>
          <a:bodyPr/>
          <a:lstStyle/>
          <a:p>
            <a:pPr eaLnBrk="1" hangingPunct="1">
              <a:defRPr/>
            </a:pPr>
            <a:r>
              <a:rPr lang="de-DE" sz="4000" dirty="0" smtClean="0">
                <a:solidFill>
                  <a:srgbClr val="00827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2051050" y="2663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2" name="Rectangle 1"/>
          <p:cNvSpPr/>
          <p:nvPr/>
        </p:nvSpPr>
        <p:spPr>
          <a:xfrm>
            <a:off x="160163" y="1245188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+mj-lt"/>
                <a:cs typeface="Times New Roman" panose="02020603050405020304" pitchFamily="18" charset="0"/>
              </a:rPr>
              <a:t>Experimental data still missing for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+mj-lt"/>
                <a:cs typeface="Times New Roman" panose="02020603050405020304" pitchFamily="18" charset="0"/>
              </a:rPr>
              <a:t>    important r-nuclei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effectLst/>
                <a:latin typeface="+mj-lt"/>
                <a:cs typeface="Times New Roman" panose="02020603050405020304" pitchFamily="18" charset="0"/>
              </a:rPr>
              <a:t>Rely on theoretical extrapolations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latin typeface="+mj-lt"/>
                <a:cs typeface="Times New Roman" panose="02020603050405020304" pitchFamily="18" charset="0"/>
              </a:rPr>
              <a:t>Shell evolution far from stability puts constraints on nuclear interaction </a:t>
            </a:r>
            <a:r>
              <a:rPr lang="en-US" sz="1600" b="1" dirty="0" smtClean="0">
                <a:latin typeface="+mj-lt"/>
                <a:cs typeface="Times New Roman" panose="02020603050405020304" pitchFamily="18" charset="0"/>
              </a:rPr>
              <a:t>used</a:t>
            </a:r>
            <a:endParaRPr lang="en-US" sz="16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9" y="3610638"/>
            <a:ext cx="4724516" cy="28590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" y="227739"/>
            <a:ext cx="9144000" cy="523220"/>
          </a:xfrm>
          <a:prstGeom prst="rect">
            <a:avLst/>
          </a:prstGeom>
          <a:solidFill>
            <a:srgbClr val="0B2A5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Nuclear mass </a:t>
            </a:r>
            <a:r>
              <a:rPr lang="en-US" sz="2800" dirty="0" smtClean="0">
                <a:solidFill>
                  <a:schemeClr val="bg1"/>
                </a:solidFill>
              </a:rPr>
              <a:t>models - uncertainties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85" y="1016341"/>
            <a:ext cx="4400188" cy="27817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82190" y="2514600"/>
            <a:ext cx="450050" cy="1097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337085" y="3867780"/>
            <a:ext cx="3254371" cy="2756575"/>
            <a:chOff x="5926141" y="4128809"/>
            <a:chExt cx="3254371" cy="2756575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5177" b="3274"/>
            <a:stretch>
              <a:fillRect/>
            </a:stretch>
          </p:blipFill>
          <p:spPr bwMode="auto">
            <a:xfrm>
              <a:off x="5926141" y="4128809"/>
              <a:ext cx="3254371" cy="275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7023801" y="5068925"/>
              <a:ext cx="428519" cy="23228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484233" y="4852901"/>
              <a:ext cx="8960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i="1" dirty="0" smtClean="0"/>
                <a:t>ISOLTRAP</a:t>
              </a:r>
              <a:endParaRPr lang="en-GB" sz="1400" b="1" i="1" dirty="0" smtClean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0" y="6503904"/>
            <a:ext cx="6732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R. Surmann ECT Workshop (2014), M. </a:t>
            </a:r>
            <a:r>
              <a:rPr lang="en-US" sz="800" i="1" dirty="0" err="1" smtClean="0"/>
              <a:t>Mumpower</a:t>
            </a:r>
            <a:r>
              <a:rPr lang="en-US" sz="800" i="1" dirty="0"/>
              <a:t> et al. </a:t>
            </a:r>
            <a:r>
              <a:rPr lang="en-US" sz="800" i="1" dirty="0" err="1" smtClean="0"/>
              <a:t>Prog</a:t>
            </a:r>
            <a:r>
              <a:rPr lang="en-US" sz="800" i="1" dirty="0" smtClean="0"/>
              <a:t>. Part </a:t>
            </a:r>
            <a:r>
              <a:rPr lang="en-US" sz="800" i="1" dirty="0" err="1" smtClean="0"/>
              <a:t>Nucl</a:t>
            </a:r>
            <a:r>
              <a:rPr lang="en-US" sz="800" i="1" dirty="0" smtClean="0"/>
              <a:t> Phys, </a:t>
            </a:r>
            <a:r>
              <a:rPr lang="en-US" sz="800" i="1" dirty="0"/>
              <a:t>86:86–126, 2016, M. Wang et al., Chinese Phys. C 36, 1603 (</a:t>
            </a:r>
            <a:r>
              <a:rPr lang="en-US" sz="800" i="1" dirty="0" smtClean="0"/>
              <a:t>2012); M</a:t>
            </a:r>
            <a:r>
              <a:rPr lang="en-US" sz="800" i="1" dirty="0"/>
              <a:t>. Bender et al., PRC 73, 034322 (</a:t>
            </a:r>
            <a:r>
              <a:rPr lang="en-US" sz="800" i="1" dirty="0" smtClean="0"/>
              <a:t>2006); S</a:t>
            </a:r>
            <a:r>
              <a:rPr lang="en-US" sz="800" i="1" dirty="0"/>
              <a:t>. </a:t>
            </a:r>
            <a:r>
              <a:rPr lang="en-US" sz="800" i="1" dirty="0" err="1"/>
              <a:t>Goriely</a:t>
            </a:r>
            <a:r>
              <a:rPr lang="en-US" sz="800" i="1" dirty="0"/>
              <a:t> et al., PRC 88, 024308 (2013</a:t>
            </a:r>
            <a:r>
              <a:rPr lang="en-US" sz="800" i="1" dirty="0" smtClean="0"/>
              <a:t>)</a:t>
            </a:r>
            <a:endParaRPr lang="en-US" sz="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282904" y="1475783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129-132</a:t>
            </a:r>
            <a:r>
              <a:rPr lang="en-US" dirty="0" smtClean="0">
                <a:solidFill>
                  <a:srgbClr val="FF0000"/>
                </a:solidFill>
              </a:rPr>
              <a:t>Cd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3" idx="2"/>
          </p:cNvCxnSpPr>
          <p:nvPr/>
        </p:nvCxnSpPr>
        <p:spPr>
          <a:xfrm>
            <a:off x="5803239" y="1845115"/>
            <a:ext cx="478951" cy="669485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63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715" y="1178750"/>
            <a:ext cx="7018542" cy="52344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22890"/>
            <a:ext cx="9144000" cy="523220"/>
          </a:xfrm>
          <a:prstGeom prst="rect">
            <a:avLst/>
          </a:prstGeom>
          <a:solidFill>
            <a:srgbClr val="0B2A5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ISOLTRAP setup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8510" y="6644571"/>
            <a:ext cx="512672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o-RO" sz="800" dirty="0" smtClean="0"/>
              <a:t>M. Mukherjee </a:t>
            </a:r>
            <a:r>
              <a:rPr lang="ro-RO" sz="800" i="1" dirty="0" smtClean="0"/>
              <a:t>et al.</a:t>
            </a:r>
            <a:r>
              <a:rPr lang="ro-RO" sz="800" dirty="0" smtClean="0"/>
              <a:t>, </a:t>
            </a:r>
            <a:r>
              <a:rPr lang="en-GB" sz="800" dirty="0"/>
              <a:t>Eur. Phys. J. A </a:t>
            </a:r>
            <a:r>
              <a:rPr lang="en-GB" sz="800" b="1" dirty="0"/>
              <a:t>35</a:t>
            </a:r>
            <a:r>
              <a:rPr lang="en-GB" sz="800" dirty="0"/>
              <a:t>, 1 (2008</a:t>
            </a:r>
            <a:r>
              <a:rPr lang="en-GB" sz="800" dirty="0" smtClean="0"/>
              <a:t>)</a:t>
            </a:r>
            <a:r>
              <a:rPr lang="en-US" sz="800" dirty="0"/>
              <a:t>;</a:t>
            </a:r>
            <a:r>
              <a:rPr lang="en-US" sz="800" dirty="0" smtClean="0"/>
              <a:t>  </a:t>
            </a:r>
            <a:r>
              <a:rPr lang="ro-RO" sz="800" dirty="0" smtClean="0"/>
              <a:t>S. Kreim </a:t>
            </a:r>
            <a:r>
              <a:rPr lang="ro-RO" sz="800" i="1" dirty="0" smtClean="0"/>
              <a:t>et al.</a:t>
            </a:r>
            <a:r>
              <a:rPr lang="ro-RO" sz="800" dirty="0" smtClean="0"/>
              <a:t>, Nucl. Instrum. Methods B </a:t>
            </a:r>
            <a:r>
              <a:rPr lang="en-US" sz="800" b="1" dirty="0" smtClean="0"/>
              <a:t>317</a:t>
            </a:r>
            <a:r>
              <a:rPr lang="en-US" sz="800" dirty="0" smtClean="0"/>
              <a:t>, 492 (2013)</a:t>
            </a:r>
            <a:r>
              <a:rPr lang="ro-RO" sz="800" dirty="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0" t="39052" r="1692" b="21896"/>
          <a:stretch/>
        </p:blipFill>
        <p:spPr>
          <a:xfrm>
            <a:off x="1345572" y="3144982"/>
            <a:ext cx="4815536" cy="15164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872833"/>
            <a:ext cx="1949148" cy="2241132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5463481" y="875857"/>
            <a:ext cx="697627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1987</a:t>
            </a:r>
            <a:endParaRPr lang="en-GB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3480" y="4319808"/>
            <a:ext cx="697627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2010</a:t>
            </a:r>
            <a:endParaRPr lang="en-GB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12" y="1393268"/>
            <a:ext cx="39144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Penning Trap </a:t>
            </a:r>
            <a:r>
              <a:rPr lang="en-US" sz="1200" dirty="0"/>
              <a:t>M</a:t>
            </a:r>
            <a:r>
              <a:rPr lang="en-US" sz="1200" dirty="0" smtClean="0"/>
              <a:t>ass </a:t>
            </a:r>
            <a:r>
              <a:rPr lang="en-US" sz="1200" dirty="0"/>
              <a:t>S</a:t>
            </a:r>
            <a:r>
              <a:rPr lang="en-US" sz="1200" dirty="0" smtClean="0"/>
              <a:t>pectrometry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Multi-Reflection Time-Of-Flight Mass Spectrometry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105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31540" y="1252432"/>
            <a:ext cx="456407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Quartz insert reduced </a:t>
            </a:r>
            <a:r>
              <a:rPr lang="en-US" dirty="0" smtClean="0"/>
              <a:t>contamination by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4 orders of magnitude for Cs and In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T</a:t>
            </a:r>
            <a:r>
              <a:rPr lang="en-US" baseline="-25000" dirty="0" err="1"/>
              <a:t>ex</a:t>
            </a:r>
            <a:r>
              <a:rPr lang="en-US" dirty="0"/>
              <a:t>(</a:t>
            </a:r>
            <a:r>
              <a:rPr lang="en-US" baseline="30000" dirty="0"/>
              <a:t>129</a:t>
            </a:r>
            <a:r>
              <a:rPr lang="en-US" dirty="0"/>
              <a:t>Cd) = 20-160-20 </a:t>
            </a:r>
            <a:r>
              <a:rPr lang="en-US" dirty="0" err="1" smtClean="0"/>
              <a:t>ms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(4 resonances </a:t>
            </a:r>
            <a:r>
              <a:rPr lang="en-GB" dirty="0"/>
              <a:t>&gt;1500 </a:t>
            </a:r>
            <a:r>
              <a:rPr lang="en-GB" dirty="0" smtClean="0"/>
              <a:t>events</a:t>
            </a:r>
            <a:r>
              <a:rPr lang="en-US" dirty="0" smtClean="0"/>
              <a:t>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T</a:t>
            </a:r>
            <a:r>
              <a:rPr lang="en-US" baseline="-25000" dirty="0" err="1"/>
              <a:t>ex</a:t>
            </a:r>
            <a:r>
              <a:rPr lang="en-US" dirty="0"/>
              <a:t>(</a:t>
            </a:r>
            <a:r>
              <a:rPr lang="en-US" baseline="30000" dirty="0"/>
              <a:t>130</a:t>
            </a:r>
            <a:r>
              <a:rPr lang="en-US" dirty="0"/>
              <a:t>Cd)  = 10-80-10 </a:t>
            </a:r>
            <a:r>
              <a:rPr lang="en-US" dirty="0" err="1" smtClean="0"/>
              <a:t>ms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(</a:t>
            </a:r>
            <a:r>
              <a:rPr lang="en-GB" dirty="0" smtClean="0"/>
              <a:t>3 </a:t>
            </a:r>
            <a:r>
              <a:rPr lang="en-GB" dirty="0"/>
              <a:t>resonances with &gt;550 </a:t>
            </a:r>
            <a:r>
              <a:rPr lang="en-GB" dirty="0" smtClean="0"/>
              <a:t>even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Penning trap measurements of </a:t>
            </a:r>
            <a:r>
              <a:rPr lang="en-US" sz="2800" baseline="30000" dirty="0" smtClean="0">
                <a:solidFill>
                  <a:schemeClr val="bg1"/>
                </a:solidFill>
              </a:rPr>
              <a:t>129,130</a:t>
            </a:r>
            <a:r>
              <a:rPr lang="en-US" sz="2800" dirty="0" smtClean="0">
                <a:solidFill>
                  <a:schemeClr val="bg1"/>
                </a:solidFill>
              </a:rPr>
              <a:t>Cd</a:t>
            </a:r>
            <a:r>
              <a:rPr lang="en-US" sz="2800" baseline="30000" dirty="0" smtClean="0">
                <a:solidFill>
                  <a:schemeClr val="bg1"/>
                </a:solidFill>
              </a:rPr>
              <a:t>+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/>
              <a:t>5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0" y="6624355"/>
            <a:ext cx="7587335" cy="3603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König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1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et al.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Int. J. Mass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Spectrom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142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95 (1995); </a:t>
            </a:r>
            <a:r>
              <a:rPr lang="de-DE" sz="1000" dirty="0" smtClean="0">
                <a:cs typeface="Calibri" pitchFamily="34" charset="0"/>
              </a:rPr>
              <a:t>S. George </a:t>
            </a:r>
            <a:r>
              <a:rPr lang="de-DE" sz="1000" i="1" dirty="0">
                <a:cs typeface="Calibri" pitchFamily="34" charset="0"/>
              </a:rPr>
              <a:t>et al</a:t>
            </a:r>
            <a:r>
              <a:rPr lang="de-DE" sz="1000" dirty="0">
                <a:cs typeface="Calibri" pitchFamily="34" charset="0"/>
              </a:rPr>
              <a:t>., Phys. Rev. Lett. </a:t>
            </a:r>
            <a:r>
              <a:rPr lang="de-DE" sz="1000" b="1" dirty="0">
                <a:cs typeface="Calibri" pitchFamily="34" charset="0"/>
              </a:rPr>
              <a:t>98</a:t>
            </a:r>
            <a:r>
              <a:rPr lang="de-DE" sz="1000" dirty="0">
                <a:cs typeface="Calibri" pitchFamily="34" charset="0"/>
              </a:rPr>
              <a:t>, 162501 (2007</a:t>
            </a:r>
            <a:r>
              <a:rPr lang="de-DE" sz="1000" dirty="0" smtClean="0">
                <a:cs typeface="Calibri" pitchFamily="34" charset="0"/>
              </a:rPr>
              <a:t>);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895" y="950884"/>
            <a:ext cx="4018607" cy="2558672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583483" y="4779150"/>
            <a:ext cx="3583472" cy="731756"/>
            <a:chOff x="1393573" y="1147619"/>
            <a:chExt cx="3583472" cy="7317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1393573" y="1153214"/>
                  <a:ext cx="1558247" cy="726161"/>
                </a:xfrm>
                <a:prstGeom prst="rect">
                  <a:avLst/>
                </a:prstGeom>
                <a:solidFill>
                  <a:srgbClr val="0B2A51"/>
                </a:solidFill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2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2200" b="1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𝝂</m:t>
                            </m:r>
                          </m:e>
                          <m:sub>
                            <m:r>
                              <a:rPr lang="en-GB" sz="22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𝒄</m:t>
                            </m:r>
                          </m:sub>
                        </m:sSub>
                        <m:r>
                          <a:rPr lang="en-GB" sz="22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GB" sz="2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GB" sz="2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𝑞𝐵</m:t>
                            </m:r>
                          </m:num>
                          <m:den>
                            <m:r>
                              <a:rPr lang="en-GB" sz="2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GB" sz="2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GB" sz="2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GB" sz="22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𝒎</m:t>
                            </m:r>
                          </m:den>
                        </m:f>
                      </m:oMath>
                    </m:oMathPara>
                  </a14:m>
                  <a:endParaRPr lang="en-GB" sz="2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3573" y="1153214"/>
                  <a:ext cx="1558247" cy="72616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3" name="Group 22"/>
            <p:cNvGrpSpPr/>
            <p:nvPr/>
          </p:nvGrpSpPr>
          <p:grpSpPr>
            <a:xfrm>
              <a:off x="2998105" y="1147619"/>
              <a:ext cx="1978940" cy="726343"/>
              <a:chOff x="4798305" y="1629008"/>
              <a:chExt cx="1978940" cy="72634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4798305" y="1893686"/>
                    <a:ext cx="1978940" cy="461665"/>
                  </a:xfrm>
                  <a:prstGeom prst="rect">
                    <a:avLst/>
                  </a:prstGeom>
                  <a:solidFill>
                    <a:srgbClr val="0B2A5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b>
                          </m:sSub>
                        </m:oMath>
                      </m:oMathPara>
                    </a14:m>
                    <a:endParaRPr lang="en-GB" sz="2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98305" y="1893686"/>
                    <a:ext cx="1978940" cy="46166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39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TextBox 24"/>
              <p:cNvSpPr txBox="1"/>
              <p:nvPr/>
            </p:nvSpPr>
            <p:spPr>
              <a:xfrm>
                <a:off x="4798305" y="1629008"/>
                <a:ext cx="1978940" cy="277485"/>
              </a:xfrm>
              <a:prstGeom prst="rect">
                <a:avLst/>
              </a:prstGeom>
              <a:solidFill>
                <a:srgbClr val="0B2A5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err="1" smtClean="0">
                    <a:solidFill>
                      <a:schemeClr val="bg1"/>
                    </a:solidFill>
                  </a:rPr>
                  <a:t>rf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excitation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895" y="3729047"/>
            <a:ext cx="4061044" cy="257759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767354" y="3602954"/>
            <a:ext cx="824265" cy="369332"/>
          </a:xfrm>
          <a:prstGeom prst="rect">
            <a:avLst/>
          </a:prstGeom>
          <a:solidFill>
            <a:srgbClr val="0B2A5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chemeClr val="bg1"/>
                </a:solidFill>
              </a:rPr>
              <a:t>129</a:t>
            </a:r>
            <a:r>
              <a:rPr lang="en-US" dirty="0" smtClean="0">
                <a:solidFill>
                  <a:schemeClr val="bg1"/>
                </a:solidFill>
              </a:rPr>
              <a:t>Cd</a:t>
            </a:r>
            <a:r>
              <a:rPr lang="en-US" baseline="30000" dirty="0" smtClean="0">
                <a:solidFill>
                  <a:schemeClr val="bg1"/>
                </a:solidFill>
              </a:rPr>
              <a:t>+</a:t>
            </a:r>
            <a:endParaRPr lang="en-US" baseline="30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67355" y="837146"/>
            <a:ext cx="824265" cy="369332"/>
          </a:xfrm>
          <a:prstGeom prst="rect">
            <a:avLst/>
          </a:prstGeom>
          <a:solidFill>
            <a:srgbClr val="0B2A5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chemeClr val="bg1"/>
                </a:solidFill>
              </a:rPr>
              <a:t>130</a:t>
            </a:r>
            <a:r>
              <a:rPr lang="en-US" dirty="0" smtClean="0">
                <a:solidFill>
                  <a:schemeClr val="bg1"/>
                </a:solidFill>
              </a:rPr>
              <a:t>Cd</a:t>
            </a:r>
            <a:r>
              <a:rPr lang="en-US" baseline="30000" dirty="0" smtClean="0">
                <a:solidFill>
                  <a:schemeClr val="bg1"/>
                </a:solidFill>
              </a:rPr>
              <a:t>+</a:t>
            </a:r>
            <a:endParaRPr lang="en-US" baseline="30000" dirty="0"/>
          </a:p>
        </p:txBody>
      </p:sp>
      <p:sp>
        <p:nvSpPr>
          <p:cNvPr id="2" name="TextBox 1"/>
          <p:cNvSpPr txBox="1"/>
          <p:nvPr/>
        </p:nvSpPr>
        <p:spPr>
          <a:xfrm>
            <a:off x="273368" y="4337382"/>
            <a:ext cx="4331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Time-Of-Flight Ion-Cyclotron-Resonance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09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2" name="Rectangle 5"/>
          <p:cNvSpPr>
            <a:spLocks noChangeArrowheads="1"/>
          </p:cNvSpPr>
          <p:nvPr/>
        </p:nvSpPr>
        <p:spPr bwMode="auto">
          <a:xfrm>
            <a:off x="349250" y="233363"/>
            <a:ext cx="8229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 sz="3000" dirty="0">
              <a:solidFill>
                <a:srgbClr val="00827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1" y="6647339"/>
            <a:ext cx="3851919" cy="210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R. N. Wolf </a:t>
            </a:r>
            <a:r>
              <a:rPr kumimoji="0" lang="en-US" sz="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et al.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IJMS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313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, 8 (2012);  </a:t>
            </a:r>
            <a:r>
              <a:rPr lang="en-US" sz="800" dirty="0" err="1" smtClean="0"/>
              <a:t>F.Wienholtz</a:t>
            </a:r>
            <a:r>
              <a:rPr lang="en-US" sz="800" dirty="0" smtClean="0"/>
              <a:t> </a:t>
            </a:r>
            <a:r>
              <a:rPr lang="en-US" sz="800" i="1" dirty="0">
                <a:cs typeface="Calibri" pitchFamily="34" charset="0"/>
              </a:rPr>
              <a:t>et al.</a:t>
            </a:r>
            <a:r>
              <a:rPr lang="en-US" sz="800" dirty="0">
                <a:cs typeface="Calibri" pitchFamily="34" charset="0"/>
              </a:rPr>
              <a:t>,</a:t>
            </a:r>
            <a:r>
              <a:rPr lang="en-US" sz="800" dirty="0"/>
              <a:t> Nature </a:t>
            </a:r>
            <a:r>
              <a:rPr lang="en-US" sz="800" b="1" dirty="0"/>
              <a:t>489</a:t>
            </a:r>
            <a:r>
              <a:rPr lang="en-US" sz="800" dirty="0"/>
              <a:t>, 346 (2013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6</a:t>
            </a:r>
            <a:endParaRPr lang="de-DE" dirty="0"/>
          </a:p>
        </p:txBody>
      </p:sp>
      <p:sp>
        <p:nvSpPr>
          <p:cNvPr id="24" name="Textfeld 5"/>
          <p:cNvSpPr txBox="1"/>
          <p:nvPr/>
        </p:nvSpPr>
        <p:spPr>
          <a:xfrm>
            <a:off x="349250" y="4530555"/>
            <a:ext cx="4222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Clear Identification of Cd nuclides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Low background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aseline="30000" dirty="0" smtClean="0"/>
              <a:t>131</a:t>
            </a:r>
            <a:r>
              <a:rPr lang="en-GB" sz="1600" dirty="0" smtClean="0"/>
              <a:t>Cd</a:t>
            </a:r>
            <a:r>
              <a:rPr lang="en-GB" sz="1600" baseline="30000" dirty="0"/>
              <a:t>+</a:t>
            </a:r>
            <a:r>
              <a:rPr lang="en-GB" sz="1600" dirty="0"/>
              <a:t> </a:t>
            </a:r>
            <a:r>
              <a:rPr lang="en-GB" sz="1600" dirty="0" smtClean="0"/>
              <a:t>≈ 88 ions/s from ISOLDE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Total of 11 spectra  (1366 ions)</a:t>
            </a:r>
          </a:p>
        </p:txBody>
      </p:sp>
      <p:sp>
        <p:nvSpPr>
          <p:cNvPr id="1158" name="TextBox 1157"/>
          <p:cNvSpPr txBox="1"/>
          <p:nvPr/>
        </p:nvSpPr>
        <p:spPr>
          <a:xfrm>
            <a:off x="355106" y="5935342"/>
            <a:ext cx="3988592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Abundance of contamination in spectra</a:t>
            </a:r>
          </a:p>
          <a:p>
            <a:r>
              <a:rPr lang="en-US" sz="1400" b="1" dirty="0" smtClean="0"/>
              <a:t>Ratio of </a:t>
            </a:r>
            <a:r>
              <a:rPr lang="en-US" sz="1400" b="1" baseline="30000" dirty="0" smtClean="0"/>
              <a:t>131</a:t>
            </a:r>
            <a:r>
              <a:rPr lang="en-US" sz="1400" b="1" dirty="0" smtClean="0"/>
              <a:t>Cs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 / </a:t>
            </a:r>
            <a:r>
              <a:rPr lang="en-US" sz="1400" b="1" baseline="30000" dirty="0" smtClean="0"/>
              <a:t>131</a:t>
            </a:r>
            <a:r>
              <a:rPr lang="en-US" sz="1400" b="1" dirty="0" smtClean="0"/>
              <a:t>Cd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 = 3:1 (</a:t>
            </a:r>
            <a:r>
              <a:rPr lang="en-US" sz="1400" dirty="0" smtClean="0"/>
              <a:t>per </a:t>
            </a:r>
            <a:r>
              <a:rPr lang="en-US" sz="1400" dirty="0" err="1" smtClean="0"/>
              <a:t>bg</a:t>
            </a:r>
            <a:r>
              <a:rPr lang="en-US" sz="1400" dirty="0" smtClean="0"/>
              <a:t> = 160 </a:t>
            </a:r>
            <a:r>
              <a:rPr lang="en-US" sz="1400" dirty="0" err="1" smtClean="0"/>
              <a:t>ms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72000" y="956654"/>
            <a:ext cx="4099603" cy="3277297"/>
            <a:chOff x="1447799" y="1659966"/>
            <a:chExt cx="3640753" cy="2832078"/>
          </a:xfrm>
        </p:grpSpPr>
        <p:grpSp>
          <p:nvGrpSpPr>
            <p:cNvPr id="15" name="Gruppierung 16"/>
            <p:cNvGrpSpPr/>
            <p:nvPr/>
          </p:nvGrpSpPr>
          <p:grpSpPr>
            <a:xfrm>
              <a:off x="1447799" y="1659966"/>
              <a:ext cx="3640753" cy="2832078"/>
              <a:chOff x="364069" y="1740028"/>
              <a:chExt cx="3870709" cy="3425244"/>
            </a:xfrm>
          </p:grpSpPr>
          <p:pic>
            <p:nvPicPr>
              <p:cNvPr id="17" name="Bild 18" descr="Cdrun040_b_xROI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4069" y="1954435"/>
                <a:ext cx="3870709" cy="3210837"/>
              </a:xfrm>
              <a:prstGeom prst="rect">
                <a:avLst/>
              </a:prstGeom>
            </p:spPr>
          </p:pic>
          <p:sp>
            <p:nvSpPr>
              <p:cNvPr id="18" name="Rechteck 19"/>
              <p:cNvSpPr/>
              <p:nvPr/>
            </p:nvSpPr>
            <p:spPr>
              <a:xfrm>
                <a:off x="2820837" y="1740028"/>
                <a:ext cx="764621" cy="3538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baseline="30000" dirty="0" smtClean="0"/>
                  <a:t>130</a:t>
                </a:r>
                <a:r>
                  <a:rPr lang="en-GB" sz="1600" dirty="0" smtClean="0"/>
                  <a:t>Cd</a:t>
                </a:r>
                <a:r>
                  <a:rPr lang="en-GB" sz="1600" baseline="30000" dirty="0" smtClean="0"/>
                  <a:t>+</a:t>
                </a:r>
                <a:r>
                  <a:rPr lang="en-GB" sz="1600" dirty="0" smtClean="0"/>
                  <a:t> </a:t>
                </a:r>
                <a:endParaRPr lang="en-GB" sz="1600" dirty="0"/>
              </a:p>
            </p:txBody>
          </p:sp>
          <p:sp>
            <p:nvSpPr>
              <p:cNvPr id="20" name="Rechteck 21"/>
              <p:cNvSpPr/>
              <p:nvPr/>
            </p:nvSpPr>
            <p:spPr>
              <a:xfrm>
                <a:off x="2157825" y="1740028"/>
                <a:ext cx="679865" cy="3538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baseline="30000" dirty="0" smtClean="0"/>
                  <a:t>130</a:t>
                </a:r>
                <a:r>
                  <a:rPr lang="en-GB" sz="1600" dirty="0" smtClean="0"/>
                  <a:t>In</a:t>
                </a:r>
                <a:r>
                  <a:rPr lang="en-GB" sz="1600" baseline="30000" dirty="0" smtClean="0"/>
                  <a:t>+</a:t>
                </a:r>
                <a:r>
                  <a:rPr lang="en-GB" sz="1600" dirty="0" smtClean="0"/>
                  <a:t> </a:t>
                </a:r>
                <a:endParaRPr lang="en-GB" sz="1600" dirty="0"/>
              </a:p>
            </p:txBody>
          </p:sp>
          <p:sp>
            <p:nvSpPr>
              <p:cNvPr id="21" name="Rechteck 22"/>
              <p:cNvSpPr/>
              <p:nvPr/>
            </p:nvSpPr>
            <p:spPr>
              <a:xfrm>
                <a:off x="634937" y="1740028"/>
                <a:ext cx="1333698" cy="3538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baseline="30000" dirty="0" smtClean="0"/>
                  <a:t>130</a:t>
                </a:r>
                <a:r>
                  <a:rPr lang="en-GB" sz="1600" dirty="0" smtClean="0"/>
                  <a:t>Cs</a:t>
                </a:r>
                <a:r>
                  <a:rPr lang="en-GB" sz="1600" baseline="30000" dirty="0" smtClean="0"/>
                  <a:t>+</a:t>
                </a:r>
                <a:r>
                  <a:rPr lang="en-GB" sz="1600" dirty="0" smtClean="0"/>
                  <a:t>/</a:t>
                </a:r>
                <a:r>
                  <a:rPr lang="en-GB" sz="1600" baseline="30000" dirty="0" smtClean="0"/>
                  <a:t>130</a:t>
                </a:r>
                <a:r>
                  <a:rPr lang="en-GB" sz="1600" dirty="0" smtClean="0"/>
                  <a:t>Ba</a:t>
                </a:r>
                <a:r>
                  <a:rPr lang="en-GB" sz="1600" baseline="30000" dirty="0" smtClean="0"/>
                  <a:t>+</a:t>
                </a:r>
                <a:r>
                  <a:rPr lang="en-GB" sz="1600" dirty="0" smtClean="0"/>
                  <a:t> </a:t>
                </a:r>
                <a:endParaRPr lang="en-GB" sz="1600" dirty="0"/>
              </a:p>
            </p:txBody>
          </p:sp>
        </p:grpSp>
        <p:sp>
          <p:nvSpPr>
            <p:cNvPr id="16" name="Rechteck 23"/>
            <p:cNvSpPr/>
            <p:nvPr/>
          </p:nvSpPr>
          <p:spPr>
            <a:xfrm>
              <a:off x="3388187" y="2938046"/>
              <a:ext cx="164101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Laser blocked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MR-TOF measurements of </a:t>
            </a:r>
            <a:r>
              <a:rPr lang="en-US" sz="2800" baseline="30000" dirty="0" smtClean="0">
                <a:solidFill>
                  <a:schemeClr val="bg1"/>
                </a:solidFill>
              </a:rPr>
              <a:t>129,130,131</a:t>
            </a:r>
            <a:r>
              <a:rPr lang="en-US" sz="2800" dirty="0" smtClean="0">
                <a:solidFill>
                  <a:schemeClr val="bg1"/>
                </a:solidFill>
              </a:rPr>
              <a:t>Cd</a:t>
            </a:r>
            <a:r>
              <a:rPr lang="en-US" sz="2800" baseline="30000" dirty="0" smtClean="0">
                <a:solidFill>
                  <a:schemeClr val="bg1"/>
                </a:solidFill>
              </a:rPr>
              <a:t>+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6" t="6909" r="8255" b="2462"/>
          <a:stretch/>
        </p:blipFill>
        <p:spPr>
          <a:xfrm>
            <a:off x="756652" y="804081"/>
            <a:ext cx="3121061" cy="3654926"/>
          </a:xfrm>
          <a:prstGeom prst="rect">
            <a:avLst/>
          </a:prstGeom>
        </p:spPr>
      </p:pic>
      <p:sp>
        <p:nvSpPr>
          <p:cNvPr id="19" name="Rechteck 19"/>
          <p:cNvSpPr/>
          <p:nvPr/>
        </p:nvSpPr>
        <p:spPr>
          <a:xfrm>
            <a:off x="1241630" y="1008539"/>
            <a:ext cx="8098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aseline="30000" dirty="0" smtClean="0"/>
              <a:t>129</a:t>
            </a:r>
            <a:r>
              <a:rPr lang="en-GB" sz="1600" dirty="0" smtClean="0"/>
              <a:t>Cd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25" name="Rechteck 23"/>
          <p:cNvSpPr/>
          <p:nvPr/>
        </p:nvSpPr>
        <p:spPr>
          <a:xfrm>
            <a:off x="2186735" y="3407684"/>
            <a:ext cx="9901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Laser 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blocked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18"/>
          <a:stretch/>
        </p:blipFill>
        <p:spPr>
          <a:xfrm>
            <a:off x="4858886" y="4725249"/>
            <a:ext cx="4005166" cy="165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9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7</a:t>
            </a:r>
            <a:endParaRPr lang="de-DE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763222"/>
              </p:ext>
            </p:extLst>
          </p:nvPr>
        </p:nvGraphicFramePr>
        <p:xfrm>
          <a:off x="579933" y="992059"/>
          <a:ext cx="7965884" cy="12801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563982"/>
                <a:gridCol w="2091313"/>
                <a:gridCol w="1602333"/>
                <a:gridCol w="1464990"/>
                <a:gridCol w="2243266"/>
              </a:tblGrid>
              <a:tr h="24856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GB" sz="15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Ratio r</a:t>
                      </a:r>
                      <a:r>
                        <a:rPr lang="en-US" sz="1500" baseline="0" dirty="0" smtClean="0">
                          <a:solidFill>
                            <a:schemeClr val="bg1"/>
                          </a:solidFill>
                        </a:rPr>
                        <a:t> or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500" dirty="0" err="1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US" sz="1500" baseline="-25000" dirty="0" err="1" smtClean="0">
                          <a:solidFill>
                            <a:schemeClr val="bg1"/>
                          </a:solidFill>
                        </a:rPr>
                        <a:t>ToF</a:t>
                      </a:r>
                      <a:endParaRPr lang="en-GB" sz="1500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>
                          <a:solidFill>
                            <a:schemeClr val="bg1"/>
                          </a:solidFill>
                        </a:rPr>
                        <a:t>ME</a:t>
                      </a:r>
                      <a:r>
                        <a:rPr lang="en-US" sz="1500" baseline="-25000" dirty="0" err="1" smtClean="0">
                          <a:solidFill>
                            <a:schemeClr val="bg1"/>
                          </a:solidFill>
                        </a:rPr>
                        <a:t>new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n-US" sz="1500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ME</a:t>
                      </a:r>
                      <a:r>
                        <a:rPr lang="en-US" sz="1500" baseline="-25000" dirty="0" smtClean="0">
                          <a:solidFill>
                            <a:schemeClr val="bg1"/>
                          </a:solidFill>
                        </a:rPr>
                        <a:t>AME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n-US" sz="1500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5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 (AME - new) (</a:t>
                      </a:r>
                      <a:r>
                        <a:rPr lang="en-US" sz="1500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5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  <a:tr h="24856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129</a:t>
                      </a:r>
                      <a:endParaRPr lang="en-GB" sz="15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0.970 105 338(136</a:t>
                      </a:r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−63 148(74)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-63</a:t>
                      </a:r>
                      <a:r>
                        <a:rPr lang="en-GB" sz="1500" baseline="0" dirty="0" smtClean="0">
                          <a:solidFill>
                            <a:schemeClr val="bg1"/>
                          </a:solidFill>
                        </a:rPr>
                        <a:t> 510(200)</a:t>
                      </a:r>
                      <a:r>
                        <a:rPr lang="en-GB" sz="1500" baseline="30000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aseline="0" dirty="0" smtClean="0">
                          <a:solidFill>
                            <a:schemeClr val="bg1"/>
                          </a:solidFill>
                        </a:rPr>
                        <a:t>-452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  <a:tr h="24856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130</a:t>
                      </a:r>
                      <a:endParaRPr lang="en-GB" sz="15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0.977 645 186(180)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−61 118(22)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-61 530(160)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-412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  <a:tr h="24856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</a:rPr>
                        <a:t>131</a:t>
                      </a:r>
                      <a:endParaRPr lang="en-GB" sz="15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0.482 304 4(539)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−55 215(100)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bg1"/>
                          </a:solidFill>
                        </a:rPr>
                        <a:t>-55 331(196)</a:t>
                      </a:r>
                      <a:r>
                        <a:rPr lang="en-GB" sz="1500" baseline="30000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aseline="0" dirty="0" smtClean="0">
                          <a:solidFill>
                            <a:schemeClr val="bg1"/>
                          </a:solidFill>
                        </a:rPr>
                        <a:t>-116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2A51"/>
                    </a:solidFill>
                  </a:tcPr>
                </a:tc>
              </a:tr>
            </a:tbl>
          </a:graphicData>
        </a:graphic>
      </p:graphicFrame>
      <p:sp>
        <p:nvSpPr>
          <p:cNvPr id="15" name="Text Placeholder 4"/>
          <p:cNvSpPr txBox="1">
            <a:spLocks/>
          </p:cNvSpPr>
          <p:nvPr/>
        </p:nvSpPr>
        <p:spPr>
          <a:xfrm>
            <a:off x="1" y="6638719"/>
            <a:ext cx="2816804" cy="210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D. Atanasov </a:t>
            </a:r>
            <a:r>
              <a:rPr kumimoji="0" lang="en-US" sz="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et al.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lang="en-US" sz="800" noProof="0" dirty="0" smtClean="0"/>
              <a:t>PRL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115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, 232501 (2015);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371192" y="2612983"/>
            <a:ext cx="3595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(</a:t>
            </a:r>
            <a:r>
              <a:rPr lang="en-US" sz="2000" i="1" dirty="0" smtClean="0"/>
              <a:t>N</a:t>
            </a:r>
            <a:r>
              <a:rPr lang="en-US" sz="2000" dirty="0" smtClean="0"/>
              <a:t>, </a:t>
            </a:r>
            <a:r>
              <a:rPr lang="en-US" sz="2000" i="1" dirty="0" smtClean="0"/>
              <a:t>Z</a:t>
            </a:r>
            <a:r>
              <a:rPr lang="en-US" sz="2000" dirty="0" smtClean="0"/>
              <a:t>) = B(</a:t>
            </a:r>
            <a:r>
              <a:rPr lang="en-US" sz="2000" i="1" dirty="0" smtClean="0"/>
              <a:t>N</a:t>
            </a:r>
            <a:r>
              <a:rPr lang="en-US" sz="2000" dirty="0" smtClean="0"/>
              <a:t>, </a:t>
            </a:r>
            <a:r>
              <a:rPr lang="en-US" sz="2000" i="1" dirty="0" smtClean="0"/>
              <a:t>Z</a:t>
            </a:r>
            <a:r>
              <a:rPr lang="en-US" sz="2000" dirty="0" smtClean="0"/>
              <a:t>) – B(</a:t>
            </a:r>
            <a:r>
              <a:rPr lang="en-US" sz="2000" i="1" dirty="0" smtClean="0"/>
              <a:t>N</a:t>
            </a:r>
            <a:r>
              <a:rPr lang="en-US" sz="2000" dirty="0" smtClean="0"/>
              <a:t>-1, </a:t>
            </a:r>
            <a:r>
              <a:rPr lang="en-US" sz="2000" i="1" dirty="0" smtClean="0"/>
              <a:t>Z</a:t>
            </a:r>
            <a:r>
              <a:rPr lang="en-US" sz="2000" dirty="0" smtClean="0"/>
              <a:t>)</a:t>
            </a:r>
            <a:endParaRPr lang="en-GB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350" y="3327172"/>
            <a:ext cx="3774100" cy="28854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22050" y="2564076"/>
            <a:ext cx="3156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Δ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 = S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(</a:t>
            </a:r>
            <a:r>
              <a:rPr lang="en-US" sz="2000" i="1" dirty="0" smtClean="0"/>
              <a:t>N</a:t>
            </a:r>
            <a:r>
              <a:rPr lang="en-US" sz="2000" dirty="0" smtClean="0"/>
              <a:t>, </a:t>
            </a:r>
            <a:r>
              <a:rPr lang="en-US" sz="2000" i="1" dirty="0" smtClean="0"/>
              <a:t>Z</a:t>
            </a:r>
            <a:r>
              <a:rPr lang="en-US" sz="2000" dirty="0" smtClean="0"/>
              <a:t>) – S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(</a:t>
            </a:r>
            <a:r>
              <a:rPr lang="en-US" sz="2000" i="1" dirty="0" smtClean="0"/>
              <a:t>N</a:t>
            </a:r>
            <a:r>
              <a:rPr lang="en-US" sz="2000" dirty="0" smtClean="0"/>
              <a:t>+1, </a:t>
            </a:r>
            <a:r>
              <a:rPr lang="en-US" sz="2000" i="1" dirty="0" smtClean="0"/>
              <a:t>Z</a:t>
            </a:r>
            <a:r>
              <a:rPr lang="en-US" sz="2000" dirty="0" smtClean="0"/>
              <a:t>)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5796" y="2648560"/>
            <a:ext cx="2927180" cy="41816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IS574 Results</a:t>
            </a:r>
          </a:p>
        </p:txBody>
      </p:sp>
    </p:spTree>
    <p:extLst>
      <p:ext uri="{BB962C8B-B14F-4D97-AF65-F5344CB8AC3E}">
        <p14:creationId xmlns:p14="http://schemas.microsoft.com/office/powerpoint/2010/main" val="66158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10" y="4068552"/>
            <a:ext cx="3935579" cy="2780828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/>
              <a:t>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10" y="1088740"/>
            <a:ext cx="3935579" cy="27808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86632" y="6624355"/>
            <a:ext cx="37529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>
                <a:latin typeface="+mn-lt"/>
              </a:rPr>
              <a:t>Calculations performed by </a:t>
            </a:r>
            <a:r>
              <a:rPr lang="en-US" sz="800" i="1" dirty="0" err="1" smtClean="0">
                <a:latin typeface="+mn-lt"/>
              </a:rPr>
              <a:t>S.Goriely</a:t>
            </a:r>
            <a:r>
              <a:rPr lang="en-US" sz="800" i="1" dirty="0" smtClean="0">
                <a:latin typeface="+mn-lt"/>
              </a:rPr>
              <a:t>; </a:t>
            </a:r>
            <a:r>
              <a:rPr lang="en-US" sz="800" i="1" dirty="0"/>
              <a:t>R. </a:t>
            </a:r>
            <a:r>
              <a:rPr lang="en-US" sz="800" i="1" dirty="0" err="1"/>
              <a:t>Surman</a:t>
            </a:r>
            <a:r>
              <a:rPr lang="en-GB" altLang="en-US" sz="800" i="1" dirty="0"/>
              <a:t> Workshop </a:t>
            </a:r>
            <a:r>
              <a:rPr lang="en-GB" altLang="en-US" sz="800" i="1" dirty="0" err="1"/>
              <a:t>Hirschegg</a:t>
            </a:r>
            <a:r>
              <a:rPr lang="en-GB" altLang="en-US" sz="800" i="1" dirty="0"/>
              <a:t> (2013), </a:t>
            </a:r>
            <a:endParaRPr lang="en-US" sz="800" i="1" dirty="0"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720" y="1325738"/>
            <a:ext cx="3343690" cy="20582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IS574 Results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728700"/>
            <a:ext cx="91440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l-GR" sz="1200" dirty="0">
                <a:latin typeface="Calibri" panose="020F0502020204030204" pitchFamily="34" charset="0"/>
              </a:rPr>
              <a:t>ν-</a:t>
            </a:r>
            <a:r>
              <a:rPr lang="en-US" sz="1200" dirty="0">
                <a:latin typeface="Calibri" panose="020F0502020204030204" pitchFamily="34" charset="0"/>
              </a:rPr>
              <a:t>driven Core-collapse </a:t>
            </a:r>
            <a:r>
              <a:rPr lang="en-US" sz="1200" dirty="0" smtClean="0">
                <a:latin typeface="Calibri" panose="020F0502020204030204" pitchFamily="34" charset="0"/>
              </a:rPr>
              <a:t>Supernovae – </a:t>
            </a:r>
          </a:p>
          <a:p>
            <a:r>
              <a:rPr lang="en-US" sz="1200" dirty="0" smtClean="0">
                <a:latin typeface="Calibri" panose="020F0502020204030204" pitchFamily="34" charset="0"/>
              </a:rPr>
              <a:t>Calculations Parameters: Entropy </a:t>
            </a:r>
            <a:r>
              <a:rPr lang="en-US" sz="1200" b="1" dirty="0" err="1">
                <a:latin typeface="Calibri" panose="020F0502020204030204" pitchFamily="34" charset="0"/>
              </a:rPr>
              <a:t>s</a:t>
            </a:r>
            <a:r>
              <a:rPr lang="en-US" sz="1200" b="1" baseline="-25000" dirty="0" err="1">
                <a:latin typeface="Calibri" panose="020F0502020204030204" pitchFamily="34" charset="0"/>
              </a:rPr>
              <a:t>k</a:t>
            </a:r>
            <a:r>
              <a:rPr lang="en-US" sz="1200" b="1" baseline="-50000" dirty="0" err="1">
                <a:latin typeface="Calibri" panose="020F0502020204030204" pitchFamily="34" charset="0"/>
              </a:rPr>
              <a:t>B</a:t>
            </a:r>
            <a:r>
              <a:rPr lang="en-US" sz="1200" b="1" dirty="0"/>
              <a:t> = 193</a:t>
            </a:r>
            <a:r>
              <a:rPr lang="en-US" sz="1200" dirty="0"/>
              <a:t>, electron fraction </a:t>
            </a:r>
            <a:r>
              <a:rPr lang="en-US" sz="1200" b="1" dirty="0"/>
              <a:t>Y</a:t>
            </a:r>
            <a:r>
              <a:rPr lang="en-US" sz="1200" b="1" baseline="-25000" dirty="0"/>
              <a:t>e</a:t>
            </a:r>
            <a:r>
              <a:rPr lang="en-US" sz="1200" b="1" dirty="0"/>
              <a:t> = 0.48</a:t>
            </a:r>
            <a:r>
              <a:rPr lang="en-US" sz="1200" dirty="0"/>
              <a:t>, </a:t>
            </a:r>
            <a:r>
              <a:rPr lang="en-US" sz="1200" dirty="0" smtClean="0"/>
              <a:t>Mass </a:t>
            </a:r>
            <a:r>
              <a:rPr lang="en-US" sz="1200" dirty="0"/>
              <a:t>loss </a:t>
            </a:r>
            <a:r>
              <a:rPr lang="en-US" sz="1200" b="1" dirty="0" err="1"/>
              <a:t>dM</a:t>
            </a:r>
            <a:r>
              <a:rPr lang="en-US" sz="1200" b="1" dirty="0"/>
              <a:t>/</a:t>
            </a:r>
            <a:r>
              <a:rPr lang="en-US" sz="1200" b="1" dirty="0" err="1"/>
              <a:t>dt</a:t>
            </a:r>
            <a:r>
              <a:rPr lang="en-US" sz="1200" b="1" dirty="0"/>
              <a:t> = 6.10</a:t>
            </a:r>
            <a:r>
              <a:rPr lang="en-US" sz="1200" b="1" baseline="30000" dirty="0"/>
              <a:t>-7</a:t>
            </a:r>
            <a:r>
              <a:rPr lang="en-US" sz="1200" b="1" dirty="0"/>
              <a:t>M</a:t>
            </a:r>
            <a:r>
              <a:rPr lang="en-US" sz="1200" b="1" baseline="-25000" dirty="0"/>
              <a:t>sol</a:t>
            </a:r>
            <a:r>
              <a:rPr lang="en-US" sz="1200" b="1" dirty="0"/>
              <a:t> s</a:t>
            </a:r>
            <a:r>
              <a:rPr lang="en-US" sz="1200" b="1" baseline="30000" dirty="0"/>
              <a:t>-1</a:t>
            </a:r>
            <a:r>
              <a:rPr lang="en-US" sz="1200" b="1" dirty="0"/>
              <a:t> </a:t>
            </a:r>
            <a:r>
              <a:rPr lang="en-US" sz="1200" dirty="0"/>
              <a:t>and breeze solution </a:t>
            </a:r>
            <a:r>
              <a:rPr lang="en-US" sz="1200" b="1" i="1" dirty="0" err="1"/>
              <a:t>f</a:t>
            </a:r>
            <a:r>
              <a:rPr lang="en-US" sz="1200" b="1" baseline="-25000" dirty="0" err="1"/>
              <a:t>w</a:t>
            </a:r>
            <a:r>
              <a:rPr lang="en-US" sz="1200" b="1" dirty="0"/>
              <a:t> = </a:t>
            </a:r>
            <a:r>
              <a:rPr lang="en-US" sz="1200" b="1" dirty="0" smtClean="0"/>
              <a:t>3</a:t>
            </a:r>
            <a:endParaRPr lang="en-US" sz="12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823" y="4239090"/>
            <a:ext cx="3509483" cy="22240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3744035"/>
            <a:ext cx="91440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Neutron star Mergers – </a:t>
            </a:r>
          </a:p>
          <a:p>
            <a:r>
              <a:rPr lang="en-US" sz="1200" dirty="0" smtClean="0"/>
              <a:t>MODEL </a:t>
            </a:r>
            <a:r>
              <a:rPr lang="en-US" sz="1200" b="1" dirty="0" smtClean="0"/>
              <a:t>M3A8m1a5 </a:t>
            </a:r>
            <a:r>
              <a:rPr lang="en-US" sz="1200" dirty="0" smtClean="0"/>
              <a:t>mean </a:t>
            </a:r>
            <a:r>
              <a:rPr lang="en-US" sz="1200" dirty="0"/>
              <a:t>entropy </a:t>
            </a:r>
            <a:r>
              <a:rPr lang="en-US" sz="1200" b="1" dirty="0"/>
              <a:t>s</a:t>
            </a:r>
            <a:r>
              <a:rPr lang="en-US" sz="1200" b="1" dirty="0">
                <a:latin typeface="Calibri" panose="020F0502020204030204" pitchFamily="34" charset="0"/>
              </a:rPr>
              <a:t>̅</a:t>
            </a:r>
            <a:r>
              <a:rPr lang="en-US" sz="1200" b="1" dirty="0"/>
              <a:t>/k</a:t>
            </a:r>
            <a:r>
              <a:rPr lang="en-US" sz="1200" b="1" baseline="-25000" dirty="0"/>
              <a:t>B</a:t>
            </a:r>
            <a:r>
              <a:rPr lang="en-US" sz="1200" b="1" dirty="0"/>
              <a:t>= 28</a:t>
            </a:r>
            <a:r>
              <a:rPr lang="en-US" sz="1200" dirty="0"/>
              <a:t>, electron fraction </a:t>
            </a:r>
            <a:r>
              <a:rPr lang="en-US" sz="1200" b="1" dirty="0"/>
              <a:t>Y</a:t>
            </a:r>
            <a:r>
              <a:rPr lang="en-US" sz="1200" b="1" baseline="-25000" dirty="0"/>
              <a:t>e</a:t>
            </a:r>
            <a:r>
              <a:rPr lang="en-US" sz="1200" b="1" dirty="0"/>
              <a:t> = </a:t>
            </a:r>
            <a:r>
              <a:rPr lang="en-US" sz="1200" b="1" dirty="0" smtClean="0"/>
              <a:t>0.24</a:t>
            </a:r>
            <a:r>
              <a:rPr lang="en-US" sz="1200" dirty="0" smtClean="0"/>
              <a:t>,total </a:t>
            </a:r>
            <a:r>
              <a:rPr lang="en-US" sz="1200" dirty="0"/>
              <a:t>mass ejected </a:t>
            </a:r>
            <a:r>
              <a:rPr lang="en-US" sz="1200" b="1" dirty="0" err="1"/>
              <a:t>M</a:t>
            </a:r>
            <a:r>
              <a:rPr lang="en-US" sz="1200" b="1" baseline="-25000" dirty="0" err="1"/>
              <a:t>ej</a:t>
            </a:r>
            <a:r>
              <a:rPr lang="en-US" sz="1200" b="1" dirty="0"/>
              <a:t> = 2.5x10</a:t>
            </a:r>
            <a:r>
              <a:rPr lang="en-US" sz="1200" b="1" baseline="30000" dirty="0"/>
              <a:t>-2 </a:t>
            </a:r>
            <a:r>
              <a:rPr lang="en-US" sz="1200" b="1" dirty="0" err="1" smtClean="0"/>
              <a:t>M</a:t>
            </a:r>
            <a:r>
              <a:rPr lang="en-US" sz="1200" b="1" baseline="-25000" dirty="0" err="1" smtClean="0"/>
              <a:t>sol</a:t>
            </a:r>
            <a:endParaRPr lang="en-US" sz="1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158348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8" y="2829280"/>
            <a:ext cx="4230470" cy="299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189693"/>
            <a:ext cx="4454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Simulated </a:t>
            </a:r>
            <a:r>
              <a:rPr lang="en-US" dirty="0" err="1" smtClean="0"/>
              <a:t>ToF</a:t>
            </a:r>
            <a:r>
              <a:rPr lang="en-US" dirty="0" smtClean="0"/>
              <a:t>-ICR for the </a:t>
            </a:r>
          </a:p>
          <a:p>
            <a:pPr algn="ctr"/>
            <a:r>
              <a:rPr lang="en-US" dirty="0" smtClean="0"/>
              <a:t>isomeric state with E = 100 </a:t>
            </a:r>
            <a:r>
              <a:rPr lang="en-US" dirty="0" err="1" smtClean="0"/>
              <a:t>keV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91580" y="1148083"/>
            <a:ext cx="2755883" cy="646331"/>
          </a:xfrm>
          <a:prstGeom prst="rect">
            <a:avLst/>
          </a:prstGeom>
          <a:solidFill>
            <a:srgbClr val="0B2A5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Estimated energy of the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isomer E </a:t>
            </a:r>
            <a:r>
              <a:rPr lang="en-US" dirty="0">
                <a:solidFill>
                  <a:schemeClr val="bg1"/>
                </a:solidFill>
              </a:rPr>
              <a:t>= 180(100) </a:t>
            </a:r>
            <a:r>
              <a:rPr lang="en-US" dirty="0" err="1">
                <a:solidFill>
                  <a:schemeClr val="bg1"/>
                </a:solidFill>
              </a:rPr>
              <a:t>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5" name="Textfeld 3"/>
          <p:cNvSpPr txBox="1"/>
          <p:nvPr/>
        </p:nvSpPr>
        <p:spPr>
          <a:xfrm>
            <a:off x="397415" y="6250253"/>
            <a:ext cx="8114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</a:t>
            </a:r>
            <a:r>
              <a:rPr lang="de-DE" sz="1600" dirty="0" smtClean="0"/>
              <a:t>stimate </a:t>
            </a:r>
            <a:r>
              <a:rPr lang="de-DE" sz="1600" dirty="0"/>
              <a:t>for E</a:t>
            </a:r>
            <a:r>
              <a:rPr lang="de-DE" sz="1600" baseline="-25000" dirty="0"/>
              <a:t>ex</a:t>
            </a:r>
            <a:r>
              <a:rPr lang="de-DE" sz="1600" dirty="0"/>
              <a:t>(</a:t>
            </a:r>
            <a:r>
              <a:rPr lang="de-DE" sz="1600" baseline="30000" dirty="0"/>
              <a:t>129m</a:t>
            </a:r>
            <a:r>
              <a:rPr lang="de-DE" sz="1600" dirty="0"/>
              <a:t>Cd) = 100 keV </a:t>
            </a:r>
            <a:r>
              <a:rPr lang="de-DE" sz="1600" dirty="0" smtClean="0"/>
              <a:t>leads to phase differance of </a:t>
            </a:r>
            <a:r>
              <a:rPr lang="el-GR" sz="1600" dirty="0" smtClean="0"/>
              <a:t>φ</a:t>
            </a:r>
            <a:r>
              <a:rPr lang="de-DE" sz="1600" dirty="0" smtClean="0"/>
              <a:t>=12° at ISOLTRAP</a:t>
            </a:r>
          </a:p>
        </p:txBody>
      </p:sp>
      <p:sp>
        <p:nvSpPr>
          <p:cNvPr id="5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82190" y="65531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/>
              <a:t>9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738" y="898003"/>
            <a:ext cx="4207052" cy="250071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Isomeric state of </a:t>
            </a:r>
            <a:r>
              <a:rPr lang="en-US" sz="2800" baseline="30000" dirty="0">
                <a:solidFill>
                  <a:schemeClr val="bg1"/>
                </a:solidFill>
              </a:rPr>
              <a:t>129</a:t>
            </a:r>
            <a:r>
              <a:rPr lang="en-US" sz="2800" dirty="0">
                <a:solidFill>
                  <a:schemeClr val="bg1"/>
                </a:solidFill>
              </a:rPr>
              <a:t>Cd</a:t>
            </a:r>
          </a:p>
        </p:txBody>
      </p:sp>
      <p:sp>
        <p:nvSpPr>
          <p:cNvPr id="52" name="Textfeld 18"/>
          <p:cNvSpPr txBox="1"/>
          <p:nvPr/>
        </p:nvSpPr>
        <p:spPr>
          <a:xfrm>
            <a:off x="23870" y="6632775"/>
            <a:ext cx="6798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M. König et al., Int. J. Mass  Spectrom. 142, 95 (1995</a:t>
            </a:r>
            <a:r>
              <a:rPr lang="de-DE" sz="800" dirty="0" smtClean="0"/>
              <a:t>); S. Eliseev, Phys. Rev. Lett. 110, 082501; </a:t>
            </a:r>
            <a:endParaRPr lang="de-DE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6946" y="3474005"/>
            <a:ext cx="5067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isomeric states with spins 3/2</a:t>
            </a:r>
            <a:r>
              <a:rPr lang="en-US" baseline="30000" dirty="0" smtClean="0"/>
              <a:t>+</a:t>
            </a:r>
            <a:r>
              <a:rPr lang="en-US" dirty="0" smtClean="0"/>
              <a:t> and 11/2</a:t>
            </a:r>
            <a:r>
              <a:rPr lang="en-US" baseline="30000" dirty="0" smtClean="0"/>
              <a:t>-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076945" y="4329100"/>
            <a:ext cx="5067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Available data from RIKEN experiment in 2015 yielded 151(15) ms,146(8) </a:t>
            </a:r>
            <a:r>
              <a:rPr lang="en-US" dirty="0" err="1" smtClean="0"/>
              <a:t>ms.</a:t>
            </a:r>
            <a:endParaRPr lang="en-US" dirty="0" smtClean="0"/>
          </a:p>
          <a:p>
            <a:r>
              <a:rPr lang="en-US" dirty="0" smtClean="0"/>
              <a:t>    Confirmed by TITAN in 2016 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4702189" y="3962091"/>
            <a:ext cx="347561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1" i="1" dirty="0"/>
              <a:t>D. Yordanov et al., PRL  110, 192501 (2013)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707015" y="5385411"/>
            <a:ext cx="347079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sz="1200" b="1" dirty="0"/>
              <a:t> J. Taprogge et al., </a:t>
            </a:r>
            <a:r>
              <a:rPr lang="da-DK" sz="1200" b="1" dirty="0" smtClean="0"/>
              <a:t>PRC </a:t>
            </a:r>
            <a:r>
              <a:rPr lang="da-DK" sz="1200" b="1" dirty="0"/>
              <a:t>91, 054324 (2015)</a:t>
            </a:r>
            <a:endParaRPr lang="en-US" sz="1200" b="1" dirty="0"/>
          </a:p>
        </p:txBody>
      </p:sp>
      <p:sp>
        <p:nvSpPr>
          <p:cNvPr id="58" name="Rectangle 57"/>
          <p:cNvSpPr/>
          <p:nvPr/>
        </p:nvSpPr>
        <p:spPr>
          <a:xfrm>
            <a:off x="4711274" y="5717286"/>
            <a:ext cx="346653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sz="1200" b="1" dirty="0"/>
              <a:t> </a:t>
            </a:r>
            <a:r>
              <a:rPr lang="da-DK" sz="1200" b="1" dirty="0" smtClean="0"/>
              <a:t>R. Dunlop </a:t>
            </a:r>
            <a:r>
              <a:rPr lang="da-DK" sz="1200" b="1" dirty="0"/>
              <a:t>et al., </a:t>
            </a:r>
            <a:r>
              <a:rPr lang="da-DK" sz="1200" b="1" dirty="0" smtClean="0"/>
              <a:t>PRC 93</a:t>
            </a:r>
            <a:r>
              <a:rPr lang="da-DK" sz="1200" b="1" dirty="0"/>
              <a:t>, 062801(R</a:t>
            </a:r>
            <a:r>
              <a:rPr lang="da-DK" sz="1200" b="1" dirty="0" smtClean="0"/>
              <a:t>) (2016)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5625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8341</TotalTime>
  <Words>2045</Words>
  <Application>Microsoft Office PowerPoint</Application>
  <PresentationFormat>On-screen Show (4:3)</PresentationFormat>
  <Paragraphs>324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Wingdings</vt:lpstr>
      <vt:lpstr>Standarddesign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</vt:lpstr>
      <vt:lpstr>PowerPoint Presentation</vt:lpstr>
      <vt:lpstr>PowerPoint Presentation</vt:lpstr>
    </vt:vector>
  </TitlesOfParts>
  <Company>MPI für Kernphysik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Böhm</dc:creator>
  <cp:lastModifiedBy>dinko</cp:lastModifiedBy>
  <cp:revision>766</cp:revision>
  <dcterms:created xsi:type="dcterms:W3CDTF">2009-02-06T15:23:20Z</dcterms:created>
  <dcterms:modified xsi:type="dcterms:W3CDTF">2017-02-08T13:29:27Z</dcterms:modified>
</cp:coreProperties>
</file>