
<file path=[Content_Types].xml><?xml version="1.0" encoding="utf-8"?>
<Types xmlns="http://schemas.openxmlformats.org/package/2006/content-types">
  <Override PartName="/ppt/slideMasters/slideMaster3.xml" ContentType="application/vnd.openxmlformats-officedocument.presentationml.slideMaster+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notesSlides/notesSlide9.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3" r:id="rId3"/>
  </p:sldMasterIdLst>
  <p:notesMasterIdLst>
    <p:notesMasterId r:id="rId39"/>
  </p:notesMasterIdLst>
  <p:sldIdLst>
    <p:sldId id="256" r:id="rId4"/>
    <p:sldId id="282" r:id="rId5"/>
    <p:sldId id="287" r:id="rId6"/>
    <p:sldId id="260" r:id="rId7"/>
    <p:sldId id="261" r:id="rId8"/>
    <p:sldId id="274" r:id="rId9"/>
    <p:sldId id="316" r:id="rId10"/>
    <p:sldId id="288" r:id="rId11"/>
    <p:sldId id="285" r:id="rId12"/>
    <p:sldId id="286" r:id="rId13"/>
    <p:sldId id="283" r:id="rId14"/>
    <p:sldId id="320" r:id="rId15"/>
    <p:sldId id="289" r:id="rId16"/>
    <p:sldId id="319" r:id="rId17"/>
    <p:sldId id="290" r:id="rId18"/>
    <p:sldId id="321" r:id="rId19"/>
    <p:sldId id="293" r:id="rId20"/>
    <p:sldId id="298" r:id="rId21"/>
    <p:sldId id="299" r:id="rId22"/>
    <p:sldId id="309" r:id="rId23"/>
    <p:sldId id="303" r:id="rId24"/>
    <p:sldId id="310" r:id="rId25"/>
    <p:sldId id="311" r:id="rId26"/>
    <p:sldId id="312" r:id="rId27"/>
    <p:sldId id="313" r:id="rId28"/>
    <p:sldId id="305" r:id="rId29"/>
    <p:sldId id="302" r:id="rId30"/>
    <p:sldId id="300" r:id="rId31"/>
    <p:sldId id="306" r:id="rId32"/>
    <p:sldId id="307" r:id="rId33"/>
    <p:sldId id="314" r:id="rId34"/>
    <p:sldId id="317" r:id="rId35"/>
    <p:sldId id="322" r:id="rId36"/>
    <p:sldId id="323" r:id="rId37"/>
    <p:sldId id="315" r:id="rId3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BBB59"/>
    <a:srgbClr val="007E39"/>
    <a:srgbClr val="FF00FF"/>
    <a:srgbClr val="00FFFF"/>
    <a:srgbClr val="4F81B3"/>
    <a:srgbClr val="4F81BD"/>
    <a:srgbClr val="D0D8E8"/>
    <a:srgbClr val="DCE6F2"/>
    <a:srgbClr val="0000FF"/>
    <a:srgbClr val="FFFFFF"/>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Светлый стиль 1 - акцент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0E3FDE45-AF77-4B5C-9715-49D594BDF05E}" styleName="Светлый стиль 1 - акцент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C083E6E3-FA7D-4D7B-A595-EF9225AFEA82}" styleName="Светлый стиль 1 - акцент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FD0F851-EC5A-4D38-B0AD-8093EC10F338}" styleName="Светлый стиль 1 - акцент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154" autoAdjust="0"/>
    <p:restoredTop sz="80319" autoAdjust="0"/>
  </p:normalViewPr>
  <p:slideViewPr>
    <p:cSldViewPr>
      <p:cViewPr varScale="1">
        <p:scale>
          <a:sx n="67" d="100"/>
          <a:sy n="67" d="100"/>
        </p:scale>
        <p:origin x="-688" y="-6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6.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7CFCAD-78B6-42FE-8DE1-9CAEAE61B5A2}" type="datetimeFigureOut">
              <a:rPr lang="ru-RU" smtClean="0"/>
              <a:pPr/>
              <a:t>31.01.2017</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881B7D-45C3-42E0-9C1F-FD82B98FFC9F}"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881B7D-45C3-42E0-9C1F-FD82B98FFC9F}" type="slidenum">
              <a:rPr lang="ru-RU" smtClean="0"/>
              <a:pPr/>
              <a:t>4</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881B7D-45C3-42E0-9C1F-FD82B98FFC9F}" type="slidenum">
              <a:rPr lang="ru-RU" smtClean="0"/>
              <a:pPr/>
              <a:t>5</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4881B7D-45C3-42E0-9C1F-FD82B98FFC9F}" type="slidenum">
              <a:rPr lang="ru-RU" smtClean="0"/>
              <a:pPr/>
              <a:t>6</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5D91E396-EA87-48E6-A026-A2221F8541CA}" type="slidenum">
              <a:rPr lang="ru-RU"/>
              <a:pPr/>
              <a:t>9</a:t>
            </a:fld>
            <a:endParaRPr lang="ru-RU"/>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r>
              <a:rPr lang="en-US" smtClean="0"/>
              <a:t>The Institute continuously promotes advanced technologies in high quality electron beams production. A promising option of low emittance, high average current electron source is a CW photo-injector based on a superconducting RF gun. An advanced concept of such an injector was worked out in collaboration with Research Center Rossendorf (FZR), Germany and some other institutions. The main feature of the design is an original copper photo-cathode holder inside an SRF Nb cavity. The holder has no thermal contact with the cavity superconducting walls and produces no heat leakage to the LHe bath but is cooled by LN2. A photolayer of </a:t>
            </a:r>
            <a:r>
              <a:rPr lang="en-US" i="1" smtClean="0"/>
              <a:t>Cs2Te</a:t>
            </a:r>
            <a:r>
              <a:rPr lang="en-US" smtClean="0"/>
              <a:t> on a </a:t>
            </a:r>
            <a:r>
              <a:rPr lang="en-US" i="1" smtClean="0"/>
              <a:t>Mo</a:t>
            </a:r>
            <a:r>
              <a:rPr lang="en-US" smtClean="0"/>
              <a:t> substrate is deposited on top of a copper stem in a special preparation chamber and transported to the cathode holder by a manipulator. No vacuum break or cavity warm-up is necessary to change the photo-cathode.</a:t>
            </a:r>
          </a:p>
          <a:p>
            <a:pPr eaLnBrk="1" hangingPunct="1"/>
            <a:r>
              <a:rPr lang="en-US" smtClean="0"/>
              <a:t>     A sample prototype </a:t>
            </a:r>
            <a:r>
              <a:rPr lang="en-US" i="1" smtClean="0"/>
              <a:t>1.3 GHz</a:t>
            </a:r>
            <a:r>
              <a:rPr lang="en-US" smtClean="0"/>
              <a:t> cavity was developed and produced at Budker Institute and tested at DESY TTF. Maximum achieved </a:t>
            </a:r>
            <a:r>
              <a:rPr lang="en-US" i="1" smtClean="0"/>
              <a:t>Eacc</a:t>
            </a:r>
            <a:r>
              <a:rPr lang="en-US" smtClean="0"/>
              <a:t> is </a:t>
            </a:r>
            <a:r>
              <a:rPr lang="en-US" i="1" smtClean="0"/>
              <a:t>27 MV/m</a:t>
            </a:r>
            <a:r>
              <a:rPr lang="en-US" smtClean="0"/>
              <a:t> at </a:t>
            </a:r>
            <a:r>
              <a:rPr lang="en-US" i="1" smtClean="0"/>
              <a:t>Q</a:t>
            </a:r>
            <a:r>
              <a:rPr lang="en-US" smtClean="0"/>
              <a:t> value of </a:t>
            </a:r>
            <a:r>
              <a:rPr lang="en-US" i="1" smtClean="0"/>
              <a:t>2·10^9 at 2K</a:t>
            </a:r>
            <a:r>
              <a:rPr lang="en-US" smtClean="0"/>
              <a:t>. A cathode preparation chamber was also produced at BINP.</a:t>
            </a:r>
          </a:p>
          <a:p>
            <a:pPr eaLnBrk="1" hangingPunct="1"/>
            <a:r>
              <a:rPr lang="en-US" smtClean="0"/>
              <a:t>     A full scale experiment with </a:t>
            </a:r>
            <a:r>
              <a:rPr lang="en-US" i="1" smtClean="0"/>
              <a:t>UV</a:t>
            </a:r>
            <a:r>
              <a:rPr lang="en-US" smtClean="0"/>
              <a:t> laser driven photo-cathode was performed at FZR and proved the design feasibility.</a:t>
            </a:r>
          </a:p>
          <a:p>
            <a:pPr eaLnBrk="1" hangingPunct="1"/>
            <a:r>
              <a:rPr lang="en-US" smtClean="0"/>
              <a:t>   An optimized injector suitable for FEL and linear collider applications based on a 3.5-cell </a:t>
            </a:r>
            <a:r>
              <a:rPr lang="en-US" i="1" smtClean="0"/>
              <a:t>TESLA</a:t>
            </a:r>
            <a:r>
              <a:rPr lang="en-US" smtClean="0"/>
              <a:t> cavity was developed as well.</a:t>
            </a:r>
            <a:endParaRPr lang="ru-RU"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Образ слайда 1"/>
          <p:cNvSpPr>
            <a:spLocks noGrp="1" noRot="1" noChangeAspect="1" noTextEdit="1"/>
          </p:cNvSpPr>
          <p:nvPr>
            <p:ph type="sldImg"/>
          </p:nvPr>
        </p:nvSpPr>
        <p:spPr>
          <a:ln/>
        </p:spPr>
      </p:sp>
      <p:sp>
        <p:nvSpPr>
          <p:cNvPr id="12291" name="Заметки 2"/>
          <p:cNvSpPr>
            <a:spLocks noGrp="1"/>
          </p:cNvSpPr>
          <p:nvPr>
            <p:ph type="body" idx="1"/>
          </p:nvPr>
        </p:nvSpPr>
        <p:spPr>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endParaRPr lang="ru-RU" altLang="ru-RU" dirty="0" smtClean="0"/>
          </a:p>
        </p:txBody>
      </p:sp>
      <p:sp>
        <p:nvSpPr>
          <p:cNvPr id="12292" name="Номер слайда 3"/>
          <p:cNvSpPr>
            <a:spLocks noGrp="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49D51AA-9A31-49D3-81E4-CAA55850780E}" type="slidenum">
              <a:rPr lang="ru-RU" altLang="ru-RU" smtClean="0">
                <a:latin typeface="Calibri" panose="020F0502020204030204" pitchFamily="34" charset="0"/>
                <a:cs typeface="Arial" panose="020B0604020202020204" pitchFamily="34" charset="0"/>
              </a:rPr>
              <a:pPr>
                <a:spcBef>
                  <a:spcPct val="0"/>
                </a:spcBef>
              </a:pPr>
              <a:t>15</a:t>
            </a:fld>
            <a:endParaRPr lang="ru-RU" altLang="ru-RU" smtClean="0">
              <a:latin typeface="Calibri" panose="020F0502020204030204" pitchFamily="34" charset="0"/>
              <a:cs typeface="Arial" panose="020B0604020202020204" pitchFamily="34" charset="0"/>
            </a:endParaRPr>
          </a:p>
        </p:txBody>
      </p:sp>
    </p:spTree>
    <p:extLst>
      <p:ext uri="{BB962C8B-B14F-4D97-AF65-F5344CB8AC3E}">
        <p14:creationId xmlns="" xmlns:p14="http://schemas.microsoft.com/office/powerpoint/2010/main" val="7223170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16</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 xmlns:p14="http://schemas.microsoft.com/office/powerpoint/2010/main" val="40577871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17</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 xmlns:p14="http://schemas.microsoft.com/office/powerpoint/2010/main" val="40577871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spcBef>
                <a:spcPct val="0"/>
              </a:spcBef>
            </a:pPr>
            <a:fld id="{C90A9539-031A-4F72-9E22-09AC39DB85F3}" type="slidenum">
              <a:rPr lang="en-US" altLang="ru-RU" smtClean="0">
                <a:solidFill>
                  <a:srgbClr val="000000"/>
                </a:solidFill>
                <a:latin typeface="Calibri" panose="020F0502020204030204" pitchFamily="34" charset="0"/>
                <a:cs typeface="Arial" panose="020B0604020202020204" pitchFamily="34" charset="0"/>
              </a:rPr>
              <a:pPr>
                <a:spcBef>
                  <a:spcPct val="0"/>
                </a:spcBef>
              </a:pPr>
              <a:t>28</a:t>
            </a:fld>
            <a:endParaRPr lang="en-US" altLang="ru-RU" smtClean="0">
              <a:solidFill>
                <a:srgbClr val="000000"/>
              </a:solidFill>
              <a:latin typeface="Calibri" panose="020F0502020204030204" pitchFamily="34" charset="0"/>
              <a:cs typeface="Arial" panose="020B0604020202020204" pitchFamily="34" charset="0"/>
            </a:endParaRPr>
          </a:p>
        </p:txBody>
      </p:sp>
      <p:sp>
        <p:nvSpPr>
          <p:cNvPr id="6147" name="Rectangle 2"/>
          <p:cNvSpPr>
            <a:spLocks noGrp="1" noRot="1" noChangeAspect="1" noChangeArrowheads="1" noTextEdit="1"/>
          </p:cNvSpPr>
          <p:nvPr>
            <p:ph type="sldImg"/>
          </p:nvPr>
        </p:nvSpPr>
        <p:spPr>
          <a:solidFill>
            <a:srgbClr val="FFFFFF"/>
          </a:solidFill>
          <a:ln/>
        </p:spPr>
      </p:sp>
      <p:sp>
        <p:nvSpPr>
          <p:cNvPr id="6148" name="Rectangle 3"/>
          <p:cNvSpPr>
            <a:spLocks noGrp="1" noChangeArrowheads="1"/>
          </p:cNvSpPr>
          <p:nvPr>
            <p:ph type="body" idx="1"/>
          </p:nvPr>
        </p:nvSpPr>
        <p:spPr>
          <a:solidFill>
            <a:srgbClr val="FFFFFF"/>
          </a:solidFill>
          <a:ln>
            <a:solidFill>
              <a:srgbClr val="000000"/>
            </a:solidFill>
            <a:miter lim="800000"/>
            <a:headEnd/>
            <a:tailEnd/>
          </a:ln>
        </p:spPr>
        <p:txBody>
          <a:bodyPr/>
          <a:lstStyle/>
          <a:p>
            <a:pPr eaLnBrk="1" hangingPunct="1">
              <a:spcBef>
                <a:spcPct val="0"/>
              </a:spcBef>
            </a:pPr>
            <a:endParaRPr lang="ru-RU" altLang="ru-RU" dirty="0" smtClean="0"/>
          </a:p>
        </p:txBody>
      </p:sp>
    </p:spTree>
    <p:extLst>
      <p:ext uri="{BB962C8B-B14F-4D97-AF65-F5344CB8AC3E}">
        <p14:creationId xmlns="" xmlns:p14="http://schemas.microsoft.com/office/powerpoint/2010/main" val="40577871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2AFFE88A-D880-4890-A846-79D7B2A84884}" type="slidenum">
              <a:rPr lang="ru-RU" smtClean="0">
                <a:solidFill>
                  <a:prstClr val="black"/>
                </a:solidFill>
              </a:rPr>
              <a:pPr/>
              <a:t>33</a:t>
            </a:fld>
            <a:endParaRPr lang="ru-RU">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E73DE4C-EE10-4999-A760-1AC9B10FCA96}" type="datetime1">
              <a:rPr lang="ru-RU" smtClean="0"/>
              <a:pPr/>
              <a:t>31.01.2017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4DDDBE9-CA74-4BE2-9E08-4DF9012C1408}" type="datetime1">
              <a:rPr lang="ru-RU" smtClean="0"/>
              <a:pPr/>
              <a:t>31.01.2017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B40E555-94BB-4C1F-A6B4-83B0BBBB9DC5}" type="datetime1">
              <a:rPr lang="ru-RU" smtClean="0"/>
              <a:pPr/>
              <a:t>31.01.2017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143000" y="1122363"/>
            <a:ext cx="6858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73FD0936-F204-4EF7-8E65-D465BC2C6713}"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2711908937"/>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E7263E8B-F28E-4A19-9EF5-DFA642FAC22C}"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940764549"/>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23888" y="1709738"/>
            <a:ext cx="78867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ru-RU" smtClean="0"/>
              <a:t>Образец текста</a:t>
            </a:r>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BDDE9A38-809B-4333-9A1E-4CE1B8B13A3F}"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356490555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DF00E944-4148-4638-B5AC-142E1672668B}"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29915200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365125"/>
            <a:ext cx="78867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630238" y="2505075"/>
            <a:ext cx="386873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29150" y="2505075"/>
            <a:ext cx="38877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985BB526-3460-4FF0-82CF-D2A00F4725F2}"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917829956"/>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DA640767-453D-442F-9EF1-11C3016E768A}"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51954934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25126443-2873-440C-8852-08E242F9BB9E}"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319018531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550508BE-B0B3-4AE4-817C-E5F998B23AC3}"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617253799"/>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A811419F-BDDC-4BCA-93C2-9AB06C9D2858}" type="datetime1">
              <a:rPr lang="ru-RU" smtClean="0"/>
              <a:pPr/>
              <a:t>31.01.2017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30238" y="457200"/>
            <a:ext cx="2949575"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7776ADB-B01E-4826-BF23-C7DE81F76B15}"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3438542999"/>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FDDF9A39-5D2B-4806-B7B6-20B23738AD3B}"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3275756395"/>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851EF0F-EBBC-45E5-B828-E1D21B97117D}"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425418693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clipArtAndTx" preserve="1">
  <p:cSld name="Заголовок, клип и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Место для изображения из Интернета 2"/>
          <p:cNvSpPr>
            <a:spLocks noGrp="1"/>
          </p:cNvSpPr>
          <p:nvPr>
            <p:ph type="clipArt" sz="half" idx="1"/>
          </p:nvPr>
        </p:nvSpPr>
        <p:spPr>
          <a:xfrm>
            <a:off x="457200" y="1600200"/>
            <a:ext cx="4038600" cy="4525963"/>
          </a:xfrm>
        </p:spPr>
        <p:txBody>
          <a:bodyPr/>
          <a:lstStyle/>
          <a:p>
            <a:pPr lvl="0"/>
            <a:endParaRPr lang="ru-RU" noProof="0" smtClean="0"/>
          </a:p>
        </p:txBody>
      </p:sp>
      <p:sp>
        <p:nvSpPr>
          <p:cNvPr id="4" name="Текст 3"/>
          <p:cNvSpPr>
            <a:spLocks noGrp="1"/>
          </p:cNvSpPr>
          <p:nvPr>
            <p:ph type="body"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a:ln/>
        </p:spPr>
        <p:txBody>
          <a:bodyPr/>
          <a:lstStyle>
            <a:lvl1pPr>
              <a:defRPr/>
            </a:lvl1pPr>
          </a:lstStyle>
          <a:p>
            <a:pPr>
              <a:defRPr/>
            </a:pPr>
            <a:endParaRPr lang="ru-RU" altLang="ru-RU">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ru-RU" altLang="ru-RU">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E7AC3DC5-2F70-413A-8519-A15DFF6E55B0}" type="slidenum">
              <a:rPr lang="ru-RU" altLang="ru-RU">
                <a:solidFill>
                  <a:srgbClr val="000000"/>
                </a:solidFill>
              </a:rPr>
              <a:pPr>
                <a:defRPr/>
              </a:pPr>
              <a:t>‹#›</a:t>
            </a:fld>
            <a:endParaRPr lang="ru-RU" altLang="ru-RU">
              <a:solidFill>
                <a:srgbClr val="000000"/>
              </a:solidFill>
            </a:endParaRPr>
          </a:p>
        </p:txBody>
      </p:sp>
    </p:spTree>
    <p:extLst>
      <p:ext uri="{BB962C8B-B14F-4D97-AF65-F5344CB8AC3E}">
        <p14:creationId xmlns="" xmlns:p14="http://schemas.microsoft.com/office/powerpoint/2010/main" val="87781400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DAAA9DD-0A58-486A-8C13-E68439F84465}" type="datetime1">
              <a:rPr lang="ru-RU" smtClean="0"/>
              <a:pPr/>
              <a:t>31.01.2017</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CDBCD5D-B177-4A39-91FD-00695167E6E5}" type="datetime1">
              <a:rPr lang="ru-RU" smtClean="0"/>
              <a:pPr/>
              <a:t>31.01.2017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F20AB62-9304-4560-A3C2-FEF32A766CD0}" type="datetime1">
              <a:rPr lang="ru-RU" smtClean="0"/>
              <a:pPr/>
              <a:t>31.01.2017</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1BE6AE4-4B79-4CDD-8D3B-82643E0E6485}" type="datetime1">
              <a:rPr lang="ru-RU" smtClean="0"/>
              <a:pPr/>
              <a:t>31.01.2017</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2191B93-0107-4187-8E05-65EEA3B5ABFA}" type="datetime1">
              <a:rPr lang="ru-RU" smtClean="0"/>
              <a:pPr/>
              <a:t>31.01.2017</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91477A9-4429-4207-91CB-474D76E32574}" type="datetime1">
              <a:rPr lang="ru-RU" smtClean="0"/>
              <a:pPr/>
              <a:t>31.01.2017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F603FD0-5ED2-46ED-8321-E57EE9C30355}" type="datetime1">
              <a:rPr lang="ru-RU" smtClean="0"/>
              <a:pPr/>
              <a:t>31.01.2017</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12D9B1C-2B3D-4F5D-9494-FB76C3B953DF}" type="slidenum">
              <a:rPr lang="ru-RU" smtClean="0"/>
              <a:pPr/>
              <a:t>‹#›</a:t>
            </a:fld>
            <a:endParaRPr lang="ru-RU"/>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51D53A-9095-49A2-AC58-811E663E2554}" type="datetime1">
              <a:rPr lang="ru-RU" smtClean="0"/>
              <a:pPr/>
              <a:t>31.01.2017</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2D9B1C-2B3D-4F5D-9494-FB76C3B953D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fade/>
  </p:transition>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ru-RU" alt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ru-RU" altLang="ru-RU" smtClean="0"/>
              <a:t>Образец текста</a:t>
            </a:r>
          </a:p>
          <a:p>
            <a:pPr lvl="1"/>
            <a:r>
              <a:rPr lang="ru-RU" altLang="ru-RU" smtClean="0"/>
              <a:t>Второй уровень</a:t>
            </a:r>
          </a:p>
          <a:p>
            <a:pPr lvl="2"/>
            <a:r>
              <a:rPr lang="ru-RU" altLang="ru-RU" smtClean="0"/>
              <a:t>Третий уровень</a:t>
            </a:r>
          </a:p>
          <a:p>
            <a:pPr lvl="3"/>
            <a:r>
              <a:rPr lang="ru-RU" altLang="ru-RU" smtClean="0"/>
              <a:t>Четвертый уровень</a:t>
            </a:r>
          </a:p>
          <a:p>
            <a:pPr lvl="4"/>
            <a:r>
              <a:rPr lang="ru-RU" alt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400"/>
            </a:lvl1pPr>
          </a:lstStyle>
          <a:p>
            <a:pPr fontAlgn="base">
              <a:spcBef>
                <a:spcPct val="0"/>
              </a:spcBef>
              <a:spcAft>
                <a:spcPct val="0"/>
              </a:spcAft>
              <a:defRPr/>
            </a:pPr>
            <a:endParaRPr lang="ru-RU" altLang="ru-RU">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eaLnBrk="1" hangingPunct="1">
              <a:defRPr sz="1400"/>
            </a:lvl1pPr>
          </a:lstStyle>
          <a:p>
            <a:pPr fontAlgn="base">
              <a:spcBef>
                <a:spcPct val="0"/>
              </a:spcBef>
              <a:spcAft>
                <a:spcPct val="0"/>
              </a:spcAft>
              <a:defRPr/>
            </a:pPr>
            <a:endParaRPr lang="ru-RU" altLang="ru-RU">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1" hangingPunct="1">
              <a:defRPr sz="1400"/>
            </a:lvl1pPr>
          </a:lstStyle>
          <a:p>
            <a:pPr fontAlgn="base">
              <a:spcBef>
                <a:spcPct val="0"/>
              </a:spcBef>
              <a:spcAft>
                <a:spcPct val="0"/>
              </a:spcAft>
              <a:defRPr/>
            </a:pPr>
            <a:fld id="{CAD3C1A5-B7AE-4F7A-B99D-3073BD556502}" type="slidenum">
              <a:rPr lang="ru-RU" altLang="ru-RU">
                <a:solidFill>
                  <a:srgbClr val="000000"/>
                </a:solidFill>
              </a:rPr>
              <a:pPr fontAlgn="base">
                <a:spcBef>
                  <a:spcPct val="0"/>
                </a:spcBef>
                <a:spcAft>
                  <a:spcPct val="0"/>
                </a:spcAft>
                <a:defRPr/>
              </a:pPr>
              <a:t>‹#›</a:t>
            </a:fld>
            <a:endParaRPr lang="ru-RU" altLang="ru-RU">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ransition>
    <p:fade/>
  </p:transition>
  <p:txStyles>
    <p:titleStyle>
      <a:lvl1pPr algn="ctr" rtl="0" eaLnBrk="0" fontAlgn="base" hangingPunct="0">
        <a:spcBef>
          <a:spcPct val="0"/>
        </a:spcBef>
        <a:spcAft>
          <a:spcPct val="0"/>
        </a:spcAft>
        <a:defRPr sz="4400" kern="12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pitchFamily="34" charset="0"/>
        </a:defRPr>
      </a:lvl5pPr>
      <a:lvl6pPr marL="457200" algn="ctr" rtl="0" fontAlgn="base">
        <a:spcBef>
          <a:spcPct val="0"/>
        </a:spcBef>
        <a:spcAft>
          <a:spcPct val="0"/>
        </a:spcAft>
        <a:defRPr sz="4400">
          <a:solidFill>
            <a:schemeClr val="tx2"/>
          </a:solidFill>
          <a:latin typeface="Arial" panose="020B0604020202020204" pitchFamily="34" charset="0"/>
        </a:defRPr>
      </a:lvl6pPr>
      <a:lvl7pPr marL="914400" algn="ctr" rtl="0" fontAlgn="base">
        <a:spcBef>
          <a:spcPct val="0"/>
        </a:spcBef>
        <a:spcAft>
          <a:spcPct val="0"/>
        </a:spcAft>
        <a:defRPr sz="4400">
          <a:solidFill>
            <a:schemeClr val="tx2"/>
          </a:solidFill>
          <a:latin typeface="Arial" panose="020B0604020202020204" pitchFamily="34" charset="0"/>
        </a:defRPr>
      </a:lvl7pPr>
      <a:lvl8pPr marL="1371600" algn="ctr" rtl="0" fontAlgn="base">
        <a:spcBef>
          <a:spcPct val="0"/>
        </a:spcBef>
        <a:spcAft>
          <a:spcPct val="0"/>
        </a:spcAft>
        <a:defRPr sz="4400">
          <a:solidFill>
            <a:schemeClr val="tx2"/>
          </a:solidFill>
          <a:latin typeface="Arial" panose="020B0604020202020204" pitchFamily="34" charset="0"/>
        </a:defRPr>
      </a:lvl8pPr>
      <a:lvl9pPr marL="1828800" algn="ctr" rtl="0" fontAlgn="base">
        <a:spcBef>
          <a:spcPct val="0"/>
        </a:spcBef>
        <a:spcAft>
          <a:spcPct val="0"/>
        </a:spcAft>
        <a:defRPr sz="4400">
          <a:solidFill>
            <a:schemeClr val="tx2"/>
          </a:solidFill>
          <a:latin typeface="Arial" panose="020B0604020202020204" pitchFamily="34" charset="0"/>
        </a:defRPr>
      </a:lvl9pPr>
    </p:titleStyle>
    <p:bodyStyle>
      <a:lvl1pPr marL="342900" indent="-342900" algn="l" rtl="0" eaLnBrk="0" fontAlgn="base" hangingPunct="0">
        <a:spcBef>
          <a:spcPct val="20000"/>
        </a:spcBef>
        <a:spcAft>
          <a:spcPct val="0"/>
        </a:spcAft>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FE8C2-41FD-454D-9242-AF527386263D}" type="datetimeFigureOut">
              <a:rPr lang="ru-RU" smtClean="0">
                <a:solidFill>
                  <a:prstClr val="black">
                    <a:tint val="75000"/>
                  </a:prstClr>
                </a:solidFill>
              </a:rPr>
              <a:pPr/>
              <a:t>31.01.2017</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A8B09C-B45B-487A-A1F4-0937296B3104}" type="slidenum">
              <a:rPr lang="ru-RU" smtClean="0">
                <a:solidFill>
                  <a:prstClr val="black">
                    <a:tint val="75000"/>
                  </a:prstClr>
                </a:solidFill>
              </a:rPr>
              <a:pPr/>
              <a:t>‹#›</a:t>
            </a:fld>
            <a:endParaRPr lang="ru-RU">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27.wmf"/><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4.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8.jpeg"/><Relationship Id="rId7" Type="http://schemas.openxmlformats.org/officeDocument/2006/relationships/image" Target="../media/image3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0.jpeg"/><Relationship Id="rId5" Type="http://schemas.openxmlformats.org/officeDocument/2006/relationships/image" Target="../media/image29.png"/><Relationship Id="rId4" Type="http://schemas.openxmlformats.org/officeDocument/2006/relationships/image" Target="../media/image24.jpeg"/><Relationship Id="rId9"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13.xml"/><Relationship Id="rId4" Type="http://schemas.openxmlformats.org/officeDocument/2006/relationships/image" Target="../media/image38.wmf"/></Relationships>
</file>

<file path=ppt/slides/_rels/slide2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image" Target="../media/image39.jpeg"/><Relationship Id="rId1" Type="http://schemas.openxmlformats.org/officeDocument/2006/relationships/slideLayout" Target="../slideLayouts/slideLayout18.xml"/><Relationship Id="rId4" Type="http://schemas.openxmlformats.org/officeDocument/2006/relationships/image" Target="../media/image41.jpeg"/></Relationships>
</file>

<file path=ppt/slides/_rels/slide2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25.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slideLayout" Target="../slideLayouts/slideLayout13.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48.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51.png"/><Relationship Id="rId4" Type="http://schemas.openxmlformats.org/officeDocument/2006/relationships/image" Target="../media/image24.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jpeg"/><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24.xml"/><Relationship Id="rId4" Type="http://schemas.openxmlformats.org/officeDocument/2006/relationships/image" Target="../media/image56.jpeg"/></Relationships>
</file>

<file path=ppt/slides/_rels/slide34.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25.xml"/></Relationships>
</file>

<file path=ppt/slides/_rels/slide35.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4" descr="front01"/>
          <p:cNvPicPr>
            <a:picLocks noChangeAspect="1" noChangeArrowheads="1"/>
          </p:cNvPicPr>
          <p:nvPr/>
        </p:nvPicPr>
        <p:blipFill>
          <a:blip r:embed="rId2" cstate="print">
            <a:duotone>
              <a:schemeClr val="bg2">
                <a:shade val="45000"/>
                <a:satMod val="135000"/>
              </a:schemeClr>
              <a:prstClr val="white"/>
            </a:duotone>
          </a:blip>
          <a:srcRect/>
          <a:stretch>
            <a:fillRect/>
          </a:stretch>
        </p:blipFill>
        <p:spPr bwMode="auto">
          <a:xfrm>
            <a:off x="0" y="482600"/>
            <a:ext cx="9144000" cy="6375400"/>
          </a:xfrm>
          <a:prstGeom prst="rect">
            <a:avLst/>
          </a:prstGeom>
          <a:noFill/>
        </p:spPr>
      </p:pic>
      <p:sp>
        <p:nvSpPr>
          <p:cNvPr id="6" name="Прямоугольник 5"/>
          <p:cNvSpPr/>
          <p:nvPr/>
        </p:nvSpPr>
        <p:spPr>
          <a:xfrm>
            <a:off x="0" y="44624"/>
            <a:ext cx="9144000" cy="1600438"/>
          </a:xfrm>
          <a:prstGeom prst="rect">
            <a:avLst/>
          </a:prstGeom>
        </p:spPr>
        <p:txBody>
          <a:bodyPr wrap="square">
            <a:spAutoFit/>
          </a:bodyPr>
          <a:lstStyle/>
          <a:p>
            <a:pPr algn="ctr"/>
            <a:r>
              <a:rPr lang="en-US" sz="5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BINP RF group</a:t>
            </a:r>
          </a:p>
          <a:p>
            <a:pPr algn="ctr"/>
            <a:r>
              <a:rPr lang="en-US" sz="4400" b="1" i="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at a glance</a:t>
            </a:r>
            <a:endParaRPr lang="ru-RU" sz="5400" b="1" i="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Прямоугольник 7"/>
          <p:cNvSpPr/>
          <p:nvPr/>
        </p:nvSpPr>
        <p:spPr>
          <a:xfrm>
            <a:off x="0" y="6453336"/>
            <a:ext cx="9144000" cy="369332"/>
          </a:xfrm>
          <a:prstGeom prst="rect">
            <a:avLst/>
          </a:prstGeom>
          <a:solidFill>
            <a:schemeClr val="bg1"/>
          </a:solidFill>
        </p:spPr>
        <p:txBody>
          <a:bodyPr wrap="square">
            <a:spAutoFit/>
          </a:bodyPr>
          <a:lstStyle/>
          <a:p>
            <a:r>
              <a:rPr lang="fr-FR" dirty="0" smtClean="0"/>
              <a:t>A. Tribendis, BINP                 01/02/2017, CERN                 1st collaboration meeting on SRF for FCC</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15"/>
          <p:cNvPicPr>
            <a:picLocks noChangeAspect="1" noChangeArrowheads="1"/>
          </p:cNvPicPr>
          <p:nvPr/>
        </p:nvPicPr>
        <p:blipFill>
          <a:blip r:embed="rId2" cstate="print"/>
          <a:srcRect/>
          <a:stretch>
            <a:fillRect/>
          </a:stretch>
        </p:blipFill>
        <p:spPr bwMode="auto">
          <a:xfrm>
            <a:off x="0" y="3371850"/>
            <a:ext cx="4140200" cy="3486150"/>
          </a:xfrm>
          <a:prstGeom prst="rect">
            <a:avLst/>
          </a:prstGeom>
          <a:noFill/>
          <a:ln w="9525">
            <a:noFill/>
            <a:miter lim="800000"/>
            <a:headEnd/>
            <a:tailEnd/>
          </a:ln>
        </p:spPr>
      </p:pic>
      <p:pic>
        <p:nvPicPr>
          <p:cNvPr id="3075" name="Picture 16" descr="PHOTO2_compressed"/>
          <p:cNvPicPr>
            <a:picLocks noChangeAspect="1" noChangeArrowheads="1"/>
          </p:cNvPicPr>
          <p:nvPr/>
        </p:nvPicPr>
        <p:blipFill>
          <a:blip r:embed="rId3" cstate="print"/>
          <a:srcRect/>
          <a:stretch>
            <a:fillRect/>
          </a:stretch>
        </p:blipFill>
        <p:spPr bwMode="auto">
          <a:xfrm>
            <a:off x="4211638" y="3379788"/>
            <a:ext cx="4932362" cy="3478212"/>
          </a:xfrm>
          <a:prstGeom prst="rect">
            <a:avLst/>
          </a:prstGeom>
          <a:noFill/>
          <a:ln w="9525">
            <a:noFill/>
            <a:miter lim="800000"/>
            <a:headEnd/>
            <a:tailEnd/>
          </a:ln>
        </p:spPr>
      </p:pic>
      <p:sp>
        <p:nvSpPr>
          <p:cNvPr id="3076" name="Text Box 19"/>
          <p:cNvSpPr txBox="1">
            <a:spLocks noChangeArrowheads="1"/>
          </p:cNvSpPr>
          <p:nvPr/>
        </p:nvSpPr>
        <p:spPr bwMode="auto">
          <a:xfrm>
            <a:off x="107950" y="692150"/>
            <a:ext cx="8839200" cy="1803400"/>
          </a:xfrm>
          <a:prstGeom prst="rect">
            <a:avLst/>
          </a:prstGeom>
          <a:noFill/>
          <a:ln w="9525">
            <a:noFill/>
            <a:miter lim="800000"/>
            <a:headEnd/>
            <a:tailEnd/>
          </a:ln>
        </p:spPr>
        <p:txBody>
          <a:bodyPr>
            <a:spAutoFit/>
          </a:bodyPr>
          <a:lstStyle/>
          <a:p>
            <a:pPr eaLnBrk="0" hangingPunct="0"/>
            <a:r>
              <a:rPr lang="en-US" sz="1600"/>
              <a:t>A prototype </a:t>
            </a:r>
            <a:r>
              <a:rPr lang="en-US" sz="1600" i="1"/>
              <a:t>1.3 GHz</a:t>
            </a:r>
            <a:r>
              <a:rPr lang="en-US" sz="1600"/>
              <a:t> cavity was developed and produced at Budker Institute and tested at DESY TTF. Maximum achieved </a:t>
            </a:r>
            <a:r>
              <a:rPr lang="en-US" sz="1600" i="1"/>
              <a:t>E</a:t>
            </a:r>
            <a:r>
              <a:rPr lang="en-US" sz="1600" i="1" baseline="-25000"/>
              <a:t>acc</a:t>
            </a:r>
            <a:r>
              <a:rPr lang="en-US" sz="1600"/>
              <a:t> is </a:t>
            </a:r>
            <a:r>
              <a:rPr lang="en-US" sz="1600" i="1"/>
              <a:t>27 MV/m</a:t>
            </a:r>
            <a:r>
              <a:rPr lang="en-US" sz="1600"/>
              <a:t> at </a:t>
            </a:r>
            <a:r>
              <a:rPr lang="en-US" sz="1600" i="1"/>
              <a:t>Q</a:t>
            </a:r>
            <a:r>
              <a:rPr lang="en-US" sz="1600"/>
              <a:t> value of </a:t>
            </a:r>
            <a:r>
              <a:rPr lang="en-US" sz="1600" i="1"/>
              <a:t>2·10</a:t>
            </a:r>
            <a:r>
              <a:rPr lang="en-US" sz="1600" i="1" baseline="30000"/>
              <a:t>9</a:t>
            </a:r>
            <a:r>
              <a:rPr lang="en-US" sz="1600" i="1"/>
              <a:t> at 2K</a:t>
            </a:r>
            <a:r>
              <a:rPr lang="en-US" sz="1600"/>
              <a:t>. A cathode preparation chamber was also produced at BINP.</a:t>
            </a:r>
          </a:p>
          <a:p>
            <a:pPr eaLnBrk="0" hangingPunct="0"/>
            <a:r>
              <a:rPr lang="en-US" sz="1600"/>
              <a:t>A full scale experiment with </a:t>
            </a:r>
            <a:r>
              <a:rPr lang="en-US" sz="1600" i="1"/>
              <a:t>UV</a:t>
            </a:r>
            <a:r>
              <a:rPr lang="en-US" sz="1600"/>
              <a:t> laser driven photo-cathode was performed at FZR and proved the design feasibility.</a:t>
            </a:r>
          </a:p>
          <a:p>
            <a:pPr eaLnBrk="0" hangingPunct="0"/>
            <a:r>
              <a:rPr lang="en-US" sz="1600"/>
              <a:t>An optimized injector suitable for FEL and linear collider applications based on a 3.5-cell </a:t>
            </a:r>
            <a:r>
              <a:rPr lang="en-US" sz="1600" i="1"/>
              <a:t>TESLA</a:t>
            </a:r>
            <a:r>
              <a:rPr lang="en-US" sz="1600"/>
              <a:t> cavity was developed as well.</a:t>
            </a:r>
          </a:p>
        </p:txBody>
      </p:sp>
      <p:sp>
        <p:nvSpPr>
          <p:cNvPr id="3077" name="Text Box 20"/>
          <p:cNvSpPr txBox="1">
            <a:spLocks noChangeArrowheads="1"/>
          </p:cNvSpPr>
          <p:nvPr/>
        </p:nvSpPr>
        <p:spPr bwMode="auto">
          <a:xfrm>
            <a:off x="0" y="0"/>
            <a:ext cx="9067800" cy="519113"/>
          </a:xfrm>
          <a:prstGeom prst="rect">
            <a:avLst/>
          </a:prstGeom>
          <a:noFill/>
          <a:ln w="9525">
            <a:noFill/>
            <a:miter lim="800000"/>
            <a:headEnd/>
            <a:tailEnd/>
          </a:ln>
        </p:spPr>
        <p:txBody>
          <a:bodyPr>
            <a:spAutoFit/>
          </a:bodyPr>
          <a:lstStyle/>
          <a:p>
            <a:pPr algn="ctr" eaLnBrk="0" hangingPunct="0">
              <a:spcBef>
                <a:spcPct val="50000"/>
              </a:spcBef>
            </a:pPr>
            <a:r>
              <a:rPr lang="en-US" sz="2800" b="1" i="1" dirty="0">
                <a:solidFill>
                  <a:srgbClr val="FF0000"/>
                </a:solidFill>
              </a:rPr>
              <a:t>RF superconducting electron </a:t>
            </a:r>
            <a:r>
              <a:rPr lang="en-US" sz="2800" b="1" i="1" dirty="0" err="1">
                <a:solidFill>
                  <a:srgbClr val="FF0000"/>
                </a:solidFill>
              </a:rPr>
              <a:t>photoinjector</a:t>
            </a:r>
            <a:endParaRPr lang="en-US" sz="2800" b="1" dirty="0">
              <a:solidFill>
                <a:srgbClr val="FF0000"/>
              </a:solidFill>
            </a:endParaRPr>
          </a:p>
        </p:txBody>
      </p:sp>
      <p:sp>
        <p:nvSpPr>
          <p:cNvPr id="6" name="Text Box 5"/>
          <p:cNvSpPr txBox="1">
            <a:spLocks noChangeArrowheads="1"/>
          </p:cNvSpPr>
          <p:nvPr/>
        </p:nvSpPr>
        <p:spPr bwMode="auto">
          <a:xfrm>
            <a:off x="8451850" y="6491288"/>
            <a:ext cx="692150" cy="366712"/>
          </a:xfrm>
          <a:prstGeom prst="rect">
            <a:avLst/>
          </a:prstGeom>
          <a:solidFill>
            <a:srgbClr val="FFFF00"/>
          </a:solidFill>
          <a:ln w="9525">
            <a:noFill/>
            <a:miter lim="800000"/>
            <a:headEnd/>
            <a:tailEnd/>
          </a:ln>
        </p:spPr>
        <p:txBody>
          <a:bodyPr wrap="none">
            <a:spAutoFit/>
          </a:bodyPr>
          <a:lstStyle/>
          <a:p>
            <a:r>
              <a:rPr lang="en-US" dirty="0"/>
              <a:t>1998</a:t>
            </a:r>
            <a:endParaRPr lang="ru-RU"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noChangeArrowheads="1"/>
          </p:cNvPicPr>
          <p:nvPr/>
        </p:nvPicPr>
        <p:blipFill>
          <a:blip r:embed="rId2" cstate="print"/>
          <a:srcRect/>
          <a:stretch>
            <a:fillRect/>
          </a:stretch>
        </p:blipFill>
        <p:spPr bwMode="auto">
          <a:xfrm>
            <a:off x="0" y="1"/>
            <a:ext cx="7448011" cy="5877272"/>
          </a:xfrm>
          <a:prstGeom prst="rect">
            <a:avLst/>
          </a:prstGeom>
          <a:noFill/>
          <a:ln w="9525">
            <a:noFill/>
            <a:miter lim="800000"/>
            <a:headEnd/>
            <a:tailEnd/>
          </a:ln>
        </p:spPr>
      </p:pic>
      <p:sp>
        <p:nvSpPr>
          <p:cNvPr id="6" name="Text Box 5"/>
          <p:cNvSpPr txBox="1">
            <a:spLocks noChangeArrowheads="1"/>
          </p:cNvSpPr>
          <p:nvPr/>
        </p:nvSpPr>
        <p:spPr bwMode="auto">
          <a:xfrm>
            <a:off x="0" y="6491288"/>
            <a:ext cx="692150" cy="366712"/>
          </a:xfrm>
          <a:prstGeom prst="rect">
            <a:avLst/>
          </a:prstGeom>
          <a:solidFill>
            <a:srgbClr val="FFFF00"/>
          </a:solidFill>
          <a:ln w="9525">
            <a:noFill/>
            <a:miter lim="800000"/>
            <a:headEnd/>
            <a:tailEnd/>
          </a:ln>
        </p:spPr>
        <p:txBody>
          <a:bodyPr wrap="none">
            <a:spAutoFit/>
          </a:bodyPr>
          <a:lstStyle/>
          <a:p>
            <a:r>
              <a:rPr lang="en-US" dirty="0"/>
              <a:t>1998</a:t>
            </a:r>
            <a:endParaRPr lang="ru-RU" dirty="0"/>
          </a:p>
        </p:txBody>
      </p:sp>
      <p:pic>
        <p:nvPicPr>
          <p:cNvPr id="4" name="Рисунок 3" descr="File0047.JPG"/>
          <p:cNvPicPr>
            <a:picLocks noChangeAspect="1"/>
          </p:cNvPicPr>
          <p:nvPr/>
        </p:nvPicPr>
        <p:blipFill>
          <a:blip r:embed="rId3" cstate="print"/>
          <a:stretch>
            <a:fillRect/>
          </a:stretch>
        </p:blipFill>
        <p:spPr>
          <a:xfrm>
            <a:off x="6631904" y="3140968"/>
            <a:ext cx="2512095" cy="3717032"/>
          </a:xfrm>
          <a:prstGeom prst="rect">
            <a:avLst/>
          </a:prstGeom>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2"/>
          <p:cNvPicPr>
            <a:picLocks noChangeAspect="1" noChangeArrowheads="1"/>
          </p:cNvPicPr>
          <p:nvPr/>
        </p:nvPicPr>
        <p:blipFill>
          <a:blip r:embed="rId2" cstate="print"/>
          <a:srcRect/>
          <a:stretch>
            <a:fillRect/>
          </a:stretch>
        </p:blipFill>
        <p:spPr bwMode="auto">
          <a:xfrm>
            <a:off x="179512" y="0"/>
            <a:ext cx="8705850" cy="2336800"/>
          </a:xfrm>
          <a:prstGeom prst="rect">
            <a:avLst/>
          </a:prstGeom>
          <a:noFill/>
          <a:ln w="9525">
            <a:noFill/>
            <a:miter lim="800000"/>
            <a:headEnd/>
            <a:tailEnd/>
          </a:ln>
        </p:spPr>
      </p:pic>
      <p:pic>
        <p:nvPicPr>
          <p:cNvPr id="119811" name="Picture 3"/>
          <p:cNvPicPr>
            <a:picLocks noChangeAspect="1" noChangeArrowheads="1"/>
          </p:cNvPicPr>
          <p:nvPr/>
        </p:nvPicPr>
        <p:blipFill>
          <a:blip r:embed="rId3" cstate="print"/>
          <a:srcRect/>
          <a:stretch>
            <a:fillRect/>
          </a:stretch>
        </p:blipFill>
        <p:spPr bwMode="auto">
          <a:xfrm>
            <a:off x="1" y="2311616"/>
            <a:ext cx="4499991" cy="4546383"/>
          </a:xfrm>
          <a:prstGeom prst="rect">
            <a:avLst/>
          </a:prstGeom>
          <a:noFill/>
          <a:ln w="9525">
            <a:noFill/>
            <a:miter lim="800000"/>
            <a:headEnd/>
            <a:tailEnd/>
          </a:ln>
        </p:spPr>
      </p:pic>
      <p:pic>
        <p:nvPicPr>
          <p:cNvPr id="6" name="Рисунок 5" descr="3TESLA&amp;1OptCells.jpg"/>
          <p:cNvPicPr>
            <a:picLocks noChangeAspect="1"/>
          </p:cNvPicPr>
          <p:nvPr/>
        </p:nvPicPr>
        <p:blipFill>
          <a:blip r:embed="rId4" cstate="print"/>
          <a:stretch>
            <a:fillRect/>
          </a:stretch>
        </p:blipFill>
        <p:spPr>
          <a:xfrm>
            <a:off x="4572000" y="2564904"/>
            <a:ext cx="4572000" cy="1652860"/>
          </a:xfrm>
          <a:prstGeom prst="rect">
            <a:avLst/>
          </a:prstGeom>
        </p:spPr>
      </p:pic>
      <p:pic>
        <p:nvPicPr>
          <p:cNvPr id="119812" name="Picture 4"/>
          <p:cNvPicPr>
            <a:picLocks noChangeAspect="1" noChangeArrowheads="1"/>
          </p:cNvPicPr>
          <p:nvPr/>
        </p:nvPicPr>
        <p:blipFill>
          <a:blip r:embed="rId5" cstate="print"/>
          <a:srcRect/>
          <a:stretch>
            <a:fillRect/>
          </a:stretch>
        </p:blipFill>
        <p:spPr bwMode="auto">
          <a:xfrm>
            <a:off x="4522009" y="4509121"/>
            <a:ext cx="4621991" cy="2348880"/>
          </a:xfrm>
          <a:prstGeom prst="rect">
            <a:avLst/>
          </a:prstGeom>
          <a:noFill/>
          <a:ln w="9525">
            <a:noFill/>
            <a:miter lim="800000"/>
            <a:headEnd/>
            <a:tailEnd/>
          </a:ln>
        </p:spPr>
      </p:pic>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852936"/>
            <a:ext cx="8928992"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3. RF for </a:t>
            </a:r>
            <a:r>
              <a:rPr lang="en-US" sz="4800" b="1" i="1" dirty="0" err="1" smtClean="0">
                <a:solidFill>
                  <a:srgbClr val="C00000"/>
                </a:solidFill>
              </a:rPr>
              <a:t>NovoFEL</a:t>
            </a:r>
            <a:r>
              <a:rPr lang="en-US" sz="4800" b="1" i="1" dirty="0" smtClean="0">
                <a:solidFill>
                  <a:srgbClr val="C00000"/>
                </a:solidFill>
              </a:rPr>
              <a:t>.</a:t>
            </a:r>
            <a:endParaRPr lang="ru-RU" sz="4800" b="1" i="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Дуга 49"/>
          <p:cNvSpPr/>
          <p:nvPr/>
        </p:nvSpPr>
        <p:spPr>
          <a:xfrm flipH="1">
            <a:off x="5184220" y="1692070"/>
            <a:ext cx="2304000" cy="2304000"/>
          </a:xfrm>
          <a:prstGeom prst="arc">
            <a:avLst>
              <a:gd name="adj1" fmla="val 5321361"/>
              <a:gd name="adj2" fmla="val 16128556"/>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10" name="Прямая соединительная линия 9"/>
          <p:cNvCxnSpPr>
            <a:stCxn id="55" idx="1"/>
            <a:endCxn id="6" idx="3"/>
          </p:cNvCxnSpPr>
          <p:nvPr/>
        </p:nvCxnSpPr>
        <p:spPr>
          <a:xfrm flipH="1">
            <a:off x="6336220" y="1691980"/>
            <a:ext cx="1152820" cy="45"/>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Дуга 13"/>
          <p:cNvSpPr/>
          <p:nvPr/>
        </p:nvSpPr>
        <p:spPr>
          <a:xfrm>
            <a:off x="1584220" y="1692115"/>
            <a:ext cx="2304000" cy="2304000"/>
          </a:xfrm>
          <a:prstGeom prst="arc">
            <a:avLst>
              <a:gd name="adj1" fmla="val 5321361"/>
              <a:gd name="adj2" fmla="val 16128556"/>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20" name="Прямая со стрелкой 19"/>
          <p:cNvCxnSpPr/>
          <p:nvPr/>
        </p:nvCxnSpPr>
        <p:spPr>
          <a:xfrm rot="16200000" flipV="1">
            <a:off x="7164825" y="1368020"/>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7" name="Прямоугольник 26"/>
          <p:cNvSpPr/>
          <p:nvPr/>
        </p:nvSpPr>
        <p:spPr>
          <a:xfrm>
            <a:off x="6804248" y="1043975"/>
            <a:ext cx="612782" cy="400110"/>
          </a:xfrm>
          <a:prstGeom prst="rect">
            <a:avLst/>
          </a:prstGeom>
          <a:noFill/>
        </p:spPr>
        <p:txBody>
          <a:bodyPr wrap="square">
            <a:spAutoFit/>
          </a:bodyPr>
          <a:lstStyle/>
          <a:p>
            <a:pPr algn="ctr"/>
            <a:r>
              <a:rPr lang="en-US" sz="2000" b="1" i="1" dirty="0" err="1" smtClean="0">
                <a:latin typeface="Times New Roman" pitchFamily="18" charset="0"/>
                <a:cs typeface="Times New Roman" pitchFamily="18" charset="0"/>
              </a:rPr>
              <a:t>E</a:t>
            </a:r>
            <a:r>
              <a:rPr lang="en-US" sz="2000" b="1" i="1" baseline="-25000" dirty="0" err="1" smtClean="0">
                <a:latin typeface="Times New Roman" pitchFamily="18" charset="0"/>
                <a:cs typeface="Times New Roman" pitchFamily="18" charset="0"/>
              </a:rPr>
              <a:t>inj</a:t>
            </a:r>
            <a:endParaRPr lang="en-US" sz="2000" b="1" i="1" baseline="-25000" dirty="0" smtClean="0">
              <a:latin typeface="Times New Roman" pitchFamily="18" charset="0"/>
              <a:cs typeface="Times New Roman" pitchFamily="18" charset="0"/>
            </a:endParaRPr>
          </a:p>
        </p:txBody>
      </p:sp>
      <p:sp>
        <p:nvSpPr>
          <p:cNvPr id="30" name="Прямоугольник 29"/>
          <p:cNvSpPr/>
          <p:nvPr/>
        </p:nvSpPr>
        <p:spPr>
          <a:xfrm>
            <a:off x="107381" y="3949045"/>
            <a:ext cx="2052839" cy="400110"/>
          </a:xfrm>
          <a:prstGeom prst="rect">
            <a:avLst/>
          </a:prstGeom>
          <a:noFill/>
        </p:spPr>
        <p:txBody>
          <a:bodyPr wrap="square">
            <a:spAutoFit/>
          </a:bodyPr>
          <a:lstStyle/>
          <a:p>
            <a:pPr algn="ctr"/>
            <a:r>
              <a:rPr lang="en-US" sz="2000" b="1" i="1" dirty="0" smtClean="0">
                <a:latin typeface="Times New Roman" pitchFamily="18" charset="0"/>
                <a:cs typeface="Times New Roman" pitchFamily="18" charset="0"/>
              </a:rPr>
              <a:t>E </a:t>
            </a:r>
            <a:r>
              <a:rPr lang="en-US" sz="2000" b="1" dirty="0" smtClean="0">
                <a:latin typeface="Times New Roman" pitchFamily="18" charset="0"/>
                <a:cs typeface="Times New Roman" pitchFamily="18" charset="0"/>
              </a:rPr>
              <a:t>= </a:t>
            </a:r>
            <a:r>
              <a:rPr lang="en-US" sz="2000" b="1" i="1" dirty="0" err="1" smtClean="0">
                <a:latin typeface="Times New Roman" pitchFamily="18" charset="0"/>
                <a:cs typeface="Times New Roman" pitchFamily="18" charset="0"/>
              </a:rPr>
              <a:t>E</a:t>
            </a:r>
            <a:r>
              <a:rPr lang="en-US" sz="2000" b="1" i="1" baseline="-25000" dirty="0" err="1" smtClean="0">
                <a:latin typeface="Times New Roman" pitchFamily="18" charset="0"/>
                <a:cs typeface="Times New Roman" pitchFamily="18" charset="0"/>
              </a:rPr>
              <a:t>inj</a:t>
            </a:r>
            <a:r>
              <a:rPr lang="ru-RU" sz="2000" b="1" dirty="0" smtClean="0">
                <a:latin typeface="Times New Roman" pitchFamily="18" charset="0"/>
                <a:cs typeface="Times New Roman" pitchFamily="18" charset="0"/>
              </a:rPr>
              <a:t> +    </a:t>
            </a:r>
            <a:r>
              <a:rPr lang="ru-RU" sz="2000" b="1" dirty="0" smtClean="0">
                <a:latin typeface="Times New Roman" pitchFamily="18" charset="0"/>
                <a:cs typeface="Times New Roman" pitchFamily="18" charset="0"/>
                <a:sym typeface="Symbol"/>
              </a:rPr>
              <a:t></a:t>
            </a:r>
            <a:r>
              <a:rPr lang="en-US" sz="2000" b="1" i="1" dirty="0" smtClean="0">
                <a:latin typeface="Times New Roman" pitchFamily="18" charset="0"/>
                <a:cs typeface="Times New Roman" pitchFamily="18" charset="0"/>
              </a:rPr>
              <a:t>E</a:t>
            </a:r>
            <a:r>
              <a:rPr lang="ru-RU" sz="2000" b="1" baseline="-25000" dirty="0" smtClean="0">
                <a:latin typeface="Times New Roman" pitchFamily="18" charset="0"/>
                <a:cs typeface="Times New Roman" pitchFamily="18" charset="0"/>
              </a:rPr>
              <a:t>1</a:t>
            </a:r>
            <a:endParaRPr lang="en-US" sz="2000" b="1" baseline="-25000" dirty="0" smtClean="0">
              <a:latin typeface="Times New Roman" pitchFamily="18" charset="0"/>
              <a:cs typeface="Times New Roman" pitchFamily="18" charset="0"/>
            </a:endParaRPr>
          </a:p>
        </p:txBody>
      </p:sp>
      <p:sp>
        <p:nvSpPr>
          <p:cNvPr id="31" name="Прямоугольник 30"/>
          <p:cNvSpPr/>
          <p:nvPr/>
        </p:nvSpPr>
        <p:spPr>
          <a:xfrm>
            <a:off x="6948330" y="3949045"/>
            <a:ext cx="1080150" cy="400110"/>
          </a:xfrm>
          <a:prstGeom prst="rect">
            <a:avLst/>
          </a:prstGeom>
          <a:noFill/>
        </p:spPr>
        <p:txBody>
          <a:bodyPr wrap="square">
            <a:spAutoFit/>
          </a:bodyPr>
          <a:lstStyle/>
          <a:p>
            <a:pPr algn="ctr"/>
            <a:r>
              <a:rPr lang="ru-RU" sz="2000" b="1" dirty="0" smtClean="0">
                <a:latin typeface="Times New Roman" pitchFamily="18" charset="0"/>
                <a:cs typeface="Times New Roman" pitchFamily="18" charset="0"/>
                <a:sym typeface="Symbol"/>
              </a:rPr>
              <a:t> </a:t>
            </a:r>
            <a:r>
              <a:rPr lang="ru-RU" sz="2000" b="1" dirty="0" smtClean="0">
                <a:latin typeface="Times New Roman" pitchFamily="18" charset="0"/>
                <a:cs typeface="Times New Roman" pitchFamily="18" charset="0"/>
              </a:rPr>
              <a:t>0.99</a:t>
            </a:r>
            <a:r>
              <a:rPr lang="en-US" sz="2000" b="1" i="1" dirty="0" smtClean="0">
                <a:latin typeface="Times New Roman" pitchFamily="18" charset="0"/>
                <a:cs typeface="Times New Roman" pitchFamily="18" charset="0"/>
              </a:rPr>
              <a:t>E</a:t>
            </a:r>
            <a:endParaRPr lang="en-US" sz="2000" b="1" baseline="-25000" dirty="0" smtClean="0">
              <a:latin typeface="Times New Roman" pitchFamily="18" charset="0"/>
              <a:cs typeface="Times New Roman" pitchFamily="18" charset="0"/>
            </a:endParaRPr>
          </a:p>
        </p:txBody>
      </p:sp>
      <p:grpSp>
        <p:nvGrpSpPr>
          <p:cNvPr id="2" name="Группа 41"/>
          <p:cNvGrpSpPr/>
          <p:nvPr/>
        </p:nvGrpSpPr>
        <p:grpSpPr>
          <a:xfrm>
            <a:off x="360050" y="1043975"/>
            <a:ext cx="2376170" cy="936140"/>
            <a:chOff x="360050" y="1043975"/>
            <a:chExt cx="2376170" cy="936140"/>
          </a:xfrm>
        </p:grpSpPr>
        <p:sp>
          <p:nvSpPr>
            <p:cNvPr id="7" name="Прямоугольник 6"/>
            <p:cNvSpPr/>
            <p:nvPr/>
          </p:nvSpPr>
          <p:spPr>
            <a:xfrm>
              <a:off x="360050" y="1404115"/>
              <a:ext cx="1224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smtClean="0"/>
                <a:t>Beam dump</a:t>
              </a:r>
              <a:endParaRPr lang="ru-RU" sz="1600" dirty="0"/>
            </a:p>
          </p:txBody>
        </p:sp>
        <p:cxnSp>
          <p:nvCxnSpPr>
            <p:cNvPr id="13" name="Прямая соединительная линия 12"/>
            <p:cNvCxnSpPr>
              <a:stCxn id="6" idx="1"/>
              <a:endCxn id="7" idx="3"/>
            </p:cNvCxnSpPr>
            <p:nvPr/>
          </p:nvCxnSpPr>
          <p:spPr>
            <a:xfrm flipH="1">
              <a:off x="1584050" y="1692025"/>
              <a:ext cx="1152170" cy="9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Прямая со стрелкой 20"/>
            <p:cNvCxnSpPr/>
            <p:nvPr/>
          </p:nvCxnSpPr>
          <p:spPr>
            <a:xfrm rot="16200000" flipV="1">
              <a:off x="1908265" y="1368021"/>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32" name="Прямоугольник 31"/>
            <p:cNvSpPr/>
            <p:nvPr/>
          </p:nvSpPr>
          <p:spPr>
            <a:xfrm>
              <a:off x="1656230" y="1043975"/>
              <a:ext cx="611514" cy="400110"/>
            </a:xfrm>
            <a:prstGeom prst="rect">
              <a:avLst/>
            </a:prstGeom>
            <a:noFill/>
          </p:spPr>
          <p:txBody>
            <a:bodyPr wrap="square">
              <a:spAutoFit/>
            </a:bodyPr>
            <a:lstStyle/>
            <a:p>
              <a:pPr algn="ctr"/>
              <a:r>
                <a:rPr lang="en-US" sz="2000" b="1" i="1" dirty="0" err="1" smtClean="0">
                  <a:latin typeface="Times New Roman" pitchFamily="18" charset="0"/>
                  <a:cs typeface="Times New Roman" pitchFamily="18" charset="0"/>
                </a:rPr>
                <a:t>E</a:t>
              </a:r>
              <a:r>
                <a:rPr lang="en-US" sz="2000" b="1" i="1" baseline="-25000" dirty="0" err="1" smtClean="0">
                  <a:latin typeface="Times New Roman" pitchFamily="18" charset="0"/>
                  <a:cs typeface="Times New Roman" pitchFamily="18" charset="0"/>
                </a:rPr>
                <a:t>inj</a:t>
              </a:r>
              <a:endParaRPr lang="en-US" sz="2000" b="1" i="1" baseline="-25000" dirty="0" smtClean="0">
                <a:latin typeface="Times New Roman" pitchFamily="18" charset="0"/>
                <a:cs typeface="Times New Roman" pitchFamily="18" charset="0"/>
              </a:endParaRPr>
            </a:p>
          </p:txBody>
        </p:sp>
      </p:grpSp>
      <p:pic>
        <p:nvPicPr>
          <p:cNvPr id="46082" name="Picture 2"/>
          <p:cNvPicPr>
            <a:picLocks noChangeAspect="1" noChangeArrowheads="1"/>
          </p:cNvPicPr>
          <p:nvPr/>
        </p:nvPicPr>
        <p:blipFill>
          <a:blip r:embed="rId3" cstate="print"/>
          <a:srcRect/>
          <a:stretch>
            <a:fillRect/>
          </a:stretch>
        </p:blipFill>
        <p:spPr bwMode="auto">
          <a:xfrm rot="16200000" flipH="1">
            <a:off x="3997416" y="4579665"/>
            <a:ext cx="1122363" cy="549275"/>
          </a:xfrm>
          <a:prstGeom prst="rect">
            <a:avLst/>
          </a:prstGeom>
          <a:noFill/>
          <a:ln w="9525">
            <a:noFill/>
            <a:miter lim="800000"/>
            <a:headEnd/>
            <a:tailEnd/>
          </a:ln>
          <a:effectLst/>
        </p:spPr>
      </p:pic>
      <p:cxnSp>
        <p:nvCxnSpPr>
          <p:cNvPr id="36" name="Прямая соединительная линия 35"/>
          <p:cNvCxnSpPr/>
          <p:nvPr/>
        </p:nvCxnSpPr>
        <p:spPr>
          <a:xfrm>
            <a:off x="4572000" y="5269290"/>
            <a:ext cx="0" cy="292388"/>
          </a:xfrm>
          <a:prstGeom prst="line">
            <a:avLst/>
          </a:prstGeom>
          <a:ln w="25400">
            <a:solidFill>
              <a:srgbClr val="C0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829272" y="5652615"/>
            <a:ext cx="1475890" cy="584775"/>
          </a:xfrm>
          <a:prstGeom prst="rect">
            <a:avLst/>
          </a:prstGeom>
          <a:noFill/>
        </p:spPr>
        <p:txBody>
          <a:bodyPr wrap="square" rtlCol="0">
            <a:spAutoFit/>
          </a:bodyPr>
          <a:lstStyle/>
          <a:p>
            <a:pPr algn="ctr"/>
            <a:r>
              <a:rPr lang="en-US" sz="1600" i="1" dirty="0" smtClean="0">
                <a:solidFill>
                  <a:srgbClr val="C00000"/>
                </a:solidFill>
              </a:rPr>
              <a:t>THz radiation</a:t>
            </a:r>
          </a:p>
          <a:p>
            <a:pPr algn="ctr"/>
            <a:r>
              <a:rPr lang="en-US" sz="1600" i="1" dirty="0" err="1" smtClean="0">
                <a:solidFill>
                  <a:srgbClr val="C00000"/>
                </a:solidFill>
              </a:rPr>
              <a:t>P</a:t>
            </a:r>
            <a:r>
              <a:rPr lang="en-US" sz="1600" i="1" baseline="-25000" dirty="0" err="1" smtClean="0">
                <a:solidFill>
                  <a:srgbClr val="C00000"/>
                </a:solidFill>
              </a:rPr>
              <a:t>THz</a:t>
            </a:r>
            <a:r>
              <a:rPr lang="en-US" sz="1600" i="1" dirty="0" smtClean="0">
                <a:solidFill>
                  <a:srgbClr val="C00000"/>
                </a:solidFill>
              </a:rPr>
              <a:t> ~</a:t>
            </a:r>
            <a:r>
              <a:rPr lang="ru-RU" sz="1600" i="1" dirty="0" smtClean="0">
                <a:solidFill>
                  <a:srgbClr val="C00000"/>
                </a:solidFill>
              </a:rPr>
              <a:t>1% </a:t>
            </a:r>
            <a:r>
              <a:rPr lang="en-US" sz="1600" i="1" dirty="0" err="1" smtClean="0">
                <a:solidFill>
                  <a:srgbClr val="C00000"/>
                </a:solidFill>
              </a:rPr>
              <a:t>P</a:t>
            </a:r>
            <a:r>
              <a:rPr lang="en-US" sz="1600" i="1" baseline="-25000" dirty="0" err="1" smtClean="0">
                <a:solidFill>
                  <a:srgbClr val="C00000"/>
                </a:solidFill>
              </a:rPr>
              <a:t>beam</a:t>
            </a:r>
            <a:endParaRPr lang="ru-RU" sz="1600" i="1" baseline="-25000" dirty="0">
              <a:solidFill>
                <a:srgbClr val="C00000"/>
              </a:solidFill>
            </a:endParaRPr>
          </a:p>
        </p:txBody>
      </p:sp>
      <p:sp>
        <p:nvSpPr>
          <p:cNvPr id="6" name="Прямоугольник 5"/>
          <p:cNvSpPr/>
          <p:nvPr/>
        </p:nvSpPr>
        <p:spPr>
          <a:xfrm>
            <a:off x="2736220" y="1404025"/>
            <a:ext cx="360000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smtClean="0"/>
              <a:t>Accelerating structure</a:t>
            </a:r>
            <a:endParaRPr lang="ru-RU" sz="1600" dirty="0"/>
          </a:p>
        </p:txBody>
      </p:sp>
      <p:sp>
        <p:nvSpPr>
          <p:cNvPr id="23" name="Овал 22"/>
          <p:cNvSpPr/>
          <p:nvPr/>
        </p:nvSpPr>
        <p:spPr>
          <a:xfrm>
            <a:off x="4248590" y="1030039"/>
            <a:ext cx="504070" cy="400110"/>
          </a:xfrm>
          <a:prstGeom prst="ellipse">
            <a:avLst/>
          </a:prstGeom>
          <a:solidFill>
            <a:srgbClr val="FFFFFF"/>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8" name="Прямоугольник 27"/>
          <p:cNvSpPr/>
          <p:nvPr/>
        </p:nvSpPr>
        <p:spPr>
          <a:xfrm>
            <a:off x="4218481" y="1003915"/>
            <a:ext cx="1080150" cy="400110"/>
          </a:xfrm>
          <a:prstGeom prst="rect">
            <a:avLst/>
          </a:prstGeom>
          <a:noFill/>
        </p:spPr>
        <p:txBody>
          <a:bodyPr wrap="square">
            <a:spAutoFit/>
          </a:bodyPr>
          <a:lstStyle/>
          <a:p>
            <a:pPr algn="ctr"/>
            <a:r>
              <a:rPr lang="ru-RU" sz="2000" b="1" dirty="0" smtClean="0">
                <a:latin typeface="Times New Roman" pitchFamily="18" charset="0"/>
                <a:cs typeface="Times New Roman" pitchFamily="18" charset="0"/>
              </a:rPr>
              <a:t>+</a:t>
            </a:r>
            <a:r>
              <a:rPr lang="en-US" sz="2000" b="1" dirty="0" smtClean="0">
                <a:latin typeface="Times New Roman" pitchFamily="18" charset="0"/>
                <a:cs typeface="Times New Roman" pitchFamily="18" charset="0"/>
              </a:rPr>
              <a:t>/</a:t>
            </a:r>
            <a:r>
              <a:rPr lang="ru-RU" sz="2000" b="1" dirty="0" smtClean="0">
                <a:latin typeface="Times New Roman" pitchFamily="18" charset="0"/>
                <a:cs typeface="Times New Roman" pitchFamily="18" charset="0"/>
                <a:sym typeface="Symbol"/>
              </a:rPr>
              <a:t></a:t>
            </a:r>
            <a:r>
              <a:rPr lang="ru-RU" sz="2000" b="1" dirty="0" smtClean="0">
                <a:latin typeface="Times New Roman" pitchFamily="18" charset="0"/>
                <a:cs typeface="Times New Roman" pitchFamily="18" charset="0"/>
              </a:rPr>
              <a:t> </a:t>
            </a:r>
            <a:r>
              <a:rPr lang="ru-RU" sz="2000" b="1" dirty="0" smtClean="0">
                <a:latin typeface="Times New Roman" pitchFamily="18" charset="0"/>
                <a:cs typeface="Times New Roman" pitchFamily="18" charset="0"/>
                <a:sym typeface="Symbol"/>
              </a:rPr>
              <a:t></a:t>
            </a:r>
            <a:r>
              <a:rPr lang="en-US" sz="2000" b="1" i="1" dirty="0" smtClean="0">
                <a:latin typeface="Times New Roman" pitchFamily="18" charset="0"/>
                <a:cs typeface="Times New Roman" pitchFamily="18" charset="0"/>
              </a:rPr>
              <a:t>E</a:t>
            </a:r>
            <a:r>
              <a:rPr lang="ru-RU" sz="2000" b="1" baseline="-25000" dirty="0" smtClean="0">
                <a:latin typeface="Times New Roman" pitchFamily="18" charset="0"/>
                <a:cs typeface="Times New Roman" pitchFamily="18" charset="0"/>
              </a:rPr>
              <a:t>1</a:t>
            </a:r>
            <a:endParaRPr lang="en-US" sz="2000" b="1" baseline="-25000" dirty="0" smtClean="0">
              <a:latin typeface="Times New Roman" pitchFamily="18" charset="0"/>
              <a:cs typeface="Times New Roman" pitchFamily="18" charset="0"/>
            </a:endParaRPr>
          </a:p>
        </p:txBody>
      </p:sp>
      <p:sp>
        <p:nvSpPr>
          <p:cNvPr id="55" name="Прямоугольник 54"/>
          <p:cNvSpPr/>
          <p:nvPr/>
        </p:nvSpPr>
        <p:spPr>
          <a:xfrm>
            <a:off x="7489040" y="1403980"/>
            <a:ext cx="1224170" cy="5760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00" dirty="0" smtClean="0"/>
              <a:t>Injector</a:t>
            </a:r>
            <a:endParaRPr lang="ru-RU" sz="1600" dirty="0"/>
          </a:p>
        </p:txBody>
      </p:sp>
      <p:sp>
        <p:nvSpPr>
          <p:cNvPr id="8" name="Прямоугольник 7"/>
          <p:cNvSpPr/>
          <p:nvPr/>
        </p:nvSpPr>
        <p:spPr>
          <a:xfrm>
            <a:off x="2736220" y="3717120"/>
            <a:ext cx="3600000" cy="576000"/>
          </a:xfrm>
          <a:prstGeom prst="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00" dirty="0" smtClean="0"/>
              <a:t>FEL</a:t>
            </a:r>
            <a:endParaRPr lang="ru-RU" sz="1600" dirty="0" smtClean="0"/>
          </a:p>
          <a:p>
            <a:pPr algn="ctr"/>
            <a:r>
              <a:rPr lang="en-US" sz="1600" dirty="0" smtClean="0"/>
              <a:t>(</a:t>
            </a:r>
            <a:r>
              <a:rPr lang="en-US" sz="1600" dirty="0" err="1" smtClean="0"/>
              <a:t>undulator</a:t>
            </a:r>
            <a:r>
              <a:rPr lang="ru-RU" sz="1600" dirty="0" smtClean="0"/>
              <a:t>, </a:t>
            </a:r>
            <a:r>
              <a:rPr lang="en-US" sz="1600" dirty="0" smtClean="0"/>
              <a:t>optical resonator,</a:t>
            </a:r>
            <a:r>
              <a:rPr lang="ru-RU" sz="1600" dirty="0" smtClean="0"/>
              <a:t> …)</a:t>
            </a:r>
            <a:endParaRPr lang="ru-RU" sz="1600" dirty="0"/>
          </a:p>
        </p:txBody>
      </p:sp>
      <p:cxnSp>
        <p:nvCxnSpPr>
          <p:cNvPr id="62" name="Прямая со стрелкой 61"/>
          <p:cNvCxnSpPr/>
          <p:nvPr/>
        </p:nvCxnSpPr>
        <p:spPr>
          <a:xfrm rot="5400000" flipH="1" flipV="1">
            <a:off x="2375695" y="3969075"/>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3" name="Прямая со стрелкой 62"/>
          <p:cNvCxnSpPr/>
          <p:nvPr/>
        </p:nvCxnSpPr>
        <p:spPr>
          <a:xfrm rot="5400000" flipH="1" flipV="1">
            <a:off x="6768305" y="3969075"/>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nvGrpSpPr>
          <p:cNvPr id="3" name="Группа 45"/>
          <p:cNvGrpSpPr/>
          <p:nvPr/>
        </p:nvGrpSpPr>
        <p:grpSpPr>
          <a:xfrm>
            <a:off x="1283292" y="1691980"/>
            <a:ext cx="5910131" cy="2655336"/>
            <a:chOff x="1283292" y="1691980"/>
            <a:chExt cx="5910131" cy="2655336"/>
          </a:xfrm>
        </p:grpSpPr>
        <p:sp>
          <p:nvSpPr>
            <p:cNvPr id="25" name="Дуга 24"/>
            <p:cNvSpPr/>
            <p:nvPr/>
          </p:nvSpPr>
          <p:spPr>
            <a:xfrm>
              <a:off x="2448430" y="1692115"/>
              <a:ext cx="576000" cy="576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cxnSp>
          <p:nvCxnSpPr>
            <p:cNvPr id="29" name="Прямая соединительная линия 28"/>
            <p:cNvCxnSpPr>
              <a:endCxn id="25" idx="0"/>
            </p:cNvCxnSpPr>
            <p:nvPr/>
          </p:nvCxnSpPr>
          <p:spPr>
            <a:xfrm flipH="1">
              <a:off x="2743017" y="2268040"/>
              <a:ext cx="3593203" cy="0"/>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35" name="Дуга 34"/>
            <p:cNvSpPr/>
            <p:nvPr/>
          </p:nvSpPr>
          <p:spPr>
            <a:xfrm>
              <a:off x="2160220" y="1692025"/>
              <a:ext cx="1152000" cy="1152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41" name="Дуга 40"/>
            <p:cNvSpPr/>
            <p:nvPr/>
          </p:nvSpPr>
          <p:spPr>
            <a:xfrm>
              <a:off x="1879017" y="1692025"/>
              <a:ext cx="1728000" cy="1728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nvGrpSpPr>
            <p:cNvPr id="4" name="Группа 45"/>
            <p:cNvGrpSpPr/>
            <p:nvPr/>
          </p:nvGrpSpPr>
          <p:grpSpPr>
            <a:xfrm flipH="1">
              <a:off x="5465423" y="1691980"/>
              <a:ext cx="1728000" cy="1728000"/>
              <a:chOff x="1850757" y="2420505"/>
              <a:chExt cx="1728000" cy="1728000"/>
            </a:xfrm>
          </p:grpSpPr>
          <p:sp>
            <p:nvSpPr>
              <p:cNvPr id="43" name="Дуга 42"/>
              <p:cNvSpPr/>
              <p:nvPr/>
            </p:nvSpPr>
            <p:spPr>
              <a:xfrm>
                <a:off x="2420170" y="2420595"/>
                <a:ext cx="576000" cy="576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44" name="Дуга 43"/>
              <p:cNvSpPr/>
              <p:nvPr/>
            </p:nvSpPr>
            <p:spPr>
              <a:xfrm>
                <a:off x="2131960" y="2420505"/>
                <a:ext cx="1152000" cy="1152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sp>
            <p:nvSpPr>
              <p:cNvPr id="45" name="Дуга 44"/>
              <p:cNvSpPr/>
              <p:nvPr/>
            </p:nvSpPr>
            <p:spPr>
              <a:xfrm>
                <a:off x="1850757" y="2420505"/>
                <a:ext cx="1728000" cy="1728000"/>
              </a:xfrm>
              <a:prstGeom prst="arc">
                <a:avLst>
                  <a:gd name="adj1" fmla="val 5321361"/>
                  <a:gd name="adj2" fmla="val 16128556"/>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p>
            </p:txBody>
          </p:sp>
        </p:grpSp>
        <p:cxnSp>
          <p:nvCxnSpPr>
            <p:cNvPr id="49" name="Прямая соединительная линия 48"/>
            <p:cNvCxnSpPr>
              <a:stCxn id="44" idx="0"/>
            </p:cNvCxnSpPr>
            <p:nvPr/>
          </p:nvCxnSpPr>
          <p:spPr>
            <a:xfrm flipH="1">
              <a:off x="2743017" y="2843829"/>
              <a:ext cx="3580028" cy="152"/>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a:stCxn id="45" idx="0"/>
            </p:cNvCxnSpPr>
            <p:nvPr/>
          </p:nvCxnSpPr>
          <p:spPr>
            <a:xfrm flipH="1">
              <a:off x="2743017" y="3419754"/>
              <a:ext cx="3566644" cy="226"/>
            </a:xfrm>
            <a:prstGeom prst="line">
              <a:avLst/>
            </a:prstGeom>
            <a:ln w="3175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59" name="Прямая со стрелкой 58"/>
            <p:cNvCxnSpPr/>
            <p:nvPr/>
          </p:nvCxnSpPr>
          <p:spPr>
            <a:xfrm rot="5400000" flipH="1" flipV="1">
              <a:off x="4572635" y="2232140"/>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0" name="Прямая со стрелкой 59"/>
            <p:cNvCxnSpPr/>
            <p:nvPr/>
          </p:nvCxnSpPr>
          <p:spPr>
            <a:xfrm rot="5400000" flipH="1" flipV="1">
              <a:off x="4572635" y="2816915"/>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61" name="Прямая со стрелкой 60"/>
            <p:cNvCxnSpPr/>
            <p:nvPr/>
          </p:nvCxnSpPr>
          <p:spPr>
            <a:xfrm rot="5400000" flipH="1" flipV="1">
              <a:off x="4572635" y="3392995"/>
              <a:ext cx="0" cy="36005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40" name="Прямоугольник 39"/>
            <p:cNvSpPr/>
            <p:nvPr/>
          </p:nvSpPr>
          <p:spPr>
            <a:xfrm>
              <a:off x="1283292" y="3947206"/>
              <a:ext cx="270950" cy="400110"/>
            </a:xfrm>
            <a:prstGeom prst="rect">
              <a:avLst/>
            </a:prstGeom>
            <a:noFill/>
          </p:spPr>
          <p:txBody>
            <a:bodyPr wrap="square">
              <a:spAutoFit/>
            </a:bodyPr>
            <a:lstStyle/>
            <a:p>
              <a:pPr algn="ctr"/>
              <a:r>
                <a:rPr lang="en-US" sz="2000" b="1" i="1" dirty="0" smtClean="0">
                  <a:latin typeface="Times New Roman" pitchFamily="18" charset="0"/>
                  <a:cs typeface="Times New Roman" pitchFamily="18" charset="0"/>
                </a:rPr>
                <a:t>N</a:t>
              </a:r>
              <a:endParaRPr lang="en-US" sz="2000" b="1" baseline="-25000" dirty="0" smtClean="0">
                <a:latin typeface="Times New Roman" pitchFamily="18" charset="0"/>
                <a:cs typeface="Times New Roman" pitchFamily="18" charset="0"/>
              </a:endParaRPr>
            </a:p>
          </p:txBody>
        </p:sp>
      </p:grpSp>
      <p:sp>
        <p:nvSpPr>
          <p:cNvPr id="5837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58369" name="Object 1"/>
          <p:cNvGraphicFramePr>
            <a:graphicFrameLocks noChangeAspect="1"/>
          </p:cNvGraphicFramePr>
          <p:nvPr/>
        </p:nvGraphicFramePr>
        <p:xfrm>
          <a:off x="4802708" y="4433888"/>
          <a:ext cx="3441700" cy="723900"/>
        </p:xfrm>
        <a:graphic>
          <a:graphicData uri="http://schemas.openxmlformats.org/presentationml/2006/ole">
            <p:oleObj spid="_x0000_s65538" name="Equation" r:id="rId4" imgW="2311200" imgH="482400" progId="Equation.DSMT4">
              <p:embed/>
            </p:oleObj>
          </a:graphicData>
        </a:graphic>
      </p:graphicFrame>
      <p:sp>
        <p:nvSpPr>
          <p:cNvPr id="5837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8375" name="Rectangle 7"/>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1" name="Text Box 2"/>
          <p:cNvSpPr txBox="1">
            <a:spLocks noChangeArrowheads="1"/>
          </p:cNvSpPr>
          <p:nvPr/>
        </p:nvSpPr>
        <p:spPr bwMode="auto">
          <a:xfrm>
            <a:off x="0" y="333375"/>
            <a:ext cx="9144000" cy="519113"/>
          </a:xfrm>
          <a:prstGeom prst="rect">
            <a:avLst/>
          </a:prstGeom>
          <a:noFill/>
          <a:ln w="9525">
            <a:noFill/>
            <a:miter lim="800000"/>
            <a:headEnd/>
            <a:tailEnd/>
          </a:ln>
          <a:effectLst/>
        </p:spPr>
        <p:txBody>
          <a:bodyPr wrap="square">
            <a:spAutoFit/>
          </a:bodyPr>
          <a:lstStyle/>
          <a:p>
            <a:pPr algn="ctr">
              <a:spcBef>
                <a:spcPct val="50000"/>
              </a:spcBef>
              <a:defRPr/>
            </a:pPr>
            <a:r>
              <a:rPr lang="en-US" altLang="ru-RU" sz="2800" b="1" dirty="0" smtClean="0">
                <a:solidFill>
                  <a:srgbClr val="0000CC"/>
                </a:solidFill>
                <a:cs typeface="Arial" panose="020B0604020202020204" pitchFamily="34" charset="0"/>
              </a:rPr>
              <a:t>Overview </a:t>
            </a:r>
            <a:r>
              <a:rPr lang="en-US" altLang="ru-RU" sz="2800" b="1" dirty="0">
                <a:solidFill>
                  <a:srgbClr val="0000CC"/>
                </a:solidFill>
                <a:cs typeface="Arial" panose="020B0604020202020204" pitchFamily="34" charset="0"/>
              </a:rPr>
              <a:t>of the </a:t>
            </a: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facility</a:t>
            </a:r>
            <a:endParaRPr lang="ru-RU" sz="2800" b="1" dirty="0">
              <a:solidFill>
                <a:srgbClr val="0000CC"/>
              </a:solidFill>
              <a:effectLst>
                <a:outerShdw blurRad="38100" dist="38100" dir="2700000" algn="tl">
                  <a:srgbClr val="C0C0C0"/>
                </a:outerShdw>
              </a:effectLst>
              <a:latin typeface="Tahoma" pitchFamily="34" charset="0"/>
              <a:cs typeface="Tahoma" pitchFamily="34" charset="0"/>
            </a:endParaRPr>
          </a:p>
        </p:txBody>
      </p:sp>
      <p:sp>
        <p:nvSpPr>
          <p:cNvPr id="53" name="TextBox 52"/>
          <p:cNvSpPr txBox="1"/>
          <p:nvPr/>
        </p:nvSpPr>
        <p:spPr>
          <a:xfrm>
            <a:off x="5220072" y="2589173"/>
            <a:ext cx="3320717" cy="523220"/>
          </a:xfrm>
          <a:prstGeom prst="rect">
            <a:avLst/>
          </a:prstGeom>
          <a:solidFill>
            <a:schemeClr val="bg1"/>
          </a:solidFill>
        </p:spPr>
        <p:txBody>
          <a:bodyPr wrap="none" rtlCol="0">
            <a:spAutoFit/>
          </a:bodyPr>
          <a:lstStyle/>
          <a:p>
            <a:r>
              <a:rPr lang="en-US" sz="2800" b="1" i="1" dirty="0" smtClean="0">
                <a:solidFill>
                  <a:srgbClr val="FF0000"/>
                </a:solidFill>
              </a:rPr>
              <a:t>Race-track </a:t>
            </a:r>
            <a:r>
              <a:rPr lang="en-US" sz="2800" b="1" i="1" dirty="0" err="1" smtClean="0">
                <a:solidFill>
                  <a:srgbClr val="FF0000"/>
                </a:solidFill>
              </a:rPr>
              <a:t>microtron</a:t>
            </a:r>
            <a:endParaRPr lang="ru-RU" sz="2800" b="1" i="1" dirty="0">
              <a:solidFill>
                <a:srgbClr val="FF0000"/>
              </a:solidFill>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1+#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2000"/>
                                        <p:tgtEl>
                                          <p:spTgt spid="50"/>
                                        </p:tgtEl>
                                      </p:cBhvr>
                                    </p:animEffect>
                                  </p:childTnLst>
                                </p:cTn>
                              </p:par>
                            </p:childTnLst>
                          </p:cTn>
                        </p:par>
                        <p:par>
                          <p:cTn id="14" fill="hold">
                            <p:stCondLst>
                              <p:cond delay="2000"/>
                            </p:stCondLst>
                            <p:childTnLst>
                              <p:par>
                                <p:cTn id="15" presetID="10" presetClass="entr" presetSubtype="0" fill="hold" nodeType="after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fade">
                                      <p:cBhvr>
                                        <p:cTn id="17" dur="20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58369"/>
                                        </p:tgtEl>
                                        <p:attrNameLst>
                                          <p:attrName>style.visibility</p:attrName>
                                        </p:attrNameLst>
                                      </p:cBhvr>
                                      <p:to>
                                        <p:strVal val="visible"/>
                                      </p:to>
                                    </p:set>
                                    <p:anim calcmode="lin" valueType="num">
                                      <p:cBhvr additive="base">
                                        <p:cTn id="22" dur="500" fill="hold"/>
                                        <p:tgtEl>
                                          <p:spTgt spid="58369"/>
                                        </p:tgtEl>
                                        <p:attrNameLst>
                                          <p:attrName>ppt_x</p:attrName>
                                        </p:attrNameLst>
                                      </p:cBhvr>
                                      <p:tavLst>
                                        <p:tav tm="0">
                                          <p:val>
                                            <p:strVal val="1+#ppt_w/2"/>
                                          </p:val>
                                        </p:tav>
                                        <p:tav tm="100000">
                                          <p:val>
                                            <p:strVal val="#ppt_x"/>
                                          </p:val>
                                        </p:tav>
                                      </p:tavLst>
                                    </p:anim>
                                    <p:anim calcmode="lin" valueType="num">
                                      <p:cBhvr additive="base">
                                        <p:cTn id="23" dur="500" fill="hold"/>
                                        <p:tgtEl>
                                          <p:spTgt spid="58369"/>
                                        </p:tgtEl>
                                        <p:attrNameLst>
                                          <p:attrName>ppt_y</p:attrName>
                                        </p:attrNameLst>
                                      </p:cBhvr>
                                      <p:tavLst>
                                        <p:tav tm="0">
                                          <p:val>
                                            <p:strVal val="#ppt_y"/>
                                          </p:val>
                                        </p:tav>
                                        <p:tav tm="100000">
                                          <p:val>
                                            <p:strVal val="#ppt_y"/>
                                          </p:val>
                                        </p:tav>
                                      </p:tavLst>
                                    </p:anim>
                                  </p:childTnLst>
                                </p:cTn>
                              </p:par>
                            </p:childTnLst>
                          </p:cTn>
                        </p:par>
                        <p:par>
                          <p:cTn id="24" fill="hold">
                            <p:stCondLst>
                              <p:cond delay="500"/>
                            </p:stCondLst>
                            <p:childTnLst>
                              <p:par>
                                <p:cTn id="25" presetID="10"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2000"/>
                                        <p:tgtEl>
                                          <p:spTgt spid="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3"/>
                                        </p:tgtEl>
                                        <p:attrNameLst>
                                          <p:attrName>style.visibility</p:attrName>
                                        </p:attrNameLst>
                                      </p:cBhvr>
                                      <p:to>
                                        <p:strVal val="visible"/>
                                      </p:to>
                                    </p:set>
                                    <p:animEffect transition="in" filter="fade">
                                      <p:cBhvr>
                                        <p:cTn id="32" dur="20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31" grpId="0"/>
      <p:bldP spid="53"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0" y="333375"/>
            <a:ext cx="9144000" cy="519113"/>
          </a:xfrm>
          <a:prstGeom prst="rect">
            <a:avLst/>
          </a:prstGeom>
          <a:noFill/>
          <a:ln w="9525">
            <a:noFill/>
            <a:miter lim="800000"/>
            <a:headEnd/>
            <a:tailEnd/>
          </a:ln>
          <a:effectLst/>
        </p:spPr>
        <p:txBody>
          <a:bodyPr wrap="square">
            <a:spAutoFit/>
          </a:bodyPr>
          <a:lstStyle/>
          <a:p>
            <a:pPr algn="ctr">
              <a:spcBef>
                <a:spcPct val="50000"/>
              </a:spcBef>
              <a:defRPr/>
            </a:pPr>
            <a:r>
              <a:rPr lang="en-US" altLang="ru-RU" sz="2800" b="1" dirty="0" smtClean="0">
                <a:solidFill>
                  <a:srgbClr val="0000CC"/>
                </a:solidFill>
                <a:cs typeface="Arial" panose="020B0604020202020204" pitchFamily="34" charset="0"/>
              </a:rPr>
              <a:t>Overview </a:t>
            </a:r>
            <a:r>
              <a:rPr lang="en-US" altLang="ru-RU" sz="2800" b="1" dirty="0">
                <a:solidFill>
                  <a:srgbClr val="0000CC"/>
                </a:solidFill>
                <a:cs typeface="Arial" panose="020B0604020202020204" pitchFamily="34" charset="0"/>
              </a:rPr>
              <a:t>of the </a:t>
            </a:r>
            <a:r>
              <a:rPr lang="en-US" altLang="ru-RU" sz="2800" b="1" dirty="0" err="1">
                <a:solidFill>
                  <a:srgbClr val="0000CC"/>
                </a:solidFill>
                <a:cs typeface="Arial" panose="020B0604020202020204" pitchFamily="34" charset="0"/>
              </a:rPr>
              <a:t>NovoFEL</a:t>
            </a:r>
            <a:r>
              <a:rPr lang="en-US" altLang="ru-RU" sz="2800" b="1" dirty="0">
                <a:solidFill>
                  <a:srgbClr val="0000CC"/>
                </a:solidFill>
                <a:cs typeface="Arial" panose="020B0604020202020204" pitchFamily="34" charset="0"/>
              </a:rPr>
              <a:t> facility</a:t>
            </a:r>
            <a:endParaRPr lang="ru-RU" sz="2800" b="1" dirty="0">
              <a:solidFill>
                <a:srgbClr val="0000CC"/>
              </a:solidFill>
              <a:effectLst>
                <a:outerShdw blurRad="38100" dist="38100" dir="2700000" algn="tl">
                  <a:srgbClr val="C0C0C0"/>
                </a:outerShdw>
              </a:effectLst>
              <a:latin typeface="Tahoma" pitchFamily="34" charset="0"/>
              <a:cs typeface="Tahoma" pitchFamily="34" charset="0"/>
            </a:endParaRPr>
          </a:p>
        </p:txBody>
      </p:sp>
      <p:sp>
        <p:nvSpPr>
          <p:cNvPr id="11269" name="Rectangle 3"/>
          <p:cNvSpPr txBox="1">
            <a:spLocks noChangeArrowheads="1"/>
          </p:cNvSpPr>
          <p:nvPr/>
        </p:nvSpPr>
        <p:spPr bwMode="auto">
          <a:xfrm>
            <a:off x="-14570" y="1052736"/>
            <a:ext cx="9143999" cy="20780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450000" rIns="450000"/>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eaLnBrk="1" hangingPunct="1">
              <a:lnSpc>
                <a:spcPct val="125000"/>
              </a:lnSpc>
              <a:spcBef>
                <a:spcPct val="70000"/>
              </a:spcBef>
              <a:buClr>
                <a:srgbClr val="CC0000"/>
              </a:buClr>
              <a:buFont typeface="Wingdings" panose="05000000000000000000" pitchFamily="2" charset="2"/>
              <a:buChar char="Ø"/>
            </a:pPr>
            <a:r>
              <a:rPr lang="en-US" altLang="ru-RU" sz="2400" dirty="0">
                <a:solidFill>
                  <a:srgbClr val="0000CC"/>
                </a:solidFill>
              </a:rPr>
              <a:t>The first stage of Novosibirsk high power free electron laser (</a:t>
            </a:r>
            <a:r>
              <a:rPr lang="en-US" altLang="ru-RU" sz="2400" dirty="0" err="1">
                <a:solidFill>
                  <a:srgbClr val="0000CC"/>
                </a:solidFill>
              </a:rPr>
              <a:t>NovoFEL</a:t>
            </a:r>
            <a:r>
              <a:rPr lang="en-US" altLang="ru-RU" sz="2400" dirty="0">
                <a:solidFill>
                  <a:srgbClr val="0000CC"/>
                </a:solidFill>
              </a:rPr>
              <a:t>) based on </a:t>
            </a:r>
            <a:r>
              <a:rPr lang="en-US" altLang="ru-RU" sz="2400" dirty="0" smtClean="0">
                <a:solidFill>
                  <a:srgbClr val="0000CC"/>
                </a:solidFill>
              </a:rPr>
              <a:t>one-track </a:t>
            </a:r>
            <a:r>
              <a:rPr lang="en-US" altLang="ru-RU" sz="2400" dirty="0">
                <a:solidFill>
                  <a:srgbClr val="0000CC"/>
                </a:solidFill>
              </a:rPr>
              <a:t>energy recovery </a:t>
            </a:r>
            <a:r>
              <a:rPr lang="en-US" altLang="ru-RU" sz="2400" dirty="0" err="1">
                <a:solidFill>
                  <a:srgbClr val="0000CC"/>
                </a:solidFill>
              </a:rPr>
              <a:t>linac</a:t>
            </a:r>
            <a:r>
              <a:rPr lang="en-US" altLang="ru-RU" sz="2400" dirty="0">
                <a:solidFill>
                  <a:srgbClr val="0000CC"/>
                </a:solidFill>
              </a:rPr>
              <a:t> (ERL) working in spectral range (</a:t>
            </a:r>
            <a:r>
              <a:rPr lang="en-US" altLang="ru-RU" sz="2400" dirty="0" smtClean="0">
                <a:solidFill>
                  <a:srgbClr val="0000CC"/>
                </a:solidFill>
              </a:rPr>
              <a:t>90</a:t>
            </a:r>
            <a:r>
              <a:rPr lang="en-US" altLang="ru-RU" sz="2400" dirty="0" smtClean="0">
                <a:solidFill>
                  <a:srgbClr val="0000CC"/>
                </a:solidFill>
                <a:sym typeface="Symbol"/>
              </a:rPr>
              <a:t></a:t>
            </a:r>
            <a:r>
              <a:rPr lang="en-US" altLang="ru-RU" sz="2400" dirty="0" smtClean="0">
                <a:solidFill>
                  <a:srgbClr val="0000CC"/>
                </a:solidFill>
              </a:rPr>
              <a:t>240</a:t>
            </a:r>
            <a:r>
              <a:rPr lang="en-US" altLang="ru-RU" sz="2400" dirty="0">
                <a:solidFill>
                  <a:srgbClr val="0000CC"/>
                </a:solidFill>
              </a:rPr>
              <a:t>) </a:t>
            </a:r>
            <a:r>
              <a:rPr lang="en-US" altLang="ru-RU" sz="2400" dirty="0">
                <a:solidFill>
                  <a:srgbClr val="0000CC"/>
                </a:solidFill>
                <a:sym typeface="Symbol" panose="05050102010706020507" pitchFamily="18" charset="2"/>
              </a:rPr>
              <a:t>m was commissioned </a:t>
            </a:r>
            <a:r>
              <a:rPr lang="en-US" altLang="ru-RU" sz="2400" dirty="0" smtClean="0">
                <a:solidFill>
                  <a:srgbClr val="0000CC"/>
                </a:solidFill>
                <a:sym typeface="Symbol" panose="05050102010706020507" pitchFamily="18" charset="2"/>
              </a:rPr>
              <a:t>in </a:t>
            </a:r>
            <a:r>
              <a:rPr lang="en-US" altLang="ru-RU" sz="2400" dirty="0">
                <a:solidFill>
                  <a:srgbClr val="0000CC"/>
                </a:solidFill>
                <a:sym typeface="Symbol" panose="05050102010706020507" pitchFamily="18" charset="2"/>
              </a:rPr>
              <a:t>2003. </a:t>
            </a:r>
          </a:p>
          <a:p>
            <a:pPr algn="just">
              <a:lnSpc>
                <a:spcPct val="125000"/>
              </a:lnSpc>
              <a:spcBef>
                <a:spcPct val="70000"/>
              </a:spcBef>
              <a:buClr>
                <a:srgbClr val="CC0000"/>
              </a:buClr>
              <a:buFont typeface="Wingdings" panose="05000000000000000000" pitchFamily="2" charset="2"/>
              <a:buChar char="Ø"/>
            </a:pPr>
            <a:r>
              <a:rPr lang="en-US" altLang="ru-RU" sz="2400" dirty="0">
                <a:solidFill>
                  <a:srgbClr val="0000CC"/>
                </a:solidFill>
                <a:sym typeface="Symbol" panose="05050102010706020507" pitchFamily="18" charset="2"/>
              </a:rPr>
              <a:t>The second stage of </a:t>
            </a:r>
            <a:r>
              <a:rPr lang="en-US" altLang="ru-RU" sz="2400" dirty="0" err="1">
                <a:solidFill>
                  <a:srgbClr val="0000CC"/>
                </a:solidFill>
                <a:sym typeface="Symbol" panose="05050102010706020507" pitchFamily="18" charset="2"/>
              </a:rPr>
              <a:t>NovoFEL</a:t>
            </a:r>
            <a:r>
              <a:rPr lang="en-US" altLang="ru-RU" sz="2400" dirty="0">
                <a:solidFill>
                  <a:srgbClr val="0000CC"/>
                </a:solidFill>
                <a:sym typeface="Symbol" panose="05050102010706020507" pitchFamily="18" charset="2"/>
              </a:rPr>
              <a:t> based on </a:t>
            </a:r>
            <a:r>
              <a:rPr lang="en-US" altLang="ru-RU" sz="2400" dirty="0" smtClean="0">
                <a:solidFill>
                  <a:srgbClr val="0000CC"/>
                </a:solidFill>
                <a:sym typeface="Symbol" panose="05050102010706020507" pitchFamily="18" charset="2"/>
              </a:rPr>
              <a:t>two-tracks </a:t>
            </a:r>
            <a:r>
              <a:rPr lang="en-US" altLang="ru-RU" sz="2400" dirty="0">
                <a:solidFill>
                  <a:srgbClr val="0000CC"/>
                </a:solidFill>
                <a:sym typeface="Symbol" panose="05050102010706020507" pitchFamily="18" charset="2"/>
              </a:rPr>
              <a:t>energy recovery </a:t>
            </a:r>
            <a:r>
              <a:rPr lang="en-US" altLang="ru-RU" sz="2400" dirty="0" err="1">
                <a:solidFill>
                  <a:srgbClr val="0000CC"/>
                </a:solidFill>
                <a:sym typeface="Symbol" panose="05050102010706020507" pitchFamily="18" charset="2"/>
              </a:rPr>
              <a:t>linac</a:t>
            </a:r>
            <a:r>
              <a:rPr lang="en-US" altLang="ru-RU" sz="2400" dirty="0">
                <a:solidFill>
                  <a:srgbClr val="0000CC"/>
                </a:solidFill>
                <a:sym typeface="Symbol" panose="05050102010706020507" pitchFamily="18" charset="2"/>
              </a:rPr>
              <a:t>, working in spectral range </a:t>
            </a:r>
            <a:r>
              <a:rPr lang="en-US" altLang="ru-RU" sz="2400" dirty="0" smtClean="0">
                <a:solidFill>
                  <a:srgbClr val="0000CC"/>
                </a:solidFill>
              </a:rPr>
              <a:t>(37</a:t>
            </a:r>
            <a:r>
              <a:rPr lang="en-US" altLang="ru-RU" sz="2400" dirty="0" smtClean="0">
                <a:solidFill>
                  <a:srgbClr val="0000CC"/>
                </a:solidFill>
                <a:sym typeface="Symbol"/>
              </a:rPr>
              <a:t></a:t>
            </a:r>
            <a:r>
              <a:rPr lang="en-US" altLang="ru-RU" sz="2400" dirty="0" smtClean="0">
                <a:solidFill>
                  <a:srgbClr val="0000CC"/>
                </a:solidFill>
              </a:rPr>
              <a:t>80) </a:t>
            </a:r>
            <a:r>
              <a:rPr lang="en-US" altLang="ru-RU" sz="2400" dirty="0">
                <a:solidFill>
                  <a:srgbClr val="0000CC"/>
                </a:solidFill>
                <a:sym typeface="Symbol" panose="05050102010706020507" pitchFamily="18" charset="2"/>
              </a:rPr>
              <a:t>m, was commissioned in 2009. </a:t>
            </a:r>
          </a:p>
        </p:txBody>
      </p:sp>
      <p:sp>
        <p:nvSpPr>
          <p:cNvPr id="11270" name="Rectangle 3"/>
          <p:cNvSpPr txBox="1">
            <a:spLocks noChangeArrowheads="1"/>
          </p:cNvSpPr>
          <p:nvPr/>
        </p:nvSpPr>
        <p:spPr bwMode="auto">
          <a:xfrm>
            <a:off x="20439" y="4653136"/>
            <a:ext cx="9129429" cy="1368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450000" rIns="450000"/>
          <a:lstStyle>
            <a:lvl1pPr marL="342900" indent="-342900">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just">
              <a:lnSpc>
                <a:spcPct val="125000"/>
              </a:lnSpc>
              <a:spcBef>
                <a:spcPct val="70000"/>
              </a:spcBef>
              <a:buClr>
                <a:srgbClr val="CC0000"/>
              </a:buClr>
              <a:buFont typeface="Wingdings" panose="05000000000000000000" pitchFamily="2" charset="2"/>
              <a:buChar char="Ø"/>
            </a:pPr>
            <a:r>
              <a:rPr lang="en-US" altLang="ru-RU" sz="2400" dirty="0">
                <a:solidFill>
                  <a:srgbClr val="0000CC"/>
                </a:solidFill>
              </a:rPr>
              <a:t>The third stage of </a:t>
            </a:r>
            <a:r>
              <a:rPr lang="en-US" altLang="ru-RU" sz="2400" dirty="0" err="1">
                <a:solidFill>
                  <a:srgbClr val="0000CC"/>
                </a:solidFill>
              </a:rPr>
              <a:t>NovoFEL</a:t>
            </a:r>
            <a:r>
              <a:rPr lang="en-US" altLang="ru-RU" sz="2400" dirty="0">
                <a:solidFill>
                  <a:srgbClr val="0000CC"/>
                </a:solidFill>
              </a:rPr>
              <a:t> based on </a:t>
            </a:r>
            <a:r>
              <a:rPr lang="en-US" altLang="ru-RU" sz="2400" dirty="0" smtClean="0">
                <a:solidFill>
                  <a:srgbClr val="0000CC"/>
                </a:solidFill>
              </a:rPr>
              <a:t>four-tracks ERL </a:t>
            </a:r>
            <a:r>
              <a:rPr lang="en-US" altLang="ru-RU" sz="2400" dirty="0">
                <a:solidFill>
                  <a:srgbClr val="0000CC"/>
                </a:solidFill>
              </a:rPr>
              <a:t>was commissioned </a:t>
            </a:r>
            <a:r>
              <a:rPr lang="en-US" altLang="ru-RU" sz="2400" dirty="0" smtClean="0">
                <a:solidFill>
                  <a:srgbClr val="0000CC"/>
                </a:solidFill>
              </a:rPr>
              <a:t>in </a:t>
            </a:r>
            <a:r>
              <a:rPr lang="en-US" altLang="ru-RU" sz="2400" dirty="0">
                <a:solidFill>
                  <a:srgbClr val="0000CC"/>
                </a:solidFill>
              </a:rPr>
              <a:t>July of 2015. </a:t>
            </a:r>
            <a:r>
              <a:rPr lang="en-US" altLang="ru-RU" sz="2400" dirty="0" smtClean="0">
                <a:solidFill>
                  <a:srgbClr val="0000CC"/>
                </a:solidFill>
              </a:rPr>
              <a:t>Spectral range now is (8</a:t>
            </a:r>
            <a:r>
              <a:rPr lang="en-US" altLang="ru-RU" sz="2400" dirty="0" smtClean="0">
                <a:solidFill>
                  <a:srgbClr val="0000CC"/>
                </a:solidFill>
                <a:sym typeface="Symbol"/>
              </a:rPr>
              <a:t>1</a:t>
            </a:r>
            <a:r>
              <a:rPr lang="en-US" altLang="ru-RU" sz="2400" dirty="0" smtClean="0">
                <a:solidFill>
                  <a:srgbClr val="0000CC"/>
                </a:solidFill>
              </a:rPr>
              <a:t>1)</a:t>
            </a:r>
            <a:r>
              <a:rPr lang="en-US" altLang="ru-RU" sz="2400" dirty="0">
                <a:solidFill>
                  <a:srgbClr val="0000CC"/>
                </a:solidFill>
                <a:sym typeface="Symbol" panose="05050102010706020507" pitchFamily="18" charset="2"/>
              </a:rPr>
              <a:t> </a:t>
            </a:r>
            <a:r>
              <a:rPr lang="en-US" altLang="ru-RU" sz="2400" dirty="0" smtClean="0">
                <a:solidFill>
                  <a:srgbClr val="0000CC"/>
                </a:solidFill>
                <a:sym typeface="Symbol" panose="05050102010706020507" pitchFamily="18" charset="2"/>
              </a:rPr>
              <a:t>m. First operation for users was done in 201</a:t>
            </a:r>
            <a:r>
              <a:rPr lang="ru-RU" altLang="ru-RU" sz="2400" dirty="0" smtClean="0">
                <a:solidFill>
                  <a:srgbClr val="0000CC"/>
                </a:solidFill>
                <a:sym typeface="Symbol" panose="05050102010706020507" pitchFamily="18" charset="2"/>
              </a:rPr>
              <a:t>6</a:t>
            </a:r>
            <a:r>
              <a:rPr lang="en-US" altLang="ru-RU" sz="2400" dirty="0" smtClean="0">
                <a:solidFill>
                  <a:srgbClr val="0000CC"/>
                </a:solidFill>
                <a:sym typeface="Symbol" panose="05050102010706020507" pitchFamily="18" charset="2"/>
              </a:rPr>
              <a:t>.</a:t>
            </a:r>
            <a:endParaRPr lang="ru-RU" altLang="ru-RU" sz="2400" dirty="0">
              <a:solidFill>
                <a:srgbClr val="0000CC"/>
              </a:solidFill>
            </a:endParaRPr>
          </a:p>
        </p:txBody>
      </p:sp>
      <p:sp>
        <p:nvSpPr>
          <p:cNvPr id="8"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10" name="Прямая соединительная линия 22"/>
          <p:cNvCxnSpPr/>
          <p:nvPr/>
        </p:nvCxnSpPr>
        <p:spPr>
          <a:xfrm flipV="1">
            <a:off x="571457"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grpSp>
        <p:nvGrpSpPr>
          <p:cNvPr id="2" name="Group 10"/>
          <p:cNvGrpSpPr/>
          <p:nvPr/>
        </p:nvGrpSpPr>
        <p:grpSpPr>
          <a:xfrm>
            <a:off x="126929" y="6323638"/>
            <a:ext cx="444528" cy="432071"/>
            <a:chOff x="504587" y="5389048"/>
            <a:chExt cx="444528" cy="432071"/>
          </a:xfrm>
        </p:grpSpPr>
        <p:pic>
          <p:nvPicPr>
            <p:cNvPr id="12" name="Рисунок 1"/>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529631" y="5421372"/>
              <a:ext cx="394440" cy="367423"/>
            </a:xfrm>
            <a:prstGeom prst="rect">
              <a:avLst/>
            </a:prstGeom>
          </p:spPr>
        </p:pic>
        <p:sp>
          <p:nvSpPr>
            <p:cNvPr id="13" name="Rounded Rectangle 12"/>
            <p:cNvSpPr>
              <a:spLocks/>
            </p:cNvSpPr>
            <p:nvPr/>
          </p:nvSpPr>
          <p:spPr>
            <a:xfrm>
              <a:off x="504587" y="5389048"/>
              <a:ext cx="444528" cy="432071"/>
            </a:xfrm>
            <a:prstGeom prst="roundRect">
              <a:avLst/>
            </a:prstGeom>
            <a:noFill/>
            <a:ln w="25400">
              <a:solidFill>
                <a:srgbClr val="2577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5" name="Slide Number Placeholder 2"/>
          <p:cNvSpPr>
            <a:spLocks noGrp="1"/>
          </p:cNvSpPr>
          <p:nvPr>
            <p:ph type="sldNum" sz="quarter" idx="12"/>
          </p:nvPr>
        </p:nvSpPr>
        <p:spPr>
          <a:xfrm>
            <a:off x="8357769" y="6522931"/>
            <a:ext cx="708864" cy="307777"/>
          </a:xfrm>
        </p:spPr>
        <p:txBody>
          <a:bodyPr/>
          <a:lstStyle/>
          <a:p>
            <a:pPr>
              <a:defRPr/>
            </a:pPr>
            <a:fld id="{73FD0936-F204-4EF7-8E65-D465BC2C6713}" type="slidenum">
              <a:rPr lang="ru-RU" altLang="ru-RU" smtClean="0">
                <a:solidFill>
                  <a:srgbClr val="2577C9"/>
                </a:solidFill>
              </a:rPr>
              <a:pPr>
                <a:defRPr/>
              </a:pPr>
              <a:t>15</a:t>
            </a:fld>
            <a:r>
              <a:rPr lang="en-US" altLang="ru-RU" dirty="0" smtClean="0">
                <a:solidFill>
                  <a:srgbClr val="2577C9"/>
                </a:solidFill>
              </a:rPr>
              <a:t>/50</a:t>
            </a:r>
            <a:endParaRPr lang="ru-RU" altLang="ru-RU" dirty="0">
              <a:solidFill>
                <a:srgbClr val="2577C9"/>
              </a:solidFill>
            </a:endParaRPr>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grpSp>
        <p:nvGrpSpPr>
          <p:cNvPr id="3" name="Group 5120"/>
          <p:cNvGrpSpPr/>
          <p:nvPr/>
        </p:nvGrpSpPr>
        <p:grpSpPr>
          <a:xfrm>
            <a:off x="153221" y="100801"/>
            <a:ext cx="8837559" cy="522288"/>
            <a:chOff x="126929" y="206003"/>
            <a:chExt cx="8837559" cy="522288"/>
          </a:xfrm>
        </p:grpSpPr>
        <p:sp>
          <p:nvSpPr>
            <p:cNvPr id="5122" name="Rectangle 3"/>
            <p:cNvSpPr>
              <a:spLocks noChangeArrowheads="1"/>
            </p:cNvSpPr>
            <p:nvPr/>
          </p:nvSpPr>
          <p:spPr bwMode="auto">
            <a:xfrm>
              <a:off x="1584032" y="270267"/>
              <a:ext cx="4032448" cy="40011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0" rIns="0">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000" i="1" dirty="0" err="1">
                  <a:solidFill>
                    <a:srgbClr val="2577C9"/>
                  </a:solidFill>
                  <a:cs typeface="Arial" panose="020B0604020202020204" pitchFamily="34" charset="0"/>
                </a:rPr>
                <a:t>Budker</a:t>
              </a:r>
              <a:r>
                <a:rPr lang="en-US" altLang="ru-RU" sz="2000" i="1" dirty="0">
                  <a:solidFill>
                    <a:srgbClr val="2577C9"/>
                  </a:solidFill>
                  <a:cs typeface="Arial" panose="020B0604020202020204" pitchFamily="34" charset="0"/>
                </a:rPr>
                <a:t> INP, Novosibirsk, Russia</a:t>
              </a:r>
            </a:p>
          </p:txBody>
        </p:sp>
        <p:pic>
          <p:nvPicPr>
            <p:cNvPr id="20" name="Picture 5" descr="foto"/>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6216341" y="206003"/>
              <a:ext cx="2736850" cy="522288"/>
            </a:xfrm>
            <a:prstGeom prst="rect">
              <a:avLst/>
            </a:prstGeom>
            <a:noFill/>
            <a:extLst>
              <a:ext uri="{909E8E84-426E-40DD-AFC4-6F175D3DCCD1}">
                <a14:hiddenFill xmlns="" xmlns:a14="http://schemas.microsoft.com/office/drawing/2010/main">
                  <a:solidFill>
                    <a:srgbClr val="FFFFFF"/>
                  </a:solidFill>
                </a14:hiddenFill>
              </a:ext>
            </a:extLst>
          </p:spPr>
        </p:pic>
        <p:pic>
          <p:nvPicPr>
            <p:cNvPr id="19" name="Picture 4" descr="logo"/>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26929" y="212353"/>
              <a:ext cx="935038" cy="515938"/>
            </a:xfrm>
            <a:prstGeom prst="rect">
              <a:avLst/>
            </a:prstGeom>
            <a:noFill/>
            <a:extLst>
              <a:ext uri="{909E8E84-426E-40DD-AFC4-6F175D3DCCD1}">
                <a14:hiddenFill xmlns="" xmlns:a14="http://schemas.microsoft.com/office/drawing/2010/main">
                  <a:solidFill>
                    <a:srgbClr val="FFFFFF"/>
                  </a:solidFill>
                </a14:hiddenFill>
              </a:ext>
            </a:extLst>
          </p:spPr>
        </p:pic>
        <p:cxnSp>
          <p:nvCxnSpPr>
            <p:cNvPr id="14" name="Прямая соединительная линия 13"/>
            <p:cNvCxnSpPr/>
            <p:nvPr/>
          </p:nvCxnSpPr>
          <p:spPr>
            <a:xfrm>
              <a:off x="126929" y="728291"/>
              <a:ext cx="8837559" cy="0"/>
            </a:xfrm>
            <a:prstGeom prst="line">
              <a:avLst/>
            </a:prstGeom>
            <a:ln w="25400">
              <a:gradFill>
                <a:gsLst>
                  <a:gs pos="0">
                    <a:srgbClr val="A0C7ED"/>
                  </a:gs>
                  <a:gs pos="100000">
                    <a:srgbClr val="A0C7ED">
                      <a:lumMod val="58000"/>
                    </a:srgbClr>
                  </a:gs>
                  <a:gs pos="100000">
                    <a:schemeClr val="accent1">
                      <a:shade val="100000"/>
                      <a:satMod val="115000"/>
                    </a:schemeClr>
                  </a:gs>
                </a:gsLst>
                <a:lin ang="0" scaled="0"/>
              </a:gradFill>
            </a:ln>
          </p:spPr>
          <p:style>
            <a:lnRef idx="1">
              <a:schemeClr val="accent1"/>
            </a:lnRef>
            <a:fillRef idx="0">
              <a:schemeClr val="accent1"/>
            </a:fillRef>
            <a:effectRef idx="0">
              <a:schemeClr val="accent1"/>
            </a:effectRef>
            <a:fontRef idx="minor">
              <a:schemeClr val="tx1"/>
            </a:fontRef>
          </p:style>
        </p:cxnSp>
      </p:grpSp>
      <p:cxnSp>
        <p:nvCxnSpPr>
          <p:cNvPr id="23" name="Прямая соединительная линия 22"/>
          <p:cNvCxnSpPr/>
          <p:nvPr/>
        </p:nvCxnSpPr>
        <p:spPr>
          <a:xfrm flipV="1">
            <a:off x="571457"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grpSp>
        <p:nvGrpSpPr>
          <p:cNvPr id="4" name="Group 8"/>
          <p:cNvGrpSpPr/>
          <p:nvPr/>
        </p:nvGrpSpPr>
        <p:grpSpPr>
          <a:xfrm>
            <a:off x="126929" y="6323638"/>
            <a:ext cx="444528" cy="432071"/>
            <a:chOff x="504587" y="5389048"/>
            <a:chExt cx="444528" cy="432071"/>
          </a:xfrm>
        </p:grpSpPr>
        <p:pic>
          <p:nvPicPr>
            <p:cNvPr id="2" name="Рисунок 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29631" y="5421372"/>
              <a:ext cx="394440" cy="367423"/>
            </a:xfrm>
            <a:prstGeom prst="rect">
              <a:avLst/>
            </a:prstGeom>
          </p:spPr>
        </p:pic>
        <p:sp>
          <p:nvSpPr>
            <p:cNvPr id="8" name="Rounded Rectangle 7"/>
            <p:cNvSpPr>
              <a:spLocks/>
            </p:cNvSpPr>
            <p:nvPr/>
          </p:nvSpPr>
          <p:spPr>
            <a:xfrm>
              <a:off x="504587" y="5389048"/>
              <a:ext cx="444528" cy="432071"/>
            </a:xfrm>
            <a:prstGeom prst="roundRect">
              <a:avLst/>
            </a:prstGeom>
            <a:noFill/>
            <a:ln w="25400">
              <a:solidFill>
                <a:srgbClr val="2577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pic>
        <p:nvPicPr>
          <p:cNvPr id="18" name="Рисунок 7" descr="Building_2005.JPG"/>
          <p:cNvPicPr>
            <a:picLocks noChangeAspect="1"/>
          </p:cNvPicPr>
          <p:nvPr/>
        </p:nvPicPr>
        <p:blipFill>
          <a:blip r:embed="rId6" cstate="print">
            <a:extLst>
              <a:ext uri="{28A0092B-C50C-407E-A947-70E740481C1C}">
                <a14:useLocalDpi xmlns="" xmlns:a14="http://schemas.microsoft.com/office/drawing/2010/main" val="0"/>
              </a:ext>
            </a:extLst>
          </a:blip>
          <a:srcRect/>
          <a:stretch>
            <a:fillRect/>
          </a:stretch>
        </p:blipFill>
        <p:spPr bwMode="auto">
          <a:xfrm>
            <a:off x="531813" y="1670152"/>
            <a:ext cx="8080375" cy="429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1" name="Picture 3" descr="A_total_plan"/>
          <p:cNvPicPr>
            <a:picLocks noChangeAspect="1" noChangeArrowheads="1"/>
          </p:cNvPicPr>
          <p:nvPr/>
        </p:nvPicPr>
        <p:blipFill>
          <a:blip r:embed="rId7">
            <a:extLst>
              <a:ext uri="{28A0092B-C50C-407E-A947-70E740481C1C}">
                <a14:useLocalDpi xmlns="" xmlns:a14="http://schemas.microsoft.com/office/drawing/2010/main" val="0"/>
              </a:ext>
            </a:extLst>
          </a:blip>
          <a:srcRect l="22241"/>
          <a:stretch>
            <a:fillRect/>
          </a:stretch>
        </p:blipFill>
        <p:spPr bwMode="auto">
          <a:xfrm>
            <a:off x="1255713" y="1813027"/>
            <a:ext cx="6632575" cy="3998913"/>
          </a:xfrm>
          <a:prstGeom prst="rect">
            <a:avLst/>
          </a:prstGeom>
          <a:solidFill>
            <a:schemeClr val="bg1"/>
          </a:solidFill>
          <a:ln>
            <a:noFill/>
          </a:ln>
          <a:extLst>
            <a:ext uri="{91240B29-F687-4F45-9708-019B960494DF}">
              <a14:hiddenLine xmlns="" xmlns:a14="http://schemas.microsoft.com/office/drawing/2010/main" w="9525">
                <a:solidFill>
                  <a:srgbClr val="000000"/>
                </a:solidFill>
                <a:miter lim="800000"/>
                <a:headEnd/>
                <a:tailEnd/>
              </a14:hiddenLine>
            </a:ext>
          </a:extLst>
        </p:spPr>
      </p:pic>
      <p:sp>
        <p:nvSpPr>
          <p:cNvPr id="22" name="AutoShape 2"/>
          <p:cNvSpPr>
            <a:spLocks noChangeArrowheads="1"/>
          </p:cNvSpPr>
          <p:nvPr/>
        </p:nvSpPr>
        <p:spPr bwMode="auto">
          <a:xfrm>
            <a:off x="-29344" y="714028"/>
            <a:ext cx="9144000" cy="533400"/>
          </a:xfrm>
          <a:prstGeom prst="flowChartAlternateProcess">
            <a:avLst/>
          </a:prstGeom>
          <a:solidFill>
            <a:schemeClr val="accent2">
              <a:alpha val="0"/>
            </a:schemeClr>
          </a:solidFill>
          <a:ln>
            <a:noFill/>
          </a:ln>
          <a:extLst>
            <a:ext uri="{91240B29-F687-4F45-9708-019B960494DF}">
              <a14:hiddenLine xmlns="" xmlns:a14="http://schemas.microsoft.com/office/drawing/2010/main" w="0">
                <a:solidFill>
                  <a:srgbClr val="000000"/>
                </a:solidFill>
                <a:miter lim="800000"/>
                <a:headEnd/>
                <a:tailEnd/>
              </a14:hiddenLine>
            </a:ext>
          </a:extLst>
        </p:spPr>
        <p:txBody>
          <a:bodyPr wrap="none" anchor="ctr"/>
          <a:lstStyle/>
          <a:p>
            <a:pPr algn="ctr" eaLnBrk="0" hangingPunct="0"/>
            <a:r>
              <a:rPr lang="en-US" sz="2400" b="1" dirty="0">
                <a:solidFill>
                  <a:srgbClr val="0000CC"/>
                </a:solidFill>
              </a:rPr>
              <a:t>Siberian Center of Photochemical Research</a:t>
            </a:r>
            <a:endParaRPr lang="ru-RU" sz="2400" b="1" dirty="0">
              <a:solidFill>
                <a:srgbClr val="0000CC"/>
              </a:solidFill>
            </a:endParaRPr>
          </a:p>
        </p:txBody>
      </p:sp>
      <p:sp>
        <p:nvSpPr>
          <p:cNvPr id="24" name="Slide Number Placeholder 2"/>
          <p:cNvSpPr>
            <a:spLocks noGrp="1"/>
          </p:cNvSpPr>
          <p:nvPr>
            <p:ph type="sldNum" sz="quarter" idx="12"/>
          </p:nvPr>
        </p:nvSpPr>
        <p:spPr>
          <a:xfrm>
            <a:off x="8357769" y="6522931"/>
            <a:ext cx="708864" cy="307777"/>
          </a:xfrm>
        </p:spPr>
        <p:txBody>
          <a:bodyPr/>
          <a:lstStyle/>
          <a:p>
            <a:pPr>
              <a:defRPr/>
            </a:pPr>
            <a:fld id="{73FD0936-F204-4EF7-8E65-D465BC2C6713}" type="slidenum">
              <a:rPr lang="ru-RU" altLang="ru-RU" smtClean="0">
                <a:solidFill>
                  <a:srgbClr val="2577C9"/>
                </a:solidFill>
              </a:rPr>
              <a:pPr>
                <a:defRPr/>
              </a:pPr>
              <a:t>16</a:t>
            </a:fld>
            <a:r>
              <a:rPr lang="en-US" altLang="ru-RU" dirty="0" smtClean="0">
                <a:solidFill>
                  <a:srgbClr val="2577C9"/>
                </a:solidFill>
              </a:rPr>
              <a:t>/50</a:t>
            </a:r>
            <a:endParaRPr lang="ru-RU" altLang="ru-RU" dirty="0">
              <a:solidFill>
                <a:srgbClr val="2577C9"/>
              </a:solidFill>
            </a:endParaRPr>
          </a:p>
        </p:txBody>
      </p:sp>
    </p:spTree>
    <p:extLst>
      <p:ext uri="{BB962C8B-B14F-4D97-AF65-F5344CB8AC3E}">
        <p14:creationId xmlns="" xmlns:p14="http://schemas.microsoft.com/office/powerpoint/2010/main" val="3425411887"/>
      </p:ext>
    </p:extLst>
  </p:cSld>
  <p:clrMapOvr>
    <a:masterClrMapping/>
  </p:clrMapOvr>
  <mc:AlternateContent xmlns:mc="http://schemas.openxmlformats.org/markup-compatibility/2006">
    <mc:Choice xmlns=""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21"/>
                                        </p:tgtEl>
                                        <p:attrNameLst>
                                          <p:attrName>style.visibility</p:attrName>
                                        </p:attrNameLst>
                                      </p:cBhvr>
                                      <p:to>
                                        <p:strVal val="visible"/>
                                      </p:to>
                                    </p:set>
                                    <p:animEffect transition="in" filter="fade">
                                      <p:cBhvr>
                                        <p:cTn id="14" dur="2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3" cstate="print">
            <a:extLst>
              <a:ext uri="{28A0092B-C50C-407E-A947-70E740481C1C}">
                <a14:useLocalDpi xmlns="" xmlns:a14="http://schemas.microsoft.com/office/drawing/2010/main" val="0"/>
              </a:ext>
            </a:extLst>
          </a:blip>
          <a:srcRect l="8204" r="13"/>
          <a:stretch/>
        </p:blipFill>
        <p:spPr>
          <a:xfrm>
            <a:off x="936000" y="548640"/>
            <a:ext cx="7272000" cy="5760720"/>
          </a:xfrm>
          <a:prstGeom prst="rect">
            <a:avLst/>
          </a:prstGeom>
        </p:spPr>
      </p:pic>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cxnSp>
        <p:nvCxnSpPr>
          <p:cNvPr id="23" name="Прямая соединительная линия 22"/>
          <p:cNvCxnSpPr/>
          <p:nvPr/>
        </p:nvCxnSpPr>
        <p:spPr>
          <a:xfrm flipV="1">
            <a:off x="571457"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grpSp>
        <p:nvGrpSpPr>
          <p:cNvPr id="3" name="Group 8"/>
          <p:cNvGrpSpPr/>
          <p:nvPr/>
        </p:nvGrpSpPr>
        <p:grpSpPr>
          <a:xfrm>
            <a:off x="126929" y="6323638"/>
            <a:ext cx="444528" cy="432071"/>
            <a:chOff x="504587" y="5389048"/>
            <a:chExt cx="444528" cy="432071"/>
          </a:xfrm>
        </p:grpSpPr>
        <p:pic>
          <p:nvPicPr>
            <p:cNvPr id="2" name="Рисунок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29631" y="5421372"/>
              <a:ext cx="394440" cy="367423"/>
            </a:xfrm>
            <a:prstGeom prst="rect">
              <a:avLst/>
            </a:prstGeom>
          </p:spPr>
        </p:pic>
        <p:sp>
          <p:nvSpPr>
            <p:cNvPr id="8" name="Rounded Rectangle 7"/>
            <p:cNvSpPr>
              <a:spLocks/>
            </p:cNvSpPr>
            <p:nvPr/>
          </p:nvSpPr>
          <p:spPr>
            <a:xfrm>
              <a:off x="504587" y="5389048"/>
              <a:ext cx="444528" cy="432071"/>
            </a:xfrm>
            <a:prstGeom prst="roundRect">
              <a:avLst/>
            </a:prstGeom>
            <a:noFill/>
            <a:ln w="25400">
              <a:solidFill>
                <a:srgbClr val="2577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sp>
        <p:nvSpPr>
          <p:cNvPr id="18" name="Rectangle 2"/>
          <p:cNvSpPr>
            <a:spLocks noChangeArrowheads="1"/>
          </p:cNvSpPr>
          <p:nvPr/>
        </p:nvSpPr>
        <p:spPr bwMode="auto">
          <a:xfrm>
            <a:off x="-16679" y="28015"/>
            <a:ext cx="9144000"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0"/>
              </a:spcBef>
              <a:buFontTx/>
              <a:buNone/>
            </a:pPr>
            <a:r>
              <a:rPr lang="en-US" altLang="ru-RU" sz="2800" b="1" dirty="0" err="1" smtClean="0">
                <a:solidFill>
                  <a:srgbClr val="0000CC"/>
                </a:solidFill>
                <a:cs typeface="Arial" panose="020B0604020202020204" pitchFamily="34" charset="0"/>
              </a:rPr>
              <a:t>NovoFEL</a:t>
            </a:r>
            <a:r>
              <a:rPr lang="en-US" altLang="ru-RU" sz="2800" b="1" dirty="0" smtClean="0">
                <a:solidFill>
                  <a:srgbClr val="0000CC"/>
                </a:solidFill>
                <a:cs typeface="Arial" panose="020B0604020202020204" pitchFamily="34" charset="0"/>
              </a:rPr>
              <a:t> Accelerator </a:t>
            </a:r>
            <a:r>
              <a:rPr lang="en-US" altLang="ru-RU" sz="2800" b="1" dirty="0">
                <a:solidFill>
                  <a:srgbClr val="0000CC"/>
                </a:solidFill>
                <a:cs typeface="Arial" panose="020B0604020202020204" pitchFamily="34" charset="0"/>
              </a:rPr>
              <a:t>D</a:t>
            </a:r>
            <a:r>
              <a:rPr lang="en-US" altLang="ru-RU" sz="2800" b="1" dirty="0" smtClean="0">
                <a:solidFill>
                  <a:srgbClr val="0000CC"/>
                </a:solidFill>
                <a:cs typeface="Arial" panose="020B0604020202020204" pitchFamily="34" charset="0"/>
              </a:rPr>
              <a:t>esign</a:t>
            </a:r>
            <a:endParaRPr lang="ru-RU" altLang="ru-RU" sz="2800" b="1" dirty="0">
              <a:solidFill>
                <a:srgbClr val="0000CC"/>
              </a:solidFill>
              <a:cs typeface="Arial" panose="020B0604020202020204" pitchFamily="34" charset="0"/>
            </a:endParaRPr>
          </a:p>
        </p:txBody>
      </p:sp>
      <p:sp>
        <p:nvSpPr>
          <p:cNvPr id="15" name="Rounded Rectangle 14"/>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Gun</a:t>
            </a:r>
            <a:endParaRPr lang="ru-RU" dirty="0">
              <a:solidFill>
                <a:srgbClr val="0033CC"/>
              </a:solidFill>
            </a:endParaRPr>
          </a:p>
        </p:txBody>
      </p:sp>
      <p:sp>
        <p:nvSpPr>
          <p:cNvPr id="16" name="Rounded Rectangle 15"/>
          <p:cNvSpPr/>
          <p:nvPr/>
        </p:nvSpPr>
        <p:spPr>
          <a:xfrm>
            <a:off x="1306637"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Injector</a:t>
            </a:r>
            <a:endParaRPr lang="ru-RU" dirty="0">
              <a:solidFill>
                <a:srgbClr val="0033CC"/>
              </a:solidFill>
            </a:endParaRPr>
          </a:p>
        </p:txBody>
      </p:sp>
      <p:pic>
        <p:nvPicPr>
          <p:cNvPr id="26" name="Picture 25"/>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05250" y="5654640"/>
            <a:ext cx="920243" cy="591585"/>
          </a:xfrm>
          <a:prstGeom prst="rect">
            <a:avLst/>
          </a:prstGeom>
        </p:spPr>
      </p:pic>
      <p:sp>
        <p:nvSpPr>
          <p:cNvPr id="14" name="Slide Number Placeholder 2"/>
          <p:cNvSpPr>
            <a:spLocks noGrp="1"/>
          </p:cNvSpPr>
          <p:nvPr>
            <p:ph type="sldNum" sz="quarter" idx="12"/>
          </p:nvPr>
        </p:nvSpPr>
        <p:spPr>
          <a:xfrm>
            <a:off x="8357769" y="6522931"/>
            <a:ext cx="708864" cy="307777"/>
          </a:xfrm>
        </p:spPr>
        <p:txBody>
          <a:bodyPr/>
          <a:lstStyle/>
          <a:p>
            <a:pPr>
              <a:defRPr/>
            </a:pPr>
            <a:fld id="{73FD0936-F204-4EF7-8E65-D465BC2C6713}" type="slidenum">
              <a:rPr lang="ru-RU" altLang="ru-RU" smtClean="0">
                <a:solidFill>
                  <a:srgbClr val="2577C9"/>
                </a:solidFill>
              </a:rPr>
              <a:pPr>
                <a:defRPr/>
              </a:pPr>
              <a:t>17</a:t>
            </a:fld>
            <a:r>
              <a:rPr lang="en-US" altLang="ru-RU" dirty="0" smtClean="0">
                <a:solidFill>
                  <a:srgbClr val="2577C9"/>
                </a:solidFill>
              </a:rPr>
              <a:t>/50</a:t>
            </a:r>
            <a:endParaRPr lang="ru-RU" altLang="ru-RU" dirty="0">
              <a:solidFill>
                <a:srgbClr val="2577C9"/>
              </a:solidFill>
            </a:endParaRPr>
          </a:p>
        </p:txBody>
      </p:sp>
      <p:grpSp>
        <p:nvGrpSpPr>
          <p:cNvPr id="17" name="Группа 16"/>
          <p:cNvGrpSpPr/>
          <p:nvPr/>
        </p:nvGrpSpPr>
        <p:grpSpPr>
          <a:xfrm>
            <a:off x="971600" y="548680"/>
            <a:ext cx="7272000" cy="5760720"/>
            <a:chOff x="936000" y="548640"/>
            <a:chExt cx="7272000" cy="5760720"/>
          </a:xfrm>
        </p:grpSpPr>
        <p:pic>
          <p:nvPicPr>
            <p:cNvPr id="19" name="Picture 3"/>
            <p:cNvPicPr>
              <a:picLocks noChangeAspect="1"/>
            </p:cNvPicPr>
            <p:nvPr/>
          </p:nvPicPr>
          <p:blipFill rotWithShape="1">
            <a:blip r:embed="rId6" cstate="print">
              <a:extLst>
                <a:ext uri="{28A0092B-C50C-407E-A947-70E740481C1C}">
                  <a14:useLocalDpi xmlns="" xmlns:a14="http://schemas.microsoft.com/office/drawing/2010/main" val="0"/>
                </a:ext>
              </a:extLst>
            </a:blip>
            <a:srcRect l="8182" r="22"/>
            <a:stretch/>
          </p:blipFill>
          <p:spPr>
            <a:xfrm>
              <a:off x="936000" y="548640"/>
              <a:ext cx="7272000" cy="5760720"/>
            </a:xfrm>
            <a:prstGeom prst="rect">
              <a:avLst/>
            </a:prstGeom>
          </p:spPr>
        </p:pic>
        <p:sp>
          <p:nvSpPr>
            <p:cNvPr id="20" name="Rounded Rectangle 21"/>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Gun</a:t>
              </a:r>
              <a:endParaRPr lang="ru-RU" dirty="0">
                <a:solidFill>
                  <a:srgbClr val="0033CC"/>
                </a:solidFill>
              </a:endParaRPr>
            </a:p>
          </p:txBody>
        </p:sp>
        <p:sp>
          <p:nvSpPr>
            <p:cNvPr id="21" name="Rounded Rectangle 23"/>
            <p:cNvSpPr/>
            <p:nvPr/>
          </p:nvSpPr>
          <p:spPr>
            <a:xfrm>
              <a:off x="1306637"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Injector</a:t>
              </a:r>
              <a:endParaRPr lang="ru-RU" dirty="0">
                <a:solidFill>
                  <a:srgbClr val="0033CC"/>
                </a:solidFill>
              </a:endParaRPr>
            </a:p>
          </p:txBody>
        </p:sp>
        <p:sp>
          <p:nvSpPr>
            <p:cNvPr id="22" name="Rounded Rectangle 24"/>
            <p:cNvSpPr/>
            <p:nvPr/>
          </p:nvSpPr>
          <p:spPr>
            <a:xfrm>
              <a:off x="1994303" y="4365104"/>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Main </a:t>
              </a:r>
              <a:r>
                <a:rPr lang="en-US" dirty="0" err="1" smtClean="0">
                  <a:solidFill>
                    <a:srgbClr val="0033CC"/>
                  </a:solidFill>
                </a:rPr>
                <a:t>linac</a:t>
              </a:r>
              <a:endParaRPr lang="ru-RU" dirty="0">
                <a:solidFill>
                  <a:srgbClr val="0033CC"/>
                </a:solidFill>
              </a:endParaRPr>
            </a:p>
          </p:txBody>
        </p:sp>
        <p:sp>
          <p:nvSpPr>
            <p:cNvPr id="24" name="Line 2"/>
            <p:cNvSpPr>
              <a:spLocks noChangeShapeType="1"/>
            </p:cNvSpPr>
            <p:nvPr/>
          </p:nvSpPr>
          <p:spPr bwMode="auto">
            <a:xfrm flipV="1">
              <a:off x="3405278" y="3998960"/>
              <a:ext cx="878690" cy="578852"/>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25" name="Rounded Rectangle 29"/>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Dump</a:t>
              </a:r>
              <a:endParaRPr lang="ru-RU" dirty="0">
                <a:solidFill>
                  <a:srgbClr val="0033CC"/>
                </a:solidFill>
              </a:endParaRPr>
            </a:p>
          </p:txBody>
        </p:sp>
        <p:sp>
          <p:nvSpPr>
            <p:cNvPr id="27" name="Line 2"/>
            <p:cNvSpPr>
              <a:spLocks noChangeShapeType="1"/>
            </p:cNvSpPr>
            <p:nvPr/>
          </p:nvSpPr>
          <p:spPr bwMode="auto">
            <a:xfrm flipV="1">
              <a:off x="4328891" y="4653135"/>
              <a:ext cx="891180" cy="641463"/>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pic>
          <p:nvPicPr>
            <p:cNvPr id="28" name="Picture 31"/>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05250" y="5654640"/>
              <a:ext cx="920243" cy="591585"/>
            </a:xfrm>
            <a:prstGeom prst="rect">
              <a:avLst/>
            </a:prstGeom>
          </p:spPr>
        </p:pic>
      </p:grpSp>
      <p:grpSp>
        <p:nvGrpSpPr>
          <p:cNvPr id="29" name="Группа 28"/>
          <p:cNvGrpSpPr/>
          <p:nvPr/>
        </p:nvGrpSpPr>
        <p:grpSpPr>
          <a:xfrm>
            <a:off x="971600" y="548680"/>
            <a:ext cx="7272000" cy="5760720"/>
            <a:chOff x="936000" y="548640"/>
            <a:chExt cx="7272000" cy="5760720"/>
          </a:xfrm>
        </p:grpSpPr>
        <p:pic>
          <p:nvPicPr>
            <p:cNvPr id="30" name="Picture 4"/>
            <p:cNvPicPr>
              <a:picLocks noChangeAspect="1"/>
            </p:cNvPicPr>
            <p:nvPr/>
          </p:nvPicPr>
          <p:blipFill rotWithShape="1">
            <a:blip r:embed="rId7" cstate="print">
              <a:extLst>
                <a:ext uri="{28A0092B-C50C-407E-A947-70E740481C1C}">
                  <a14:useLocalDpi xmlns="" xmlns:a14="http://schemas.microsoft.com/office/drawing/2010/main" val="0"/>
                </a:ext>
              </a:extLst>
            </a:blip>
            <a:srcRect l="8182" r="22"/>
            <a:stretch/>
          </p:blipFill>
          <p:spPr>
            <a:xfrm>
              <a:off x="936000" y="548640"/>
              <a:ext cx="7272000" cy="5760720"/>
            </a:xfrm>
            <a:prstGeom prst="rect">
              <a:avLst/>
            </a:prstGeom>
          </p:spPr>
        </p:pic>
        <p:sp>
          <p:nvSpPr>
            <p:cNvPr id="31" name="Rounded Rectangle 24"/>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Gun</a:t>
              </a:r>
              <a:endParaRPr lang="ru-RU" dirty="0">
                <a:solidFill>
                  <a:srgbClr val="0033CC"/>
                </a:solidFill>
              </a:endParaRPr>
            </a:p>
          </p:txBody>
        </p:sp>
        <p:sp>
          <p:nvSpPr>
            <p:cNvPr id="32" name="Rounded Rectangle 25"/>
            <p:cNvSpPr/>
            <p:nvPr/>
          </p:nvSpPr>
          <p:spPr>
            <a:xfrm>
              <a:off x="1306637"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Injector</a:t>
              </a:r>
              <a:endParaRPr lang="ru-RU" dirty="0">
                <a:solidFill>
                  <a:srgbClr val="0033CC"/>
                </a:solidFill>
              </a:endParaRPr>
            </a:p>
          </p:txBody>
        </p:sp>
        <p:sp>
          <p:nvSpPr>
            <p:cNvPr id="33" name="Rounded Rectangle 26"/>
            <p:cNvSpPr/>
            <p:nvPr/>
          </p:nvSpPr>
          <p:spPr>
            <a:xfrm>
              <a:off x="1994303" y="4365104"/>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Main </a:t>
              </a:r>
              <a:r>
                <a:rPr lang="en-US" dirty="0" err="1" smtClean="0">
                  <a:solidFill>
                    <a:srgbClr val="0033CC"/>
                  </a:solidFill>
                </a:rPr>
                <a:t>linac</a:t>
              </a:r>
              <a:endParaRPr lang="ru-RU" dirty="0">
                <a:solidFill>
                  <a:srgbClr val="0033CC"/>
                </a:solidFill>
              </a:endParaRPr>
            </a:p>
          </p:txBody>
        </p:sp>
        <p:sp>
          <p:nvSpPr>
            <p:cNvPr id="34" name="Line 2"/>
            <p:cNvSpPr>
              <a:spLocks noChangeShapeType="1"/>
            </p:cNvSpPr>
            <p:nvPr/>
          </p:nvSpPr>
          <p:spPr bwMode="auto">
            <a:xfrm flipV="1">
              <a:off x="3405278" y="3998960"/>
              <a:ext cx="878690" cy="578852"/>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35" name="Line 2"/>
            <p:cNvSpPr>
              <a:spLocks noChangeShapeType="1"/>
            </p:cNvSpPr>
            <p:nvPr/>
          </p:nvSpPr>
          <p:spPr bwMode="auto">
            <a:xfrm flipV="1">
              <a:off x="3437692" y="4869157"/>
              <a:ext cx="1134307" cy="479919"/>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36" name="Rounded Rectangle 32"/>
            <p:cNvSpPr/>
            <p:nvPr/>
          </p:nvSpPr>
          <p:spPr>
            <a:xfrm>
              <a:off x="1133435" y="5043514"/>
              <a:ext cx="2304257"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first THz FEL</a:t>
              </a:r>
            </a:p>
            <a:p>
              <a:pPr algn="ctr"/>
              <a:r>
                <a:rPr lang="en-US" dirty="0" err="1" smtClean="0">
                  <a:solidFill>
                    <a:srgbClr val="0033CC"/>
                  </a:solidFill>
                </a:rPr>
                <a:t>undulator</a:t>
              </a:r>
              <a:r>
                <a:rPr lang="en-US" dirty="0" smtClean="0">
                  <a:solidFill>
                    <a:srgbClr val="0033CC"/>
                  </a:solidFill>
                </a:rPr>
                <a:t> sections</a:t>
              </a:r>
              <a:endParaRPr lang="ru-RU" dirty="0">
                <a:solidFill>
                  <a:srgbClr val="0033CC"/>
                </a:solidFill>
              </a:endParaRPr>
            </a:p>
          </p:txBody>
        </p:sp>
        <p:sp>
          <p:nvSpPr>
            <p:cNvPr id="37" name="Line 2"/>
            <p:cNvSpPr>
              <a:spLocks noChangeShapeType="1"/>
            </p:cNvSpPr>
            <p:nvPr/>
          </p:nvSpPr>
          <p:spPr bwMode="auto">
            <a:xfrm flipV="1">
              <a:off x="3437693" y="4437109"/>
              <a:ext cx="558244" cy="911968"/>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pic>
          <p:nvPicPr>
            <p:cNvPr id="38" name="Picture 34"/>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05250" y="5654640"/>
              <a:ext cx="920243" cy="591585"/>
            </a:xfrm>
            <a:prstGeom prst="rect">
              <a:avLst/>
            </a:prstGeom>
          </p:spPr>
        </p:pic>
        <p:sp>
          <p:nvSpPr>
            <p:cNvPr id="39" name="Rounded Rectangle 35"/>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Dump</a:t>
              </a:r>
              <a:endParaRPr lang="ru-RU" dirty="0">
                <a:solidFill>
                  <a:srgbClr val="0033CC"/>
                </a:solidFill>
              </a:endParaRPr>
            </a:p>
          </p:txBody>
        </p:sp>
        <p:sp>
          <p:nvSpPr>
            <p:cNvPr id="40" name="Line 2"/>
            <p:cNvSpPr>
              <a:spLocks noChangeShapeType="1"/>
            </p:cNvSpPr>
            <p:nvPr/>
          </p:nvSpPr>
          <p:spPr bwMode="auto">
            <a:xfrm flipV="1">
              <a:off x="4328891" y="4653135"/>
              <a:ext cx="891180" cy="641463"/>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grpSp>
      <p:grpSp>
        <p:nvGrpSpPr>
          <p:cNvPr id="41" name="Группа 40"/>
          <p:cNvGrpSpPr/>
          <p:nvPr/>
        </p:nvGrpSpPr>
        <p:grpSpPr>
          <a:xfrm>
            <a:off x="971600" y="548680"/>
            <a:ext cx="7272000" cy="5760720"/>
            <a:chOff x="936000" y="548640"/>
            <a:chExt cx="7272000" cy="5760720"/>
          </a:xfrm>
        </p:grpSpPr>
        <p:pic>
          <p:nvPicPr>
            <p:cNvPr id="42" name="Picture 3"/>
            <p:cNvPicPr>
              <a:picLocks noChangeAspect="1"/>
            </p:cNvPicPr>
            <p:nvPr/>
          </p:nvPicPr>
          <p:blipFill rotWithShape="1">
            <a:blip r:embed="rId8" cstate="print">
              <a:extLst>
                <a:ext uri="{28A0092B-C50C-407E-A947-70E740481C1C}">
                  <a14:useLocalDpi xmlns="" xmlns:a14="http://schemas.microsoft.com/office/drawing/2010/main" val="0"/>
                </a:ext>
              </a:extLst>
            </a:blip>
            <a:srcRect l="8182" r="22"/>
            <a:stretch/>
          </p:blipFill>
          <p:spPr>
            <a:xfrm>
              <a:off x="936000" y="548640"/>
              <a:ext cx="7272000" cy="5760720"/>
            </a:xfrm>
            <a:prstGeom prst="rect">
              <a:avLst/>
            </a:prstGeom>
          </p:spPr>
        </p:pic>
        <p:sp>
          <p:nvSpPr>
            <p:cNvPr id="43" name="Rounded Rectangle 10"/>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Gun</a:t>
              </a:r>
              <a:endParaRPr lang="ru-RU" dirty="0">
                <a:solidFill>
                  <a:srgbClr val="0033CC"/>
                </a:solidFill>
              </a:endParaRPr>
            </a:p>
          </p:txBody>
        </p:sp>
        <p:sp>
          <p:nvSpPr>
            <p:cNvPr id="44" name="Rounded Rectangle 12"/>
            <p:cNvSpPr/>
            <p:nvPr/>
          </p:nvSpPr>
          <p:spPr>
            <a:xfrm>
              <a:off x="1306637"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Injector</a:t>
              </a:r>
              <a:endParaRPr lang="ru-RU" dirty="0">
                <a:solidFill>
                  <a:srgbClr val="0033CC"/>
                </a:solidFill>
              </a:endParaRPr>
            </a:p>
          </p:txBody>
        </p:sp>
        <p:sp>
          <p:nvSpPr>
            <p:cNvPr id="45" name="Rounded Rectangle 13"/>
            <p:cNvSpPr/>
            <p:nvPr/>
          </p:nvSpPr>
          <p:spPr>
            <a:xfrm>
              <a:off x="1994303" y="4365104"/>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Main </a:t>
              </a:r>
              <a:r>
                <a:rPr lang="en-US" dirty="0" err="1" smtClean="0">
                  <a:solidFill>
                    <a:srgbClr val="0033CC"/>
                  </a:solidFill>
                </a:rPr>
                <a:t>linac</a:t>
              </a:r>
              <a:endParaRPr lang="ru-RU" dirty="0">
                <a:solidFill>
                  <a:srgbClr val="0033CC"/>
                </a:solidFill>
              </a:endParaRPr>
            </a:p>
          </p:txBody>
        </p:sp>
        <p:sp>
          <p:nvSpPr>
            <p:cNvPr id="46" name="Rounded Rectangle 15"/>
            <p:cNvSpPr/>
            <p:nvPr/>
          </p:nvSpPr>
          <p:spPr>
            <a:xfrm>
              <a:off x="6084168" y="2115325"/>
              <a:ext cx="2016223"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second FEL</a:t>
              </a:r>
            </a:p>
            <a:p>
              <a:pPr algn="ctr"/>
              <a:r>
                <a:rPr lang="en-US" dirty="0" err="1" smtClean="0">
                  <a:solidFill>
                    <a:srgbClr val="0033CC"/>
                  </a:solidFill>
                </a:rPr>
                <a:t>undulator</a:t>
              </a:r>
              <a:endParaRPr lang="ru-RU" dirty="0">
                <a:solidFill>
                  <a:srgbClr val="0033CC"/>
                </a:solidFill>
              </a:endParaRPr>
            </a:p>
          </p:txBody>
        </p:sp>
        <p:sp>
          <p:nvSpPr>
            <p:cNvPr id="47" name="Line 2"/>
            <p:cNvSpPr>
              <a:spLocks noChangeShapeType="1"/>
            </p:cNvSpPr>
            <p:nvPr/>
          </p:nvSpPr>
          <p:spPr bwMode="auto">
            <a:xfrm flipV="1">
              <a:off x="3405278" y="3998960"/>
              <a:ext cx="878690" cy="578852"/>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48" name="Line 2"/>
            <p:cNvSpPr>
              <a:spLocks noChangeShapeType="1"/>
            </p:cNvSpPr>
            <p:nvPr/>
          </p:nvSpPr>
          <p:spPr bwMode="auto">
            <a:xfrm flipH="1">
              <a:off x="5652120" y="2726451"/>
              <a:ext cx="1569578" cy="846565"/>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49" name="Rounded Rectangle 24"/>
            <p:cNvSpPr/>
            <p:nvPr/>
          </p:nvSpPr>
          <p:spPr>
            <a:xfrm>
              <a:off x="1133435" y="5043514"/>
              <a:ext cx="2304257"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first THz FEL</a:t>
              </a:r>
            </a:p>
            <a:p>
              <a:pPr algn="ctr"/>
              <a:r>
                <a:rPr lang="en-US" dirty="0" err="1" smtClean="0">
                  <a:solidFill>
                    <a:srgbClr val="0033CC"/>
                  </a:solidFill>
                </a:rPr>
                <a:t>undulator</a:t>
              </a:r>
              <a:r>
                <a:rPr lang="en-US" dirty="0" smtClean="0">
                  <a:solidFill>
                    <a:srgbClr val="0033CC"/>
                  </a:solidFill>
                </a:rPr>
                <a:t> sections</a:t>
              </a:r>
              <a:endParaRPr lang="ru-RU" dirty="0">
                <a:solidFill>
                  <a:srgbClr val="0033CC"/>
                </a:solidFill>
              </a:endParaRPr>
            </a:p>
          </p:txBody>
        </p:sp>
        <p:sp>
          <p:nvSpPr>
            <p:cNvPr id="50" name="Line 2"/>
            <p:cNvSpPr>
              <a:spLocks noChangeShapeType="1"/>
            </p:cNvSpPr>
            <p:nvPr/>
          </p:nvSpPr>
          <p:spPr bwMode="auto">
            <a:xfrm flipV="1">
              <a:off x="3437693" y="4437109"/>
              <a:ext cx="558244" cy="911968"/>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51" name="Rounded Rectangle 26"/>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Dump</a:t>
              </a:r>
              <a:endParaRPr lang="ru-RU" dirty="0">
                <a:solidFill>
                  <a:srgbClr val="0033CC"/>
                </a:solidFill>
              </a:endParaRPr>
            </a:p>
          </p:txBody>
        </p:sp>
        <p:sp>
          <p:nvSpPr>
            <p:cNvPr id="52" name="Line 2"/>
            <p:cNvSpPr>
              <a:spLocks noChangeShapeType="1"/>
            </p:cNvSpPr>
            <p:nvPr/>
          </p:nvSpPr>
          <p:spPr bwMode="auto">
            <a:xfrm flipV="1">
              <a:off x="4328891" y="4653135"/>
              <a:ext cx="891180" cy="641463"/>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pic>
          <p:nvPicPr>
            <p:cNvPr id="53" name="Picture 2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05250" y="5654640"/>
              <a:ext cx="920243" cy="591585"/>
            </a:xfrm>
            <a:prstGeom prst="rect">
              <a:avLst/>
            </a:prstGeom>
          </p:spPr>
        </p:pic>
        <p:sp>
          <p:nvSpPr>
            <p:cNvPr id="54" name="Line 2"/>
            <p:cNvSpPr>
              <a:spLocks noChangeShapeType="1"/>
            </p:cNvSpPr>
            <p:nvPr/>
          </p:nvSpPr>
          <p:spPr bwMode="auto">
            <a:xfrm flipV="1">
              <a:off x="3437692" y="4869157"/>
              <a:ext cx="1134307" cy="479919"/>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grpSp>
      <p:grpSp>
        <p:nvGrpSpPr>
          <p:cNvPr id="55" name="Группа 54"/>
          <p:cNvGrpSpPr/>
          <p:nvPr/>
        </p:nvGrpSpPr>
        <p:grpSpPr>
          <a:xfrm>
            <a:off x="971600" y="548680"/>
            <a:ext cx="7272000" cy="5760720"/>
            <a:chOff x="936000" y="548640"/>
            <a:chExt cx="7272000" cy="5760720"/>
          </a:xfrm>
        </p:grpSpPr>
        <p:pic>
          <p:nvPicPr>
            <p:cNvPr id="56" name="Picture 4"/>
            <p:cNvPicPr>
              <a:picLocks noChangeAspect="1"/>
            </p:cNvPicPr>
            <p:nvPr/>
          </p:nvPicPr>
          <p:blipFill rotWithShape="1">
            <a:blip r:embed="rId9" cstate="print">
              <a:extLst>
                <a:ext uri="{28A0092B-C50C-407E-A947-70E740481C1C}">
                  <a14:useLocalDpi xmlns="" xmlns:a14="http://schemas.microsoft.com/office/drawing/2010/main" val="0"/>
                </a:ext>
              </a:extLst>
            </a:blip>
            <a:srcRect l="8182" r="22"/>
            <a:stretch/>
          </p:blipFill>
          <p:spPr>
            <a:xfrm>
              <a:off x="936000" y="548640"/>
              <a:ext cx="7272000" cy="5760720"/>
            </a:xfrm>
            <a:prstGeom prst="rect">
              <a:avLst/>
            </a:prstGeom>
          </p:spPr>
        </p:pic>
        <p:sp>
          <p:nvSpPr>
            <p:cNvPr id="57" name="Rounded Rectangle 10"/>
            <p:cNvSpPr/>
            <p:nvPr/>
          </p:nvSpPr>
          <p:spPr>
            <a:xfrm>
              <a:off x="1263979" y="828973"/>
              <a:ext cx="720080"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Gun</a:t>
              </a:r>
              <a:endParaRPr lang="ru-RU" dirty="0">
                <a:solidFill>
                  <a:srgbClr val="0033CC"/>
                </a:solidFill>
              </a:endParaRPr>
            </a:p>
          </p:txBody>
        </p:sp>
        <p:sp>
          <p:nvSpPr>
            <p:cNvPr id="58" name="Rounded Rectangle 20"/>
            <p:cNvSpPr/>
            <p:nvPr/>
          </p:nvSpPr>
          <p:spPr>
            <a:xfrm>
              <a:off x="1306637" y="2366411"/>
              <a:ext cx="978927"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Injector</a:t>
              </a:r>
              <a:endParaRPr lang="ru-RU" dirty="0">
                <a:solidFill>
                  <a:srgbClr val="0033CC"/>
                </a:solidFill>
              </a:endParaRPr>
            </a:p>
          </p:txBody>
        </p:sp>
        <p:sp>
          <p:nvSpPr>
            <p:cNvPr id="59" name="Rounded Rectangle 21"/>
            <p:cNvSpPr/>
            <p:nvPr/>
          </p:nvSpPr>
          <p:spPr>
            <a:xfrm>
              <a:off x="1994303" y="4365104"/>
              <a:ext cx="1410975" cy="425417"/>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Main </a:t>
              </a:r>
              <a:r>
                <a:rPr lang="en-US" dirty="0" err="1" smtClean="0">
                  <a:solidFill>
                    <a:srgbClr val="0033CC"/>
                  </a:solidFill>
                </a:rPr>
                <a:t>linac</a:t>
              </a:r>
              <a:endParaRPr lang="ru-RU" dirty="0">
                <a:solidFill>
                  <a:srgbClr val="0033CC"/>
                </a:solidFill>
              </a:endParaRPr>
            </a:p>
          </p:txBody>
        </p:sp>
        <p:sp>
          <p:nvSpPr>
            <p:cNvPr id="60" name="Rounded Rectangle 23"/>
            <p:cNvSpPr/>
            <p:nvPr/>
          </p:nvSpPr>
          <p:spPr>
            <a:xfrm>
              <a:off x="1133435" y="5043514"/>
              <a:ext cx="2304257"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first THz FEL</a:t>
              </a:r>
            </a:p>
            <a:p>
              <a:pPr algn="ctr"/>
              <a:r>
                <a:rPr lang="en-US" dirty="0" err="1" smtClean="0">
                  <a:solidFill>
                    <a:srgbClr val="0033CC"/>
                  </a:solidFill>
                </a:rPr>
                <a:t>undulator</a:t>
              </a:r>
              <a:r>
                <a:rPr lang="en-US" dirty="0" smtClean="0">
                  <a:solidFill>
                    <a:srgbClr val="0033CC"/>
                  </a:solidFill>
                </a:rPr>
                <a:t> sections</a:t>
              </a:r>
              <a:endParaRPr lang="ru-RU" dirty="0">
                <a:solidFill>
                  <a:srgbClr val="0033CC"/>
                </a:solidFill>
              </a:endParaRPr>
            </a:p>
          </p:txBody>
        </p:sp>
        <p:sp>
          <p:nvSpPr>
            <p:cNvPr id="61" name="Rounded Rectangle 24"/>
            <p:cNvSpPr/>
            <p:nvPr/>
          </p:nvSpPr>
          <p:spPr>
            <a:xfrm>
              <a:off x="6084168" y="2115325"/>
              <a:ext cx="2016223"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second FEL</a:t>
              </a:r>
            </a:p>
            <a:p>
              <a:pPr algn="ctr"/>
              <a:r>
                <a:rPr lang="en-US" dirty="0" err="1" smtClean="0">
                  <a:solidFill>
                    <a:srgbClr val="0033CC"/>
                  </a:solidFill>
                </a:rPr>
                <a:t>undulator</a:t>
              </a:r>
              <a:endParaRPr lang="ru-RU" dirty="0">
                <a:solidFill>
                  <a:srgbClr val="0033CC"/>
                </a:solidFill>
              </a:endParaRPr>
            </a:p>
          </p:txBody>
        </p:sp>
        <p:sp>
          <p:nvSpPr>
            <p:cNvPr id="62" name="Rounded Rectangle 25"/>
            <p:cNvSpPr/>
            <p:nvPr/>
          </p:nvSpPr>
          <p:spPr>
            <a:xfrm>
              <a:off x="4701418" y="828973"/>
              <a:ext cx="2520280" cy="611126"/>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The third IR FEL</a:t>
              </a:r>
            </a:p>
            <a:p>
              <a:pPr algn="ctr"/>
              <a:r>
                <a:rPr lang="en-US" dirty="0" err="1">
                  <a:solidFill>
                    <a:srgbClr val="0033CC"/>
                  </a:solidFill>
                </a:rPr>
                <a:t>u</a:t>
              </a:r>
              <a:r>
                <a:rPr lang="en-US" dirty="0" err="1" smtClean="0">
                  <a:solidFill>
                    <a:srgbClr val="0033CC"/>
                  </a:solidFill>
                </a:rPr>
                <a:t>ndulator</a:t>
              </a:r>
              <a:r>
                <a:rPr lang="en-US" dirty="0" smtClean="0">
                  <a:solidFill>
                    <a:srgbClr val="0033CC"/>
                  </a:solidFill>
                </a:rPr>
                <a:t> sections</a:t>
              </a:r>
              <a:endParaRPr lang="ru-RU" dirty="0">
                <a:solidFill>
                  <a:srgbClr val="0033CC"/>
                </a:solidFill>
              </a:endParaRPr>
            </a:p>
          </p:txBody>
        </p:sp>
        <p:sp>
          <p:nvSpPr>
            <p:cNvPr id="63" name="Line 2"/>
            <p:cNvSpPr>
              <a:spLocks noChangeShapeType="1"/>
            </p:cNvSpPr>
            <p:nvPr/>
          </p:nvSpPr>
          <p:spPr bwMode="auto">
            <a:xfrm flipV="1">
              <a:off x="3405278" y="3998960"/>
              <a:ext cx="878690" cy="578852"/>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64" name="Line 2"/>
            <p:cNvSpPr>
              <a:spLocks noChangeShapeType="1"/>
            </p:cNvSpPr>
            <p:nvPr/>
          </p:nvSpPr>
          <p:spPr bwMode="auto">
            <a:xfrm flipV="1">
              <a:off x="3437692" y="4869157"/>
              <a:ext cx="1134307" cy="479919"/>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65" name="Line 2"/>
            <p:cNvSpPr>
              <a:spLocks noChangeShapeType="1"/>
            </p:cNvSpPr>
            <p:nvPr/>
          </p:nvSpPr>
          <p:spPr bwMode="auto">
            <a:xfrm flipV="1">
              <a:off x="3437693" y="4437109"/>
              <a:ext cx="558244" cy="911968"/>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66" name="Line 2"/>
            <p:cNvSpPr>
              <a:spLocks noChangeShapeType="1"/>
            </p:cNvSpPr>
            <p:nvPr/>
          </p:nvSpPr>
          <p:spPr bwMode="auto">
            <a:xfrm flipH="1">
              <a:off x="5652120" y="2726451"/>
              <a:ext cx="1569578" cy="846565"/>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67" name="Line 2"/>
            <p:cNvSpPr>
              <a:spLocks noChangeShapeType="1"/>
            </p:cNvSpPr>
            <p:nvPr/>
          </p:nvSpPr>
          <p:spPr bwMode="auto">
            <a:xfrm flipH="1">
              <a:off x="5220071" y="1440098"/>
              <a:ext cx="741486" cy="1340829"/>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sp>
          <p:nvSpPr>
            <p:cNvPr id="68" name="Rounded Rectangle 27"/>
            <p:cNvSpPr/>
            <p:nvPr/>
          </p:nvSpPr>
          <p:spPr>
            <a:xfrm>
              <a:off x="3896843" y="5294600"/>
              <a:ext cx="864096" cy="360040"/>
            </a:xfrm>
            <a:prstGeom prst="roundRect">
              <a:avLst/>
            </a:prstGeom>
            <a:noFill/>
            <a:ln w="19050">
              <a:solidFill>
                <a:srgbClr val="0000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rgbClr val="0033CC"/>
                  </a:solidFill>
                </a:rPr>
                <a:t>Dump</a:t>
              </a:r>
              <a:endParaRPr lang="ru-RU" dirty="0">
                <a:solidFill>
                  <a:srgbClr val="0033CC"/>
                </a:solidFill>
              </a:endParaRPr>
            </a:p>
          </p:txBody>
        </p:sp>
        <p:sp>
          <p:nvSpPr>
            <p:cNvPr id="69" name="Line 2"/>
            <p:cNvSpPr>
              <a:spLocks noChangeShapeType="1"/>
            </p:cNvSpPr>
            <p:nvPr/>
          </p:nvSpPr>
          <p:spPr bwMode="auto">
            <a:xfrm flipV="1">
              <a:off x="4328891" y="4653135"/>
              <a:ext cx="891180" cy="641463"/>
            </a:xfrm>
            <a:prstGeom prst="line">
              <a:avLst/>
            </a:prstGeom>
            <a:noFill/>
            <a:ln w="19050">
              <a:solidFill>
                <a:srgbClr val="0033CC"/>
              </a:solidFill>
              <a:round/>
              <a:headEnd/>
              <a:tailEnd type="triangle" w="med" len="med"/>
            </a:ln>
            <a:extLst>
              <a:ext uri="{909E8E84-426E-40DD-AFC4-6F175D3DCCD1}">
                <a14:hiddenFill xmlns="" xmlns:a14="http://schemas.microsoft.com/office/drawing/2010/main">
                  <a:noFill/>
                </a14:hiddenFill>
              </a:ext>
            </a:extLst>
          </p:spPr>
          <p:txBody>
            <a:bodyPr/>
            <a:lstStyle/>
            <a:p>
              <a:endParaRPr lang="ru-RU"/>
            </a:p>
          </p:txBody>
        </p:sp>
        <p:pic>
          <p:nvPicPr>
            <p:cNvPr id="70" name="Picture 6"/>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7205250" y="5654640"/>
              <a:ext cx="920243" cy="591585"/>
            </a:xfrm>
            <a:prstGeom prst="rect">
              <a:avLst/>
            </a:prstGeom>
          </p:spPr>
        </p:pic>
      </p:grpSp>
    </p:spTree>
    <p:extLst>
      <p:ext uri="{BB962C8B-B14F-4D97-AF65-F5344CB8AC3E}">
        <p14:creationId xmlns="" xmlns:p14="http://schemas.microsoft.com/office/powerpoint/2010/main" val="32375609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9"/>
                                        </p:tgtEl>
                                        <p:attrNameLst>
                                          <p:attrName>style.visibility</p:attrName>
                                        </p:attrNameLst>
                                      </p:cBhvr>
                                      <p:to>
                                        <p:strVal val="visible"/>
                                      </p:to>
                                    </p:set>
                                    <p:animEffect transition="in" filter="fade">
                                      <p:cBhvr>
                                        <p:cTn id="12" dur="2000"/>
                                        <p:tgtEl>
                                          <p:spTgt spid="2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2000"/>
                                        <p:tgtEl>
                                          <p:spTgt spid="4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55"/>
                                        </p:tgtEl>
                                        <p:attrNameLst>
                                          <p:attrName>style.visibility</p:attrName>
                                        </p:attrNameLst>
                                      </p:cBhvr>
                                      <p:to>
                                        <p:strVal val="visible"/>
                                      </p:to>
                                    </p:set>
                                    <p:animEffect transition="in" filter="fade">
                                      <p:cBhvr>
                                        <p:cTn id="22" dur="20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Рисунок 20" descr="DSC_0465.jpg"/>
          <p:cNvPicPr>
            <a:picLocks noChangeAspect="1"/>
          </p:cNvPicPr>
          <p:nvPr/>
        </p:nvPicPr>
        <p:blipFill>
          <a:blip r:embed="rId2" cstate="print">
            <a:lum bright="10000"/>
            <a:extLst>
              <a:ext uri="{28A0092B-C50C-407E-A947-70E740481C1C}">
                <a14:useLocalDpi xmlns="" xmlns:a14="http://schemas.microsoft.com/office/drawing/2010/main" val="0"/>
              </a:ext>
            </a:extLst>
          </a:blip>
          <a:srcRect l="5403" r="5403"/>
          <a:stretch>
            <a:fillRect/>
          </a:stretch>
        </p:blipFill>
        <p:spPr bwMode="auto">
          <a:xfrm>
            <a:off x="-6350" y="19050"/>
            <a:ext cx="9156700" cy="6819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7347" name="AutoShape 4"/>
          <p:cNvSpPr>
            <a:spLocks noChangeArrowheads="1"/>
          </p:cNvSpPr>
          <p:nvPr/>
        </p:nvSpPr>
        <p:spPr bwMode="auto">
          <a:xfrm>
            <a:off x="6357938" y="5643563"/>
            <a:ext cx="2286000"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p>
            <a:pPr algn="ctr" eaLnBrk="0" fontAlgn="base" hangingPunct="0">
              <a:spcBef>
                <a:spcPct val="50000"/>
              </a:spcBef>
              <a:spcAft>
                <a:spcPct val="0"/>
              </a:spcAft>
            </a:pPr>
            <a:r>
              <a:rPr lang="en-US" sz="2400">
                <a:solidFill>
                  <a:srgbClr val="FFFFFF"/>
                </a:solidFill>
              </a:rPr>
              <a:t>2</a:t>
            </a:r>
            <a:r>
              <a:rPr lang="en-US" sz="2400" baseline="30000">
                <a:solidFill>
                  <a:srgbClr val="FFFFFF"/>
                </a:solidFill>
              </a:rPr>
              <a:t>nd</a:t>
            </a:r>
            <a:r>
              <a:rPr lang="en-US" sz="2400">
                <a:solidFill>
                  <a:srgbClr val="FFFFFF"/>
                </a:solidFill>
              </a:rPr>
              <a:t> stage FEL </a:t>
            </a:r>
          </a:p>
          <a:p>
            <a:pPr algn="ctr" eaLnBrk="0" fontAlgn="base" hangingPunct="0">
              <a:spcBef>
                <a:spcPct val="0"/>
              </a:spcBef>
              <a:spcAft>
                <a:spcPct val="0"/>
              </a:spcAft>
            </a:pPr>
            <a:r>
              <a:rPr lang="en-US" sz="2400">
                <a:solidFill>
                  <a:srgbClr val="FFFFFF"/>
                </a:solidFill>
              </a:rPr>
              <a:t>undulator</a:t>
            </a:r>
            <a:endParaRPr lang="ru-RU">
              <a:solidFill>
                <a:srgbClr val="000000"/>
              </a:solidFill>
            </a:endParaRPr>
          </a:p>
        </p:txBody>
      </p:sp>
      <p:cxnSp>
        <p:nvCxnSpPr>
          <p:cNvPr id="57348" name="AutoShape 6"/>
          <p:cNvCxnSpPr>
            <a:cxnSpLocks noChangeShapeType="1"/>
            <a:stCxn id="57347" idx="0"/>
          </p:cNvCxnSpPr>
          <p:nvPr/>
        </p:nvCxnSpPr>
        <p:spPr bwMode="auto">
          <a:xfrm rot="5400000" flipH="1" flipV="1">
            <a:off x="6357938" y="3857625"/>
            <a:ext cx="2928938" cy="642937"/>
          </a:xfrm>
          <a:prstGeom prst="straightConnector1">
            <a:avLst/>
          </a:prstGeom>
          <a:noFill/>
          <a:ln w="50800">
            <a:solidFill>
              <a:srgbClr val="000099"/>
            </a:solidFill>
            <a:miter lim="800000"/>
            <a:headEnd type="oval" w="sm" len="sm"/>
            <a:tailEnd type="triangle" w="med" len="med"/>
          </a:ln>
          <a:extLst>
            <a:ext uri="{909E8E84-426E-40DD-AFC4-6F175D3DCCD1}">
              <a14:hiddenFill xmlns="" xmlns:a14="http://schemas.microsoft.com/office/drawing/2010/main">
                <a:noFill/>
              </a14:hiddenFill>
            </a:ext>
          </a:extLst>
        </p:spPr>
      </p:cxnSp>
      <p:sp>
        <p:nvSpPr>
          <p:cNvPr id="57349" name="Line 14"/>
          <p:cNvSpPr>
            <a:spLocks noChangeShapeType="1"/>
          </p:cNvSpPr>
          <p:nvPr/>
        </p:nvSpPr>
        <p:spPr bwMode="auto">
          <a:xfrm flipV="1">
            <a:off x="2071688" y="2928938"/>
            <a:ext cx="1214437" cy="3143250"/>
          </a:xfrm>
          <a:prstGeom prst="line">
            <a:avLst/>
          </a:prstGeom>
          <a:noFill/>
          <a:ln w="50800">
            <a:solidFill>
              <a:srgbClr val="000099"/>
            </a:solidFill>
            <a:round/>
            <a:headEnd type="oval" w="sm" len="sm"/>
            <a:tailEnd type="triangle" w="med" len="med"/>
          </a:ln>
          <a:extLst>
            <a:ext uri="{909E8E84-426E-40DD-AFC4-6F175D3DCCD1}">
              <a14:hiddenFill xmlns="" xmlns:a14="http://schemas.microsoft.com/office/drawing/2010/main">
                <a:noFill/>
              </a14:hiddenFill>
            </a:ext>
          </a:extLst>
        </p:spPr>
        <p:txBody>
          <a:bodyPr wrap="none"/>
          <a:lstStyle/>
          <a:p>
            <a:pPr eaLnBrk="0" fontAlgn="base" hangingPunct="0">
              <a:spcBef>
                <a:spcPct val="0"/>
              </a:spcBef>
              <a:spcAft>
                <a:spcPct val="0"/>
              </a:spcAft>
            </a:pPr>
            <a:endParaRPr lang="ru-RU">
              <a:solidFill>
                <a:srgbClr val="000000"/>
              </a:solidFill>
            </a:endParaRPr>
          </a:p>
        </p:txBody>
      </p:sp>
      <p:sp>
        <p:nvSpPr>
          <p:cNvPr id="57350" name="AutoShape 16"/>
          <p:cNvSpPr>
            <a:spLocks noChangeArrowheads="1"/>
          </p:cNvSpPr>
          <p:nvPr/>
        </p:nvSpPr>
        <p:spPr bwMode="auto">
          <a:xfrm>
            <a:off x="928688" y="6072188"/>
            <a:ext cx="2214562" cy="533400"/>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p>
            <a:pPr algn="ctr" eaLnBrk="0" fontAlgn="base" hangingPunct="0">
              <a:spcBef>
                <a:spcPct val="50000"/>
              </a:spcBef>
              <a:spcAft>
                <a:spcPct val="0"/>
              </a:spcAft>
            </a:pPr>
            <a:r>
              <a:rPr lang="en-US" sz="2400">
                <a:solidFill>
                  <a:srgbClr val="FFFFFF"/>
                </a:solidFill>
              </a:rPr>
              <a:t>Main linac</a:t>
            </a:r>
          </a:p>
        </p:txBody>
      </p:sp>
      <p:sp>
        <p:nvSpPr>
          <p:cNvPr id="57351" name="Line 18"/>
          <p:cNvSpPr>
            <a:spLocks noChangeShapeType="1"/>
          </p:cNvSpPr>
          <p:nvPr/>
        </p:nvSpPr>
        <p:spPr bwMode="auto">
          <a:xfrm flipH="1" flipV="1">
            <a:off x="2786063" y="5214938"/>
            <a:ext cx="857250" cy="928687"/>
          </a:xfrm>
          <a:prstGeom prst="line">
            <a:avLst/>
          </a:prstGeom>
          <a:noFill/>
          <a:ln w="50800">
            <a:solidFill>
              <a:srgbClr val="000099"/>
            </a:solidFill>
            <a:round/>
            <a:headEnd type="oval" w="sm" len="sm"/>
            <a:tailEnd type="triangle" w="med" len="med"/>
          </a:ln>
          <a:extLst>
            <a:ext uri="{909E8E84-426E-40DD-AFC4-6F175D3DCCD1}">
              <a14:hiddenFill xmlns="" xmlns:a14="http://schemas.microsoft.com/office/drawing/2010/main">
                <a:noFill/>
              </a14:hiddenFill>
            </a:ext>
          </a:extLst>
        </p:spPr>
        <p:txBody>
          <a:bodyPr wrap="none"/>
          <a:lstStyle/>
          <a:p>
            <a:pPr eaLnBrk="0" fontAlgn="base" hangingPunct="0">
              <a:spcBef>
                <a:spcPct val="0"/>
              </a:spcBef>
              <a:spcAft>
                <a:spcPct val="0"/>
              </a:spcAft>
            </a:pPr>
            <a:endParaRPr lang="ru-RU">
              <a:solidFill>
                <a:srgbClr val="000000"/>
              </a:solidFill>
            </a:endParaRPr>
          </a:p>
        </p:txBody>
      </p:sp>
      <p:sp>
        <p:nvSpPr>
          <p:cNvPr id="57352" name="AutoShape 16"/>
          <p:cNvSpPr>
            <a:spLocks noChangeArrowheads="1"/>
          </p:cNvSpPr>
          <p:nvPr/>
        </p:nvSpPr>
        <p:spPr bwMode="auto">
          <a:xfrm>
            <a:off x="3500438" y="4143375"/>
            <a:ext cx="2643187" cy="428625"/>
          </a:xfrm>
          <a:prstGeom prst="roundRect">
            <a:avLst>
              <a:gd name="adj" fmla="val 24944"/>
            </a:avLst>
          </a:prstGeom>
          <a:solidFill>
            <a:srgbClr val="0000CC">
              <a:alpha val="70195"/>
            </a:srgbClr>
          </a:solidFill>
          <a:ln w="9525">
            <a:solidFill>
              <a:schemeClr val="tx1"/>
            </a:solidFill>
            <a:miter lim="800000"/>
            <a:headEnd/>
            <a:tailEnd/>
          </a:ln>
        </p:spPr>
        <p:txBody>
          <a:bodyPr wrap="none" anchor="ctr"/>
          <a:lstStyle/>
          <a:p>
            <a:pPr algn="ctr" eaLnBrk="0" fontAlgn="base" hangingPunct="0">
              <a:spcBef>
                <a:spcPct val="0"/>
              </a:spcBef>
              <a:spcAft>
                <a:spcPct val="0"/>
              </a:spcAft>
            </a:pPr>
            <a:r>
              <a:rPr lang="en-US" sz="2400" dirty="0">
                <a:solidFill>
                  <a:srgbClr val="FFFFFF"/>
                </a:solidFill>
              </a:rPr>
              <a:t>Horizontal tracks</a:t>
            </a:r>
            <a:endParaRPr lang="ru-RU" dirty="0">
              <a:solidFill>
                <a:srgbClr val="000000"/>
              </a:solidFill>
            </a:endParaRPr>
          </a:p>
        </p:txBody>
      </p:sp>
      <p:sp>
        <p:nvSpPr>
          <p:cNvPr id="57353" name="Line 18"/>
          <p:cNvSpPr>
            <a:spLocks noChangeShapeType="1"/>
          </p:cNvSpPr>
          <p:nvPr/>
        </p:nvSpPr>
        <p:spPr bwMode="auto">
          <a:xfrm flipV="1">
            <a:off x="4857750" y="2143125"/>
            <a:ext cx="500063" cy="2000250"/>
          </a:xfrm>
          <a:prstGeom prst="line">
            <a:avLst/>
          </a:prstGeom>
          <a:noFill/>
          <a:ln w="50800">
            <a:solidFill>
              <a:srgbClr val="000099"/>
            </a:solidFill>
            <a:round/>
            <a:headEnd type="oval" w="sm" len="sm"/>
            <a:tailEnd type="triangle" w="med" len="med"/>
          </a:ln>
          <a:extLst>
            <a:ext uri="{909E8E84-426E-40DD-AFC4-6F175D3DCCD1}">
              <a14:hiddenFill xmlns="" xmlns:a14="http://schemas.microsoft.com/office/drawing/2010/main">
                <a:noFill/>
              </a14:hiddenFill>
            </a:ext>
          </a:extLst>
        </p:spPr>
        <p:txBody>
          <a:bodyPr wrap="none"/>
          <a:lstStyle/>
          <a:p>
            <a:pPr eaLnBrk="0" fontAlgn="base" hangingPunct="0">
              <a:spcBef>
                <a:spcPct val="0"/>
              </a:spcBef>
              <a:spcAft>
                <a:spcPct val="0"/>
              </a:spcAft>
            </a:pPr>
            <a:endParaRPr lang="ru-RU">
              <a:solidFill>
                <a:srgbClr val="000000"/>
              </a:solidFill>
            </a:endParaRPr>
          </a:p>
        </p:txBody>
      </p:sp>
      <p:sp>
        <p:nvSpPr>
          <p:cNvPr id="57354" name="Line 18"/>
          <p:cNvSpPr>
            <a:spLocks noChangeShapeType="1"/>
          </p:cNvSpPr>
          <p:nvPr/>
        </p:nvSpPr>
        <p:spPr bwMode="auto">
          <a:xfrm flipV="1">
            <a:off x="4857750" y="2000250"/>
            <a:ext cx="1714500" cy="2143125"/>
          </a:xfrm>
          <a:prstGeom prst="line">
            <a:avLst/>
          </a:prstGeom>
          <a:noFill/>
          <a:ln w="50800">
            <a:solidFill>
              <a:srgbClr val="000099"/>
            </a:solidFill>
            <a:round/>
            <a:headEnd type="oval" w="sm" len="sm"/>
            <a:tailEnd type="triangle" w="med" len="med"/>
          </a:ln>
          <a:extLst>
            <a:ext uri="{909E8E84-426E-40DD-AFC4-6F175D3DCCD1}">
              <a14:hiddenFill xmlns="" xmlns:a14="http://schemas.microsoft.com/office/drawing/2010/main">
                <a:noFill/>
              </a14:hiddenFill>
            </a:ext>
          </a:extLst>
        </p:spPr>
        <p:txBody>
          <a:bodyPr wrap="none"/>
          <a:lstStyle/>
          <a:p>
            <a:pPr eaLnBrk="0" fontAlgn="base" hangingPunct="0">
              <a:spcBef>
                <a:spcPct val="0"/>
              </a:spcBef>
              <a:spcAft>
                <a:spcPct val="0"/>
              </a:spcAft>
            </a:pPr>
            <a:endParaRPr lang="ru-RU">
              <a:solidFill>
                <a:srgbClr val="000000"/>
              </a:solidFill>
            </a:endParaRPr>
          </a:p>
        </p:txBody>
      </p:sp>
      <p:sp>
        <p:nvSpPr>
          <p:cNvPr id="57356" name="AutoShape 4"/>
          <p:cNvSpPr>
            <a:spLocks noChangeArrowheads="1"/>
          </p:cNvSpPr>
          <p:nvPr/>
        </p:nvSpPr>
        <p:spPr bwMode="auto">
          <a:xfrm>
            <a:off x="3643313" y="5643563"/>
            <a:ext cx="2357437"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p>
            <a:pPr algn="ctr" eaLnBrk="0" fontAlgn="base" hangingPunct="0">
              <a:spcBef>
                <a:spcPct val="50000"/>
              </a:spcBef>
              <a:spcAft>
                <a:spcPct val="0"/>
              </a:spcAft>
            </a:pPr>
            <a:r>
              <a:rPr lang="en-US" sz="2400" dirty="0" smtClean="0">
                <a:solidFill>
                  <a:srgbClr val="FFFFFF"/>
                </a:solidFill>
              </a:rPr>
              <a:t>1</a:t>
            </a:r>
            <a:r>
              <a:rPr lang="en-US" sz="2400" baseline="30000" dirty="0" smtClean="0">
                <a:solidFill>
                  <a:srgbClr val="FFFFFF"/>
                </a:solidFill>
              </a:rPr>
              <a:t>st</a:t>
            </a:r>
            <a:r>
              <a:rPr lang="en-US" sz="2400" dirty="0" smtClean="0">
                <a:solidFill>
                  <a:srgbClr val="FFFFFF"/>
                </a:solidFill>
              </a:rPr>
              <a:t> </a:t>
            </a:r>
            <a:r>
              <a:rPr lang="en-US" sz="2400" dirty="0">
                <a:solidFill>
                  <a:srgbClr val="FFFFFF"/>
                </a:solidFill>
              </a:rPr>
              <a:t>stage FEL </a:t>
            </a:r>
          </a:p>
          <a:p>
            <a:pPr algn="ctr" eaLnBrk="0" fontAlgn="base" hangingPunct="0">
              <a:spcBef>
                <a:spcPct val="0"/>
              </a:spcBef>
              <a:spcAft>
                <a:spcPct val="0"/>
              </a:spcAft>
            </a:pPr>
            <a:r>
              <a:rPr lang="en-US" sz="2400" dirty="0" err="1">
                <a:solidFill>
                  <a:srgbClr val="FFFFFF"/>
                </a:solidFill>
              </a:rPr>
              <a:t>undulator</a:t>
            </a:r>
            <a:endParaRPr lang="ru-RU" dirty="0">
              <a:solidFill>
                <a:srgbClr val="000000"/>
              </a:solidFill>
            </a:endParaRPr>
          </a:p>
        </p:txBody>
      </p:sp>
      <p:sp>
        <p:nvSpPr>
          <p:cNvPr id="13"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endParaRPr lang="ru-RU" altLang="ru-RU" sz="1800">
              <a:solidFill>
                <a:srgbClr val="2577C9"/>
              </a:solidFill>
              <a:cs typeface="Arial" panose="020B0604020202020204" pitchFamily="34" charset="0"/>
            </a:endParaRPr>
          </a:p>
        </p:txBody>
      </p:sp>
    </p:spTree>
    <p:extLst>
      <p:ext uri="{BB962C8B-B14F-4D97-AF65-F5344CB8AC3E}">
        <p14:creationId xmlns="" xmlns:p14="http://schemas.microsoft.com/office/powerpoint/2010/main" val="2477836470"/>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370" name="Рисунок 12" descr="DSC_0498.jpg"/>
          <p:cNvPicPr>
            <a:picLocks noChangeAspect="1"/>
          </p:cNvPicPr>
          <p:nvPr/>
        </p:nvPicPr>
        <p:blipFill>
          <a:blip r:embed="rId2" cstate="print">
            <a:lum bright="10000"/>
            <a:extLst>
              <a:ext uri="{28A0092B-C50C-407E-A947-70E740481C1C}">
                <a14:useLocalDpi xmlns="" xmlns:a14="http://schemas.microsoft.com/office/drawing/2010/main" val="0"/>
              </a:ext>
            </a:extLst>
          </a:blip>
          <a:srcRect r="5794"/>
          <a:stretch>
            <a:fillRect/>
          </a:stretch>
        </p:blipFill>
        <p:spPr bwMode="auto">
          <a:xfrm>
            <a:off x="61913" y="47625"/>
            <a:ext cx="9020175" cy="6762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8372" name="AutoShape 4"/>
          <p:cNvSpPr>
            <a:spLocks noChangeArrowheads="1"/>
          </p:cNvSpPr>
          <p:nvPr/>
        </p:nvSpPr>
        <p:spPr bwMode="auto">
          <a:xfrm>
            <a:off x="6643688" y="5572125"/>
            <a:ext cx="2286000" cy="949325"/>
          </a:xfrm>
          <a:prstGeom prst="roundRect">
            <a:avLst>
              <a:gd name="adj" fmla="val 16667"/>
            </a:avLst>
          </a:prstGeom>
          <a:solidFill>
            <a:srgbClr val="0000CC">
              <a:alpha val="70195"/>
            </a:srgbClr>
          </a:solidFill>
          <a:ln w="9525">
            <a:solidFill>
              <a:schemeClr val="tx1"/>
            </a:solidFill>
            <a:miter lim="800000"/>
            <a:headEnd/>
            <a:tailEnd/>
          </a:ln>
        </p:spPr>
        <p:txBody>
          <a:bodyPr wrap="none" anchor="ctr"/>
          <a:lstStyle/>
          <a:p>
            <a:pPr algn="ctr" eaLnBrk="0" fontAlgn="base" hangingPunct="0">
              <a:spcBef>
                <a:spcPct val="50000"/>
              </a:spcBef>
              <a:spcAft>
                <a:spcPct val="0"/>
              </a:spcAft>
            </a:pPr>
            <a:r>
              <a:rPr lang="en-US" sz="2400" dirty="0" smtClean="0">
                <a:solidFill>
                  <a:srgbClr val="FFFFFF"/>
                </a:solidFill>
              </a:rPr>
              <a:t>3</a:t>
            </a:r>
            <a:r>
              <a:rPr lang="en-US" sz="2400" baseline="30000" dirty="0" smtClean="0">
                <a:solidFill>
                  <a:srgbClr val="FFFFFF"/>
                </a:solidFill>
              </a:rPr>
              <a:t>rd</a:t>
            </a:r>
            <a:r>
              <a:rPr lang="en-US" sz="2400" dirty="0" smtClean="0">
                <a:solidFill>
                  <a:srgbClr val="FFFFFF"/>
                </a:solidFill>
              </a:rPr>
              <a:t> </a:t>
            </a:r>
            <a:r>
              <a:rPr lang="en-US" sz="2400" dirty="0">
                <a:solidFill>
                  <a:srgbClr val="FFFFFF"/>
                </a:solidFill>
              </a:rPr>
              <a:t>stage FEL </a:t>
            </a:r>
          </a:p>
          <a:p>
            <a:pPr algn="ctr" eaLnBrk="0" fontAlgn="base" hangingPunct="0">
              <a:spcBef>
                <a:spcPct val="0"/>
              </a:spcBef>
              <a:spcAft>
                <a:spcPct val="0"/>
              </a:spcAft>
            </a:pPr>
            <a:r>
              <a:rPr lang="en-US" sz="2400" dirty="0" err="1">
                <a:solidFill>
                  <a:srgbClr val="FFFFFF"/>
                </a:solidFill>
              </a:rPr>
              <a:t>undulator</a:t>
            </a:r>
            <a:endParaRPr lang="ru-RU" dirty="0">
              <a:solidFill>
                <a:srgbClr val="000000"/>
              </a:solidFill>
            </a:endParaRPr>
          </a:p>
        </p:txBody>
      </p:sp>
      <p:cxnSp>
        <p:nvCxnSpPr>
          <p:cNvPr id="58373" name="AutoShape 6"/>
          <p:cNvCxnSpPr>
            <a:cxnSpLocks noChangeShapeType="1"/>
            <a:stCxn id="58372" idx="0"/>
          </p:cNvCxnSpPr>
          <p:nvPr/>
        </p:nvCxnSpPr>
        <p:spPr bwMode="auto">
          <a:xfrm rot="16200000" flipV="1">
            <a:off x="6607970" y="4393406"/>
            <a:ext cx="785812" cy="1571625"/>
          </a:xfrm>
          <a:prstGeom prst="straightConnector1">
            <a:avLst/>
          </a:prstGeom>
          <a:noFill/>
          <a:ln w="50800">
            <a:solidFill>
              <a:srgbClr val="000099"/>
            </a:solidFill>
            <a:miter lim="800000"/>
            <a:headEnd type="oval" w="sm" len="sm"/>
            <a:tailEnd type="triangle" w="med" len="med"/>
          </a:ln>
          <a:extLst>
            <a:ext uri="{909E8E84-426E-40DD-AFC4-6F175D3DCCD1}">
              <a14:hiddenFill xmlns="" xmlns:a14="http://schemas.microsoft.com/office/drawing/2010/main">
                <a:noFill/>
              </a14:hiddenFill>
            </a:ext>
          </a:extLst>
        </p:spPr>
      </p:cxnSp>
      <p:sp>
        <p:nvSpPr>
          <p:cNvPr id="6"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fontAlgn="base">
              <a:spcBef>
                <a:spcPct val="0"/>
              </a:spcBef>
              <a:spcAft>
                <a:spcPct val="0"/>
              </a:spcAft>
              <a:buFontTx/>
              <a:buNone/>
            </a:pPr>
            <a:endParaRPr lang="ru-RU" altLang="ru-RU" sz="1800">
              <a:solidFill>
                <a:srgbClr val="2577C9"/>
              </a:solidFill>
              <a:cs typeface="Arial" panose="020B0604020202020204" pitchFamily="34" charset="0"/>
            </a:endParaRPr>
          </a:p>
        </p:txBody>
      </p:sp>
    </p:spTree>
    <p:extLst>
      <p:ext uri="{BB962C8B-B14F-4D97-AF65-F5344CB8AC3E}">
        <p14:creationId xmlns="" xmlns:p14="http://schemas.microsoft.com/office/powerpoint/2010/main" val="152135367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89109" y="1484784"/>
            <a:ext cx="4571123" cy="3539430"/>
          </a:xfrm>
          <a:prstGeom prst="rect">
            <a:avLst/>
          </a:prstGeom>
          <a:noFill/>
        </p:spPr>
        <p:txBody>
          <a:bodyPr wrap="none" rtlCol="0">
            <a:spAutoFit/>
          </a:bodyPr>
          <a:lstStyle/>
          <a:p>
            <a:pPr marL="342900" indent="-342900"/>
            <a:r>
              <a:rPr lang="en-US" sz="2800" b="1" i="1" dirty="0" smtClean="0">
                <a:solidFill>
                  <a:srgbClr val="FF0000"/>
                </a:solidFill>
              </a:rPr>
              <a:t>Contents:</a:t>
            </a:r>
          </a:p>
          <a:p>
            <a:pPr marL="342900" indent="-342900"/>
            <a:endParaRPr lang="en-US" sz="2800" b="1" i="1" dirty="0" smtClean="0">
              <a:solidFill>
                <a:srgbClr val="FF0000"/>
              </a:solidFill>
            </a:endParaRPr>
          </a:p>
          <a:p>
            <a:pPr marL="342900" indent="-342900">
              <a:buAutoNum type="arabicPeriod"/>
            </a:pPr>
            <a:r>
              <a:rPr lang="en-US" sz="2800" b="1" i="1" dirty="0" smtClean="0">
                <a:solidFill>
                  <a:srgbClr val="FF0000"/>
                </a:solidFill>
              </a:rPr>
              <a:t>CCDTL for </a:t>
            </a:r>
            <a:r>
              <a:rPr lang="en-US" sz="2800" b="1" i="1" dirty="0" smtClean="0">
                <a:solidFill>
                  <a:srgbClr val="FF0000"/>
                </a:solidFill>
              </a:rPr>
              <a:t>Linac4</a:t>
            </a:r>
            <a:endParaRPr lang="en-US" sz="2800" i="1" dirty="0" smtClean="0">
              <a:solidFill>
                <a:srgbClr val="FF0000"/>
              </a:solidFill>
            </a:endParaRPr>
          </a:p>
          <a:p>
            <a:pPr marL="342900" indent="-342900">
              <a:buAutoNum type="arabicPeriod"/>
            </a:pPr>
            <a:r>
              <a:rPr lang="en-US" sz="2800" b="1" i="1" dirty="0" smtClean="0">
                <a:solidFill>
                  <a:srgbClr val="FF0000"/>
                </a:solidFill>
              </a:rPr>
              <a:t>SRF </a:t>
            </a:r>
            <a:r>
              <a:rPr lang="en-US" sz="2800" b="1" i="1" dirty="0" smtClean="0">
                <a:solidFill>
                  <a:srgbClr val="FF0000"/>
                </a:solidFill>
              </a:rPr>
              <a:t>activities</a:t>
            </a:r>
            <a:r>
              <a:rPr lang="en-US" sz="2800" i="1" dirty="0" smtClean="0">
                <a:solidFill>
                  <a:srgbClr val="FF0000"/>
                </a:solidFill>
              </a:rPr>
              <a:t> </a:t>
            </a:r>
            <a:endParaRPr lang="en-US" sz="2800" i="1" dirty="0" smtClean="0">
              <a:solidFill>
                <a:srgbClr val="FF0000"/>
              </a:solidFill>
            </a:endParaRPr>
          </a:p>
          <a:p>
            <a:pPr marL="342900" indent="-342900">
              <a:buAutoNum type="arabicPeriod"/>
            </a:pPr>
            <a:r>
              <a:rPr lang="en-US" sz="2800" b="1" i="1" dirty="0" smtClean="0">
                <a:solidFill>
                  <a:srgbClr val="FF0000"/>
                </a:solidFill>
              </a:rPr>
              <a:t>RF for </a:t>
            </a:r>
            <a:r>
              <a:rPr lang="en-US" sz="2800" b="1" i="1" dirty="0" err="1" smtClean="0">
                <a:solidFill>
                  <a:srgbClr val="FF0000"/>
                </a:solidFill>
              </a:rPr>
              <a:t>NovoFEL</a:t>
            </a:r>
            <a:endParaRPr lang="en-US" sz="2800" i="1" dirty="0" smtClean="0">
              <a:solidFill>
                <a:srgbClr val="FF0000"/>
              </a:solidFill>
            </a:endParaRPr>
          </a:p>
          <a:p>
            <a:pPr marL="342900" indent="-342900">
              <a:buAutoNum type="arabicPeriod"/>
            </a:pPr>
            <a:r>
              <a:rPr lang="en-US" sz="2800" b="1" i="1" dirty="0" smtClean="0">
                <a:solidFill>
                  <a:srgbClr val="FF0000"/>
                </a:solidFill>
              </a:rPr>
              <a:t>RF electron sources</a:t>
            </a:r>
          </a:p>
          <a:p>
            <a:pPr marL="342900" indent="-342900">
              <a:buAutoNum type="arabicPeriod"/>
            </a:pPr>
            <a:r>
              <a:rPr lang="en-US" sz="2800" b="1" i="1" dirty="0" smtClean="0">
                <a:solidFill>
                  <a:srgbClr val="FF0000"/>
                </a:solidFill>
              </a:rPr>
              <a:t>RF for </a:t>
            </a:r>
            <a:r>
              <a:rPr lang="en-US" sz="2800" b="1" i="1" dirty="0" err="1" smtClean="0">
                <a:solidFill>
                  <a:srgbClr val="FF0000"/>
                </a:solidFill>
              </a:rPr>
              <a:t>e+e</a:t>
            </a:r>
            <a:r>
              <a:rPr lang="en-US" sz="2800" b="1" i="1" dirty="0" smtClean="0">
                <a:solidFill>
                  <a:srgbClr val="FF0000"/>
                </a:solidFill>
              </a:rPr>
              <a:t>- BINP colliders</a:t>
            </a:r>
          </a:p>
          <a:p>
            <a:pPr marL="342900" indent="-342900">
              <a:buAutoNum type="arabicPeriod"/>
            </a:pPr>
            <a:r>
              <a:rPr lang="en-US" sz="2800" b="1" i="1" dirty="0" smtClean="0">
                <a:solidFill>
                  <a:srgbClr val="FF0000"/>
                </a:solidFill>
              </a:rPr>
              <a:t>RF for NICA at JINR, </a:t>
            </a:r>
            <a:r>
              <a:rPr lang="en-US" sz="2800" b="1" i="1" dirty="0" err="1" smtClean="0">
                <a:solidFill>
                  <a:srgbClr val="FF0000"/>
                </a:solidFill>
              </a:rPr>
              <a:t>Dubna</a:t>
            </a:r>
            <a:endParaRPr lang="ru-RU" sz="2800" b="1" i="1"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55299" name="Rectangle 3"/>
          <p:cNvSpPr>
            <a:spLocks noChangeArrowheads="1"/>
          </p:cNvSpPr>
          <p:nvPr/>
        </p:nvSpPr>
        <p:spPr bwMode="auto">
          <a:xfrm>
            <a:off x="3851920" y="0"/>
            <a:ext cx="437577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1</a:t>
            </a:r>
            <a:r>
              <a:rPr kumimoji="0" lang="en-US" sz="24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/2</a:t>
            </a:r>
            <a:r>
              <a:rPr kumimoji="0" lang="en-US" sz="2400" b="1" i="1" u="none" strike="noStrike" cap="none" normalizeH="0" dirty="0" smtClean="0">
                <a:ln>
                  <a:noFill/>
                </a:ln>
                <a:solidFill>
                  <a:srgbClr val="FF0000"/>
                </a:solidFill>
                <a:effectLst/>
                <a:latin typeface="Calibri" pitchFamily="34" charset="0"/>
                <a:ea typeface="Calibri" pitchFamily="34" charset="0"/>
                <a:cs typeface="Times New Roman" pitchFamily="18" charset="0"/>
              </a:rPr>
              <a:t> of the </a:t>
            </a:r>
            <a:r>
              <a:rPr lang="en-US" sz="2400" b="1" i="1" dirty="0" err="1" smtClean="0">
                <a:solidFill>
                  <a:srgbClr val="FF0000"/>
                </a:solidFill>
                <a:latin typeface="Calibri" pitchFamily="34" charset="0"/>
                <a:ea typeface="Calibri" pitchFamily="34" charset="0"/>
                <a:cs typeface="Times New Roman" pitchFamily="18" charset="0"/>
              </a:rPr>
              <a:t>Microtron</a:t>
            </a:r>
            <a:r>
              <a:rPr lang="en-US" sz="2400" b="1" i="1" dirty="0" smtClean="0">
                <a:solidFill>
                  <a:srgbClr val="FF0000"/>
                </a:solidFill>
                <a:latin typeface="Calibri" pitchFamily="34" charset="0"/>
                <a:ea typeface="Calibri" pitchFamily="34" charset="0"/>
                <a:cs typeface="Times New Roman" pitchFamily="18" charset="0"/>
              </a:rPr>
              <a:t> </a:t>
            </a:r>
            <a:r>
              <a:rPr kumimoji="0" lang="en-US" sz="2400" b="1" i="1" u="none" strike="noStrike" cap="none" normalizeH="0" dirty="0" smtClean="0">
                <a:ln>
                  <a:noFill/>
                </a:ln>
                <a:solidFill>
                  <a:srgbClr val="FF0000"/>
                </a:solidFill>
                <a:effectLst/>
                <a:latin typeface="Calibri" pitchFamily="34" charset="0"/>
                <a:ea typeface="Calibri" pitchFamily="34" charset="0"/>
                <a:cs typeface="Times New Roman" pitchFamily="18" charset="0"/>
              </a:rPr>
              <a:t>RF system</a:t>
            </a:r>
            <a:endParaRPr kumimoji="0" lang="ru-RU" sz="2400" b="1" i="1" u="none" strike="noStrike" cap="none" normalizeH="0" baseline="0" dirty="0" smtClean="0">
              <a:ln>
                <a:noFill/>
              </a:ln>
              <a:solidFill>
                <a:srgbClr val="FF0000"/>
              </a:solidFill>
              <a:effectLst/>
              <a:latin typeface="Arial" pitchFamily="34" charset="0"/>
              <a:cs typeface="Arial" pitchFamily="34" charset="0"/>
            </a:endParaRPr>
          </a:p>
        </p:txBody>
      </p:sp>
      <p:pic>
        <p:nvPicPr>
          <p:cNvPr id="43" name="Picture 11" descr="Waveguides_"/>
          <p:cNvPicPr>
            <a:picLocks noChangeAspect="1" noChangeArrowheads="1"/>
          </p:cNvPicPr>
          <p:nvPr/>
        </p:nvPicPr>
        <p:blipFill>
          <a:blip r:embed="rId2" cstate="print"/>
          <a:srcRect/>
          <a:stretch>
            <a:fillRect/>
          </a:stretch>
        </p:blipFill>
        <p:spPr bwMode="auto">
          <a:xfrm>
            <a:off x="0" y="1132146"/>
            <a:ext cx="3617016" cy="2430566"/>
          </a:xfrm>
          <a:prstGeom prst="rect">
            <a:avLst/>
          </a:prstGeom>
          <a:noFill/>
          <a:ln w="38100">
            <a:noFill/>
          </a:ln>
        </p:spPr>
      </p:pic>
      <p:pic>
        <p:nvPicPr>
          <p:cNvPr id="45" name="Picture 42" descr="Рис1_11_1"/>
          <p:cNvPicPr>
            <a:picLocks noChangeAspect="1" noChangeArrowheads="1"/>
          </p:cNvPicPr>
          <p:nvPr/>
        </p:nvPicPr>
        <p:blipFill>
          <a:blip r:embed="rId3" cstate="print"/>
          <a:srcRect/>
          <a:stretch>
            <a:fillRect/>
          </a:stretch>
        </p:blipFill>
        <p:spPr bwMode="auto">
          <a:xfrm>
            <a:off x="0" y="4457822"/>
            <a:ext cx="3617016" cy="2400178"/>
          </a:xfrm>
          <a:prstGeom prst="rect">
            <a:avLst/>
          </a:prstGeom>
          <a:noFill/>
          <a:ln w="38100">
            <a:noFill/>
          </a:ln>
        </p:spPr>
      </p:pic>
      <p:grpSp>
        <p:nvGrpSpPr>
          <p:cNvPr id="2" name="Группа 52"/>
          <p:cNvGrpSpPr/>
          <p:nvPr/>
        </p:nvGrpSpPr>
        <p:grpSpPr>
          <a:xfrm>
            <a:off x="3644900" y="435234"/>
            <a:ext cx="5499100" cy="5874166"/>
            <a:chOff x="9030" y="435234"/>
            <a:chExt cx="5499100" cy="5874166"/>
          </a:xfrm>
        </p:grpSpPr>
        <p:pic>
          <p:nvPicPr>
            <p:cNvPr id="41" name="Picture 36" descr="RF_sys_11"/>
            <p:cNvPicPr>
              <a:picLocks noChangeAspect="1" noChangeArrowheads="1"/>
            </p:cNvPicPr>
            <p:nvPr/>
          </p:nvPicPr>
          <p:blipFill>
            <a:blip r:embed="rId4" cstate="print"/>
            <a:srcRect/>
            <a:stretch>
              <a:fillRect/>
            </a:stretch>
          </p:blipFill>
          <p:spPr bwMode="auto">
            <a:xfrm>
              <a:off x="9030" y="435234"/>
              <a:ext cx="5499100" cy="5535612"/>
            </a:xfrm>
            <a:prstGeom prst="rect">
              <a:avLst/>
            </a:prstGeom>
            <a:noFill/>
          </p:spPr>
        </p:pic>
        <p:sp>
          <p:nvSpPr>
            <p:cNvPr id="16" name="Rectangle 37"/>
            <p:cNvSpPr>
              <a:spLocks noChangeArrowheads="1"/>
            </p:cNvSpPr>
            <p:nvPr/>
          </p:nvSpPr>
          <p:spPr bwMode="auto">
            <a:xfrm>
              <a:off x="297070" y="2679384"/>
              <a:ext cx="3156705" cy="584775"/>
            </a:xfrm>
            <a:prstGeom prst="rect">
              <a:avLst/>
            </a:prstGeom>
            <a:noFill/>
            <a:ln w="9525">
              <a:noFill/>
              <a:miter lim="800000"/>
              <a:headEnd/>
              <a:tailEnd/>
            </a:ln>
            <a:effectLst/>
          </p:spPr>
          <p:txBody>
            <a:bodyPr wrap="square">
              <a:spAutoFit/>
            </a:bodyPr>
            <a:lstStyle/>
            <a:p>
              <a:pPr algn="ctr"/>
              <a:r>
                <a:rPr lang="en-US" sz="1600" b="1" i="1" dirty="0" smtClean="0">
                  <a:solidFill>
                    <a:srgbClr val="FF0000"/>
                  </a:solidFill>
                </a:rPr>
                <a:t>Output stage 4xTH781</a:t>
              </a:r>
              <a:endParaRPr lang="en-US" sz="1600" b="1" i="1" dirty="0">
                <a:solidFill>
                  <a:srgbClr val="FF0000"/>
                </a:solidFill>
              </a:endParaRPr>
            </a:p>
            <a:p>
              <a:pPr algn="ctr"/>
              <a:r>
                <a:rPr lang="en-US" sz="1600" b="1" i="1" dirty="0">
                  <a:solidFill>
                    <a:srgbClr val="FF0000"/>
                  </a:solidFill>
                </a:rPr>
                <a:t>4 </a:t>
              </a:r>
              <a:r>
                <a:rPr lang="en-US" sz="1600" b="1" dirty="0">
                  <a:solidFill>
                    <a:srgbClr val="FF0000"/>
                  </a:solidFill>
                </a:rPr>
                <a:t>x</a:t>
              </a:r>
              <a:r>
                <a:rPr lang="en-US" sz="1600" b="1" i="1" dirty="0">
                  <a:solidFill>
                    <a:srgbClr val="FF0000"/>
                  </a:solidFill>
                </a:rPr>
                <a:t> 150 </a:t>
              </a:r>
              <a:r>
                <a:rPr lang="en-US" sz="1600" b="1" i="1" dirty="0" smtClean="0">
                  <a:solidFill>
                    <a:srgbClr val="FF0000"/>
                  </a:solidFill>
                </a:rPr>
                <a:t>kW </a:t>
              </a:r>
              <a:r>
                <a:rPr lang="en-US" sz="1600" b="1" i="1" dirty="0">
                  <a:solidFill>
                    <a:srgbClr val="FF0000"/>
                  </a:solidFill>
                </a:rPr>
                <a:t>= 600 </a:t>
              </a:r>
              <a:r>
                <a:rPr lang="en-US" sz="1600" b="1" i="1" dirty="0" smtClean="0">
                  <a:solidFill>
                    <a:srgbClr val="FF0000"/>
                  </a:solidFill>
                </a:rPr>
                <a:t>kW</a:t>
              </a:r>
              <a:r>
                <a:rPr lang="ru-RU" sz="1600" b="1" i="1" dirty="0" smtClean="0">
                  <a:solidFill>
                    <a:srgbClr val="FF0000"/>
                  </a:solidFill>
                </a:rPr>
                <a:t> </a:t>
              </a:r>
              <a:r>
                <a:rPr lang="en-US" sz="1600" b="1" i="1" dirty="0">
                  <a:solidFill>
                    <a:srgbClr val="FF0000"/>
                  </a:solidFill>
                </a:rPr>
                <a:t>max</a:t>
              </a:r>
              <a:endParaRPr lang="ru-RU" sz="1600" b="1" i="1" dirty="0">
                <a:solidFill>
                  <a:srgbClr val="FF0000"/>
                </a:solidFill>
              </a:endParaRPr>
            </a:p>
          </p:txBody>
        </p:sp>
        <p:sp>
          <p:nvSpPr>
            <p:cNvPr id="32" name="Line 44"/>
            <p:cNvSpPr>
              <a:spLocks noChangeShapeType="1"/>
            </p:cNvSpPr>
            <p:nvPr/>
          </p:nvSpPr>
          <p:spPr bwMode="auto">
            <a:xfrm>
              <a:off x="366217" y="2219584"/>
              <a:ext cx="0" cy="320675"/>
            </a:xfrm>
            <a:prstGeom prst="line">
              <a:avLst/>
            </a:prstGeom>
            <a:noFill/>
            <a:ln w="19050">
              <a:solidFill>
                <a:srgbClr val="0000FF"/>
              </a:solidFill>
              <a:round/>
              <a:headEnd/>
              <a:tailEnd/>
            </a:ln>
            <a:effectLst/>
          </p:spPr>
          <p:txBody>
            <a:bodyPr/>
            <a:lstStyle/>
            <a:p>
              <a:endParaRPr lang="ru-RU"/>
            </a:p>
          </p:txBody>
        </p:sp>
        <p:sp>
          <p:nvSpPr>
            <p:cNvPr id="33" name="Line 45"/>
            <p:cNvSpPr>
              <a:spLocks noChangeShapeType="1"/>
            </p:cNvSpPr>
            <p:nvPr/>
          </p:nvSpPr>
          <p:spPr bwMode="auto">
            <a:xfrm>
              <a:off x="953592" y="2206884"/>
              <a:ext cx="0" cy="320675"/>
            </a:xfrm>
            <a:prstGeom prst="line">
              <a:avLst/>
            </a:prstGeom>
            <a:noFill/>
            <a:ln w="19050">
              <a:solidFill>
                <a:srgbClr val="0000FF"/>
              </a:solidFill>
              <a:round/>
              <a:headEnd/>
              <a:tailEnd/>
            </a:ln>
            <a:effectLst/>
          </p:spPr>
          <p:txBody>
            <a:bodyPr/>
            <a:lstStyle/>
            <a:p>
              <a:endParaRPr lang="ru-RU"/>
            </a:p>
          </p:txBody>
        </p:sp>
        <p:sp>
          <p:nvSpPr>
            <p:cNvPr id="34" name="Rectangle 46"/>
            <p:cNvSpPr>
              <a:spLocks noChangeArrowheads="1"/>
            </p:cNvSpPr>
            <p:nvPr/>
          </p:nvSpPr>
          <p:spPr bwMode="auto">
            <a:xfrm>
              <a:off x="318592" y="2262446"/>
              <a:ext cx="881063" cy="366713"/>
            </a:xfrm>
            <a:prstGeom prst="rect">
              <a:avLst/>
            </a:prstGeom>
            <a:noFill/>
            <a:ln w="9525">
              <a:noFill/>
              <a:miter lim="800000"/>
              <a:headEnd/>
              <a:tailEnd/>
            </a:ln>
            <a:effectLst/>
          </p:spPr>
          <p:txBody>
            <a:bodyPr>
              <a:spAutoFit/>
            </a:bodyPr>
            <a:lstStyle/>
            <a:p>
              <a:r>
                <a:rPr lang="en-US" b="1">
                  <a:solidFill>
                    <a:srgbClr val="0000FF"/>
                  </a:solidFill>
                  <a:sym typeface="Symbol" pitchFamily="18" charset="2"/>
                </a:rPr>
                <a:t></a:t>
              </a:r>
              <a:r>
                <a:rPr lang="ru-RU" b="1">
                  <a:solidFill>
                    <a:srgbClr val="0000FF"/>
                  </a:solidFill>
                  <a:sym typeface="Symbol" pitchFamily="18" charset="2"/>
                </a:rPr>
                <a:t> </a:t>
              </a:r>
              <a:r>
                <a:rPr lang="en-US" b="1">
                  <a:solidFill>
                    <a:srgbClr val="0000FF"/>
                  </a:solidFill>
                </a:rPr>
                <a:t>/ 2 </a:t>
              </a:r>
              <a:endParaRPr lang="ru-RU" b="1">
                <a:solidFill>
                  <a:srgbClr val="0000FF"/>
                </a:solidFill>
              </a:endParaRPr>
            </a:p>
          </p:txBody>
        </p:sp>
        <p:sp>
          <p:nvSpPr>
            <p:cNvPr id="35" name="Line 47"/>
            <p:cNvSpPr>
              <a:spLocks noChangeShapeType="1"/>
            </p:cNvSpPr>
            <p:nvPr/>
          </p:nvSpPr>
          <p:spPr bwMode="auto">
            <a:xfrm flipH="1">
              <a:off x="121742" y="2473584"/>
              <a:ext cx="234950" cy="0"/>
            </a:xfrm>
            <a:prstGeom prst="line">
              <a:avLst/>
            </a:prstGeom>
            <a:noFill/>
            <a:ln w="19050">
              <a:solidFill>
                <a:srgbClr val="0000FF"/>
              </a:solidFill>
              <a:round/>
              <a:headEnd type="triangle" w="med" len="lg"/>
              <a:tailEnd/>
            </a:ln>
            <a:effectLst/>
          </p:spPr>
          <p:txBody>
            <a:bodyPr/>
            <a:lstStyle/>
            <a:p>
              <a:endParaRPr lang="ru-RU"/>
            </a:p>
          </p:txBody>
        </p:sp>
        <p:sp>
          <p:nvSpPr>
            <p:cNvPr id="36" name="Line 48"/>
            <p:cNvSpPr>
              <a:spLocks noChangeShapeType="1"/>
            </p:cNvSpPr>
            <p:nvPr/>
          </p:nvSpPr>
          <p:spPr bwMode="auto">
            <a:xfrm>
              <a:off x="947242" y="2471996"/>
              <a:ext cx="234950" cy="0"/>
            </a:xfrm>
            <a:prstGeom prst="line">
              <a:avLst/>
            </a:prstGeom>
            <a:noFill/>
            <a:ln w="19050">
              <a:solidFill>
                <a:srgbClr val="0000FF"/>
              </a:solidFill>
              <a:round/>
              <a:headEnd type="triangle" w="med" len="lg"/>
              <a:tailEnd/>
            </a:ln>
            <a:effectLst/>
          </p:spPr>
          <p:txBody>
            <a:bodyPr/>
            <a:lstStyle/>
            <a:p>
              <a:endParaRPr lang="ru-RU"/>
            </a:p>
          </p:txBody>
        </p:sp>
        <p:sp>
          <p:nvSpPr>
            <p:cNvPr id="37" name="Rectangle 49"/>
            <p:cNvSpPr>
              <a:spLocks noChangeArrowheads="1"/>
            </p:cNvSpPr>
            <p:nvPr/>
          </p:nvSpPr>
          <p:spPr bwMode="auto">
            <a:xfrm>
              <a:off x="850405" y="500321"/>
              <a:ext cx="3113087" cy="336550"/>
            </a:xfrm>
            <a:prstGeom prst="rect">
              <a:avLst/>
            </a:prstGeom>
            <a:noFill/>
            <a:ln w="9525">
              <a:noFill/>
              <a:miter lim="800000"/>
              <a:headEnd/>
              <a:tailEnd/>
            </a:ln>
            <a:effectLst/>
          </p:spPr>
          <p:txBody>
            <a:bodyPr>
              <a:spAutoFit/>
            </a:bodyPr>
            <a:lstStyle/>
            <a:p>
              <a:r>
                <a:rPr lang="en-US" sz="1600" b="1" i="1" dirty="0" smtClean="0">
                  <a:solidFill>
                    <a:srgbClr val="FF00FF"/>
                  </a:solidFill>
                </a:rPr>
                <a:t>8 accelerating cavities</a:t>
              </a:r>
              <a:endParaRPr lang="ru-RU" sz="1400" b="1" i="1" dirty="0">
                <a:solidFill>
                  <a:srgbClr val="FF00FF"/>
                </a:solidFill>
              </a:endParaRPr>
            </a:p>
          </p:txBody>
        </p:sp>
        <p:sp>
          <p:nvSpPr>
            <p:cNvPr id="38" name="Oval 50"/>
            <p:cNvSpPr>
              <a:spLocks noChangeArrowheads="1"/>
            </p:cNvSpPr>
            <p:nvPr/>
          </p:nvSpPr>
          <p:spPr bwMode="auto">
            <a:xfrm>
              <a:off x="232867" y="1132146"/>
              <a:ext cx="254000" cy="246063"/>
            </a:xfrm>
            <a:prstGeom prst="ellipse">
              <a:avLst/>
            </a:prstGeom>
            <a:noFill/>
            <a:ln w="19050">
              <a:solidFill>
                <a:srgbClr val="FF00FF"/>
              </a:solidFill>
              <a:round/>
              <a:headEnd/>
              <a:tailEnd/>
            </a:ln>
            <a:effectLst/>
          </p:spPr>
          <p:txBody>
            <a:bodyPr wrap="none" anchor="ctr"/>
            <a:lstStyle/>
            <a:p>
              <a:endParaRPr lang="ru-RU"/>
            </a:p>
          </p:txBody>
        </p:sp>
        <p:sp>
          <p:nvSpPr>
            <p:cNvPr id="39" name="Oval 51"/>
            <p:cNvSpPr>
              <a:spLocks noChangeArrowheads="1"/>
            </p:cNvSpPr>
            <p:nvPr/>
          </p:nvSpPr>
          <p:spPr bwMode="auto">
            <a:xfrm>
              <a:off x="823417" y="1135321"/>
              <a:ext cx="254000" cy="246063"/>
            </a:xfrm>
            <a:prstGeom prst="ellipse">
              <a:avLst/>
            </a:prstGeom>
            <a:noFill/>
            <a:ln w="19050">
              <a:solidFill>
                <a:srgbClr val="FF00FF"/>
              </a:solidFill>
              <a:round/>
              <a:headEnd/>
              <a:tailEnd/>
            </a:ln>
            <a:effectLst/>
          </p:spPr>
          <p:txBody>
            <a:bodyPr wrap="none" anchor="ctr"/>
            <a:lstStyle/>
            <a:p>
              <a:endParaRPr lang="ru-RU"/>
            </a:p>
          </p:txBody>
        </p:sp>
        <p:sp>
          <p:nvSpPr>
            <p:cNvPr id="40" name="Rectangle 52"/>
            <p:cNvSpPr>
              <a:spLocks noChangeArrowheads="1"/>
            </p:cNvSpPr>
            <p:nvPr/>
          </p:nvSpPr>
          <p:spPr bwMode="auto">
            <a:xfrm>
              <a:off x="336055" y="1302009"/>
              <a:ext cx="644525" cy="336550"/>
            </a:xfrm>
            <a:prstGeom prst="rect">
              <a:avLst/>
            </a:prstGeom>
            <a:noFill/>
            <a:ln w="9525">
              <a:noFill/>
              <a:miter lim="800000"/>
              <a:headEnd/>
              <a:tailEnd/>
            </a:ln>
            <a:effectLst/>
          </p:spPr>
          <p:txBody>
            <a:bodyPr>
              <a:spAutoFit/>
            </a:bodyPr>
            <a:lstStyle/>
            <a:p>
              <a:r>
                <a:rPr lang="ru-RU" sz="1600" b="1" i="1" dirty="0" smtClean="0">
                  <a:solidFill>
                    <a:srgbClr val="FF00FF"/>
                  </a:solidFill>
                </a:rPr>
                <a:t>180</a:t>
              </a:r>
              <a:r>
                <a:rPr lang="en-US" sz="1600" b="1" dirty="0" smtClean="0">
                  <a:solidFill>
                    <a:srgbClr val="FF00FF"/>
                  </a:solidFill>
                  <a:cs typeface="Arial" charset="0"/>
                  <a:sym typeface="Symbol"/>
                </a:rPr>
                <a:t></a:t>
              </a:r>
              <a:endParaRPr lang="en-US" sz="1400" b="1" dirty="0">
                <a:solidFill>
                  <a:srgbClr val="FF00FF"/>
                </a:solidFill>
                <a:cs typeface="Arial" charset="0"/>
              </a:endParaRPr>
            </a:p>
          </p:txBody>
        </p:sp>
        <p:sp>
          <p:nvSpPr>
            <p:cNvPr id="44" name="Rectangle 13"/>
            <p:cNvSpPr>
              <a:spLocks noChangeArrowheads="1"/>
            </p:cNvSpPr>
            <p:nvPr/>
          </p:nvSpPr>
          <p:spPr bwMode="auto">
            <a:xfrm>
              <a:off x="3587612" y="2226326"/>
              <a:ext cx="1250950" cy="336550"/>
            </a:xfrm>
            <a:prstGeom prst="rect">
              <a:avLst/>
            </a:prstGeom>
            <a:noFill/>
            <a:ln w="9525">
              <a:noFill/>
              <a:miter lim="800000"/>
              <a:headEnd/>
              <a:tailEnd/>
            </a:ln>
          </p:spPr>
          <p:txBody>
            <a:bodyPr>
              <a:spAutoFit/>
            </a:bodyPr>
            <a:lstStyle/>
            <a:p>
              <a:pPr algn="ctr"/>
              <a:r>
                <a:rPr lang="en-US" sz="1600" b="1" i="1" dirty="0">
                  <a:solidFill>
                    <a:srgbClr val="0000FF"/>
                  </a:solidFill>
                </a:rPr>
                <a:t>958 </a:t>
              </a:r>
              <a:r>
                <a:rPr lang="en-US" sz="1600" b="1" dirty="0">
                  <a:solidFill>
                    <a:srgbClr val="0000FF"/>
                  </a:solidFill>
                </a:rPr>
                <a:t>x</a:t>
              </a:r>
              <a:r>
                <a:rPr lang="en-US" sz="1600" b="1" i="1" dirty="0">
                  <a:solidFill>
                    <a:srgbClr val="0000FF"/>
                  </a:solidFill>
                </a:rPr>
                <a:t> 415</a:t>
              </a:r>
              <a:endParaRPr lang="ru-RU" sz="1600" b="1" i="1" dirty="0">
                <a:solidFill>
                  <a:srgbClr val="0000FF"/>
                </a:solidFill>
              </a:endParaRPr>
            </a:p>
          </p:txBody>
        </p:sp>
        <p:sp>
          <p:nvSpPr>
            <p:cNvPr id="47" name="Прямоугольник 46"/>
            <p:cNvSpPr/>
            <p:nvPr/>
          </p:nvSpPr>
          <p:spPr>
            <a:xfrm>
              <a:off x="4104312" y="1841867"/>
              <a:ext cx="216030" cy="377717"/>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9" name="Прямоугольник 48"/>
            <p:cNvSpPr/>
            <p:nvPr/>
          </p:nvSpPr>
          <p:spPr>
            <a:xfrm>
              <a:off x="81040" y="2586376"/>
              <a:ext cx="3882452" cy="3384470"/>
            </a:xfrm>
            <a:prstGeom prst="rect">
              <a:avLst/>
            </a:prstGeom>
            <a:noFill/>
            <a:ln>
              <a:solidFill>
                <a:srgbClr val="0000F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0" name="Rectangle 3"/>
            <p:cNvSpPr>
              <a:spLocks noChangeArrowheads="1"/>
            </p:cNvSpPr>
            <p:nvPr/>
          </p:nvSpPr>
          <p:spPr bwMode="auto">
            <a:xfrm>
              <a:off x="81040" y="5970846"/>
              <a:ext cx="3903427"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600" b="1" i="1" u="none" strike="noStrike" cap="none" normalizeH="0" baseline="0" dirty="0" smtClean="0">
                  <a:ln>
                    <a:noFill/>
                  </a:ln>
                  <a:solidFill>
                    <a:srgbClr val="0000FF"/>
                  </a:solidFill>
                  <a:effectLst/>
                  <a:latin typeface="Calibri" pitchFamily="34" charset="0"/>
                  <a:ea typeface="Calibri" pitchFamily="34" charset="0"/>
                  <a:cs typeface="Times New Roman" pitchFamily="18" charset="0"/>
                </a:rPr>
                <a:t>RF amplifier</a:t>
              </a:r>
              <a:endParaRPr kumimoji="0" lang="ru-RU" sz="1600" b="1" i="1" u="none" strike="noStrike" cap="none" normalizeH="0" baseline="0" dirty="0" smtClean="0">
                <a:ln>
                  <a:noFill/>
                </a:ln>
                <a:solidFill>
                  <a:srgbClr val="0000FF"/>
                </a:solidFill>
                <a:effectLst/>
                <a:latin typeface="Arial" pitchFamily="34" charset="0"/>
                <a:cs typeface="Arial" pitchFamily="34" charset="0"/>
              </a:endParaRPr>
            </a:p>
          </p:txBody>
        </p:sp>
      </p:grpSp>
      <p:sp>
        <p:nvSpPr>
          <p:cNvPr id="54" name="Rectangle 12"/>
          <p:cNvSpPr>
            <a:spLocks noChangeArrowheads="1"/>
          </p:cNvSpPr>
          <p:nvPr/>
        </p:nvSpPr>
        <p:spPr bwMode="auto">
          <a:xfrm>
            <a:off x="203455" y="3573020"/>
            <a:ext cx="2304387" cy="584775"/>
          </a:xfrm>
          <a:prstGeom prst="rect">
            <a:avLst/>
          </a:prstGeom>
          <a:noFill/>
          <a:ln w="9525">
            <a:noFill/>
            <a:miter lim="800000"/>
            <a:headEnd/>
            <a:tailEnd/>
          </a:ln>
          <a:effectLst/>
        </p:spPr>
        <p:txBody>
          <a:bodyPr wrap="square">
            <a:spAutoFit/>
          </a:bodyPr>
          <a:lstStyle/>
          <a:p>
            <a:r>
              <a:rPr lang="en-US" sz="1600" b="1" i="1" dirty="0" smtClean="0"/>
              <a:t>Coax lines to the cavities</a:t>
            </a:r>
            <a:endParaRPr lang="ru-RU" sz="1600" b="1" i="1" dirty="0"/>
          </a:p>
        </p:txBody>
      </p:sp>
      <p:sp>
        <p:nvSpPr>
          <p:cNvPr id="55" name="AutoShape 14"/>
          <p:cNvSpPr>
            <a:spLocks noChangeArrowheads="1"/>
          </p:cNvSpPr>
          <p:nvPr/>
        </p:nvSpPr>
        <p:spPr bwMode="auto">
          <a:xfrm rot="5566597">
            <a:off x="2399669" y="3640144"/>
            <a:ext cx="504000" cy="216000"/>
          </a:xfrm>
          <a:prstGeom prst="rightArrow">
            <a:avLst>
              <a:gd name="adj1" fmla="val 50000"/>
              <a:gd name="adj2" fmla="val 73205"/>
            </a:avLst>
          </a:prstGeom>
          <a:solidFill>
            <a:schemeClr val="bg1">
              <a:alpha val="50000"/>
            </a:schemeClr>
          </a:solidFill>
          <a:ln w="25400">
            <a:solidFill>
              <a:srgbClr val="FF0000"/>
            </a:solidFill>
            <a:miter lim="800000"/>
            <a:headEnd/>
            <a:tailEnd/>
          </a:ln>
          <a:effectLst/>
        </p:spPr>
        <p:txBody>
          <a:bodyPr wrap="none" anchor="ctr"/>
          <a:lstStyle/>
          <a:p>
            <a:endParaRPr lang="ru-RU"/>
          </a:p>
        </p:txBody>
      </p:sp>
      <p:sp>
        <p:nvSpPr>
          <p:cNvPr id="56" name="AutoShape 15"/>
          <p:cNvSpPr>
            <a:spLocks noChangeArrowheads="1"/>
          </p:cNvSpPr>
          <p:nvPr/>
        </p:nvSpPr>
        <p:spPr bwMode="auto">
          <a:xfrm rot="5566597">
            <a:off x="2135761" y="3433916"/>
            <a:ext cx="504000" cy="216000"/>
          </a:xfrm>
          <a:prstGeom prst="rightArrow">
            <a:avLst>
              <a:gd name="adj1" fmla="val 50000"/>
              <a:gd name="adj2" fmla="val 76857"/>
            </a:avLst>
          </a:prstGeom>
          <a:solidFill>
            <a:schemeClr val="bg1">
              <a:alpha val="50000"/>
            </a:schemeClr>
          </a:solidFill>
          <a:ln w="25400">
            <a:solidFill>
              <a:srgbClr val="FF0000"/>
            </a:solidFill>
            <a:miter lim="800000"/>
            <a:headEnd/>
            <a:tailEnd/>
          </a:ln>
          <a:effectLst/>
        </p:spPr>
        <p:txBody>
          <a:bodyPr wrap="none" anchor="ctr"/>
          <a:lstStyle/>
          <a:p>
            <a:endParaRPr lang="ru-RU"/>
          </a:p>
        </p:txBody>
      </p:sp>
      <p:sp>
        <p:nvSpPr>
          <p:cNvPr id="59" name="Прямоугольник 58"/>
          <p:cNvSpPr/>
          <p:nvPr/>
        </p:nvSpPr>
        <p:spPr>
          <a:xfrm>
            <a:off x="0" y="827945"/>
            <a:ext cx="3617016" cy="338554"/>
          </a:xfrm>
          <a:prstGeom prst="rect">
            <a:avLst/>
          </a:prstGeom>
        </p:spPr>
        <p:txBody>
          <a:bodyPr wrap="square">
            <a:spAutoFit/>
          </a:bodyPr>
          <a:lstStyle/>
          <a:p>
            <a:pPr algn="ctr"/>
            <a:r>
              <a:rPr lang="en-US" sz="1600" b="1" i="1" dirty="0" smtClean="0">
                <a:solidFill>
                  <a:srgbClr val="FF0000"/>
                </a:solidFill>
                <a:latin typeface="Calibri" pitchFamily="34" charset="0"/>
                <a:ea typeface="Calibri" pitchFamily="34" charset="0"/>
                <a:cs typeface="Times New Roman" pitchFamily="18" charset="0"/>
              </a:rPr>
              <a:t>WG/coax power distribution system</a:t>
            </a:r>
            <a:endParaRPr lang="ru-RU" sz="1600" b="1" dirty="0">
              <a:solidFill>
                <a:srgbClr val="FF0000"/>
              </a:solidFill>
            </a:endParaRPr>
          </a:p>
        </p:txBody>
      </p:sp>
      <p:sp>
        <p:nvSpPr>
          <p:cNvPr id="28" name="Line 70"/>
          <p:cNvSpPr>
            <a:spLocks noChangeShapeType="1"/>
          </p:cNvSpPr>
          <p:nvPr/>
        </p:nvSpPr>
        <p:spPr bwMode="auto">
          <a:xfrm rot="5400000">
            <a:off x="3686891" y="4674162"/>
            <a:ext cx="360048" cy="1902294"/>
          </a:xfrm>
          <a:prstGeom prst="line">
            <a:avLst/>
          </a:prstGeom>
          <a:noFill/>
          <a:ln w="38100">
            <a:solidFill>
              <a:srgbClr val="FF0000"/>
            </a:solidFill>
            <a:round/>
            <a:headEnd type="none"/>
            <a:tailEnd type="arrow"/>
          </a:ln>
          <a:effectLst>
            <a:glow rad="228600">
              <a:schemeClr val="bg1">
                <a:alpha val="40000"/>
              </a:schemeClr>
            </a:glow>
          </a:effectLst>
        </p:spPr>
        <p:txBody>
          <a:bodyPr/>
          <a:lstStyle/>
          <a:p>
            <a:endParaRPr lang="ru-RU"/>
          </a:p>
        </p:txBody>
      </p:sp>
      <p:sp>
        <p:nvSpPr>
          <p:cNvPr id="29" name="Line 70"/>
          <p:cNvSpPr>
            <a:spLocks noChangeShapeType="1"/>
          </p:cNvSpPr>
          <p:nvPr/>
        </p:nvSpPr>
        <p:spPr bwMode="auto">
          <a:xfrm rot="5400000">
            <a:off x="2047950" y="3658534"/>
            <a:ext cx="1934468" cy="2215110"/>
          </a:xfrm>
          <a:prstGeom prst="line">
            <a:avLst/>
          </a:prstGeom>
          <a:noFill/>
          <a:ln w="38100">
            <a:solidFill>
              <a:srgbClr val="FF0000"/>
            </a:solidFill>
            <a:round/>
            <a:headEnd type="none"/>
            <a:tailEnd type="arrow"/>
          </a:ln>
          <a:effectLst>
            <a:glow rad="228600">
              <a:schemeClr val="bg1">
                <a:alpha val="40000"/>
              </a:schemeClr>
            </a:glow>
          </a:effectLst>
        </p:spPr>
        <p:txBody>
          <a:bodyPr/>
          <a:lstStyle/>
          <a:p>
            <a:endParaRPr lang="ru-RU"/>
          </a:p>
        </p:txBody>
      </p:sp>
      <p:cxnSp>
        <p:nvCxnSpPr>
          <p:cNvPr id="31" name="Прямая соединительная линия 30"/>
          <p:cNvCxnSpPr/>
          <p:nvPr/>
        </p:nvCxnSpPr>
        <p:spPr>
          <a:xfrm flipV="1">
            <a:off x="7740440" y="1841867"/>
            <a:ext cx="215772" cy="377718"/>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flipH="1" flipV="1">
            <a:off x="7740440" y="1844780"/>
            <a:ext cx="216030" cy="374804"/>
          </a:xfrm>
          <a:prstGeom prst="line">
            <a:avLst/>
          </a:prstGeom>
          <a:ln>
            <a:solidFill>
              <a:srgbClr val="0000FF"/>
            </a:solidFill>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4" descr="AccHall_panorama_LR"/>
          <p:cNvPicPr>
            <a:picLocks noChangeAspect="1" noChangeArrowheads="1"/>
          </p:cNvPicPr>
          <p:nvPr/>
        </p:nvPicPr>
        <p:blipFill>
          <a:blip r:embed="rId2" cstate="print"/>
          <a:stretch>
            <a:fillRect/>
          </a:stretch>
        </p:blipFill>
        <p:spPr bwMode="auto">
          <a:xfrm>
            <a:off x="-2" y="0"/>
            <a:ext cx="9144000" cy="2618509"/>
          </a:xfrm>
          <a:prstGeom prst="rect">
            <a:avLst/>
          </a:prstGeom>
          <a:noFill/>
          <a:ln>
            <a:noFill/>
          </a:ln>
        </p:spPr>
      </p:pic>
      <p:pic>
        <p:nvPicPr>
          <p:cNvPr id="3" name="Рисунок 2" descr="Cav2Side"/>
          <p:cNvPicPr>
            <a:picLocks noChangeAspect="1"/>
          </p:cNvPicPr>
          <p:nvPr/>
        </p:nvPicPr>
        <p:blipFill>
          <a:blip r:embed="rId3" cstate="print"/>
          <a:srcRect/>
          <a:stretch>
            <a:fillRect/>
          </a:stretch>
        </p:blipFill>
        <p:spPr bwMode="auto">
          <a:xfrm>
            <a:off x="794000" y="3043797"/>
            <a:ext cx="2230719" cy="3761243"/>
          </a:xfrm>
          <a:prstGeom prst="rect">
            <a:avLst/>
          </a:prstGeom>
          <a:noFill/>
        </p:spPr>
      </p:pic>
      <p:graphicFrame>
        <p:nvGraphicFramePr>
          <p:cNvPr id="4" name="Таблица 3"/>
          <p:cNvGraphicFramePr>
            <a:graphicFrameLocks noGrp="1"/>
          </p:cNvGraphicFramePr>
          <p:nvPr/>
        </p:nvGraphicFramePr>
        <p:xfrm>
          <a:off x="5292080" y="4057640"/>
          <a:ext cx="3707390" cy="2251680"/>
        </p:xfrm>
        <a:graphic>
          <a:graphicData uri="http://schemas.openxmlformats.org/drawingml/2006/table">
            <a:tbl>
              <a:tblPr>
                <a:tableStyleId>{BDBED569-4797-4DF1-A0F4-6AAB3CD982D8}</a:tableStyleId>
              </a:tblPr>
              <a:tblGrid>
                <a:gridCol w="2735790"/>
                <a:gridCol w="971600"/>
              </a:tblGrid>
              <a:tr h="252000">
                <a:tc>
                  <a:txBody>
                    <a:bodyPr/>
                    <a:lstStyle/>
                    <a:p>
                      <a:pPr indent="0" algn="just">
                        <a:spcAft>
                          <a:spcPts val="0"/>
                        </a:spcAft>
                      </a:pPr>
                      <a:r>
                        <a:rPr lang="en-GB" sz="1600" dirty="0"/>
                        <a:t>Operating frequency, MHz</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180.4</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Tuning range, kHz</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320</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Characteristic </a:t>
                      </a:r>
                      <a:r>
                        <a:rPr lang="en-US" sz="1600" dirty="0"/>
                        <a:t>impedance</a:t>
                      </a:r>
                      <a:r>
                        <a:rPr lang="en-US" sz="1600" spc="-30" dirty="0"/>
                        <a:t>, Ohm</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133.5</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Quality factor</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t>40</a:t>
                      </a:r>
                      <a:r>
                        <a:rPr lang="en-GB" sz="1600" dirty="0" smtClean="0">
                          <a:sym typeface="Symbol"/>
                        </a:rPr>
                        <a:t></a:t>
                      </a:r>
                      <a:r>
                        <a:rPr lang="en-GB" sz="1600" dirty="0" smtClean="0"/>
                        <a:t>10</a:t>
                      </a:r>
                      <a:r>
                        <a:rPr lang="en-GB" sz="1600" baseline="30000" dirty="0" smtClean="0"/>
                        <a:t>3</a:t>
                      </a:r>
                      <a:endParaRPr lang="ru-RU" sz="1600" baseline="300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Shunt impedance, </a:t>
                      </a:r>
                      <a:r>
                        <a:rPr lang="en-GB" sz="1600" dirty="0" err="1"/>
                        <a:t>MOhm</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5.3</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Operating gap voltage, </a:t>
                      </a:r>
                      <a:r>
                        <a:rPr lang="en-GB" sz="1600" dirty="0" smtClean="0"/>
                        <a:t>kV</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ru-RU" sz="1600" dirty="0" smtClean="0">
                          <a:sym typeface="Symbol"/>
                        </a:rPr>
                        <a:t></a:t>
                      </a:r>
                      <a:r>
                        <a:rPr lang="ru-RU" sz="1600" dirty="0" smtClean="0"/>
                        <a:t> </a:t>
                      </a:r>
                      <a:r>
                        <a:rPr lang="en-GB" sz="1600" dirty="0" smtClean="0"/>
                        <a:t>950</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Power dissipation, kW</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85</a:t>
                      </a:r>
                      <a:endParaRPr lang="ru-RU" sz="1600" dirty="0">
                        <a:latin typeface="+mn-lt"/>
                        <a:ea typeface="Times New Roman"/>
                      </a:endParaRPr>
                    </a:p>
                  </a:txBody>
                  <a:tcPr marL="68580" marR="68580" marT="0" marB="0">
                    <a:solidFill>
                      <a:schemeClr val="bg1"/>
                    </a:solidFill>
                  </a:tcPr>
                </a:tc>
              </a:tr>
              <a:tr h="252000">
                <a:tc>
                  <a:txBody>
                    <a:bodyPr/>
                    <a:lstStyle/>
                    <a:p>
                      <a:pPr algn="just">
                        <a:spcAft>
                          <a:spcPts val="0"/>
                        </a:spcAft>
                      </a:pPr>
                      <a:r>
                        <a:rPr lang="en-US" sz="1600" dirty="0"/>
                        <a:t>Transit time factor</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0.9</a:t>
                      </a:r>
                      <a:endParaRPr lang="ru-RU" sz="1600" dirty="0">
                        <a:latin typeface="+mn-lt"/>
                        <a:ea typeface="Times New Roman"/>
                      </a:endParaRPr>
                    </a:p>
                  </a:txBody>
                  <a:tcPr marL="68580" marR="68580" marT="0" marB="0">
                    <a:solidFill>
                      <a:schemeClr val="bg1"/>
                    </a:solidFill>
                  </a:tcPr>
                </a:tc>
              </a:tr>
            </a:tbl>
          </a:graphicData>
        </a:graphic>
      </p:graphicFrame>
      <p:pic>
        <p:nvPicPr>
          <p:cNvPr id="5" name="Picture 16" descr="Cav2_Side"/>
          <p:cNvPicPr>
            <a:picLocks noChangeAspect="1" noChangeArrowheads="1"/>
          </p:cNvPicPr>
          <p:nvPr/>
        </p:nvPicPr>
        <p:blipFill>
          <a:blip r:embed="rId4" cstate="print"/>
          <a:srcRect/>
          <a:stretch>
            <a:fillRect/>
          </a:stretch>
        </p:blipFill>
        <p:spPr bwMode="auto">
          <a:xfrm>
            <a:off x="3096920" y="3396614"/>
            <a:ext cx="2195180" cy="3461385"/>
          </a:xfrm>
          <a:prstGeom prst="rect">
            <a:avLst/>
          </a:prstGeom>
          <a:noFill/>
          <a:effectLst>
            <a:softEdge rad="63500"/>
          </a:effectLst>
        </p:spPr>
      </p:pic>
      <p:sp>
        <p:nvSpPr>
          <p:cNvPr id="6" name="Прямоугольник 5"/>
          <p:cNvSpPr/>
          <p:nvPr/>
        </p:nvSpPr>
        <p:spPr>
          <a:xfrm>
            <a:off x="1565203" y="4138920"/>
            <a:ext cx="486517" cy="307777"/>
          </a:xfrm>
          <a:prstGeom prst="rect">
            <a:avLst/>
          </a:prstGeom>
          <a:solidFill>
            <a:srgbClr val="FFFFFF"/>
          </a:solidFill>
        </p:spPr>
        <p:txBody>
          <a:bodyPr wrap="square">
            <a:spAutoFit/>
          </a:bodyPr>
          <a:lstStyle/>
          <a:p>
            <a:pPr algn="ctr"/>
            <a:r>
              <a:rPr lang="en-US" sz="1400" b="1" i="1" dirty="0" smtClean="0">
                <a:solidFill>
                  <a:srgbClr val="FF0000"/>
                </a:solidFill>
                <a:effectLst/>
              </a:rPr>
              <a:t>Cu</a:t>
            </a:r>
            <a:endParaRPr lang="ru-RU" sz="1400" b="1" i="1" dirty="0" smtClean="0">
              <a:solidFill>
                <a:srgbClr val="FF0000"/>
              </a:solidFill>
              <a:effectLst/>
            </a:endParaRPr>
          </a:p>
        </p:txBody>
      </p:sp>
      <p:sp>
        <p:nvSpPr>
          <p:cNvPr id="7" name="Прямоугольник 6"/>
          <p:cNvSpPr/>
          <p:nvPr/>
        </p:nvSpPr>
        <p:spPr>
          <a:xfrm>
            <a:off x="179512" y="4138920"/>
            <a:ext cx="547684" cy="307777"/>
          </a:xfrm>
          <a:prstGeom prst="rect">
            <a:avLst/>
          </a:prstGeom>
        </p:spPr>
        <p:txBody>
          <a:bodyPr wrap="square">
            <a:spAutoFit/>
          </a:bodyPr>
          <a:lstStyle/>
          <a:p>
            <a:pPr algn="ctr"/>
            <a:r>
              <a:rPr lang="en-US" sz="1400" b="1" i="1" dirty="0" smtClean="0">
                <a:solidFill>
                  <a:srgbClr val="0000FF"/>
                </a:solidFill>
              </a:rPr>
              <a:t>SS</a:t>
            </a:r>
            <a:endParaRPr lang="ru-RU" sz="1400" b="1" i="1" dirty="0">
              <a:solidFill>
                <a:srgbClr val="0000FF"/>
              </a:solidFill>
            </a:endParaRPr>
          </a:p>
        </p:txBody>
      </p:sp>
      <p:sp>
        <p:nvSpPr>
          <p:cNvPr id="8" name="Line 70"/>
          <p:cNvSpPr>
            <a:spLocks noChangeShapeType="1"/>
          </p:cNvSpPr>
          <p:nvPr/>
        </p:nvSpPr>
        <p:spPr bwMode="auto">
          <a:xfrm flipH="1">
            <a:off x="701083" y="4293097"/>
            <a:ext cx="360050" cy="0"/>
          </a:xfrm>
          <a:prstGeom prst="line">
            <a:avLst/>
          </a:prstGeom>
          <a:noFill/>
          <a:ln w="38100">
            <a:solidFill>
              <a:srgbClr val="0000FF"/>
            </a:solidFill>
            <a:round/>
            <a:headEnd type="arrow"/>
            <a:tailEnd/>
          </a:ln>
          <a:effectLst/>
        </p:spPr>
        <p:txBody>
          <a:bodyPr/>
          <a:lstStyle/>
          <a:p>
            <a:endParaRPr lang="ru-RU"/>
          </a:p>
        </p:txBody>
      </p:sp>
      <p:sp>
        <p:nvSpPr>
          <p:cNvPr id="9" name="Line 70"/>
          <p:cNvSpPr>
            <a:spLocks noChangeShapeType="1"/>
          </p:cNvSpPr>
          <p:nvPr/>
        </p:nvSpPr>
        <p:spPr bwMode="auto">
          <a:xfrm rot="5400000">
            <a:off x="1349172" y="4077067"/>
            <a:ext cx="1" cy="432060"/>
          </a:xfrm>
          <a:prstGeom prst="line">
            <a:avLst/>
          </a:prstGeom>
          <a:noFill/>
          <a:ln w="38100">
            <a:solidFill>
              <a:srgbClr val="FF0000"/>
            </a:solidFill>
            <a:round/>
            <a:headEnd type="none"/>
            <a:tailEnd type="arrow"/>
          </a:ln>
          <a:effectLst/>
        </p:spPr>
        <p:txBody>
          <a:bodyPr/>
          <a:lstStyle/>
          <a:p>
            <a:endParaRPr lang="ru-RU"/>
          </a:p>
        </p:txBody>
      </p:sp>
      <p:sp>
        <p:nvSpPr>
          <p:cNvPr id="10" name="Rectangle 3"/>
          <p:cNvSpPr>
            <a:spLocks noChangeArrowheads="1"/>
          </p:cNvSpPr>
          <p:nvPr/>
        </p:nvSpPr>
        <p:spPr bwMode="auto">
          <a:xfrm>
            <a:off x="2212451" y="2607295"/>
            <a:ext cx="4375773"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400" b="1" i="1" u="none" strike="noStrike" cap="none" normalizeH="0" baseline="0" dirty="0" smtClean="0">
                <a:ln>
                  <a:noFill/>
                </a:ln>
                <a:solidFill>
                  <a:srgbClr val="FF0000"/>
                </a:solidFill>
                <a:effectLst/>
                <a:latin typeface="Calibri" pitchFamily="34" charset="0"/>
                <a:ea typeface="Calibri" pitchFamily="34" charset="0"/>
                <a:cs typeface="Times New Roman" pitchFamily="18" charset="0"/>
              </a:rPr>
              <a:t>Bi-metal cavities of </a:t>
            </a:r>
            <a:r>
              <a:rPr kumimoji="0" lang="en-US" sz="2400" b="1" i="1" u="none" strike="noStrike" cap="none" normalizeH="0" baseline="0" dirty="0" err="1" smtClean="0">
                <a:ln>
                  <a:noFill/>
                </a:ln>
                <a:solidFill>
                  <a:srgbClr val="FF0000"/>
                </a:solidFill>
                <a:effectLst/>
                <a:latin typeface="Calibri" pitchFamily="34" charset="0"/>
                <a:ea typeface="Calibri" pitchFamily="34" charset="0"/>
                <a:cs typeface="Times New Roman" pitchFamily="18" charset="0"/>
              </a:rPr>
              <a:t>NovoFEL</a:t>
            </a:r>
            <a:endParaRPr kumimoji="0" lang="ru-RU" sz="2400" b="1" i="1"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apftf.jpg"/>
          <p:cNvPicPr>
            <a:picLocks noChangeAspect="1"/>
          </p:cNvPicPr>
          <p:nvPr/>
        </p:nvPicPr>
        <p:blipFill>
          <a:blip r:embed="rId2" cstate="print"/>
          <a:stretch>
            <a:fillRect/>
          </a:stretch>
        </p:blipFill>
        <p:spPr>
          <a:xfrm>
            <a:off x="0" y="982447"/>
            <a:ext cx="9144000" cy="4750873"/>
          </a:xfrm>
          <a:prstGeom prst="rect">
            <a:avLst/>
          </a:prstGeom>
        </p:spPr>
      </p:pic>
      <p:sp>
        <p:nvSpPr>
          <p:cNvPr id="5" name="TextBox 4"/>
          <p:cNvSpPr txBox="1"/>
          <p:nvPr/>
        </p:nvSpPr>
        <p:spPr>
          <a:xfrm>
            <a:off x="1" y="0"/>
            <a:ext cx="9144000" cy="400110"/>
          </a:xfrm>
          <a:prstGeom prst="rect">
            <a:avLst/>
          </a:prstGeom>
          <a:noFill/>
        </p:spPr>
        <p:txBody>
          <a:bodyPr wrap="square" rtlCol="0">
            <a:spAutoFit/>
          </a:bodyPr>
          <a:lstStyle/>
          <a:p>
            <a:pPr algn="ctr"/>
            <a:r>
              <a:rPr lang="en-US" sz="2000" b="1" i="1" dirty="0" smtClean="0">
                <a:solidFill>
                  <a:srgbClr val="FF0000"/>
                </a:solidFill>
              </a:rPr>
              <a:t>BINP </a:t>
            </a:r>
            <a:r>
              <a:rPr lang="en-US" sz="2000" b="1" i="1" dirty="0" err="1" smtClean="0">
                <a:solidFill>
                  <a:srgbClr val="FF0000"/>
                </a:solidFill>
              </a:rPr>
              <a:t>NovoFEL</a:t>
            </a:r>
            <a:r>
              <a:rPr lang="en-US" sz="2000" b="1" i="1" dirty="0" smtClean="0">
                <a:solidFill>
                  <a:srgbClr val="FF0000"/>
                </a:solidFill>
              </a:rPr>
              <a:t>-like cavities over the World</a:t>
            </a:r>
            <a:endParaRPr lang="ru-RU" sz="2000" b="1" i="1" dirty="0">
              <a:solidFill>
                <a:srgbClr val="FF0000"/>
              </a:solidFill>
            </a:endParaRPr>
          </a:p>
        </p:txBody>
      </p:sp>
      <p:cxnSp>
        <p:nvCxnSpPr>
          <p:cNvPr id="8" name="Прямая соединительная линия 7"/>
          <p:cNvCxnSpPr/>
          <p:nvPr/>
        </p:nvCxnSpPr>
        <p:spPr>
          <a:xfrm flipH="1">
            <a:off x="1331640" y="3169290"/>
            <a:ext cx="226650" cy="115758"/>
          </a:xfrm>
          <a:prstGeom prst="line">
            <a:avLst/>
          </a:prstGeom>
          <a:ln w="19050">
            <a:solidFill>
              <a:srgbClr val="FF0000"/>
            </a:solidFill>
            <a:headEnd type="oval" w="lg" len="lg"/>
          </a:ln>
        </p:spPr>
        <p:style>
          <a:lnRef idx="1">
            <a:schemeClr val="accent1"/>
          </a:lnRef>
          <a:fillRef idx="0">
            <a:schemeClr val="accent1"/>
          </a:fillRef>
          <a:effectRef idx="0">
            <a:schemeClr val="accent1"/>
          </a:effectRef>
          <a:fontRef idx="minor">
            <a:schemeClr val="tx1"/>
          </a:fontRef>
        </p:style>
      </p:cxnSp>
      <p:sp>
        <p:nvSpPr>
          <p:cNvPr id="10" name="Прямоугольник 9"/>
          <p:cNvSpPr/>
          <p:nvPr/>
        </p:nvSpPr>
        <p:spPr>
          <a:xfrm>
            <a:off x="72008" y="3285048"/>
            <a:ext cx="1259632" cy="792000"/>
          </a:xfrm>
          <a:prstGeom prst="rect">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solidFill>
                  <a:srgbClr val="FF0000"/>
                </a:solidFill>
              </a:rPr>
              <a:t>DFELL</a:t>
            </a:r>
            <a:endParaRPr lang="ru-RU" sz="1400" i="1" dirty="0" smtClean="0">
              <a:solidFill>
                <a:srgbClr val="FF0000"/>
              </a:solidFill>
            </a:endParaRPr>
          </a:p>
          <a:p>
            <a:pPr algn="ctr"/>
            <a:r>
              <a:rPr lang="en-US" sz="1400" i="1" dirty="0" smtClean="0">
                <a:solidFill>
                  <a:srgbClr val="FF0000"/>
                </a:solidFill>
              </a:rPr>
              <a:t>Durham NC,</a:t>
            </a:r>
            <a:endParaRPr lang="ru-RU" sz="1400" i="1" dirty="0" smtClean="0">
              <a:solidFill>
                <a:srgbClr val="FF0000"/>
              </a:solidFill>
            </a:endParaRPr>
          </a:p>
          <a:p>
            <a:pPr algn="ctr"/>
            <a:r>
              <a:rPr lang="en-US" sz="1400" i="1" dirty="0" smtClean="0">
                <a:solidFill>
                  <a:srgbClr val="FF0000"/>
                </a:solidFill>
              </a:rPr>
              <a:t>USA</a:t>
            </a:r>
            <a:endParaRPr lang="ru-RU" sz="1400" i="1" dirty="0" smtClean="0">
              <a:solidFill>
                <a:srgbClr val="FF0000"/>
              </a:solidFill>
            </a:endParaRPr>
          </a:p>
        </p:txBody>
      </p:sp>
      <p:sp>
        <p:nvSpPr>
          <p:cNvPr id="60" name="Прямоугольник 59"/>
          <p:cNvSpPr/>
          <p:nvPr/>
        </p:nvSpPr>
        <p:spPr>
          <a:xfrm>
            <a:off x="6228184" y="1340832"/>
            <a:ext cx="1368152" cy="504056"/>
          </a:xfrm>
          <a:prstGeom prst="rect">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solidFill>
                  <a:srgbClr val="FF0000"/>
                </a:solidFill>
              </a:rPr>
              <a:t>BINP</a:t>
            </a:r>
            <a:r>
              <a:rPr lang="ru-RU" sz="1400" i="1" dirty="0" smtClean="0">
                <a:solidFill>
                  <a:srgbClr val="FF0000"/>
                </a:solidFill>
              </a:rPr>
              <a:t> </a:t>
            </a:r>
            <a:r>
              <a:rPr lang="en-US" sz="1400" i="1" dirty="0" smtClean="0">
                <a:solidFill>
                  <a:srgbClr val="FF0000"/>
                </a:solidFill>
              </a:rPr>
              <a:t>Novosibirsk</a:t>
            </a:r>
            <a:r>
              <a:rPr lang="ru-RU" sz="1400" i="1" dirty="0" smtClean="0">
                <a:solidFill>
                  <a:srgbClr val="FF0000"/>
                </a:solidFill>
              </a:rPr>
              <a:t> </a:t>
            </a:r>
            <a:endParaRPr lang="ru-RU" sz="1400" i="1" dirty="0">
              <a:solidFill>
                <a:srgbClr val="FF0000"/>
              </a:solidFill>
            </a:endParaRPr>
          </a:p>
        </p:txBody>
      </p:sp>
      <p:cxnSp>
        <p:nvCxnSpPr>
          <p:cNvPr id="35" name="Прямая соединительная линия 34"/>
          <p:cNvCxnSpPr/>
          <p:nvPr/>
        </p:nvCxnSpPr>
        <p:spPr>
          <a:xfrm flipV="1">
            <a:off x="5424920" y="1124808"/>
            <a:ext cx="587240" cy="1112316"/>
          </a:xfrm>
          <a:prstGeom prst="line">
            <a:avLst/>
          </a:prstGeom>
          <a:ln w="19050">
            <a:solidFill>
              <a:srgbClr val="FF0000"/>
            </a:solidFill>
            <a:headEnd type="oval" w="lg" len="lg"/>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flipH="1" flipV="1">
            <a:off x="4788024" y="1124808"/>
            <a:ext cx="547490" cy="1086028"/>
          </a:xfrm>
          <a:prstGeom prst="line">
            <a:avLst/>
          </a:prstGeom>
          <a:ln w="19050">
            <a:solidFill>
              <a:srgbClr val="FF0000"/>
            </a:solidFill>
            <a:headEnd type="oval" w="lg" len="lg"/>
          </a:ln>
        </p:spPr>
        <p:style>
          <a:lnRef idx="1">
            <a:schemeClr val="accent1"/>
          </a:lnRef>
          <a:fillRef idx="0">
            <a:schemeClr val="accent1"/>
          </a:fillRef>
          <a:effectRef idx="0">
            <a:schemeClr val="accent1"/>
          </a:effectRef>
          <a:fontRef idx="minor">
            <a:schemeClr val="tx1"/>
          </a:fontRef>
        </p:style>
      </p:cxnSp>
      <p:sp>
        <p:nvSpPr>
          <p:cNvPr id="63" name="Прямоугольник 62"/>
          <p:cNvSpPr/>
          <p:nvPr/>
        </p:nvSpPr>
        <p:spPr>
          <a:xfrm>
            <a:off x="3563888" y="620752"/>
            <a:ext cx="1224136" cy="504056"/>
          </a:xfrm>
          <a:prstGeom prst="rect">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err="1" smtClean="0">
                <a:solidFill>
                  <a:srgbClr val="FF0000"/>
                </a:solidFill>
              </a:rPr>
              <a:t>Phy</a:t>
            </a:r>
            <a:r>
              <a:rPr lang="en-US" sz="1400" i="1" dirty="0" smtClean="0">
                <a:solidFill>
                  <a:srgbClr val="FF0000"/>
                </a:solidFill>
              </a:rPr>
              <a:t>. Devices</a:t>
            </a:r>
            <a:r>
              <a:rPr lang="ru-RU" sz="1400" i="1" dirty="0" smtClean="0">
                <a:solidFill>
                  <a:srgbClr val="FF0000"/>
                </a:solidFill>
              </a:rPr>
              <a:t> </a:t>
            </a:r>
            <a:r>
              <a:rPr lang="en-US" sz="1400" i="1" dirty="0" err="1" smtClean="0">
                <a:solidFill>
                  <a:srgbClr val="FF0000"/>
                </a:solidFill>
              </a:rPr>
              <a:t>Zelenograd</a:t>
            </a:r>
            <a:r>
              <a:rPr lang="ru-RU" sz="1400" i="1" dirty="0" smtClean="0">
                <a:solidFill>
                  <a:srgbClr val="FF0000"/>
                </a:solidFill>
              </a:rPr>
              <a:t> </a:t>
            </a:r>
            <a:endParaRPr lang="ru-RU" sz="1400" i="1" dirty="0">
              <a:solidFill>
                <a:srgbClr val="FF0000"/>
              </a:solidFill>
            </a:endParaRPr>
          </a:p>
        </p:txBody>
      </p:sp>
      <p:sp>
        <p:nvSpPr>
          <p:cNvPr id="66" name="Прямоугольник 65"/>
          <p:cNvSpPr/>
          <p:nvPr/>
        </p:nvSpPr>
        <p:spPr>
          <a:xfrm>
            <a:off x="6012160" y="620752"/>
            <a:ext cx="1512168" cy="504056"/>
          </a:xfrm>
          <a:prstGeom prst="rect">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err="1" smtClean="0">
                <a:solidFill>
                  <a:srgbClr val="FF0000"/>
                </a:solidFill>
              </a:rPr>
              <a:t>Kurchatov</a:t>
            </a:r>
            <a:r>
              <a:rPr lang="en-US" sz="1400" i="1" dirty="0" smtClean="0">
                <a:solidFill>
                  <a:srgbClr val="FF0000"/>
                </a:solidFill>
              </a:rPr>
              <a:t> Inst.</a:t>
            </a:r>
          </a:p>
          <a:p>
            <a:pPr algn="ctr"/>
            <a:r>
              <a:rPr lang="en-US" sz="1400" i="1" dirty="0" smtClean="0">
                <a:solidFill>
                  <a:srgbClr val="FF0000"/>
                </a:solidFill>
              </a:rPr>
              <a:t>Moscow</a:t>
            </a:r>
            <a:endParaRPr lang="ru-RU" sz="1400" i="1" dirty="0">
              <a:solidFill>
                <a:srgbClr val="FF0000"/>
              </a:solidFill>
            </a:endParaRPr>
          </a:p>
        </p:txBody>
      </p:sp>
      <p:cxnSp>
        <p:nvCxnSpPr>
          <p:cNvPr id="74" name="Прямая соединительная линия 73"/>
          <p:cNvCxnSpPr>
            <a:endCxn id="60" idx="2"/>
          </p:cNvCxnSpPr>
          <p:nvPr/>
        </p:nvCxnSpPr>
        <p:spPr>
          <a:xfrm flipV="1">
            <a:off x="6904122" y="1844888"/>
            <a:ext cx="8138" cy="432048"/>
          </a:xfrm>
          <a:prstGeom prst="line">
            <a:avLst/>
          </a:prstGeom>
          <a:ln w="19050">
            <a:solidFill>
              <a:srgbClr val="FF0000"/>
            </a:solidFill>
            <a:headEnd type="oval" w="lg" len="lg"/>
          </a:ln>
        </p:spPr>
        <p:style>
          <a:lnRef idx="1">
            <a:schemeClr val="accent1"/>
          </a:lnRef>
          <a:fillRef idx="0">
            <a:schemeClr val="accent1"/>
          </a:fillRef>
          <a:effectRef idx="0">
            <a:schemeClr val="accent1"/>
          </a:effectRef>
          <a:fontRef idx="minor">
            <a:schemeClr val="tx1"/>
          </a:fontRef>
        </p:style>
      </p:cxnSp>
      <p:sp>
        <p:nvSpPr>
          <p:cNvPr id="61" name="Прямоугольник 60"/>
          <p:cNvSpPr/>
          <p:nvPr/>
        </p:nvSpPr>
        <p:spPr>
          <a:xfrm>
            <a:off x="7884368" y="1700872"/>
            <a:ext cx="936104" cy="792088"/>
          </a:xfrm>
          <a:prstGeom prst="rect">
            <a:avLst/>
          </a:prstGeom>
          <a:solidFill>
            <a:srgbClr val="FFFF00"/>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smtClean="0">
                <a:solidFill>
                  <a:srgbClr val="FF0000"/>
                </a:solidFill>
              </a:rPr>
              <a:t>KAERI</a:t>
            </a:r>
            <a:endParaRPr lang="ru-RU" sz="1400" i="1" dirty="0" smtClean="0">
              <a:solidFill>
                <a:srgbClr val="FF0000"/>
              </a:solidFill>
            </a:endParaRPr>
          </a:p>
          <a:p>
            <a:pPr algn="ctr"/>
            <a:r>
              <a:rPr lang="en-US" sz="1400" i="1" dirty="0" err="1" smtClean="0">
                <a:solidFill>
                  <a:srgbClr val="FF0000"/>
                </a:solidFill>
              </a:rPr>
              <a:t>Daejeon</a:t>
            </a:r>
            <a:r>
              <a:rPr lang="ru-RU" sz="1400" i="1" dirty="0" smtClean="0">
                <a:solidFill>
                  <a:srgbClr val="FF0000"/>
                </a:solidFill>
              </a:rPr>
              <a:t>,</a:t>
            </a:r>
          </a:p>
          <a:p>
            <a:pPr algn="ctr"/>
            <a:r>
              <a:rPr lang="en-US" sz="1400" i="1" dirty="0" smtClean="0">
                <a:solidFill>
                  <a:srgbClr val="FF0000"/>
                </a:solidFill>
              </a:rPr>
              <a:t>S</a:t>
            </a:r>
            <a:r>
              <a:rPr lang="ru-RU" sz="1400" i="1" dirty="0" smtClean="0">
                <a:solidFill>
                  <a:srgbClr val="FF0000"/>
                </a:solidFill>
              </a:rPr>
              <a:t>.</a:t>
            </a:r>
            <a:r>
              <a:rPr lang="en-US" sz="1400" i="1" dirty="0" smtClean="0">
                <a:solidFill>
                  <a:srgbClr val="FF0000"/>
                </a:solidFill>
              </a:rPr>
              <a:t>Korea</a:t>
            </a:r>
            <a:endParaRPr lang="ru-RU" sz="1400" i="1" dirty="0" smtClean="0">
              <a:solidFill>
                <a:srgbClr val="FF0000"/>
              </a:solidFill>
            </a:endParaRPr>
          </a:p>
        </p:txBody>
      </p:sp>
      <p:cxnSp>
        <p:nvCxnSpPr>
          <p:cNvPr id="77" name="Прямая соединительная линия 76"/>
          <p:cNvCxnSpPr/>
          <p:nvPr/>
        </p:nvCxnSpPr>
        <p:spPr>
          <a:xfrm flipV="1">
            <a:off x="8365184" y="2511248"/>
            <a:ext cx="0" cy="648072"/>
          </a:xfrm>
          <a:prstGeom prst="line">
            <a:avLst/>
          </a:prstGeom>
          <a:ln w="19050">
            <a:solidFill>
              <a:srgbClr val="FF0000"/>
            </a:solidFill>
            <a:headEnd type="oval" w="lg" len="lg"/>
          </a:ln>
        </p:spPr>
        <p:style>
          <a:lnRef idx="1">
            <a:schemeClr val="accent1"/>
          </a:lnRef>
          <a:fillRef idx="0">
            <a:schemeClr val="accent1"/>
          </a:fillRef>
          <a:effectRef idx="0">
            <a:schemeClr val="accent1"/>
          </a:effectRef>
          <a:fontRef idx="minor">
            <a:schemeClr val="tx1"/>
          </a:fontRef>
        </p:style>
      </p:cxnSp>
      <p:sp>
        <p:nvSpPr>
          <p:cNvPr id="30" name="Прямоугольник 29"/>
          <p:cNvSpPr/>
          <p:nvPr/>
        </p:nvSpPr>
        <p:spPr>
          <a:xfrm>
            <a:off x="6922963" y="2097029"/>
            <a:ext cx="601447" cy="584775"/>
          </a:xfrm>
          <a:prstGeom prst="rect">
            <a:avLst/>
          </a:prstGeom>
        </p:spPr>
        <p:txBody>
          <a:bodyPr wrap="none">
            <a:spAutoFit/>
          </a:bodyPr>
          <a:lstStyle/>
          <a:p>
            <a:pPr algn="ctr"/>
            <a:r>
              <a:rPr lang="ru-RU" sz="3200" b="1" dirty="0" smtClean="0">
                <a:solidFill>
                  <a:srgbClr val="FFFF00"/>
                </a:solidFill>
              </a:rPr>
              <a:t>20</a:t>
            </a:r>
            <a:endParaRPr lang="ru-RU" sz="3200" b="1" dirty="0">
              <a:solidFill>
                <a:srgbClr val="FFFF00"/>
              </a:solidFill>
            </a:endParaRPr>
          </a:p>
        </p:txBody>
      </p:sp>
      <p:sp>
        <p:nvSpPr>
          <p:cNvPr id="32" name="Прямоугольник 31"/>
          <p:cNvSpPr/>
          <p:nvPr/>
        </p:nvSpPr>
        <p:spPr>
          <a:xfrm>
            <a:off x="8401354" y="2961149"/>
            <a:ext cx="393057" cy="584775"/>
          </a:xfrm>
          <a:prstGeom prst="rect">
            <a:avLst/>
          </a:prstGeom>
        </p:spPr>
        <p:txBody>
          <a:bodyPr wrap="none">
            <a:spAutoFit/>
          </a:bodyPr>
          <a:lstStyle/>
          <a:p>
            <a:pPr algn="ctr"/>
            <a:r>
              <a:rPr lang="ru-RU" sz="3200" b="1" dirty="0" smtClean="0">
                <a:solidFill>
                  <a:srgbClr val="FFFF00"/>
                </a:solidFill>
              </a:rPr>
              <a:t>5</a:t>
            </a:r>
            <a:endParaRPr lang="ru-RU" sz="3200" b="1" dirty="0">
              <a:solidFill>
                <a:srgbClr val="FFFF00"/>
              </a:solidFill>
            </a:endParaRPr>
          </a:p>
        </p:txBody>
      </p:sp>
      <p:sp>
        <p:nvSpPr>
          <p:cNvPr id="33" name="Прямоугольник 32"/>
          <p:cNvSpPr/>
          <p:nvPr/>
        </p:nvSpPr>
        <p:spPr>
          <a:xfrm>
            <a:off x="5452165" y="1556740"/>
            <a:ext cx="393057" cy="584775"/>
          </a:xfrm>
          <a:prstGeom prst="rect">
            <a:avLst/>
          </a:prstGeom>
        </p:spPr>
        <p:txBody>
          <a:bodyPr wrap="none">
            <a:spAutoFit/>
          </a:bodyPr>
          <a:lstStyle/>
          <a:p>
            <a:pPr algn="ctr"/>
            <a:r>
              <a:rPr lang="ru-RU" sz="3200" b="1" dirty="0" smtClean="0">
                <a:solidFill>
                  <a:srgbClr val="FFFF00"/>
                </a:solidFill>
              </a:rPr>
              <a:t>3</a:t>
            </a:r>
            <a:endParaRPr lang="ru-RU" sz="3200" b="1" dirty="0">
              <a:solidFill>
                <a:srgbClr val="FFFF00"/>
              </a:solidFill>
            </a:endParaRPr>
          </a:p>
        </p:txBody>
      </p:sp>
      <p:sp>
        <p:nvSpPr>
          <p:cNvPr id="37" name="Прямоугольник 36"/>
          <p:cNvSpPr/>
          <p:nvPr/>
        </p:nvSpPr>
        <p:spPr>
          <a:xfrm>
            <a:off x="4932050" y="1556740"/>
            <a:ext cx="393057" cy="584775"/>
          </a:xfrm>
          <a:prstGeom prst="rect">
            <a:avLst/>
          </a:prstGeom>
        </p:spPr>
        <p:txBody>
          <a:bodyPr wrap="none">
            <a:spAutoFit/>
          </a:bodyPr>
          <a:lstStyle/>
          <a:p>
            <a:pPr algn="ctr"/>
            <a:r>
              <a:rPr lang="ru-RU" sz="3200" b="1" dirty="0" smtClean="0">
                <a:solidFill>
                  <a:srgbClr val="FFFF00"/>
                </a:solidFill>
              </a:rPr>
              <a:t>2</a:t>
            </a:r>
            <a:endParaRPr lang="ru-RU" sz="3200" b="1" dirty="0">
              <a:solidFill>
                <a:srgbClr val="FFFF00"/>
              </a:solidFill>
            </a:endParaRPr>
          </a:p>
        </p:txBody>
      </p:sp>
      <p:sp>
        <p:nvSpPr>
          <p:cNvPr id="38" name="Прямоугольник 37"/>
          <p:cNvSpPr/>
          <p:nvPr/>
        </p:nvSpPr>
        <p:spPr>
          <a:xfrm>
            <a:off x="1357875" y="3204275"/>
            <a:ext cx="393057" cy="584775"/>
          </a:xfrm>
          <a:prstGeom prst="rect">
            <a:avLst/>
          </a:prstGeom>
        </p:spPr>
        <p:txBody>
          <a:bodyPr wrap="none">
            <a:spAutoFit/>
          </a:bodyPr>
          <a:lstStyle/>
          <a:p>
            <a:pPr algn="ctr"/>
            <a:r>
              <a:rPr lang="ru-RU" sz="3200" b="1" dirty="0" smtClean="0">
                <a:solidFill>
                  <a:srgbClr val="FFFF00"/>
                </a:solidFill>
              </a:rPr>
              <a:t>2</a:t>
            </a:r>
            <a:endParaRPr lang="ru-RU" sz="3200" b="1" dirty="0">
              <a:solidFill>
                <a:srgbClr val="FFFF00"/>
              </a:solidFill>
            </a:endParaRP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29" descr="MachineLayout"/>
          <p:cNvPicPr>
            <a:picLocks noChangeAspect="1" noChangeArrowheads="1"/>
          </p:cNvPicPr>
          <p:nvPr/>
        </p:nvPicPr>
        <p:blipFill>
          <a:blip r:embed="rId2" cstate="print"/>
          <a:srcRect/>
          <a:stretch>
            <a:fillRect/>
          </a:stretch>
        </p:blipFill>
        <p:spPr bwMode="auto">
          <a:xfrm>
            <a:off x="1909763" y="620610"/>
            <a:ext cx="5573712" cy="5573712"/>
          </a:xfrm>
          <a:prstGeom prst="rect">
            <a:avLst/>
          </a:prstGeom>
          <a:noFill/>
        </p:spPr>
      </p:pic>
      <p:sp>
        <p:nvSpPr>
          <p:cNvPr id="4" name="Прямоугольник 3"/>
          <p:cNvSpPr/>
          <p:nvPr/>
        </p:nvSpPr>
        <p:spPr>
          <a:xfrm>
            <a:off x="0" y="44530"/>
            <a:ext cx="9144000" cy="400110"/>
          </a:xfrm>
          <a:prstGeom prst="rect">
            <a:avLst/>
          </a:prstGeom>
        </p:spPr>
        <p:txBody>
          <a:bodyPr wrap="square">
            <a:spAutoFit/>
          </a:bodyPr>
          <a:lstStyle/>
          <a:p>
            <a:pPr algn="ctr"/>
            <a:r>
              <a:rPr lang="en-US" sz="2000" b="1" i="1" dirty="0" smtClean="0">
                <a:solidFill>
                  <a:srgbClr val="FF0000"/>
                </a:solidFill>
              </a:rPr>
              <a:t>Duke</a:t>
            </a:r>
            <a:r>
              <a:rPr lang="ru-RU" sz="2000" b="1" i="1" dirty="0" smtClean="0">
                <a:solidFill>
                  <a:srgbClr val="FF0000"/>
                </a:solidFill>
              </a:rPr>
              <a:t> </a:t>
            </a:r>
            <a:r>
              <a:rPr lang="en-US" sz="2000" b="1" i="1" dirty="0" smtClean="0">
                <a:solidFill>
                  <a:srgbClr val="FF0000"/>
                </a:solidFill>
              </a:rPr>
              <a:t>Free Electron Laser Laboratory, Durham NC, USA</a:t>
            </a:r>
            <a:endParaRPr lang="ru-RU" sz="2000" b="1" i="1" dirty="0" smtClean="0">
              <a:solidFill>
                <a:srgbClr val="FF0000"/>
              </a:solidFill>
            </a:endParaRPr>
          </a:p>
        </p:txBody>
      </p:sp>
      <p:sp>
        <p:nvSpPr>
          <p:cNvPr id="14" name="Text Box 30"/>
          <p:cNvSpPr txBox="1">
            <a:spLocks noChangeArrowheads="1"/>
          </p:cNvSpPr>
          <p:nvPr/>
        </p:nvSpPr>
        <p:spPr bwMode="auto">
          <a:xfrm rot="4894873">
            <a:off x="1165096" y="2565079"/>
            <a:ext cx="1457246" cy="338554"/>
          </a:xfrm>
          <a:prstGeom prst="rect">
            <a:avLst/>
          </a:prstGeom>
          <a:noFill/>
          <a:ln w="19050">
            <a:noFill/>
            <a:miter lim="800000"/>
            <a:headEnd/>
            <a:tailEnd/>
          </a:ln>
          <a:effectLst/>
        </p:spPr>
        <p:txBody>
          <a:bodyPr wrap="square">
            <a:spAutoFit/>
          </a:bodyPr>
          <a:lstStyle/>
          <a:p>
            <a:pPr algn="ctr" eaLnBrk="0" hangingPunct="0"/>
            <a:r>
              <a:rPr lang="en-US" sz="1600" b="1" i="1" dirty="0" err="1">
                <a:solidFill>
                  <a:srgbClr val="990099"/>
                </a:solidFill>
                <a:latin typeface="Arial" charset="0"/>
              </a:rPr>
              <a:t>Undulators</a:t>
            </a:r>
            <a:endParaRPr lang="ru-RU" sz="1600" b="1" i="1" dirty="0">
              <a:solidFill>
                <a:srgbClr val="990099"/>
              </a:solidFill>
              <a:latin typeface="Arial" charset="0"/>
            </a:endParaRPr>
          </a:p>
        </p:txBody>
      </p:sp>
      <p:sp>
        <p:nvSpPr>
          <p:cNvPr id="16" name="Text Box 36"/>
          <p:cNvSpPr txBox="1">
            <a:spLocks noChangeArrowheads="1"/>
          </p:cNvSpPr>
          <p:nvPr/>
        </p:nvSpPr>
        <p:spPr bwMode="auto">
          <a:xfrm>
            <a:off x="5580140" y="3573020"/>
            <a:ext cx="1150052" cy="584775"/>
          </a:xfrm>
          <a:prstGeom prst="rect">
            <a:avLst/>
          </a:prstGeom>
          <a:noFill/>
          <a:ln w="19050">
            <a:noFill/>
            <a:miter lim="800000"/>
            <a:headEnd/>
            <a:tailEnd/>
          </a:ln>
          <a:effectLst/>
        </p:spPr>
        <p:txBody>
          <a:bodyPr wrap="square">
            <a:spAutoFit/>
          </a:bodyPr>
          <a:lstStyle/>
          <a:p>
            <a:pPr algn="ctr" eaLnBrk="0" hangingPunct="0"/>
            <a:r>
              <a:rPr lang="en-US" sz="1600" b="1" dirty="0" smtClean="0">
                <a:solidFill>
                  <a:srgbClr val="0000FF"/>
                </a:solidFill>
                <a:latin typeface="Arial" charset="0"/>
              </a:rPr>
              <a:t>1.2 </a:t>
            </a:r>
            <a:r>
              <a:rPr lang="en-US" sz="1600" b="1" dirty="0" err="1" smtClean="0">
                <a:solidFill>
                  <a:srgbClr val="0000FF"/>
                </a:solidFill>
                <a:latin typeface="Arial" charset="0"/>
              </a:rPr>
              <a:t>GeV</a:t>
            </a:r>
            <a:r>
              <a:rPr lang="en-US" sz="1600" b="1" dirty="0" smtClean="0">
                <a:solidFill>
                  <a:srgbClr val="0000FF"/>
                </a:solidFill>
                <a:latin typeface="Arial" charset="0"/>
              </a:rPr>
              <a:t> Booster</a:t>
            </a:r>
            <a:endParaRPr lang="ru-RU" sz="1600" b="1" dirty="0">
              <a:solidFill>
                <a:srgbClr val="0000FF"/>
              </a:solidFill>
              <a:latin typeface="Arial" charset="0"/>
            </a:endParaRPr>
          </a:p>
        </p:txBody>
      </p:sp>
      <p:sp>
        <p:nvSpPr>
          <p:cNvPr id="17" name="Text Box 37"/>
          <p:cNvSpPr txBox="1">
            <a:spLocks noChangeArrowheads="1"/>
          </p:cNvSpPr>
          <p:nvPr/>
        </p:nvSpPr>
        <p:spPr bwMode="auto">
          <a:xfrm>
            <a:off x="2446338" y="3041520"/>
            <a:ext cx="1787525" cy="584775"/>
          </a:xfrm>
          <a:prstGeom prst="rect">
            <a:avLst/>
          </a:prstGeom>
          <a:noFill/>
          <a:ln w="19050">
            <a:noFill/>
            <a:miter lim="800000"/>
            <a:headEnd/>
            <a:tailEnd/>
          </a:ln>
          <a:effectLst/>
        </p:spPr>
        <p:txBody>
          <a:bodyPr>
            <a:spAutoFit/>
          </a:bodyPr>
          <a:lstStyle/>
          <a:p>
            <a:pPr algn="ctr" eaLnBrk="0" hangingPunct="0"/>
            <a:r>
              <a:rPr lang="en-US" sz="1600" b="1" dirty="0">
                <a:solidFill>
                  <a:srgbClr val="0000FF"/>
                </a:solidFill>
                <a:latin typeface="Arial" charset="0"/>
              </a:rPr>
              <a:t>1.2 </a:t>
            </a:r>
            <a:r>
              <a:rPr lang="en-US" sz="1600" b="1" dirty="0" err="1">
                <a:solidFill>
                  <a:srgbClr val="0000FF"/>
                </a:solidFill>
                <a:latin typeface="Arial" charset="0"/>
              </a:rPr>
              <a:t>GeV</a:t>
            </a:r>
            <a:endParaRPr lang="en-US" sz="1600" b="1" dirty="0">
              <a:solidFill>
                <a:srgbClr val="0000FF"/>
              </a:solidFill>
              <a:latin typeface="Arial" charset="0"/>
            </a:endParaRPr>
          </a:p>
          <a:p>
            <a:pPr algn="ctr" eaLnBrk="0" hangingPunct="0"/>
            <a:r>
              <a:rPr lang="en-US" sz="1600" b="1" dirty="0">
                <a:solidFill>
                  <a:srgbClr val="0000FF"/>
                </a:solidFill>
                <a:latin typeface="Arial" charset="0"/>
              </a:rPr>
              <a:t>Storage Ring</a:t>
            </a:r>
            <a:endParaRPr lang="ru-RU" sz="1600" b="1" dirty="0">
              <a:solidFill>
                <a:srgbClr val="0000FF"/>
              </a:solidFill>
              <a:latin typeface="Arial" charset="0"/>
            </a:endParaRPr>
          </a:p>
        </p:txBody>
      </p:sp>
      <p:sp>
        <p:nvSpPr>
          <p:cNvPr id="18" name="Text Box 38"/>
          <p:cNvSpPr txBox="1">
            <a:spLocks noChangeArrowheads="1"/>
          </p:cNvSpPr>
          <p:nvPr/>
        </p:nvSpPr>
        <p:spPr bwMode="auto">
          <a:xfrm>
            <a:off x="6761164" y="5659307"/>
            <a:ext cx="722312" cy="338554"/>
          </a:xfrm>
          <a:prstGeom prst="rect">
            <a:avLst/>
          </a:prstGeom>
          <a:noFill/>
          <a:ln w="19050">
            <a:noFill/>
            <a:miter lim="800000"/>
            <a:headEnd/>
            <a:tailEnd/>
          </a:ln>
          <a:effectLst/>
        </p:spPr>
        <p:txBody>
          <a:bodyPr wrap="square">
            <a:spAutoFit/>
          </a:bodyPr>
          <a:lstStyle/>
          <a:p>
            <a:pPr eaLnBrk="0" hangingPunct="0"/>
            <a:r>
              <a:rPr lang="en-US" sz="1600" b="1" dirty="0" err="1">
                <a:solidFill>
                  <a:srgbClr val="0000FF"/>
                </a:solidFill>
                <a:latin typeface="Arial" charset="0"/>
              </a:rPr>
              <a:t>Linac</a:t>
            </a:r>
            <a:endParaRPr lang="ru-RU" sz="1600" b="1" dirty="0">
              <a:solidFill>
                <a:srgbClr val="0000FF"/>
              </a:solidFill>
              <a:latin typeface="Arial" charset="0"/>
            </a:endParaRPr>
          </a:p>
        </p:txBody>
      </p:sp>
      <p:sp>
        <p:nvSpPr>
          <p:cNvPr id="19" name="Line 39"/>
          <p:cNvSpPr>
            <a:spLocks noChangeShapeType="1"/>
          </p:cNvSpPr>
          <p:nvPr/>
        </p:nvSpPr>
        <p:spPr bwMode="auto">
          <a:xfrm rot="16200000" flipH="1" flipV="1">
            <a:off x="7315316" y="3412878"/>
            <a:ext cx="1" cy="562207"/>
          </a:xfrm>
          <a:prstGeom prst="line">
            <a:avLst/>
          </a:prstGeom>
          <a:noFill/>
          <a:ln w="25400">
            <a:solidFill>
              <a:srgbClr val="FF3300"/>
            </a:solidFill>
            <a:round/>
            <a:headEnd/>
            <a:tailEnd type="triangle" w="med" len="med"/>
          </a:ln>
          <a:effectLst/>
        </p:spPr>
        <p:txBody>
          <a:bodyPr/>
          <a:lstStyle/>
          <a:p>
            <a:endParaRPr lang="ru-RU" sz="1600"/>
          </a:p>
        </p:txBody>
      </p:sp>
      <p:sp>
        <p:nvSpPr>
          <p:cNvPr id="20" name="Text Box 40"/>
          <p:cNvSpPr txBox="1">
            <a:spLocks noChangeArrowheads="1"/>
          </p:cNvSpPr>
          <p:nvPr/>
        </p:nvSpPr>
        <p:spPr bwMode="auto">
          <a:xfrm>
            <a:off x="7596420" y="3501010"/>
            <a:ext cx="1547580" cy="584775"/>
          </a:xfrm>
          <a:prstGeom prst="rect">
            <a:avLst/>
          </a:prstGeom>
          <a:noFill/>
          <a:ln w="19050">
            <a:noFill/>
            <a:miter lim="800000"/>
            <a:headEnd/>
            <a:tailEnd/>
          </a:ln>
          <a:effectLst/>
        </p:spPr>
        <p:txBody>
          <a:bodyPr wrap="square">
            <a:spAutoFit/>
          </a:bodyPr>
          <a:lstStyle/>
          <a:p>
            <a:pPr algn="ctr" eaLnBrk="0" hangingPunct="0"/>
            <a:r>
              <a:rPr lang="en-US" sz="1600" b="1" dirty="0">
                <a:solidFill>
                  <a:srgbClr val="FF3300"/>
                </a:solidFill>
                <a:latin typeface="Arial" charset="0"/>
              </a:rPr>
              <a:t>Duke-1 </a:t>
            </a:r>
            <a:r>
              <a:rPr lang="en-US" sz="1600" b="1" dirty="0" smtClean="0">
                <a:solidFill>
                  <a:srgbClr val="FF3300"/>
                </a:solidFill>
                <a:latin typeface="Arial" charset="0"/>
              </a:rPr>
              <a:t>cavity</a:t>
            </a:r>
            <a:endParaRPr lang="ru-RU" sz="1600" b="1" dirty="0" smtClean="0">
              <a:solidFill>
                <a:srgbClr val="FF3300"/>
              </a:solidFill>
              <a:latin typeface="Arial" charset="0"/>
            </a:endParaRPr>
          </a:p>
          <a:p>
            <a:pPr algn="ctr" eaLnBrk="0" hangingPunct="0"/>
            <a:r>
              <a:rPr lang="ru-RU" sz="1600" b="1" dirty="0" smtClean="0">
                <a:solidFill>
                  <a:srgbClr val="FF3300"/>
                </a:solidFill>
                <a:latin typeface="Arial" charset="0"/>
              </a:rPr>
              <a:t>(1993)</a:t>
            </a:r>
            <a:endParaRPr lang="ru-RU" sz="1600" b="1" dirty="0">
              <a:solidFill>
                <a:srgbClr val="FF3300"/>
              </a:solidFill>
              <a:latin typeface="Arial" charset="0"/>
            </a:endParaRPr>
          </a:p>
        </p:txBody>
      </p:sp>
      <p:sp>
        <p:nvSpPr>
          <p:cNvPr id="21" name="Line 41"/>
          <p:cNvSpPr>
            <a:spLocks noChangeShapeType="1"/>
          </p:cNvSpPr>
          <p:nvPr/>
        </p:nvSpPr>
        <p:spPr bwMode="auto">
          <a:xfrm rot="5400000">
            <a:off x="4340225" y="2092195"/>
            <a:ext cx="7938" cy="430212"/>
          </a:xfrm>
          <a:prstGeom prst="line">
            <a:avLst/>
          </a:prstGeom>
          <a:noFill/>
          <a:ln w="25400">
            <a:solidFill>
              <a:srgbClr val="FF3300"/>
            </a:solidFill>
            <a:round/>
            <a:headEnd/>
            <a:tailEnd type="triangle" w="med" len="med"/>
          </a:ln>
          <a:effectLst/>
        </p:spPr>
        <p:txBody>
          <a:bodyPr/>
          <a:lstStyle/>
          <a:p>
            <a:endParaRPr lang="ru-RU" sz="1600"/>
          </a:p>
        </p:txBody>
      </p:sp>
      <p:sp>
        <p:nvSpPr>
          <p:cNvPr id="22" name="Text Box 42"/>
          <p:cNvSpPr txBox="1">
            <a:spLocks noChangeArrowheads="1"/>
          </p:cNvSpPr>
          <p:nvPr/>
        </p:nvSpPr>
        <p:spPr bwMode="auto">
          <a:xfrm>
            <a:off x="4572000" y="2157282"/>
            <a:ext cx="1512210" cy="584775"/>
          </a:xfrm>
          <a:prstGeom prst="rect">
            <a:avLst/>
          </a:prstGeom>
          <a:solidFill>
            <a:schemeClr val="bg1"/>
          </a:solidFill>
          <a:ln w="19050">
            <a:noFill/>
            <a:miter lim="800000"/>
            <a:headEnd/>
            <a:tailEnd/>
          </a:ln>
          <a:effectLst/>
        </p:spPr>
        <p:txBody>
          <a:bodyPr wrap="square">
            <a:spAutoFit/>
          </a:bodyPr>
          <a:lstStyle/>
          <a:p>
            <a:pPr algn="ctr" eaLnBrk="0" hangingPunct="0"/>
            <a:r>
              <a:rPr lang="en-US" sz="1600" b="1" dirty="0">
                <a:solidFill>
                  <a:srgbClr val="FF3300"/>
                </a:solidFill>
                <a:latin typeface="Arial" charset="0"/>
              </a:rPr>
              <a:t>Duke-2 </a:t>
            </a:r>
            <a:r>
              <a:rPr lang="en-US" sz="1600" b="1" dirty="0" smtClean="0">
                <a:solidFill>
                  <a:srgbClr val="FF3300"/>
                </a:solidFill>
                <a:latin typeface="Arial" charset="0"/>
              </a:rPr>
              <a:t>cavity</a:t>
            </a:r>
            <a:endParaRPr lang="ru-RU" sz="1600" b="1" dirty="0" smtClean="0">
              <a:solidFill>
                <a:srgbClr val="FF3300"/>
              </a:solidFill>
              <a:latin typeface="Arial" charset="0"/>
            </a:endParaRPr>
          </a:p>
          <a:p>
            <a:pPr algn="ctr" eaLnBrk="0" hangingPunct="0"/>
            <a:r>
              <a:rPr lang="ru-RU" sz="1600" b="1" dirty="0" smtClean="0">
                <a:solidFill>
                  <a:srgbClr val="FF3300"/>
                </a:solidFill>
                <a:latin typeface="Arial" charset="0"/>
              </a:rPr>
              <a:t>(2004)</a:t>
            </a:r>
            <a:endParaRPr lang="ru-RU" sz="1600" b="1" dirty="0">
              <a:solidFill>
                <a:srgbClr val="FF3300"/>
              </a:solidFill>
              <a:latin typeface="Arial" charset="0"/>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2" descr="cav_side"/>
          <p:cNvPicPr>
            <a:picLocks noChangeAspect="1" noChangeArrowheads="1"/>
          </p:cNvPicPr>
          <p:nvPr/>
        </p:nvPicPr>
        <p:blipFill>
          <a:blip r:embed="rId3" cstate="print"/>
          <a:srcRect/>
          <a:stretch>
            <a:fillRect/>
          </a:stretch>
        </p:blipFill>
        <p:spPr bwMode="auto">
          <a:xfrm>
            <a:off x="1296473" y="548600"/>
            <a:ext cx="6656387" cy="4567238"/>
          </a:xfrm>
          <a:prstGeom prst="rect">
            <a:avLst/>
          </a:prstGeom>
          <a:noFill/>
        </p:spPr>
      </p:pic>
      <p:sp>
        <p:nvSpPr>
          <p:cNvPr id="13" name="Line 3"/>
          <p:cNvSpPr>
            <a:spLocks noChangeShapeType="1"/>
          </p:cNvSpPr>
          <p:nvPr/>
        </p:nvSpPr>
        <p:spPr bwMode="auto">
          <a:xfrm>
            <a:off x="6747948" y="1623338"/>
            <a:ext cx="1587" cy="277812"/>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25" name="Line 8"/>
          <p:cNvSpPr>
            <a:spLocks noChangeShapeType="1"/>
          </p:cNvSpPr>
          <p:nvPr/>
        </p:nvSpPr>
        <p:spPr bwMode="auto">
          <a:xfrm flipH="1">
            <a:off x="2910960" y="1194713"/>
            <a:ext cx="938213" cy="563562"/>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26" name="Line 9"/>
          <p:cNvSpPr>
            <a:spLocks noChangeShapeType="1"/>
          </p:cNvSpPr>
          <p:nvPr/>
        </p:nvSpPr>
        <p:spPr bwMode="auto">
          <a:xfrm>
            <a:off x="4347648" y="1634450"/>
            <a:ext cx="0" cy="274638"/>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30" name="Line 12"/>
          <p:cNvSpPr>
            <a:spLocks noChangeShapeType="1"/>
          </p:cNvSpPr>
          <p:nvPr/>
        </p:nvSpPr>
        <p:spPr bwMode="auto">
          <a:xfrm flipH="1">
            <a:off x="7621073" y="2053550"/>
            <a:ext cx="177800" cy="312738"/>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33" name="Line 15"/>
          <p:cNvSpPr>
            <a:spLocks noChangeShapeType="1"/>
          </p:cNvSpPr>
          <p:nvPr/>
        </p:nvSpPr>
        <p:spPr bwMode="auto">
          <a:xfrm flipH="1" flipV="1">
            <a:off x="4690548" y="3614063"/>
            <a:ext cx="336550" cy="0"/>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34" name="Line 16"/>
          <p:cNvSpPr>
            <a:spLocks noChangeShapeType="1"/>
          </p:cNvSpPr>
          <p:nvPr/>
        </p:nvSpPr>
        <p:spPr bwMode="auto">
          <a:xfrm flipH="1" flipV="1">
            <a:off x="3401498" y="4172863"/>
            <a:ext cx="355600" cy="0"/>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37" name="Line 19"/>
          <p:cNvSpPr>
            <a:spLocks noChangeShapeType="1"/>
          </p:cNvSpPr>
          <p:nvPr/>
        </p:nvSpPr>
        <p:spPr bwMode="auto">
          <a:xfrm flipV="1">
            <a:off x="2039423" y="3169563"/>
            <a:ext cx="466725" cy="254000"/>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38" name="Line 20"/>
          <p:cNvSpPr>
            <a:spLocks noChangeShapeType="1"/>
          </p:cNvSpPr>
          <p:nvPr/>
        </p:nvSpPr>
        <p:spPr bwMode="auto">
          <a:xfrm>
            <a:off x="2034660" y="3429913"/>
            <a:ext cx="606425" cy="74612"/>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40" name="Line 22"/>
          <p:cNvSpPr>
            <a:spLocks noChangeShapeType="1"/>
          </p:cNvSpPr>
          <p:nvPr/>
        </p:nvSpPr>
        <p:spPr bwMode="auto">
          <a:xfrm>
            <a:off x="1707635" y="2110700"/>
            <a:ext cx="323850" cy="252413"/>
          </a:xfrm>
          <a:prstGeom prst="line">
            <a:avLst/>
          </a:prstGeom>
          <a:noFill/>
          <a:ln w="25400">
            <a:solidFill>
              <a:srgbClr val="0000FF"/>
            </a:solidFill>
            <a:round/>
            <a:headEnd/>
            <a:tailEnd type="triangle" w="med" len="med"/>
          </a:ln>
          <a:effectLst/>
        </p:spPr>
        <p:txBody>
          <a:bodyPr/>
          <a:lstStyle/>
          <a:p>
            <a:endParaRPr lang="ru-RU" sz="1600">
              <a:solidFill>
                <a:srgbClr val="0000FF"/>
              </a:solidFill>
            </a:endParaRPr>
          </a:p>
        </p:txBody>
      </p:sp>
      <p:sp>
        <p:nvSpPr>
          <p:cNvPr id="41" name="Text Box 23"/>
          <p:cNvSpPr txBox="1">
            <a:spLocks noChangeArrowheads="1"/>
          </p:cNvSpPr>
          <p:nvPr/>
        </p:nvSpPr>
        <p:spPr bwMode="auto">
          <a:xfrm>
            <a:off x="3380860" y="2002750"/>
            <a:ext cx="1407164" cy="338554"/>
          </a:xfrm>
          <a:prstGeom prst="rect">
            <a:avLst/>
          </a:prstGeom>
          <a:solidFill>
            <a:schemeClr val="bg1"/>
          </a:solidFill>
          <a:ln w="9525">
            <a:noFill/>
            <a:miter lim="800000"/>
            <a:headEnd/>
            <a:tailEnd/>
          </a:ln>
          <a:effectLst/>
        </p:spPr>
        <p:txBody>
          <a:bodyPr wrap="square">
            <a:spAutoFit/>
          </a:bodyPr>
          <a:lstStyle/>
          <a:p>
            <a:pPr algn="ctr" eaLnBrk="0" hangingPunct="0"/>
            <a:r>
              <a:rPr lang="en-US" sz="1600" b="1" i="1" dirty="0" err="1">
                <a:solidFill>
                  <a:srgbClr val="0000FF"/>
                </a:solidFill>
              </a:rPr>
              <a:t>E</a:t>
            </a:r>
            <a:r>
              <a:rPr lang="en-US" sz="1600" b="1" i="1" baseline="-25000" dirty="0" err="1">
                <a:solidFill>
                  <a:srgbClr val="0000FF"/>
                </a:solidFill>
              </a:rPr>
              <a:t>z</a:t>
            </a:r>
            <a:r>
              <a:rPr lang="en-US" sz="1600" b="1" i="1" dirty="0">
                <a:solidFill>
                  <a:srgbClr val="0000FF"/>
                </a:solidFill>
              </a:rPr>
              <a:t> </a:t>
            </a:r>
            <a:r>
              <a:rPr lang="en-US" sz="1600" b="1" dirty="0">
                <a:solidFill>
                  <a:srgbClr val="0000FF"/>
                </a:solidFill>
              </a:rPr>
              <a:t>(</a:t>
            </a:r>
            <a:r>
              <a:rPr lang="en-US" sz="1600" b="1" i="1" dirty="0">
                <a:solidFill>
                  <a:srgbClr val="0000FF"/>
                </a:solidFill>
              </a:rPr>
              <a:t>r </a:t>
            </a:r>
            <a:r>
              <a:rPr lang="en-US" sz="1600" b="1" dirty="0">
                <a:solidFill>
                  <a:srgbClr val="0000FF"/>
                </a:solidFill>
              </a:rPr>
              <a:t>= 0</a:t>
            </a:r>
            <a:r>
              <a:rPr lang="en-US" sz="1600" b="1" i="1" dirty="0">
                <a:solidFill>
                  <a:srgbClr val="0000FF"/>
                </a:solidFill>
              </a:rPr>
              <a:t>, z</a:t>
            </a:r>
            <a:r>
              <a:rPr lang="en-US" sz="1600" b="1" dirty="0">
                <a:solidFill>
                  <a:srgbClr val="0000FF"/>
                </a:solidFill>
              </a:rPr>
              <a:t>)</a:t>
            </a:r>
            <a:endParaRPr lang="ru-RU" sz="1600" b="1" dirty="0">
              <a:solidFill>
                <a:srgbClr val="0000FF"/>
              </a:solidFill>
            </a:endParaRPr>
          </a:p>
        </p:txBody>
      </p:sp>
      <p:graphicFrame>
        <p:nvGraphicFramePr>
          <p:cNvPr id="42" name="Object 1"/>
          <p:cNvGraphicFramePr>
            <a:graphicFrameLocks noChangeAspect="1"/>
          </p:cNvGraphicFramePr>
          <p:nvPr/>
        </p:nvGraphicFramePr>
        <p:xfrm>
          <a:off x="2171185" y="1891625"/>
          <a:ext cx="2016125" cy="673100"/>
        </p:xfrm>
        <a:graphic>
          <a:graphicData uri="http://schemas.openxmlformats.org/presentationml/2006/ole">
            <p:oleObj spid="_x0000_s2050" name="VISIO" r:id="rId4" imgW="2943000" imgH="965160" progId="Visio.Drawing.11">
              <p:embed/>
            </p:oleObj>
          </a:graphicData>
        </a:graphic>
      </p:graphicFrame>
      <p:graphicFrame>
        <p:nvGraphicFramePr>
          <p:cNvPr id="46" name="Таблица 45"/>
          <p:cNvGraphicFramePr>
            <a:graphicFrameLocks noGrp="1"/>
          </p:cNvGraphicFramePr>
          <p:nvPr/>
        </p:nvGraphicFramePr>
        <p:xfrm>
          <a:off x="5076056" y="4725180"/>
          <a:ext cx="3946699" cy="2016000"/>
        </p:xfrm>
        <a:graphic>
          <a:graphicData uri="http://schemas.openxmlformats.org/drawingml/2006/table">
            <a:tbl>
              <a:tblPr>
                <a:tableStyleId>{BDBED569-4797-4DF1-A0F4-6AAB3CD982D8}</a:tableStyleId>
              </a:tblPr>
              <a:tblGrid>
                <a:gridCol w="3060705"/>
                <a:gridCol w="885994"/>
              </a:tblGrid>
              <a:tr h="252000">
                <a:tc>
                  <a:txBody>
                    <a:bodyPr/>
                    <a:lstStyle/>
                    <a:p>
                      <a:pPr indent="0" algn="just">
                        <a:spcAft>
                          <a:spcPts val="0"/>
                        </a:spcAft>
                      </a:pPr>
                      <a:r>
                        <a:rPr lang="en-GB" sz="1600" dirty="0"/>
                        <a:t>Operating frequency, MHz</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t>178.5</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Tuning range, kHz</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320</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Characteristic </a:t>
                      </a:r>
                      <a:r>
                        <a:rPr lang="en-US" sz="1600" dirty="0"/>
                        <a:t>impedance</a:t>
                      </a:r>
                      <a:r>
                        <a:rPr lang="en-US" sz="1600" spc="-30" dirty="0"/>
                        <a:t>, Ohm</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t>150</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Quality factor</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t>40</a:t>
                      </a:r>
                      <a:r>
                        <a:rPr lang="en-GB" sz="1600" dirty="0" smtClean="0">
                          <a:sym typeface="Symbol"/>
                        </a:rPr>
                        <a:t></a:t>
                      </a:r>
                      <a:r>
                        <a:rPr lang="en-GB" sz="1600" dirty="0" smtClean="0"/>
                        <a:t>10</a:t>
                      </a:r>
                      <a:r>
                        <a:rPr lang="en-GB" sz="1600" baseline="30000" dirty="0" smtClean="0"/>
                        <a:t>3</a:t>
                      </a:r>
                      <a:endParaRPr lang="ru-RU" sz="1600" baseline="300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Shunt impedance, </a:t>
                      </a:r>
                      <a:r>
                        <a:rPr lang="en-GB" sz="1600" dirty="0" err="1"/>
                        <a:t>MOhm</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t>6</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Operating gap voltage, </a:t>
                      </a:r>
                      <a:r>
                        <a:rPr lang="en-GB" sz="1600" dirty="0" smtClean="0"/>
                        <a:t>kV</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ru-RU" sz="1600" dirty="0" smtClean="0">
                          <a:sym typeface="Symbol"/>
                        </a:rPr>
                        <a:t></a:t>
                      </a:r>
                      <a:r>
                        <a:rPr lang="ru-RU" sz="1600" dirty="0" smtClean="0"/>
                        <a:t> </a:t>
                      </a:r>
                      <a:r>
                        <a:rPr lang="en-GB" sz="1600" dirty="0" smtClean="0"/>
                        <a:t>950</a:t>
                      </a:r>
                      <a:endParaRPr lang="ru-RU" sz="1600" dirty="0">
                        <a:latin typeface="+mn-lt"/>
                        <a:ea typeface="Times New Roman"/>
                      </a:endParaRPr>
                    </a:p>
                  </a:txBody>
                  <a:tcPr marL="68580" marR="68580" marT="0" marB="0">
                    <a:solidFill>
                      <a:schemeClr val="bg1"/>
                    </a:solidFill>
                  </a:tcPr>
                </a:tc>
              </a:tr>
              <a:tr h="252000">
                <a:tc>
                  <a:txBody>
                    <a:bodyPr/>
                    <a:lstStyle/>
                    <a:p>
                      <a:pPr indent="0" algn="just">
                        <a:spcAft>
                          <a:spcPts val="0"/>
                        </a:spcAft>
                      </a:pPr>
                      <a:r>
                        <a:rPr lang="en-GB" sz="1600" dirty="0"/>
                        <a:t>Power dissipation, kW</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a:t>85</a:t>
                      </a:r>
                      <a:endParaRPr lang="ru-RU" sz="1600" dirty="0">
                        <a:latin typeface="+mn-lt"/>
                        <a:ea typeface="Times New Roman"/>
                      </a:endParaRPr>
                    </a:p>
                  </a:txBody>
                  <a:tcPr marL="68580" marR="68580" marT="0" marB="0">
                    <a:solidFill>
                      <a:schemeClr val="bg1"/>
                    </a:solidFill>
                  </a:tcPr>
                </a:tc>
              </a:tr>
              <a:tr h="252000">
                <a:tc>
                  <a:txBody>
                    <a:bodyPr/>
                    <a:lstStyle/>
                    <a:p>
                      <a:pPr algn="just">
                        <a:spcAft>
                          <a:spcPts val="0"/>
                        </a:spcAft>
                      </a:pPr>
                      <a:r>
                        <a:rPr lang="en-US" sz="1600" dirty="0"/>
                        <a:t>Transit time factor</a:t>
                      </a:r>
                      <a:endParaRPr lang="ru-RU" sz="1600" dirty="0">
                        <a:latin typeface="+mn-lt"/>
                        <a:ea typeface="Times New Roman"/>
                      </a:endParaRPr>
                    </a:p>
                  </a:txBody>
                  <a:tcPr marL="68580" marR="68580" marT="0" marB="0">
                    <a:solidFill>
                      <a:schemeClr val="bg1"/>
                    </a:solidFill>
                  </a:tcPr>
                </a:tc>
                <a:tc>
                  <a:txBody>
                    <a:bodyPr/>
                    <a:lstStyle/>
                    <a:p>
                      <a:pPr indent="118745" algn="ctr">
                        <a:spcAft>
                          <a:spcPts val="0"/>
                        </a:spcAft>
                      </a:pPr>
                      <a:r>
                        <a:rPr lang="en-GB" sz="1600" dirty="0" smtClean="0">
                          <a:solidFill>
                            <a:srgbClr val="FF0000"/>
                          </a:solidFill>
                        </a:rPr>
                        <a:t>0.77</a:t>
                      </a:r>
                      <a:endParaRPr lang="ru-RU" sz="1600" dirty="0">
                        <a:solidFill>
                          <a:srgbClr val="FF0000"/>
                        </a:solidFill>
                        <a:latin typeface="+mn-lt"/>
                        <a:ea typeface="Times New Roman"/>
                      </a:endParaRPr>
                    </a:p>
                  </a:txBody>
                  <a:tcPr marL="68580" marR="68580" marT="0" marB="0">
                    <a:solidFill>
                      <a:schemeClr val="bg1"/>
                    </a:solidFill>
                  </a:tcPr>
                </a:tc>
              </a:tr>
            </a:tbl>
          </a:graphicData>
        </a:graphic>
      </p:graphicFrame>
      <p:sp>
        <p:nvSpPr>
          <p:cNvPr id="47" name="Прямоугольник 46"/>
          <p:cNvSpPr/>
          <p:nvPr/>
        </p:nvSpPr>
        <p:spPr>
          <a:xfrm>
            <a:off x="510567" y="734598"/>
            <a:ext cx="1338828"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Input Coupler</a:t>
            </a:r>
            <a:endParaRPr lang="ru-RU" sz="1600" b="1" i="1" dirty="0">
              <a:solidFill>
                <a:srgbClr val="0000FF"/>
              </a:solidFill>
            </a:endParaRPr>
          </a:p>
        </p:txBody>
      </p:sp>
      <p:sp>
        <p:nvSpPr>
          <p:cNvPr id="48" name="Прямоугольник 47"/>
          <p:cNvSpPr/>
          <p:nvPr/>
        </p:nvSpPr>
        <p:spPr>
          <a:xfrm>
            <a:off x="596353" y="1764234"/>
            <a:ext cx="1109022"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Gate Valve</a:t>
            </a:r>
          </a:p>
        </p:txBody>
      </p:sp>
      <p:sp>
        <p:nvSpPr>
          <p:cNvPr id="49" name="Прямоугольник 48"/>
          <p:cNvSpPr/>
          <p:nvPr/>
        </p:nvSpPr>
        <p:spPr>
          <a:xfrm>
            <a:off x="3852247" y="900114"/>
            <a:ext cx="2389758"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Fundamental Mode Tuner</a:t>
            </a:r>
          </a:p>
        </p:txBody>
      </p:sp>
      <p:sp>
        <p:nvSpPr>
          <p:cNvPr id="50" name="Прямоугольник 49"/>
          <p:cNvSpPr/>
          <p:nvPr/>
        </p:nvSpPr>
        <p:spPr>
          <a:xfrm>
            <a:off x="4081705" y="1260164"/>
            <a:ext cx="1707712"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Cutoff Waveguide</a:t>
            </a:r>
            <a:endParaRPr lang="ru-RU" sz="1600" b="1" i="1" dirty="0">
              <a:solidFill>
                <a:srgbClr val="0000FF"/>
              </a:solidFill>
            </a:endParaRPr>
          </a:p>
        </p:txBody>
      </p:sp>
      <p:sp>
        <p:nvSpPr>
          <p:cNvPr id="51" name="Прямоугольник 50"/>
          <p:cNvSpPr/>
          <p:nvPr/>
        </p:nvSpPr>
        <p:spPr>
          <a:xfrm>
            <a:off x="6169995" y="1260164"/>
            <a:ext cx="1088760"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HOM Load</a:t>
            </a:r>
            <a:endParaRPr lang="ru-RU" sz="1600" b="1" i="1" dirty="0">
              <a:solidFill>
                <a:srgbClr val="0000FF"/>
              </a:solidFill>
            </a:endParaRPr>
          </a:p>
        </p:txBody>
      </p:sp>
      <p:sp>
        <p:nvSpPr>
          <p:cNvPr id="52" name="Прямоугольник 51"/>
          <p:cNvSpPr/>
          <p:nvPr/>
        </p:nvSpPr>
        <p:spPr>
          <a:xfrm>
            <a:off x="7783577" y="1714996"/>
            <a:ext cx="1109023" cy="338554"/>
          </a:xfrm>
          <a:prstGeom prst="rect">
            <a:avLst/>
          </a:prstGeom>
          <a:solidFill>
            <a:schemeClr val="bg1"/>
          </a:solidFill>
        </p:spPr>
        <p:txBody>
          <a:bodyPr wrap="none">
            <a:spAutoFit/>
          </a:bodyPr>
          <a:lstStyle/>
          <a:p>
            <a:pPr eaLnBrk="0" hangingPunct="0"/>
            <a:r>
              <a:rPr lang="en-US" sz="1600" b="1" i="1" dirty="0" smtClean="0">
                <a:solidFill>
                  <a:srgbClr val="0000FF"/>
                </a:solidFill>
              </a:rPr>
              <a:t>Gate Valve</a:t>
            </a:r>
          </a:p>
        </p:txBody>
      </p:sp>
      <p:sp>
        <p:nvSpPr>
          <p:cNvPr id="53" name="Прямоугольник 52"/>
          <p:cNvSpPr/>
          <p:nvPr/>
        </p:nvSpPr>
        <p:spPr>
          <a:xfrm>
            <a:off x="841255" y="3260636"/>
            <a:ext cx="1148649"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RF Pick-ups</a:t>
            </a:r>
          </a:p>
        </p:txBody>
      </p:sp>
      <p:sp>
        <p:nvSpPr>
          <p:cNvPr id="54" name="Прямоугольник 53"/>
          <p:cNvSpPr/>
          <p:nvPr/>
        </p:nvSpPr>
        <p:spPr>
          <a:xfrm>
            <a:off x="5025218" y="3440534"/>
            <a:ext cx="1720857"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Ion / Getter Pump</a:t>
            </a:r>
          </a:p>
        </p:txBody>
      </p:sp>
      <p:sp>
        <p:nvSpPr>
          <p:cNvPr id="55" name="Прямоугольник 54"/>
          <p:cNvSpPr/>
          <p:nvPr/>
        </p:nvSpPr>
        <p:spPr>
          <a:xfrm>
            <a:off x="3798442" y="4003586"/>
            <a:ext cx="2227533" cy="338554"/>
          </a:xfrm>
          <a:prstGeom prst="rect">
            <a:avLst/>
          </a:prstGeom>
          <a:solidFill>
            <a:schemeClr val="bg1"/>
          </a:solidFill>
        </p:spPr>
        <p:txBody>
          <a:bodyPr wrap="none">
            <a:spAutoFit/>
          </a:bodyPr>
          <a:lstStyle/>
          <a:p>
            <a:pPr algn="ctr" eaLnBrk="0" hangingPunct="0"/>
            <a:r>
              <a:rPr lang="en-US" sz="1600" b="1" i="1" dirty="0" smtClean="0">
                <a:solidFill>
                  <a:srgbClr val="0000FF"/>
                </a:solidFill>
              </a:rPr>
              <a:t>Cooling Water Manifold</a:t>
            </a:r>
          </a:p>
        </p:txBody>
      </p:sp>
      <p:sp>
        <p:nvSpPr>
          <p:cNvPr id="27" name="Line 10"/>
          <p:cNvSpPr>
            <a:spLocks noChangeShapeType="1"/>
          </p:cNvSpPr>
          <p:nvPr/>
        </p:nvSpPr>
        <p:spPr bwMode="auto">
          <a:xfrm flipV="1">
            <a:off x="1892043" y="920057"/>
            <a:ext cx="584743" cy="0"/>
          </a:xfrm>
          <a:prstGeom prst="line">
            <a:avLst/>
          </a:prstGeom>
          <a:noFill/>
          <a:ln w="25400">
            <a:solidFill>
              <a:srgbClr val="0000FF"/>
            </a:solidFill>
            <a:round/>
            <a:headEnd/>
            <a:tailEnd type="triangle" w="med" len="med"/>
          </a:ln>
          <a:effectLst/>
        </p:spPr>
        <p:txBody>
          <a:bodyPr/>
          <a:lstStyle/>
          <a:p>
            <a:pPr algn="r"/>
            <a:endParaRPr lang="ru-RU" sz="1600">
              <a:solidFill>
                <a:srgbClr val="0000FF"/>
              </a:solidFill>
            </a:endParaRPr>
          </a:p>
        </p:txBody>
      </p:sp>
      <p:sp>
        <p:nvSpPr>
          <p:cNvPr id="56" name="Прямоугольник 55"/>
          <p:cNvSpPr/>
          <p:nvPr/>
        </p:nvSpPr>
        <p:spPr>
          <a:xfrm>
            <a:off x="2483710" y="76480"/>
            <a:ext cx="4384843" cy="400110"/>
          </a:xfrm>
          <a:prstGeom prst="rect">
            <a:avLst/>
          </a:prstGeom>
        </p:spPr>
        <p:txBody>
          <a:bodyPr wrap="square">
            <a:spAutoFit/>
          </a:bodyPr>
          <a:lstStyle/>
          <a:p>
            <a:pPr algn="ctr"/>
            <a:r>
              <a:rPr lang="en-US" sz="2000" b="1" i="1" dirty="0" smtClean="0">
                <a:solidFill>
                  <a:srgbClr val="FF0000"/>
                </a:solidFill>
              </a:rPr>
              <a:t>Single mode cavity for the DFELL</a:t>
            </a:r>
            <a:endParaRPr lang="ru-RU" sz="2000" b="1" i="1" dirty="0" smtClean="0">
              <a:solidFill>
                <a:srgbClr val="FF0000"/>
              </a:solidFill>
            </a:endParaRPr>
          </a:p>
        </p:txBody>
      </p:sp>
    </p:spTree>
  </p:cSld>
  <p:clrMapOvr>
    <a:masterClrMapping/>
  </p:clrMapOvr>
  <p:transition>
    <p:fad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Прямоугольник 10"/>
          <p:cNvSpPr/>
          <p:nvPr/>
        </p:nvSpPr>
        <p:spPr>
          <a:xfrm>
            <a:off x="2483710" y="76480"/>
            <a:ext cx="4384843" cy="400110"/>
          </a:xfrm>
          <a:prstGeom prst="rect">
            <a:avLst/>
          </a:prstGeom>
        </p:spPr>
        <p:txBody>
          <a:bodyPr wrap="square">
            <a:spAutoFit/>
          </a:bodyPr>
          <a:lstStyle/>
          <a:p>
            <a:pPr algn="ctr"/>
            <a:r>
              <a:rPr lang="en-US" sz="2000" b="1" i="1" dirty="0" smtClean="0">
                <a:solidFill>
                  <a:srgbClr val="FF0000"/>
                </a:solidFill>
              </a:rPr>
              <a:t>Single mode cavity for the DFELL</a:t>
            </a:r>
            <a:endParaRPr lang="ru-RU" sz="2000" b="1" i="1" dirty="0" smtClean="0">
              <a:solidFill>
                <a:srgbClr val="FF0000"/>
              </a:solidFill>
            </a:endParaRPr>
          </a:p>
        </p:txBody>
      </p:sp>
      <p:pic>
        <p:nvPicPr>
          <p:cNvPr id="12" name="Picture 31" descr="CavInTheShack4"/>
          <p:cNvPicPr>
            <a:picLocks noChangeAspect="1" noChangeArrowheads="1"/>
          </p:cNvPicPr>
          <p:nvPr/>
        </p:nvPicPr>
        <p:blipFill>
          <a:blip r:embed="rId3" cstate="print"/>
          <a:srcRect/>
          <a:stretch>
            <a:fillRect/>
          </a:stretch>
        </p:blipFill>
        <p:spPr bwMode="auto">
          <a:xfrm>
            <a:off x="0" y="476590"/>
            <a:ext cx="4471836" cy="3353030"/>
          </a:xfrm>
          <a:prstGeom prst="rect">
            <a:avLst/>
          </a:prstGeom>
          <a:noFill/>
          <a:ln>
            <a:noFill/>
          </a:ln>
        </p:spPr>
      </p:pic>
      <p:pic>
        <p:nvPicPr>
          <p:cNvPr id="13" name="Picture 30" descr="InsideHOMLoad"/>
          <p:cNvPicPr>
            <a:picLocks noChangeAspect="1" noChangeArrowheads="1"/>
          </p:cNvPicPr>
          <p:nvPr/>
        </p:nvPicPr>
        <p:blipFill>
          <a:blip r:embed="rId4" cstate="print"/>
          <a:srcRect/>
          <a:stretch>
            <a:fillRect/>
          </a:stretch>
        </p:blipFill>
        <p:spPr bwMode="auto">
          <a:xfrm>
            <a:off x="4674862" y="476591"/>
            <a:ext cx="4469137" cy="3353030"/>
          </a:xfrm>
          <a:prstGeom prst="rect">
            <a:avLst/>
          </a:prstGeom>
          <a:noFill/>
          <a:ln>
            <a:noFill/>
          </a:ln>
        </p:spPr>
      </p:pic>
      <p:graphicFrame>
        <p:nvGraphicFramePr>
          <p:cNvPr id="112642" name="Object 2"/>
          <p:cNvGraphicFramePr>
            <a:graphicFrameLocks noChangeAspect="1"/>
          </p:cNvGraphicFramePr>
          <p:nvPr/>
        </p:nvGraphicFramePr>
        <p:xfrm>
          <a:off x="1331550" y="3762475"/>
          <a:ext cx="6524780" cy="3051076"/>
        </p:xfrm>
        <a:graphic>
          <a:graphicData uri="http://schemas.openxmlformats.org/presentationml/2006/ole">
            <p:oleObj spid="_x0000_s3074" name="Mathcad" r:id="rId5" imgW="6257925" imgH="2286000" progId="Mathcad">
              <p:embed/>
            </p:oleObj>
          </a:graphicData>
        </a:graphic>
      </p:graphicFrame>
      <p:sp>
        <p:nvSpPr>
          <p:cNvPr id="14" name="Text Box 1070"/>
          <p:cNvSpPr txBox="1">
            <a:spLocks noChangeArrowheads="1"/>
          </p:cNvSpPr>
          <p:nvPr/>
        </p:nvSpPr>
        <p:spPr bwMode="auto">
          <a:xfrm>
            <a:off x="3492237" y="6423730"/>
            <a:ext cx="5040313" cy="274638"/>
          </a:xfrm>
          <a:prstGeom prst="rect">
            <a:avLst/>
          </a:prstGeom>
          <a:noFill/>
          <a:ln w="9525">
            <a:noFill/>
            <a:miter lim="800000"/>
            <a:headEnd/>
            <a:tailEnd/>
          </a:ln>
          <a:effectLst/>
        </p:spPr>
        <p:txBody>
          <a:bodyPr>
            <a:spAutoFit/>
          </a:bodyPr>
          <a:lstStyle/>
          <a:p>
            <a:pPr>
              <a:spcBef>
                <a:spcPct val="50000"/>
              </a:spcBef>
            </a:pPr>
            <a:r>
              <a:rPr lang="en-US" sz="1200" i="1" dirty="0">
                <a:solidFill>
                  <a:srgbClr val="0000FF"/>
                </a:solidFill>
                <a:latin typeface="Arial" charset="0"/>
              </a:rPr>
              <a:t>- amplitude of many HOMs is below the measurement noise level</a:t>
            </a:r>
            <a:endParaRPr lang="ru-RU" sz="1200" i="1" dirty="0">
              <a:solidFill>
                <a:srgbClr val="0000FF"/>
              </a:solidFill>
              <a:latin typeface="Arial" charset="0"/>
            </a:endParaRPr>
          </a:p>
        </p:txBody>
      </p:sp>
      <p:sp>
        <p:nvSpPr>
          <p:cNvPr id="15" name="Text Box 1069"/>
          <p:cNvSpPr txBox="1">
            <a:spLocks noChangeArrowheads="1"/>
          </p:cNvSpPr>
          <p:nvPr/>
        </p:nvSpPr>
        <p:spPr bwMode="auto">
          <a:xfrm>
            <a:off x="0" y="4005080"/>
            <a:ext cx="1403560" cy="738664"/>
          </a:xfrm>
          <a:prstGeom prst="rect">
            <a:avLst/>
          </a:prstGeom>
          <a:noFill/>
          <a:ln w="9525">
            <a:noFill/>
            <a:miter lim="800000"/>
            <a:headEnd/>
            <a:tailEnd/>
          </a:ln>
          <a:effectLst/>
        </p:spPr>
        <p:txBody>
          <a:bodyPr wrap="square">
            <a:spAutoFit/>
          </a:bodyPr>
          <a:lstStyle/>
          <a:p>
            <a:pPr algn="r">
              <a:spcBef>
                <a:spcPct val="50000"/>
              </a:spcBef>
            </a:pPr>
            <a:r>
              <a:rPr lang="en-US" sz="1400" b="1" i="1" dirty="0" smtClean="0">
                <a:solidFill>
                  <a:srgbClr val="0000FF"/>
                </a:solidFill>
                <a:latin typeface="Arial" charset="0"/>
              </a:rPr>
              <a:t>HOM damping measurement data:</a:t>
            </a:r>
            <a:endParaRPr lang="ru-RU" sz="1400" i="1" dirty="0">
              <a:solidFill>
                <a:srgbClr val="0000FF"/>
              </a:solidFill>
              <a:latin typeface="Arial" charset="0"/>
            </a:endParaRPr>
          </a:p>
        </p:txBody>
      </p:sp>
    </p:spTree>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852936"/>
            <a:ext cx="8928992"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4. RF electron sources.</a:t>
            </a:r>
            <a:endParaRPr lang="ru-RU" sz="4800" b="1" i="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184275" y="548680"/>
            <a:ext cx="6775450" cy="4559300"/>
          </a:xfrm>
          <a:prstGeom prst="rect">
            <a:avLst/>
          </a:prstGeom>
          <a:noFill/>
          <a:ln w="9525">
            <a:noFill/>
            <a:miter lim="800000"/>
            <a:headEnd/>
            <a:tailEnd/>
          </a:ln>
        </p:spPr>
      </p:pic>
      <p:sp>
        <p:nvSpPr>
          <p:cNvPr id="5" name="TextBox 4"/>
          <p:cNvSpPr txBox="1"/>
          <p:nvPr/>
        </p:nvSpPr>
        <p:spPr>
          <a:xfrm>
            <a:off x="107504" y="87015"/>
            <a:ext cx="892899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b="1" i="1" dirty="0" smtClean="0">
                <a:solidFill>
                  <a:srgbClr val="C00000"/>
                </a:solidFill>
              </a:rPr>
              <a:t>New RF electron source for </a:t>
            </a:r>
            <a:r>
              <a:rPr lang="en-US" sz="2400" b="1" i="1" dirty="0" err="1" smtClean="0">
                <a:solidFill>
                  <a:srgbClr val="C00000"/>
                </a:solidFill>
              </a:rPr>
              <a:t>NovoFEL</a:t>
            </a:r>
            <a:r>
              <a:rPr lang="en-US" sz="2400" b="1" i="1" dirty="0" smtClean="0">
                <a:solidFill>
                  <a:srgbClr val="C00000"/>
                </a:solidFill>
              </a:rPr>
              <a:t>.</a:t>
            </a:r>
            <a:endParaRPr lang="ru-RU" sz="2400" b="1" i="1" dirty="0">
              <a:solidFill>
                <a:srgbClr val="C00000"/>
              </a:solidFill>
            </a:endParaRPr>
          </a:p>
        </p:txBody>
      </p:sp>
      <p:sp>
        <p:nvSpPr>
          <p:cNvPr id="4" name="TextBox 3"/>
          <p:cNvSpPr txBox="1"/>
          <p:nvPr/>
        </p:nvSpPr>
        <p:spPr>
          <a:xfrm>
            <a:off x="1619672" y="5373216"/>
            <a:ext cx="3140796" cy="1200329"/>
          </a:xfrm>
          <a:prstGeom prst="rect">
            <a:avLst/>
          </a:prstGeom>
          <a:noFill/>
        </p:spPr>
        <p:txBody>
          <a:bodyPr wrap="none" rtlCol="0">
            <a:spAutoFit/>
          </a:bodyPr>
          <a:lstStyle/>
          <a:p>
            <a:r>
              <a:rPr lang="en-US" dirty="0" smtClean="0"/>
              <a:t>1 – RF gun 90 MHz cavity</a:t>
            </a:r>
          </a:p>
          <a:p>
            <a:r>
              <a:rPr lang="en-US" dirty="0" smtClean="0"/>
              <a:t>5 – input coupler port</a:t>
            </a:r>
          </a:p>
          <a:p>
            <a:r>
              <a:rPr lang="en-US" dirty="0" smtClean="0"/>
              <a:t>6 – cathode-grid unit</a:t>
            </a:r>
          </a:p>
          <a:p>
            <a:r>
              <a:rPr lang="en-US" dirty="0" smtClean="0"/>
              <a:t>9 – accelerating 180 MHz cavity</a:t>
            </a:r>
            <a:endParaRPr lang="ru-RU" dirty="0"/>
          </a:p>
        </p:txBody>
      </p:sp>
    </p:spTree>
  </p:cSld>
  <p:clrMapOvr>
    <a:masterClrMapping/>
  </p:clrMapOvr>
  <p:transition>
    <p:fad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Прямая соединительная линия 22"/>
          <p:cNvCxnSpPr/>
          <p:nvPr/>
        </p:nvCxnSpPr>
        <p:spPr>
          <a:xfrm flipV="1">
            <a:off x="571457" y="6536333"/>
            <a:ext cx="8393031" cy="6680"/>
          </a:xfrm>
          <a:prstGeom prst="line">
            <a:avLst/>
          </a:prstGeom>
          <a:ln w="19050">
            <a:solidFill>
              <a:srgbClr val="2577C9"/>
            </a:solidFill>
          </a:ln>
        </p:spPr>
        <p:style>
          <a:lnRef idx="1">
            <a:schemeClr val="accent1"/>
          </a:lnRef>
          <a:fillRef idx="0">
            <a:schemeClr val="accent1"/>
          </a:fillRef>
          <a:effectRef idx="0">
            <a:schemeClr val="accent1"/>
          </a:effectRef>
          <a:fontRef idx="minor">
            <a:schemeClr val="tx1"/>
          </a:fontRef>
        </p:style>
      </p:cxnSp>
      <p:pic>
        <p:nvPicPr>
          <p:cNvPr id="5" name="Picture 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971600" y="1131819"/>
            <a:ext cx="7156877" cy="5726181"/>
          </a:xfrm>
          <a:prstGeom prst="rect">
            <a:avLst/>
          </a:prstGeom>
        </p:spPr>
      </p:pic>
      <p:sp>
        <p:nvSpPr>
          <p:cNvPr id="5125" name="Rectangle 4"/>
          <p:cNvSpPr>
            <a:spLocks noChangeArrowheads="1"/>
          </p:cNvSpPr>
          <p:nvPr/>
        </p:nvSpPr>
        <p:spPr bwMode="auto">
          <a:xfrm>
            <a:off x="0" y="0"/>
            <a:ext cx="9144000" cy="6858000"/>
          </a:xfrm>
          <a:prstGeom prst="rect">
            <a:avLst/>
          </a:prstGeom>
          <a:noFill/>
          <a:ln w="63500">
            <a:solidFill>
              <a:srgbClr val="2577C9"/>
            </a:solidFill>
            <a:miter lim="800000"/>
            <a:headEnd/>
            <a:tailEnd/>
          </a:ln>
          <a:extLst>
            <a:ext uri="{909E8E84-426E-40DD-AFC4-6F175D3DCCD1}">
              <a14:hiddenFill xmlns="" xmlns:a14="http://schemas.microsoft.com/office/drawing/2010/main">
                <a:solidFill>
                  <a:srgbClr val="FFFFFF"/>
                </a:solidFill>
              </a14:hiddenFill>
            </a:ext>
          </a:extLst>
        </p:spPr>
        <p:txBody>
          <a:bodyPr wrap="none" anchor="ct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endParaRPr lang="ru-RU" altLang="ru-RU" sz="1800">
              <a:solidFill>
                <a:srgbClr val="2577C9"/>
              </a:solidFill>
              <a:cs typeface="Arial" panose="020B0604020202020204" pitchFamily="34" charset="0"/>
            </a:endParaRPr>
          </a:p>
        </p:txBody>
      </p:sp>
      <p:grpSp>
        <p:nvGrpSpPr>
          <p:cNvPr id="3" name="Group 8"/>
          <p:cNvGrpSpPr/>
          <p:nvPr/>
        </p:nvGrpSpPr>
        <p:grpSpPr>
          <a:xfrm>
            <a:off x="126929" y="6323638"/>
            <a:ext cx="444528" cy="432071"/>
            <a:chOff x="504587" y="5389048"/>
            <a:chExt cx="444528" cy="432071"/>
          </a:xfrm>
        </p:grpSpPr>
        <p:pic>
          <p:nvPicPr>
            <p:cNvPr id="2" name="Рисунок 1"/>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29631" y="5421372"/>
              <a:ext cx="394440" cy="367423"/>
            </a:xfrm>
            <a:prstGeom prst="rect">
              <a:avLst/>
            </a:prstGeom>
          </p:spPr>
        </p:pic>
        <p:sp>
          <p:nvSpPr>
            <p:cNvPr id="8" name="Rounded Rectangle 7"/>
            <p:cNvSpPr>
              <a:spLocks/>
            </p:cNvSpPr>
            <p:nvPr/>
          </p:nvSpPr>
          <p:spPr>
            <a:xfrm>
              <a:off x="504587" y="5389048"/>
              <a:ext cx="444528" cy="432071"/>
            </a:xfrm>
            <a:prstGeom prst="roundRect">
              <a:avLst/>
            </a:prstGeom>
            <a:noFill/>
            <a:ln w="25400">
              <a:solidFill>
                <a:srgbClr val="2577C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grpSp>
      <p:grpSp>
        <p:nvGrpSpPr>
          <p:cNvPr id="4" name="Group 13"/>
          <p:cNvGrpSpPr/>
          <p:nvPr/>
        </p:nvGrpSpPr>
        <p:grpSpPr>
          <a:xfrm>
            <a:off x="5903913" y="0"/>
            <a:ext cx="3240087" cy="2430463"/>
            <a:chOff x="5869608" y="1450578"/>
            <a:chExt cx="3240087" cy="2430463"/>
          </a:xfrm>
        </p:grpSpPr>
        <p:pic>
          <p:nvPicPr>
            <p:cNvPr id="15" name="Рисунок 4"/>
            <p:cNvPicPr>
              <a:picLocks noChangeAspect="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5869608" y="1450578"/>
              <a:ext cx="3240087" cy="24304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6" name="Прямая со стрелкой 10"/>
            <p:cNvCxnSpPr/>
            <p:nvPr/>
          </p:nvCxnSpPr>
          <p:spPr>
            <a:xfrm>
              <a:off x="5965825" y="2292350"/>
              <a:ext cx="503238" cy="0"/>
            </a:xfrm>
            <a:prstGeom prst="straightConnector1">
              <a:avLst/>
            </a:prstGeom>
            <a:noFill/>
            <a:ln w="38100" cap="flat" cmpd="sng" algn="ctr">
              <a:solidFill>
                <a:sysClr val="window" lastClr="FFFFFF"/>
              </a:solidFill>
              <a:prstDash val="solid"/>
              <a:tailEnd type="arrow"/>
            </a:ln>
            <a:effectLst/>
          </p:spPr>
        </p:cxnSp>
        <p:cxnSp>
          <p:nvCxnSpPr>
            <p:cNvPr id="17" name="Прямая со стрелкой 11"/>
            <p:cNvCxnSpPr/>
            <p:nvPr/>
          </p:nvCxnSpPr>
          <p:spPr>
            <a:xfrm flipH="1">
              <a:off x="7380288" y="2286000"/>
              <a:ext cx="503237" cy="0"/>
            </a:xfrm>
            <a:prstGeom prst="straightConnector1">
              <a:avLst/>
            </a:prstGeom>
            <a:noFill/>
            <a:ln w="38100" cap="flat" cmpd="sng" algn="ctr">
              <a:solidFill>
                <a:sysClr val="window" lastClr="FFFFFF"/>
              </a:solidFill>
              <a:prstDash val="solid"/>
              <a:tailEnd type="arrow"/>
            </a:ln>
            <a:effectLst/>
          </p:spPr>
        </p:cxnSp>
        <p:sp>
          <p:nvSpPr>
            <p:cNvPr id="18" name="TextBox 17"/>
            <p:cNvSpPr txBox="1"/>
            <p:nvPr/>
          </p:nvSpPr>
          <p:spPr>
            <a:xfrm>
              <a:off x="6527800" y="2112963"/>
              <a:ext cx="808038" cy="36988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a:ln>
                    <a:noFill/>
                  </a:ln>
                  <a:solidFill>
                    <a:prstClr val="white"/>
                  </a:solidFill>
                  <a:effectLst/>
                  <a:uLnTx/>
                  <a:uFillTx/>
                  <a:latin typeface="Calibri"/>
                  <a:cs typeface="+mn-cs"/>
                </a:rPr>
                <a:t>575 </a:t>
              </a:r>
              <a:r>
                <a:rPr kumimoji="0" lang="ru-RU" sz="1800" b="1" i="0" u="none" strike="noStrike" kern="0" cap="none" spc="0" normalizeH="0" baseline="0" noProof="0" dirty="0" err="1">
                  <a:ln>
                    <a:noFill/>
                  </a:ln>
                  <a:solidFill>
                    <a:prstClr val="white"/>
                  </a:solidFill>
                  <a:effectLst/>
                  <a:uLnTx/>
                  <a:uFillTx/>
                  <a:latin typeface="Calibri"/>
                  <a:cs typeface="+mn-cs"/>
                </a:rPr>
                <a:t>пс</a:t>
              </a:r>
              <a:endParaRPr kumimoji="0" lang="ru-RU" sz="1800" b="1" i="0" u="none" strike="noStrike" kern="0" cap="none" spc="0" normalizeH="0" baseline="0" noProof="0" dirty="0">
                <a:ln>
                  <a:noFill/>
                </a:ln>
                <a:solidFill>
                  <a:prstClr val="white"/>
                </a:solidFill>
                <a:effectLst/>
                <a:uLnTx/>
                <a:uFillTx/>
                <a:latin typeface="Calibri"/>
                <a:cs typeface="+mn-cs"/>
              </a:endParaRPr>
            </a:p>
          </p:txBody>
        </p:sp>
      </p:grpSp>
      <p:sp>
        <p:nvSpPr>
          <p:cNvPr id="19" name="Text Box 6"/>
          <p:cNvSpPr txBox="1">
            <a:spLocks noChangeArrowheads="1"/>
          </p:cNvSpPr>
          <p:nvPr/>
        </p:nvSpPr>
        <p:spPr bwMode="auto">
          <a:xfrm>
            <a:off x="0" y="78344"/>
            <a:ext cx="5868144"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50000"/>
              </a:spcBef>
              <a:buFontTx/>
              <a:buNone/>
            </a:pPr>
            <a:r>
              <a:rPr lang="en-US" altLang="ru-RU" sz="2400" b="1" dirty="0" smtClean="0">
                <a:solidFill>
                  <a:srgbClr val="0000CC"/>
                </a:solidFill>
                <a:cs typeface="Arial" panose="020B0604020202020204" pitchFamily="34" charset="0"/>
              </a:rPr>
              <a:t>RF </a:t>
            </a:r>
            <a:r>
              <a:rPr lang="en-US" altLang="ru-RU" sz="2400" b="1" dirty="0">
                <a:solidFill>
                  <a:srgbClr val="0000CC"/>
                </a:solidFill>
                <a:cs typeface="Arial" panose="020B0604020202020204" pitchFamily="34" charset="0"/>
              </a:rPr>
              <a:t>G</a:t>
            </a:r>
            <a:r>
              <a:rPr lang="en-US" altLang="ru-RU" sz="2400" b="1" dirty="0" smtClean="0">
                <a:solidFill>
                  <a:srgbClr val="0000CC"/>
                </a:solidFill>
                <a:cs typeface="Arial" panose="020B0604020202020204" pitchFamily="34" charset="0"/>
              </a:rPr>
              <a:t>un Test Setup</a:t>
            </a:r>
            <a:endParaRPr lang="en-US" altLang="ru-RU" sz="2400" b="1" dirty="0">
              <a:solidFill>
                <a:srgbClr val="0000CC"/>
              </a:solidFill>
              <a:cs typeface="Arial" panose="020B0604020202020204" pitchFamily="34" charset="0"/>
            </a:endParaRPr>
          </a:p>
        </p:txBody>
      </p:sp>
      <p:sp>
        <p:nvSpPr>
          <p:cNvPr id="24" name="Slide Number Placeholder 2"/>
          <p:cNvSpPr>
            <a:spLocks noGrp="1"/>
          </p:cNvSpPr>
          <p:nvPr>
            <p:ph type="sldNum" sz="quarter" idx="12"/>
          </p:nvPr>
        </p:nvSpPr>
        <p:spPr>
          <a:xfrm>
            <a:off x="8357769" y="6522931"/>
            <a:ext cx="708864" cy="307777"/>
          </a:xfrm>
        </p:spPr>
        <p:txBody>
          <a:bodyPr/>
          <a:lstStyle/>
          <a:p>
            <a:pPr>
              <a:defRPr/>
            </a:pPr>
            <a:fld id="{73FD0936-F204-4EF7-8E65-D465BC2C6713}" type="slidenum">
              <a:rPr lang="ru-RU" altLang="ru-RU" smtClean="0">
                <a:solidFill>
                  <a:srgbClr val="2577C9"/>
                </a:solidFill>
              </a:rPr>
              <a:pPr>
                <a:defRPr/>
              </a:pPr>
              <a:t>28</a:t>
            </a:fld>
            <a:r>
              <a:rPr lang="en-US" altLang="ru-RU" dirty="0" smtClean="0">
                <a:solidFill>
                  <a:srgbClr val="2577C9"/>
                </a:solidFill>
              </a:rPr>
              <a:t>/50</a:t>
            </a:r>
            <a:endParaRPr lang="ru-RU" altLang="ru-RU" dirty="0">
              <a:solidFill>
                <a:srgbClr val="2577C9"/>
              </a:solidFill>
            </a:endParaRPr>
          </a:p>
        </p:txBody>
      </p:sp>
      <p:graphicFrame>
        <p:nvGraphicFramePr>
          <p:cNvPr id="11" name="Таблица 6"/>
          <p:cNvGraphicFramePr>
            <a:graphicFrameLocks noGrp="1"/>
          </p:cNvGraphicFramePr>
          <p:nvPr>
            <p:extLst>
              <p:ext uri="{D42A27DB-BD31-4B8C-83A1-F6EECF244321}">
                <p14:modId xmlns="" xmlns:p14="http://schemas.microsoft.com/office/powerpoint/2010/main" val="470238891"/>
              </p:ext>
            </p:extLst>
          </p:nvPr>
        </p:nvGraphicFramePr>
        <p:xfrm>
          <a:off x="5148064" y="4581128"/>
          <a:ext cx="3877940" cy="2194632"/>
        </p:xfrm>
        <a:graphic>
          <a:graphicData uri="http://schemas.openxmlformats.org/drawingml/2006/table">
            <a:tbl>
              <a:tblPr firstRow="1" bandRow="1"/>
              <a:tblGrid>
                <a:gridCol w="2699122"/>
                <a:gridCol w="1178818"/>
              </a:tblGrid>
              <a:tr h="288000">
                <a:tc gridSpan="2">
                  <a:txBody>
                    <a:bodyPr/>
                    <a:lstStyle>
                      <a:lvl1pPr marL="0" algn="l" defTabSz="914400" rtl="0" eaLnBrk="1" latinLnBrk="0" hangingPunct="1">
                        <a:defRPr sz="1800" b="1" kern="1200">
                          <a:solidFill>
                            <a:schemeClr val="lt1"/>
                          </a:solidFill>
                          <a:latin typeface="Calibri"/>
                        </a:defRPr>
                      </a:lvl1pPr>
                      <a:lvl2pPr marL="457200" algn="l" defTabSz="914400" rtl="0" eaLnBrk="1" latinLnBrk="0" hangingPunct="1">
                        <a:defRPr sz="1800" b="1" kern="1200">
                          <a:solidFill>
                            <a:schemeClr val="lt1"/>
                          </a:solidFill>
                          <a:latin typeface="Calibri"/>
                        </a:defRPr>
                      </a:lvl2pPr>
                      <a:lvl3pPr marL="914400" algn="l" defTabSz="914400" rtl="0" eaLnBrk="1" latinLnBrk="0" hangingPunct="1">
                        <a:defRPr sz="1800" b="1" kern="1200">
                          <a:solidFill>
                            <a:schemeClr val="lt1"/>
                          </a:solidFill>
                          <a:latin typeface="Calibri"/>
                        </a:defRPr>
                      </a:lvl3pPr>
                      <a:lvl4pPr marL="1371600" algn="l" defTabSz="914400" rtl="0" eaLnBrk="1" latinLnBrk="0" hangingPunct="1">
                        <a:defRPr sz="1800" b="1" kern="1200">
                          <a:solidFill>
                            <a:schemeClr val="lt1"/>
                          </a:solidFill>
                          <a:latin typeface="Calibri"/>
                        </a:defRPr>
                      </a:lvl4pPr>
                      <a:lvl5pPr marL="1828800" algn="l" defTabSz="914400" rtl="0" eaLnBrk="1" latinLnBrk="0" hangingPunct="1">
                        <a:defRPr sz="1800" b="1" kern="1200">
                          <a:solidFill>
                            <a:schemeClr val="lt1"/>
                          </a:solidFill>
                          <a:latin typeface="Calibri"/>
                        </a:defRPr>
                      </a:lvl5pPr>
                      <a:lvl6pPr marL="2286000" algn="l" defTabSz="914400" rtl="0" eaLnBrk="1" latinLnBrk="0" hangingPunct="1">
                        <a:defRPr sz="1800" b="1" kern="1200">
                          <a:solidFill>
                            <a:schemeClr val="lt1"/>
                          </a:solidFill>
                          <a:latin typeface="Calibri"/>
                        </a:defRPr>
                      </a:lvl6pPr>
                      <a:lvl7pPr marL="2743200" algn="l" defTabSz="914400" rtl="0" eaLnBrk="1" latinLnBrk="0" hangingPunct="1">
                        <a:defRPr sz="1800" b="1" kern="1200">
                          <a:solidFill>
                            <a:schemeClr val="lt1"/>
                          </a:solidFill>
                          <a:latin typeface="Calibri"/>
                        </a:defRPr>
                      </a:lvl7pPr>
                      <a:lvl8pPr marL="3200400" algn="l" defTabSz="914400" rtl="0" eaLnBrk="1" latinLnBrk="0" hangingPunct="1">
                        <a:defRPr sz="1800" b="1" kern="1200">
                          <a:solidFill>
                            <a:schemeClr val="lt1"/>
                          </a:solidFill>
                          <a:latin typeface="Calibri"/>
                        </a:defRPr>
                      </a:lvl8pPr>
                      <a:lvl9pPr marL="3657600" algn="l" defTabSz="914400" rtl="0" eaLnBrk="1" latinLnBrk="0" hangingPunct="1">
                        <a:defRPr sz="1800" b="1" kern="1200">
                          <a:solidFill>
                            <a:schemeClr val="lt1"/>
                          </a:solidFill>
                          <a:latin typeface="Calibri"/>
                        </a:defRPr>
                      </a:lvl9pPr>
                    </a:lstStyle>
                    <a:p>
                      <a:pPr algn="ctr"/>
                      <a:r>
                        <a:rPr lang="en-US" sz="1800" dirty="0" smtClean="0"/>
                        <a:t>Measured beam parameters</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4F81BD"/>
                    </a:solidFill>
                  </a:tcPr>
                </a:tc>
                <a:tc hMerge="1">
                  <a:txBody>
                    <a:bodyPr/>
                    <a:lstStyle/>
                    <a:p>
                      <a:endParaRPr lang="ru-RU" sz="1100" dirty="0"/>
                    </a:p>
                  </a:txBody>
                  <a:tcPr/>
                </a:tc>
              </a:tr>
              <a:tr h="2880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Energy</a:t>
                      </a:r>
                      <a:r>
                        <a:rPr lang="ru-RU" sz="1800" dirty="0" smtClean="0"/>
                        <a:t>, </a:t>
                      </a:r>
                      <a:r>
                        <a:rPr lang="en-US" sz="1800" dirty="0" err="1" smtClean="0"/>
                        <a:t>KeV</a:t>
                      </a:r>
                      <a:endParaRPr lang="ru-RU" sz="1800" dirty="0"/>
                    </a:p>
                  </a:txBody>
                  <a:tcPr marL="91450" marR="91450" marT="45726" marB="45726">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800" dirty="0" smtClean="0"/>
                        <a:t>100 ÷ 320</a:t>
                      </a:r>
                      <a:endParaRPr lang="ru-RU" sz="1800" dirty="0"/>
                    </a:p>
                  </a:txBody>
                  <a:tcPr marL="91450" marR="91450" marT="45726" marB="45726">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80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Pulse duration</a:t>
                      </a:r>
                      <a:r>
                        <a:rPr lang="ru-RU" sz="1800" dirty="0" smtClean="0"/>
                        <a:t>(</a:t>
                      </a:r>
                      <a:r>
                        <a:rPr lang="en-US" sz="1800" dirty="0" smtClean="0"/>
                        <a:t>FWHM</a:t>
                      </a:r>
                      <a:r>
                        <a:rPr lang="ru-RU" sz="1800" dirty="0" smtClean="0"/>
                        <a:t>),</a:t>
                      </a:r>
                      <a:r>
                        <a:rPr lang="ru-RU" sz="1800" baseline="0" dirty="0" smtClean="0"/>
                        <a:t> </a:t>
                      </a:r>
                      <a:r>
                        <a:rPr lang="en-US" sz="1800" baseline="0" dirty="0" smtClean="0"/>
                        <a:t>ns</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el-GR" sz="1800" dirty="0" smtClean="0"/>
                        <a:t>≤</a:t>
                      </a:r>
                      <a:r>
                        <a:rPr lang="ru-RU" sz="1800" dirty="0" smtClean="0"/>
                        <a:t> 0.6</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80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Bunch charge</a:t>
                      </a:r>
                      <a:r>
                        <a:rPr lang="ru-RU" sz="1800" dirty="0" smtClean="0"/>
                        <a:t>, </a:t>
                      </a:r>
                      <a:r>
                        <a:rPr lang="en-US" sz="1800" dirty="0" err="1" smtClean="0"/>
                        <a:t>nQ</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800" dirty="0" smtClean="0"/>
                        <a:t>0.3 ÷ 1.</a:t>
                      </a:r>
                      <a:r>
                        <a:rPr lang="en-US" sz="1800" dirty="0" smtClean="0"/>
                        <a:t>5</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r h="2880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Repetition</a:t>
                      </a:r>
                      <a:r>
                        <a:rPr lang="en-US" sz="1800" baseline="0" dirty="0" smtClean="0"/>
                        <a:t> rate</a:t>
                      </a:r>
                      <a:r>
                        <a:rPr lang="ru-RU" sz="1800" baseline="0" dirty="0" smtClean="0"/>
                        <a:t>, </a:t>
                      </a:r>
                      <a:r>
                        <a:rPr lang="en-US" sz="1800" baseline="0" dirty="0" smtClean="0"/>
                        <a:t>MHz</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800" dirty="0" smtClean="0"/>
                        <a:t>0.01 ÷ 90</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20000"/>
                      </a:srgbClr>
                    </a:solidFill>
                  </a:tcPr>
                </a:tc>
              </a:tr>
              <a:tr h="288000">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r>
                        <a:rPr lang="en-US" sz="1800" dirty="0" smtClean="0"/>
                        <a:t>Average current</a:t>
                      </a:r>
                      <a:r>
                        <a:rPr lang="ru-RU" sz="1800" dirty="0" smtClean="0"/>
                        <a:t>,</a:t>
                      </a:r>
                      <a:r>
                        <a:rPr lang="ru-RU" sz="1800" baseline="0" dirty="0" smtClean="0"/>
                        <a:t> </a:t>
                      </a:r>
                      <a:r>
                        <a:rPr lang="en-US" sz="1800" baseline="0" dirty="0" smtClean="0"/>
                        <a:t>mA</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c>
                  <a:txBody>
                    <a:bodyPr/>
                    <a:lstStyle>
                      <a:lvl1pPr marL="0" algn="l" defTabSz="914400" rtl="0" eaLnBrk="1" latinLnBrk="0" hangingPunct="1">
                        <a:defRPr sz="1800" kern="1200">
                          <a:solidFill>
                            <a:schemeClr val="dk1"/>
                          </a:solidFill>
                          <a:latin typeface="Calibri"/>
                        </a:defRPr>
                      </a:lvl1pPr>
                      <a:lvl2pPr marL="457200" algn="l" defTabSz="914400" rtl="0" eaLnBrk="1" latinLnBrk="0" hangingPunct="1">
                        <a:defRPr sz="1800" kern="1200">
                          <a:solidFill>
                            <a:schemeClr val="dk1"/>
                          </a:solidFill>
                          <a:latin typeface="Calibri"/>
                        </a:defRPr>
                      </a:lvl2pPr>
                      <a:lvl3pPr marL="914400" algn="l" defTabSz="914400" rtl="0" eaLnBrk="1" latinLnBrk="0" hangingPunct="1">
                        <a:defRPr sz="1800" kern="1200">
                          <a:solidFill>
                            <a:schemeClr val="dk1"/>
                          </a:solidFill>
                          <a:latin typeface="Calibri"/>
                        </a:defRPr>
                      </a:lvl3pPr>
                      <a:lvl4pPr marL="1371600" algn="l" defTabSz="914400" rtl="0" eaLnBrk="1" latinLnBrk="0" hangingPunct="1">
                        <a:defRPr sz="1800" kern="1200">
                          <a:solidFill>
                            <a:schemeClr val="dk1"/>
                          </a:solidFill>
                          <a:latin typeface="Calibri"/>
                        </a:defRPr>
                      </a:lvl4pPr>
                      <a:lvl5pPr marL="1828800" algn="l" defTabSz="914400" rtl="0" eaLnBrk="1" latinLnBrk="0" hangingPunct="1">
                        <a:defRPr sz="1800" kern="1200">
                          <a:solidFill>
                            <a:schemeClr val="dk1"/>
                          </a:solidFill>
                          <a:latin typeface="Calibri"/>
                        </a:defRPr>
                      </a:lvl5pPr>
                      <a:lvl6pPr marL="2286000" algn="l" defTabSz="914400" rtl="0" eaLnBrk="1" latinLnBrk="0" hangingPunct="1">
                        <a:defRPr sz="1800" kern="1200">
                          <a:solidFill>
                            <a:schemeClr val="dk1"/>
                          </a:solidFill>
                          <a:latin typeface="Calibri"/>
                        </a:defRPr>
                      </a:lvl6pPr>
                      <a:lvl7pPr marL="2743200" algn="l" defTabSz="914400" rtl="0" eaLnBrk="1" latinLnBrk="0" hangingPunct="1">
                        <a:defRPr sz="1800" kern="1200">
                          <a:solidFill>
                            <a:schemeClr val="dk1"/>
                          </a:solidFill>
                          <a:latin typeface="Calibri"/>
                        </a:defRPr>
                      </a:lvl7pPr>
                      <a:lvl8pPr marL="3200400" algn="l" defTabSz="914400" rtl="0" eaLnBrk="1" latinLnBrk="0" hangingPunct="1">
                        <a:defRPr sz="1800" kern="1200">
                          <a:solidFill>
                            <a:schemeClr val="dk1"/>
                          </a:solidFill>
                          <a:latin typeface="Calibri"/>
                        </a:defRPr>
                      </a:lvl8pPr>
                      <a:lvl9pPr marL="3657600" algn="l" defTabSz="914400" rtl="0" eaLnBrk="1" latinLnBrk="0" hangingPunct="1">
                        <a:defRPr sz="1800" kern="1200">
                          <a:solidFill>
                            <a:schemeClr val="dk1"/>
                          </a:solidFill>
                          <a:latin typeface="Calibri"/>
                        </a:defRPr>
                      </a:lvl9pPr>
                    </a:lstStyle>
                    <a:p>
                      <a:pPr algn="ctr"/>
                      <a:r>
                        <a:rPr lang="ru-RU" sz="1800" dirty="0" smtClean="0"/>
                        <a:t>102</a:t>
                      </a:r>
                      <a:r>
                        <a:rPr lang="en-US" sz="1800" dirty="0" smtClean="0"/>
                        <a:t> max</a:t>
                      </a:r>
                      <a:endParaRPr lang="ru-RU" sz="1800" dirty="0"/>
                    </a:p>
                  </a:txBody>
                  <a:tcPr marL="91450" marR="91450" marT="45726" marB="45726">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4F81BD">
                        <a:tint val="40000"/>
                      </a:srgbClr>
                    </a:solidFill>
                  </a:tcPr>
                </a:tc>
              </a:tr>
            </a:tbl>
          </a:graphicData>
        </a:graphic>
      </p:graphicFrame>
    </p:spTree>
    <p:extLst>
      <p:ext uri="{BB962C8B-B14F-4D97-AF65-F5344CB8AC3E}">
        <p14:creationId xmlns="" xmlns:p14="http://schemas.microsoft.com/office/powerpoint/2010/main" val="22938526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anim calcmode="lin" valueType="num">
                                      <p:cBhvr>
                                        <p:cTn id="14" dur="500" fill="hold"/>
                                        <p:tgtEl>
                                          <p:spTgt spid="11"/>
                                        </p:tgtEl>
                                        <p:attrNameLst>
                                          <p:attrName>ppt_w</p:attrName>
                                        </p:attrNameLst>
                                      </p:cBhvr>
                                      <p:tavLst>
                                        <p:tav tm="0">
                                          <p:val>
                                            <p:fltVal val="0"/>
                                          </p:val>
                                        </p:tav>
                                        <p:tav tm="100000">
                                          <p:val>
                                            <p:strVal val="#ppt_w"/>
                                          </p:val>
                                        </p:tav>
                                      </p:tavLst>
                                    </p:anim>
                                    <p:anim calcmode="lin" valueType="num">
                                      <p:cBhvr>
                                        <p:cTn id="15" dur="500" fill="hold"/>
                                        <p:tgtEl>
                                          <p:spTgt spid="11"/>
                                        </p:tgtEl>
                                        <p:attrNameLst>
                                          <p:attrName>ppt_h</p:attrName>
                                        </p:attrNameLst>
                                      </p:cBhvr>
                                      <p:tavLst>
                                        <p:tav tm="0">
                                          <p:val>
                                            <p:fltVal val="0"/>
                                          </p:val>
                                        </p:tav>
                                        <p:tav tm="100000">
                                          <p:val>
                                            <p:strVal val="#ppt_h"/>
                                          </p:val>
                                        </p:tav>
                                      </p:tavLst>
                                    </p:anim>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852936"/>
            <a:ext cx="8928992"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5. RF for </a:t>
            </a:r>
            <a:r>
              <a:rPr lang="en-US" sz="4800" b="1" i="1" dirty="0" err="1" smtClean="0">
                <a:solidFill>
                  <a:srgbClr val="C00000"/>
                </a:solidFill>
              </a:rPr>
              <a:t>e+e</a:t>
            </a:r>
            <a:r>
              <a:rPr lang="en-US" sz="4800" b="1" i="1" dirty="0" smtClean="0">
                <a:solidFill>
                  <a:srgbClr val="C00000"/>
                </a:solidFill>
              </a:rPr>
              <a:t>- BINP colliders.</a:t>
            </a:r>
            <a:endParaRPr lang="ru-RU" sz="4800" b="1" i="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852936"/>
            <a:ext cx="8928992"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1. CCDTL for Linac4.</a:t>
            </a:r>
            <a:endParaRPr lang="ru-RU" sz="4800" b="1" i="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2_3.jpg"/>
          <p:cNvPicPr>
            <a:picLocks noChangeAspect="1"/>
          </p:cNvPicPr>
          <p:nvPr/>
        </p:nvPicPr>
        <p:blipFill>
          <a:blip r:embed="rId2" cstate="print"/>
          <a:stretch>
            <a:fillRect/>
          </a:stretch>
        </p:blipFill>
        <p:spPr>
          <a:xfrm>
            <a:off x="1187624" y="0"/>
            <a:ext cx="6858000" cy="6858000"/>
          </a:xfrm>
          <a:prstGeom prst="rect">
            <a:avLst/>
          </a:prstGeom>
        </p:spPr>
      </p:pic>
      <p:sp>
        <p:nvSpPr>
          <p:cNvPr id="4" name="Прямоугольник 3"/>
          <p:cNvSpPr/>
          <p:nvPr/>
        </p:nvSpPr>
        <p:spPr>
          <a:xfrm>
            <a:off x="3059790" y="0"/>
            <a:ext cx="2808390" cy="400110"/>
          </a:xfrm>
          <a:prstGeom prst="rect">
            <a:avLst/>
          </a:prstGeom>
          <a:solidFill>
            <a:srgbClr val="FFFFFF">
              <a:alpha val="69804"/>
            </a:srgbClr>
          </a:solidFill>
        </p:spPr>
        <p:txBody>
          <a:bodyPr wrap="square">
            <a:spAutoFit/>
          </a:bodyPr>
          <a:lstStyle/>
          <a:p>
            <a:pPr algn="ctr"/>
            <a:r>
              <a:rPr lang="en-US" sz="2000" b="1" i="1" dirty="0" smtClean="0">
                <a:solidFill>
                  <a:srgbClr val="FF0000"/>
                </a:solidFill>
              </a:rPr>
              <a:t>VEPP</a:t>
            </a:r>
            <a:r>
              <a:rPr lang="ru-RU" sz="2000" b="1" i="1" dirty="0" smtClean="0">
                <a:solidFill>
                  <a:srgbClr val="FF0000"/>
                </a:solidFill>
              </a:rPr>
              <a:t>-2000</a:t>
            </a:r>
            <a:endParaRPr lang="en-US" sz="2000" b="1" i="1" dirty="0" smtClean="0">
              <a:solidFill>
                <a:srgbClr val="FF0000"/>
              </a:solidFill>
            </a:endParaRPr>
          </a:p>
        </p:txBody>
      </p:sp>
      <p:graphicFrame>
        <p:nvGraphicFramePr>
          <p:cNvPr id="15" name="Таблица 14"/>
          <p:cNvGraphicFramePr>
            <a:graphicFrameLocks noGrp="1"/>
          </p:cNvGraphicFramePr>
          <p:nvPr/>
        </p:nvGraphicFramePr>
        <p:xfrm>
          <a:off x="107504" y="4509120"/>
          <a:ext cx="4282414" cy="2268000"/>
        </p:xfrm>
        <a:graphic>
          <a:graphicData uri="http://schemas.openxmlformats.org/drawingml/2006/table">
            <a:tbl>
              <a:tblPr>
                <a:tableStyleId>{BDBED569-4797-4DF1-A0F4-6AAB3CD982D8}</a:tableStyleId>
              </a:tblPr>
              <a:tblGrid>
                <a:gridCol w="3420000"/>
                <a:gridCol w="862414"/>
              </a:tblGrid>
              <a:tr h="252000">
                <a:tc>
                  <a:txBody>
                    <a:bodyPr/>
                    <a:lstStyle/>
                    <a:p>
                      <a:pPr algn="just">
                        <a:spcAft>
                          <a:spcPts val="0"/>
                        </a:spcAft>
                      </a:pPr>
                      <a:r>
                        <a:rPr lang="en-GB" sz="1600" dirty="0"/>
                        <a:t>Operating frequency, MHz</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US" sz="1600" dirty="0"/>
                        <a:t>172.09</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dirty="0"/>
                        <a:t>Quality factor</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US" sz="1600" spc="-30" dirty="0" smtClean="0"/>
                        <a:t>8 200</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dirty="0"/>
                        <a:t>Transit time factor</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smtClean="0"/>
                        <a:t>0.9</a:t>
                      </a:r>
                      <a:r>
                        <a:rPr lang="ru-RU" sz="1600" spc="-30" dirty="0" smtClean="0"/>
                        <a:t>9</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GB" sz="1600" dirty="0"/>
                        <a:t>Characteristic </a:t>
                      </a:r>
                      <a:r>
                        <a:rPr lang="en-US" sz="1600" dirty="0"/>
                        <a:t>impedance</a:t>
                      </a:r>
                      <a:r>
                        <a:rPr lang="en-US" sz="1600" spc="-30" dirty="0"/>
                        <a:t>, Ohm</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t>28</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dirty="0"/>
                        <a:t>Shunt impedance</a:t>
                      </a:r>
                      <a:r>
                        <a:rPr lang="en-US" sz="1600" spc="-30" dirty="0"/>
                        <a:t>, </a:t>
                      </a:r>
                      <a:r>
                        <a:rPr lang="en-US" sz="1600" spc="-30" dirty="0" err="1"/>
                        <a:t>kOhm</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t>230</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a:t>HOM shunt impedances, Ohm</a:t>
                      </a:r>
                      <a:endParaRPr lang="ru-RU" sz="1600" b="1">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sym typeface="Symbol"/>
                        </a:rPr>
                        <a:t></a:t>
                      </a:r>
                      <a:r>
                        <a:rPr lang="en-GB" sz="1600" spc="-30" dirty="0"/>
                        <a:t> 300 </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GB" sz="1600" dirty="0"/>
                        <a:t>Operating gap voltage, kV</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t>120</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a:t>Cavity power losses, kW</a:t>
                      </a:r>
                      <a:endParaRPr lang="ru-RU" sz="1600" b="1">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t>30</a:t>
                      </a:r>
                      <a:endParaRPr lang="ru-RU" sz="1600" b="1" dirty="0">
                        <a:latin typeface="+mn-lt"/>
                        <a:ea typeface="Times New Roman"/>
                        <a:cs typeface="Times New Roman"/>
                      </a:endParaRPr>
                    </a:p>
                  </a:txBody>
                  <a:tcPr marL="68580" marR="68580" marT="0" marB="0">
                    <a:solidFill>
                      <a:schemeClr val="bg1"/>
                    </a:solidFill>
                  </a:tcPr>
                </a:tc>
              </a:tr>
              <a:tr h="252000">
                <a:tc>
                  <a:txBody>
                    <a:bodyPr/>
                    <a:lstStyle/>
                    <a:p>
                      <a:pPr algn="just">
                        <a:spcAft>
                          <a:spcPts val="0"/>
                        </a:spcAft>
                      </a:pPr>
                      <a:r>
                        <a:rPr lang="en-US" sz="1600" dirty="0"/>
                        <a:t>RF power transmitted to beam, kW</a:t>
                      </a:r>
                      <a:endParaRPr lang="ru-RU" sz="1600" b="1" dirty="0">
                        <a:latin typeface="+mn-lt"/>
                        <a:ea typeface="Times New Roman"/>
                        <a:cs typeface="Times New Roman"/>
                      </a:endParaRPr>
                    </a:p>
                  </a:txBody>
                  <a:tcPr marL="68580" marR="68580" marT="0" marB="0">
                    <a:solidFill>
                      <a:schemeClr val="bg1"/>
                    </a:solidFill>
                  </a:tcPr>
                </a:tc>
                <a:tc>
                  <a:txBody>
                    <a:bodyPr/>
                    <a:lstStyle/>
                    <a:p>
                      <a:pPr algn="just">
                        <a:spcAft>
                          <a:spcPts val="0"/>
                        </a:spcAft>
                      </a:pPr>
                      <a:r>
                        <a:rPr lang="en-GB" sz="1600" spc="-30" dirty="0"/>
                        <a:t>24 </a:t>
                      </a:r>
                      <a:endParaRPr lang="ru-RU" sz="1600" b="1" dirty="0">
                        <a:latin typeface="+mn-lt"/>
                        <a:ea typeface="Times New Roman"/>
                        <a:cs typeface="Times New Roman"/>
                      </a:endParaRPr>
                    </a:p>
                  </a:txBody>
                  <a:tcPr marL="68580" marR="68580" marT="0" marB="0">
                    <a:solidFill>
                      <a:schemeClr val="bg1"/>
                    </a:solidFill>
                  </a:tcPr>
                </a:tc>
              </a:tr>
            </a:tbl>
          </a:graphicData>
        </a:graphic>
      </p:graphicFrame>
      <p:grpSp>
        <p:nvGrpSpPr>
          <p:cNvPr id="2" name="Группа 24"/>
          <p:cNvGrpSpPr/>
          <p:nvPr/>
        </p:nvGrpSpPr>
        <p:grpSpPr>
          <a:xfrm>
            <a:off x="5292100" y="2564880"/>
            <a:ext cx="3816531" cy="4229187"/>
            <a:chOff x="5292100" y="2564880"/>
            <a:chExt cx="3816531" cy="4229187"/>
          </a:xfrm>
        </p:grpSpPr>
        <p:pic>
          <p:nvPicPr>
            <p:cNvPr id="17" name="Picture 2"/>
            <p:cNvPicPr>
              <a:picLocks noChangeAspect="1" noChangeArrowheads="1"/>
            </p:cNvPicPr>
            <p:nvPr/>
          </p:nvPicPr>
          <p:blipFill>
            <a:blip r:embed="rId3" cstate="print"/>
            <a:srcRect/>
            <a:stretch>
              <a:fillRect/>
            </a:stretch>
          </p:blipFill>
          <p:spPr bwMode="auto">
            <a:xfrm>
              <a:off x="6044855" y="4509150"/>
              <a:ext cx="3063776" cy="2284917"/>
            </a:xfrm>
            <a:prstGeom prst="rect">
              <a:avLst/>
            </a:prstGeom>
            <a:solidFill>
              <a:srgbClr val="FFFFFF">
                <a:shade val="85000"/>
              </a:srgbClr>
            </a:solidFill>
            <a:ln w="88900" cap="sq">
              <a:no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19" name="Прямая со стрелкой 18"/>
            <p:cNvCxnSpPr/>
            <p:nvPr/>
          </p:nvCxnSpPr>
          <p:spPr>
            <a:xfrm flipH="1" flipV="1">
              <a:off x="5292100" y="2564880"/>
              <a:ext cx="752754" cy="1339734"/>
            </a:xfrm>
            <a:prstGeom prst="straightConnector1">
              <a:avLst/>
            </a:prstGeom>
            <a:ln w="38100">
              <a:solidFill>
                <a:srgbClr val="FF0000"/>
              </a:solidFill>
              <a:tailEnd type="arrow"/>
            </a:ln>
            <a:effectLst/>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6044854" y="3904613"/>
              <a:ext cx="3060000" cy="584775"/>
            </a:xfrm>
            <a:prstGeom prst="rect">
              <a:avLst/>
            </a:prstGeom>
            <a:solidFill>
              <a:srgbClr val="FFFFFF"/>
            </a:solidFill>
            <a:ln w="38100">
              <a:solidFill>
                <a:srgbClr val="FF0000"/>
              </a:solidFill>
            </a:ln>
            <a:effectLst/>
          </p:spPr>
          <p:txBody>
            <a:bodyPr wrap="square" rtlCol="0">
              <a:spAutoFit/>
            </a:bodyPr>
            <a:lstStyle/>
            <a:p>
              <a:pPr algn="ctr"/>
              <a:r>
                <a:rPr lang="en-US" sz="1600" b="1" i="1" dirty="0" smtClean="0"/>
                <a:t>“</a:t>
              </a:r>
              <a:r>
                <a:rPr lang="en-US" sz="1600" b="1" i="1" dirty="0" smtClean="0"/>
                <a:t>Single-mode” </a:t>
              </a:r>
              <a:r>
                <a:rPr lang="en-US" sz="1600" b="1" i="1" dirty="0" smtClean="0"/>
                <a:t>RF cavity</a:t>
              </a:r>
            </a:p>
            <a:p>
              <a:pPr algn="ctr"/>
              <a:r>
                <a:rPr lang="ru-RU" sz="1600" b="1" i="1" dirty="0" smtClean="0"/>
                <a:t>172 </a:t>
              </a:r>
              <a:r>
                <a:rPr lang="en-US" sz="1600" b="1" i="1" dirty="0" smtClean="0"/>
                <a:t>MHz</a:t>
              </a:r>
              <a:r>
                <a:rPr lang="ru-RU" sz="1600" b="1" i="1" dirty="0" smtClean="0"/>
                <a:t>, 120 </a:t>
              </a:r>
              <a:r>
                <a:rPr lang="en-US" sz="1600" b="1" i="1" dirty="0" smtClean="0"/>
                <a:t>kV</a:t>
              </a:r>
              <a:r>
                <a:rPr lang="ru-RU" sz="1600" b="1" i="1" dirty="0" smtClean="0"/>
                <a:t> </a:t>
              </a:r>
              <a:r>
                <a:rPr lang="en-US" sz="1600" b="1" i="1" dirty="0" smtClean="0"/>
                <a:t>CW</a:t>
              </a:r>
              <a:endParaRPr lang="ru-RU" sz="1600" b="1" i="1" dirty="0"/>
            </a:p>
          </p:txBody>
        </p:sp>
      </p:grpSp>
      <p:grpSp>
        <p:nvGrpSpPr>
          <p:cNvPr id="3" name="Группа 25"/>
          <p:cNvGrpSpPr/>
          <p:nvPr/>
        </p:nvGrpSpPr>
        <p:grpSpPr>
          <a:xfrm>
            <a:off x="1403648" y="548600"/>
            <a:ext cx="3240362" cy="584775"/>
            <a:chOff x="1403648" y="548600"/>
            <a:chExt cx="3240362" cy="584775"/>
          </a:xfrm>
        </p:grpSpPr>
        <p:sp>
          <p:nvSpPr>
            <p:cNvPr id="20" name="TextBox 19"/>
            <p:cNvSpPr txBox="1"/>
            <p:nvPr/>
          </p:nvSpPr>
          <p:spPr>
            <a:xfrm>
              <a:off x="1403648" y="548600"/>
              <a:ext cx="2304232" cy="584775"/>
            </a:xfrm>
            <a:prstGeom prst="rect">
              <a:avLst/>
            </a:prstGeom>
            <a:solidFill>
              <a:srgbClr val="FFFFFF"/>
            </a:solidFill>
            <a:ln w="38100">
              <a:solidFill>
                <a:srgbClr val="FF0000"/>
              </a:solidFill>
            </a:ln>
            <a:effectLst/>
          </p:spPr>
          <p:txBody>
            <a:bodyPr wrap="square" rtlCol="0">
              <a:spAutoFit/>
            </a:bodyPr>
            <a:lstStyle/>
            <a:p>
              <a:pPr algn="ctr"/>
              <a:r>
                <a:rPr lang="en-US" sz="1600" b="1" i="1" dirty="0" smtClean="0"/>
                <a:t>RF amplifier</a:t>
              </a:r>
              <a:endParaRPr lang="ru-RU" sz="1600" b="1" i="1" dirty="0" smtClean="0"/>
            </a:p>
            <a:p>
              <a:pPr algn="ctr"/>
              <a:r>
                <a:rPr lang="ru-RU" sz="1600" b="1" i="1" dirty="0" smtClean="0"/>
                <a:t>172 </a:t>
              </a:r>
              <a:r>
                <a:rPr lang="en-US" sz="1600" b="1" i="1" dirty="0" smtClean="0"/>
                <a:t>MHz</a:t>
              </a:r>
              <a:r>
                <a:rPr lang="ru-RU" sz="1600" b="1" i="1" dirty="0" smtClean="0"/>
                <a:t>, 60 </a:t>
              </a:r>
              <a:r>
                <a:rPr lang="en-US" sz="1600" b="1" i="1" dirty="0" smtClean="0"/>
                <a:t>kW</a:t>
              </a:r>
              <a:r>
                <a:rPr lang="ru-RU" sz="1600" b="1" i="1" dirty="0" smtClean="0"/>
                <a:t> </a:t>
              </a:r>
              <a:r>
                <a:rPr lang="en-US" sz="1600" b="1" i="1" dirty="0" smtClean="0"/>
                <a:t>CW</a:t>
              </a:r>
              <a:endParaRPr lang="ru-RU" sz="1600" b="1" i="1" dirty="0"/>
            </a:p>
          </p:txBody>
        </p:sp>
        <p:cxnSp>
          <p:nvCxnSpPr>
            <p:cNvPr id="21" name="Прямая со стрелкой 20"/>
            <p:cNvCxnSpPr/>
            <p:nvPr/>
          </p:nvCxnSpPr>
          <p:spPr>
            <a:xfrm>
              <a:off x="3707880" y="548600"/>
              <a:ext cx="936130" cy="0"/>
            </a:xfrm>
            <a:prstGeom prst="straightConnector1">
              <a:avLst/>
            </a:prstGeom>
            <a:ln w="38100">
              <a:solidFill>
                <a:srgbClr val="FF0000"/>
              </a:solidFill>
              <a:tailEnd type="arrow"/>
            </a:ln>
            <a:effectLst/>
          </p:spPr>
          <p:style>
            <a:lnRef idx="1">
              <a:schemeClr val="accent1"/>
            </a:lnRef>
            <a:fillRef idx="0">
              <a:schemeClr val="accent1"/>
            </a:fillRef>
            <a:effectRef idx="0">
              <a:schemeClr val="accent1"/>
            </a:effectRef>
            <a:fontRef idx="minor">
              <a:schemeClr val="tx1"/>
            </a:fontRef>
          </p:style>
        </p:cxnSp>
      </p:grpSp>
      <p:grpSp>
        <p:nvGrpSpPr>
          <p:cNvPr id="5" name="Группа 11"/>
          <p:cNvGrpSpPr/>
          <p:nvPr/>
        </p:nvGrpSpPr>
        <p:grpSpPr>
          <a:xfrm>
            <a:off x="5364110" y="908650"/>
            <a:ext cx="3168440" cy="338554"/>
            <a:chOff x="179390" y="391853"/>
            <a:chExt cx="3168440" cy="338554"/>
          </a:xfrm>
        </p:grpSpPr>
        <p:sp>
          <p:nvSpPr>
            <p:cNvPr id="13" name="TextBox 12"/>
            <p:cNvSpPr txBox="1"/>
            <p:nvPr/>
          </p:nvSpPr>
          <p:spPr>
            <a:xfrm>
              <a:off x="1187530" y="391853"/>
              <a:ext cx="2160300" cy="338554"/>
            </a:xfrm>
            <a:prstGeom prst="rect">
              <a:avLst/>
            </a:prstGeom>
            <a:solidFill>
              <a:srgbClr val="FFFFFF"/>
            </a:solidFill>
            <a:ln w="38100">
              <a:solidFill>
                <a:srgbClr val="FF0000"/>
              </a:solidFill>
            </a:ln>
            <a:effectLst/>
          </p:spPr>
          <p:txBody>
            <a:bodyPr wrap="square" rtlCol="0">
              <a:spAutoFit/>
            </a:bodyPr>
            <a:lstStyle/>
            <a:p>
              <a:pPr algn="ctr"/>
              <a:r>
                <a:rPr lang="en-US" sz="1600" b="1" i="1" dirty="0" smtClean="0"/>
                <a:t>Coax feeder</a:t>
              </a:r>
              <a:endParaRPr lang="ru-RU" sz="1600" b="1" i="1" dirty="0"/>
            </a:p>
          </p:txBody>
        </p:sp>
        <p:cxnSp>
          <p:nvCxnSpPr>
            <p:cNvPr id="14" name="Прямая со стрелкой 13"/>
            <p:cNvCxnSpPr/>
            <p:nvPr/>
          </p:nvCxnSpPr>
          <p:spPr>
            <a:xfrm flipH="1">
              <a:off x="179390" y="548600"/>
              <a:ext cx="1008140" cy="0"/>
            </a:xfrm>
            <a:prstGeom prst="straightConnector1">
              <a:avLst/>
            </a:prstGeom>
            <a:ln w="38100">
              <a:solidFill>
                <a:srgbClr val="FF0000"/>
              </a:solidFill>
              <a:tailEnd type="arrow"/>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1000"/>
                                        <p:tgtEl>
                                          <p:spTgt spid="15"/>
                                        </p:tgtEl>
                                      </p:cBhvr>
                                    </p:animEffect>
                                    <p:anim calcmode="lin" valueType="num">
                                      <p:cBhvr>
                                        <p:cTn id="14" dur="1000" fill="hold"/>
                                        <p:tgtEl>
                                          <p:spTgt spid="15"/>
                                        </p:tgtEl>
                                        <p:attrNameLst>
                                          <p:attrName>ppt_x</p:attrName>
                                        </p:attrNameLst>
                                      </p:cBhvr>
                                      <p:tavLst>
                                        <p:tav tm="0">
                                          <p:val>
                                            <p:strVal val="#ppt_x"/>
                                          </p:val>
                                        </p:tav>
                                        <p:tav tm="100000">
                                          <p:val>
                                            <p:strVal val="#ppt_x"/>
                                          </p:val>
                                        </p:tav>
                                      </p:tavLst>
                                    </p:anim>
                                    <p:anim calcmode="lin" valueType="num">
                                      <p:cBhvr>
                                        <p:cTn id="15" dur="1000" fill="hold"/>
                                        <p:tgtEl>
                                          <p:spTgt spid="1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2" presetClass="entr" presetSubtype="8" fill="hold" nodeType="after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0-#ppt_w/2"/>
                                          </p:val>
                                        </p:tav>
                                        <p:tav tm="100000">
                                          <p:val>
                                            <p:strVal val="#ppt_x"/>
                                          </p:val>
                                        </p:tav>
                                      </p:tavLst>
                                    </p:anim>
                                    <p:anim calcmode="lin" valueType="num">
                                      <p:cBhvr additive="base">
                                        <p:cTn id="20" dur="500" fill="hold"/>
                                        <p:tgtEl>
                                          <p:spTgt spid="3"/>
                                        </p:tgtEl>
                                        <p:attrNameLst>
                                          <p:attrName>ppt_y</p:attrName>
                                        </p:attrNameLst>
                                      </p:cBhvr>
                                      <p:tavLst>
                                        <p:tav tm="0">
                                          <p:val>
                                            <p:strVal val="#ppt_y"/>
                                          </p:val>
                                        </p:tav>
                                        <p:tav tm="100000">
                                          <p:val>
                                            <p:strVal val="#ppt_y"/>
                                          </p:val>
                                        </p:tav>
                                      </p:tavLst>
                                    </p:anim>
                                  </p:childTnLst>
                                </p:cTn>
                              </p:par>
                            </p:childTnLst>
                          </p:cTn>
                        </p:par>
                        <p:par>
                          <p:cTn id="21" fill="hold">
                            <p:stCondLst>
                              <p:cond delay="2500"/>
                            </p:stCondLst>
                            <p:childTnLst>
                              <p:par>
                                <p:cTn id="22" presetID="2" presetClass="entr" presetSubtype="2"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additive="base">
                                        <p:cTn id="24" dur="500" fill="hold"/>
                                        <p:tgtEl>
                                          <p:spTgt spid="5"/>
                                        </p:tgtEl>
                                        <p:attrNameLst>
                                          <p:attrName>ppt_x</p:attrName>
                                        </p:attrNameLst>
                                      </p:cBhvr>
                                      <p:tavLst>
                                        <p:tav tm="0">
                                          <p:val>
                                            <p:strVal val="1+#ppt_w/2"/>
                                          </p:val>
                                        </p:tav>
                                        <p:tav tm="100000">
                                          <p:val>
                                            <p:strVal val="#ppt_x"/>
                                          </p:val>
                                        </p:tav>
                                      </p:tavLst>
                                    </p:anim>
                                    <p:anim calcmode="lin" valueType="num">
                                      <p:cBhvr additive="base">
                                        <p:cTn id="25" dur="5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564904"/>
            <a:ext cx="8928992" cy="1569660"/>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6. RF for NICA at JINR, </a:t>
            </a:r>
            <a:r>
              <a:rPr lang="en-US" sz="4800" b="1" i="1" dirty="0" err="1" smtClean="0">
                <a:solidFill>
                  <a:srgbClr val="C00000"/>
                </a:solidFill>
              </a:rPr>
              <a:t>Dubna</a:t>
            </a:r>
            <a:r>
              <a:rPr lang="en-US" sz="4800" b="1" i="1" dirty="0" smtClean="0">
                <a:solidFill>
                  <a:srgbClr val="C00000"/>
                </a:solidFill>
              </a:rPr>
              <a:t>.</a:t>
            </a:r>
            <a:endParaRPr lang="ru-RU" sz="4800" b="1" i="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descr="NICA Layout_cut.jpg"/>
          <p:cNvPicPr>
            <a:picLocks noChangeAspect="1"/>
          </p:cNvPicPr>
          <p:nvPr/>
        </p:nvPicPr>
        <p:blipFill>
          <a:blip r:embed="rId2" cstate="print"/>
          <a:stretch>
            <a:fillRect/>
          </a:stretch>
        </p:blipFill>
        <p:spPr>
          <a:xfrm>
            <a:off x="251520" y="590620"/>
            <a:ext cx="8565985" cy="4998620"/>
          </a:xfrm>
          <a:prstGeom prst="rect">
            <a:avLst/>
          </a:prstGeom>
        </p:spPr>
      </p:pic>
      <p:sp>
        <p:nvSpPr>
          <p:cNvPr id="5" name="Rectangle 15"/>
          <p:cNvSpPr>
            <a:spLocks noChangeArrowheads="1"/>
          </p:cNvSpPr>
          <p:nvPr/>
        </p:nvSpPr>
        <p:spPr bwMode="auto">
          <a:xfrm>
            <a:off x="1403560" y="148490"/>
            <a:ext cx="5616712" cy="400110"/>
          </a:xfrm>
          <a:prstGeom prst="rect">
            <a:avLst/>
          </a:prstGeom>
          <a:noFill/>
          <a:ln w="9525">
            <a:noFill/>
            <a:miter lim="800000"/>
            <a:headEnd/>
            <a:tailEnd/>
          </a:ln>
          <a:effectLst/>
        </p:spPr>
        <p:txBody>
          <a:bodyPr wrap="square" anchor="ctr">
            <a:spAutoFit/>
          </a:bodyPr>
          <a:lstStyle/>
          <a:p>
            <a:r>
              <a:rPr lang="en-US" sz="2000" b="1" dirty="0" smtClean="0">
                <a:solidFill>
                  <a:srgbClr val="FF0000"/>
                </a:solidFill>
              </a:rPr>
              <a:t>Joint Institute for Nuclear research</a:t>
            </a:r>
            <a:r>
              <a:rPr lang="ru-RU" sz="2000" b="1" dirty="0" smtClean="0">
                <a:solidFill>
                  <a:srgbClr val="FF0000"/>
                </a:solidFill>
              </a:rPr>
              <a:t>, </a:t>
            </a:r>
            <a:r>
              <a:rPr lang="en-US" sz="2000" b="1" dirty="0" err="1" smtClean="0">
                <a:solidFill>
                  <a:srgbClr val="FF0000"/>
                </a:solidFill>
              </a:rPr>
              <a:t>Dubna</a:t>
            </a:r>
            <a:endParaRPr lang="ru-RU" sz="2000" b="1" dirty="0">
              <a:solidFill>
                <a:srgbClr val="FF0000"/>
              </a:solidFill>
            </a:endParaRPr>
          </a:p>
        </p:txBody>
      </p:sp>
      <p:sp>
        <p:nvSpPr>
          <p:cNvPr id="4" name="Rectangle 15"/>
          <p:cNvSpPr>
            <a:spLocks noChangeArrowheads="1"/>
          </p:cNvSpPr>
          <p:nvPr/>
        </p:nvSpPr>
        <p:spPr bwMode="auto">
          <a:xfrm>
            <a:off x="1763688" y="5621178"/>
            <a:ext cx="3744416" cy="400110"/>
          </a:xfrm>
          <a:prstGeom prst="rect">
            <a:avLst/>
          </a:prstGeom>
          <a:noFill/>
          <a:ln w="9525">
            <a:noFill/>
            <a:miter lim="800000"/>
            <a:headEnd/>
            <a:tailEnd/>
          </a:ln>
          <a:effectLst/>
        </p:spPr>
        <p:txBody>
          <a:bodyPr wrap="square" anchor="ctr">
            <a:spAutoFit/>
          </a:bodyPr>
          <a:lstStyle/>
          <a:p>
            <a:r>
              <a:rPr lang="en-US" sz="2000" b="1" dirty="0" smtClean="0">
                <a:solidFill>
                  <a:srgbClr val="FF0000"/>
                </a:solidFill>
              </a:rPr>
              <a:t>BINP contribution to the RF:</a:t>
            </a:r>
            <a:endParaRPr lang="ru-RU" sz="2000" b="1" dirty="0">
              <a:solidFill>
                <a:srgbClr val="FF0000"/>
              </a:solidFill>
            </a:endParaRPr>
          </a:p>
        </p:txBody>
      </p:sp>
      <p:sp>
        <p:nvSpPr>
          <p:cNvPr id="6" name="Rectangle 15"/>
          <p:cNvSpPr>
            <a:spLocks noChangeArrowheads="1"/>
          </p:cNvSpPr>
          <p:nvPr/>
        </p:nvSpPr>
        <p:spPr bwMode="auto">
          <a:xfrm>
            <a:off x="2195736" y="6105490"/>
            <a:ext cx="5328592" cy="707886"/>
          </a:xfrm>
          <a:prstGeom prst="rect">
            <a:avLst/>
          </a:prstGeom>
          <a:noFill/>
          <a:ln w="9525">
            <a:noFill/>
            <a:miter lim="800000"/>
            <a:headEnd/>
            <a:tailEnd/>
          </a:ln>
          <a:effectLst/>
        </p:spPr>
        <p:txBody>
          <a:bodyPr wrap="square" anchor="ctr">
            <a:spAutoFit/>
          </a:bodyPr>
          <a:lstStyle/>
          <a:p>
            <a:pPr marL="457200" indent="-457200">
              <a:buFont typeface="+mj-lt"/>
              <a:buAutoNum type="arabicPeriod"/>
            </a:pPr>
            <a:r>
              <a:rPr lang="en-US" sz="2000" b="1" dirty="0" smtClean="0">
                <a:solidFill>
                  <a:srgbClr val="FF0000"/>
                </a:solidFill>
              </a:rPr>
              <a:t>2 RF stations for the Booster</a:t>
            </a:r>
          </a:p>
          <a:p>
            <a:pPr marL="457200" indent="-457200">
              <a:buFont typeface="+mj-lt"/>
              <a:buAutoNum type="arabicPeriod"/>
            </a:pPr>
            <a:r>
              <a:rPr lang="en-US" sz="2000" b="1" dirty="0" smtClean="0">
                <a:solidFill>
                  <a:srgbClr val="FF0000"/>
                </a:solidFill>
              </a:rPr>
              <a:t>2 + 8 + 16 RF stations for the Collider</a:t>
            </a:r>
            <a:endParaRPr lang="ru-RU" sz="2000" b="1" dirty="0">
              <a:solidFill>
                <a:srgbClr val="FF0000"/>
              </a:solidFill>
            </a:endParaRPr>
          </a:p>
        </p:txBody>
      </p:sp>
      <p:sp>
        <p:nvSpPr>
          <p:cNvPr id="7" name="TextBox 6"/>
          <p:cNvSpPr txBox="1"/>
          <p:nvPr/>
        </p:nvSpPr>
        <p:spPr>
          <a:xfrm>
            <a:off x="8215541" y="6488668"/>
            <a:ext cx="928459" cy="369332"/>
          </a:xfrm>
          <a:prstGeom prst="rect">
            <a:avLst/>
          </a:prstGeom>
          <a:solidFill>
            <a:srgbClr val="FFFF00"/>
          </a:solidFill>
        </p:spPr>
        <p:txBody>
          <a:bodyPr wrap="none" rtlCol="0">
            <a:spAutoFit/>
          </a:bodyPr>
          <a:lstStyle/>
          <a:p>
            <a:r>
              <a:rPr lang="en-US" b="1" dirty="0" smtClean="0"/>
              <a:t>…2023</a:t>
            </a:r>
            <a:endParaRPr lang="ru-RU" b="1" dirty="0"/>
          </a:p>
        </p:txBody>
      </p:sp>
    </p:spTree>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кругленный прямоугольник 4"/>
          <p:cNvSpPr/>
          <p:nvPr/>
        </p:nvSpPr>
        <p:spPr>
          <a:xfrm>
            <a:off x="107504" y="44624"/>
            <a:ext cx="8928992" cy="43204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i="1" dirty="0" smtClean="0">
                <a:solidFill>
                  <a:prstClr val="black"/>
                </a:solidFill>
              </a:rPr>
              <a:t>RF stations for the Booster.</a:t>
            </a:r>
            <a:endParaRPr lang="ru-RU" b="1" i="1" dirty="0">
              <a:solidFill>
                <a:prstClr val="black"/>
              </a:solidFill>
            </a:endParaRPr>
          </a:p>
        </p:txBody>
      </p:sp>
      <p:pic>
        <p:nvPicPr>
          <p:cNvPr id="7" name="Picture 2"/>
          <p:cNvPicPr>
            <a:picLocks noChangeAspect="1" noChangeArrowheads="1"/>
          </p:cNvPicPr>
          <p:nvPr/>
        </p:nvPicPr>
        <p:blipFill>
          <a:blip r:embed="rId3" cstate="print"/>
          <a:srcRect/>
          <a:stretch>
            <a:fillRect/>
          </a:stretch>
        </p:blipFill>
        <p:spPr bwMode="auto">
          <a:xfrm>
            <a:off x="4083985" y="836712"/>
            <a:ext cx="5060014" cy="4908279"/>
          </a:xfrm>
          <a:prstGeom prst="rect">
            <a:avLst/>
          </a:prstGeom>
          <a:noFill/>
          <a:ln w="9525">
            <a:noFill/>
            <a:miter lim="800000"/>
            <a:headEnd/>
            <a:tailEnd/>
          </a:ln>
        </p:spPr>
      </p:pic>
      <p:grpSp>
        <p:nvGrpSpPr>
          <p:cNvPr id="2" name="Группа 7"/>
          <p:cNvGrpSpPr/>
          <p:nvPr/>
        </p:nvGrpSpPr>
        <p:grpSpPr>
          <a:xfrm>
            <a:off x="123049" y="850788"/>
            <a:ext cx="3765710" cy="2178824"/>
            <a:chOff x="1454362" y="2195572"/>
            <a:chExt cx="3765710" cy="2178824"/>
          </a:xfrm>
        </p:grpSpPr>
        <p:sp>
          <p:nvSpPr>
            <p:cNvPr id="9" name="Овал 8"/>
            <p:cNvSpPr/>
            <p:nvPr/>
          </p:nvSpPr>
          <p:spPr>
            <a:xfrm>
              <a:off x="3780072" y="2564904"/>
              <a:ext cx="1440000" cy="1440000"/>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i="1" dirty="0" smtClean="0">
                  <a:solidFill>
                    <a:prstClr val="black"/>
                  </a:solidFill>
                </a:rPr>
                <a:t>Booster</a:t>
              </a:r>
              <a:endParaRPr lang="ru-RU" sz="2000" i="1" dirty="0">
                <a:solidFill>
                  <a:prstClr val="black"/>
                </a:solidFill>
              </a:endParaRPr>
            </a:p>
          </p:txBody>
        </p:sp>
        <p:cxnSp>
          <p:nvCxnSpPr>
            <p:cNvPr id="10" name="Прямая соединительная линия 9"/>
            <p:cNvCxnSpPr>
              <a:endCxn id="9" idx="0"/>
            </p:cNvCxnSpPr>
            <p:nvPr/>
          </p:nvCxnSpPr>
          <p:spPr>
            <a:xfrm>
              <a:off x="3203848" y="2564904"/>
              <a:ext cx="1296224" cy="0"/>
            </a:xfrm>
            <a:prstGeom prst="line">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1" name="Прямая соединительная линия 10"/>
            <p:cNvCxnSpPr>
              <a:endCxn id="9" idx="4"/>
            </p:cNvCxnSpPr>
            <p:nvPr/>
          </p:nvCxnSpPr>
          <p:spPr>
            <a:xfrm flipV="1">
              <a:off x="3203848" y="4004904"/>
              <a:ext cx="1296224" cy="160"/>
            </a:xfrm>
            <a:prstGeom prst="line">
              <a:avLst/>
            </a:prstGeom>
            <a:ln w="25400">
              <a:headEnd type="arrow"/>
              <a:tailEnd type="none"/>
            </a:ln>
          </p:spPr>
          <p:style>
            <a:lnRef idx="1">
              <a:schemeClr val="accent1"/>
            </a:lnRef>
            <a:fillRef idx="0">
              <a:schemeClr val="accent1"/>
            </a:fillRef>
            <a:effectRef idx="0">
              <a:schemeClr val="accent1"/>
            </a:effectRef>
            <a:fontRef idx="minor">
              <a:schemeClr val="tx1"/>
            </a:fontRef>
          </p:style>
        </p:cxnSp>
        <p:sp>
          <p:nvSpPr>
            <p:cNvPr id="12" name="Прямоугольник 11"/>
            <p:cNvSpPr/>
            <p:nvPr/>
          </p:nvSpPr>
          <p:spPr>
            <a:xfrm>
              <a:off x="3122215" y="2564904"/>
              <a:ext cx="909223" cy="369332"/>
            </a:xfrm>
            <a:prstGeom prst="rect">
              <a:avLst/>
            </a:prstGeom>
          </p:spPr>
          <p:txBody>
            <a:bodyPr wrap="none">
              <a:spAutoFit/>
            </a:bodyPr>
            <a:lstStyle/>
            <a:p>
              <a:r>
                <a:rPr lang="ru-RU" baseline="30000" dirty="0" smtClean="0">
                  <a:solidFill>
                    <a:prstClr val="black"/>
                  </a:solidFill>
                </a:rPr>
                <a:t>197</a:t>
              </a:r>
              <a:r>
                <a:rPr lang="ru-RU" dirty="0" smtClean="0">
                  <a:solidFill>
                    <a:prstClr val="black"/>
                  </a:solidFill>
                </a:rPr>
                <a:t>Au</a:t>
              </a:r>
              <a:r>
                <a:rPr lang="ru-RU" baseline="30000" dirty="0" smtClean="0">
                  <a:solidFill>
                    <a:prstClr val="black"/>
                  </a:solidFill>
                </a:rPr>
                <a:t>32+</a:t>
              </a:r>
              <a:endParaRPr lang="ru-RU" dirty="0">
                <a:solidFill>
                  <a:prstClr val="black"/>
                </a:solidFill>
              </a:endParaRPr>
            </a:p>
          </p:txBody>
        </p:sp>
        <p:sp>
          <p:nvSpPr>
            <p:cNvPr id="13" name="Прямоугольник 12"/>
            <p:cNvSpPr/>
            <p:nvPr/>
          </p:nvSpPr>
          <p:spPr>
            <a:xfrm>
              <a:off x="3122215" y="2195572"/>
              <a:ext cx="1173013" cy="369332"/>
            </a:xfrm>
            <a:prstGeom prst="rect">
              <a:avLst/>
            </a:prstGeom>
          </p:spPr>
          <p:txBody>
            <a:bodyPr wrap="none">
              <a:spAutoFit/>
            </a:bodyPr>
            <a:lstStyle/>
            <a:p>
              <a:r>
                <a:rPr lang="ru-RU" dirty="0" smtClean="0">
                  <a:solidFill>
                    <a:prstClr val="black"/>
                  </a:solidFill>
                </a:rPr>
                <a:t>6.2 </a:t>
              </a:r>
              <a:r>
                <a:rPr lang="en-US" dirty="0" err="1" smtClean="0">
                  <a:solidFill>
                    <a:prstClr val="black"/>
                  </a:solidFill>
                </a:rPr>
                <a:t>MeV</a:t>
              </a:r>
              <a:r>
                <a:rPr lang="ru-RU" dirty="0" smtClean="0">
                  <a:solidFill>
                    <a:prstClr val="black"/>
                  </a:solidFill>
                </a:rPr>
                <a:t>/</a:t>
              </a:r>
              <a:r>
                <a:rPr lang="en-US" dirty="0" smtClean="0">
                  <a:solidFill>
                    <a:prstClr val="black"/>
                  </a:solidFill>
                </a:rPr>
                <a:t>u</a:t>
              </a:r>
              <a:endParaRPr lang="ru-RU" dirty="0">
                <a:solidFill>
                  <a:prstClr val="black"/>
                </a:solidFill>
              </a:endParaRPr>
            </a:p>
          </p:txBody>
        </p:sp>
        <p:sp>
          <p:nvSpPr>
            <p:cNvPr id="14" name="Прямоугольник 13"/>
            <p:cNvSpPr/>
            <p:nvPr/>
          </p:nvSpPr>
          <p:spPr>
            <a:xfrm>
              <a:off x="3122215" y="4005064"/>
              <a:ext cx="1232325" cy="369332"/>
            </a:xfrm>
            <a:prstGeom prst="rect">
              <a:avLst/>
            </a:prstGeom>
          </p:spPr>
          <p:txBody>
            <a:bodyPr wrap="none">
              <a:spAutoFit/>
            </a:bodyPr>
            <a:lstStyle/>
            <a:p>
              <a:r>
                <a:rPr lang="ru-RU" dirty="0" smtClean="0">
                  <a:solidFill>
                    <a:prstClr val="black"/>
                  </a:solidFill>
                </a:rPr>
                <a:t>600 </a:t>
              </a:r>
              <a:r>
                <a:rPr lang="en-US" dirty="0" err="1" smtClean="0">
                  <a:solidFill>
                    <a:prstClr val="black"/>
                  </a:solidFill>
                </a:rPr>
                <a:t>MeV</a:t>
              </a:r>
              <a:r>
                <a:rPr lang="ru-RU" dirty="0" smtClean="0">
                  <a:solidFill>
                    <a:prstClr val="black"/>
                  </a:solidFill>
                </a:rPr>
                <a:t>/</a:t>
              </a:r>
              <a:r>
                <a:rPr lang="en-US" dirty="0" smtClean="0">
                  <a:solidFill>
                    <a:prstClr val="black"/>
                  </a:solidFill>
                </a:rPr>
                <a:t>u</a:t>
              </a:r>
              <a:endParaRPr lang="ru-RU" dirty="0">
                <a:solidFill>
                  <a:prstClr val="black"/>
                </a:solidFill>
              </a:endParaRPr>
            </a:p>
          </p:txBody>
        </p:sp>
        <p:sp>
          <p:nvSpPr>
            <p:cNvPr id="15" name="Прямоугольник 14"/>
            <p:cNvSpPr/>
            <p:nvPr/>
          </p:nvSpPr>
          <p:spPr>
            <a:xfrm>
              <a:off x="1510825" y="3822881"/>
              <a:ext cx="1717521" cy="369332"/>
            </a:xfrm>
            <a:prstGeom prst="rect">
              <a:avLst/>
            </a:prstGeom>
          </p:spPr>
          <p:txBody>
            <a:bodyPr wrap="none">
              <a:spAutoFit/>
            </a:bodyPr>
            <a:lstStyle/>
            <a:p>
              <a:r>
                <a:rPr lang="en-US" i="1" dirty="0" smtClean="0">
                  <a:solidFill>
                    <a:prstClr val="black"/>
                  </a:solidFill>
                </a:rPr>
                <a:t>to the </a:t>
              </a:r>
              <a:r>
                <a:rPr lang="en-US" i="1" dirty="0" err="1" smtClean="0">
                  <a:solidFill>
                    <a:prstClr val="black"/>
                  </a:solidFill>
                </a:rPr>
                <a:t>Nuclotron</a:t>
              </a:r>
              <a:endParaRPr lang="ru-RU" i="1" dirty="0">
                <a:solidFill>
                  <a:prstClr val="black"/>
                </a:solidFill>
              </a:endParaRPr>
            </a:p>
          </p:txBody>
        </p:sp>
        <p:sp>
          <p:nvSpPr>
            <p:cNvPr id="16" name="Прямоугольник 15"/>
            <p:cNvSpPr/>
            <p:nvPr/>
          </p:nvSpPr>
          <p:spPr>
            <a:xfrm>
              <a:off x="1654841" y="2377755"/>
              <a:ext cx="1531188" cy="369332"/>
            </a:xfrm>
            <a:prstGeom prst="rect">
              <a:avLst/>
            </a:prstGeom>
          </p:spPr>
          <p:txBody>
            <a:bodyPr wrap="none">
              <a:spAutoFit/>
            </a:bodyPr>
            <a:lstStyle/>
            <a:p>
              <a:r>
                <a:rPr lang="en-US" i="1" dirty="0" smtClean="0">
                  <a:solidFill>
                    <a:prstClr val="black"/>
                  </a:solidFill>
                </a:rPr>
                <a:t>from the </a:t>
              </a:r>
              <a:r>
                <a:rPr lang="en-US" i="1" dirty="0" err="1" smtClean="0">
                  <a:solidFill>
                    <a:prstClr val="black"/>
                  </a:solidFill>
                </a:rPr>
                <a:t>Linac</a:t>
              </a:r>
              <a:endParaRPr lang="ru-RU" i="1" dirty="0">
                <a:solidFill>
                  <a:prstClr val="black"/>
                </a:solidFill>
              </a:endParaRPr>
            </a:p>
          </p:txBody>
        </p:sp>
        <p:sp>
          <p:nvSpPr>
            <p:cNvPr id="17" name="Прямоугольник 16"/>
            <p:cNvSpPr/>
            <p:nvPr/>
          </p:nvSpPr>
          <p:spPr>
            <a:xfrm>
              <a:off x="3707904" y="3212976"/>
              <a:ext cx="144016" cy="144016"/>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ru-RU">
                <a:solidFill>
                  <a:prstClr val="white"/>
                </a:solidFill>
              </a:endParaRPr>
            </a:p>
          </p:txBody>
        </p:sp>
        <p:sp>
          <p:nvSpPr>
            <p:cNvPr id="18" name="Прямоугольник 17"/>
            <p:cNvSpPr/>
            <p:nvPr/>
          </p:nvSpPr>
          <p:spPr>
            <a:xfrm>
              <a:off x="1454362" y="2961468"/>
              <a:ext cx="2129108" cy="646331"/>
            </a:xfrm>
            <a:prstGeom prst="rect">
              <a:avLst/>
            </a:prstGeom>
          </p:spPr>
          <p:txBody>
            <a:bodyPr wrap="none">
              <a:spAutoFit/>
            </a:bodyPr>
            <a:lstStyle/>
            <a:p>
              <a:pPr algn="ctr"/>
              <a:r>
                <a:rPr lang="en-US" dirty="0" smtClean="0">
                  <a:solidFill>
                    <a:srgbClr val="C00000"/>
                  </a:solidFill>
                </a:rPr>
                <a:t>RF stations</a:t>
              </a:r>
              <a:endParaRPr lang="ru-RU" dirty="0" smtClean="0">
                <a:solidFill>
                  <a:srgbClr val="C00000"/>
                </a:solidFill>
              </a:endParaRPr>
            </a:p>
            <a:p>
              <a:pPr algn="ctr"/>
              <a:r>
                <a:rPr lang="ru-RU" i="1" dirty="0" smtClean="0">
                  <a:solidFill>
                    <a:srgbClr val="C00000"/>
                  </a:solidFill>
                </a:rPr>
                <a:t>0.5÷5.5 </a:t>
              </a:r>
              <a:r>
                <a:rPr lang="en-US" i="1" dirty="0" smtClean="0">
                  <a:solidFill>
                    <a:srgbClr val="C00000"/>
                  </a:solidFill>
                </a:rPr>
                <a:t>MHz</a:t>
              </a:r>
              <a:r>
                <a:rPr lang="ru-RU" i="1" dirty="0" smtClean="0">
                  <a:solidFill>
                    <a:srgbClr val="C00000"/>
                  </a:solidFill>
                </a:rPr>
                <a:t>, </a:t>
              </a:r>
              <a:r>
                <a:rPr lang="ru-RU" dirty="0" smtClean="0">
                  <a:solidFill>
                    <a:srgbClr val="C00000"/>
                  </a:solidFill>
                </a:rPr>
                <a:t>2</a:t>
              </a:r>
              <a:r>
                <a:rPr lang="ru-RU" dirty="0" smtClean="0">
                  <a:solidFill>
                    <a:srgbClr val="C00000"/>
                  </a:solidFill>
                  <a:sym typeface="Symbol"/>
                </a:rPr>
                <a:t></a:t>
              </a:r>
              <a:r>
                <a:rPr lang="ru-RU" dirty="0" smtClean="0">
                  <a:solidFill>
                    <a:srgbClr val="C00000"/>
                  </a:solidFill>
                </a:rPr>
                <a:t>5 </a:t>
              </a:r>
              <a:r>
                <a:rPr lang="en-US" dirty="0" smtClean="0">
                  <a:solidFill>
                    <a:srgbClr val="C00000"/>
                  </a:solidFill>
                </a:rPr>
                <a:t>kV</a:t>
              </a:r>
              <a:endParaRPr lang="ru-RU" dirty="0">
                <a:solidFill>
                  <a:srgbClr val="C00000"/>
                </a:solidFill>
              </a:endParaRPr>
            </a:p>
          </p:txBody>
        </p:sp>
        <p:sp>
          <p:nvSpPr>
            <p:cNvPr id="19" name="Правая фигурная скобка 18"/>
            <p:cNvSpPr/>
            <p:nvPr/>
          </p:nvSpPr>
          <p:spPr>
            <a:xfrm>
              <a:off x="3491880" y="2996952"/>
              <a:ext cx="144016" cy="576064"/>
            </a:xfrm>
            <a:prstGeom prst="rightBrace">
              <a:avLst>
                <a:gd name="adj1" fmla="val 29497"/>
                <a:gd name="adj2" fmla="val 50000"/>
              </a:avLst>
            </a:prstGeom>
            <a:ln w="12700">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ru-RU">
                <a:solidFill>
                  <a:prstClr val="black"/>
                </a:solidFill>
              </a:endParaRPr>
            </a:p>
          </p:txBody>
        </p:sp>
      </p:grpSp>
      <p:pic>
        <p:nvPicPr>
          <p:cNvPr id="20" name="Рисунок 19" descr="Рис. 1-1.jpg"/>
          <p:cNvPicPr>
            <a:picLocks noChangeAspect="1"/>
          </p:cNvPicPr>
          <p:nvPr/>
        </p:nvPicPr>
        <p:blipFill>
          <a:blip r:embed="rId4" cstate="print"/>
          <a:stretch>
            <a:fillRect/>
          </a:stretch>
        </p:blipFill>
        <p:spPr>
          <a:xfrm>
            <a:off x="38425" y="3477529"/>
            <a:ext cx="3974445" cy="2690998"/>
          </a:xfrm>
          <a:prstGeom prst="rect">
            <a:avLst/>
          </a:prstGeom>
        </p:spPr>
      </p:pic>
      <p:sp>
        <p:nvSpPr>
          <p:cNvPr id="21" name="Скругленная прямоугольная выноска 20"/>
          <p:cNvSpPr/>
          <p:nvPr/>
        </p:nvSpPr>
        <p:spPr>
          <a:xfrm>
            <a:off x="2464066" y="6029824"/>
            <a:ext cx="1531870" cy="423512"/>
          </a:xfrm>
          <a:prstGeom prst="wedgeRoundRectCallout">
            <a:avLst>
              <a:gd name="adj1" fmla="val -26275"/>
              <a:gd name="adj2" fmla="val -262500"/>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i="1" dirty="0" err="1" smtClean="0">
                <a:solidFill>
                  <a:prstClr val="black"/>
                </a:solidFill>
              </a:rPr>
              <a:t>Vac</a:t>
            </a:r>
            <a:r>
              <a:rPr lang="ru-RU" i="1" dirty="0" smtClean="0">
                <a:solidFill>
                  <a:prstClr val="black"/>
                </a:solidFill>
              </a:rPr>
              <a:t>. </a:t>
            </a:r>
            <a:r>
              <a:rPr lang="en-US" i="1" dirty="0" smtClean="0">
                <a:solidFill>
                  <a:prstClr val="black"/>
                </a:solidFill>
              </a:rPr>
              <a:t>chamber</a:t>
            </a:r>
            <a:endParaRPr lang="ru-RU" i="1" dirty="0">
              <a:solidFill>
                <a:prstClr val="black"/>
              </a:solidFill>
            </a:endParaRPr>
          </a:p>
        </p:txBody>
      </p:sp>
      <p:sp>
        <p:nvSpPr>
          <p:cNvPr id="22" name="Скругленная прямоугольная выноска 21"/>
          <p:cNvSpPr/>
          <p:nvPr/>
        </p:nvSpPr>
        <p:spPr>
          <a:xfrm>
            <a:off x="1114932" y="5912714"/>
            <a:ext cx="1233630" cy="423512"/>
          </a:xfrm>
          <a:prstGeom prst="wedgeRoundRectCallout">
            <a:avLst>
              <a:gd name="adj1" fmla="val 19983"/>
              <a:gd name="adj2" fmla="val -255682"/>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i="1" dirty="0" smtClean="0">
                <a:solidFill>
                  <a:prstClr val="black"/>
                </a:solidFill>
              </a:rPr>
              <a:t>Acc</a:t>
            </a:r>
            <a:r>
              <a:rPr lang="ru-RU" i="1" dirty="0" smtClean="0">
                <a:solidFill>
                  <a:prstClr val="black"/>
                </a:solidFill>
              </a:rPr>
              <a:t>.</a:t>
            </a:r>
            <a:r>
              <a:rPr lang="en-US" i="1" dirty="0" smtClean="0">
                <a:solidFill>
                  <a:prstClr val="black"/>
                </a:solidFill>
              </a:rPr>
              <a:t>gap</a:t>
            </a:r>
            <a:endParaRPr lang="ru-RU" i="1" dirty="0">
              <a:solidFill>
                <a:prstClr val="black"/>
              </a:solidFill>
            </a:endParaRPr>
          </a:p>
        </p:txBody>
      </p:sp>
      <p:sp>
        <p:nvSpPr>
          <p:cNvPr id="23" name="Скругленная прямоугольная выноска 22"/>
          <p:cNvSpPr/>
          <p:nvPr/>
        </p:nvSpPr>
        <p:spPr>
          <a:xfrm>
            <a:off x="2595617" y="3562544"/>
            <a:ext cx="1400319" cy="599977"/>
          </a:xfrm>
          <a:prstGeom prst="wedgeRoundRectCallout">
            <a:avLst>
              <a:gd name="adj1" fmla="val -26552"/>
              <a:gd name="adj2" fmla="val 122259"/>
              <a:gd name="adj3" fmla="val 16667"/>
            </a:avLst>
          </a:prstGeom>
        </p:spPr>
        <p:style>
          <a:lnRef idx="2">
            <a:schemeClr val="accent5"/>
          </a:lnRef>
          <a:fillRef idx="1">
            <a:schemeClr val="lt1"/>
          </a:fillRef>
          <a:effectRef idx="0">
            <a:schemeClr val="accent5"/>
          </a:effectRef>
          <a:fontRef idx="minor">
            <a:schemeClr val="dk1"/>
          </a:fontRef>
        </p:style>
        <p:txBody>
          <a:bodyPr rtlCol="0" anchor="ctr"/>
          <a:lstStyle/>
          <a:p>
            <a:pPr algn="ctr"/>
            <a:r>
              <a:rPr lang="en-US" i="1" dirty="0" smtClean="0">
                <a:solidFill>
                  <a:prstClr val="black"/>
                </a:solidFill>
              </a:rPr>
              <a:t>Amorphous metal</a:t>
            </a:r>
            <a:endParaRPr lang="ru-RU" i="1" dirty="0">
              <a:solidFill>
                <a:prstClr val="black"/>
              </a:solidFill>
            </a:endParaRPr>
          </a:p>
        </p:txBody>
      </p:sp>
      <p:sp>
        <p:nvSpPr>
          <p:cNvPr id="24" name="Прямоугольник 23"/>
          <p:cNvSpPr/>
          <p:nvPr/>
        </p:nvSpPr>
        <p:spPr>
          <a:xfrm>
            <a:off x="1224276" y="3085576"/>
            <a:ext cx="1632306" cy="369332"/>
          </a:xfrm>
          <a:prstGeom prst="rect">
            <a:avLst/>
          </a:prstGeom>
        </p:spPr>
        <p:txBody>
          <a:bodyPr wrap="none">
            <a:spAutoFit/>
          </a:bodyPr>
          <a:lstStyle/>
          <a:p>
            <a:pPr algn="ctr"/>
            <a:r>
              <a:rPr lang="en-US" i="1" dirty="0" err="1" smtClean="0">
                <a:solidFill>
                  <a:srgbClr val="C00000"/>
                </a:solidFill>
              </a:rPr>
              <a:t>Caxial</a:t>
            </a:r>
            <a:r>
              <a:rPr lang="en-US" i="1" dirty="0" smtClean="0">
                <a:solidFill>
                  <a:srgbClr val="C00000"/>
                </a:solidFill>
              </a:rPr>
              <a:t> RF cavity</a:t>
            </a:r>
            <a:endParaRPr lang="ru-RU" i="1" dirty="0">
              <a:solidFill>
                <a:srgbClr val="C00000"/>
              </a:solidFill>
            </a:endParaRPr>
          </a:p>
        </p:txBody>
      </p:sp>
      <p:sp>
        <p:nvSpPr>
          <p:cNvPr id="25" name="Скругленный прямоугольник 24"/>
          <p:cNvSpPr/>
          <p:nvPr/>
        </p:nvSpPr>
        <p:spPr>
          <a:xfrm>
            <a:off x="4067944" y="5770095"/>
            <a:ext cx="4968552" cy="792088"/>
          </a:xfrm>
          <a:prstGeom prst="roundRect">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00" i="1" dirty="0" smtClean="0">
                <a:solidFill>
                  <a:prstClr val="white"/>
                </a:solidFill>
                <a:latin typeface="Arial" pitchFamily="34" charset="0"/>
                <a:cs typeface="Arial" pitchFamily="34" charset="0"/>
              </a:rPr>
              <a:t>2 RF stations shipped to </a:t>
            </a:r>
            <a:r>
              <a:rPr lang="en-US" sz="1600" i="1" dirty="0" err="1" smtClean="0">
                <a:solidFill>
                  <a:prstClr val="white"/>
                </a:solidFill>
                <a:latin typeface="Arial" pitchFamily="34" charset="0"/>
                <a:cs typeface="Arial" pitchFamily="34" charset="0"/>
              </a:rPr>
              <a:t>Dubna</a:t>
            </a:r>
            <a:r>
              <a:rPr lang="en-US" sz="1600" i="1" dirty="0" smtClean="0">
                <a:solidFill>
                  <a:prstClr val="white"/>
                </a:solidFill>
                <a:latin typeface="Arial" pitchFamily="34" charset="0"/>
                <a:cs typeface="Arial" pitchFamily="34" charset="0"/>
              </a:rPr>
              <a:t> in 2014 and successfully tested at a test stand.</a:t>
            </a:r>
            <a:endParaRPr lang="ru-RU" sz="1600" i="1" dirty="0" smtClean="0">
              <a:solidFill>
                <a:prstClr val="white"/>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кругленный прямоугольник 3"/>
          <p:cNvSpPr/>
          <p:nvPr/>
        </p:nvSpPr>
        <p:spPr>
          <a:xfrm>
            <a:off x="107504" y="44624"/>
            <a:ext cx="8928992" cy="43204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i="1" dirty="0" smtClean="0">
                <a:solidFill>
                  <a:prstClr val="black"/>
                </a:solidFill>
              </a:rPr>
              <a:t>RF stations for the Collider.</a:t>
            </a:r>
            <a:endParaRPr lang="ru-RU" b="1" i="1" dirty="0">
              <a:solidFill>
                <a:prstClr val="black"/>
              </a:solidFill>
            </a:endParaRPr>
          </a:p>
        </p:txBody>
      </p:sp>
      <p:sp>
        <p:nvSpPr>
          <p:cNvPr id="5" name="TextBox 4"/>
          <p:cNvSpPr txBox="1"/>
          <p:nvPr/>
        </p:nvSpPr>
        <p:spPr>
          <a:xfrm>
            <a:off x="1105722" y="764704"/>
            <a:ext cx="7066678" cy="923330"/>
          </a:xfrm>
          <a:prstGeom prst="rect">
            <a:avLst/>
          </a:prstGeom>
          <a:noFill/>
        </p:spPr>
        <p:txBody>
          <a:bodyPr wrap="none" rtlCol="0">
            <a:spAutoFit/>
          </a:bodyPr>
          <a:lstStyle/>
          <a:p>
            <a:r>
              <a:rPr lang="en-US" dirty="0" smtClean="0"/>
              <a:t>RF1 – barrier bucket RF system (</a:t>
            </a:r>
            <a:r>
              <a:rPr lang="en-US" dirty="0" smtClean="0">
                <a:sym typeface="Symbol"/>
              </a:rPr>
              <a:t></a:t>
            </a:r>
            <a:r>
              <a:rPr lang="en-US" dirty="0" smtClean="0"/>
              <a:t>5 kV 20</a:t>
            </a:r>
            <a:r>
              <a:rPr lang="en-US" dirty="0" smtClean="0">
                <a:sym typeface="Symbol"/>
              </a:rPr>
              <a:t></a:t>
            </a:r>
            <a:r>
              <a:rPr lang="en-US" dirty="0" smtClean="0"/>
              <a:t>80 ns pulses), 1/ring</a:t>
            </a:r>
          </a:p>
          <a:p>
            <a:r>
              <a:rPr lang="en-US" dirty="0" smtClean="0"/>
              <a:t>RF2 – 22</a:t>
            </a:r>
            <a:r>
              <a:rPr lang="en-US" baseline="30000" dirty="0" smtClean="0"/>
              <a:t>nd</a:t>
            </a:r>
            <a:r>
              <a:rPr lang="en-US" dirty="0" smtClean="0"/>
              <a:t> harmonic RF station (coaxial cavity 11</a:t>
            </a:r>
            <a:r>
              <a:rPr lang="en-US" dirty="0" smtClean="0">
                <a:sym typeface="Symbol"/>
              </a:rPr>
              <a:t></a:t>
            </a:r>
            <a:r>
              <a:rPr lang="en-US" dirty="0" smtClean="0"/>
              <a:t>13 MHz,   25 kV), 4/ring</a:t>
            </a:r>
          </a:p>
          <a:p>
            <a:r>
              <a:rPr lang="en-US" dirty="0" smtClean="0"/>
              <a:t>RF3 – 66</a:t>
            </a:r>
            <a:r>
              <a:rPr lang="en-US" baseline="30000" dirty="0" smtClean="0"/>
              <a:t>nd</a:t>
            </a:r>
            <a:r>
              <a:rPr lang="en-US" dirty="0" smtClean="0"/>
              <a:t> harmonic RF station (coaxial cavity 34</a:t>
            </a:r>
            <a:r>
              <a:rPr lang="en-US" dirty="0" smtClean="0">
                <a:sym typeface="Symbol"/>
              </a:rPr>
              <a:t>39</a:t>
            </a:r>
            <a:r>
              <a:rPr lang="en-US" dirty="0" smtClean="0"/>
              <a:t> MHz, 125 kV), 8/ring</a:t>
            </a:r>
            <a:endParaRPr lang="ru-RU" dirty="0"/>
          </a:p>
        </p:txBody>
      </p:sp>
      <p:pic>
        <p:nvPicPr>
          <p:cNvPr id="6" name="Рисунок 5" descr="Безымянный.jpg"/>
          <p:cNvPicPr>
            <a:picLocks noChangeAspect="1"/>
          </p:cNvPicPr>
          <p:nvPr/>
        </p:nvPicPr>
        <p:blipFill>
          <a:blip r:embed="rId2" cstate="print"/>
          <a:stretch>
            <a:fillRect/>
          </a:stretch>
        </p:blipFill>
        <p:spPr>
          <a:xfrm rot="5400000">
            <a:off x="2212070" y="105584"/>
            <a:ext cx="4756369" cy="8748466"/>
          </a:xfrm>
          <a:prstGeom prst="rect">
            <a:avLst/>
          </a:prstGeo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91396057.jpg"/>
          <p:cNvPicPr>
            <a:picLocks noChangeAspect="1"/>
          </p:cNvPicPr>
          <p:nvPr/>
        </p:nvPicPr>
        <p:blipFill>
          <a:blip r:embed="rId2" cstate="print">
            <a:duotone>
              <a:schemeClr val="bg2">
                <a:shade val="45000"/>
                <a:satMod val="135000"/>
              </a:schemeClr>
              <a:prstClr val="white"/>
            </a:duotone>
          </a:blip>
          <a:stretch>
            <a:fillRect/>
          </a:stretch>
        </p:blipFill>
        <p:spPr>
          <a:xfrm>
            <a:off x="0" y="0"/>
            <a:ext cx="9144000" cy="6616899"/>
          </a:xfrm>
          <a:prstGeom prst="rect">
            <a:avLst/>
          </a:prstGeom>
        </p:spPr>
      </p:pic>
      <p:sp>
        <p:nvSpPr>
          <p:cNvPr id="6" name="Прямоугольник 5"/>
          <p:cNvSpPr/>
          <p:nvPr/>
        </p:nvSpPr>
        <p:spPr>
          <a:xfrm>
            <a:off x="0" y="404664"/>
            <a:ext cx="9144000" cy="1754326"/>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5400" i="1" u="none" strike="noStrike" kern="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rPr>
              <a:t>Thank</a:t>
            </a:r>
            <a:r>
              <a:rPr kumimoji="0" lang="en-US" sz="5400" i="1" u="none" strike="noStrike" kern="0" normalizeH="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rPr>
              <a:t> you for your attention and welcome to BINP!</a:t>
            </a:r>
            <a:endParaRPr kumimoji="0" lang="ru-RU" sz="5400" i="1" u="none" strike="noStrike" kern="0" normalizeH="0" baseline="0" noProof="0" dirty="0">
              <a:ln w="18415" cmpd="sng">
                <a:solidFill>
                  <a:srgbClr val="FFFFFF"/>
                </a:solidFill>
                <a:prstDash val="solid"/>
              </a:ln>
              <a:solidFill>
                <a:srgbClr val="FFFFFF"/>
              </a:solidFill>
              <a:effectLst>
                <a:outerShdw blurRad="63500" dir="3600000" algn="tl" rotWithShape="0">
                  <a:srgbClr val="000000">
                    <a:alpha val="70000"/>
                  </a:srgbClr>
                </a:outerShdw>
              </a:effectLst>
              <a:uLnTx/>
              <a:uFillTx/>
            </a:endParaRPr>
          </a:p>
        </p:txBody>
      </p:sp>
      <p:sp>
        <p:nvSpPr>
          <p:cNvPr id="12" name="Прямоугольник 11"/>
          <p:cNvSpPr/>
          <p:nvPr/>
        </p:nvSpPr>
        <p:spPr>
          <a:xfrm>
            <a:off x="0" y="6488668"/>
            <a:ext cx="9144000" cy="369332"/>
          </a:xfrm>
          <a:prstGeom prst="rect">
            <a:avLst/>
          </a:prstGeom>
          <a:solidFill>
            <a:sysClr val="window" lastClr="FFFFFF"/>
          </a:solidFill>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fr-FR" sz="1800" b="0" i="0" u="none" strike="noStrike" kern="0" cap="none" spc="0" normalizeH="0" baseline="0" noProof="0" dirty="0" smtClean="0">
                <a:ln>
                  <a:noFill/>
                </a:ln>
                <a:solidFill>
                  <a:sysClr val="windowText" lastClr="000000"/>
                </a:solidFill>
                <a:effectLst/>
                <a:uLnTx/>
                <a:uFillTx/>
                <a:latin typeface="Calibri" pitchFamily="34" charset="0"/>
              </a:rPr>
              <a:t>A. Tribendis, BINP                 01/02/2017, CERN                 1st collaboration meeting on SRF for FCC</a:t>
            </a: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87015"/>
            <a:ext cx="892899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b="1" i="1" dirty="0" smtClean="0">
                <a:solidFill>
                  <a:srgbClr val="C00000"/>
                </a:solidFill>
              </a:rPr>
              <a:t>CCDTL for Linac4.</a:t>
            </a:r>
            <a:endParaRPr lang="ru-RU" sz="2400" b="1" i="1" dirty="0">
              <a:solidFill>
                <a:srgbClr val="C00000"/>
              </a:solidFill>
            </a:endParaRPr>
          </a:p>
        </p:txBody>
      </p:sp>
      <p:pic>
        <p:nvPicPr>
          <p:cNvPr id="3" name="Рисунок 2" descr="logo.png"/>
          <p:cNvPicPr>
            <a:picLocks noChangeAspect="1"/>
          </p:cNvPicPr>
          <p:nvPr/>
        </p:nvPicPr>
        <p:blipFill>
          <a:blip r:embed="rId3" cstate="print"/>
          <a:stretch>
            <a:fillRect/>
          </a:stretch>
        </p:blipFill>
        <p:spPr>
          <a:xfrm>
            <a:off x="467544" y="1240811"/>
            <a:ext cx="1131570" cy="622935"/>
          </a:xfrm>
          <a:prstGeom prst="rect">
            <a:avLst/>
          </a:prstGeom>
        </p:spPr>
      </p:pic>
      <p:pic>
        <p:nvPicPr>
          <p:cNvPr id="5" name="Picture 42" descr="cern-logo"/>
          <p:cNvPicPr>
            <a:picLocks noChangeAspect="1" noChangeArrowheads="1"/>
          </p:cNvPicPr>
          <p:nvPr/>
        </p:nvPicPr>
        <p:blipFill>
          <a:blip r:embed="rId4" cstate="print"/>
          <a:srcRect/>
          <a:stretch>
            <a:fillRect/>
          </a:stretch>
        </p:blipFill>
        <p:spPr bwMode="auto">
          <a:xfrm>
            <a:off x="467544" y="476672"/>
            <a:ext cx="713232" cy="713232"/>
          </a:xfrm>
          <a:prstGeom prst="rect">
            <a:avLst/>
          </a:prstGeom>
          <a:noFill/>
          <a:ln w="9525">
            <a:noFill/>
            <a:miter lim="800000"/>
            <a:headEnd/>
            <a:tailEnd/>
          </a:ln>
        </p:spPr>
      </p:pic>
      <p:pic>
        <p:nvPicPr>
          <p:cNvPr id="6" name="Picture 43" descr="ISTC_Logo"/>
          <p:cNvPicPr>
            <a:picLocks noChangeAspect="1" noChangeArrowheads="1"/>
          </p:cNvPicPr>
          <p:nvPr/>
        </p:nvPicPr>
        <p:blipFill>
          <a:blip r:embed="rId5" cstate="print"/>
          <a:srcRect/>
          <a:stretch>
            <a:fillRect/>
          </a:stretch>
        </p:blipFill>
        <p:spPr bwMode="auto">
          <a:xfrm>
            <a:off x="467544" y="2656581"/>
            <a:ext cx="762000" cy="609600"/>
          </a:xfrm>
          <a:prstGeom prst="rect">
            <a:avLst/>
          </a:prstGeom>
          <a:noFill/>
        </p:spPr>
      </p:pic>
      <p:pic>
        <p:nvPicPr>
          <p:cNvPr id="8" name="Picture 45" descr="Видякин ДЕЛ БУМ"/>
          <p:cNvPicPr>
            <a:picLocks noChangeAspect="1" noChangeArrowheads="1"/>
          </p:cNvPicPr>
          <p:nvPr/>
        </p:nvPicPr>
        <p:blipFill>
          <a:blip r:embed="rId6" cstate="print"/>
          <a:srcRect/>
          <a:stretch>
            <a:fillRect/>
          </a:stretch>
        </p:blipFill>
        <p:spPr bwMode="auto">
          <a:xfrm>
            <a:off x="467544" y="1929460"/>
            <a:ext cx="815933" cy="643020"/>
          </a:xfrm>
          <a:prstGeom prst="rect">
            <a:avLst/>
          </a:prstGeom>
          <a:noFill/>
          <a:ln w="9525">
            <a:noFill/>
            <a:miter lim="800000"/>
            <a:headEnd/>
            <a:tailEnd/>
          </a:ln>
        </p:spPr>
      </p:pic>
      <p:sp>
        <p:nvSpPr>
          <p:cNvPr id="9" name="Прямоугольник 8"/>
          <p:cNvSpPr/>
          <p:nvPr/>
        </p:nvSpPr>
        <p:spPr>
          <a:xfrm>
            <a:off x="1403648" y="2619850"/>
            <a:ext cx="7632848" cy="646331"/>
          </a:xfrm>
          <a:prstGeom prst="rect">
            <a:avLst/>
          </a:prstGeom>
        </p:spPr>
        <p:txBody>
          <a:bodyPr wrap="square">
            <a:spAutoFit/>
          </a:bodyPr>
          <a:lstStyle/>
          <a:p>
            <a:pPr lvl="0" fontAlgn="base">
              <a:spcAft>
                <a:spcPct val="0"/>
              </a:spcAft>
            </a:pPr>
            <a:r>
              <a:rPr lang="en-US" i="1" dirty="0" smtClean="0"/>
              <a:t>ISTC – International Science and technology Center, Moscow (now moved to Kazakhstan)</a:t>
            </a:r>
            <a:endParaRPr lang="ru-RU" i="1" dirty="0" smtClean="0"/>
          </a:p>
        </p:txBody>
      </p:sp>
      <p:sp>
        <p:nvSpPr>
          <p:cNvPr id="10" name="Прямоугольник 9"/>
          <p:cNvSpPr/>
          <p:nvPr/>
        </p:nvSpPr>
        <p:spPr>
          <a:xfrm>
            <a:off x="1403648" y="1929460"/>
            <a:ext cx="7632848" cy="646331"/>
          </a:xfrm>
          <a:prstGeom prst="rect">
            <a:avLst/>
          </a:prstGeom>
        </p:spPr>
        <p:txBody>
          <a:bodyPr wrap="square">
            <a:spAutoFit/>
          </a:bodyPr>
          <a:lstStyle/>
          <a:p>
            <a:pPr fontAlgn="base">
              <a:spcAft>
                <a:spcPct val="0"/>
              </a:spcAft>
            </a:pPr>
            <a:r>
              <a:rPr lang="en-US" i="1" dirty="0" smtClean="0"/>
              <a:t>VNIITF – Russian Federal Nuclear Center – Russian Scientific Research Institute of Technical Physics, </a:t>
            </a:r>
            <a:r>
              <a:rPr lang="en-US" i="1" dirty="0" err="1" smtClean="0"/>
              <a:t>Snezhinsk</a:t>
            </a:r>
            <a:endParaRPr lang="ru-RU" i="1" dirty="0" smtClean="0"/>
          </a:p>
        </p:txBody>
      </p:sp>
      <p:sp>
        <p:nvSpPr>
          <p:cNvPr id="11" name="Прямоугольник 10"/>
          <p:cNvSpPr/>
          <p:nvPr/>
        </p:nvSpPr>
        <p:spPr>
          <a:xfrm>
            <a:off x="1403648" y="1240811"/>
            <a:ext cx="7632848" cy="646331"/>
          </a:xfrm>
          <a:prstGeom prst="rect">
            <a:avLst/>
          </a:prstGeom>
        </p:spPr>
        <p:txBody>
          <a:bodyPr wrap="square">
            <a:spAutoFit/>
          </a:bodyPr>
          <a:lstStyle/>
          <a:p>
            <a:pPr lvl="0" fontAlgn="base">
              <a:spcAft>
                <a:spcPct val="0"/>
              </a:spcAft>
            </a:pPr>
            <a:r>
              <a:rPr lang="en-US" i="1" dirty="0" smtClean="0"/>
              <a:t>BINP – </a:t>
            </a:r>
            <a:r>
              <a:rPr lang="en-US" i="1" dirty="0" err="1" smtClean="0"/>
              <a:t>Budker</a:t>
            </a:r>
            <a:r>
              <a:rPr lang="en-US" i="1" dirty="0" smtClean="0"/>
              <a:t> Institute of Nuclear Physics of Siberian Branch of Russian Academy of Sciences, Novosibirsk</a:t>
            </a:r>
            <a:endParaRPr lang="ru-RU" i="1" dirty="0" smtClean="0"/>
          </a:p>
        </p:txBody>
      </p:sp>
      <p:sp>
        <p:nvSpPr>
          <p:cNvPr id="12" name="Прямоугольник 11"/>
          <p:cNvSpPr/>
          <p:nvPr/>
        </p:nvSpPr>
        <p:spPr>
          <a:xfrm>
            <a:off x="1403648" y="683404"/>
            <a:ext cx="7560840" cy="369332"/>
          </a:xfrm>
          <a:prstGeom prst="rect">
            <a:avLst/>
          </a:prstGeom>
        </p:spPr>
        <p:txBody>
          <a:bodyPr wrap="square">
            <a:spAutoFit/>
          </a:bodyPr>
          <a:lstStyle/>
          <a:p>
            <a:pPr fontAlgn="base">
              <a:spcBef>
                <a:spcPct val="20000"/>
              </a:spcBef>
              <a:spcAft>
                <a:spcPct val="0"/>
              </a:spcAft>
            </a:pPr>
            <a:r>
              <a:rPr lang="en-US" i="1" dirty="0" smtClean="0"/>
              <a:t>CERN – European Organization for Nuclear Research, Geneva, Switzerland</a:t>
            </a:r>
            <a:endParaRPr lang="ru-RU" i="1" dirty="0" smtClean="0"/>
          </a:p>
        </p:txBody>
      </p:sp>
      <p:pic>
        <p:nvPicPr>
          <p:cNvPr id="20" name="Picture 2"/>
          <p:cNvPicPr>
            <a:picLocks noChangeAspect="1" noChangeArrowheads="1"/>
          </p:cNvPicPr>
          <p:nvPr/>
        </p:nvPicPr>
        <p:blipFill>
          <a:blip r:embed="rId7" cstate="print"/>
          <a:srcRect/>
          <a:stretch>
            <a:fillRect/>
          </a:stretch>
        </p:blipFill>
        <p:spPr bwMode="auto">
          <a:xfrm>
            <a:off x="3819" y="3905672"/>
            <a:ext cx="9140181" cy="2952328"/>
          </a:xfrm>
          <a:prstGeom prst="rect">
            <a:avLst/>
          </a:prstGeom>
          <a:noFill/>
          <a:ln w="9525">
            <a:noFill/>
            <a:miter lim="800000"/>
            <a:headEnd/>
            <a:tailEnd/>
          </a:ln>
        </p:spPr>
      </p:pic>
      <p:sp>
        <p:nvSpPr>
          <p:cNvPr id="23" name="Прямоугольник 22"/>
          <p:cNvSpPr/>
          <p:nvPr/>
        </p:nvSpPr>
        <p:spPr>
          <a:xfrm>
            <a:off x="899592" y="3992687"/>
            <a:ext cx="8136904" cy="461665"/>
          </a:xfrm>
          <a:prstGeom prst="rect">
            <a:avLst/>
          </a:prstGeom>
        </p:spPr>
        <p:txBody>
          <a:bodyPr wrap="square">
            <a:spAutoFit/>
          </a:bodyPr>
          <a:lstStyle/>
          <a:p>
            <a:pPr marL="742950" indent="-742950" algn="ctr">
              <a:spcAft>
                <a:spcPts val="600"/>
              </a:spcAft>
            </a:pPr>
            <a:r>
              <a:rPr lang="en-US" sz="2400" b="1" i="1" dirty="0" smtClean="0">
                <a:solidFill>
                  <a:srgbClr val="C00000"/>
                </a:solidFill>
                <a:effectLst>
                  <a:outerShdw blurRad="38100" dist="38100" dir="2700000" algn="tl">
                    <a:srgbClr val="000000">
                      <a:alpha val="43137"/>
                    </a:srgbClr>
                  </a:outerShdw>
                </a:effectLst>
                <a:cs typeface="Times New Roman" pitchFamily="18" charset="0"/>
              </a:rPr>
              <a:t>7 CCDTL modules logistics.</a:t>
            </a:r>
            <a:endParaRPr lang="ru-RU" sz="2400" b="1" i="1" dirty="0" smtClean="0">
              <a:solidFill>
                <a:srgbClr val="C00000"/>
              </a:solidFill>
              <a:effectLst>
                <a:outerShdw blurRad="38100" dist="38100" dir="2700000" algn="tl">
                  <a:srgbClr val="000000">
                    <a:alpha val="43137"/>
                  </a:srgbClr>
                </a:outerShdw>
              </a:effectLst>
              <a:cs typeface="Times New Roman" pitchFamily="18" charset="0"/>
            </a:endParaRPr>
          </a:p>
        </p:txBody>
      </p:sp>
      <p:sp>
        <p:nvSpPr>
          <p:cNvPr id="24" name="Овал 23"/>
          <p:cNvSpPr/>
          <p:nvPr/>
        </p:nvSpPr>
        <p:spPr>
          <a:xfrm>
            <a:off x="7452320" y="5390456"/>
            <a:ext cx="1152128" cy="576064"/>
          </a:xfrm>
          <a:prstGeom prst="ellipse">
            <a:avLst/>
          </a:prstGeom>
          <a:noFill/>
          <a:ln w="28575">
            <a:solidFill>
              <a:srgbClr val="FF0000"/>
            </a:solidFill>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rtlCol="0" anchor="ctr"/>
          <a:lstStyle/>
          <a:p>
            <a:pPr algn="ctr"/>
            <a:endParaRPr lang="ru-RU"/>
          </a:p>
        </p:txBody>
      </p:sp>
      <p:sp>
        <p:nvSpPr>
          <p:cNvPr id="25" name="Скругленный прямоугольник 24"/>
          <p:cNvSpPr/>
          <p:nvPr/>
        </p:nvSpPr>
        <p:spPr>
          <a:xfrm>
            <a:off x="35496" y="5390456"/>
            <a:ext cx="1008112"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i="1" dirty="0" smtClean="0"/>
              <a:t>CERN, Geneva</a:t>
            </a:r>
            <a:endParaRPr lang="ru-RU" i="1" dirty="0"/>
          </a:p>
        </p:txBody>
      </p:sp>
      <p:sp>
        <p:nvSpPr>
          <p:cNvPr id="26" name="Скругленный прямоугольник 25"/>
          <p:cNvSpPr/>
          <p:nvPr/>
        </p:nvSpPr>
        <p:spPr>
          <a:xfrm>
            <a:off x="2267744" y="4454352"/>
            <a:ext cx="1080120"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i="1" dirty="0" smtClean="0"/>
              <a:t>ISTC, Moscow</a:t>
            </a:r>
            <a:endParaRPr lang="ru-RU" i="1" dirty="0"/>
          </a:p>
        </p:txBody>
      </p:sp>
      <p:sp>
        <p:nvSpPr>
          <p:cNvPr id="27" name="Скругленный прямоугольник 26"/>
          <p:cNvSpPr/>
          <p:nvPr/>
        </p:nvSpPr>
        <p:spPr>
          <a:xfrm>
            <a:off x="4283968" y="4454352"/>
            <a:ext cx="1152128"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i="1" dirty="0" smtClean="0"/>
              <a:t>VNIITF, </a:t>
            </a:r>
            <a:r>
              <a:rPr lang="en-US" i="1" dirty="0" err="1" smtClean="0"/>
              <a:t>Snezhinsk</a:t>
            </a:r>
            <a:endParaRPr lang="ru-RU" i="1" dirty="0"/>
          </a:p>
        </p:txBody>
      </p:sp>
      <p:sp>
        <p:nvSpPr>
          <p:cNvPr id="28" name="Скругленный прямоугольник 27"/>
          <p:cNvSpPr/>
          <p:nvPr/>
        </p:nvSpPr>
        <p:spPr>
          <a:xfrm>
            <a:off x="7020272" y="4094312"/>
            <a:ext cx="1331640" cy="576064"/>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i="1" dirty="0" smtClean="0"/>
              <a:t>BINP, Novosibirsk</a:t>
            </a:r>
            <a:endParaRPr lang="ru-RU" i="1" dirty="0"/>
          </a:p>
        </p:txBody>
      </p:sp>
      <p:sp>
        <p:nvSpPr>
          <p:cNvPr id="29" name="Прямоугольник 28"/>
          <p:cNvSpPr/>
          <p:nvPr/>
        </p:nvSpPr>
        <p:spPr>
          <a:xfrm>
            <a:off x="7452320" y="5462464"/>
            <a:ext cx="1151277" cy="400110"/>
          </a:xfrm>
          <a:prstGeom prst="rect">
            <a:avLst/>
          </a:prstGeom>
        </p:spPr>
        <p:txBody>
          <a:bodyPr wrap="none">
            <a:spAutoFit/>
          </a:bodyPr>
          <a:lstStyle/>
          <a:p>
            <a:r>
              <a:rPr lang="ru-RU" sz="2000" b="1" dirty="0" smtClean="0">
                <a:solidFill>
                  <a:srgbClr val="0070C0"/>
                </a:solidFill>
              </a:rPr>
              <a:t>6 296 </a:t>
            </a:r>
            <a:r>
              <a:rPr lang="en-US" sz="2000" b="1" dirty="0" smtClean="0">
                <a:solidFill>
                  <a:srgbClr val="0070C0"/>
                </a:solidFill>
              </a:rPr>
              <a:t>km</a:t>
            </a:r>
            <a:endParaRPr lang="ru-RU" sz="2000" b="1" dirty="0">
              <a:solidFill>
                <a:srgbClr val="0070C0"/>
              </a:solidFill>
            </a:endParaRPr>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7504" y="87015"/>
            <a:ext cx="892899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b="1" i="1" dirty="0" smtClean="0">
                <a:solidFill>
                  <a:srgbClr val="C00000"/>
                </a:solidFill>
              </a:rPr>
              <a:t>CCDTL for Linac4.</a:t>
            </a:r>
            <a:endParaRPr lang="ru-RU" sz="2400" b="1" i="1" dirty="0">
              <a:solidFill>
                <a:srgbClr val="C00000"/>
              </a:solidFill>
            </a:endParaRPr>
          </a:p>
        </p:txBody>
      </p:sp>
      <p:pic>
        <p:nvPicPr>
          <p:cNvPr id="4" name="Рисунок 3" descr="ccdtl_5.jpg"/>
          <p:cNvPicPr>
            <a:picLocks noChangeAspect="1"/>
          </p:cNvPicPr>
          <p:nvPr/>
        </p:nvPicPr>
        <p:blipFill>
          <a:blip r:embed="rId3" cstate="print"/>
          <a:stretch>
            <a:fillRect/>
          </a:stretch>
        </p:blipFill>
        <p:spPr>
          <a:xfrm>
            <a:off x="5868144" y="946964"/>
            <a:ext cx="3240360" cy="1977980"/>
          </a:xfrm>
          <a:prstGeom prst="rect">
            <a:avLst/>
          </a:prstGeom>
        </p:spPr>
      </p:pic>
      <p:pic>
        <p:nvPicPr>
          <p:cNvPr id="5" name="Рисунок 4" descr="2009-12-03_Модуль 1 на раме.jpg"/>
          <p:cNvPicPr>
            <a:picLocks noChangeAspect="1"/>
          </p:cNvPicPr>
          <p:nvPr/>
        </p:nvPicPr>
        <p:blipFill>
          <a:blip r:embed="rId4" cstate="print"/>
          <a:stretch>
            <a:fillRect/>
          </a:stretch>
        </p:blipFill>
        <p:spPr>
          <a:xfrm>
            <a:off x="5861282" y="4077072"/>
            <a:ext cx="3247222" cy="1944215"/>
          </a:xfrm>
          <a:prstGeom prst="rect">
            <a:avLst/>
          </a:prstGeom>
        </p:spPr>
      </p:pic>
      <p:graphicFrame>
        <p:nvGraphicFramePr>
          <p:cNvPr id="7" name="Таблица 6"/>
          <p:cNvGraphicFramePr>
            <a:graphicFrameLocks noGrp="1"/>
          </p:cNvGraphicFramePr>
          <p:nvPr/>
        </p:nvGraphicFramePr>
        <p:xfrm>
          <a:off x="107504" y="980728"/>
          <a:ext cx="5688632" cy="1920240"/>
        </p:xfrm>
        <a:graphic>
          <a:graphicData uri="http://schemas.openxmlformats.org/drawingml/2006/table">
            <a:tbl>
              <a:tblPr bandRow="1">
                <a:tableStyleId>{68D230F3-CF80-4859-8CE7-A43EE81993B5}</a:tableStyleId>
              </a:tblPr>
              <a:tblGrid>
                <a:gridCol w="648072"/>
                <a:gridCol w="5040560"/>
              </a:tblGrid>
              <a:tr h="370840">
                <a:tc>
                  <a:txBody>
                    <a:bodyPr/>
                    <a:lstStyle/>
                    <a:p>
                      <a:r>
                        <a:rPr lang="en-US" sz="1800" b="1" i="1" dirty="0" smtClean="0"/>
                        <a:t>2004</a:t>
                      </a:r>
                      <a:endParaRPr lang="ru-RU" sz="1800" b="1" i="1" dirty="0"/>
                    </a:p>
                  </a:txBody>
                  <a:tcPr anchor="ctr"/>
                </a:tc>
                <a:tc>
                  <a:txBody>
                    <a:bodyPr/>
                    <a:lstStyle/>
                    <a:p>
                      <a:r>
                        <a:rPr lang="en-US" sz="1800" b="1" i="1" dirty="0" smtClean="0"/>
                        <a:t>Start of an ISTC project for the construction of a CCDTL</a:t>
                      </a:r>
                      <a:r>
                        <a:rPr lang="en-US" sz="1800" b="1" i="1" baseline="0" dirty="0" smtClean="0"/>
                        <a:t> “pre-series” prototype in Russia</a:t>
                      </a:r>
                      <a:endParaRPr lang="ru-RU" sz="1800" b="1" i="1" dirty="0"/>
                    </a:p>
                  </a:txBody>
                  <a:tcPr anchor="ctr"/>
                </a:tc>
              </a:tr>
              <a:tr h="370840">
                <a:tc>
                  <a:txBody>
                    <a:bodyPr/>
                    <a:lstStyle/>
                    <a:p>
                      <a:r>
                        <a:rPr lang="en-US" sz="1800" i="1" dirty="0" smtClean="0"/>
                        <a:t>2005</a:t>
                      </a:r>
                    </a:p>
                    <a:p>
                      <a:r>
                        <a:rPr lang="en-US" sz="1800" i="1" dirty="0" smtClean="0"/>
                        <a:t>2006</a:t>
                      </a:r>
                      <a:endParaRPr lang="ru-RU" sz="1800" i="1" dirty="0"/>
                    </a:p>
                  </a:txBody>
                  <a:tcPr anchor="ctr"/>
                </a:tc>
                <a:tc>
                  <a:txBody>
                    <a:bodyPr/>
                    <a:lstStyle/>
                    <a:p>
                      <a:r>
                        <a:rPr lang="en-US" sz="1800" i="1" dirty="0" smtClean="0"/>
                        <a:t>Design and construction of the ISTC prototype</a:t>
                      </a:r>
                    </a:p>
                    <a:p>
                      <a:r>
                        <a:rPr lang="en-US" sz="1800" i="1" dirty="0" smtClean="0"/>
                        <a:t>at BINP / VNIITF</a:t>
                      </a:r>
                      <a:endParaRPr lang="ru-RU" sz="1800" i="1" dirty="0"/>
                    </a:p>
                  </a:txBody>
                  <a:tcPr anchor="ctr"/>
                </a:tc>
              </a:tr>
              <a:tr h="370840">
                <a:tc>
                  <a:txBody>
                    <a:bodyPr/>
                    <a:lstStyle/>
                    <a:p>
                      <a:r>
                        <a:rPr lang="en-US" sz="1800" b="1" i="1" dirty="0" smtClean="0"/>
                        <a:t>2007</a:t>
                      </a:r>
                      <a:endParaRPr lang="ru-RU" sz="1800" b="1" i="1" dirty="0"/>
                    </a:p>
                  </a:txBody>
                  <a:tcPr anchor="ctr"/>
                </a:tc>
                <a:tc>
                  <a:txBody>
                    <a:bodyPr/>
                    <a:lstStyle/>
                    <a:p>
                      <a:r>
                        <a:rPr lang="en-US" sz="1800" b="1" i="1" dirty="0" smtClean="0"/>
                        <a:t>Successful high power tests of the ISTC prototype at CERN</a:t>
                      </a:r>
                      <a:endParaRPr lang="ru-RU" sz="1800" b="1" i="1" dirty="0"/>
                    </a:p>
                  </a:txBody>
                  <a:tcPr anchor="ctr"/>
                </a:tc>
              </a:tr>
            </a:tbl>
          </a:graphicData>
        </a:graphic>
      </p:graphicFrame>
      <p:graphicFrame>
        <p:nvGraphicFramePr>
          <p:cNvPr id="8" name="Таблица 7"/>
          <p:cNvGraphicFramePr>
            <a:graphicFrameLocks noGrp="1"/>
          </p:cNvGraphicFramePr>
          <p:nvPr/>
        </p:nvGraphicFramePr>
        <p:xfrm>
          <a:off x="107504" y="3875306"/>
          <a:ext cx="5688632" cy="2194560"/>
        </p:xfrm>
        <a:graphic>
          <a:graphicData uri="http://schemas.openxmlformats.org/drawingml/2006/table">
            <a:tbl>
              <a:tblPr bandRow="1">
                <a:tableStyleId>{0E3FDE45-AF77-4B5C-9715-49D594BDF05E}</a:tableStyleId>
              </a:tblPr>
              <a:tblGrid>
                <a:gridCol w="648072"/>
                <a:gridCol w="5040560"/>
              </a:tblGrid>
              <a:tr h="370840">
                <a:tc>
                  <a:txBody>
                    <a:bodyPr/>
                    <a:lstStyle/>
                    <a:p>
                      <a:r>
                        <a:rPr lang="en-US" sz="1800" b="1" i="1" dirty="0" smtClean="0"/>
                        <a:t>2009</a:t>
                      </a:r>
                      <a:endParaRPr lang="ru-RU" sz="1800" b="1" i="1"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1" dirty="0" smtClean="0"/>
                        <a:t>Start of 2 ISTC project for the construction of the 7 CCDTL</a:t>
                      </a:r>
                      <a:r>
                        <a:rPr lang="en-US" sz="1800" b="1" i="1" baseline="0" dirty="0" smtClean="0"/>
                        <a:t> modules in Russia</a:t>
                      </a:r>
                      <a:endParaRPr lang="ru-RU" sz="1800" b="1" i="1" dirty="0" smtClean="0"/>
                    </a:p>
                  </a:txBody>
                  <a:tcPr anchor="ctr"/>
                </a:tc>
              </a:tr>
              <a:tr h="370840">
                <a:tc>
                  <a:txBody>
                    <a:bodyPr/>
                    <a:lstStyle/>
                    <a:p>
                      <a:r>
                        <a:rPr lang="en-US" sz="1800" i="1" dirty="0" smtClean="0"/>
                        <a:t>2010</a:t>
                      </a:r>
                    </a:p>
                    <a:p>
                      <a:r>
                        <a:rPr lang="en-US" sz="1800" i="1" dirty="0" smtClean="0"/>
                        <a:t>2013</a:t>
                      </a:r>
                      <a:endParaRPr lang="ru-RU" sz="1800" i="1" dirty="0"/>
                    </a:p>
                  </a:txBody>
                  <a:tcPr anchor="ctr"/>
                </a:tc>
                <a:tc>
                  <a:txBody>
                    <a:bodyPr/>
                    <a:lstStyle/>
                    <a:p>
                      <a:r>
                        <a:rPr lang="en-US" sz="1800" i="1" dirty="0" smtClean="0"/>
                        <a:t>Design and construction of the 7 CCDTL modules</a:t>
                      </a:r>
                    </a:p>
                    <a:p>
                      <a:r>
                        <a:rPr lang="en-US" sz="1800" i="1" dirty="0" smtClean="0"/>
                        <a:t>at BINP / VNIITF</a:t>
                      </a:r>
                      <a:endParaRPr lang="ru-RU" sz="1800" i="1" dirty="0"/>
                    </a:p>
                  </a:txBody>
                  <a:tcPr anchor="ctr"/>
                </a:tc>
              </a:tr>
              <a:tr h="370840">
                <a:tc>
                  <a:txBody>
                    <a:bodyPr/>
                    <a:lstStyle/>
                    <a:p>
                      <a:r>
                        <a:rPr lang="en-US" sz="1800" b="1" i="1" dirty="0" smtClean="0"/>
                        <a:t>2013</a:t>
                      </a:r>
                      <a:endParaRPr lang="ru-RU" sz="1800" b="1" i="1" dirty="0"/>
                    </a:p>
                  </a:txBody>
                  <a:tcPr anchor="ctr"/>
                </a:tc>
                <a:tc>
                  <a:txBody>
                    <a:bodyPr/>
                    <a:lstStyle/>
                    <a:p>
                      <a:r>
                        <a:rPr lang="en-US" sz="1800" b="1" i="1" dirty="0" smtClean="0"/>
                        <a:t>Successful high power tests of the first CCDTL module</a:t>
                      </a:r>
                    </a:p>
                    <a:p>
                      <a:r>
                        <a:rPr lang="en-US" sz="1800" b="1" i="1" dirty="0" smtClean="0"/>
                        <a:t>at CERN, delivery of the last module to CERN</a:t>
                      </a:r>
                      <a:endParaRPr lang="ru-RU" sz="1800" b="1" i="1" dirty="0"/>
                    </a:p>
                  </a:txBody>
                  <a:tcPr anchor="ctr"/>
                </a:tc>
              </a:tr>
            </a:tbl>
          </a:graphicData>
        </a:graphic>
      </p:graphicFrame>
      <p:sp>
        <p:nvSpPr>
          <p:cNvPr id="11" name="Скругленный прямоугольник 10"/>
          <p:cNvSpPr/>
          <p:nvPr/>
        </p:nvSpPr>
        <p:spPr>
          <a:xfrm>
            <a:off x="7164287" y="2276872"/>
            <a:ext cx="1872208" cy="576064"/>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sz="1600" i="1" dirty="0" smtClean="0"/>
              <a:t>ISTC prototype</a:t>
            </a:r>
          </a:p>
          <a:p>
            <a:pPr algn="ctr"/>
            <a:r>
              <a:rPr lang="en-US" sz="1600" i="1" dirty="0" smtClean="0">
                <a:cs typeface="Times New Roman" pitchFamily="18" charset="0"/>
              </a:rPr>
              <a:t>2</a:t>
            </a:r>
            <a:r>
              <a:rPr lang="en-US" sz="1600" i="1" dirty="0" smtClean="0">
                <a:cs typeface="Times New Roman" pitchFamily="18" charset="0"/>
                <a:sym typeface="Symbol"/>
              </a:rPr>
              <a:t> full tanks </a:t>
            </a:r>
            <a:r>
              <a:rPr lang="en-US" sz="1600" dirty="0" smtClean="0">
                <a:cs typeface="Times New Roman" pitchFamily="18" charset="0"/>
                <a:sym typeface="Symbol"/>
              </a:rPr>
              <a:t>+</a:t>
            </a:r>
            <a:r>
              <a:rPr lang="en-US" sz="1600" i="1" dirty="0" smtClean="0">
                <a:cs typeface="Times New Roman" pitchFamily="18" charset="0"/>
                <a:sym typeface="Symbol"/>
              </a:rPr>
              <a:t> CC</a:t>
            </a:r>
            <a:endParaRPr lang="ru-RU" sz="1600" dirty="0">
              <a:cs typeface="Times New Roman" pitchFamily="18" charset="0"/>
            </a:endParaRPr>
          </a:p>
        </p:txBody>
      </p:sp>
      <p:sp>
        <p:nvSpPr>
          <p:cNvPr id="12" name="Скругленный прямоугольник 11"/>
          <p:cNvSpPr/>
          <p:nvPr/>
        </p:nvSpPr>
        <p:spPr>
          <a:xfrm>
            <a:off x="5940152" y="5373215"/>
            <a:ext cx="1872208" cy="576064"/>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00" i="1" dirty="0" smtClean="0"/>
              <a:t>CCDTL module</a:t>
            </a:r>
          </a:p>
          <a:p>
            <a:pPr algn="ctr"/>
            <a:r>
              <a:rPr lang="en-US" sz="1600" i="1" dirty="0" smtClean="0">
                <a:cs typeface="Times New Roman" pitchFamily="18" charset="0"/>
              </a:rPr>
              <a:t>3</a:t>
            </a:r>
            <a:r>
              <a:rPr lang="en-US" sz="1600" i="1" dirty="0" smtClean="0">
                <a:cs typeface="Times New Roman" pitchFamily="18" charset="0"/>
                <a:sym typeface="Symbol"/>
              </a:rPr>
              <a:t> full tanks </a:t>
            </a:r>
            <a:r>
              <a:rPr lang="en-US" sz="1600" dirty="0" smtClean="0">
                <a:cs typeface="Times New Roman" pitchFamily="18" charset="0"/>
                <a:sym typeface="Symbol"/>
              </a:rPr>
              <a:t>+</a:t>
            </a:r>
            <a:r>
              <a:rPr lang="en-US" sz="1600" i="1" dirty="0" smtClean="0">
                <a:cs typeface="Times New Roman" pitchFamily="18" charset="0"/>
                <a:sym typeface="Symbol"/>
              </a:rPr>
              <a:t> 2 CCs</a:t>
            </a:r>
            <a:endParaRPr lang="ru-RU" sz="1600" dirty="0">
              <a:cs typeface="Times New Roman" pitchFamily="18" charset="0"/>
            </a:endParaRPr>
          </a:p>
        </p:txBody>
      </p:sp>
      <p:sp>
        <p:nvSpPr>
          <p:cNvPr id="17" name="TextBox 16"/>
          <p:cNvSpPr txBox="1"/>
          <p:nvPr/>
        </p:nvSpPr>
        <p:spPr>
          <a:xfrm>
            <a:off x="8004477" y="5374956"/>
            <a:ext cx="671979" cy="646331"/>
          </a:xfrm>
          <a:prstGeom prst="rect">
            <a:avLst/>
          </a:prstGeom>
          <a:noFill/>
        </p:spPr>
        <p:txBody>
          <a:bodyPr wrap="none" rtlCol="0">
            <a:spAutoFit/>
          </a:bodyPr>
          <a:lstStyle/>
          <a:p>
            <a:r>
              <a:rPr lang="en-US" sz="3600" b="1" dirty="0" smtClean="0">
                <a:solidFill>
                  <a:srgbClr val="C00000"/>
                </a:solidFill>
                <a:sym typeface="Symbol"/>
              </a:rPr>
              <a:t></a:t>
            </a:r>
            <a:r>
              <a:rPr lang="en-US" sz="3600" b="1" dirty="0" smtClean="0">
                <a:solidFill>
                  <a:srgbClr val="C00000"/>
                </a:solidFill>
              </a:rPr>
              <a:t>7</a:t>
            </a:r>
            <a:endParaRPr lang="ru-RU" sz="3600" b="1" dirty="0">
              <a:solidFill>
                <a:srgbClr val="C00000"/>
              </a:solidFill>
            </a:endParaRPr>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0" name="Рисунок 89" descr="Open half tank.jpg"/>
          <p:cNvPicPr>
            <a:picLocks noChangeAspect="1"/>
          </p:cNvPicPr>
          <p:nvPr/>
        </p:nvPicPr>
        <p:blipFill>
          <a:blip r:embed="rId3" cstate="print"/>
          <a:stretch>
            <a:fillRect/>
          </a:stretch>
        </p:blipFill>
        <p:spPr>
          <a:xfrm>
            <a:off x="179512" y="548680"/>
            <a:ext cx="2808312" cy="2808312"/>
          </a:xfrm>
          <a:prstGeom prst="rect">
            <a:avLst/>
          </a:prstGeom>
        </p:spPr>
      </p:pic>
      <p:sp>
        <p:nvSpPr>
          <p:cNvPr id="2" name="TextBox 1"/>
          <p:cNvSpPr txBox="1"/>
          <p:nvPr/>
        </p:nvSpPr>
        <p:spPr>
          <a:xfrm>
            <a:off x="107504" y="87015"/>
            <a:ext cx="8928992" cy="461665"/>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2400" b="1" i="1" dirty="0" smtClean="0">
                <a:solidFill>
                  <a:srgbClr val="C00000"/>
                </a:solidFill>
              </a:rPr>
              <a:t>CCDTL for Linac4.</a:t>
            </a:r>
            <a:endParaRPr lang="ru-RU" sz="2400" b="1" i="1" dirty="0">
              <a:solidFill>
                <a:srgbClr val="C00000"/>
              </a:solidFill>
            </a:endParaRPr>
          </a:p>
        </p:txBody>
      </p:sp>
      <p:pic>
        <p:nvPicPr>
          <p:cNvPr id="29" name="Рисунок 28" descr="WEIOA01f5.jpg"/>
          <p:cNvPicPr>
            <a:picLocks noChangeAspect="1"/>
          </p:cNvPicPr>
          <p:nvPr/>
        </p:nvPicPr>
        <p:blipFill>
          <a:blip r:embed="rId4" cstate="print"/>
          <a:stretch>
            <a:fillRect/>
          </a:stretch>
        </p:blipFill>
        <p:spPr>
          <a:xfrm>
            <a:off x="5436096" y="3789040"/>
            <a:ext cx="3609026" cy="2952328"/>
          </a:xfrm>
          <a:prstGeom prst="rect">
            <a:avLst/>
          </a:prstGeom>
        </p:spPr>
      </p:pic>
      <p:pic>
        <p:nvPicPr>
          <p:cNvPr id="30" name="Рисунок 29" descr="DT after EBW on CMM_00_ed_LR_fragment 2.jpg"/>
          <p:cNvPicPr>
            <a:picLocks noChangeAspect="1"/>
          </p:cNvPicPr>
          <p:nvPr/>
        </p:nvPicPr>
        <p:blipFill>
          <a:blip r:embed="rId5" cstate="print"/>
          <a:stretch>
            <a:fillRect/>
          </a:stretch>
        </p:blipFill>
        <p:spPr>
          <a:xfrm>
            <a:off x="3131840" y="1628800"/>
            <a:ext cx="2160240" cy="4399239"/>
          </a:xfrm>
          <a:prstGeom prst="rect">
            <a:avLst/>
          </a:prstGeom>
        </p:spPr>
      </p:pic>
      <p:sp>
        <p:nvSpPr>
          <p:cNvPr id="31" name="TextBox 30"/>
          <p:cNvSpPr txBox="1"/>
          <p:nvPr/>
        </p:nvSpPr>
        <p:spPr>
          <a:xfrm>
            <a:off x="1043608" y="3429000"/>
            <a:ext cx="814647" cy="369332"/>
          </a:xfrm>
          <a:prstGeom prst="rect">
            <a:avLst/>
          </a:prstGeom>
          <a:noFill/>
        </p:spPr>
        <p:txBody>
          <a:bodyPr wrap="none" rtlCol="0">
            <a:spAutoFit/>
          </a:bodyPr>
          <a:lstStyle/>
          <a:p>
            <a:r>
              <a:rPr lang="en-US" b="1" i="1" dirty="0" smtClean="0">
                <a:solidFill>
                  <a:srgbClr val="FF0000"/>
                </a:solidFill>
              </a:rPr>
              <a:t>VNIITF</a:t>
            </a:r>
            <a:endParaRPr lang="ru-RU" b="1" i="1" dirty="0">
              <a:solidFill>
                <a:srgbClr val="FF0000"/>
              </a:solidFill>
            </a:endParaRPr>
          </a:p>
        </p:txBody>
      </p:sp>
      <p:sp>
        <p:nvSpPr>
          <p:cNvPr id="32" name="TextBox 31"/>
          <p:cNvSpPr txBox="1"/>
          <p:nvPr/>
        </p:nvSpPr>
        <p:spPr>
          <a:xfrm>
            <a:off x="3851920" y="6093296"/>
            <a:ext cx="651140" cy="369332"/>
          </a:xfrm>
          <a:prstGeom prst="rect">
            <a:avLst/>
          </a:prstGeom>
          <a:noFill/>
        </p:spPr>
        <p:txBody>
          <a:bodyPr wrap="none" rtlCol="0">
            <a:spAutoFit/>
          </a:bodyPr>
          <a:lstStyle/>
          <a:p>
            <a:r>
              <a:rPr lang="en-US" b="1" i="1" dirty="0" smtClean="0">
                <a:solidFill>
                  <a:srgbClr val="FF0000"/>
                </a:solidFill>
              </a:rPr>
              <a:t>BINP</a:t>
            </a:r>
            <a:endParaRPr lang="ru-RU" b="1" i="1" dirty="0">
              <a:solidFill>
                <a:srgbClr val="FF0000"/>
              </a:solidFill>
            </a:endParaRPr>
          </a:p>
        </p:txBody>
      </p:sp>
      <p:sp>
        <p:nvSpPr>
          <p:cNvPr id="34" name="TextBox 33"/>
          <p:cNvSpPr txBox="1"/>
          <p:nvPr/>
        </p:nvSpPr>
        <p:spPr>
          <a:xfrm>
            <a:off x="6948264" y="3356992"/>
            <a:ext cx="699230" cy="369332"/>
          </a:xfrm>
          <a:prstGeom prst="rect">
            <a:avLst/>
          </a:prstGeom>
          <a:noFill/>
        </p:spPr>
        <p:txBody>
          <a:bodyPr wrap="none" rtlCol="0">
            <a:spAutoFit/>
          </a:bodyPr>
          <a:lstStyle/>
          <a:p>
            <a:r>
              <a:rPr lang="en-US" b="1" i="1" dirty="0" smtClean="0">
                <a:solidFill>
                  <a:srgbClr val="FF0000"/>
                </a:solidFill>
              </a:rPr>
              <a:t>CERN</a:t>
            </a:r>
            <a:endParaRPr lang="ru-RU" b="1" i="1" dirty="0">
              <a:solidFill>
                <a:srgbClr val="FF0000"/>
              </a:solidFill>
            </a:endParaRPr>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LINAC4-5__.jpg"/>
          <p:cNvPicPr>
            <a:picLocks noChangeAspect="1"/>
          </p:cNvPicPr>
          <p:nvPr/>
        </p:nvPicPr>
        <p:blipFill>
          <a:blip r:embed="rId2" cstate="print"/>
          <a:stretch>
            <a:fillRect/>
          </a:stretch>
        </p:blipFill>
        <p:spPr>
          <a:xfrm>
            <a:off x="0" y="332570"/>
            <a:ext cx="9144000" cy="6098977"/>
          </a:xfrm>
          <a:prstGeom prst="rect">
            <a:avLst/>
          </a:prstGeom>
        </p:spPr>
      </p:pic>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7504" y="2852936"/>
            <a:ext cx="8928992" cy="830997"/>
          </a:xfrm>
          <a:prstGeom prst="rect">
            <a:avLst/>
          </a:prstGeom>
          <a:noFill/>
          <a:effectLst>
            <a:outerShdw blurRad="50800" dist="38100" dir="2700000" algn="tl" rotWithShape="0">
              <a:prstClr val="black">
                <a:alpha val="40000"/>
              </a:prstClr>
            </a:outerShdw>
          </a:effectLst>
        </p:spPr>
        <p:txBody>
          <a:bodyPr wrap="square" rtlCol="0">
            <a:spAutoFit/>
          </a:bodyPr>
          <a:lstStyle/>
          <a:p>
            <a:pPr algn="ctr"/>
            <a:r>
              <a:rPr lang="en-US" sz="4800" b="1" i="1" dirty="0" smtClean="0">
                <a:solidFill>
                  <a:srgbClr val="C00000"/>
                </a:solidFill>
              </a:rPr>
              <a:t>2. Past SRF activities.</a:t>
            </a:r>
            <a:endParaRPr lang="ru-RU" sz="4800" b="1" i="1" dirty="0">
              <a:solidFill>
                <a:srgbClr val="C00000"/>
              </a:solidFill>
            </a:endParaRPr>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4"/>
          <p:cNvSpPr txBox="1">
            <a:spLocks noChangeArrowheads="1"/>
          </p:cNvSpPr>
          <p:nvPr/>
        </p:nvSpPr>
        <p:spPr bwMode="auto">
          <a:xfrm>
            <a:off x="0" y="0"/>
            <a:ext cx="9067800" cy="519113"/>
          </a:xfrm>
          <a:prstGeom prst="rect">
            <a:avLst/>
          </a:prstGeom>
          <a:noFill/>
          <a:ln w="9525">
            <a:noFill/>
            <a:miter lim="800000"/>
            <a:headEnd/>
            <a:tailEnd/>
          </a:ln>
        </p:spPr>
        <p:txBody>
          <a:bodyPr>
            <a:spAutoFit/>
          </a:bodyPr>
          <a:lstStyle/>
          <a:p>
            <a:pPr algn="ctr" eaLnBrk="0" hangingPunct="0">
              <a:spcBef>
                <a:spcPct val="50000"/>
              </a:spcBef>
            </a:pPr>
            <a:r>
              <a:rPr lang="en-US" sz="2800" b="1" i="1">
                <a:solidFill>
                  <a:srgbClr val="FF0000"/>
                </a:solidFill>
              </a:rPr>
              <a:t>RF superconducting electron photoinjector</a:t>
            </a:r>
            <a:endParaRPr lang="en-US" sz="2800" b="1">
              <a:solidFill>
                <a:srgbClr val="FF0000"/>
              </a:solidFill>
            </a:endParaRPr>
          </a:p>
        </p:txBody>
      </p:sp>
      <p:sp>
        <p:nvSpPr>
          <p:cNvPr id="2051" name="Text Box 15"/>
          <p:cNvSpPr txBox="1">
            <a:spLocks noChangeArrowheads="1"/>
          </p:cNvSpPr>
          <p:nvPr/>
        </p:nvSpPr>
        <p:spPr bwMode="auto">
          <a:xfrm>
            <a:off x="179388" y="476250"/>
            <a:ext cx="8839200" cy="2062103"/>
          </a:xfrm>
          <a:prstGeom prst="rect">
            <a:avLst/>
          </a:prstGeom>
          <a:noFill/>
          <a:ln w="9525">
            <a:noFill/>
            <a:miter lim="800000"/>
            <a:headEnd/>
            <a:tailEnd/>
          </a:ln>
        </p:spPr>
        <p:txBody>
          <a:bodyPr>
            <a:spAutoFit/>
          </a:bodyPr>
          <a:lstStyle/>
          <a:p>
            <a:pPr algn="just" eaLnBrk="0" hangingPunct="0"/>
            <a:r>
              <a:rPr lang="en-US" sz="1600" dirty="0"/>
              <a:t>A promising option of low </a:t>
            </a:r>
            <a:r>
              <a:rPr lang="en-US" sz="1600" dirty="0" err="1"/>
              <a:t>emittance</a:t>
            </a:r>
            <a:r>
              <a:rPr lang="en-US" sz="1600" dirty="0"/>
              <a:t>, high average current electron source is a CW photo-injector based on a superconducting RF gun. An advanced concept of such injector was worked out in collaboration with Research Center </a:t>
            </a:r>
            <a:r>
              <a:rPr lang="en-US" sz="1600" dirty="0" err="1"/>
              <a:t>Rossendorf</a:t>
            </a:r>
            <a:r>
              <a:rPr lang="en-US" sz="1600" dirty="0"/>
              <a:t> (FZR), </a:t>
            </a:r>
            <a:r>
              <a:rPr lang="en-US" sz="1600" dirty="0" smtClean="0"/>
              <a:t>Germany. </a:t>
            </a:r>
            <a:r>
              <a:rPr lang="en-US" sz="1600" dirty="0"/>
              <a:t>The main feature of the design is an original copper photo-cathode holder inside an SRF </a:t>
            </a:r>
            <a:r>
              <a:rPr lang="en-US" sz="1600" dirty="0" err="1"/>
              <a:t>Nb</a:t>
            </a:r>
            <a:r>
              <a:rPr lang="en-US" sz="1600" dirty="0"/>
              <a:t> cavity. The holder has no thermal contact with the cavity superconducting walls and produces no heat leakage to the </a:t>
            </a:r>
            <a:r>
              <a:rPr lang="en-US" sz="1600" dirty="0" err="1"/>
              <a:t>LHe</a:t>
            </a:r>
            <a:r>
              <a:rPr lang="en-US" sz="1600" dirty="0"/>
              <a:t> bath but is cooled by LN</a:t>
            </a:r>
            <a:r>
              <a:rPr lang="en-US" sz="1600" baseline="-25000" dirty="0"/>
              <a:t>2</a:t>
            </a:r>
            <a:r>
              <a:rPr lang="en-US" sz="1600" dirty="0"/>
              <a:t>. A </a:t>
            </a:r>
            <a:r>
              <a:rPr lang="en-US" sz="1600" dirty="0" err="1"/>
              <a:t>photolayer</a:t>
            </a:r>
            <a:r>
              <a:rPr lang="en-US" sz="1600" dirty="0"/>
              <a:t> of </a:t>
            </a:r>
            <a:r>
              <a:rPr lang="en-US" sz="1600" i="1" dirty="0"/>
              <a:t>Cs</a:t>
            </a:r>
            <a:r>
              <a:rPr lang="en-US" sz="1600" i="1" baseline="-25000" dirty="0"/>
              <a:t>2</a:t>
            </a:r>
            <a:r>
              <a:rPr lang="en-US" sz="1600" i="1" dirty="0"/>
              <a:t>Te</a:t>
            </a:r>
            <a:r>
              <a:rPr lang="en-US" sz="1600" dirty="0"/>
              <a:t> on a </a:t>
            </a:r>
            <a:r>
              <a:rPr lang="en-US" sz="1600" i="1" dirty="0"/>
              <a:t>Mo</a:t>
            </a:r>
            <a:r>
              <a:rPr lang="en-US" sz="1600" dirty="0"/>
              <a:t> substrate is deposited on top of a copper stem in a special preparation chamber and transported to the cathode holder by a manipulator. No vacuum break or cavity warm-up is necessary to change the photo-cathode.</a:t>
            </a:r>
          </a:p>
        </p:txBody>
      </p:sp>
      <p:pic>
        <p:nvPicPr>
          <p:cNvPr id="2052" name="Picture 16" descr="1"/>
          <p:cNvPicPr>
            <a:picLocks noChangeAspect="1" noChangeArrowheads="1"/>
          </p:cNvPicPr>
          <p:nvPr/>
        </p:nvPicPr>
        <p:blipFill>
          <a:blip r:embed="rId3" cstate="print"/>
          <a:srcRect/>
          <a:stretch>
            <a:fillRect/>
          </a:stretch>
        </p:blipFill>
        <p:spPr bwMode="auto">
          <a:xfrm>
            <a:off x="179388" y="3068638"/>
            <a:ext cx="5911850" cy="3770312"/>
          </a:xfrm>
          <a:prstGeom prst="rect">
            <a:avLst/>
          </a:prstGeom>
          <a:noFill/>
          <a:ln w="9525">
            <a:noFill/>
            <a:miter lim="800000"/>
            <a:headEnd/>
            <a:tailEnd/>
          </a:ln>
        </p:spPr>
      </p:pic>
      <p:sp>
        <p:nvSpPr>
          <p:cNvPr id="2053" name="Text Box 17"/>
          <p:cNvSpPr txBox="1">
            <a:spLocks noChangeArrowheads="1"/>
          </p:cNvSpPr>
          <p:nvPr/>
        </p:nvSpPr>
        <p:spPr bwMode="auto">
          <a:xfrm>
            <a:off x="6372225" y="3689350"/>
            <a:ext cx="2495550" cy="2289175"/>
          </a:xfrm>
          <a:prstGeom prst="rect">
            <a:avLst/>
          </a:prstGeom>
          <a:noFill/>
          <a:ln w="9525">
            <a:noFill/>
            <a:miter lim="800000"/>
            <a:headEnd/>
            <a:tailEnd/>
          </a:ln>
        </p:spPr>
        <p:txBody>
          <a:bodyPr wrap="none">
            <a:spAutoFit/>
          </a:bodyPr>
          <a:lstStyle/>
          <a:p>
            <a:r>
              <a:rPr lang="en-US"/>
              <a:t>1 – Nb Cavity</a:t>
            </a:r>
          </a:p>
          <a:p>
            <a:r>
              <a:rPr lang="en-US"/>
              <a:t>2 – Choke Filter</a:t>
            </a:r>
          </a:p>
          <a:p>
            <a:r>
              <a:rPr lang="en-US"/>
              <a:t>3 – Cooling Insert</a:t>
            </a:r>
          </a:p>
          <a:p>
            <a:r>
              <a:rPr lang="en-US"/>
              <a:t>4 – LN2 tube</a:t>
            </a:r>
          </a:p>
          <a:p>
            <a:r>
              <a:rPr lang="en-US"/>
              <a:t>5 – Ceramic Insulation</a:t>
            </a:r>
          </a:p>
          <a:p>
            <a:r>
              <a:rPr lang="en-US"/>
              <a:t>6 – Thermal Insulation</a:t>
            </a:r>
          </a:p>
          <a:p>
            <a:r>
              <a:rPr lang="en-US"/>
              <a:t>7 – 3-stage Coax Filter</a:t>
            </a:r>
          </a:p>
          <a:p>
            <a:r>
              <a:rPr lang="en-US"/>
              <a:t>8 – Cathode Stem</a:t>
            </a:r>
            <a:endParaRPr lang="ru-RU"/>
          </a:p>
        </p:txBody>
      </p:sp>
      <p:sp>
        <p:nvSpPr>
          <p:cNvPr id="6" name="Text Box 5"/>
          <p:cNvSpPr txBox="1">
            <a:spLocks noChangeArrowheads="1"/>
          </p:cNvSpPr>
          <p:nvPr/>
        </p:nvSpPr>
        <p:spPr bwMode="auto">
          <a:xfrm>
            <a:off x="8451850" y="6491288"/>
            <a:ext cx="692150" cy="366712"/>
          </a:xfrm>
          <a:prstGeom prst="rect">
            <a:avLst/>
          </a:prstGeom>
          <a:solidFill>
            <a:srgbClr val="FFFF00"/>
          </a:solidFill>
          <a:ln w="9525">
            <a:noFill/>
            <a:miter lim="800000"/>
            <a:headEnd/>
            <a:tailEnd/>
          </a:ln>
        </p:spPr>
        <p:txBody>
          <a:bodyPr wrap="none">
            <a:spAutoFit/>
          </a:bodyPr>
          <a:lstStyle/>
          <a:p>
            <a:r>
              <a:rPr lang="en-US" dirty="0"/>
              <a:t>1998</a:t>
            </a:r>
            <a:endParaRPr lang="ru-RU" dirty="0"/>
          </a:p>
        </p:txBody>
      </p:sp>
    </p:spTree>
  </p:cSld>
  <p:clrMapOvr>
    <a:masterClrMapping/>
  </p:clrMapOvr>
  <p:transition>
    <p:fade/>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6077</TotalTime>
  <Words>1420</Words>
  <Application>Microsoft Office PowerPoint</Application>
  <PresentationFormat>Экран (4:3)</PresentationFormat>
  <Paragraphs>301</Paragraphs>
  <Slides>35</Slides>
  <Notes>9</Notes>
  <HiddenSlides>0</HiddenSlides>
  <MMClips>0</MMClips>
  <ScaleCrop>false</ScaleCrop>
  <HeadingPairs>
    <vt:vector size="6" baseType="variant">
      <vt:variant>
        <vt:lpstr>Тема</vt:lpstr>
      </vt:variant>
      <vt:variant>
        <vt:i4>3</vt:i4>
      </vt:variant>
      <vt:variant>
        <vt:lpstr>Внедренные серверы OLE</vt:lpstr>
      </vt:variant>
      <vt:variant>
        <vt:i4>3</vt:i4>
      </vt:variant>
      <vt:variant>
        <vt:lpstr>Заголовки слайдов</vt:lpstr>
      </vt:variant>
      <vt:variant>
        <vt:i4>35</vt:i4>
      </vt:variant>
    </vt:vector>
  </HeadingPairs>
  <TitlesOfParts>
    <vt:vector size="41" baseType="lpstr">
      <vt:lpstr>Тема Office</vt:lpstr>
      <vt:lpstr>Оформление по умолчанию</vt:lpstr>
      <vt:lpstr>1_Тема Office</vt:lpstr>
      <vt:lpstr>Equation</vt:lpstr>
      <vt:lpstr>VISIO</vt:lpstr>
      <vt:lpstr>Mathcad</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tribendis</dc:creator>
  <cp:lastModifiedBy>Tribendis</cp:lastModifiedBy>
  <cp:revision>580</cp:revision>
  <dcterms:created xsi:type="dcterms:W3CDTF">2014-07-04T09:50:15Z</dcterms:created>
  <dcterms:modified xsi:type="dcterms:W3CDTF">2017-01-31T05:25:33Z</dcterms:modified>
</cp:coreProperties>
</file>