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25201563" cy="32397700"/>
  <p:notesSz cx="9931400" cy="14351000"/>
  <p:defaultTextStyle>
    <a:defPPr>
      <a:defRPr lang="en-US"/>
    </a:defPPr>
    <a:lvl1pPr marL="0" algn="l" defTabSz="1645288" rtl="0" eaLnBrk="1" latinLnBrk="0" hangingPunct="1">
      <a:defRPr sz="6500" kern="1200">
        <a:solidFill>
          <a:schemeClr val="tx1"/>
        </a:solidFill>
        <a:latin typeface="+mn-lt"/>
        <a:ea typeface="+mn-ea"/>
        <a:cs typeface="+mn-cs"/>
      </a:defRPr>
    </a:lvl1pPr>
    <a:lvl2pPr marL="1645288" algn="l" defTabSz="1645288" rtl="0" eaLnBrk="1" latinLnBrk="0" hangingPunct="1">
      <a:defRPr sz="6500" kern="1200">
        <a:solidFill>
          <a:schemeClr val="tx1"/>
        </a:solidFill>
        <a:latin typeface="+mn-lt"/>
        <a:ea typeface="+mn-ea"/>
        <a:cs typeface="+mn-cs"/>
      </a:defRPr>
    </a:lvl2pPr>
    <a:lvl3pPr marL="3290578" algn="l" defTabSz="1645288" rtl="0" eaLnBrk="1" latinLnBrk="0" hangingPunct="1">
      <a:defRPr sz="6500" kern="1200">
        <a:solidFill>
          <a:schemeClr val="tx1"/>
        </a:solidFill>
        <a:latin typeface="+mn-lt"/>
        <a:ea typeface="+mn-ea"/>
        <a:cs typeface="+mn-cs"/>
      </a:defRPr>
    </a:lvl3pPr>
    <a:lvl4pPr marL="4935864" algn="l" defTabSz="1645288" rtl="0" eaLnBrk="1" latinLnBrk="0" hangingPunct="1">
      <a:defRPr sz="6500" kern="1200">
        <a:solidFill>
          <a:schemeClr val="tx1"/>
        </a:solidFill>
        <a:latin typeface="+mn-lt"/>
        <a:ea typeface="+mn-ea"/>
        <a:cs typeface="+mn-cs"/>
      </a:defRPr>
    </a:lvl4pPr>
    <a:lvl5pPr marL="6581156" algn="l" defTabSz="1645288" rtl="0" eaLnBrk="1" latinLnBrk="0" hangingPunct="1">
      <a:defRPr sz="6500" kern="1200">
        <a:solidFill>
          <a:schemeClr val="tx1"/>
        </a:solidFill>
        <a:latin typeface="+mn-lt"/>
        <a:ea typeface="+mn-ea"/>
        <a:cs typeface="+mn-cs"/>
      </a:defRPr>
    </a:lvl5pPr>
    <a:lvl6pPr marL="8226444" algn="l" defTabSz="1645288" rtl="0" eaLnBrk="1" latinLnBrk="0" hangingPunct="1">
      <a:defRPr sz="6500" kern="1200">
        <a:solidFill>
          <a:schemeClr val="tx1"/>
        </a:solidFill>
        <a:latin typeface="+mn-lt"/>
        <a:ea typeface="+mn-ea"/>
        <a:cs typeface="+mn-cs"/>
      </a:defRPr>
    </a:lvl6pPr>
    <a:lvl7pPr marL="9871733" algn="l" defTabSz="1645288" rtl="0" eaLnBrk="1" latinLnBrk="0" hangingPunct="1">
      <a:defRPr sz="6500" kern="1200">
        <a:solidFill>
          <a:schemeClr val="tx1"/>
        </a:solidFill>
        <a:latin typeface="+mn-lt"/>
        <a:ea typeface="+mn-ea"/>
        <a:cs typeface="+mn-cs"/>
      </a:defRPr>
    </a:lvl7pPr>
    <a:lvl8pPr marL="11517020" algn="l" defTabSz="1645288" rtl="0" eaLnBrk="1" latinLnBrk="0" hangingPunct="1">
      <a:defRPr sz="6500" kern="1200">
        <a:solidFill>
          <a:schemeClr val="tx1"/>
        </a:solidFill>
        <a:latin typeface="+mn-lt"/>
        <a:ea typeface="+mn-ea"/>
        <a:cs typeface="+mn-cs"/>
      </a:defRPr>
    </a:lvl8pPr>
    <a:lvl9pPr marL="13162309" algn="l" defTabSz="1645288" rtl="0" eaLnBrk="1" latinLnBrk="0" hangingPunct="1">
      <a:defRPr sz="6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04">
          <p15:clr>
            <a:srgbClr val="A4A3A4"/>
          </p15:clr>
        </p15:guide>
        <p15:guide id="2" pos="79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713" autoAdjust="0"/>
    <p:restoredTop sz="94991" autoAdjust="0"/>
  </p:normalViewPr>
  <p:slideViewPr>
    <p:cSldViewPr snapToObjects="1">
      <p:cViewPr>
        <p:scale>
          <a:sx n="40" d="100"/>
          <a:sy n="40" d="100"/>
        </p:scale>
        <p:origin x="1123" y="24"/>
      </p:cViewPr>
      <p:guideLst>
        <p:guide orient="horz" pos="10204"/>
        <p:guide pos="79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607" cy="717550"/>
          </a:xfrm>
          <a:prstGeom prst="rect">
            <a:avLst/>
          </a:prstGeom>
        </p:spPr>
        <p:txBody>
          <a:bodyPr vert="horz" lIns="138751" tIns="69376" rIns="138751" bIns="69376" rtlCol="0"/>
          <a:lstStyle>
            <a:lvl1pPr algn="l">
              <a:defRPr sz="1800"/>
            </a:lvl1pPr>
          </a:lstStyle>
          <a:p>
            <a:endParaRPr lang="en-US"/>
          </a:p>
        </p:txBody>
      </p:sp>
      <p:sp>
        <p:nvSpPr>
          <p:cNvPr id="3" name="Date Placeholder 2"/>
          <p:cNvSpPr>
            <a:spLocks noGrp="1"/>
          </p:cNvSpPr>
          <p:nvPr>
            <p:ph type="dt" idx="1"/>
          </p:nvPr>
        </p:nvSpPr>
        <p:spPr>
          <a:xfrm>
            <a:off x="5625495" y="0"/>
            <a:ext cx="4303607" cy="717550"/>
          </a:xfrm>
          <a:prstGeom prst="rect">
            <a:avLst/>
          </a:prstGeom>
        </p:spPr>
        <p:txBody>
          <a:bodyPr vert="horz" lIns="138751" tIns="69376" rIns="138751" bIns="69376" rtlCol="0"/>
          <a:lstStyle>
            <a:lvl1pPr algn="r">
              <a:defRPr sz="1800"/>
            </a:lvl1pPr>
          </a:lstStyle>
          <a:p>
            <a:fld id="{8AC3CB60-633D-3443-88D8-1B6182EC6C16}" type="datetimeFigureOut">
              <a:rPr lang="en-US" smtClean="0"/>
              <a:pPr/>
              <a:t>9/11/2017</a:t>
            </a:fld>
            <a:endParaRPr lang="en-US"/>
          </a:p>
        </p:txBody>
      </p:sp>
      <p:sp>
        <p:nvSpPr>
          <p:cNvPr id="4" name="Slide Image Placeholder 3"/>
          <p:cNvSpPr>
            <a:spLocks noGrp="1" noRot="1" noChangeAspect="1"/>
          </p:cNvSpPr>
          <p:nvPr>
            <p:ph type="sldImg" idx="2"/>
          </p:nvPr>
        </p:nvSpPr>
        <p:spPr>
          <a:xfrm>
            <a:off x="2873375" y="1076325"/>
            <a:ext cx="4184650" cy="5381625"/>
          </a:xfrm>
          <a:prstGeom prst="rect">
            <a:avLst/>
          </a:prstGeom>
          <a:noFill/>
          <a:ln w="12700">
            <a:solidFill>
              <a:prstClr val="black"/>
            </a:solidFill>
          </a:ln>
        </p:spPr>
        <p:txBody>
          <a:bodyPr vert="horz" lIns="138751" tIns="69376" rIns="138751" bIns="69376" rtlCol="0" anchor="ctr"/>
          <a:lstStyle/>
          <a:p>
            <a:endParaRPr lang="en-US"/>
          </a:p>
        </p:txBody>
      </p:sp>
      <p:sp>
        <p:nvSpPr>
          <p:cNvPr id="5" name="Notes Placeholder 4"/>
          <p:cNvSpPr>
            <a:spLocks noGrp="1"/>
          </p:cNvSpPr>
          <p:nvPr>
            <p:ph type="body" sz="quarter" idx="3"/>
          </p:nvPr>
        </p:nvSpPr>
        <p:spPr>
          <a:xfrm>
            <a:off x="993140" y="6816725"/>
            <a:ext cx="7945120" cy="6457950"/>
          </a:xfrm>
          <a:prstGeom prst="rect">
            <a:avLst/>
          </a:prstGeom>
        </p:spPr>
        <p:txBody>
          <a:bodyPr vert="horz" lIns="138751" tIns="69376" rIns="138751" bIns="69376"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6" name="Footer Placeholder 5"/>
          <p:cNvSpPr>
            <a:spLocks noGrp="1"/>
          </p:cNvSpPr>
          <p:nvPr>
            <p:ph type="ftr" sz="quarter" idx="4"/>
          </p:nvPr>
        </p:nvSpPr>
        <p:spPr>
          <a:xfrm>
            <a:off x="0" y="13630959"/>
            <a:ext cx="4303607" cy="717550"/>
          </a:xfrm>
          <a:prstGeom prst="rect">
            <a:avLst/>
          </a:prstGeom>
        </p:spPr>
        <p:txBody>
          <a:bodyPr vert="horz" lIns="138751" tIns="69376" rIns="138751" bIns="69376" rtlCol="0" anchor="b"/>
          <a:lstStyle>
            <a:lvl1pPr algn="l">
              <a:defRPr sz="1800"/>
            </a:lvl1pPr>
          </a:lstStyle>
          <a:p>
            <a:endParaRPr lang="en-US"/>
          </a:p>
        </p:txBody>
      </p:sp>
      <p:sp>
        <p:nvSpPr>
          <p:cNvPr id="7" name="Slide Number Placeholder 6"/>
          <p:cNvSpPr>
            <a:spLocks noGrp="1"/>
          </p:cNvSpPr>
          <p:nvPr>
            <p:ph type="sldNum" sz="quarter" idx="5"/>
          </p:nvPr>
        </p:nvSpPr>
        <p:spPr>
          <a:xfrm>
            <a:off x="5625495" y="13630959"/>
            <a:ext cx="4303607" cy="717550"/>
          </a:xfrm>
          <a:prstGeom prst="rect">
            <a:avLst/>
          </a:prstGeom>
        </p:spPr>
        <p:txBody>
          <a:bodyPr vert="horz" lIns="138751" tIns="69376" rIns="138751" bIns="69376" rtlCol="0" anchor="b"/>
          <a:lstStyle>
            <a:lvl1pPr algn="r">
              <a:defRPr sz="1800"/>
            </a:lvl1pPr>
          </a:lstStyle>
          <a:p>
            <a:fld id="{0A6974DE-5A3C-B642-904C-C540BE9D7C3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384962" rtl="0" eaLnBrk="1" latinLnBrk="0" hangingPunct="1">
      <a:defRPr sz="1000" kern="1200">
        <a:solidFill>
          <a:schemeClr val="tx1"/>
        </a:solidFill>
        <a:latin typeface="+mn-lt"/>
        <a:ea typeface="+mn-ea"/>
        <a:cs typeface="+mn-cs"/>
      </a:defRPr>
    </a:lvl1pPr>
    <a:lvl2pPr marL="384962" algn="l" defTabSz="384962" rtl="0" eaLnBrk="1" latinLnBrk="0" hangingPunct="1">
      <a:defRPr sz="1000" kern="1200">
        <a:solidFill>
          <a:schemeClr val="tx1"/>
        </a:solidFill>
        <a:latin typeface="+mn-lt"/>
        <a:ea typeface="+mn-ea"/>
        <a:cs typeface="+mn-cs"/>
      </a:defRPr>
    </a:lvl2pPr>
    <a:lvl3pPr marL="769925" algn="l" defTabSz="384962" rtl="0" eaLnBrk="1" latinLnBrk="0" hangingPunct="1">
      <a:defRPr sz="1000" kern="1200">
        <a:solidFill>
          <a:schemeClr val="tx1"/>
        </a:solidFill>
        <a:latin typeface="+mn-lt"/>
        <a:ea typeface="+mn-ea"/>
        <a:cs typeface="+mn-cs"/>
      </a:defRPr>
    </a:lvl3pPr>
    <a:lvl4pPr marL="1154887" algn="l" defTabSz="384962" rtl="0" eaLnBrk="1" latinLnBrk="0" hangingPunct="1">
      <a:defRPr sz="1000" kern="1200">
        <a:solidFill>
          <a:schemeClr val="tx1"/>
        </a:solidFill>
        <a:latin typeface="+mn-lt"/>
        <a:ea typeface="+mn-ea"/>
        <a:cs typeface="+mn-cs"/>
      </a:defRPr>
    </a:lvl4pPr>
    <a:lvl5pPr marL="1539850" algn="l" defTabSz="384962" rtl="0" eaLnBrk="1" latinLnBrk="0" hangingPunct="1">
      <a:defRPr sz="1000" kern="1200">
        <a:solidFill>
          <a:schemeClr val="tx1"/>
        </a:solidFill>
        <a:latin typeface="+mn-lt"/>
        <a:ea typeface="+mn-ea"/>
        <a:cs typeface="+mn-cs"/>
      </a:defRPr>
    </a:lvl5pPr>
    <a:lvl6pPr marL="1924812" algn="l" defTabSz="384962" rtl="0" eaLnBrk="1" latinLnBrk="0" hangingPunct="1">
      <a:defRPr sz="1000" kern="1200">
        <a:solidFill>
          <a:schemeClr val="tx1"/>
        </a:solidFill>
        <a:latin typeface="+mn-lt"/>
        <a:ea typeface="+mn-ea"/>
        <a:cs typeface="+mn-cs"/>
      </a:defRPr>
    </a:lvl6pPr>
    <a:lvl7pPr marL="2309774" algn="l" defTabSz="384962" rtl="0" eaLnBrk="1" latinLnBrk="0" hangingPunct="1">
      <a:defRPr sz="1000" kern="1200">
        <a:solidFill>
          <a:schemeClr val="tx1"/>
        </a:solidFill>
        <a:latin typeface="+mn-lt"/>
        <a:ea typeface="+mn-ea"/>
        <a:cs typeface="+mn-cs"/>
      </a:defRPr>
    </a:lvl7pPr>
    <a:lvl8pPr marL="2694737" algn="l" defTabSz="384962" rtl="0" eaLnBrk="1" latinLnBrk="0" hangingPunct="1">
      <a:defRPr sz="1000" kern="1200">
        <a:solidFill>
          <a:schemeClr val="tx1"/>
        </a:solidFill>
        <a:latin typeface="+mn-lt"/>
        <a:ea typeface="+mn-ea"/>
        <a:cs typeface="+mn-cs"/>
      </a:defRPr>
    </a:lvl8pPr>
    <a:lvl9pPr marL="3079699" algn="l" defTabSz="384962"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73375" y="1076325"/>
            <a:ext cx="4184650" cy="53816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6974DE-5A3C-B642-904C-C540BE9D7C3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90123" y="10064288"/>
            <a:ext cx="21421329" cy="6944507"/>
          </a:xfrm>
        </p:spPr>
        <p:txBody>
          <a:bodyPr/>
          <a:lstStyle/>
          <a:p>
            <a:r>
              <a:rPr lang="it-IT"/>
              <a:t>Click to edit Master title style</a:t>
            </a:r>
            <a:endParaRPr lang="en-US"/>
          </a:p>
        </p:txBody>
      </p:sp>
      <p:sp>
        <p:nvSpPr>
          <p:cNvPr id="3" name="Subtitle 2"/>
          <p:cNvSpPr>
            <a:spLocks noGrp="1"/>
          </p:cNvSpPr>
          <p:nvPr>
            <p:ph type="subTitle" idx="1"/>
          </p:nvPr>
        </p:nvSpPr>
        <p:spPr>
          <a:xfrm>
            <a:off x="3780235" y="18358697"/>
            <a:ext cx="17641094" cy="8279412"/>
          </a:xfrm>
        </p:spPr>
        <p:txBody>
          <a:bodyPr/>
          <a:lstStyle>
            <a:lvl1pPr marL="0" indent="0" algn="ctr">
              <a:buNone/>
              <a:defRPr>
                <a:solidFill>
                  <a:schemeClr val="tx1">
                    <a:tint val="75000"/>
                  </a:schemeClr>
                </a:solidFill>
              </a:defRPr>
            </a:lvl1pPr>
            <a:lvl2pPr marL="1645288" indent="0" algn="ctr">
              <a:buNone/>
              <a:defRPr>
                <a:solidFill>
                  <a:schemeClr val="tx1">
                    <a:tint val="75000"/>
                  </a:schemeClr>
                </a:solidFill>
              </a:defRPr>
            </a:lvl2pPr>
            <a:lvl3pPr marL="3290578" indent="0" algn="ctr">
              <a:buNone/>
              <a:defRPr>
                <a:solidFill>
                  <a:schemeClr val="tx1">
                    <a:tint val="75000"/>
                  </a:schemeClr>
                </a:solidFill>
              </a:defRPr>
            </a:lvl3pPr>
            <a:lvl4pPr marL="4935864" indent="0" algn="ctr">
              <a:buNone/>
              <a:defRPr>
                <a:solidFill>
                  <a:schemeClr val="tx1">
                    <a:tint val="75000"/>
                  </a:schemeClr>
                </a:solidFill>
              </a:defRPr>
            </a:lvl4pPr>
            <a:lvl5pPr marL="6581156" indent="0" algn="ctr">
              <a:buNone/>
              <a:defRPr>
                <a:solidFill>
                  <a:schemeClr val="tx1">
                    <a:tint val="75000"/>
                  </a:schemeClr>
                </a:solidFill>
              </a:defRPr>
            </a:lvl5pPr>
            <a:lvl6pPr marL="8226444" indent="0" algn="ctr">
              <a:buNone/>
              <a:defRPr>
                <a:solidFill>
                  <a:schemeClr val="tx1">
                    <a:tint val="75000"/>
                  </a:schemeClr>
                </a:solidFill>
              </a:defRPr>
            </a:lvl6pPr>
            <a:lvl7pPr marL="9871733" indent="0" algn="ctr">
              <a:buNone/>
              <a:defRPr>
                <a:solidFill>
                  <a:schemeClr val="tx1">
                    <a:tint val="75000"/>
                  </a:schemeClr>
                </a:solidFill>
              </a:defRPr>
            </a:lvl7pPr>
            <a:lvl8pPr marL="11517020" indent="0" algn="ctr">
              <a:buNone/>
              <a:defRPr>
                <a:solidFill>
                  <a:schemeClr val="tx1">
                    <a:tint val="75000"/>
                  </a:schemeClr>
                </a:solidFill>
              </a:defRPr>
            </a:lvl8pPr>
            <a:lvl9pPr marL="13162309"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6586C09D-AFC3-B040-AD2F-315C9D41DF88}" type="datetimeFigureOut">
              <a:rPr lang="en-US" smtClean="0"/>
              <a:pPr/>
              <a:t>9/11/2017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6586C09D-AFC3-B040-AD2F-315C9D41DF88}" type="datetimeFigureOut">
              <a:rPr lang="en-US" smtClean="0"/>
              <a:pPr/>
              <a:t>9/11/2017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9381" y="6127070"/>
            <a:ext cx="15624095" cy="130588227"/>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3473965" y="6127070"/>
            <a:ext cx="46465382" cy="130588227"/>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6586C09D-AFC3-B040-AD2F-315C9D41DF88}" type="datetimeFigureOut">
              <a:rPr lang="en-US" smtClean="0"/>
              <a:pPr/>
              <a:t>9/11/2017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6586C09D-AFC3-B040-AD2F-315C9D41DF88}" type="datetimeFigureOut">
              <a:rPr lang="en-US" smtClean="0"/>
              <a:pPr/>
              <a:t>9/11/2017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90756" y="20818526"/>
            <a:ext cx="21421329" cy="6434543"/>
          </a:xfrm>
        </p:spPr>
        <p:txBody>
          <a:bodyPr anchor="t"/>
          <a:lstStyle>
            <a:lvl1pPr algn="l">
              <a:defRPr sz="14400" b="1" cap="all"/>
            </a:lvl1pPr>
          </a:lstStyle>
          <a:p>
            <a:r>
              <a:rPr lang="it-IT"/>
              <a:t>Click to edit Master title style</a:t>
            </a:r>
            <a:endParaRPr lang="en-US"/>
          </a:p>
        </p:txBody>
      </p:sp>
      <p:sp>
        <p:nvSpPr>
          <p:cNvPr id="3" name="Text Placeholder 2"/>
          <p:cNvSpPr>
            <a:spLocks noGrp="1"/>
          </p:cNvSpPr>
          <p:nvPr>
            <p:ph type="body" idx="1"/>
          </p:nvPr>
        </p:nvSpPr>
        <p:spPr>
          <a:xfrm>
            <a:off x="1990756" y="13731536"/>
            <a:ext cx="21421329" cy="7086995"/>
          </a:xfrm>
        </p:spPr>
        <p:txBody>
          <a:bodyPr anchor="b"/>
          <a:lstStyle>
            <a:lvl1pPr marL="0" indent="0">
              <a:buNone/>
              <a:defRPr sz="7200">
                <a:solidFill>
                  <a:schemeClr val="tx1">
                    <a:tint val="75000"/>
                  </a:schemeClr>
                </a:solidFill>
              </a:defRPr>
            </a:lvl1pPr>
            <a:lvl2pPr marL="1645288" indent="0">
              <a:buNone/>
              <a:defRPr sz="6500">
                <a:solidFill>
                  <a:schemeClr val="tx1">
                    <a:tint val="75000"/>
                  </a:schemeClr>
                </a:solidFill>
              </a:defRPr>
            </a:lvl2pPr>
            <a:lvl3pPr marL="3290578" indent="0">
              <a:buNone/>
              <a:defRPr sz="5800">
                <a:solidFill>
                  <a:schemeClr val="tx1">
                    <a:tint val="75000"/>
                  </a:schemeClr>
                </a:solidFill>
              </a:defRPr>
            </a:lvl3pPr>
            <a:lvl4pPr marL="4935864" indent="0">
              <a:buNone/>
              <a:defRPr sz="5000">
                <a:solidFill>
                  <a:schemeClr val="tx1">
                    <a:tint val="75000"/>
                  </a:schemeClr>
                </a:solidFill>
              </a:defRPr>
            </a:lvl4pPr>
            <a:lvl5pPr marL="6581156" indent="0">
              <a:buNone/>
              <a:defRPr sz="5000">
                <a:solidFill>
                  <a:schemeClr val="tx1">
                    <a:tint val="75000"/>
                  </a:schemeClr>
                </a:solidFill>
              </a:defRPr>
            </a:lvl5pPr>
            <a:lvl6pPr marL="8226444" indent="0">
              <a:buNone/>
              <a:defRPr sz="5000">
                <a:solidFill>
                  <a:schemeClr val="tx1">
                    <a:tint val="75000"/>
                  </a:schemeClr>
                </a:solidFill>
              </a:defRPr>
            </a:lvl6pPr>
            <a:lvl7pPr marL="9871733" indent="0">
              <a:buNone/>
              <a:defRPr sz="5000">
                <a:solidFill>
                  <a:schemeClr val="tx1">
                    <a:tint val="75000"/>
                  </a:schemeClr>
                </a:solidFill>
              </a:defRPr>
            </a:lvl7pPr>
            <a:lvl8pPr marL="11517020" indent="0">
              <a:buNone/>
              <a:defRPr sz="5000">
                <a:solidFill>
                  <a:schemeClr val="tx1">
                    <a:tint val="75000"/>
                  </a:schemeClr>
                </a:solidFill>
              </a:defRPr>
            </a:lvl8pPr>
            <a:lvl9pPr marL="13162309" indent="0">
              <a:buNone/>
              <a:defRPr sz="50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6586C09D-AFC3-B040-AD2F-315C9D41DF88}" type="datetimeFigureOut">
              <a:rPr lang="en-US" smtClean="0"/>
              <a:pPr/>
              <a:t>9/11/2017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3473967" y="35712464"/>
            <a:ext cx="31042552" cy="101002830"/>
          </a:xfrm>
        </p:spPr>
        <p:txBody>
          <a:bodyPr/>
          <a:lstStyle>
            <a:lvl1pPr>
              <a:defRPr sz="10100"/>
            </a:lvl1pPr>
            <a:lvl2pPr>
              <a:defRPr sz="8600"/>
            </a:lvl2pPr>
            <a:lvl3pPr>
              <a:defRPr sz="7200"/>
            </a:lvl3pPr>
            <a:lvl4pPr>
              <a:defRPr sz="6500"/>
            </a:lvl4pPr>
            <a:lvl5pPr>
              <a:defRPr sz="6500"/>
            </a:lvl5pPr>
            <a:lvl6pPr>
              <a:defRPr sz="6500"/>
            </a:lvl6pPr>
            <a:lvl7pPr>
              <a:defRPr sz="6500"/>
            </a:lvl7pPr>
            <a:lvl8pPr>
              <a:defRPr sz="6500"/>
            </a:lvl8pPr>
            <a:lvl9pPr>
              <a:defRPr sz="65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34936543" y="35712464"/>
            <a:ext cx="31046926" cy="101002830"/>
          </a:xfrm>
        </p:spPr>
        <p:txBody>
          <a:bodyPr/>
          <a:lstStyle>
            <a:lvl1pPr>
              <a:defRPr sz="10100"/>
            </a:lvl1pPr>
            <a:lvl2pPr>
              <a:defRPr sz="8600"/>
            </a:lvl2pPr>
            <a:lvl3pPr>
              <a:defRPr sz="7200"/>
            </a:lvl3pPr>
            <a:lvl4pPr>
              <a:defRPr sz="6500"/>
            </a:lvl4pPr>
            <a:lvl5pPr>
              <a:defRPr sz="6500"/>
            </a:lvl5pPr>
            <a:lvl6pPr>
              <a:defRPr sz="6500"/>
            </a:lvl6pPr>
            <a:lvl7pPr>
              <a:defRPr sz="6500"/>
            </a:lvl7pPr>
            <a:lvl8pPr>
              <a:defRPr sz="6500"/>
            </a:lvl8pPr>
            <a:lvl9pPr>
              <a:defRPr sz="65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6586C09D-AFC3-B040-AD2F-315C9D41DF88}" type="datetimeFigureOut">
              <a:rPr lang="en-US" smtClean="0"/>
              <a:pPr/>
              <a:t>9/11/2017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60081" y="1297416"/>
            <a:ext cx="22681407" cy="5399617"/>
          </a:xfrm>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1260082" y="7251994"/>
            <a:ext cx="11135067" cy="3022283"/>
          </a:xfrm>
        </p:spPr>
        <p:txBody>
          <a:bodyPr anchor="b"/>
          <a:lstStyle>
            <a:lvl1pPr marL="0" indent="0">
              <a:buNone/>
              <a:defRPr sz="8600" b="1"/>
            </a:lvl1pPr>
            <a:lvl2pPr marL="1645288" indent="0">
              <a:buNone/>
              <a:defRPr sz="7200" b="1"/>
            </a:lvl2pPr>
            <a:lvl3pPr marL="3290578" indent="0">
              <a:buNone/>
              <a:defRPr sz="6500" b="1"/>
            </a:lvl3pPr>
            <a:lvl4pPr marL="4935864" indent="0">
              <a:buNone/>
              <a:defRPr sz="5800" b="1"/>
            </a:lvl4pPr>
            <a:lvl5pPr marL="6581156" indent="0">
              <a:buNone/>
              <a:defRPr sz="5800" b="1"/>
            </a:lvl5pPr>
            <a:lvl6pPr marL="8226444" indent="0">
              <a:buNone/>
              <a:defRPr sz="5800" b="1"/>
            </a:lvl6pPr>
            <a:lvl7pPr marL="9871733" indent="0">
              <a:buNone/>
              <a:defRPr sz="5800" b="1"/>
            </a:lvl7pPr>
            <a:lvl8pPr marL="11517020" indent="0">
              <a:buNone/>
              <a:defRPr sz="5800" b="1"/>
            </a:lvl8pPr>
            <a:lvl9pPr marL="13162309" indent="0">
              <a:buNone/>
              <a:defRPr sz="5800" b="1"/>
            </a:lvl9pPr>
          </a:lstStyle>
          <a:p>
            <a:pPr lvl="0"/>
            <a:r>
              <a:rPr lang="it-IT"/>
              <a:t>Click to edit Master text styles</a:t>
            </a:r>
          </a:p>
        </p:txBody>
      </p:sp>
      <p:sp>
        <p:nvSpPr>
          <p:cNvPr id="4" name="Content Placeholder 3"/>
          <p:cNvSpPr>
            <a:spLocks noGrp="1"/>
          </p:cNvSpPr>
          <p:nvPr>
            <p:ph sz="half" idx="2"/>
          </p:nvPr>
        </p:nvSpPr>
        <p:spPr>
          <a:xfrm>
            <a:off x="1260082" y="10274273"/>
            <a:ext cx="11135067" cy="18666177"/>
          </a:xfrm>
        </p:spPr>
        <p:txBody>
          <a:bodyPr/>
          <a:lstStyle>
            <a:lvl1pPr>
              <a:defRPr sz="8600"/>
            </a:lvl1pPr>
            <a:lvl2pPr>
              <a:defRPr sz="7200"/>
            </a:lvl2pPr>
            <a:lvl3pPr>
              <a:defRPr sz="6500"/>
            </a:lvl3pPr>
            <a:lvl4pPr>
              <a:defRPr sz="5800"/>
            </a:lvl4pPr>
            <a:lvl5pPr>
              <a:defRPr sz="5800"/>
            </a:lvl5pPr>
            <a:lvl6pPr>
              <a:defRPr sz="5800"/>
            </a:lvl6pPr>
            <a:lvl7pPr>
              <a:defRPr sz="5800"/>
            </a:lvl7pPr>
            <a:lvl8pPr>
              <a:defRPr sz="5800"/>
            </a:lvl8pPr>
            <a:lvl9pPr>
              <a:defRPr sz="5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12802051" y="7251994"/>
            <a:ext cx="11139441" cy="3022283"/>
          </a:xfrm>
        </p:spPr>
        <p:txBody>
          <a:bodyPr anchor="b"/>
          <a:lstStyle>
            <a:lvl1pPr marL="0" indent="0">
              <a:buNone/>
              <a:defRPr sz="8600" b="1"/>
            </a:lvl1pPr>
            <a:lvl2pPr marL="1645288" indent="0">
              <a:buNone/>
              <a:defRPr sz="7200" b="1"/>
            </a:lvl2pPr>
            <a:lvl3pPr marL="3290578" indent="0">
              <a:buNone/>
              <a:defRPr sz="6500" b="1"/>
            </a:lvl3pPr>
            <a:lvl4pPr marL="4935864" indent="0">
              <a:buNone/>
              <a:defRPr sz="5800" b="1"/>
            </a:lvl4pPr>
            <a:lvl5pPr marL="6581156" indent="0">
              <a:buNone/>
              <a:defRPr sz="5800" b="1"/>
            </a:lvl5pPr>
            <a:lvl6pPr marL="8226444" indent="0">
              <a:buNone/>
              <a:defRPr sz="5800" b="1"/>
            </a:lvl6pPr>
            <a:lvl7pPr marL="9871733" indent="0">
              <a:buNone/>
              <a:defRPr sz="5800" b="1"/>
            </a:lvl7pPr>
            <a:lvl8pPr marL="11517020" indent="0">
              <a:buNone/>
              <a:defRPr sz="5800" b="1"/>
            </a:lvl8pPr>
            <a:lvl9pPr marL="13162309" indent="0">
              <a:buNone/>
              <a:defRPr sz="5800" b="1"/>
            </a:lvl9pPr>
          </a:lstStyle>
          <a:p>
            <a:pPr lvl="0"/>
            <a:r>
              <a:rPr lang="it-IT"/>
              <a:t>Click to edit Master text styles</a:t>
            </a:r>
          </a:p>
        </p:txBody>
      </p:sp>
      <p:sp>
        <p:nvSpPr>
          <p:cNvPr id="6" name="Content Placeholder 5"/>
          <p:cNvSpPr>
            <a:spLocks noGrp="1"/>
          </p:cNvSpPr>
          <p:nvPr>
            <p:ph sz="quarter" idx="4"/>
          </p:nvPr>
        </p:nvSpPr>
        <p:spPr>
          <a:xfrm>
            <a:off x="12802051" y="10274273"/>
            <a:ext cx="11139441" cy="18666177"/>
          </a:xfrm>
        </p:spPr>
        <p:txBody>
          <a:bodyPr/>
          <a:lstStyle>
            <a:lvl1pPr>
              <a:defRPr sz="8600"/>
            </a:lvl1pPr>
            <a:lvl2pPr>
              <a:defRPr sz="7200"/>
            </a:lvl2pPr>
            <a:lvl3pPr>
              <a:defRPr sz="6500"/>
            </a:lvl3pPr>
            <a:lvl4pPr>
              <a:defRPr sz="5800"/>
            </a:lvl4pPr>
            <a:lvl5pPr>
              <a:defRPr sz="5800"/>
            </a:lvl5pPr>
            <a:lvl6pPr>
              <a:defRPr sz="5800"/>
            </a:lvl6pPr>
            <a:lvl7pPr>
              <a:defRPr sz="5800"/>
            </a:lvl7pPr>
            <a:lvl8pPr>
              <a:defRPr sz="5800"/>
            </a:lvl8pPr>
            <a:lvl9pPr>
              <a:defRPr sz="5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6586C09D-AFC3-B040-AD2F-315C9D41DF88}" type="datetimeFigureOut">
              <a:rPr lang="en-US" smtClean="0"/>
              <a:pPr/>
              <a:t>9/11/2017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6586C09D-AFC3-B040-AD2F-315C9D41DF88}" type="datetimeFigureOut">
              <a:rPr lang="en-US" smtClean="0"/>
              <a:pPr/>
              <a:t>9/11/2017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86C09D-AFC3-B040-AD2F-315C9D41DF88}" type="datetimeFigureOut">
              <a:rPr lang="en-US" smtClean="0"/>
              <a:pPr/>
              <a:t>9/11/2017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081" y="1289909"/>
            <a:ext cx="8291141" cy="5489610"/>
          </a:xfrm>
        </p:spPr>
        <p:txBody>
          <a:bodyPr anchor="b"/>
          <a:lstStyle>
            <a:lvl1pPr algn="l">
              <a:defRPr sz="7200" b="1"/>
            </a:lvl1pPr>
          </a:lstStyle>
          <a:p>
            <a:r>
              <a:rPr lang="it-IT"/>
              <a:t>Click to edit Master title style</a:t>
            </a:r>
            <a:endParaRPr lang="en-US"/>
          </a:p>
        </p:txBody>
      </p:sp>
      <p:sp>
        <p:nvSpPr>
          <p:cNvPr id="3" name="Content Placeholder 2"/>
          <p:cNvSpPr>
            <a:spLocks noGrp="1"/>
          </p:cNvSpPr>
          <p:nvPr>
            <p:ph idx="1"/>
          </p:nvPr>
        </p:nvSpPr>
        <p:spPr>
          <a:xfrm>
            <a:off x="9853111" y="1289917"/>
            <a:ext cx="14088374" cy="27650539"/>
          </a:xfrm>
        </p:spPr>
        <p:txBody>
          <a:bodyPr/>
          <a:lstStyle>
            <a:lvl1pPr>
              <a:defRPr sz="11500"/>
            </a:lvl1pPr>
            <a:lvl2pPr>
              <a:defRPr sz="10100"/>
            </a:lvl2pPr>
            <a:lvl3pPr>
              <a:defRPr sz="8600"/>
            </a:lvl3pPr>
            <a:lvl4pPr>
              <a:defRPr sz="7200"/>
            </a:lvl4pPr>
            <a:lvl5pPr>
              <a:defRPr sz="7200"/>
            </a:lvl5pPr>
            <a:lvl6pPr>
              <a:defRPr sz="7200"/>
            </a:lvl6pPr>
            <a:lvl7pPr>
              <a:defRPr sz="7200"/>
            </a:lvl7pPr>
            <a:lvl8pPr>
              <a:defRPr sz="7200"/>
            </a:lvl8pPr>
            <a:lvl9pPr>
              <a:defRPr sz="72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1260081" y="6779527"/>
            <a:ext cx="8291141" cy="22160929"/>
          </a:xfrm>
        </p:spPr>
        <p:txBody>
          <a:bodyPr/>
          <a:lstStyle>
            <a:lvl1pPr marL="0" indent="0">
              <a:buNone/>
              <a:defRPr sz="5000"/>
            </a:lvl1pPr>
            <a:lvl2pPr marL="1645288" indent="0">
              <a:buNone/>
              <a:defRPr sz="4300"/>
            </a:lvl2pPr>
            <a:lvl3pPr marL="3290578" indent="0">
              <a:buNone/>
              <a:defRPr sz="3600"/>
            </a:lvl3pPr>
            <a:lvl4pPr marL="4935864" indent="0">
              <a:buNone/>
              <a:defRPr sz="3200"/>
            </a:lvl4pPr>
            <a:lvl5pPr marL="6581156" indent="0">
              <a:buNone/>
              <a:defRPr sz="3200"/>
            </a:lvl5pPr>
            <a:lvl6pPr marL="8226444" indent="0">
              <a:buNone/>
              <a:defRPr sz="3200"/>
            </a:lvl6pPr>
            <a:lvl7pPr marL="9871733" indent="0">
              <a:buNone/>
              <a:defRPr sz="3200"/>
            </a:lvl7pPr>
            <a:lvl8pPr marL="11517020" indent="0">
              <a:buNone/>
              <a:defRPr sz="3200"/>
            </a:lvl8pPr>
            <a:lvl9pPr marL="13162309" indent="0">
              <a:buNone/>
              <a:defRPr sz="3200"/>
            </a:lvl9pPr>
          </a:lstStyle>
          <a:p>
            <a:pPr lvl="0"/>
            <a:r>
              <a:rPr lang="it-IT"/>
              <a:t>Click to edit Master text styles</a:t>
            </a:r>
          </a:p>
        </p:txBody>
      </p:sp>
      <p:sp>
        <p:nvSpPr>
          <p:cNvPr id="5" name="Date Placeholder 4"/>
          <p:cNvSpPr>
            <a:spLocks noGrp="1"/>
          </p:cNvSpPr>
          <p:nvPr>
            <p:ph type="dt" sz="half" idx="10"/>
          </p:nvPr>
        </p:nvSpPr>
        <p:spPr/>
        <p:txBody>
          <a:bodyPr/>
          <a:lstStyle/>
          <a:p>
            <a:fld id="{6586C09D-AFC3-B040-AD2F-315C9D41DF88}" type="datetimeFigureOut">
              <a:rPr lang="en-US" smtClean="0"/>
              <a:pPr/>
              <a:t>9/11/2017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9683" y="22678390"/>
            <a:ext cx="15120938" cy="2677312"/>
          </a:xfrm>
        </p:spPr>
        <p:txBody>
          <a:bodyPr anchor="b"/>
          <a:lstStyle>
            <a:lvl1pPr algn="l">
              <a:defRPr sz="7200" b="1"/>
            </a:lvl1pPr>
          </a:lstStyle>
          <a:p>
            <a:r>
              <a:rPr lang="it-IT"/>
              <a:t>Click to edit Master title style</a:t>
            </a:r>
            <a:endParaRPr lang="en-US"/>
          </a:p>
        </p:txBody>
      </p:sp>
      <p:sp>
        <p:nvSpPr>
          <p:cNvPr id="3" name="Picture Placeholder 2"/>
          <p:cNvSpPr>
            <a:spLocks noGrp="1"/>
          </p:cNvSpPr>
          <p:nvPr>
            <p:ph type="pic" idx="1"/>
          </p:nvPr>
        </p:nvSpPr>
        <p:spPr>
          <a:xfrm>
            <a:off x="4939683" y="2894794"/>
            <a:ext cx="15120938" cy="19438620"/>
          </a:xfrm>
        </p:spPr>
        <p:txBody>
          <a:bodyPr/>
          <a:lstStyle>
            <a:lvl1pPr marL="0" indent="0">
              <a:buNone/>
              <a:defRPr sz="11500"/>
            </a:lvl1pPr>
            <a:lvl2pPr marL="1645288" indent="0">
              <a:buNone/>
              <a:defRPr sz="10100"/>
            </a:lvl2pPr>
            <a:lvl3pPr marL="3290578" indent="0">
              <a:buNone/>
              <a:defRPr sz="8600"/>
            </a:lvl3pPr>
            <a:lvl4pPr marL="4935864" indent="0">
              <a:buNone/>
              <a:defRPr sz="7200"/>
            </a:lvl4pPr>
            <a:lvl5pPr marL="6581156" indent="0">
              <a:buNone/>
              <a:defRPr sz="7200"/>
            </a:lvl5pPr>
            <a:lvl6pPr marL="8226444" indent="0">
              <a:buNone/>
              <a:defRPr sz="7200"/>
            </a:lvl6pPr>
            <a:lvl7pPr marL="9871733" indent="0">
              <a:buNone/>
              <a:defRPr sz="7200"/>
            </a:lvl7pPr>
            <a:lvl8pPr marL="11517020" indent="0">
              <a:buNone/>
              <a:defRPr sz="7200"/>
            </a:lvl8pPr>
            <a:lvl9pPr marL="13162309" indent="0">
              <a:buNone/>
              <a:defRPr sz="7200"/>
            </a:lvl9pPr>
          </a:lstStyle>
          <a:p>
            <a:endParaRPr lang="en-US"/>
          </a:p>
        </p:txBody>
      </p:sp>
      <p:sp>
        <p:nvSpPr>
          <p:cNvPr id="4" name="Text Placeholder 3"/>
          <p:cNvSpPr>
            <a:spLocks noGrp="1"/>
          </p:cNvSpPr>
          <p:nvPr>
            <p:ph type="body" sz="half" idx="2"/>
          </p:nvPr>
        </p:nvSpPr>
        <p:spPr>
          <a:xfrm>
            <a:off x="4939683" y="25355702"/>
            <a:ext cx="15120938" cy="3802228"/>
          </a:xfrm>
        </p:spPr>
        <p:txBody>
          <a:bodyPr/>
          <a:lstStyle>
            <a:lvl1pPr marL="0" indent="0">
              <a:buNone/>
              <a:defRPr sz="5000"/>
            </a:lvl1pPr>
            <a:lvl2pPr marL="1645288" indent="0">
              <a:buNone/>
              <a:defRPr sz="4300"/>
            </a:lvl2pPr>
            <a:lvl3pPr marL="3290578" indent="0">
              <a:buNone/>
              <a:defRPr sz="3600"/>
            </a:lvl3pPr>
            <a:lvl4pPr marL="4935864" indent="0">
              <a:buNone/>
              <a:defRPr sz="3200"/>
            </a:lvl4pPr>
            <a:lvl5pPr marL="6581156" indent="0">
              <a:buNone/>
              <a:defRPr sz="3200"/>
            </a:lvl5pPr>
            <a:lvl6pPr marL="8226444" indent="0">
              <a:buNone/>
              <a:defRPr sz="3200"/>
            </a:lvl6pPr>
            <a:lvl7pPr marL="9871733" indent="0">
              <a:buNone/>
              <a:defRPr sz="3200"/>
            </a:lvl7pPr>
            <a:lvl8pPr marL="11517020" indent="0">
              <a:buNone/>
              <a:defRPr sz="3200"/>
            </a:lvl8pPr>
            <a:lvl9pPr marL="13162309" indent="0">
              <a:buNone/>
              <a:defRPr sz="3200"/>
            </a:lvl9pPr>
          </a:lstStyle>
          <a:p>
            <a:pPr lvl="0"/>
            <a:r>
              <a:rPr lang="it-IT"/>
              <a:t>Click to edit Master text styles</a:t>
            </a:r>
          </a:p>
        </p:txBody>
      </p:sp>
      <p:sp>
        <p:nvSpPr>
          <p:cNvPr id="5" name="Date Placeholder 4"/>
          <p:cNvSpPr>
            <a:spLocks noGrp="1"/>
          </p:cNvSpPr>
          <p:nvPr>
            <p:ph type="dt" sz="half" idx="10"/>
          </p:nvPr>
        </p:nvSpPr>
        <p:spPr/>
        <p:txBody>
          <a:bodyPr/>
          <a:lstStyle/>
          <a:p>
            <a:fld id="{6586C09D-AFC3-B040-AD2F-315C9D41DF88}" type="datetimeFigureOut">
              <a:rPr lang="en-US" smtClean="0"/>
              <a:pPr/>
              <a:t>9/11/2017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3B44E-B61C-3D47-87CC-3F88E530CE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0081" y="1297416"/>
            <a:ext cx="22681407" cy="5399617"/>
          </a:xfrm>
          <a:prstGeom prst="rect">
            <a:avLst/>
          </a:prstGeom>
        </p:spPr>
        <p:txBody>
          <a:bodyPr vert="horz" lIns="329057" tIns="164528" rIns="329057" bIns="164528"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1260081" y="7559466"/>
            <a:ext cx="22681407" cy="21380984"/>
          </a:xfrm>
          <a:prstGeom prst="rect">
            <a:avLst/>
          </a:prstGeom>
        </p:spPr>
        <p:txBody>
          <a:bodyPr vert="horz" lIns="329057" tIns="164528" rIns="329057" bIns="164528"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1260081" y="30027870"/>
            <a:ext cx="5880365" cy="1724878"/>
          </a:xfrm>
          <a:prstGeom prst="rect">
            <a:avLst/>
          </a:prstGeom>
        </p:spPr>
        <p:txBody>
          <a:bodyPr vert="horz" lIns="329057" tIns="164528" rIns="329057" bIns="164528" rtlCol="0" anchor="ctr"/>
          <a:lstStyle>
            <a:lvl1pPr algn="l">
              <a:defRPr sz="4300">
                <a:solidFill>
                  <a:schemeClr val="tx1">
                    <a:tint val="75000"/>
                  </a:schemeClr>
                </a:solidFill>
              </a:defRPr>
            </a:lvl1pPr>
          </a:lstStyle>
          <a:p>
            <a:fld id="{6586C09D-AFC3-B040-AD2F-315C9D41DF88}" type="datetimeFigureOut">
              <a:rPr lang="en-US" smtClean="0"/>
              <a:pPr/>
              <a:t>9/11/2017</a:t>
            </a:fld>
            <a:endParaRPr lang="en-US"/>
          </a:p>
        </p:txBody>
      </p:sp>
      <p:sp>
        <p:nvSpPr>
          <p:cNvPr id="5" name="Footer Placeholder 4"/>
          <p:cNvSpPr>
            <a:spLocks noGrp="1"/>
          </p:cNvSpPr>
          <p:nvPr>
            <p:ph type="ftr" sz="quarter" idx="3"/>
          </p:nvPr>
        </p:nvSpPr>
        <p:spPr>
          <a:xfrm>
            <a:off x="8610537" y="30027870"/>
            <a:ext cx="7980495" cy="1724878"/>
          </a:xfrm>
          <a:prstGeom prst="rect">
            <a:avLst/>
          </a:prstGeom>
        </p:spPr>
        <p:txBody>
          <a:bodyPr vert="horz" lIns="329057" tIns="164528" rIns="329057" bIns="164528" rtlCol="0" anchor="ctr"/>
          <a:lstStyle>
            <a:lvl1pPr algn="ctr">
              <a:defRPr sz="4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8061123" y="30027870"/>
            <a:ext cx="5880365" cy="1724878"/>
          </a:xfrm>
          <a:prstGeom prst="rect">
            <a:avLst/>
          </a:prstGeom>
        </p:spPr>
        <p:txBody>
          <a:bodyPr vert="horz" lIns="329057" tIns="164528" rIns="329057" bIns="164528" rtlCol="0" anchor="ctr"/>
          <a:lstStyle>
            <a:lvl1pPr algn="r">
              <a:defRPr sz="4300">
                <a:solidFill>
                  <a:schemeClr val="tx1">
                    <a:tint val="75000"/>
                  </a:schemeClr>
                </a:solidFill>
              </a:defRPr>
            </a:lvl1pPr>
          </a:lstStyle>
          <a:p>
            <a:fld id="{AD93B44E-B61C-3D47-87CC-3F88E530CE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645288" rtl="0" eaLnBrk="1" latinLnBrk="0" hangingPunct="1">
        <a:spcBef>
          <a:spcPct val="0"/>
        </a:spcBef>
        <a:buNone/>
        <a:defRPr sz="15800" kern="1200">
          <a:solidFill>
            <a:schemeClr val="tx1"/>
          </a:solidFill>
          <a:latin typeface="+mj-lt"/>
          <a:ea typeface="+mj-ea"/>
          <a:cs typeface="+mj-cs"/>
        </a:defRPr>
      </a:lvl1pPr>
    </p:titleStyle>
    <p:bodyStyle>
      <a:lvl1pPr marL="1233968" indent="-1233968" algn="l" defTabSz="1645288" rtl="0" eaLnBrk="1" latinLnBrk="0" hangingPunct="1">
        <a:spcBef>
          <a:spcPct val="20000"/>
        </a:spcBef>
        <a:buFont typeface="Arial"/>
        <a:buChar char="•"/>
        <a:defRPr sz="11500" kern="1200">
          <a:solidFill>
            <a:schemeClr val="tx1"/>
          </a:solidFill>
          <a:latin typeface="+mn-lt"/>
          <a:ea typeface="+mn-ea"/>
          <a:cs typeface="+mn-cs"/>
        </a:defRPr>
      </a:lvl1pPr>
      <a:lvl2pPr marL="2673595" indent="-1028305" algn="l" defTabSz="1645288" rtl="0" eaLnBrk="1" latinLnBrk="0" hangingPunct="1">
        <a:spcBef>
          <a:spcPct val="20000"/>
        </a:spcBef>
        <a:buFont typeface="Arial"/>
        <a:buChar char="–"/>
        <a:defRPr sz="10100" kern="1200">
          <a:solidFill>
            <a:schemeClr val="tx1"/>
          </a:solidFill>
          <a:latin typeface="+mn-lt"/>
          <a:ea typeface="+mn-ea"/>
          <a:cs typeface="+mn-cs"/>
        </a:defRPr>
      </a:lvl2pPr>
      <a:lvl3pPr marL="4113221" indent="-822646" algn="l" defTabSz="1645288" rtl="0" eaLnBrk="1" latinLnBrk="0" hangingPunct="1">
        <a:spcBef>
          <a:spcPct val="20000"/>
        </a:spcBef>
        <a:buFont typeface="Arial"/>
        <a:buChar char="•"/>
        <a:defRPr sz="8600" kern="1200">
          <a:solidFill>
            <a:schemeClr val="tx1"/>
          </a:solidFill>
          <a:latin typeface="+mn-lt"/>
          <a:ea typeface="+mn-ea"/>
          <a:cs typeface="+mn-cs"/>
        </a:defRPr>
      </a:lvl3pPr>
      <a:lvl4pPr marL="5758510" indent="-822646" algn="l" defTabSz="1645288" rtl="0" eaLnBrk="1" latinLnBrk="0" hangingPunct="1">
        <a:spcBef>
          <a:spcPct val="20000"/>
        </a:spcBef>
        <a:buFont typeface="Arial"/>
        <a:buChar char="–"/>
        <a:defRPr sz="7200" kern="1200">
          <a:solidFill>
            <a:schemeClr val="tx1"/>
          </a:solidFill>
          <a:latin typeface="+mn-lt"/>
          <a:ea typeface="+mn-ea"/>
          <a:cs typeface="+mn-cs"/>
        </a:defRPr>
      </a:lvl4pPr>
      <a:lvl5pPr marL="7403799" indent="-822646" algn="l" defTabSz="1645288" rtl="0" eaLnBrk="1" latinLnBrk="0" hangingPunct="1">
        <a:spcBef>
          <a:spcPct val="20000"/>
        </a:spcBef>
        <a:buFont typeface="Arial"/>
        <a:buChar char="»"/>
        <a:defRPr sz="7200" kern="1200">
          <a:solidFill>
            <a:schemeClr val="tx1"/>
          </a:solidFill>
          <a:latin typeface="+mn-lt"/>
          <a:ea typeface="+mn-ea"/>
          <a:cs typeface="+mn-cs"/>
        </a:defRPr>
      </a:lvl5pPr>
      <a:lvl6pPr marL="9049087" indent="-822646" algn="l" defTabSz="1645288" rtl="0" eaLnBrk="1" latinLnBrk="0" hangingPunct="1">
        <a:spcBef>
          <a:spcPct val="20000"/>
        </a:spcBef>
        <a:buFont typeface="Arial"/>
        <a:buChar char="•"/>
        <a:defRPr sz="7200" kern="1200">
          <a:solidFill>
            <a:schemeClr val="tx1"/>
          </a:solidFill>
          <a:latin typeface="+mn-lt"/>
          <a:ea typeface="+mn-ea"/>
          <a:cs typeface="+mn-cs"/>
        </a:defRPr>
      </a:lvl6pPr>
      <a:lvl7pPr marL="10694373" indent="-822646" algn="l" defTabSz="1645288" rtl="0" eaLnBrk="1" latinLnBrk="0" hangingPunct="1">
        <a:spcBef>
          <a:spcPct val="20000"/>
        </a:spcBef>
        <a:buFont typeface="Arial"/>
        <a:buChar char="•"/>
        <a:defRPr sz="7200" kern="1200">
          <a:solidFill>
            <a:schemeClr val="tx1"/>
          </a:solidFill>
          <a:latin typeface="+mn-lt"/>
          <a:ea typeface="+mn-ea"/>
          <a:cs typeface="+mn-cs"/>
        </a:defRPr>
      </a:lvl7pPr>
      <a:lvl8pPr marL="12339666" indent="-822646" algn="l" defTabSz="1645288" rtl="0" eaLnBrk="1" latinLnBrk="0" hangingPunct="1">
        <a:spcBef>
          <a:spcPct val="20000"/>
        </a:spcBef>
        <a:buFont typeface="Arial"/>
        <a:buChar char="•"/>
        <a:defRPr sz="7200" kern="1200">
          <a:solidFill>
            <a:schemeClr val="tx1"/>
          </a:solidFill>
          <a:latin typeface="+mn-lt"/>
          <a:ea typeface="+mn-ea"/>
          <a:cs typeface="+mn-cs"/>
        </a:defRPr>
      </a:lvl8pPr>
      <a:lvl9pPr marL="13984957" indent="-822646" algn="l" defTabSz="1645288" rtl="0" eaLnBrk="1" latinLnBrk="0" hangingPunct="1">
        <a:spcBef>
          <a:spcPct val="20000"/>
        </a:spcBef>
        <a:buFont typeface="Arial"/>
        <a:buChar char="•"/>
        <a:defRPr sz="7200" kern="1200">
          <a:solidFill>
            <a:schemeClr val="tx1"/>
          </a:solidFill>
          <a:latin typeface="+mn-lt"/>
          <a:ea typeface="+mn-ea"/>
          <a:cs typeface="+mn-cs"/>
        </a:defRPr>
      </a:lvl9pPr>
    </p:bodyStyle>
    <p:otherStyle>
      <a:defPPr>
        <a:defRPr lang="en-US"/>
      </a:defPPr>
      <a:lvl1pPr marL="0" algn="l" defTabSz="1645288" rtl="0" eaLnBrk="1" latinLnBrk="0" hangingPunct="1">
        <a:defRPr sz="6500" kern="1200">
          <a:solidFill>
            <a:schemeClr val="tx1"/>
          </a:solidFill>
          <a:latin typeface="+mn-lt"/>
          <a:ea typeface="+mn-ea"/>
          <a:cs typeface="+mn-cs"/>
        </a:defRPr>
      </a:lvl1pPr>
      <a:lvl2pPr marL="1645288" algn="l" defTabSz="1645288" rtl="0" eaLnBrk="1" latinLnBrk="0" hangingPunct="1">
        <a:defRPr sz="6500" kern="1200">
          <a:solidFill>
            <a:schemeClr val="tx1"/>
          </a:solidFill>
          <a:latin typeface="+mn-lt"/>
          <a:ea typeface="+mn-ea"/>
          <a:cs typeface="+mn-cs"/>
        </a:defRPr>
      </a:lvl2pPr>
      <a:lvl3pPr marL="3290578" algn="l" defTabSz="1645288" rtl="0" eaLnBrk="1" latinLnBrk="0" hangingPunct="1">
        <a:defRPr sz="6500" kern="1200">
          <a:solidFill>
            <a:schemeClr val="tx1"/>
          </a:solidFill>
          <a:latin typeface="+mn-lt"/>
          <a:ea typeface="+mn-ea"/>
          <a:cs typeface="+mn-cs"/>
        </a:defRPr>
      </a:lvl3pPr>
      <a:lvl4pPr marL="4935864" algn="l" defTabSz="1645288" rtl="0" eaLnBrk="1" latinLnBrk="0" hangingPunct="1">
        <a:defRPr sz="6500" kern="1200">
          <a:solidFill>
            <a:schemeClr val="tx1"/>
          </a:solidFill>
          <a:latin typeface="+mn-lt"/>
          <a:ea typeface="+mn-ea"/>
          <a:cs typeface="+mn-cs"/>
        </a:defRPr>
      </a:lvl4pPr>
      <a:lvl5pPr marL="6581156" algn="l" defTabSz="1645288" rtl="0" eaLnBrk="1" latinLnBrk="0" hangingPunct="1">
        <a:defRPr sz="6500" kern="1200">
          <a:solidFill>
            <a:schemeClr val="tx1"/>
          </a:solidFill>
          <a:latin typeface="+mn-lt"/>
          <a:ea typeface="+mn-ea"/>
          <a:cs typeface="+mn-cs"/>
        </a:defRPr>
      </a:lvl5pPr>
      <a:lvl6pPr marL="8226444" algn="l" defTabSz="1645288" rtl="0" eaLnBrk="1" latinLnBrk="0" hangingPunct="1">
        <a:defRPr sz="6500" kern="1200">
          <a:solidFill>
            <a:schemeClr val="tx1"/>
          </a:solidFill>
          <a:latin typeface="+mn-lt"/>
          <a:ea typeface="+mn-ea"/>
          <a:cs typeface="+mn-cs"/>
        </a:defRPr>
      </a:lvl6pPr>
      <a:lvl7pPr marL="9871733" algn="l" defTabSz="1645288" rtl="0" eaLnBrk="1" latinLnBrk="0" hangingPunct="1">
        <a:defRPr sz="6500" kern="1200">
          <a:solidFill>
            <a:schemeClr val="tx1"/>
          </a:solidFill>
          <a:latin typeface="+mn-lt"/>
          <a:ea typeface="+mn-ea"/>
          <a:cs typeface="+mn-cs"/>
        </a:defRPr>
      </a:lvl7pPr>
      <a:lvl8pPr marL="11517020" algn="l" defTabSz="1645288" rtl="0" eaLnBrk="1" latinLnBrk="0" hangingPunct="1">
        <a:defRPr sz="6500" kern="1200">
          <a:solidFill>
            <a:schemeClr val="tx1"/>
          </a:solidFill>
          <a:latin typeface="+mn-lt"/>
          <a:ea typeface="+mn-ea"/>
          <a:cs typeface="+mn-cs"/>
        </a:defRPr>
      </a:lvl8pPr>
      <a:lvl9pPr marL="13162309" algn="l" defTabSz="1645288" rtl="0" eaLnBrk="1" latinLnBrk="0" hangingPunct="1">
        <a:defRPr sz="6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9" Type="http://schemas.openxmlformats.org/officeDocument/2006/relationships/image" Target="../media/image13.png"/><Relationship Id="rId3" Type="http://schemas.openxmlformats.org/officeDocument/2006/relationships/image" Target="../media/image1.png"/><Relationship Id="rId34" Type="http://schemas.openxmlformats.org/officeDocument/2006/relationships/image" Target="../media/image9.png"/><Relationship Id="rId42" Type="http://schemas.openxmlformats.org/officeDocument/2006/relationships/image" Target="../media/image16.jpeg"/><Relationship Id="rId7" Type="http://schemas.openxmlformats.org/officeDocument/2006/relationships/image" Target="../media/image4.png"/><Relationship Id="rId33" Type="http://schemas.openxmlformats.org/officeDocument/2006/relationships/image" Target="../media/image8.png"/><Relationship Id="rId38" Type="http://schemas.openxmlformats.org/officeDocument/2006/relationships/image" Target="../media/image12.png"/><Relationship Id="rId2" Type="http://schemas.openxmlformats.org/officeDocument/2006/relationships/notesSlide" Target="../notesSlides/notesSlide1.xml"/><Relationship Id="rId29" Type="http://schemas.openxmlformats.org/officeDocument/2006/relationships/image" Target="../media/image5.pdf"/><Relationship Id="rId41"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4.pdf"/><Relationship Id="rId32" Type="http://schemas.openxmlformats.org/officeDocument/2006/relationships/image" Target="../media/image7.png"/><Relationship Id="rId37" Type="http://schemas.openxmlformats.org/officeDocument/2006/relationships/image" Target="../media/image11.png"/><Relationship Id="rId40" Type="http://schemas.openxmlformats.org/officeDocument/2006/relationships/image" Target="../media/image14.png"/><Relationship Id="rId5" Type="http://schemas.openxmlformats.org/officeDocument/2006/relationships/image" Target="../media/image3.png"/><Relationship Id="rId36" Type="http://schemas.openxmlformats.org/officeDocument/2006/relationships/image" Target="../media/image10.png"/><Relationship Id="rId31" Type="http://schemas.openxmlformats.org/officeDocument/2006/relationships/image" Target="../media/image6.png"/><Relationship Id="rId4" Type="http://schemas.openxmlformats.org/officeDocument/2006/relationships/image" Target="../media/image2.gif"/><Relationship Id="rId30" Type="http://schemas.openxmlformats.org/officeDocument/2006/relationships/image" Target="../media/image5.png"/><Relationship Id="rId35" Type="http://schemas.openxmlformats.org/officeDocument/2006/relationships/image" Target="../media/image10.pd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Box 84"/>
          <p:cNvSpPr txBox="1"/>
          <p:nvPr/>
        </p:nvSpPr>
        <p:spPr>
          <a:xfrm>
            <a:off x="19040177" y="6161035"/>
            <a:ext cx="5024872" cy="5132150"/>
          </a:xfrm>
          <a:prstGeom prst="rect">
            <a:avLst/>
          </a:prstGeom>
          <a:noFill/>
        </p:spPr>
        <p:txBody>
          <a:bodyPr wrap="square" lIns="91418" tIns="45708" rIns="91418" bIns="45708" rtlCol="0">
            <a:spAutoFit/>
          </a:bodyPr>
          <a:lstStyle/>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rPr>
              <a:t>Charge sensitive amplifier</a:t>
            </a:r>
            <a:r>
              <a:rPr lang="en-US" sz="2000" dirty="0">
                <a:latin typeface="Verdana"/>
                <a:ea typeface="Comic Sans MS" charset="0"/>
                <a:cs typeface="Verdana"/>
              </a:rPr>
              <a:t> based on a regulated </a:t>
            </a:r>
            <a:r>
              <a:rPr lang="en-US" sz="2000" dirty="0" err="1">
                <a:latin typeface="Verdana"/>
                <a:ea typeface="Comic Sans MS" charset="0"/>
                <a:cs typeface="Verdana"/>
              </a:rPr>
              <a:t>cascode</a:t>
            </a:r>
            <a:r>
              <a:rPr lang="en-US" sz="2000" dirty="0">
                <a:latin typeface="Verdana"/>
                <a:ea typeface="Comic Sans MS" charset="0"/>
                <a:cs typeface="Verdana"/>
              </a:rPr>
              <a:t> gain stage and featuring leakage current compensation</a:t>
            </a:r>
          </a:p>
          <a:p>
            <a:pPr marL="684378" lvl="1" indent="-299415" eaLnBrk="0" hangingPunct="0">
              <a:spcBef>
                <a:spcPts val="758"/>
              </a:spcBef>
              <a:spcAft>
                <a:spcPts val="253"/>
              </a:spcAft>
              <a:buFont typeface="Arial"/>
              <a:buChar char="•"/>
            </a:pPr>
            <a:r>
              <a:rPr lang="en-US" sz="2000" dirty="0">
                <a:latin typeface="Verdana"/>
                <a:ea typeface="Comic Sans MS" charset="0"/>
                <a:cs typeface="Verdana"/>
              </a:rPr>
              <a:t>Compact, single-ended </a:t>
            </a:r>
            <a:r>
              <a:rPr lang="en-US" sz="2000" b="1" dirty="0">
                <a:solidFill>
                  <a:srgbClr val="1F497D"/>
                </a:solidFill>
                <a:latin typeface="Verdana"/>
                <a:ea typeface="Comic Sans MS" charset="0"/>
                <a:cs typeface="Verdana"/>
              </a:rPr>
              <a:t>threshold discriminator</a:t>
            </a:r>
            <a:r>
              <a:rPr lang="en-US" sz="2000" dirty="0">
                <a:solidFill>
                  <a:srgbClr val="1F497D"/>
                </a:solidFill>
                <a:latin typeface="Verdana"/>
                <a:ea typeface="Comic Sans MS" charset="0"/>
                <a:cs typeface="Verdana"/>
              </a:rPr>
              <a:t> </a:t>
            </a:r>
            <a:r>
              <a:rPr lang="en-US" sz="2000" dirty="0">
                <a:latin typeface="Verdana"/>
                <a:ea typeface="Comic Sans MS" charset="0"/>
                <a:cs typeface="Verdana"/>
              </a:rPr>
              <a:t>featuring autozeroing, operated with the 40 MHz clock. This implementation is ideally insensitive to device threshold voltage mismatch </a:t>
            </a:r>
            <a:r>
              <a:rPr lang="en-US" sz="2000" dirty="0">
                <a:latin typeface="Verdana"/>
                <a:ea typeface="Comic Sans MS" charset="0"/>
                <a:cs typeface="Verdana"/>
                <a:sym typeface="Wingdings"/>
              </a:rPr>
              <a:t> trimming DAC not required</a:t>
            </a: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sym typeface="Wingdings"/>
              </a:rPr>
              <a:t>2-bit Flash ADC </a:t>
            </a:r>
            <a:r>
              <a:rPr lang="en-US" sz="2000" dirty="0">
                <a:latin typeface="Verdana"/>
                <a:ea typeface="Comic Sans MS" charset="0"/>
                <a:cs typeface="Verdana"/>
                <a:sym typeface="Wingdings"/>
              </a:rPr>
              <a:t>for digital conversion immediately after the preamplifier</a:t>
            </a:r>
            <a:endParaRPr lang="en-US" sz="281700" dirty="0">
              <a:latin typeface="Verdana"/>
              <a:ea typeface="Comic Sans MS" charset="0"/>
              <a:cs typeface="Verdana"/>
            </a:endParaRPr>
          </a:p>
        </p:txBody>
      </p:sp>
      <p:sp>
        <p:nvSpPr>
          <p:cNvPr id="4" name="Rounded Rectangle 3"/>
          <p:cNvSpPr/>
          <p:nvPr/>
        </p:nvSpPr>
        <p:spPr>
          <a:xfrm>
            <a:off x="666709" y="365573"/>
            <a:ext cx="23801475" cy="4122993"/>
          </a:xfrm>
          <a:prstGeom prst="roundRect">
            <a:avLst/>
          </a:prstGeom>
          <a:gradFill flip="none" rotWithShape="1">
            <a:gsLst>
              <a:gs pos="0">
                <a:schemeClr val="tx2">
                  <a:lumMod val="50000"/>
                </a:schemeClr>
              </a:gs>
              <a:gs pos="100000">
                <a:schemeClr val="tx2">
                  <a:lumMod val="50000"/>
                </a:schemeClr>
              </a:gs>
              <a:gs pos="50000">
                <a:schemeClr val="accent1">
                  <a:lumMod val="75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91418" tIns="45708" rIns="91418" bIns="45708" rtlCol="0" anchor="ctr"/>
          <a:lstStyle/>
          <a:p>
            <a:pPr algn="ctr"/>
            <a:endParaRPr lang="en-US"/>
          </a:p>
        </p:txBody>
      </p:sp>
      <p:sp>
        <p:nvSpPr>
          <p:cNvPr id="5" name="Text Box 12"/>
          <p:cNvSpPr txBox="1">
            <a:spLocks noChangeArrowheads="1"/>
          </p:cNvSpPr>
          <p:nvPr/>
        </p:nvSpPr>
        <p:spPr bwMode="auto">
          <a:xfrm>
            <a:off x="5156718" y="1035050"/>
            <a:ext cx="14911663" cy="1718672"/>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4900" b="1" dirty="0">
                <a:solidFill>
                  <a:schemeClr val="bg1"/>
                </a:solidFill>
                <a:latin typeface="Verdana"/>
                <a:cs typeface="Verdana"/>
              </a:rPr>
              <a:t>A 65nm CMOS Front-End with Zero Dead Time for Next Generation Pixel Detectors </a:t>
            </a:r>
            <a:endParaRPr lang="it-IT" sz="4900" b="1" dirty="0">
              <a:solidFill>
                <a:schemeClr val="bg1"/>
              </a:solidFill>
              <a:latin typeface="Verdana"/>
              <a:cs typeface="Verdana"/>
            </a:endParaRPr>
          </a:p>
        </p:txBody>
      </p:sp>
      <p:sp>
        <p:nvSpPr>
          <p:cNvPr id="6" name="Text Box 13"/>
          <p:cNvSpPr txBox="1">
            <a:spLocks noChangeArrowheads="1"/>
          </p:cNvSpPr>
          <p:nvPr/>
        </p:nvSpPr>
        <p:spPr bwMode="auto">
          <a:xfrm>
            <a:off x="7533836" y="3016250"/>
            <a:ext cx="11734025" cy="1134153"/>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5000"/>
              </a:lnSpc>
              <a:spcBef>
                <a:spcPct val="50000"/>
              </a:spcBef>
            </a:pPr>
            <a:r>
              <a:rPr lang="it-IT" sz="3000" dirty="0">
                <a:solidFill>
                  <a:srgbClr val="FFFFFF"/>
                </a:solidFill>
                <a:latin typeface="Verdana" charset="0"/>
              </a:rPr>
              <a:t>L. Gaioni</a:t>
            </a:r>
            <a:r>
              <a:rPr lang="it-IT" sz="3000" baseline="30000" dirty="0">
                <a:solidFill>
                  <a:srgbClr val="FFFFFF"/>
                </a:solidFill>
                <a:latin typeface="Verdana" charset="0"/>
              </a:rPr>
              <a:t>1,3</a:t>
            </a:r>
            <a:r>
              <a:rPr lang="it-IT" sz="3000" dirty="0">
                <a:solidFill>
                  <a:srgbClr val="FFFFFF"/>
                </a:solidFill>
                <a:latin typeface="Verdana" charset="0"/>
              </a:rPr>
              <a:t>, </a:t>
            </a:r>
            <a:r>
              <a:rPr lang="it-IT" sz="3000" u="sng" dirty="0">
                <a:solidFill>
                  <a:srgbClr val="FFFFFF"/>
                </a:solidFill>
                <a:latin typeface="Verdana" charset="0"/>
              </a:rPr>
              <a:t>D. Braga</a:t>
            </a:r>
            <a:r>
              <a:rPr lang="it-IT" sz="3000" baseline="30000" dirty="0">
                <a:solidFill>
                  <a:srgbClr val="FFFFFF"/>
                </a:solidFill>
                <a:latin typeface="Verdana" charset="0"/>
              </a:rPr>
              <a:t>4</a:t>
            </a:r>
            <a:r>
              <a:rPr lang="it-IT" sz="3000" dirty="0">
                <a:solidFill>
                  <a:srgbClr val="FFFFFF"/>
                </a:solidFill>
                <a:latin typeface="Verdana" charset="0"/>
              </a:rPr>
              <a:t>, D. Christian</a:t>
            </a:r>
            <a:r>
              <a:rPr lang="it-IT" sz="3000" baseline="30000" dirty="0">
                <a:solidFill>
                  <a:srgbClr val="FFFFFF"/>
                </a:solidFill>
                <a:latin typeface="Verdana" charset="0"/>
              </a:rPr>
              <a:t>4</a:t>
            </a:r>
            <a:r>
              <a:rPr lang="it-IT" sz="3000" dirty="0">
                <a:solidFill>
                  <a:srgbClr val="FFFFFF"/>
                </a:solidFill>
                <a:latin typeface="Verdana" charset="0"/>
              </a:rPr>
              <a:t>, G. Deptuch</a:t>
            </a:r>
            <a:r>
              <a:rPr lang="it-IT" sz="3000" baseline="30000" dirty="0">
                <a:solidFill>
                  <a:srgbClr val="FFFFFF"/>
                </a:solidFill>
                <a:latin typeface="Verdana" charset="0"/>
              </a:rPr>
              <a:t>4</a:t>
            </a:r>
            <a:r>
              <a:rPr lang="it-IT" sz="3000" dirty="0">
                <a:solidFill>
                  <a:srgbClr val="FFFFFF"/>
                </a:solidFill>
                <a:latin typeface="Verdana" charset="0"/>
              </a:rPr>
              <a:t>,             F. Fahim</a:t>
            </a:r>
            <a:r>
              <a:rPr lang="it-IT" sz="3000" baseline="30000" dirty="0">
                <a:solidFill>
                  <a:srgbClr val="FFFFFF"/>
                </a:solidFill>
                <a:latin typeface="Verdana" charset="0"/>
              </a:rPr>
              <a:t>4</a:t>
            </a:r>
            <a:r>
              <a:rPr lang="it-IT" sz="3000" dirty="0">
                <a:solidFill>
                  <a:srgbClr val="FFFFFF"/>
                </a:solidFill>
                <a:latin typeface="Verdana" charset="0"/>
              </a:rPr>
              <a:t>, B. Nodari</a:t>
            </a:r>
            <a:r>
              <a:rPr lang="it-IT" sz="3000" baseline="30000" dirty="0">
                <a:solidFill>
                  <a:srgbClr val="FFFFFF"/>
                </a:solidFill>
                <a:latin typeface="Verdana" charset="0"/>
              </a:rPr>
              <a:t>5, </a:t>
            </a:r>
            <a:r>
              <a:rPr lang="it-IT" sz="3000" dirty="0">
                <a:solidFill>
                  <a:srgbClr val="FFFFFF"/>
                </a:solidFill>
                <a:latin typeface="Verdana" charset="0"/>
              </a:rPr>
              <a:t>L. Ratti</a:t>
            </a:r>
            <a:r>
              <a:rPr lang="it-IT" sz="3000" baseline="30000" dirty="0">
                <a:solidFill>
                  <a:srgbClr val="FFFFFF"/>
                </a:solidFill>
                <a:latin typeface="Verdana" charset="0"/>
              </a:rPr>
              <a:t>2,3</a:t>
            </a:r>
            <a:r>
              <a:rPr lang="it-IT" sz="3000" dirty="0">
                <a:solidFill>
                  <a:srgbClr val="FFFFFF"/>
                </a:solidFill>
                <a:latin typeface="Verdana" charset="0"/>
              </a:rPr>
              <a:t>, V. Re</a:t>
            </a:r>
            <a:r>
              <a:rPr lang="it-IT" sz="3000" baseline="30000" dirty="0">
                <a:solidFill>
                  <a:srgbClr val="FFFFFF"/>
                </a:solidFill>
                <a:latin typeface="Verdana" charset="0"/>
              </a:rPr>
              <a:t>1,3</a:t>
            </a:r>
            <a:r>
              <a:rPr lang="it-IT" sz="3000" dirty="0">
                <a:solidFill>
                  <a:srgbClr val="FFFFFF"/>
                </a:solidFill>
                <a:latin typeface="Verdana" charset="0"/>
              </a:rPr>
              <a:t> and T. Zimmerman</a:t>
            </a:r>
            <a:r>
              <a:rPr lang="it-IT" sz="3000" baseline="30000" dirty="0">
                <a:solidFill>
                  <a:srgbClr val="FFFFFF"/>
                </a:solidFill>
                <a:latin typeface="Verdana" charset="0"/>
              </a:rPr>
              <a:t>4</a:t>
            </a:r>
          </a:p>
        </p:txBody>
      </p:sp>
      <p:sp>
        <p:nvSpPr>
          <p:cNvPr id="7" name="Rounded Rectangle 6"/>
          <p:cNvSpPr/>
          <p:nvPr/>
        </p:nvSpPr>
        <p:spPr>
          <a:xfrm>
            <a:off x="666707" y="4921250"/>
            <a:ext cx="9972000" cy="748800"/>
          </a:xfrm>
          <a:prstGeom prst="roundRect">
            <a:avLst/>
          </a:prstGeom>
          <a:gradFill flip="none" rotWithShape="1">
            <a:gsLst>
              <a:gs pos="0">
                <a:schemeClr val="tx2">
                  <a:lumMod val="50000"/>
                </a:schemeClr>
              </a:gs>
              <a:gs pos="100000">
                <a:schemeClr val="tx2">
                  <a:lumMod val="50000"/>
                </a:schemeClr>
              </a:gs>
              <a:gs pos="50000">
                <a:schemeClr val="accent1">
                  <a:lumMod val="75000"/>
                </a:schemeClr>
              </a:gs>
            </a:gsLst>
            <a:lin ang="0" scaled="1"/>
            <a:tileRect/>
          </a:gradFill>
          <a:ln>
            <a:noFill/>
          </a:ln>
          <a:effectLst>
            <a:reflection stA="50000" endPos="53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lIns="91418" tIns="45708" rIns="91418" bIns="45708" rtlCol="0" anchor="ctr"/>
          <a:lstStyle/>
          <a:p>
            <a:pPr algn="ctr"/>
            <a:endParaRPr lang="en-US" dirty="0"/>
          </a:p>
        </p:txBody>
      </p:sp>
      <p:sp>
        <p:nvSpPr>
          <p:cNvPr id="10" name="Text Box 12"/>
          <p:cNvSpPr txBox="1">
            <a:spLocks noChangeArrowheads="1"/>
          </p:cNvSpPr>
          <p:nvPr/>
        </p:nvSpPr>
        <p:spPr bwMode="auto">
          <a:xfrm>
            <a:off x="2351563" y="4929757"/>
            <a:ext cx="6363018" cy="639145"/>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3400" b="1" dirty="0">
                <a:solidFill>
                  <a:schemeClr val="bg1"/>
                </a:solidFill>
                <a:latin typeface="Verdana"/>
                <a:cs typeface="Verdana"/>
              </a:rPr>
              <a:t>Introduction</a:t>
            </a:r>
            <a:endParaRPr lang="it-IT" sz="3400" b="1" dirty="0">
              <a:solidFill>
                <a:schemeClr val="bg1"/>
              </a:solidFill>
              <a:latin typeface="Verdana"/>
              <a:cs typeface="Verdana"/>
            </a:endParaRPr>
          </a:p>
        </p:txBody>
      </p:sp>
      <p:sp>
        <p:nvSpPr>
          <p:cNvPr id="11" name="Text Box 12"/>
          <p:cNvSpPr txBox="1">
            <a:spLocks noChangeArrowheads="1"/>
          </p:cNvSpPr>
          <p:nvPr/>
        </p:nvSpPr>
        <p:spPr bwMode="auto">
          <a:xfrm>
            <a:off x="9173451" y="4945113"/>
            <a:ext cx="15228060" cy="689159"/>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3700" b="1" dirty="0">
                <a:solidFill>
                  <a:schemeClr val="bg1"/>
                </a:solidFill>
                <a:latin typeface="Verdana"/>
                <a:cs typeface="Verdana"/>
              </a:rPr>
              <a:t>The Macro Pixel ASIC</a:t>
            </a:r>
            <a:endParaRPr lang="it-IT" sz="3700" b="1" dirty="0">
              <a:solidFill>
                <a:schemeClr val="bg1"/>
              </a:solidFill>
              <a:latin typeface="Verdana"/>
              <a:cs typeface="Verdana"/>
            </a:endParaRPr>
          </a:p>
        </p:txBody>
      </p:sp>
      <p:sp>
        <p:nvSpPr>
          <p:cNvPr id="12" name="TextBox 11"/>
          <p:cNvSpPr txBox="1"/>
          <p:nvPr/>
        </p:nvSpPr>
        <p:spPr>
          <a:xfrm>
            <a:off x="666708" y="6381516"/>
            <a:ext cx="10029073" cy="5016734"/>
          </a:xfrm>
          <a:prstGeom prst="rect">
            <a:avLst/>
          </a:prstGeom>
          <a:noFill/>
        </p:spPr>
        <p:txBody>
          <a:bodyPr wrap="square" lIns="91418" tIns="45708" rIns="91418" bIns="45708" rtlCol="0">
            <a:spAutoFit/>
          </a:bodyPr>
          <a:lstStyle/>
          <a:p>
            <a:pPr algn="just"/>
            <a:r>
              <a:rPr lang="en-US" sz="2000" dirty="0">
                <a:latin typeface="Verdana"/>
                <a:cs typeface="Verdana"/>
              </a:rPr>
              <a:t>The next generation of pixel chips at the </a:t>
            </a:r>
            <a:r>
              <a:rPr lang="en-US" sz="2000" b="1" dirty="0">
                <a:solidFill>
                  <a:srgbClr val="1F497D"/>
                </a:solidFill>
                <a:latin typeface="Verdana"/>
                <a:cs typeface="Verdana"/>
              </a:rPr>
              <a:t>High-Luminosity LHC </a:t>
            </a:r>
            <a:r>
              <a:rPr lang="en-US" sz="2000" dirty="0">
                <a:latin typeface="Verdana"/>
                <a:cs typeface="Verdana"/>
              </a:rPr>
              <a:t>(HL-LHC) will operate with extremely high particle rates and radiation levels.  In the so-called Phase II upgrade, ATLAS and CMS will need a completely new tracker detector, complying with the very demanding operating conditions and the luminosity delivered by the machine (up to 5 </a:t>
            </a:r>
            <a:r>
              <a:rPr lang="en-US" sz="2000" dirty="0" err="1">
                <a:latin typeface="Verdana"/>
                <a:cs typeface="Verdana"/>
              </a:rPr>
              <a:t>x</a:t>
            </a:r>
            <a:r>
              <a:rPr lang="en-US" sz="2000" dirty="0">
                <a:latin typeface="Verdana"/>
                <a:cs typeface="Verdana"/>
              </a:rPr>
              <a:t> 10</a:t>
            </a:r>
            <a:r>
              <a:rPr lang="en-US" sz="2000" baseline="30000" dirty="0">
                <a:latin typeface="Verdana"/>
                <a:cs typeface="Verdana"/>
              </a:rPr>
              <a:t>34</a:t>
            </a:r>
            <a:r>
              <a:rPr lang="en-US" sz="2000" dirty="0">
                <a:latin typeface="Verdana"/>
                <a:cs typeface="Verdana"/>
              </a:rPr>
              <a:t> cm</a:t>
            </a:r>
            <a:r>
              <a:rPr lang="en-US" sz="2000" baseline="30000" dirty="0">
                <a:latin typeface="Verdana"/>
                <a:cs typeface="Verdana"/>
              </a:rPr>
              <a:t>−2</a:t>
            </a:r>
            <a:r>
              <a:rPr lang="en-US" sz="2000" dirty="0">
                <a:latin typeface="Verdana"/>
                <a:cs typeface="Verdana"/>
              </a:rPr>
              <a:t>s</a:t>
            </a:r>
            <a:r>
              <a:rPr lang="en-US" sz="2000" baseline="30000" dirty="0">
                <a:latin typeface="Verdana"/>
                <a:cs typeface="Verdana"/>
              </a:rPr>
              <a:t>−1</a:t>
            </a:r>
            <a:r>
              <a:rPr lang="en-US" sz="2000" dirty="0">
                <a:latin typeface="Verdana"/>
                <a:cs typeface="Verdana"/>
              </a:rPr>
              <a:t> in the next decade). The</a:t>
            </a:r>
            <a:r>
              <a:rPr lang="en-US" sz="2000" b="1" dirty="0">
                <a:solidFill>
                  <a:srgbClr val="1F497D"/>
                </a:solidFill>
                <a:latin typeface="Verdana"/>
                <a:cs typeface="Verdana"/>
              </a:rPr>
              <a:t> 65 nm CMOS technology</a:t>
            </a:r>
            <a:r>
              <a:rPr lang="en-US" sz="2000" dirty="0">
                <a:latin typeface="Verdana"/>
                <a:cs typeface="Verdana"/>
              </a:rPr>
              <a:t> node exhibits a high degree of radiation tolerance and allows the integration of very dense in-pixel analog and digital functions. It is the target technology of the design community for the development of readout chips for the innermost pixel layers of ATLAS and CMS at the HL-LHC.</a:t>
            </a:r>
          </a:p>
          <a:p>
            <a:pPr algn="just"/>
            <a:r>
              <a:rPr lang="en-US" sz="2000" dirty="0">
                <a:latin typeface="Verdana"/>
                <a:cs typeface="Verdana"/>
              </a:rPr>
              <a:t>In the framework of CERN’s </a:t>
            </a:r>
            <a:r>
              <a:rPr lang="en-US" sz="2000" b="1" dirty="0">
                <a:solidFill>
                  <a:schemeClr val="tx2"/>
                </a:solidFill>
                <a:latin typeface="Verdana"/>
                <a:cs typeface="Verdana"/>
              </a:rPr>
              <a:t>RD53 Collaboration</a:t>
            </a:r>
            <a:r>
              <a:rPr lang="en-US" sz="2000" dirty="0">
                <a:latin typeface="Verdana"/>
                <a:cs typeface="Verdana"/>
              </a:rPr>
              <a:t>, a </a:t>
            </a:r>
            <a:r>
              <a:rPr lang="en-US" sz="2000" b="1" dirty="0">
                <a:solidFill>
                  <a:srgbClr val="1F497D"/>
                </a:solidFill>
                <a:latin typeface="Verdana"/>
                <a:cs typeface="Verdana"/>
              </a:rPr>
              <a:t>synchronous analog processor</a:t>
            </a:r>
            <a:r>
              <a:rPr lang="en-US" sz="2000" b="1" dirty="0">
                <a:latin typeface="Verdana"/>
                <a:cs typeface="Verdana"/>
              </a:rPr>
              <a:t> </a:t>
            </a:r>
            <a:r>
              <a:rPr lang="en-US" sz="2000" dirty="0">
                <a:latin typeface="Verdana"/>
                <a:cs typeface="Verdana"/>
              </a:rPr>
              <a:t>with </a:t>
            </a:r>
            <a:r>
              <a:rPr lang="en-US" sz="2000" b="1" dirty="0">
                <a:solidFill>
                  <a:srgbClr val="1F497D"/>
                </a:solidFill>
                <a:latin typeface="Verdana"/>
                <a:cs typeface="Verdana"/>
              </a:rPr>
              <a:t>zero dead time</a:t>
            </a:r>
            <a:r>
              <a:rPr lang="en-US" sz="2000" b="1" dirty="0">
                <a:latin typeface="Verdana"/>
                <a:cs typeface="Verdana"/>
              </a:rPr>
              <a:t> </a:t>
            </a:r>
            <a:r>
              <a:rPr lang="en-US" sz="2000" dirty="0">
                <a:latin typeface="Verdana"/>
                <a:cs typeface="Verdana"/>
              </a:rPr>
              <a:t>has been designed in a 65 nm CMOS technology. Prototyped in a </a:t>
            </a:r>
            <a:r>
              <a:rPr lang="en-US" sz="2000" dirty="0" err="1">
                <a:latin typeface="Verdana"/>
                <a:cs typeface="Verdana"/>
              </a:rPr>
              <a:t>16x16</a:t>
            </a:r>
            <a:r>
              <a:rPr lang="en-US" sz="2000" dirty="0">
                <a:latin typeface="Verdana"/>
                <a:cs typeface="Verdana"/>
              </a:rPr>
              <a:t> pixel matrix, it includes a low-noise, fast charge-sensitive amplifier featuring a detector leakage compensation circuit and a compact, single-ended comparator with autozeroing capabilities. A 2-bit Flash ADC follows the preamplifier for synchronous conversion.</a:t>
            </a:r>
          </a:p>
        </p:txBody>
      </p:sp>
      <p:sp>
        <p:nvSpPr>
          <p:cNvPr id="20" name="Rounded Rectangle 19"/>
          <p:cNvSpPr/>
          <p:nvPr/>
        </p:nvSpPr>
        <p:spPr>
          <a:xfrm>
            <a:off x="666710" y="12021050"/>
            <a:ext cx="23801474" cy="748800"/>
          </a:xfrm>
          <a:prstGeom prst="roundRect">
            <a:avLst/>
          </a:prstGeom>
          <a:gradFill flip="none" rotWithShape="1">
            <a:gsLst>
              <a:gs pos="0">
                <a:schemeClr val="tx2">
                  <a:lumMod val="50000"/>
                </a:schemeClr>
              </a:gs>
              <a:gs pos="100000">
                <a:schemeClr val="tx2">
                  <a:lumMod val="50000"/>
                </a:schemeClr>
              </a:gs>
              <a:gs pos="50000">
                <a:schemeClr val="accent1">
                  <a:lumMod val="75000"/>
                </a:schemeClr>
              </a:gs>
            </a:gsLst>
            <a:lin ang="0" scaled="1"/>
            <a:tileRect/>
          </a:gradFill>
          <a:ln>
            <a:noFill/>
          </a:ln>
          <a:effectLst>
            <a:reflection stA="50000" endPos="53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lIns="91418" tIns="45708" rIns="91418" bIns="45708" rtlCol="0" anchor="ctr"/>
          <a:lstStyle/>
          <a:p>
            <a:pPr algn="ctr"/>
            <a:endParaRPr lang="en-US" dirty="0"/>
          </a:p>
        </p:txBody>
      </p:sp>
      <p:sp>
        <p:nvSpPr>
          <p:cNvPr id="21" name="Text Box 12"/>
          <p:cNvSpPr txBox="1">
            <a:spLocks noChangeArrowheads="1"/>
          </p:cNvSpPr>
          <p:nvPr/>
        </p:nvSpPr>
        <p:spPr bwMode="auto">
          <a:xfrm>
            <a:off x="666710" y="12017691"/>
            <a:ext cx="23801474" cy="689159"/>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3700" b="1" dirty="0">
                <a:solidFill>
                  <a:schemeClr val="bg1"/>
                </a:solidFill>
                <a:latin typeface="Verdana"/>
                <a:cs typeface="Verdana"/>
              </a:rPr>
              <a:t>Measurement results</a:t>
            </a:r>
            <a:endParaRPr lang="it-IT" sz="3700" b="1" dirty="0">
              <a:solidFill>
                <a:schemeClr val="bg1"/>
              </a:solidFill>
              <a:latin typeface="Verdana"/>
              <a:cs typeface="Verdana"/>
            </a:endParaRPr>
          </a:p>
        </p:txBody>
      </p:sp>
      <p:sp>
        <p:nvSpPr>
          <p:cNvPr id="95" name="Rectangle 94"/>
          <p:cNvSpPr/>
          <p:nvPr/>
        </p:nvSpPr>
        <p:spPr>
          <a:xfrm>
            <a:off x="711308" y="13198250"/>
            <a:ext cx="12780000" cy="486000"/>
          </a:xfrm>
          <a:prstGeom prst="rect">
            <a:avLst/>
          </a:prstGeom>
          <a:gradFill>
            <a:gsLst>
              <a:gs pos="13000">
                <a:schemeClr val="tx2">
                  <a:lumMod val="75000"/>
                </a:schemeClr>
              </a:gs>
              <a:gs pos="100000">
                <a:schemeClr val="bg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76992" tIns="38496" rIns="76992" bIns="38496" rtlCol="0" anchor="ctr"/>
          <a:lstStyle/>
          <a:p>
            <a:pPr algn="ctr"/>
            <a:endParaRPr lang="en-US"/>
          </a:p>
        </p:txBody>
      </p:sp>
      <p:sp>
        <p:nvSpPr>
          <p:cNvPr id="96" name="Text Box 12"/>
          <p:cNvSpPr txBox="1">
            <a:spLocks noChangeArrowheads="1"/>
          </p:cNvSpPr>
          <p:nvPr/>
        </p:nvSpPr>
        <p:spPr bwMode="auto">
          <a:xfrm>
            <a:off x="-1039019" y="13127918"/>
            <a:ext cx="9051077" cy="522447"/>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2700" b="1" dirty="0">
                <a:solidFill>
                  <a:schemeClr val="bg1"/>
                </a:solidFill>
                <a:latin typeface="Verdana"/>
                <a:cs typeface="Verdana"/>
              </a:rPr>
              <a:t>Charge sensitive amplifier</a:t>
            </a:r>
          </a:p>
        </p:txBody>
      </p:sp>
      <p:sp>
        <p:nvSpPr>
          <p:cNvPr id="106" name="TextBox 65"/>
          <p:cNvSpPr txBox="1">
            <a:spLocks noChangeArrowheads="1"/>
          </p:cNvSpPr>
          <p:nvPr/>
        </p:nvSpPr>
        <p:spPr bwMode="auto">
          <a:xfrm>
            <a:off x="457938" y="32013896"/>
            <a:ext cx="24334843" cy="354743"/>
          </a:xfrm>
          <a:prstGeom prst="rect">
            <a:avLst/>
          </a:prstGeom>
          <a:noFill/>
          <a:ln w="9525">
            <a:noFill/>
            <a:miter lim="800000"/>
            <a:headEnd/>
            <a:tailEnd/>
          </a:ln>
        </p:spPr>
        <p:txBody>
          <a:bodyPr lIns="76992" tIns="38496" rIns="76992" bIns="38496">
            <a:prstTxWarp prst="textNoShape">
              <a:avLst/>
            </a:prstTxWarp>
            <a:spAutoFit/>
          </a:bodyPr>
          <a:lstStyle/>
          <a:p>
            <a:pPr algn="ctr"/>
            <a:r>
              <a:rPr lang="en-US" sz="1800" b="1" dirty="0"/>
              <a:t>Topical Workshop on Electronics for Particle Physics</a:t>
            </a:r>
            <a:r>
              <a:rPr lang="en-US" sz="1700" b="1" dirty="0"/>
              <a:t>, Santa Cruz (CA), USA, </a:t>
            </a:r>
            <a:r>
              <a:rPr lang="en-US" sz="1800" b="1" dirty="0"/>
              <a:t>September 11 - 14, 2017</a:t>
            </a:r>
            <a:endParaRPr lang="en-US" sz="1700" b="1" dirty="0"/>
          </a:p>
        </p:txBody>
      </p:sp>
      <p:sp>
        <p:nvSpPr>
          <p:cNvPr id="118" name="Text Box 747"/>
          <p:cNvSpPr txBox="1">
            <a:spLocks noChangeArrowheads="1"/>
          </p:cNvSpPr>
          <p:nvPr/>
        </p:nvSpPr>
        <p:spPr bwMode="auto">
          <a:xfrm>
            <a:off x="2632109" y="918301"/>
            <a:ext cx="3634947" cy="1107349"/>
          </a:xfrm>
          <a:prstGeom prst="rect">
            <a:avLst/>
          </a:prstGeom>
          <a:noFill/>
          <a:ln w="28575">
            <a:noFill/>
            <a:miter lim="800000"/>
            <a:headEnd/>
            <a:tailEnd/>
          </a:ln>
        </p:spPr>
        <p:txBody>
          <a:bodyPr lIns="60321" tIns="30160" rIns="60321" bIns="30160" anchor="ctr">
            <a:prstTxWarp prst="textNoShape">
              <a:avLst/>
            </a:prstTxWarp>
            <a:spAutoFit/>
          </a:bodyPr>
          <a:lstStyle/>
          <a:p>
            <a:pPr defTabSz="565414"/>
            <a:r>
              <a:rPr lang="en-US" sz="1700" baseline="30000" dirty="0">
                <a:solidFill>
                  <a:srgbClr val="FFFFFF"/>
                </a:solidFill>
                <a:latin typeface="Arial"/>
                <a:ea typeface="Comic Sans MS" charset="0"/>
                <a:cs typeface="Arial"/>
              </a:rPr>
              <a:t>1</a:t>
            </a:r>
            <a:r>
              <a:rPr lang="en-US" sz="1700" dirty="0">
                <a:solidFill>
                  <a:srgbClr val="FFFFFF"/>
                </a:solidFill>
                <a:latin typeface="Arial"/>
                <a:ea typeface="Comic Sans MS" charset="0"/>
                <a:cs typeface="Arial"/>
              </a:rPr>
              <a:t> University of Bergamo </a:t>
            </a:r>
          </a:p>
          <a:p>
            <a:pPr defTabSz="565414"/>
            <a:r>
              <a:rPr lang="en-US" sz="1700" dirty="0">
                <a:solidFill>
                  <a:srgbClr val="FFFFFF"/>
                </a:solidFill>
                <a:latin typeface="Arial"/>
                <a:ea typeface="Comic Sans MS" charset="0"/>
                <a:cs typeface="Arial"/>
              </a:rPr>
              <a:t>Department of Engineering</a:t>
            </a:r>
          </a:p>
          <a:p>
            <a:pPr defTabSz="565414"/>
            <a:r>
              <a:rPr lang="en-US" sz="1700" dirty="0">
                <a:solidFill>
                  <a:srgbClr val="FFFFFF"/>
                </a:solidFill>
                <a:latin typeface="Arial"/>
                <a:ea typeface="Comic Sans MS" charset="0"/>
                <a:cs typeface="Arial"/>
              </a:rPr>
              <a:t>and Applied Sciences </a:t>
            </a:r>
          </a:p>
          <a:p>
            <a:pPr defTabSz="565414"/>
            <a:r>
              <a:rPr lang="en-US" sz="1700" dirty="0" err="1">
                <a:solidFill>
                  <a:srgbClr val="FFFFFF"/>
                </a:solidFill>
                <a:latin typeface="Arial"/>
                <a:ea typeface="Comic Sans MS" charset="0"/>
                <a:cs typeface="Arial"/>
              </a:rPr>
              <a:t>Dalmine</a:t>
            </a:r>
            <a:r>
              <a:rPr lang="en-US" sz="1700" dirty="0">
                <a:solidFill>
                  <a:srgbClr val="FFFFFF"/>
                </a:solidFill>
                <a:latin typeface="Arial"/>
                <a:ea typeface="Comic Sans MS" charset="0"/>
                <a:cs typeface="Arial"/>
              </a:rPr>
              <a:t> (BG), Italy</a:t>
            </a:r>
          </a:p>
        </p:txBody>
      </p:sp>
      <p:pic>
        <p:nvPicPr>
          <p:cNvPr id="119" name="Picture 746" descr="logo_unipv"/>
          <p:cNvPicPr>
            <a:picLocks noChangeAspect="1" noChangeArrowheads="1"/>
          </p:cNvPicPr>
          <p:nvPr/>
        </p:nvPicPr>
        <p:blipFill>
          <a:blip r:embed="rId3"/>
          <a:srcRect/>
          <a:stretch>
            <a:fillRect/>
          </a:stretch>
        </p:blipFill>
        <p:spPr bwMode="auto">
          <a:xfrm>
            <a:off x="1103735" y="2364863"/>
            <a:ext cx="1210046" cy="1108587"/>
          </a:xfrm>
          <a:prstGeom prst="rect">
            <a:avLst/>
          </a:prstGeom>
          <a:noFill/>
          <a:ln w="9525">
            <a:noFill/>
            <a:miter lim="800000"/>
            <a:headEnd/>
            <a:tailEnd/>
          </a:ln>
        </p:spPr>
      </p:pic>
      <p:sp>
        <p:nvSpPr>
          <p:cNvPr id="120" name="Text Box 748"/>
          <p:cNvSpPr txBox="1">
            <a:spLocks noChangeArrowheads="1"/>
          </p:cNvSpPr>
          <p:nvPr/>
        </p:nvSpPr>
        <p:spPr bwMode="auto">
          <a:xfrm>
            <a:off x="2675604" y="2406650"/>
            <a:ext cx="4286377" cy="1103454"/>
          </a:xfrm>
          <a:prstGeom prst="rect">
            <a:avLst/>
          </a:prstGeom>
          <a:noFill/>
          <a:ln w="9525">
            <a:noFill/>
            <a:miter lim="800000"/>
            <a:headEnd/>
            <a:tailEnd/>
          </a:ln>
        </p:spPr>
        <p:txBody>
          <a:bodyPr wrap="square" lIns="56460" tIns="28231" rIns="56460" bIns="28231">
            <a:prstTxWarp prst="textNoShape">
              <a:avLst/>
            </a:prstTxWarp>
            <a:spAutoFit/>
          </a:bodyPr>
          <a:lstStyle/>
          <a:p>
            <a:pPr algn="l"/>
            <a:r>
              <a:rPr lang="en-US" sz="1700" baseline="30000" dirty="0">
                <a:solidFill>
                  <a:schemeClr val="bg1"/>
                </a:solidFill>
                <a:latin typeface="Arial"/>
                <a:ea typeface="Comic Sans MS" charset="0"/>
                <a:cs typeface="Arial"/>
              </a:rPr>
              <a:t>2 </a:t>
            </a:r>
            <a:r>
              <a:rPr lang="en-US" sz="1700" dirty="0">
                <a:solidFill>
                  <a:schemeClr val="bg1"/>
                </a:solidFill>
                <a:latin typeface="Arial"/>
                <a:ea typeface="Comic Sans MS" charset="0"/>
                <a:cs typeface="Arial"/>
              </a:rPr>
              <a:t>University of Pavia, </a:t>
            </a:r>
          </a:p>
          <a:p>
            <a:pPr algn="l"/>
            <a:r>
              <a:rPr lang="en-US" sz="1700" dirty="0">
                <a:solidFill>
                  <a:schemeClr val="bg1"/>
                </a:solidFill>
                <a:latin typeface="Arial"/>
                <a:ea typeface="Comic Sans MS" charset="0"/>
                <a:cs typeface="Arial"/>
              </a:rPr>
              <a:t>Department of Electrical, Computer</a:t>
            </a:r>
          </a:p>
          <a:p>
            <a:pPr algn="l"/>
            <a:r>
              <a:rPr lang="en-US" sz="1700" dirty="0">
                <a:solidFill>
                  <a:schemeClr val="bg1"/>
                </a:solidFill>
                <a:latin typeface="Arial"/>
                <a:ea typeface="Comic Sans MS" charset="0"/>
                <a:cs typeface="Arial"/>
              </a:rPr>
              <a:t>and Biomedical Engineering,  </a:t>
            </a:r>
          </a:p>
          <a:p>
            <a:pPr algn="l"/>
            <a:r>
              <a:rPr lang="en-US" sz="1700" dirty="0">
                <a:solidFill>
                  <a:schemeClr val="bg1"/>
                </a:solidFill>
                <a:latin typeface="Arial"/>
                <a:ea typeface="Comic Sans MS" charset="0"/>
                <a:cs typeface="Arial"/>
              </a:rPr>
              <a:t>Pavia, Italy</a:t>
            </a:r>
          </a:p>
        </p:txBody>
      </p:sp>
      <p:sp>
        <p:nvSpPr>
          <p:cNvPr id="122" name="Text Box 750"/>
          <p:cNvSpPr txBox="1">
            <a:spLocks noChangeArrowheads="1"/>
          </p:cNvSpPr>
          <p:nvPr/>
        </p:nvSpPr>
        <p:spPr bwMode="auto">
          <a:xfrm>
            <a:off x="19267862" y="1103522"/>
            <a:ext cx="2319588" cy="841844"/>
          </a:xfrm>
          <a:prstGeom prst="rect">
            <a:avLst/>
          </a:prstGeom>
          <a:noFill/>
          <a:ln w="9525">
            <a:noFill/>
            <a:miter lim="800000"/>
            <a:headEnd/>
            <a:tailEnd/>
          </a:ln>
        </p:spPr>
        <p:txBody>
          <a:bodyPr wrap="square" lIns="56460" tIns="28231" rIns="56460" bIns="28231">
            <a:prstTxWarp prst="textNoShape">
              <a:avLst/>
            </a:prstTxWarp>
            <a:spAutoFit/>
          </a:bodyPr>
          <a:lstStyle/>
          <a:p>
            <a:pPr algn="r" defTabSz="565414"/>
            <a:r>
              <a:rPr lang="en-US" sz="1700" baseline="30000" dirty="0">
                <a:solidFill>
                  <a:srgbClr val="FFFFFF"/>
                </a:solidFill>
                <a:latin typeface="Arial"/>
                <a:ea typeface="Comic Sans MS" charset="0"/>
                <a:cs typeface="Arial"/>
              </a:rPr>
              <a:t>3 </a:t>
            </a:r>
            <a:r>
              <a:rPr lang="en-US" sz="1700" dirty="0">
                <a:solidFill>
                  <a:srgbClr val="FFFFFF"/>
                </a:solidFill>
                <a:latin typeface="Arial"/>
                <a:ea typeface="Comic Sans MS" charset="0"/>
                <a:cs typeface="Arial"/>
              </a:rPr>
              <a:t>INFN  </a:t>
            </a:r>
          </a:p>
          <a:p>
            <a:pPr algn="r" defTabSz="565414"/>
            <a:r>
              <a:rPr lang="en-US" sz="1700" dirty="0" err="1">
                <a:solidFill>
                  <a:srgbClr val="FFFFFF"/>
                </a:solidFill>
                <a:latin typeface="Arial"/>
                <a:ea typeface="Comic Sans MS" charset="0"/>
                <a:cs typeface="Arial"/>
              </a:rPr>
              <a:t>Sezione</a:t>
            </a:r>
            <a:r>
              <a:rPr lang="en-US" sz="1700" dirty="0">
                <a:solidFill>
                  <a:srgbClr val="FFFFFF"/>
                </a:solidFill>
                <a:latin typeface="Arial"/>
                <a:ea typeface="Comic Sans MS" charset="0"/>
                <a:cs typeface="Arial"/>
              </a:rPr>
              <a:t> </a:t>
            </a:r>
            <a:r>
              <a:rPr lang="en-US" sz="1700" dirty="0" err="1">
                <a:solidFill>
                  <a:srgbClr val="FFFFFF"/>
                </a:solidFill>
                <a:latin typeface="Arial"/>
                <a:ea typeface="Comic Sans MS" charset="0"/>
                <a:cs typeface="Arial"/>
              </a:rPr>
              <a:t>di</a:t>
            </a:r>
            <a:r>
              <a:rPr lang="en-US" sz="1700" dirty="0">
                <a:solidFill>
                  <a:srgbClr val="FFFFFF"/>
                </a:solidFill>
                <a:latin typeface="Arial"/>
                <a:ea typeface="Comic Sans MS" charset="0"/>
                <a:cs typeface="Arial"/>
              </a:rPr>
              <a:t> Pavia </a:t>
            </a:r>
          </a:p>
          <a:p>
            <a:pPr algn="r" defTabSz="565414"/>
            <a:r>
              <a:rPr lang="en-US" sz="1700" dirty="0">
                <a:solidFill>
                  <a:srgbClr val="FFFFFF"/>
                </a:solidFill>
                <a:latin typeface="Arial"/>
                <a:ea typeface="Comic Sans MS" charset="0"/>
                <a:cs typeface="Arial"/>
              </a:rPr>
              <a:t>Pavia, Italy  </a:t>
            </a:r>
          </a:p>
        </p:txBody>
      </p:sp>
      <p:sp>
        <p:nvSpPr>
          <p:cNvPr id="124" name="Text Box 750"/>
          <p:cNvSpPr txBox="1">
            <a:spLocks noChangeArrowheads="1"/>
          </p:cNvSpPr>
          <p:nvPr/>
        </p:nvSpPr>
        <p:spPr bwMode="auto">
          <a:xfrm>
            <a:off x="18655324" y="2836276"/>
            <a:ext cx="2946016" cy="841844"/>
          </a:xfrm>
          <a:prstGeom prst="rect">
            <a:avLst/>
          </a:prstGeom>
          <a:noFill/>
          <a:ln w="9525">
            <a:noFill/>
            <a:miter lim="800000"/>
            <a:headEnd/>
            <a:tailEnd/>
          </a:ln>
        </p:spPr>
        <p:txBody>
          <a:bodyPr wrap="square" lIns="56460" tIns="28231" rIns="56460" bIns="28231">
            <a:prstTxWarp prst="textNoShape">
              <a:avLst/>
            </a:prstTxWarp>
            <a:spAutoFit/>
          </a:bodyPr>
          <a:lstStyle/>
          <a:p>
            <a:pPr algn="r" defTabSz="565414"/>
            <a:r>
              <a:rPr lang="en-US" sz="1700" baseline="30000" dirty="0">
                <a:solidFill>
                  <a:srgbClr val="FFFFFF"/>
                </a:solidFill>
                <a:latin typeface="Arial"/>
                <a:ea typeface="Comic Sans MS" charset="0"/>
                <a:cs typeface="Arial"/>
              </a:rPr>
              <a:t>4 </a:t>
            </a:r>
            <a:r>
              <a:rPr lang="en-US" sz="1700" dirty="0" err="1">
                <a:solidFill>
                  <a:srgbClr val="FFFFFF"/>
                </a:solidFill>
                <a:latin typeface="Arial"/>
                <a:ea typeface="Comic Sans MS" charset="0"/>
                <a:cs typeface="Arial"/>
              </a:rPr>
              <a:t>Fermilab</a:t>
            </a:r>
            <a:endParaRPr lang="en-US" sz="1700" dirty="0">
              <a:solidFill>
                <a:srgbClr val="FFFFFF"/>
              </a:solidFill>
              <a:latin typeface="Arial"/>
              <a:ea typeface="Comic Sans MS" charset="0"/>
              <a:cs typeface="Arial"/>
            </a:endParaRPr>
          </a:p>
          <a:p>
            <a:pPr algn="r" defTabSz="565414"/>
            <a:r>
              <a:rPr lang="en-US" sz="1700" dirty="0">
                <a:solidFill>
                  <a:srgbClr val="FFFFFF"/>
                </a:solidFill>
                <a:latin typeface="Arial"/>
                <a:ea typeface="Comic Sans MS" charset="0"/>
                <a:cs typeface="Arial"/>
              </a:rPr>
              <a:t>Batavia IL, USA</a:t>
            </a:r>
          </a:p>
          <a:p>
            <a:pPr algn="r" defTabSz="565414"/>
            <a:endParaRPr lang="en-US" sz="1700" dirty="0">
              <a:solidFill>
                <a:srgbClr val="FFFFFF"/>
              </a:solidFill>
              <a:latin typeface="Arial"/>
              <a:ea typeface="Comic Sans MS" charset="0"/>
              <a:cs typeface="Arial"/>
            </a:endParaRPr>
          </a:p>
        </p:txBody>
      </p:sp>
      <p:pic>
        <p:nvPicPr>
          <p:cNvPr id="77" name="Picture 76" descr="logoinfn.gif"/>
          <p:cNvPicPr>
            <a:picLocks noChangeAspect="1"/>
          </p:cNvPicPr>
          <p:nvPr/>
        </p:nvPicPr>
        <p:blipFill>
          <a:blip r:embed="rId4"/>
          <a:stretch>
            <a:fillRect/>
          </a:stretch>
        </p:blipFill>
        <p:spPr>
          <a:xfrm>
            <a:off x="21852200" y="1006490"/>
            <a:ext cx="1630118" cy="1200595"/>
          </a:xfrm>
          <a:prstGeom prst="rect">
            <a:avLst/>
          </a:prstGeom>
        </p:spPr>
      </p:pic>
      <p:pic>
        <p:nvPicPr>
          <p:cNvPr id="81" name="Picture 14" descr="pixel.pdf"/>
          <p:cNvPicPr>
            <a:picLocks noChangeAspect="1"/>
          </p:cNvPicPr>
          <p:nvPr/>
        </p:nvPicPr>
        <p:blipFill>
          <a:blip r:embed="rId5"/>
          <a:srcRect/>
          <a:stretch>
            <a:fillRect/>
          </a:stretch>
        </p:blipFill>
        <p:spPr bwMode="auto">
          <a:xfrm>
            <a:off x="10784681" y="6470650"/>
            <a:ext cx="8597900" cy="4470400"/>
          </a:xfrm>
          <a:prstGeom prst="rect">
            <a:avLst/>
          </a:prstGeom>
          <a:noFill/>
          <a:ln w="9525">
            <a:noFill/>
            <a:miter lim="800000"/>
            <a:headEnd/>
            <a:tailEnd/>
          </a:ln>
        </p:spPr>
      </p:pic>
      <p:sp>
        <p:nvSpPr>
          <p:cNvPr id="82" name="Rounded Rectangle 81"/>
          <p:cNvSpPr/>
          <p:nvPr/>
        </p:nvSpPr>
        <p:spPr>
          <a:xfrm>
            <a:off x="11008981" y="4921250"/>
            <a:ext cx="13320000" cy="748800"/>
          </a:xfrm>
          <a:prstGeom prst="roundRect">
            <a:avLst/>
          </a:prstGeom>
          <a:gradFill flip="none" rotWithShape="1">
            <a:gsLst>
              <a:gs pos="0">
                <a:schemeClr val="tx2">
                  <a:lumMod val="50000"/>
                </a:schemeClr>
              </a:gs>
              <a:gs pos="100000">
                <a:schemeClr val="tx2">
                  <a:lumMod val="50000"/>
                </a:schemeClr>
              </a:gs>
              <a:gs pos="50000">
                <a:schemeClr val="accent1">
                  <a:lumMod val="75000"/>
                </a:schemeClr>
              </a:gs>
            </a:gsLst>
            <a:lin ang="0" scaled="1"/>
            <a:tileRect/>
          </a:gradFill>
          <a:ln>
            <a:noFill/>
          </a:ln>
          <a:effectLst>
            <a:reflection stA="50000" endPos="53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lIns="91418" tIns="45708" rIns="91418" bIns="45708" rtlCol="0" anchor="ctr"/>
          <a:lstStyle/>
          <a:p>
            <a:pPr algn="ctr"/>
            <a:endParaRPr lang="en-US" dirty="0"/>
          </a:p>
        </p:txBody>
      </p:sp>
      <p:sp>
        <p:nvSpPr>
          <p:cNvPr id="83" name="Text Box 12"/>
          <p:cNvSpPr txBox="1">
            <a:spLocks noChangeArrowheads="1"/>
          </p:cNvSpPr>
          <p:nvPr/>
        </p:nvSpPr>
        <p:spPr bwMode="auto">
          <a:xfrm>
            <a:off x="14772163" y="4967905"/>
            <a:ext cx="6363018" cy="639145"/>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3400" b="1" dirty="0">
                <a:solidFill>
                  <a:schemeClr val="bg1"/>
                </a:solidFill>
                <a:latin typeface="Verdana"/>
                <a:cs typeface="Verdana"/>
              </a:rPr>
              <a:t>Analog Front-end</a:t>
            </a:r>
            <a:endParaRPr lang="it-IT" sz="3400" b="1" dirty="0">
              <a:solidFill>
                <a:schemeClr val="bg1"/>
              </a:solidFill>
              <a:latin typeface="Verdana"/>
              <a:cs typeface="Verdana"/>
            </a:endParaRPr>
          </a:p>
        </p:txBody>
      </p:sp>
      <p:sp>
        <p:nvSpPr>
          <p:cNvPr id="87" name="TextBox 86"/>
          <p:cNvSpPr txBox="1"/>
          <p:nvPr/>
        </p:nvSpPr>
        <p:spPr>
          <a:xfrm>
            <a:off x="406508" y="19288685"/>
            <a:ext cx="6784073" cy="4606365"/>
          </a:xfrm>
          <a:prstGeom prst="rect">
            <a:avLst/>
          </a:prstGeom>
          <a:noFill/>
        </p:spPr>
        <p:txBody>
          <a:bodyPr wrap="square" lIns="91418" tIns="45708" rIns="91418" bIns="45708" rtlCol="0">
            <a:spAutoFit/>
          </a:bodyPr>
          <a:lstStyle/>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rPr>
              <a:t>Regulated </a:t>
            </a:r>
            <a:r>
              <a:rPr lang="en-US" sz="2000" b="1" dirty="0" err="1">
                <a:solidFill>
                  <a:srgbClr val="1F497D"/>
                </a:solidFill>
                <a:latin typeface="Verdana"/>
                <a:ea typeface="Comic Sans MS" charset="0"/>
                <a:cs typeface="Verdana"/>
              </a:rPr>
              <a:t>cascode</a:t>
            </a:r>
            <a:r>
              <a:rPr lang="en-US" sz="2000" b="1" dirty="0">
                <a:solidFill>
                  <a:srgbClr val="1F497D"/>
                </a:solidFill>
                <a:latin typeface="Verdana"/>
                <a:ea typeface="Comic Sans MS" charset="0"/>
                <a:cs typeface="Verdana"/>
              </a:rPr>
              <a:t> design</a:t>
            </a: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rPr>
              <a:t>Active feedback transistor Mf</a:t>
            </a:r>
            <a:r>
              <a:rPr lang="en-US" sz="2000" b="1" dirty="0">
                <a:latin typeface="Verdana"/>
                <a:ea typeface="Comic Sans MS" charset="0"/>
                <a:cs typeface="Verdana"/>
              </a:rPr>
              <a:t>:</a:t>
            </a:r>
          </a:p>
          <a:p>
            <a:pPr marL="1080000" lvl="2" indent="-299415" eaLnBrk="0" hangingPunct="0">
              <a:spcBef>
                <a:spcPts val="758"/>
              </a:spcBef>
              <a:spcAft>
                <a:spcPts val="253"/>
              </a:spcAft>
              <a:buFont typeface="Arial"/>
              <a:buChar char="•"/>
            </a:pPr>
            <a:r>
              <a:rPr lang="en-US" sz="2000" dirty="0">
                <a:latin typeface="Verdana"/>
                <a:ea typeface="Comic Sans MS" charset="0"/>
                <a:cs typeface="Verdana"/>
              </a:rPr>
              <a:t>1/gm resistor for small signals</a:t>
            </a:r>
          </a:p>
          <a:p>
            <a:pPr marL="1080000" lvl="2" indent="-299415" eaLnBrk="0" hangingPunct="0">
              <a:spcBef>
                <a:spcPts val="758"/>
              </a:spcBef>
              <a:spcAft>
                <a:spcPts val="253"/>
              </a:spcAft>
              <a:buFont typeface="Arial"/>
              <a:buChar char="•"/>
            </a:pPr>
            <a:r>
              <a:rPr lang="en-US" sz="2000" dirty="0">
                <a:latin typeface="Verdana"/>
                <a:ea typeface="Comic Sans MS" charset="0"/>
                <a:cs typeface="Verdana"/>
              </a:rPr>
              <a:t>Constant current source for large signals </a:t>
            </a:r>
          </a:p>
          <a:p>
            <a:pPr marL="1080000" lvl="2" indent="-299415" eaLnBrk="0" hangingPunct="0">
              <a:spcBef>
                <a:spcPts val="758"/>
              </a:spcBef>
              <a:spcAft>
                <a:spcPts val="253"/>
              </a:spcAft>
              <a:buFont typeface="Arial"/>
              <a:buChar char="•"/>
            </a:pPr>
            <a:r>
              <a:rPr lang="en-US" sz="2000" dirty="0">
                <a:latin typeface="Verdana"/>
                <a:ea typeface="Comic Sans MS" charset="0"/>
                <a:cs typeface="Verdana"/>
              </a:rPr>
              <a:t>M1 provides a DC path for the detector leakage current</a:t>
            </a:r>
          </a:p>
          <a:p>
            <a:pPr marL="1080000" lvl="2" indent="-299415" eaLnBrk="0" hangingPunct="0">
              <a:spcBef>
                <a:spcPts val="758"/>
              </a:spcBef>
              <a:spcAft>
                <a:spcPts val="253"/>
              </a:spcAft>
              <a:buFont typeface="Arial"/>
              <a:buChar char="•"/>
            </a:pPr>
            <a:r>
              <a:rPr lang="en-US" sz="2000" dirty="0">
                <a:latin typeface="Verdana"/>
                <a:ea typeface="Comic Sans MS" charset="0"/>
                <a:cs typeface="Verdana"/>
              </a:rPr>
              <a:t>Ri + Ci ensure low-frequency operation of the leakage compensation circuit</a:t>
            </a: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rPr>
              <a:t>Power consumption </a:t>
            </a:r>
            <a:r>
              <a:rPr lang="en-US" sz="2000" dirty="0">
                <a:latin typeface="Verdana"/>
                <a:ea typeface="Comic Sans MS" charset="0"/>
                <a:cs typeface="Verdana"/>
              </a:rPr>
              <a:t>@ 1.2 V</a:t>
            </a:r>
            <a:r>
              <a:rPr lang="en-US" sz="2000" baseline="-25000" dirty="0">
                <a:latin typeface="Verdana"/>
                <a:ea typeface="Comic Sans MS" charset="0"/>
                <a:cs typeface="Verdana"/>
              </a:rPr>
              <a:t>DD</a:t>
            </a:r>
            <a:r>
              <a:rPr lang="en-US" sz="2000" dirty="0">
                <a:latin typeface="Verdana"/>
                <a:ea typeface="Comic Sans MS" charset="0"/>
                <a:cs typeface="Verdana"/>
              </a:rPr>
              <a:t> = 4.8 µW</a:t>
            </a:r>
          </a:p>
          <a:p>
            <a:pPr marL="684378" lvl="1" indent="-299415" eaLnBrk="0" hangingPunct="0">
              <a:spcBef>
                <a:spcPts val="758"/>
              </a:spcBef>
              <a:spcAft>
                <a:spcPts val="253"/>
              </a:spcAft>
              <a:buFont typeface="Arial"/>
              <a:buChar char="•"/>
            </a:pPr>
            <a:endParaRPr lang="en-US" sz="2000" dirty="0">
              <a:latin typeface="Verdana"/>
              <a:ea typeface="Comic Sans MS" charset="0"/>
              <a:cs typeface="Verdana"/>
            </a:endParaRPr>
          </a:p>
          <a:p>
            <a:pPr marL="684378" lvl="1" indent="-299415" eaLnBrk="0" hangingPunct="0">
              <a:spcBef>
                <a:spcPts val="758"/>
              </a:spcBef>
              <a:spcAft>
                <a:spcPts val="253"/>
              </a:spcAft>
              <a:buFont typeface="Arial"/>
              <a:buChar char="•"/>
            </a:pPr>
            <a:endParaRPr lang="en-US" sz="2000" dirty="0">
              <a:latin typeface="Verdana"/>
              <a:ea typeface="Comic Sans MS" charset="0"/>
              <a:cs typeface="Verdana"/>
            </a:endParaRPr>
          </a:p>
        </p:txBody>
      </p:sp>
      <p:sp>
        <p:nvSpPr>
          <p:cNvPr id="38" name="Rectangle 37"/>
          <p:cNvSpPr/>
          <p:nvPr/>
        </p:nvSpPr>
        <p:spPr>
          <a:xfrm>
            <a:off x="635108" y="23409050"/>
            <a:ext cx="12780000" cy="486000"/>
          </a:xfrm>
          <a:prstGeom prst="rect">
            <a:avLst/>
          </a:prstGeom>
          <a:gradFill>
            <a:gsLst>
              <a:gs pos="13000">
                <a:schemeClr val="tx2">
                  <a:lumMod val="75000"/>
                </a:schemeClr>
              </a:gs>
              <a:gs pos="100000">
                <a:schemeClr val="bg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76992" tIns="38496" rIns="76992" bIns="38496" rtlCol="0" anchor="ctr"/>
          <a:lstStyle/>
          <a:p>
            <a:pPr algn="ctr"/>
            <a:endParaRPr lang="en-US"/>
          </a:p>
        </p:txBody>
      </p:sp>
      <p:sp>
        <p:nvSpPr>
          <p:cNvPr id="39" name="Text Box 12"/>
          <p:cNvSpPr txBox="1">
            <a:spLocks noChangeArrowheads="1"/>
          </p:cNvSpPr>
          <p:nvPr/>
        </p:nvSpPr>
        <p:spPr bwMode="auto">
          <a:xfrm>
            <a:off x="-2410619" y="23338718"/>
            <a:ext cx="9051077" cy="522447"/>
          </a:xfrm>
          <a:prstGeom prst="rect">
            <a:avLst/>
          </a:prstGeom>
          <a:noFill/>
          <a:ln w="9525">
            <a:noFill/>
            <a:miter lim="800000"/>
            <a:headEnd/>
            <a:tailEnd/>
          </a:ln>
        </p:spPr>
        <p:txBody>
          <a:bodyPr wrap="square" lIns="71622" tIns="35812" rIns="71622" bIns="35812">
            <a:prstTxWarp prst="textNoShape">
              <a:avLst/>
            </a:prstTxWarp>
            <a:spAutoFit/>
          </a:bodyPr>
          <a:lstStyle/>
          <a:p>
            <a:pPr algn="ctr" defTabSz="717374">
              <a:lnSpc>
                <a:spcPct val="110000"/>
              </a:lnSpc>
            </a:pPr>
            <a:r>
              <a:rPr lang="en-US" sz="2700" b="1" dirty="0">
                <a:solidFill>
                  <a:schemeClr val="bg1"/>
                </a:solidFill>
                <a:latin typeface="Verdana"/>
                <a:cs typeface="Verdana"/>
              </a:rPr>
              <a:t>Comparator</a:t>
            </a:r>
          </a:p>
        </p:txBody>
      </p:sp>
      <p:sp>
        <p:nvSpPr>
          <p:cNvPr id="42" name="TextBox 41"/>
          <p:cNvSpPr txBox="1"/>
          <p:nvPr/>
        </p:nvSpPr>
        <p:spPr>
          <a:xfrm>
            <a:off x="19001581" y="14141450"/>
            <a:ext cx="5251200" cy="8812645"/>
          </a:xfrm>
          <a:prstGeom prst="rect">
            <a:avLst/>
          </a:prstGeom>
          <a:noFill/>
        </p:spPr>
        <p:txBody>
          <a:bodyPr wrap="square" lIns="91418" tIns="45708" rIns="91418" bIns="45708" rtlCol="0">
            <a:spAutoFit/>
          </a:bodyPr>
          <a:lstStyle/>
          <a:p>
            <a:pPr marL="684378" lvl="1" indent="-299415" eaLnBrk="0" hangingPunct="0">
              <a:spcBef>
                <a:spcPts val="758"/>
              </a:spcBef>
              <a:spcAft>
                <a:spcPts val="253"/>
              </a:spcAft>
              <a:buFont typeface="Arial"/>
              <a:buChar char="•"/>
            </a:pPr>
            <a:r>
              <a:rPr lang="en-US" sz="2000" dirty="0">
                <a:latin typeface="Verdana"/>
                <a:ea typeface="Comic Sans MS" charset="0"/>
                <a:cs typeface="Verdana"/>
                <a:sym typeface="Wingdings"/>
              </a:rPr>
              <a:t>≈ 5 ns </a:t>
            </a:r>
            <a:r>
              <a:rPr lang="en-US" sz="2000" b="1" dirty="0">
                <a:solidFill>
                  <a:srgbClr val="1F497D"/>
                </a:solidFill>
                <a:latin typeface="Verdana"/>
                <a:ea typeface="Comic Sans MS" charset="0"/>
                <a:cs typeface="Verdana"/>
                <a:sym typeface="Wingdings"/>
              </a:rPr>
              <a:t>rise time </a:t>
            </a:r>
            <a:r>
              <a:rPr lang="en-US" sz="2000" dirty="0">
                <a:latin typeface="Verdana"/>
                <a:ea typeface="Comic Sans MS" charset="0"/>
                <a:cs typeface="Verdana"/>
                <a:sym typeface="Wingdings"/>
              </a:rPr>
              <a:t>@ Q</a:t>
            </a:r>
            <a:r>
              <a:rPr lang="en-US" sz="2000" baseline="-25000" dirty="0">
                <a:latin typeface="Verdana"/>
                <a:ea typeface="Comic Sans MS" charset="0"/>
                <a:cs typeface="Verdana"/>
                <a:sym typeface="Wingdings"/>
              </a:rPr>
              <a:t>in</a:t>
            </a:r>
            <a:r>
              <a:rPr lang="en-US" sz="2000" dirty="0">
                <a:latin typeface="Verdana"/>
                <a:ea typeface="Comic Sans MS" charset="0"/>
                <a:cs typeface="Verdana"/>
                <a:sym typeface="Wingdings"/>
              </a:rPr>
              <a:t>=750 </a:t>
            </a:r>
            <a:r>
              <a:rPr lang="en-US" sz="2000" dirty="0" err="1">
                <a:latin typeface="Verdana"/>
                <a:ea typeface="Comic Sans MS" charset="0"/>
                <a:cs typeface="Verdana"/>
                <a:sym typeface="Wingdings"/>
              </a:rPr>
              <a:t>e</a:t>
            </a:r>
            <a:r>
              <a:rPr lang="en-US" sz="2000" baseline="30000" dirty="0">
                <a:latin typeface="Verdana"/>
                <a:ea typeface="Comic Sans MS" charset="0"/>
                <a:cs typeface="Verdana"/>
                <a:sym typeface="Wingdings"/>
              </a:rPr>
              <a:t>-</a:t>
            </a: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sym typeface="Wingdings"/>
              </a:rPr>
              <a:t>Changing slope </a:t>
            </a:r>
            <a:r>
              <a:rPr lang="en-US" sz="2000" dirty="0">
                <a:solidFill>
                  <a:srgbClr val="000000"/>
                </a:solidFill>
                <a:latin typeface="Verdana"/>
                <a:ea typeface="Comic Sans MS" charset="0"/>
                <a:cs typeface="Verdana"/>
                <a:sym typeface="Wingdings"/>
              </a:rPr>
              <a:t>by adjusting the preamplifier Id feedback current</a:t>
            </a: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sym typeface="Wingdings"/>
              </a:rPr>
              <a:t>Charge sensitivity G </a:t>
            </a:r>
            <a:r>
              <a:rPr lang="en-US" sz="2000" dirty="0">
                <a:solidFill>
                  <a:srgbClr val="000000"/>
                </a:solidFill>
                <a:latin typeface="Verdana"/>
                <a:ea typeface="Comic Sans MS" charset="0"/>
                <a:cs typeface="Verdana"/>
                <a:sym typeface="Wingdings"/>
              </a:rPr>
              <a:t>(evaluated on 256 pixels):</a:t>
            </a:r>
          </a:p>
          <a:p>
            <a:pPr marL="684378" lvl="1" indent="-299415" eaLnBrk="0" hangingPunct="0">
              <a:spcBef>
                <a:spcPts val="758"/>
              </a:spcBef>
              <a:spcAft>
                <a:spcPts val="253"/>
              </a:spcAft>
              <a:buFont typeface="Arial"/>
              <a:buChar char="•"/>
            </a:pPr>
            <a:r>
              <a:rPr lang="en-US" sz="2000" dirty="0" err="1">
                <a:latin typeface="Verdana"/>
                <a:cs typeface="Verdana"/>
              </a:rPr>
              <a:t>G</a:t>
            </a:r>
            <a:r>
              <a:rPr lang="en-US" sz="2000" baseline="-25000" dirty="0" err="1">
                <a:latin typeface="Verdana"/>
                <a:cs typeface="Verdana"/>
              </a:rPr>
              <a:t>mean</a:t>
            </a:r>
            <a:r>
              <a:rPr lang="en-US" sz="2000" baseline="-25000" dirty="0">
                <a:latin typeface="Verdana"/>
                <a:cs typeface="Verdana"/>
              </a:rPr>
              <a:t> </a:t>
            </a:r>
            <a:r>
              <a:rPr lang="en-US" sz="2000" dirty="0">
                <a:latin typeface="Verdana"/>
                <a:cs typeface="Verdana"/>
              </a:rPr>
              <a:t>= 11.0 mV/</a:t>
            </a:r>
            <a:r>
              <a:rPr lang="en-US" sz="2000" dirty="0" err="1">
                <a:latin typeface="Verdana"/>
                <a:cs typeface="Verdana"/>
              </a:rPr>
              <a:t>ke</a:t>
            </a:r>
            <a:r>
              <a:rPr lang="en-US" sz="2000" baseline="30000" dirty="0">
                <a:latin typeface="Verdana"/>
                <a:cs typeface="Verdana"/>
              </a:rPr>
              <a:t>-</a:t>
            </a:r>
          </a:p>
          <a:p>
            <a:pPr marL="684378" lvl="1" indent="-299415" eaLnBrk="0" hangingPunct="0">
              <a:spcBef>
                <a:spcPts val="758"/>
              </a:spcBef>
              <a:spcAft>
                <a:spcPts val="253"/>
              </a:spcAft>
              <a:buFont typeface="Arial"/>
              <a:buChar char="•"/>
            </a:pPr>
            <a:r>
              <a:rPr lang="el-GR" sz="2000" dirty="0">
                <a:solidFill>
                  <a:srgbClr val="000000"/>
                </a:solidFill>
                <a:latin typeface="Verdana"/>
                <a:cs typeface="Verdana"/>
              </a:rPr>
              <a:t>σ</a:t>
            </a:r>
            <a:r>
              <a:rPr lang="it-IT" sz="2000" baseline="-25000" dirty="0" err="1">
                <a:solidFill>
                  <a:srgbClr val="000000"/>
                </a:solidFill>
                <a:latin typeface="Verdana"/>
                <a:cs typeface="Verdana"/>
              </a:rPr>
              <a:t>G</a:t>
            </a:r>
            <a:r>
              <a:rPr lang="it-IT" sz="2000" baseline="-25000" dirty="0">
                <a:solidFill>
                  <a:srgbClr val="000000"/>
                </a:solidFill>
                <a:latin typeface="Verdana"/>
                <a:cs typeface="Verdana"/>
              </a:rPr>
              <a:t> </a:t>
            </a:r>
            <a:r>
              <a:rPr lang="it-IT" sz="2000" dirty="0">
                <a:solidFill>
                  <a:srgbClr val="000000"/>
                </a:solidFill>
                <a:latin typeface="Verdana"/>
                <a:cs typeface="Verdana"/>
              </a:rPr>
              <a:t>= 0.21 </a:t>
            </a:r>
            <a:r>
              <a:rPr lang="it-IT" sz="2000" dirty="0" err="1">
                <a:solidFill>
                  <a:srgbClr val="000000"/>
                </a:solidFill>
                <a:latin typeface="Verdana"/>
                <a:cs typeface="Verdana"/>
              </a:rPr>
              <a:t>mV</a:t>
            </a:r>
            <a:r>
              <a:rPr lang="en-US" sz="2000" dirty="0">
                <a:solidFill>
                  <a:srgbClr val="000000"/>
                </a:solidFill>
                <a:latin typeface="Verdana"/>
                <a:cs typeface="Verdana"/>
              </a:rPr>
              <a:t>/</a:t>
            </a:r>
            <a:r>
              <a:rPr lang="en-US" sz="2000" dirty="0" err="1">
                <a:solidFill>
                  <a:srgbClr val="000000"/>
                </a:solidFill>
                <a:latin typeface="Verdana"/>
                <a:cs typeface="Verdana"/>
              </a:rPr>
              <a:t>ke</a:t>
            </a:r>
            <a:r>
              <a:rPr lang="en-US" sz="2000" baseline="30000" dirty="0">
                <a:solidFill>
                  <a:srgbClr val="000000"/>
                </a:solidFill>
                <a:latin typeface="Verdana"/>
                <a:cs typeface="Verdana"/>
              </a:rPr>
              <a:t>-</a:t>
            </a:r>
          </a:p>
          <a:p>
            <a:pPr marL="2445390" lvl="2" indent="-342900">
              <a:spcAft>
                <a:spcPts val="600"/>
              </a:spcAft>
              <a:buFont typeface="Arial" charset="0"/>
              <a:buChar char="•"/>
            </a:pPr>
            <a:endParaRPr lang="en-US" sz="2000" baseline="30000" dirty="0">
              <a:solidFill>
                <a:srgbClr val="000000"/>
              </a:solidFill>
              <a:latin typeface="Verdana"/>
              <a:cs typeface="Verdana"/>
            </a:endParaRP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sym typeface="Wingdings"/>
              </a:rPr>
              <a:t>Equivalent noise charge </a:t>
            </a:r>
            <a:r>
              <a:rPr lang="en-US" sz="2000" dirty="0">
                <a:latin typeface="Verdana"/>
                <a:ea typeface="Comic Sans MS" charset="0"/>
                <a:cs typeface="Verdana"/>
                <a:sym typeface="Wingdings"/>
              </a:rPr>
              <a:t>(ENC) smaller than 70 </a:t>
            </a:r>
            <a:r>
              <a:rPr lang="en-US" sz="2000" dirty="0" err="1">
                <a:latin typeface="Verdana"/>
                <a:ea typeface="Comic Sans MS" charset="0"/>
                <a:cs typeface="Verdana"/>
                <a:sym typeface="Wingdings"/>
              </a:rPr>
              <a:t>e</a:t>
            </a:r>
            <a:r>
              <a:rPr lang="en-US" sz="2000" baseline="-25000" dirty="0" err="1">
                <a:latin typeface="Verdana"/>
                <a:ea typeface="Comic Sans MS" charset="0"/>
                <a:cs typeface="Verdana"/>
                <a:sym typeface="Wingdings"/>
              </a:rPr>
              <a:t>rms</a:t>
            </a:r>
            <a:r>
              <a:rPr lang="en-US" sz="2000" dirty="0">
                <a:latin typeface="Verdana"/>
                <a:ea typeface="Comic Sans MS" charset="0"/>
                <a:cs typeface="Verdana"/>
                <a:sym typeface="Wingdings"/>
              </a:rPr>
              <a:t> for a preamplifier input capacitance 	 C</a:t>
            </a:r>
            <a:r>
              <a:rPr lang="en-US" sz="2000" baseline="-25000" dirty="0">
                <a:latin typeface="Verdana"/>
                <a:ea typeface="Comic Sans MS" charset="0"/>
                <a:cs typeface="Verdana"/>
                <a:sym typeface="Wingdings"/>
              </a:rPr>
              <a:t>D</a:t>
            </a:r>
            <a:r>
              <a:rPr lang="en-US" sz="2000" dirty="0">
                <a:latin typeface="Verdana"/>
                <a:ea typeface="Comic Sans MS" charset="0"/>
                <a:cs typeface="Verdana"/>
                <a:sym typeface="Wingdings"/>
              </a:rPr>
              <a:t> =35 </a:t>
            </a:r>
            <a:r>
              <a:rPr lang="en-US" sz="2000" dirty="0" err="1">
                <a:latin typeface="Verdana"/>
                <a:ea typeface="Comic Sans MS" charset="0"/>
                <a:cs typeface="Verdana"/>
                <a:sym typeface="Wingdings"/>
              </a:rPr>
              <a:t>fF</a:t>
            </a:r>
            <a:endParaRPr lang="en-US" sz="2000" dirty="0">
              <a:latin typeface="Verdana"/>
              <a:ea typeface="Comic Sans MS" charset="0"/>
              <a:cs typeface="Verdana"/>
              <a:sym typeface="Wingdings"/>
            </a:endParaRPr>
          </a:p>
          <a:p>
            <a:pPr marL="2445390" lvl="2" indent="-342900">
              <a:spcAft>
                <a:spcPts val="600"/>
              </a:spcAft>
            </a:pPr>
            <a:endParaRPr lang="en-US" sz="2000" baseline="30000" dirty="0">
              <a:solidFill>
                <a:srgbClr val="000000"/>
              </a:solidFill>
              <a:latin typeface="Verdana"/>
              <a:cs typeface="Verdana"/>
            </a:endParaRPr>
          </a:p>
          <a:p>
            <a:pPr marL="684378" lvl="1" indent="-299415" eaLnBrk="0" hangingPunct="0">
              <a:spcBef>
                <a:spcPts val="758"/>
              </a:spcBef>
              <a:spcAft>
                <a:spcPts val="253"/>
              </a:spcAft>
            </a:pPr>
            <a:endParaRPr lang="en-US" sz="2000" b="1" dirty="0">
              <a:solidFill>
                <a:srgbClr val="1F497D"/>
              </a:solidFill>
              <a:latin typeface="Verdana"/>
              <a:ea typeface="Comic Sans MS" charset="0"/>
              <a:cs typeface="Verdana"/>
              <a:sym typeface="Wingdings"/>
            </a:endParaRPr>
          </a:p>
          <a:p>
            <a:pPr marL="684378" lvl="1" indent="-299415" eaLnBrk="0" hangingPunct="0">
              <a:spcBef>
                <a:spcPts val="758"/>
              </a:spcBef>
              <a:spcAft>
                <a:spcPts val="253"/>
              </a:spcAft>
            </a:pPr>
            <a:r>
              <a:rPr lang="en-US" sz="2000" b="1" dirty="0">
                <a:solidFill>
                  <a:schemeClr val="accent2"/>
                </a:solidFill>
                <a:latin typeface="Verdana"/>
                <a:ea typeface="Comic Sans MS" charset="0"/>
                <a:cs typeface="Verdana"/>
                <a:sym typeface="Wingdings"/>
              </a:rPr>
              <a:t>From circuit simulations:</a:t>
            </a: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sym typeface="Wingdings"/>
              </a:rPr>
              <a:t>Leakage compensation </a:t>
            </a:r>
            <a:r>
              <a:rPr lang="en-US" sz="2000" dirty="0">
                <a:latin typeface="Verdana"/>
                <a:ea typeface="Comic Sans MS" charset="0"/>
                <a:cs typeface="Verdana"/>
                <a:sym typeface="Wingdings"/>
              </a:rPr>
              <a:t>circuit for leakage currents up to 14 </a:t>
            </a:r>
            <a:r>
              <a:rPr lang="en-US" sz="2000" dirty="0" err="1">
                <a:latin typeface="Verdana"/>
                <a:ea typeface="Comic Sans MS" charset="0"/>
                <a:cs typeface="Verdana"/>
                <a:sym typeface="Wingdings"/>
              </a:rPr>
              <a:t>nA</a:t>
            </a:r>
            <a:endParaRPr lang="en-US" sz="2000" dirty="0">
              <a:latin typeface="Verdana"/>
              <a:ea typeface="Comic Sans MS" charset="0"/>
              <a:cs typeface="Verdana"/>
              <a:sym typeface="Wingdings"/>
            </a:endParaRPr>
          </a:p>
          <a:p>
            <a:pPr marL="684378" lvl="1" indent="-299415" eaLnBrk="0" hangingPunct="0">
              <a:spcBef>
                <a:spcPts val="758"/>
              </a:spcBef>
              <a:spcAft>
                <a:spcPts val="253"/>
              </a:spcAft>
              <a:buFont typeface="Arial"/>
              <a:buChar char="•"/>
            </a:pPr>
            <a:r>
              <a:rPr lang="en-US" sz="2000" dirty="0">
                <a:latin typeface="Verdana"/>
                <a:ea typeface="Comic Sans MS" charset="0"/>
                <a:cs typeface="Verdana"/>
              </a:rPr>
              <a:t>Regulated </a:t>
            </a:r>
            <a:r>
              <a:rPr lang="en-US" sz="2000" dirty="0" err="1">
                <a:latin typeface="Verdana"/>
                <a:ea typeface="Comic Sans MS" charset="0"/>
                <a:cs typeface="Verdana"/>
              </a:rPr>
              <a:t>cascode</a:t>
            </a:r>
            <a:r>
              <a:rPr lang="en-US" sz="2000" dirty="0">
                <a:latin typeface="Verdana"/>
                <a:ea typeface="Comic Sans MS" charset="0"/>
                <a:cs typeface="Verdana"/>
              </a:rPr>
              <a:t> forward gain stage:</a:t>
            </a:r>
          </a:p>
          <a:p>
            <a:pPr marL="1080000" lvl="2" indent="-299415" eaLnBrk="0" hangingPunct="0">
              <a:spcBef>
                <a:spcPts val="758"/>
              </a:spcBef>
              <a:spcAft>
                <a:spcPts val="253"/>
              </a:spcAft>
              <a:buFont typeface="Arial"/>
              <a:buChar char="•"/>
            </a:pPr>
            <a:r>
              <a:rPr lang="en-US" sz="2000" dirty="0">
                <a:latin typeface="Verdana"/>
                <a:ea typeface="Comic Sans MS" charset="0"/>
                <a:cs typeface="Verdana"/>
              </a:rPr>
              <a:t>DC Open Loop gain </a:t>
            </a:r>
            <a:r>
              <a:rPr lang="en-US" sz="2000" dirty="0" err="1">
                <a:latin typeface="Verdana"/>
                <a:ea typeface="Comic Sans MS" charset="0"/>
                <a:cs typeface="Verdana"/>
                <a:sym typeface="Wingdings"/>
              </a:rPr>
              <a:t></a:t>
            </a:r>
            <a:r>
              <a:rPr lang="en-US" sz="2000" dirty="0">
                <a:latin typeface="Verdana"/>
                <a:ea typeface="Comic Sans MS" charset="0"/>
                <a:cs typeface="Verdana"/>
                <a:sym typeface="Wingdings"/>
              </a:rPr>
              <a:t> </a:t>
            </a:r>
            <a:r>
              <a:rPr lang="en-US" sz="2000" dirty="0">
                <a:latin typeface="Verdana"/>
                <a:ea typeface="Comic Sans MS" charset="0"/>
                <a:cs typeface="Verdana"/>
              </a:rPr>
              <a:t>53 dB</a:t>
            </a:r>
          </a:p>
          <a:p>
            <a:pPr marL="1080000" lvl="2" indent="-299415" eaLnBrk="0" hangingPunct="0">
              <a:spcBef>
                <a:spcPts val="758"/>
              </a:spcBef>
              <a:spcAft>
                <a:spcPts val="253"/>
              </a:spcAft>
              <a:buFont typeface="Arial"/>
              <a:buChar char="•"/>
            </a:pPr>
            <a:r>
              <a:rPr lang="en-US" sz="2000" dirty="0">
                <a:latin typeface="Verdana"/>
                <a:ea typeface="Comic Sans MS" charset="0"/>
                <a:cs typeface="Verdana"/>
              </a:rPr>
              <a:t>Cutoff frequency </a:t>
            </a:r>
            <a:r>
              <a:rPr lang="en-US" sz="2000" dirty="0">
                <a:latin typeface="Verdana"/>
                <a:ea typeface="Comic Sans MS" charset="0"/>
                <a:cs typeface="Verdana"/>
                <a:sym typeface="Wingdings"/>
              </a:rPr>
              <a:t> 2.3 MHz</a:t>
            </a:r>
          </a:p>
          <a:p>
            <a:pPr marL="684378" lvl="1" indent="-299415" eaLnBrk="0" hangingPunct="0">
              <a:spcBef>
                <a:spcPts val="758"/>
              </a:spcBef>
              <a:spcAft>
                <a:spcPts val="253"/>
              </a:spcAft>
            </a:pPr>
            <a:endParaRPr lang="en-US" sz="2000" dirty="0">
              <a:latin typeface="Verdana"/>
              <a:ea typeface="Comic Sans MS" charset="0"/>
              <a:cs typeface="Verdana"/>
              <a:sym typeface="Wingdings"/>
            </a:endParaRPr>
          </a:p>
        </p:txBody>
      </p:sp>
      <p:sp>
        <p:nvSpPr>
          <p:cNvPr id="46" name="TextBox 45"/>
          <p:cNvSpPr txBox="1"/>
          <p:nvPr/>
        </p:nvSpPr>
        <p:spPr>
          <a:xfrm>
            <a:off x="8088257" y="29152850"/>
            <a:ext cx="11218124" cy="2811002"/>
          </a:xfrm>
          <a:prstGeom prst="rect">
            <a:avLst/>
          </a:prstGeom>
          <a:noFill/>
        </p:spPr>
        <p:txBody>
          <a:bodyPr wrap="square" lIns="91418" tIns="45708" rIns="91418" bIns="45708" rtlCol="0">
            <a:spAutoFit/>
          </a:bodyPr>
          <a:lstStyle/>
          <a:p>
            <a:pPr marL="684378" lvl="1" indent="-299415" eaLnBrk="0" hangingPunct="0">
              <a:spcBef>
                <a:spcPts val="758"/>
              </a:spcBef>
              <a:spcAft>
                <a:spcPts val="253"/>
              </a:spcAft>
              <a:buFont typeface="Arial"/>
              <a:buChar char="•"/>
            </a:pPr>
            <a:r>
              <a:rPr lang="en-US" sz="2000" dirty="0">
                <a:latin typeface="Verdana"/>
                <a:ea typeface="Comic Sans MS" charset="0"/>
                <a:cs typeface="Verdana"/>
              </a:rPr>
              <a:t>Comparator able to detect </a:t>
            </a:r>
            <a:r>
              <a:rPr lang="en-US" sz="2000" b="1" dirty="0">
                <a:solidFill>
                  <a:srgbClr val="1F497D"/>
                </a:solidFill>
                <a:latin typeface="Verdana"/>
                <a:ea typeface="Comic Sans MS" charset="0"/>
                <a:cs typeface="Verdana"/>
              </a:rPr>
              <a:t>hits in two consecutive bunch crossing periods</a:t>
            </a:r>
            <a:endParaRPr lang="en-US" sz="2000" dirty="0">
              <a:latin typeface="Verdana"/>
              <a:ea typeface="Comic Sans MS" charset="0"/>
              <a:cs typeface="Verdana"/>
            </a:endParaRPr>
          </a:p>
          <a:p>
            <a:pPr marL="684378" lvl="1" indent="-299415" eaLnBrk="0" hangingPunct="0">
              <a:spcBef>
                <a:spcPts val="758"/>
              </a:spcBef>
              <a:spcAft>
                <a:spcPts val="253"/>
              </a:spcAft>
              <a:buFont typeface="Arial"/>
              <a:buChar char="•"/>
            </a:pPr>
            <a:r>
              <a:rPr lang="en-US" sz="2000" b="1" dirty="0">
                <a:solidFill>
                  <a:srgbClr val="1F497D"/>
                </a:solidFill>
                <a:latin typeface="Verdana"/>
                <a:ea typeface="Comic Sans MS" charset="0"/>
                <a:cs typeface="Verdana"/>
              </a:rPr>
              <a:t>Noise and threshold dispersion </a:t>
            </a:r>
            <a:r>
              <a:rPr lang="en-US" sz="2000" dirty="0">
                <a:solidFill>
                  <a:srgbClr val="000000"/>
                </a:solidFill>
                <a:latin typeface="Verdana"/>
                <a:ea typeface="Comic Sans MS" charset="0"/>
                <a:cs typeface="Verdana"/>
              </a:rPr>
              <a:t>data extracted from the hit efficiency curves</a:t>
            </a:r>
            <a:endParaRPr lang="en-US" sz="2000" baseline="30000" dirty="0">
              <a:solidFill>
                <a:srgbClr val="000000"/>
              </a:solidFill>
              <a:latin typeface="Verdana"/>
              <a:ea typeface="Comic Sans MS" charset="0"/>
              <a:cs typeface="Verdana"/>
            </a:endParaRPr>
          </a:p>
          <a:p>
            <a:pPr marL="684378" lvl="1" indent="-299415" eaLnBrk="0" hangingPunct="0">
              <a:spcBef>
                <a:spcPts val="758"/>
              </a:spcBef>
              <a:spcAft>
                <a:spcPts val="253"/>
              </a:spcAft>
              <a:buFont typeface="Arial"/>
              <a:buChar char="•"/>
            </a:pPr>
            <a:r>
              <a:rPr lang="en-US" sz="2000" b="1" dirty="0">
                <a:solidFill>
                  <a:schemeClr val="tx2"/>
                </a:solidFill>
                <a:latin typeface="Verdana"/>
                <a:ea typeface="Comic Sans MS" charset="0"/>
                <a:cs typeface="Verdana"/>
              </a:rPr>
              <a:t>Equivalent noise charge </a:t>
            </a:r>
            <a:r>
              <a:rPr lang="en-US" sz="2000" dirty="0">
                <a:latin typeface="Verdana"/>
                <a:ea typeface="Comic Sans MS" charset="0"/>
                <a:cs typeface="Verdana"/>
              </a:rPr>
              <a:t>ENC </a:t>
            </a:r>
            <a:r>
              <a:rPr lang="en-US" sz="2000" dirty="0" err="1">
                <a:latin typeface="Verdana"/>
                <a:ea typeface="Comic Sans MS" charset="0"/>
                <a:cs typeface="Verdana"/>
                <a:sym typeface="Wingdings"/>
              </a:rPr>
              <a:t></a:t>
            </a:r>
            <a:r>
              <a:rPr lang="en-US" sz="2000" dirty="0">
                <a:latin typeface="Verdana"/>
                <a:ea typeface="Comic Sans MS" charset="0"/>
                <a:cs typeface="Verdana"/>
                <a:sym typeface="Wingdings"/>
              </a:rPr>
              <a:t> 50 </a:t>
            </a:r>
            <a:r>
              <a:rPr lang="en-US" sz="2000" dirty="0" err="1">
                <a:latin typeface="Verdana"/>
                <a:ea typeface="Comic Sans MS" charset="0"/>
                <a:cs typeface="Verdana"/>
                <a:sym typeface="Wingdings"/>
              </a:rPr>
              <a:t>e</a:t>
            </a:r>
            <a:r>
              <a:rPr lang="en-US" sz="2000" baseline="-25000" dirty="0" err="1">
                <a:latin typeface="Verdana"/>
                <a:ea typeface="Comic Sans MS" charset="0"/>
                <a:cs typeface="Verdana"/>
                <a:sym typeface="Wingdings"/>
              </a:rPr>
              <a:t>rms</a:t>
            </a:r>
            <a:r>
              <a:rPr lang="en-US" sz="2000" dirty="0">
                <a:latin typeface="Verdana"/>
                <a:ea typeface="Comic Sans MS" charset="0"/>
                <a:cs typeface="Verdana"/>
                <a:sym typeface="Wingdings"/>
              </a:rPr>
              <a:t> (</a:t>
            </a:r>
            <a:r>
              <a:rPr lang="el-GR" sz="2000" dirty="0">
                <a:solidFill>
                  <a:srgbClr val="000000"/>
                </a:solidFill>
                <a:latin typeface="Verdana"/>
                <a:cs typeface="Verdana"/>
              </a:rPr>
              <a:t>σ</a:t>
            </a:r>
            <a:r>
              <a:rPr lang="it-IT" sz="2000" baseline="-25000" dirty="0">
                <a:solidFill>
                  <a:srgbClr val="000000"/>
                </a:solidFill>
                <a:latin typeface="Verdana"/>
                <a:cs typeface="Verdana"/>
              </a:rPr>
              <a:t>ENC</a:t>
            </a:r>
            <a:r>
              <a:rPr lang="it-IT" sz="2000" dirty="0">
                <a:solidFill>
                  <a:srgbClr val="000000"/>
                </a:solidFill>
                <a:latin typeface="Verdana"/>
                <a:cs typeface="Verdana"/>
              </a:rPr>
              <a:t> =</a:t>
            </a:r>
            <a:r>
              <a:rPr lang="en-US" sz="2000" dirty="0">
                <a:latin typeface="Verdana"/>
                <a:ea typeface="Comic Sans MS" charset="0"/>
                <a:cs typeface="Verdana"/>
                <a:sym typeface="Wingdings"/>
              </a:rPr>
              <a:t>10 </a:t>
            </a:r>
            <a:r>
              <a:rPr lang="en-US" sz="2000" dirty="0" err="1">
                <a:latin typeface="Verdana"/>
                <a:ea typeface="Comic Sans MS" charset="0"/>
                <a:cs typeface="Verdana"/>
                <a:sym typeface="Wingdings"/>
              </a:rPr>
              <a:t>e</a:t>
            </a:r>
            <a:r>
              <a:rPr lang="en-US" sz="2000" baseline="-25000" dirty="0" err="1">
                <a:latin typeface="Verdana"/>
                <a:ea typeface="Comic Sans MS" charset="0"/>
                <a:cs typeface="Verdana"/>
                <a:sym typeface="Wingdings"/>
              </a:rPr>
              <a:t>rms</a:t>
            </a:r>
            <a:r>
              <a:rPr lang="en-US" sz="2000" dirty="0">
                <a:latin typeface="Verdana"/>
                <a:ea typeface="Comic Sans MS" charset="0"/>
                <a:cs typeface="Verdana"/>
                <a:sym typeface="Wingdings"/>
              </a:rPr>
              <a:t>)</a:t>
            </a:r>
          </a:p>
          <a:p>
            <a:pPr marL="684378" lvl="1" indent="-299415" eaLnBrk="0" hangingPunct="0">
              <a:spcBef>
                <a:spcPts val="758"/>
              </a:spcBef>
              <a:spcAft>
                <a:spcPts val="253"/>
              </a:spcAft>
              <a:buFont typeface="Arial"/>
              <a:buChar char="•"/>
            </a:pPr>
            <a:r>
              <a:rPr lang="en-US" sz="2000" b="1" dirty="0">
                <a:solidFill>
                  <a:schemeClr val="tx2"/>
                </a:solidFill>
                <a:latin typeface="Verdana"/>
                <a:ea typeface="Comic Sans MS" charset="0"/>
                <a:cs typeface="Verdana"/>
                <a:sym typeface="Wingdings"/>
              </a:rPr>
              <a:t>Threshold dispersion </a:t>
            </a:r>
            <a:r>
              <a:rPr lang="en-US" sz="2000" dirty="0">
                <a:latin typeface="Verdana"/>
                <a:ea typeface="Comic Sans MS" charset="0"/>
                <a:cs typeface="Verdana"/>
                <a:sym typeface="Wingdings"/>
              </a:rPr>
              <a:t>close to 320 </a:t>
            </a:r>
            <a:r>
              <a:rPr lang="en-US" sz="2000" dirty="0" err="1">
                <a:latin typeface="Verdana"/>
                <a:ea typeface="Comic Sans MS" charset="0"/>
                <a:cs typeface="Verdana"/>
                <a:sym typeface="Wingdings"/>
              </a:rPr>
              <a:t>erms</a:t>
            </a:r>
            <a:r>
              <a:rPr lang="en-US" sz="2000" dirty="0">
                <a:latin typeface="Verdana"/>
                <a:ea typeface="Comic Sans MS" charset="0"/>
                <a:cs typeface="Verdana"/>
                <a:sym typeface="Wingdings"/>
              </a:rPr>
              <a:t>, </a:t>
            </a:r>
            <a:r>
              <a:rPr lang="en-US" sz="2000" b="1" dirty="0">
                <a:solidFill>
                  <a:schemeClr val="tx2"/>
                </a:solidFill>
                <a:latin typeface="Verdana"/>
                <a:ea typeface="Comic Sans MS" charset="0"/>
                <a:cs typeface="Verdana"/>
              </a:rPr>
              <a:t>significantly higher</a:t>
            </a:r>
            <a:r>
              <a:rPr lang="en-US" sz="2000" dirty="0">
                <a:solidFill>
                  <a:schemeClr val="tx2"/>
                </a:solidFill>
                <a:latin typeface="Verdana"/>
                <a:ea typeface="Comic Sans MS" charset="0"/>
                <a:cs typeface="Verdana"/>
              </a:rPr>
              <a:t> </a:t>
            </a:r>
            <a:r>
              <a:rPr lang="en-US" sz="2000" dirty="0">
                <a:solidFill>
                  <a:srgbClr val="000000"/>
                </a:solidFill>
                <a:latin typeface="Verdana"/>
                <a:ea typeface="Comic Sans MS" charset="0"/>
                <a:cs typeface="Verdana"/>
              </a:rPr>
              <a:t>than expected </a:t>
            </a:r>
            <a:r>
              <a:rPr lang="en-US" sz="2000" dirty="0" err="1">
                <a:solidFill>
                  <a:srgbClr val="000000"/>
                </a:solidFill>
                <a:latin typeface="Verdana"/>
                <a:ea typeface="Comic Sans MS" charset="0"/>
                <a:cs typeface="Verdana"/>
                <a:sym typeface="Wingdings"/>
              </a:rPr>
              <a:t></a:t>
            </a:r>
            <a:r>
              <a:rPr lang="en-US" sz="2000" dirty="0">
                <a:solidFill>
                  <a:srgbClr val="000000"/>
                </a:solidFill>
                <a:latin typeface="Verdana"/>
                <a:ea typeface="Comic Sans MS" charset="0"/>
                <a:cs typeface="Verdana"/>
                <a:sym typeface="Wingdings"/>
              </a:rPr>
              <a:t> bad simulations settings for the comparator’s second stage. Re-design needed</a:t>
            </a:r>
            <a:endParaRPr lang="en-US" sz="2000" dirty="0">
              <a:latin typeface="Verdana"/>
              <a:ea typeface="Comic Sans MS" charset="0"/>
              <a:cs typeface="Verdana"/>
              <a:sym typeface="Wingdings"/>
            </a:endParaRPr>
          </a:p>
          <a:p>
            <a:pPr marL="684378" lvl="1" indent="-299415" eaLnBrk="0" hangingPunct="0">
              <a:spcBef>
                <a:spcPts val="758"/>
              </a:spcBef>
              <a:spcAft>
                <a:spcPts val="253"/>
              </a:spcAft>
              <a:buFont typeface="Arial"/>
              <a:buChar char="•"/>
            </a:pPr>
            <a:endParaRPr lang="en-US" sz="2000" dirty="0">
              <a:latin typeface="Verdana"/>
              <a:ea typeface="Comic Sans MS" charset="0"/>
              <a:cs typeface="Verdana"/>
              <a:sym typeface="Wingdings"/>
            </a:endParaRPr>
          </a:p>
        </p:txBody>
      </p:sp>
      <p:sp>
        <p:nvSpPr>
          <p:cNvPr id="49" name="TextBox 48"/>
          <p:cNvSpPr txBox="1"/>
          <p:nvPr/>
        </p:nvSpPr>
        <p:spPr>
          <a:xfrm>
            <a:off x="942180" y="29533850"/>
            <a:ext cx="6993677" cy="2232180"/>
          </a:xfrm>
          <a:prstGeom prst="rect">
            <a:avLst/>
          </a:prstGeom>
          <a:noFill/>
        </p:spPr>
        <p:txBody>
          <a:bodyPr wrap="square" lIns="76992" tIns="38496" rIns="76992" bIns="38496" rtlCol="0">
            <a:spAutoFit/>
          </a:bodyPr>
          <a:lstStyle/>
          <a:p>
            <a:r>
              <a:rPr lang="en-US" sz="2000" dirty="0">
                <a:latin typeface="Verdana"/>
                <a:cs typeface="Verdana"/>
              </a:rPr>
              <a:t>Operated in two different phases: </a:t>
            </a:r>
          </a:p>
          <a:p>
            <a:r>
              <a:rPr lang="en-US" sz="2000" b="1" dirty="0">
                <a:solidFill>
                  <a:srgbClr val="1F497D"/>
                </a:solidFill>
                <a:latin typeface="Verdana"/>
                <a:cs typeface="Verdana"/>
              </a:rPr>
              <a:t>reset phase</a:t>
            </a:r>
            <a:r>
              <a:rPr lang="en-US" sz="2000" b="1" dirty="0">
                <a:latin typeface="Verdana"/>
                <a:cs typeface="Verdana"/>
              </a:rPr>
              <a:t> </a:t>
            </a:r>
            <a:r>
              <a:rPr lang="en-US" sz="2000" dirty="0" err="1">
                <a:latin typeface="Verdana"/>
                <a:cs typeface="Verdana"/>
                <a:sym typeface="Wingdings"/>
              </a:rPr>
              <a:t></a:t>
            </a:r>
            <a:r>
              <a:rPr lang="en-US" sz="2000" dirty="0">
                <a:latin typeface="Verdana"/>
                <a:cs typeface="Verdana"/>
                <a:sym typeface="Wingdings"/>
              </a:rPr>
              <a:t> </a:t>
            </a:r>
            <a:r>
              <a:rPr lang="en-US" sz="2000" dirty="0">
                <a:latin typeface="Verdana"/>
                <a:cs typeface="Verdana"/>
              </a:rPr>
              <a:t>the comparator gets reset and a proper bias is provided to the two stages – S1, S2, S3 closed</a:t>
            </a:r>
          </a:p>
          <a:p>
            <a:r>
              <a:rPr lang="en-US" sz="2000" b="1" dirty="0">
                <a:solidFill>
                  <a:srgbClr val="1F497D"/>
                </a:solidFill>
                <a:latin typeface="Verdana"/>
                <a:cs typeface="Verdana"/>
              </a:rPr>
              <a:t>active phase</a:t>
            </a:r>
            <a:r>
              <a:rPr lang="en-US" sz="2000" dirty="0">
                <a:latin typeface="Verdana"/>
                <a:cs typeface="Verdana"/>
              </a:rPr>
              <a:t> </a:t>
            </a:r>
            <a:r>
              <a:rPr lang="en-US" sz="2000" dirty="0" err="1">
                <a:latin typeface="Verdana"/>
                <a:cs typeface="Verdana"/>
                <a:sym typeface="Wingdings"/>
              </a:rPr>
              <a:t></a:t>
            </a:r>
            <a:r>
              <a:rPr lang="en-US" sz="2000" dirty="0">
                <a:latin typeface="Verdana"/>
                <a:cs typeface="Verdana"/>
                <a:sym typeface="Wingdings"/>
              </a:rPr>
              <a:t> </a:t>
            </a:r>
            <a:r>
              <a:rPr lang="en-US" sz="2000" dirty="0">
                <a:latin typeface="Verdana"/>
                <a:cs typeface="Verdana"/>
              </a:rPr>
              <a:t>an active comparison takes place by injecting both the input and the threshold signals </a:t>
            </a:r>
            <a:r>
              <a:rPr lang="en-US" sz="2000" dirty="0" err="1">
                <a:latin typeface="Verdana"/>
                <a:cs typeface="Verdana"/>
              </a:rPr>
              <a:t>Vth</a:t>
            </a:r>
            <a:r>
              <a:rPr lang="en-US" sz="2000" dirty="0">
                <a:latin typeface="Verdana"/>
                <a:cs typeface="Verdana"/>
              </a:rPr>
              <a:t> at the comparator inputs – S1, S2, S3 open</a:t>
            </a:r>
          </a:p>
        </p:txBody>
      </p:sp>
      <p:pic>
        <p:nvPicPr>
          <p:cNvPr id="48" name="Picture 47" descr="pa.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6"/>
              <a:stretch>
                <a:fillRect/>
              </a:stretch>
            </p:blipFill>
          </mc:Choice>
          <mc:Fallback>
            <p:blipFill>
              <a:blip r:embed="rId7"/>
              <a:stretch>
                <a:fillRect/>
              </a:stretch>
            </p:blipFill>
          </mc:Fallback>
        </mc:AlternateContent>
        <p:spPr>
          <a:xfrm>
            <a:off x="408781" y="13859764"/>
            <a:ext cx="6414008" cy="5082286"/>
          </a:xfrm>
          <a:prstGeom prst="rect">
            <a:avLst/>
          </a:prstGeom>
        </p:spPr>
      </p:pic>
      <p:pic>
        <p:nvPicPr>
          <p:cNvPr id="52" name="Picture 51" descr="comp.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29"/>
              <a:stretch>
                <a:fillRect/>
              </a:stretch>
            </p:blipFill>
          </mc:Choice>
          <mc:Fallback>
            <p:blipFill>
              <a:blip r:embed="rId30"/>
              <a:stretch>
                <a:fillRect/>
              </a:stretch>
            </p:blipFill>
          </mc:Fallback>
        </mc:AlternateContent>
        <p:spPr>
          <a:xfrm>
            <a:off x="713581" y="24047450"/>
            <a:ext cx="7283196" cy="5239512"/>
          </a:xfrm>
          <a:prstGeom prst="rect">
            <a:avLst/>
          </a:prstGeom>
        </p:spPr>
      </p:pic>
      <p:pic>
        <p:nvPicPr>
          <p:cNvPr id="53" name="Picture 52" descr="images.png"/>
          <p:cNvPicPr>
            <a:picLocks noChangeAspect="1"/>
          </p:cNvPicPr>
          <p:nvPr/>
        </p:nvPicPr>
        <p:blipFill>
          <a:blip r:embed="rId31"/>
          <a:stretch>
            <a:fillRect/>
          </a:stretch>
        </p:blipFill>
        <p:spPr>
          <a:xfrm>
            <a:off x="1170781" y="962902"/>
            <a:ext cx="1055567" cy="1062748"/>
          </a:xfrm>
          <a:prstGeom prst="rect">
            <a:avLst/>
          </a:prstGeom>
        </p:spPr>
      </p:pic>
      <p:pic>
        <p:nvPicPr>
          <p:cNvPr id="54" name="Picture 53" descr="Screen shot 2016-02-05 at 9.04.59 PM.png"/>
          <p:cNvPicPr>
            <a:picLocks noChangeAspect="1"/>
          </p:cNvPicPr>
          <p:nvPr/>
        </p:nvPicPr>
        <p:blipFill>
          <a:blip r:embed="rId32"/>
          <a:stretch>
            <a:fillRect/>
          </a:stretch>
        </p:blipFill>
        <p:spPr>
          <a:xfrm>
            <a:off x="21852200" y="2636816"/>
            <a:ext cx="1507236" cy="1365250"/>
          </a:xfrm>
          <a:prstGeom prst="rect">
            <a:avLst/>
          </a:prstGeom>
        </p:spPr>
      </p:pic>
      <p:pic>
        <p:nvPicPr>
          <p:cNvPr id="43" name="Picture 6"/>
          <p:cNvPicPr>
            <a:picLocks noChangeAspect="1"/>
          </p:cNvPicPr>
          <p:nvPr/>
        </p:nvPicPr>
        <p:blipFill>
          <a:blip r:embed="rId33"/>
          <a:srcRect/>
          <a:stretch>
            <a:fillRect/>
          </a:stretch>
        </p:blipFill>
        <p:spPr bwMode="auto">
          <a:xfrm>
            <a:off x="7495381" y="13701684"/>
            <a:ext cx="5708331" cy="4652023"/>
          </a:xfrm>
          <a:prstGeom prst="rect">
            <a:avLst/>
          </a:prstGeom>
          <a:noFill/>
          <a:ln w="9525">
            <a:noFill/>
            <a:miter lim="800000"/>
            <a:headEnd/>
            <a:tailEnd/>
          </a:ln>
        </p:spPr>
      </p:pic>
      <p:pic>
        <p:nvPicPr>
          <p:cNvPr id="47" name="Picture 1"/>
          <p:cNvPicPr>
            <a:picLocks noChangeAspect="1"/>
          </p:cNvPicPr>
          <p:nvPr/>
        </p:nvPicPr>
        <p:blipFill>
          <a:blip r:embed="rId34"/>
          <a:srcRect/>
          <a:stretch>
            <a:fillRect/>
          </a:stretch>
        </p:blipFill>
        <p:spPr bwMode="auto">
          <a:xfrm>
            <a:off x="13057982" y="13678570"/>
            <a:ext cx="5670835" cy="4664370"/>
          </a:xfrm>
          <a:prstGeom prst="rect">
            <a:avLst/>
          </a:prstGeom>
          <a:noFill/>
          <a:ln w="9525">
            <a:noFill/>
            <a:miter lim="800000"/>
            <a:headEnd/>
            <a:tailEnd/>
          </a:ln>
        </p:spPr>
      </p:pic>
      <p:pic>
        <p:nvPicPr>
          <p:cNvPr id="57" name="Picture 56"/>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5"/>
              <a:stretch>
                <a:fillRect/>
              </a:stretch>
            </p:blipFill>
          </mc:Choice>
          <mc:Fallback>
            <p:blipFill>
              <a:blip r:embed="rId36"/>
              <a:stretch>
                <a:fillRect/>
              </a:stretch>
            </p:blipFill>
          </mc:Fallback>
        </mc:AlternateContent>
        <p:spPr>
          <a:xfrm>
            <a:off x="13057981" y="18503106"/>
            <a:ext cx="6023610" cy="4676394"/>
          </a:xfrm>
          <a:prstGeom prst="rect">
            <a:avLst/>
          </a:prstGeom>
        </p:spPr>
      </p:pic>
      <p:pic>
        <p:nvPicPr>
          <p:cNvPr id="58" name="Picture 6" descr="Screen shot 2016-10-31 at 3.34.57 PM.png"/>
          <p:cNvPicPr>
            <a:picLocks noChangeAspect="1"/>
          </p:cNvPicPr>
          <p:nvPr/>
        </p:nvPicPr>
        <p:blipFill>
          <a:blip r:embed="rId37"/>
          <a:srcRect/>
          <a:stretch>
            <a:fillRect/>
          </a:stretch>
        </p:blipFill>
        <p:spPr bwMode="auto">
          <a:xfrm>
            <a:off x="7723981" y="18784224"/>
            <a:ext cx="5334000" cy="3909882"/>
          </a:xfrm>
          <a:prstGeom prst="rect">
            <a:avLst/>
          </a:prstGeom>
          <a:noFill/>
          <a:ln w="9525">
            <a:noFill/>
            <a:miter lim="800000"/>
            <a:headEnd/>
            <a:tailEnd/>
          </a:ln>
        </p:spPr>
      </p:pic>
      <p:sp>
        <p:nvSpPr>
          <p:cNvPr id="59" name="TextBox 206"/>
          <p:cNvSpPr txBox="1">
            <a:spLocks noChangeArrowheads="1"/>
          </p:cNvSpPr>
          <p:nvPr/>
        </p:nvSpPr>
        <p:spPr bwMode="auto">
          <a:xfrm>
            <a:off x="9940593" y="18788062"/>
            <a:ext cx="1068058" cy="307777"/>
          </a:xfrm>
          <a:prstGeom prst="rect">
            <a:avLst/>
          </a:prstGeom>
          <a:noFill/>
          <a:ln w="9525">
            <a:noFill/>
            <a:miter lim="800000"/>
            <a:headEnd/>
            <a:tailEnd/>
          </a:ln>
        </p:spPr>
        <p:txBody>
          <a:bodyPr wrap="none">
            <a:prstTxWarp prst="textNoShape">
              <a:avLst/>
            </a:prstTxWarp>
            <a:spAutoFit/>
          </a:bodyPr>
          <a:lstStyle/>
          <a:p>
            <a:r>
              <a:rPr lang="en-US" sz="1400" b="1" i="0" u="none" dirty="0">
                <a:solidFill>
                  <a:schemeClr val="tx1"/>
                </a:solidFill>
                <a:latin typeface="Calibri" charset="0"/>
              </a:rPr>
              <a:t>Qin ≈ 30 </a:t>
            </a:r>
            <a:r>
              <a:rPr lang="en-US" sz="1400" b="1" i="0" u="none" dirty="0" err="1">
                <a:solidFill>
                  <a:schemeClr val="tx1"/>
                </a:solidFill>
                <a:latin typeface="Calibri" charset="0"/>
              </a:rPr>
              <a:t>ke</a:t>
            </a:r>
            <a:r>
              <a:rPr lang="en-US" sz="1400" b="1" i="0" u="none" dirty="0">
                <a:solidFill>
                  <a:schemeClr val="tx1"/>
                </a:solidFill>
                <a:latin typeface="Calibri" charset="0"/>
              </a:rPr>
              <a:t>-</a:t>
            </a:r>
          </a:p>
        </p:txBody>
      </p:sp>
      <p:pic>
        <p:nvPicPr>
          <p:cNvPr id="44" name="Picture 10"/>
          <p:cNvPicPr>
            <a:picLocks noChangeAspect="1"/>
          </p:cNvPicPr>
          <p:nvPr/>
        </p:nvPicPr>
        <p:blipFill>
          <a:blip r:embed="rId38"/>
          <a:srcRect/>
          <a:stretch>
            <a:fillRect/>
          </a:stretch>
        </p:blipFill>
        <p:spPr bwMode="auto">
          <a:xfrm>
            <a:off x="19399735" y="28848050"/>
            <a:ext cx="5068449" cy="3539558"/>
          </a:xfrm>
          <a:prstGeom prst="rect">
            <a:avLst/>
          </a:prstGeom>
          <a:noFill/>
          <a:ln w="9525">
            <a:noFill/>
            <a:miter lim="800000"/>
            <a:headEnd/>
            <a:tailEnd/>
          </a:ln>
        </p:spPr>
      </p:pic>
      <p:sp>
        <p:nvSpPr>
          <p:cNvPr id="51" name="TextBox 206"/>
          <p:cNvSpPr txBox="1">
            <a:spLocks noChangeArrowheads="1"/>
          </p:cNvSpPr>
          <p:nvPr/>
        </p:nvSpPr>
        <p:spPr bwMode="auto">
          <a:xfrm>
            <a:off x="20009335" y="29001938"/>
            <a:ext cx="1047019" cy="307777"/>
          </a:xfrm>
          <a:prstGeom prst="rect">
            <a:avLst/>
          </a:prstGeom>
          <a:noFill/>
          <a:ln w="9525">
            <a:noFill/>
            <a:miter lim="800000"/>
            <a:headEnd/>
            <a:tailEnd/>
          </a:ln>
        </p:spPr>
        <p:txBody>
          <a:bodyPr wrap="none">
            <a:prstTxWarp prst="textNoShape">
              <a:avLst/>
            </a:prstTxWarp>
            <a:spAutoFit/>
          </a:bodyPr>
          <a:lstStyle/>
          <a:p>
            <a:r>
              <a:rPr lang="en-US" sz="1400" b="1" i="0" u="none" dirty="0">
                <a:solidFill>
                  <a:srgbClr val="FF0000"/>
                </a:solidFill>
                <a:latin typeface="Calibri" charset="0"/>
              </a:rPr>
              <a:t>Qin1=</a:t>
            </a:r>
            <a:r>
              <a:rPr lang="en-US" sz="1400" b="1" dirty="0">
                <a:solidFill>
                  <a:srgbClr val="FF0000"/>
                </a:solidFill>
                <a:latin typeface="Calibri" charset="0"/>
              </a:rPr>
              <a:t>800</a:t>
            </a:r>
            <a:r>
              <a:rPr lang="en-US" sz="1400" b="1" i="0" u="none" dirty="0">
                <a:solidFill>
                  <a:srgbClr val="FF0000"/>
                </a:solidFill>
                <a:latin typeface="Calibri" charset="0"/>
              </a:rPr>
              <a:t>e-</a:t>
            </a:r>
          </a:p>
        </p:txBody>
      </p:sp>
      <p:sp>
        <p:nvSpPr>
          <p:cNvPr id="60" name="TextBox 206"/>
          <p:cNvSpPr txBox="1">
            <a:spLocks noChangeArrowheads="1"/>
          </p:cNvSpPr>
          <p:nvPr/>
        </p:nvSpPr>
        <p:spPr bwMode="auto">
          <a:xfrm>
            <a:off x="21095916" y="29001938"/>
            <a:ext cx="1047019" cy="307777"/>
          </a:xfrm>
          <a:prstGeom prst="rect">
            <a:avLst/>
          </a:prstGeom>
          <a:noFill/>
          <a:ln w="9525">
            <a:noFill/>
            <a:miter lim="800000"/>
            <a:headEnd/>
            <a:tailEnd/>
          </a:ln>
        </p:spPr>
        <p:txBody>
          <a:bodyPr wrap="none">
            <a:prstTxWarp prst="textNoShape">
              <a:avLst/>
            </a:prstTxWarp>
            <a:spAutoFit/>
          </a:bodyPr>
          <a:lstStyle/>
          <a:p>
            <a:r>
              <a:rPr lang="en-US" sz="1400" b="1" i="0" u="none" dirty="0">
                <a:solidFill>
                  <a:srgbClr val="FF0000"/>
                </a:solidFill>
                <a:latin typeface="Calibri" charset="0"/>
              </a:rPr>
              <a:t>Qin2=</a:t>
            </a:r>
            <a:r>
              <a:rPr lang="en-US" sz="1400" b="1" dirty="0">
                <a:solidFill>
                  <a:srgbClr val="FF0000"/>
                </a:solidFill>
                <a:latin typeface="Calibri" charset="0"/>
              </a:rPr>
              <a:t>800</a:t>
            </a:r>
            <a:r>
              <a:rPr lang="en-US" sz="1400" b="1" i="0" u="none" dirty="0">
                <a:solidFill>
                  <a:srgbClr val="FF0000"/>
                </a:solidFill>
                <a:latin typeface="Calibri" charset="0"/>
              </a:rPr>
              <a:t>e-</a:t>
            </a:r>
          </a:p>
        </p:txBody>
      </p:sp>
      <p:cxnSp>
        <p:nvCxnSpPr>
          <p:cNvPr id="62" name="Straight Arrow Connector 61"/>
          <p:cNvCxnSpPr/>
          <p:nvPr/>
        </p:nvCxnSpPr>
        <p:spPr>
          <a:xfrm rot="5400000">
            <a:off x="20464762" y="29387688"/>
            <a:ext cx="157534"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rot="5400000">
            <a:off x="21556962" y="29395201"/>
            <a:ext cx="157534"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1" name="TextBox 206"/>
          <p:cNvSpPr txBox="1">
            <a:spLocks noChangeArrowheads="1"/>
          </p:cNvSpPr>
          <p:nvPr/>
        </p:nvSpPr>
        <p:spPr bwMode="auto">
          <a:xfrm>
            <a:off x="23153316" y="29009451"/>
            <a:ext cx="1014232" cy="307777"/>
          </a:xfrm>
          <a:prstGeom prst="rect">
            <a:avLst/>
          </a:prstGeom>
          <a:noFill/>
          <a:ln w="9525">
            <a:noFill/>
            <a:miter lim="800000"/>
            <a:headEnd/>
            <a:tailEnd/>
          </a:ln>
        </p:spPr>
        <p:txBody>
          <a:bodyPr wrap="none">
            <a:prstTxWarp prst="textNoShape">
              <a:avLst/>
            </a:prstTxWarp>
            <a:spAutoFit/>
          </a:bodyPr>
          <a:lstStyle/>
          <a:p>
            <a:r>
              <a:rPr lang="en-US" sz="1400" b="1" i="0" u="none" dirty="0">
                <a:latin typeface="Calibri" charset="0"/>
              </a:rPr>
              <a:t>QTH=</a:t>
            </a:r>
            <a:r>
              <a:rPr lang="en-US" sz="1400" b="1" dirty="0">
                <a:latin typeface="Calibri" charset="0"/>
              </a:rPr>
              <a:t>600</a:t>
            </a:r>
            <a:r>
              <a:rPr lang="en-US" sz="1400" b="1" i="0" u="none" dirty="0">
                <a:latin typeface="Calibri" charset="0"/>
              </a:rPr>
              <a:t>e-</a:t>
            </a:r>
          </a:p>
        </p:txBody>
      </p:sp>
      <p:pic>
        <p:nvPicPr>
          <p:cNvPr id="63" name="Picture 5"/>
          <p:cNvPicPr>
            <a:picLocks noChangeAspect="1"/>
          </p:cNvPicPr>
          <p:nvPr/>
        </p:nvPicPr>
        <p:blipFill>
          <a:blip r:embed="rId39"/>
          <a:srcRect/>
          <a:stretch>
            <a:fillRect/>
          </a:stretch>
        </p:blipFill>
        <p:spPr bwMode="auto">
          <a:xfrm>
            <a:off x="8199780" y="24091844"/>
            <a:ext cx="5204413" cy="4299006"/>
          </a:xfrm>
          <a:prstGeom prst="rect">
            <a:avLst/>
          </a:prstGeom>
          <a:noFill/>
          <a:ln w="9525">
            <a:noFill/>
            <a:miter lim="800000"/>
            <a:headEnd/>
            <a:tailEnd/>
          </a:ln>
        </p:spPr>
      </p:pic>
      <p:pic>
        <p:nvPicPr>
          <p:cNvPr id="64" name="Picture 4"/>
          <p:cNvPicPr>
            <a:picLocks noChangeAspect="1"/>
          </p:cNvPicPr>
          <p:nvPr/>
        </p:nvPicPr>
        <p:blipFill>
          <a:blip r:embed="rId40"/>
          <a:srcRect/>
          <a:stretch>
            <a:fillRect/>
          </a:stretch>
        </p:blipFill>
        <p:spPr bwMode="auto">
          <a:xfrm>
            <a:off x="13844255" y="24076436"/>
            <a:ext cx="5233526" cy="4390614"/>
          </a:xfrm>
          <a:prstGeom prst="rect">
            <a:avLst/>
          </a:prstGeom>
          <a:noFill/>
          <a:ln w="9525">
            <a:noFill/>
            <a:miter lim="800000"/>
            <a:headEnd/>
            <a:tailEnd/>
          </a:ln>
        </p:spPr>
      </p:pic>
      <p:pic>
        <p:nvPicPr>
          <p:cNvPr id="65" name="Picture 5"/>
          <p:cNvPicPr>
            <a:picLocks noChangeAspect="1"/>
          </p:cNvPicPr>
          <p:nvPr/>
        </p:nvPicPr>
        <p:blipFill>
          <a:blip r:embed="rId41"/>
          <a:srcRect/>
          <a:stretch>
            <a:fillRect/>
          </a:stretch>
        </p:blipFill>
        <p:spPr bwMode="auto">
          <a:xfrm>
            <a:off x="18956401" y="23818850"/>
            <a:ext cx="6141180" cy="4605885"/>
          </a:xfrm>
          <a:prstGeom prst="rect">
            <a:avLst/>
          </a:prstGeom>
          <a:noFill/>
          <a:ln w="9525">
            <a:noFill/>
            <a:miter lim="800000"/>
            <a:headEnd/>
            <a:tailEnd/>
          </a:ln>
        </p:spPr>
      </p:pic>
      <p:sp>
        <p:nvSpPr>
          <p:cNvPr id="66" name="TextBox 206"/>
          <p:cNvSpPr txBox="1">
            <a:spLocks noChangeArrowheads="1"/>
          </p:cNvSpPr>
          <p:nvPr/>
        </p:nvSpPr>
        <p:spPr bwMode="auto">
          <a:xfrm>
            <a:off x="8943181" y="24276050"/>
            <a:ext cx="1159292" cy="307777"/>
          </a:xfrm>
          <a:prstGeom prst="rect">
            <a:avLst/>
          </a:prstGeom>
          <a:noFill/>
          <a:ln w="9525">
            <a:noFill/>
            <a:miter lim="800000"/>
            <a:headEnd/>
            <a:tailEnd/>
          </a:ln>
        </p:spPr>
        <p:txBody>
          <a:bodyPr wrap="none">
            <a:prstTxWarp prst="textNoShape">
              <a:avLst/>
            </a:prstTxWarp>
            <a:spAutoFit/>
          </a:bodyPr>
          <a:lstStyle/>
          <a:p>
            <a:r>
              <a:rPr lang="en-US" sz="1400" b="1" i="0" u="none" dirty="0">
                <a:solidFill>
                  <a:srgbClr val="FF0000"/>
                </a:solidFill>
                <a:latin typeface="Calibri" charset="0"/>
              </a:rPr>
              <a:t>Hit </a:t>
            </a:r>
            <a:r>
              <a:rPr lang="en-US" sz="1400" b="1" dirty="0">
                <a:solidFill>
                  <a:srgbClr val="FF0000"/>
                </a:solidFill>
                <a:latin typeface="Calibri" charset="0"/>
              </a:rPr>
              <a:t>efficiency</a:t>
            </a:r>
            <a:endParaRPr lang="en-US" sz="1400" b="1" i="0" u="none" dirty="0">
              <a:solidFill>
                <a:srgbClr val="FF0000"/>
              </a:solidFill>
              <a:latin typeface="Calibri" charset="0"/>
            </a:endParaRPr>
          </a:p>
        </p:txBody>
      </p:sp>
      <p:sp>
        <p:nvSpPr>
          <p:cNvPr id="67" name="TextBox 206"/>
          <p:cNvSpPr txBox="1">
            <a:spLocks noChangeArrowheads="1"/>
          </p:cNvSpPr>
          <p:nvPr/>
        </p:nvSpPr>
        <p:spPr bwMode="auto">
          <a:xfrm>
            <a:off x="14218165" y="24306524"/>
            <a:ext cx="607859" cy="307777"/>
          </a:xfrm>
          <a:prstGeom prst="rect">
            <a:avLst/>
          </a:prstGeom>
          <a:noFill/>
          <a:ln w="9525">
            <a:noFill/>
            <a:miter lim="800000"/>
            <a:headEnd/>
            <a:tailEnd/>
          </a:ln>
        </p:spPr>
        <p:txBody>
          <a:bodyPr wrap="none">
            <a:prstTxWarp prst="textNoShape">
              <a:avLst/>
            </a:prstTxWarp>
            <a:spAutoFit/>
          </a:bodyPr>
          <a:lstStyle/>
          <a:p>
            <a:r>
              <a:rPr lang="en-US" sz="1400" b="1" i="0" u="none" dirty="0">
                <a:solidFill>
                  <a:srgbClr val="FF0000"/>
                </a:solidFill>
                <a:latin typeface="Calibri" charset="0"/>
              </a:rPr>
              <a:t>Noise</a:t>
            </a:r>
          </a:p>
        </p:txBody>
      </p:sp>
      <p:sp>
        <p:nvSpPr>
          <p:cNvPr id="68" name="TextBox 206"/>
          <p:cNvSpPr txBox="1">
            <a:spLocks noChangeArrowheads="1"/>
          </p:cNvSpPr>
          <p:nvPr/>
        </p:nvSpPr>
        <p:spPr bwMode="auto">
          <a:xfrm>
            <a:off x="19764451" y="24273073"/>
            <a:ext cx="927007" cy="307777"/>
          </a:xfrm>
          <a:prstGeom prst="rect">
            <a:avLst/>
          </a:prstGeom>
          <a:noFill/>
          <a:ln w="9525">
            <a:noFill/>
            <a:miter lim="800000"/>
            <a:headEnd/>
            <a:tailEnd/>
          </a:ln>
        </p:spPr>
        <p:txBody>
          <a:bodyPr wrap="none">
            <a:prstTxWarp prst="textNoShape">
              <a:avLst/>
            </a:prstTxWarp>
            <a:spAutoFit/>
          </a:bodyPr>
          <a:lstStyle/>
          <a:p>
            <a:r>
              <a:rPr lang="en-US" sz="1400" b="1" i="0" u="none" dirty="0">
                <a:solidFill>
                  <a:srgbClr val="FF0000"/>
                </a:solidFill>
                <a:latin typeface="Calibri" charset="0"/>
              </a:rPr>
              <a:t>Threshold</a:t>
            </a:r>
          </a:p>
        </p:txBody>
      </p:sp>
      <p:sp>
        <p:nvSpPr>
          <p:cNvPr id="92" name="Right Arrow 91"/>
          <p:cNvSpPr/>
          <p:nvPr/>
        </p:nvSpPr>
        <p:spPr>
          <a:xfrm>
            <a:off x="19181581" y="29245983"/>
            <a:ext cx="277200" cy="240165"/>
          </a:xfrm>
          <a:prstGeom prst="rightArrow">
            <a:avLst/>
          </a:prstGeom>
          <a:solidFill>
            <a:srgbClr val="C0504D"/>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3" name="Picture 92" descr="images.jpeg"/>
          <p:cNvPicPr>
            <a:picLocks noChangeAspect="1"/>
          </p:cNvPicPr>
          <p:nvPr/>
        </p:nvPicPr>
        <p:blipFill>
          <a:blip r:embed="rId42"/>
          <a:stretch>
            <a:fillRect/>
          </a:stretch>
        </p:blipFill>
        <p:spPr>
          <a:xfrm>
            <a:off x="1094581" y="3850909"/>
            <a:ext cx="1258177" cy="460741"/>
          </a:xfrm>
          <a:prstGeom prst="rect">
            <a:avLst/>
          </a:prstGeom>
        </p:spPr>
      </p:pic>
      <p:sp>
        <p:nvSpPr>
          <p:cNvPr id="94" name="Text Box 748"/>
          <p:cNvSpPr txBox="1">
            <a:spLocks noChangeArrowheads="1"/>
          </p:cNvSpPr>
          <p:nvPr/>
        </p:nvSpPr>
        <p:spPr bwMode="auto">
          <a:xfrm>
            <a:off x="2618581" y="3807616"/>
            <a:ext cx="4286377" cy="580234"/>
          </a:xfrm>
          <a:prstGeom prst="rect">
            <a:avLst/>
          </a:prstGeom>
          <a:noFill/>
          <a:ln w="9525">
            <a:noFill/>
            <a:miter lim="800000"/>
            <a:headEnd/>
            <a:tailEnd/>
          </a:ln>
        </p:spPr>
        <p:txBody>
          <a:bodyPr wrap="square" lIns="56460" tIns="28231" rIns="56460" bIns="28231">
            <a:prstTxWarp prst="textNoShape">
              <a:avLst/>
            </a:prstTxWarp>
            <a:spAutoFit/>
          </a:bodyPr>
          <a:lstStyle/>
          <a:p>
            <a:pPr algn="l"/>
            <a:r>
              <a:rPr lang="en-US" sz="1700" baseline="30000" dirty="0">
                <a:solidFill>
                  <a:schemeClr val="bg1"/>
                </a:solidFill>
                <a:latin typeface="Arial"/>
                <a:ea typeface="Comic Sans MS" charset="0"/>
                <a:cs typeface="Arial"/>
              </a:rPr>
              <a:t>5 </a:t>
            </a:r>
            <a:r>
              <a:rPr lang="en-US" sz="1700" dirty="0">
                <a:solidFill>
                  <a:schemeClr val="bg1"/>
                </a:solidFill>
                <a:latin typeface="Arial"/>
                <a:ea typeface="Comic Sans MS" charset="0"/>
                <a:cs typeface="Arial"/>
              </a:rPr>
              <a:t>Institute of Nuclear Physics (IPNL), CNRS/IN2P3, Lyon, France</a:t>
            </a:r>
          </a:p>
        </p:txBody>
      </p:sp>
      <p:sp>
        <p:nvSpPr>
          <p:cNvPr id="2" name="TextBox 1"/>
          <p:cNvSpPr txBox="1"/>
          <p:nvPr/>
        </p:nvSpPr>
        <p:spPr>
          <a:xfrm>
            <a:off x="7632229" y="22823586"/>
            <a:ext cx="5428089" cy="307777"/>
          </a:xfrm>
          <a:prstGeom prst="rect">
            <a:avLst/>
          </a:prstGeom>
          <a:noFill/>
        </p:spPr>
        <p:txBody>
          <a:bodyPr wrap="none" rtlCol="0">
            <a:spAutoFit/>
          </a:bodyPr>
          <a:lstStyle/>
          <a:p>
            <a:r>
              <a:rPr lang="en-US" sz="1400" dirty="0">
                <a:latin typeface="Verdana"/>
                <a:ea typeface="Comic Sans MS" charset="0"/>
                <a:cs typeface="Verdana"/>
              </a:rPr>
              <a:t>Effect of Id feedback current on the preamplifier response</a:t>
            </a:r>
          </a:p>
        </p:txBody>
      </p:sp>
      <p:sp>
        <p:nvSpPr>
          <p:cNvPr id="55" name="TextBox 54"/>
          <p:cNvSpPr txBox="1"/>
          <p:nvPr/>
        </p:nvSpPr>
        <p:spPr>
          <a:xfrm>
            <a:off x="13960567" y="13987561"/>
            <a:ext cx="3010952" cy="307777"/>
          </a:xfrm>
          <a:prstGeom prst="rect">
            <a:avLst/>
          </a:prstGeom>
          <a:noFill/>
        </p:spPr>
        <p:txBody>
          <a:bodyPr wrap="none" rtlCol="0">
            <a:spAutoFit/>
          </a:bodyPr>
          <a:lstStyle/>
          <a:p>
            <a:r>
              <a:rPr lang="en-US" sz="1400" dirty="0">
                <a:latin typeface="Verdana"/>
                <a:ea typeface="Comic Sans MS" charset="0"/>
                <a:cs typeface="Verdana"/>
              </a:rPr>
              <a:t>Charge sensitivity across pixels</a:t>
            </a:r>
          </a:p>
        </p:txBody>
      </p:sp>
      <p:sp>
        <p:nvSpPr>
          <p:cNvPr id="56" name="TextBox 55"/>
          <p:cNvSpPr txBox="1"/>
          <p:nvPr/>
        </p:nvSpPr>
        <p:spPr>
          <a:xfrm>
            <a:off x="14112967" y="18982475"/>
            <a:ext cx="2333972" cy="307777"/>
          </a:xfrm>
          <a:prstGeom prst="rect">
            <a:avLst/>
          </a:prstGeom>
          <a:noFill/>
        </p:spPr>
        <p:txBody>
          <a:bodyPr wrap="none" rtlCol="0">
            <a:spAutoFit/>
          </a:bodyPr>
          <a:lstStyle/>
          <a:p>
            <a:r>
              <a:rPr lang="en-US" sz="1400" dirty="0">
                <a:latin typeface="Verdana"/>
                <a:ea typeface="Comic Sans MS" charset="0"/>
                <a:cs typeface="Verdana"/>
              </a:rPr>
              <a:t>Equivalent noise charge</a:t>
            </a:r>
          </a:p>
        </p:txBody>
      </p:sp>
      <p:sp>
        <p:nvSpPr>
          <p:cNvPr id="61" name="TextBox 60"/>
          <p:cNvSpPr txBox="1"/>
          <p:nvPr/>
        </p:nvSpPr>
        <p:spPr>
          <a:xfrm>
            <a:off x="7776245" y="18195329"/>
            <a:ext cx="5237331" cy="307777"/>
          </a:xfrm>
          <a:prstGeom prst="rect">
            <a:avLst/>
          </a:prstGeom>
          <a:noFill/>
        </p:spPr>
        <p:txBody>
          <a:bodyPr wrap="none" rtlCol="0">
            <a:spAutoFit/>
          </a:bodyPr>
          <a:lstStyle/>
          <a:p>
            <a:r>
              <a:rPr lang="en-US" sz="1400" dirty="0">
                <a:latin typeface="Verdana"/>
                <a:ea typeface="Comic Sans MS" charset="0"/>
                <a:cs typeface="Verdana"/>
              </a:rPr>
              <a:t>Preamplifier output response for small and large signals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5812</TotalTime>
  <Words>643</Words>
  <Application>Microsoft Office PowerPoint</Application>
  <PresentationFormat>Custom</PresentationFormat>
  <Paragraphs>68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Comic Sans MS</vt:lpstr>
      <vt:lpstr>Verdana</vt:lpstr>
      <vt:lpstr>Wingdings</vt:lpstr>
      <vt:lpstr>Office Theme</vt:lpstr>
      <vt:lpstr>PowerPoint Presentation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Luigi Gaioni</dc:creator>
  <cp:lastModifiedBy>Davide Braga x 30713N</cp:lastModifiedBy>
  <cp:revision>259</cp:revision>
  <cp:lastPrinted>2017-09-08T20:00:08Z</cp:lastPrinted>
  <dcterms:created xsi:type="dcterms:W3CDTF">2017-08-28T14:43:26Z</dcterms:created>
  <dcterms:modified xsi:type="dcterms:W3CDTF">2017-09-13T05:18:16Z</dcterms:modified>
</cp:coreProperties>
</file>