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4" r:id="rId2"/>
    <p:sldId id="426" r:id="rId3"/>
    <p:sldId id="460" r:id="rId4"/>
    <p:sldId id="431" r:id="rId5"/>
    <p:sldId id="458" r:id="rId6"/>
    <p:sldId id="455" r:id="rId7"/>
    <p:sldId id="457" r:id="rId8"/>
    <p:sldId id="449" r:id="rId9"/>
    <p:sldId id="461" r:id="rId10"/>
    <p:sldId id="454" r:id="rId11"/>
    <p:sldId id="443" r:id="rId12"/>
    <p:sldId id="445" r:id="rId13"/>
    <p:sldId id="444" r:id="rId14"/>
    <p:sldId id="450" r:id="rId15"/>
    <p:sldId id="451" r:id="rId16"/>
    <p:sldId id="452" r:id="rId17"/>
    <p:sldId id="446" r:id="rId18"/>
    <p:sldId id="447" r:id="rId19"/>
    <p:sldId id="459" r:id="rId20"/>
    <p:sldId id="453" r:id="rId21"/>
    <p:sldId id="462" r:id="rId22"/>
    <p:sldId id="442" r:id="rId23"/>
    <p:sldId id="463" r:id="rId24"/>
  </p:sldIdLst>
  <p:sldSz cx="9906000" cy="6858000" type="A4"/>
  <p:notesSz cx="6797675" cy="992822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66FF"/>
    <a:srgbClr val="FF0066"/>
    <a:srgbClr val="FF6600"/>
    <a:srgbClr val="FFFF99"/>
    <a:srgbClr val="1B88EB"/>
    <a:srgbClr val="FFFF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7" autoAdjust="0"/>
    <p:restoredTop sz="94656" autoAdjust="0"/>
  </p:normalViewPr>
  <p:slideViewPr>
    <p:cSldViewPr snapToObjects="1">
      <p:cViewPr varScale="1">
        <p:scale>
          <a:sx n="67" d="100"/>
          <a:sy n="67" d="100"/>
        </p:scale>
        <p:origin x="144" y="78"/>
      </p:cViewPr>
      <p:guideLst>
        <p:guide orient="horz" pos="2160"/>
        <p:guide pos="312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80" d="100"/>
          <a:sy n="80" d="100"/>
        </p:scale>
        <p:origin x="-1116" y="-78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535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479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093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3164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801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148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690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16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924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770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272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483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619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755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760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274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150" y="533400"/>
            <a:ext cx="1169988" cy="1079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9700" y="519113"/>
            <a:ext cx="11557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2925" y="533400"/>
            <a:ext cx="1939925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3150" y="533400"/>
            <a:ext cx="5667375" cy="5562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3150" y="1600200"/>
            <a:ext cx="38036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036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620000" cy="9445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187449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1187449"/>
            <a:ext cx="5537200" cy="50609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2349500"/>
            <a:ext cx="3259138" cy="3898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228600"/>
            <a:ext cx="7315200" cy="731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3150" y="1600200"/>
            <a:ext cx="7759700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8" name="Picture 4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962" y="228600"/>
            <a:ext cx="731838" cy="731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400800"/>
            <a:ext cx="41338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Bulk power discussion 20170913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0" y="6400800"/>
            <a:ext cx="39306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69363" y="228600"/>
            <a:ext cx="731837" cy="731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sldNum="0"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84163" indent="-2841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Monotype Sorts" pitchFamily="2" charset="2"/>
        <a:buChar char="l"/>
        <a:defRPr sz="24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38188" indent="-338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00"/>
        </a:buClr>
        <a:buSzPct val="70000"/>
        <a:buFont typeface="Monotype Sorts" pitchFamily="2" charset="2"/>
        <a:buChar char="s"/>
        <a:defRPr sz="2400" b="1">
          <a:solidFill>
            <a:schemeClr val="tx1"/>
          </a:solidFill>
          <a:latin typeface="+mn-lt"/>
        </a:defRPr>
      </a:lvl2pPr>
      <a:lvl3pPr marL="1139825" indent="-2238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9000"/>
        <a:buFont typeface="Monotype Sorts" pitchFamily="2" charset="2"/>
        <a:buChar char="è"/>
        <a:defRPr sz="1600" b="1">
          <a:solidFill>
            <a:srgbClr val="0000CC"/>
          </a:solidFill>
          <a:latin typeface="+mn-lt"/>
        </a:defRPr>
      </a:lvl3pPr>
      <a:lvl4pPr marL="1431925" indent="-177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Monotype Sorts" pitchFamily="2" charset="2"/>
        <a:buChar char="ø"/>
        <a:defRPr sz="1400" b="1">
          <a:solidFill>
            <a:srgbClr val="0000CC"/>
          </a:solidFill>
          <a:latin typeface="+mn-lt"/>
        </a:defRPr>
      </a:lvl4pPr>
      <a:lvl5pPr marL="23987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5pPr>
      <a:lvl6pPr marL="28559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6pPr>
      <a:lvl7pPr marL="33131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7pPr>
      <a:lvl8pPr marL="37703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8pPr>
      <a:lvl9pPr marL="42275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8.png"/><Relationship Id="rId20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gikey.com/product-detail/en/bel-power-solutions/PFE3000-12-069RA/179-2714-ND/4439947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42950" y="1905000"/>
            <a:ext cx="8420100" cy="2438400"/>
          </a:xfrm>
        </p:spPr>
        <p:txBody>
          <a:bodyPr/>
          <a:lstStyle/>
          <a:p>
            <a:r>
              <a:rPr lang="pt-BR" sz="4800" dirty="0" smtClean="0"/>
              <a:t>Bulk power for CMS</a:t>
            </a:r>
            <a:r>
              <a:rPr lang="pt-BR" sz="4800" dirty="0" smtClean="0"/>
              <a:t/>
            </a:r>
            <a:br>
              <a:rPr lang="pt-BR" sz="4800" dirty="0" smtClean="0"/>
            </a:br>
            <a:r>
              <a:rPr lang="pt-BR" sz="4800" dirty="0" smtClean="0"/>
              <a:t>20170913</a:t>
            </a:r>
            <a:endParaRPr lang="en-GB" sz="4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85900" y="4648200"/>
            <a:ext cx="6934200" cy="990600"/>
          </a:xfrm>
        </p:spPr>
        <p:txBody>
          <a:bodyPr/>
          <a:lstStyle/>
          <a:p>
            <a:r>
              <a:rPr lang="en-GB" dirty="0" smtClean="0"/>
              <a:t>M. Hansen, CERN</a:t>
            </a:r>
          </a:p>
          <a:p>
            <a:r>
              <a:rPr lang="en-GB" dirty="0" smtClean="0"/>
              <a:t>S. </a:t>
            </a:r>
            <a:r>
              <a:rPr lang="en-GB" dirty="0" err="1" smtClean="0"/>
              <a:t>Lusin</a:t>
            </a:r>
            <a:r>
              <a:rPr lang="en-GB" dirty="0" smtClean="0"/>
              <a:t>, CMS TC / UW</a:t>
            </a:r>
            <a:r>
              <a:rPr lang="en-US" i="1" dirty="0" smtClean="0"/>
              <a:t>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925" dirty="0" smtClean="0"/>
              <a:t>UXC55</a:t>
            </a:r>
            <a:endParaRPr lang="en-US" sz="2925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9067800" cy="5308816"/>
          </a:xfr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441825" y="5668962"/>
            <a:ext cx="800100" cy="731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sz="2925" kern="0" dirty="0" smtClean="0"/>
              <a:t>X0</a:t>
            </a:r>
            <a:endParaRPr lang="en-US" sz="2925" kern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8915400" y="2971800"/>
            <a:ext cx="800100" cy="2484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  <a:normAutofit fontScale="92500" lnSpcReduction="10000"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sz="2925" kern="0" dirty="0" smtClean="0"/>
              <a:t>X4</a:t>
            </a:r>
          </a:p>
          <a:p>
            <a:endParaRPr lang="en-US" sz="2925" kern="0" dirty="0" smtClean="0"/>
          </a:p>
          <a:p>
            <a:r>
              <a:rPr lang="en-US" sz="2925" kern="0" dirty="0" smtClean="0"/>
              <a:t>X3</a:t>
            </a:r>
          </a:p>
          <a:p>
            <a:endParaRPr lang="en-US" sz="2925" kern="0" dirty="0" smtClean="0"/>
          </a:p>
          <a:p>
            <a:r>
              <a:rPr lang="en-US" sz="2925" kern="0" dirty="0" smtClean="0"/>
              <a:t>X2</a:t>
            </a:r>
          </a:p>
          <a:p>
            <a:endParaRPr lang="en-US" sz="2925" kern="0" dirty="0" smtClean="0"/>
          </a:p>
          <a:p>
            <a:r>
              <a:rPr lang="en-US" sz="2925" kern="0" dirty="0" smtClean="0"/>
              <a:t>X1</a:t>
            </a:r>
          </a:p>
        </p:txBody>
      </p:sp>
    </p:spTree>
    <p:extLst>
      <p:ext uri="{BB962C8B-B14F-4D97-AF65-F5344CB8AC3E}">
        <p14:creationId xmlns:p14="http://schemas.microsoft.com/office/powerpoint/2010/main" val="3254863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levels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3150" y="1295400"/>
            <a:ext cx="7759700" cy="4800600"/>
          </a:xfrm>
        </p:spPr>
        <p:txBody>
          <a:bodyPr/>
          <a:lstStyle/>
          <a:p>
            <a:r>
              <a:rPr lang="en-US" dirty="0" smtClean="0"/>
              <a:t>Low total dose in X0</a:t>
            </a:r>
          </a:p>
          <a:p>
            <a:pPr lvl="1"/>
            <a:r>
              <a:rPr lang="en-GB" dirty="0" smtClean="0"/>
              <a:t>Estimation </a:t>
            </a:r>
            <a:r>
              <a:rPr lang="en-GB" dirty="0"/>
              <a:t>after 3000 </a:t>
            </a:r>
            <a:r>
              <a:rPr lang="en-GB" dirty="0" smtClean="0"/>
              <a:t>fb-1:</a:t>
            </a:r>
          </a:p>
          <a:p>
            <a:pPr lvl="2"/>
            <a:r>
              <a:rPr lang="en-GB" dirty="0" smtClean="0"/>
              <a:t>Hadrons </a:t>
            </a:r>
            <a:r>
              <a:rPr lang="en-GB" dirty="0"/>
              <a:t>&gt; 20 MeV = </a:t>
            </a:r>
            <a:r>
              <a:rPr lang="en-GB" dirty="0" smtClean="0"/>
              <a:t>2.1*108/cm2</a:t>
            </a:r>
          </a:p>
          <a:p>
            <a:pPr lvl="2"/>
            <a:r>
              <a:rPr lang="en-GB" dirty="0" smtClean="0"/>
              <a:t>1 </a:t>
            </a:r>
            <a:r>
              <a:rPr lang="en-GB" dirty="0"/>
              <a:t>MeV-equivalent neutrons = 6.7*109/cm2 </a:t>
            </a:r>
            <a:endParaRPr lang="en-US" dirty="0" smtClean="0"/>
          </a:p>
          <a:p>
            <a:pPr lvl="1"/>
            <a:r>
              <a:rPr lang="en-US" dirty="0" smtClean="0"/>
              <a:t>Source: CMS BRIL</a:t>
            </a:r>
          </a:p>
          <a:p>
            <a:r>
              <a:rPr lang="en-US" dirty="0" smtClean="0"/>
              <a:t>Will have to deal with SEE</a:t>
            </a:r>
          </a:p>
          <a:p>
            <a:pPr lvl="1"/>
            <a:r>
              <a:rPr lang="en-US" dirty="0" smtClean="0"/>
              <a:t>SEU, SEB</a:t>
            </a:r>
          </a:p>
          <a:p>
            <a:pPr lvl="1"/>
            <a:r>
              <a:rPr lang="en-US" dirty="0" smtClean="0"/>
              <a:t>i.e. how do the PS fail following SE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What about X3/X4?</a:t>
            </a:r>
          </a:p>
          <a:p>
            <a:pPr lvl="1"/>
            <a:r>
              <a:rPr lang="en-US" dirty="0" smtClean="0"/>
              <a:t>Will be determined after further simulation by  CMS BRIL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366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17785" y="228600"/>
            <a:ext cx="4574689" cy="6618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34" spc="-5" dirty="0">
                <a:latin typeface="Arial"/>
                <a:cs typeface="Arial"/>
              </a:rPr>
              <a:t>CM</a:t>
            </a:r>
            <a:r>
              <a:rPr sz="1634" dirty="0">
                <a:latin typeface="Arial"/>
                <a:cs typeface="Arial"/>
              </a:rPr>
              <a:t>S magnet</a:t>
            </a:r>
            <a:r>
              <a:rPr sz="1634" spc="-5" dirty="0">
                <a:latin typeface="Arial"/>
                <a:cs typeface="Arial"/>
              </a:rPr>
              <a:t> </a:t>
            </a:r>
            <a:r>
              <a:rPr sz="1634" dirty="0">
                <a:latin typeface="Arial"/>
                <a:cs typeface="Arial"/>
              </a:rPr>
              <a:t>fringe</a:t>
            </a:r>
            <a:r>
              <a:rPr sz="1634" spc="-5" dirty="0">
                <a:latin typeface="Arial"/>
                <a:cs typeface="Arial"/>
              </a:rPr>
              <a:t> </a:t>
            </a:r>
            <a:r>
              <a:rPr sz="1634" dirty="0">
                <a:latin typeface="Arial"/>
                <a:cs typeface="Arial"/>
              </a:rPr>
              <a:t>field</a:t>
            </a:r>
            <a:r>
              <a:rPr sz="1634" spc="-5" dirty="0">
                <a:latin typeface="Arial"/>
                <a:cs typeface="Arial"/>
              </a:rPr>
              <a:t> i</a:t>
            </a:r>
            <a:r>
              <a:rPr sz="1634" dirty="0">
                <a:latin typeface="Arial"/>
                <a:cs typeface="Arial"/>
              </a:rPr>
              <a:t>n </a:t>
            </a:r>
            <a:r>
              <a:rPr sz="1634" spc="-5" dirty="0">
                <a:latin typeface="Arial"/>
                <a:cs typeface="Arial"/>
              </a:rPr>
              <a:t>UXC5</a:t>
            </a:r>
            <a:r>
              <a:rPr sz="1634" dirty="0">
                <a:latin typeface="Arial"/>
                <a:cs typeface="Arial"/>
              </a:rPr>
              <a:t>5 </a:t>
            </a:r>
            <a:r>
              <a:rPr sz="1634" spc="-5" dirty="0">
                <a:latin typeface="Arial"/>
                <a:cs typeface="Arial"/>
              </a:rPr>
              <a:t>wit</a:t>
            </a:r>
            <a:r>
              <a:rPr sz="1634" dirty="0">
                <a:latin typeface="Arial"/>
                <a:cs typeface="Arial"/>
              </a:rPr>
              <a:t>h </a:t>
            </a:r>
            <a:r>
              <a:rPr sz="1634" spc="-14" dirty="0">
                <a:latin typeface="Arial"/>
                <a:cs typeface="Arial"/>
              </a:rPr>
              <a:t>3.8T</a:t>
            </a:r>
            <a:r>
              <a:rPr sz="1634" spc="-27" dirty="0">
                <a:latin typeface="Arial"/>
                <a:cs typeface="Arial"/>
              </a:rPr>
              <a:t> </a:t>
            </a:r>
            <a:r>
              <a:rPr sz="1634" spc="-14" dirty="0">
                <a:latin typeface="Arial"/>
                <a:cs typeface="Arial"/>
              </a:rPr>
              <a:t>a</a:t>
            </a:r>
            <a:r>
              <a:rPr sz="1634" spc="-5" dirty="0">
                <a:latin typeface="Arial"/>
                <a:cs typeface="Arial"/>
              </a:rPr>
              <a:t>t</a:t>
            </a:r>
            <a:r>
              <a:rPr sz="1634" dirty="0">
                <a:latin typeface="Arial"/>
                <a:cs typeface="Arial"/>
              </a:rPr>
              <a:t> </a:t>
            </a:r>
            <a:r>
              <a:rPr sz="1634" spc="-9" dirty="0">
                <a:latin typeface="Arial"/>
                <a:cs typeface="Arial"/>
              </a:rPr>
              <a:t>IP</a:t>
            </a:r>
            <a:endParaRPr sz="1634" dirty="0">
              <a:latin typeface="Arial"/>
              <a:cs typeface="Arial"/>
            </a:endParaRPr>
          </a:p>
          <a:p>
            <a:pPr>
              <a:lnSpc>
                <a:spcPts val="1488"/>
              </a:lnSpc>
              <a:spcBef>
                <a:spcPts val="36"/>
              </a:spcBef>
            </a:pPr>
            <a:r>
              <a:rPr sz="1271" dirty="0">
                <a:latin typeface="Arial"/>
                <a:cs typeface="Arial"/>
              </a:rPr>
              <a:t>Scale</a:t>
            </a:r>
            <a:r>
              <a:rPr sz="1271" spc="-5" dirty="0">
                <a:latin typeface="Arial"/>
                <a:cs typeface="Arial"/>
              </a:rPr>
              <a:t> i</a:t>
            </a:r>
            <a:r>
              <a:rPr sz="1271" dirty="0">
                <a:latin typeface="Arial"/>
                <a:cs typeface="Arial"/>
              </a:rPr>
              <a:t>n m</a:t>
            </a:r>
            <a:r>
              <a:rPr sz="1271" spc="-154" dirty="0">
                <a:latin typeface="Arial"/>
                <a:cs typeface="Arial"/>
              </a:rPr>
              <a:t>T</a:t>
            </a:r>
            <a:r>
              <a:rPr sz="1271" spc="-5" dirty="0">
                <a:latin typeface="Arial"/>
                <a:cs typeface="Arial"/>
              </a:rPr>
              <a:t>,</a:t>
            </a:r>
            <a:r>
              <a:rPr sz="1271" dirty="0">
                <a:latin typeface="Arial"/>
                <a:cs typeface="Arial"/>
              </a:rPr>
              <a:t> from</a:t>
            </a:r>
            <a:r>
              <a:rPr sz="1271" spc="-5" dirty="0">
                <a:latin typeface="Arial"/>
                <a:cs typeface="Arial"/>
              </a:rPr>
              <a:t> </a:t>
            </a:r>
            <a:r>
              <a:rPr sz="1271" dirty="0">
                <a:latin typeface="Arial"/>
                <a:cs typeface="Arial"/>
              </a:rPr>
              <a:t>0</a:t>
            </a:r>
            <a:r>
              <a:rPr sz="1271" spc="-5" dirty="0">
                <a:latin typeface="Arial"/>
                <a:cs typeface="Arial"/>
              </a:rPr>
              <a:t> </a:t>
            </a:r>
            <a:r>
              <a:rPr sz="1271" spc="-9" dirty="0">
                <a:latin typeface="Arial"/>
                <a:cs typeface="Arial"/>
              </a:rPr>
              <a:t>to</a:t>
            </a:r>
            <a:r>
              <a:rPr sz="1271" spc="-5" dirty="0">
                <a:latin typeface="Arial"/>
                <a:cs typeface="Arial"/>
              </a:rPr>
              <a:t> 12</a:t>
            </a:r>
            <a:r>
              <a:rPr sz="1271" dirty="0">
                <a:latin typeface="Arial"/>
                <a:cs typeface="Arial"/>
              </a:rPr>
              <a:t>0 m</a:t>
            </a:r>
            <a:r>
              <a:rPr sz="1271" spc="-154" dirty="0">
                <a:latin typeface="Arial"/>
                <a:cs typeface="Arial"/>
              </a:rPr>
              <a:t>T</a:t>
            </a:r>
            <a:r>
              <a:rPr sz="1271" spc="-5" dirty="0">
                <a:latin typeface="Arial"/>
                <a:cs typeface="Arial"/>
              </a:rPr>
              <a:t>,</a:t>
            </a:r>
            <a:r>
              <a:rPr sz="1271" dirty="0">
                <a:latin typeface="Arial"/>
                <a:cs typeface="Arial"/>
              </a:rPr>
              <a:t> </a:t>
            </a:r>
            <a:r>
              <a:rPr sz="1271" spc="-5" dirty="0">
                <a:latin typeface="Arial"/>
                <a:cs typeface="Arial"/>
              </a:rPr>
              <a:t>wit</a:t>
            </a:r>
            <a:r>
              <a:rPr sz="1271" dirty="0">
                <a:latin typeface="Arial"/>
                <a:cs typeface="Arial"/>
              </a:rPr>
              <a:t>h 5</a:t>
            </a:r>
            <a:r>
              <a:rPr sz="1271" spc="-5" dirty="0">
                <a:latin typeface="Arial"/>
                <a:cs typeface="Arial"/>
              </a:rPr>
              <a:t> </a:t>
            </a:r>
            <a:r>
              <a:rPr sz="1271" spc="-14" dirty="0">
                <a:latin typeface="Arial"/>
                <a:cs typeface="Arial"/>
              </a:rPr>
              <a:t>mT</a:t>
            </a:r>
            <a:r>
              <a:rPr sz="1271" spc="-23" dirty="0">
                <a:latin typeface="Arial"/>
                <a:cs typeface="Arial"/>
              </a:rPr>
              <a:t> </a:t>
            </a:r>
            <a:r>
              <a:rPr sz="1271" spc="-5" dirty="0">
                <a:latin typeface="Arial"/>
                <a:cs typeface="Arial"/>
              </a:rPr>
              <a:t>increment</a:t>
            </a:r>
            <a:endParaRPr sz="1271" dirty="0">
              <a:latin typeface="Arial"/>
              <a:cs typeface="Arial"/>
            </a:endParaRPr>
          </a:p>
          <a:p>
            <a:pPr marL="4611">
              <a:lnSpc>
                <a:spcPts val="1706"/>
              </a:lnSpc>
            </a:pPr>
            <a:r>
              <a:rPr sz="1452" b="1" spc="-14" dirty="0">
                <a:latin typeface="Arial"/>
                <a:cs typeface="Arial"/>
              </a:rPr>
              <a:t>Horizonta</a:t>
            </a:r>
            <a:r>
              <a:rPr sz="1452" b="1" spc="-5" dirty="0">
                <a:latin typeface="Arial"/>
                <a:cs typeface="Arial"/>
              </a:rPr>
              <a:t>l</a:t>
            </a:r>
            <a:r>
              <a:rPr sz="1452" b="1" spc="5" dirty="0">
                <a:latin typeface="Arial"/>
                <a:cs typeface="Arial"/>
              </a:rPr>
              <a:t> </a:t>
            </a:r>
            <a:r>
              <a:rPr sz="1452" b="1" spc="-14" dirty="0">
                <a:latin typeface="Arial"/>
                <a:cs typeface="Arial"/>
              </a:rPr>
              <a:t>mid-plan</a:t>
            </a:r>
            <a:r>
              <a:rPr sz="1452" b="1" spc="-9" dirty="0">
                <a:latin typeface="Arial"/>
                <a:cs typeface="Arial"/>
              </a:rPr>
              <a:t>e</a:t>
            </a:r>
            <a:r>
              <a:rPr sz="1452" b="1" spc="-27" dirty="0">
                <a:latin typeface="Arial"/>
                <a:cs typeface="Arial"/>
              </a:rPr>
              <a:t> </a:t>
            </a:r>
            <a:r>
              <a:rPr sz="1452" b="1" dirty="0">
                <a:latin typeface="Arial"/>
                <a:cs typeface="Arial"/>
              </a:rPr>
              <a:t>Y=0</a:t>
            </a:r>
            <a:endParaRPr sz="1452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64778" y="5949271"/>
            <a:ext cx="2641194" cy="27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645" algn="r"/>
            <a:r>
              <a:rPr sz="908" dirty="0">
                <a:latin typeface="Arial"/>
                <a:cs typeface="Arial"/>
              </a:rPr>
              <a:t>Prepared</a:t>
            </a:r>
            <a:r>
              <a:rPr sz="908" spc="-5" dirty="0">
                <a:latin typeface="Arial"/>
                <a:cs typeface="Arial"/>
              </a:rPr>
              <a:t> b</a:t>
            </a:r>
            <a:r>
              <a:rPr sz="908" dirty="0">
                <a:latin typeface="Arial"/>
                <a:cs typeface="Arial"/>
              </a:rPr>
              <a:t>y </a:t>
            </a:r>
            <a:r>
              <a:rPr sz="908" spc="-5" dirty="0">
                <a:latin typeface="Arial"/>
                <a:cs typeface="Arial"/>
              </a:rPr>
              <a:t>B.</a:t>
            </a:r>
            <a:r>
              <a:rPr sz="908" dirty="0">
                <a:latin typeface="Arial"/>
                <a:cs typeface="Arial"/>
              </a:rPr>
              <a:t> </a:t>
            </a:r>
            <a:r>
              <a:rPr sz="908" spc="-5" dirty="0">
                <a:latin typeface="Arial"/>
                <a:cs typeface="Arial"/>
              </a:rPr>
              <a:t>CUR</a:t>
            </a:r>
            <a:r>
              <a:rPr sz="908" dirty="0">
                <a:latin typeface="Arial"/>
                <a:cs typeface="Arial"/>
              </a:rPr>
              <a:t>E </a:t>
            </a:r>
            <a:r>
              <a:rPr sz="908" spc="-5" dirty="0">
                <a:latin typeface="Arial"/>
                <a:cs typeface="Arial"/>
              </a:rPr>
              <a:t>wit</a:t>
            </a:r>
            <a:r>
              <a:rPr sz="908" dirty="0">
                <a:latin typeface="Arial"/>
                <a:cs typeface="Arial"/>
              </a:rPr>
              <a:t>h </a:t>
            </a:r>
            <a:r>
              <a:rPr sz="908" spc="-5" dirty="0">
                <a:latin typeface="Arial"/>
                <a:cs typeface="Arial"/>
              </a:rPr>
              <a:t>dat</a:t>
            </a:r>
            <a:r>
              <a:rPr sz="908" dirty="0">
                <a:latin typeface="Arial"/>
                <a:cs typeface="Arial"/>
              </a:rPr>
              <a:t>a from</a:t>
            </a:r>
            <a:r>
              <a:rPr sz="908" spc="-5" dirty="0">
                <a:latin typeface="Arial"/>
                <a:cs typeface="Arial"/>
              </a:rPr>
              <a:t> </a:t>
            </a:r>
            <a:r>
              <a:rPr sz="908" spc="-95" dirty="0">
                <a:latin typeface="Arial"/>
                <a:cs typeface="Arial"/>
              </a:rPr>
              <a:t>V</a:t>
            </a:r>
            <a:r>
              <a:rPr sz="908" spc="-5" dirty="0">
                <a:latin typeface="Arial"/>
                <a:cs typeface="Arial"/>
              </a:rPr>
              <a:t>.</a:t>
            </a:r>
            <a:r>
              <a:rPr sz="908" dirty="0">
                <a:latin typeface="Arial"/>
                <a:cs typeface="Arial"/>
              </a:rPr>
              <a:t> K</a:t>
            </a:r>
            <a:r>
              <a:rPr sz="908" spc="-68" dirty="0">
                <a:latin typeface="Arial"/>
                <a:cs typeface="Arial"/>
              </a:rPr>
              <a:t>L</a:t>
            </a:r>
            <a:r>
              <a:rPr sz="908" dirty="0">
                <a:latin typeface="Arial"/>
                <a:cs typeface="Arial"/>
              </a:rPr>
              <a:t>YUKHIN</a:t>
            </a:r>
            <a:endParaRPr sz="908">
              <a:latin typeface="Arial"/>
              <a:cs typeface="Arial"/>
            </a:endParaRPr>
          </a:p>
          <a:p>
            <a:pPr marR="4611" algn="r"/>
            <a:r>
              <a:rPr sz="908" spc="-5" dirty="0">
                <a:latin typeface="Arial"/>
                <a:cs typeface="Arial"/>
              </a:rPr>
              <a:t>Novembe</a:t>
            </a:r>
            <a:r>
              <a:rPr sz="908" dirty="0">
                <a:latin typeface="Arial"/>
                <a:cs typeface="Arial"/>
              </a:rPr>
              <a:t>r </a:t>
            </a:r>
            <a:r>
              <a:rPr sz="908" spc="-5" dirty="0">
                <a:latin typeface="Arial"/>
                <a:cs typeface="Arial"/>
              </a:rPr>
              <a:t>2010</a:t>
            </a:r>
            <a:endParaRPr sz="908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2996" y="1143000"/>
            <a:ext cx="8437067" cy="42876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5" name="object 5"/>
          <p:cNvSpPr/>
          <p:nvPr/>
        </p:nvSpPr>
        <p:spPr>
          <a:xfrm>
            <a:off x="1078778" y="3563476"/>
            <a:ext cx="7745504" cy="17780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6" name="object 6"/>
          <p:cNvSpPr/>
          <p:nvPr/>
        </p:nvSpPr>
        <p:spPr>
          <a:xfrm>
            <a:off x="1078778" y="1212156"/>
            <a:ext cx="7745504" cy="17980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7" name="object 7"/>
          <p:cNvSpPr/>
          <p:nvPr/>
        </p:nvSpPr>
        <p:spPr>
          <a:xfrm>
            <a:off x="4000215" y="1864270"/>
            <a:ext cx="1917353" cy="282433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8" name="object 8"/>
          <p:cNvSpPr/>
          <p:nvPr/>
        </p:nvSpPr>
        <p:spPr>
          <a:xfrm>
            <a:off x="1642570" y="3056060"/>
            <a:ext cx="6636939" cy="4103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9" name="object 9"/>
          <p:cNvSpPr/>
          <p:nvPr/>
        </p:nvSpPr>
        <p:spPr>
          <a:xfrm>
            <a:off x="3734178" y="1874630"/>
            <a:ext cx="852858" cy="28171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0" name="object 10"/>
          <p:cNvSpPr/>
          <p:nvPr/>
        </p:nvSpPr>
        <p:spPr>
          <a:xfrm>
            <a:off x="7166283" y="2811986"/>
            <a:ext cx="997499" cy="94395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1" name="object 11"/>
          <p:cNvSpPr/>
          <p:nvPr/>
        </p:nvSpPr>
        <p:spPr>
          <a:xfrm>
            <a:off x="2871619" y="2834566"/>
            <a:ext cx="531706" cy="87169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2" name="object 12"/>
          <p:cNvSpPr/>
          <p:nvPr/>
        </p:nvSpPr>
        <p:spPr>
          <a:xfrm>
            <a:off x="5315932" y="1866171"/>
            <a:ext cx="859071" cy="281902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3" name="object 13"/>
          <p:cNvSpPr/>
          <p:nvPr/>
        </p:nvSpPr>
        <p:spPr>
          <a:xfrm>
            <a:off x="6103331" y="1880076"/>
            <a:ext cx="577113" cy="277465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4" name="object 14"/>
          <p:cNvSpPr/>
          <p:nvPr/>
        </p:nvSpPr>
        <p:spPr>
          <a:xfrm>
            <a:off x="5143450" y="1887606"/>
            <a:ext cx="402806" cy="278669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5" name="object 15"/>
          <p:cNvSpPr/>
          <p:nvPr/>
        </p:nvSpPr>
        <p:spPr>
          <a:xfrm>
            <a:off x="4012664" y="1890617"/>
            <a:ext cx="776319" cy="27882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6" name="object 16"/>
          <p:cNvSpPr/>
          <p:nvPr/>
        </p:nvSpPr>
        <p:spPr>
          <a:xfrm>
            <a:off x="5509650" y="1883086"/>
            <a:ext cx="402806" cy="278669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7" name="object 17"/>
          <p:cNvSpPr/>
          <p:nvPr/>
        </p:nvSpPr>
        <p:spPr>
          <a:xfrm>
            <a:off x="3393049" y="1875563"/>
            <a:ext cx="590296" cy="281078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8" name="object 18"/>
          <p:cNvSpPr/>
          <p:nvPr/>
        </p:nvSpPr>
        <p:spPr>
          <a:xfrm>
            <a:off x="6534972" y="2843604"/>
            <a:ext cx="531705" cy="87169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19" name="object 19"/>
          <p:cNvSpPr/>
          <p:nvPr/>
        </p:nvSpPr>
        <p:spPr>
          <a:xfrm>
            <a:off x="1764263" y="2802751"/>
            <a:ext cx="997499" cy="94395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20" name="object 20"/>
          <p:cNvSpPr/>
          <p:nvPr/>
        </p:nvSpPr>
        <p:spPr>
          <a:xfrm>
            <a:off x="5919725" y="1859185"/>
            <a:ext cx="590296" cy="281078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21" name="object 21"/>
          <p:cNvSpPr/>
          <p:nvPr/>
        </p:nvSpPr>
        <p:spPr>
          <a:xfrm>
            <a:off x="3222624" y="1897444"/>
            <a:ext cx="577113" cy="277465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22" name="object 22"/>
          <p:cNvSpPr/>
          <p:nvPr/>
        </p:nvSpPr>
        <p:spPr>
          <a:xfrm>
            <a:off x="1078778" y="5430696"/>
            <a:ext cx="7814661" cy="47567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89"/>
          </a:p>
        </p:txBody>
      </p:sp>
      <p:sp>
        <p:nvSpPr>
          <p:cNvPr id="23" name="object 23"/>
          <p:cNvSpPr txBox="1"/>
          <p:nvPr/>
        </p:nvSpPr>
        <p:spPr>
          <a:xfrm>
            <a:off x="1575867" y="1695681"/>
            <a:ext cx="833909" cy="579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27"/>
            <a:r>
              <a:rPr sz="1089" b="1" spc="-9" dirty="0">
                <a:latin typeface="Arial"/>
                <a:cs typeface="Arial"/>
              </a:rPr>
              <a:t>10</a:t>
            </a:r>
            <a:endParaRPr sz="1089">
              <a:latin typeface="Arial"/>
              <a:cs typeface="Arial"/>
            </a:endParaRPr>
          </a:p>
          <a:p>
            <a:pPr marL="46106">
              <a:spcBef>
                <a:spcPts val="462"/>
              </a:spcBef>
            </a:pPr>
            <a:r>
              <a:rPr sz="1089" b="1" spc="-9" dirty="0">
                <a:latin typeface="Arial"/>
                <a:cs typeface="Arial"/>
              </a:rPr>
              <a:t>15</a:t>
            </a:r>
            <a:endParaRPr sz="1089">
              <a:latin typeface="Arial"/>
              <a:cs typeface="Arial"/>
            </a:endParaRPr>
          </a:p>
          <a:p>
            <a:pPr marR="4611" algn="r">
              <a:spcBef>
                <a:spcPts val="100"/>
              </a:spcBef>
            </a:pPr>
            <a:r>
              <a:rPr sz="1089" b="1" spc="-9" dirty="0">
                <a:latin typeface="Arial"/>
                <a:cs typeface="Arial"/>
              </a:rPr>
              <a:t>20</a:t>
            </a:r>
            <a:endParaRPr sz="1089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463419" y="2225972"/>
            <a:ext cx="30947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27">
              <a:lnSpc>
                <a:spcPts val="1243"/>
              </a:lnSpc>
            </a:pPr>
            <a:r>
              <a:rPr sz="1089" b="1" spc="-9" dirty="0">
                <a:latin typeface="Arial"/>
                <a:cs typeface="Arial"/>
              </a:rPr>
              <a:t>25</a:t>
            </a:r>
            <a:endParaRPr sz="1089">
              <a:latin typeface="Arial"/>
              <a:cs typeface="Arial"/>
            </a:endParaRPr>
          </a:p>
          <a:p>
            <a:pPr marL="143505">
              <a:lnSpc>
                <a:spcPts val="1243"/>
              </a:lnSpc>
            </a:pPr>
            <a:r>
              <a:rPr sz="1089" b="1" spc="-9" dirty="0">
                <a:latin typeface="Arial"/>
                <a:cs typeface="Arial"/>
              </a:rPr>
              <a:t>30</a:t>
            </a:r>
            <a:endParaRPr sz="1089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705466" y="2514076"/>
            <a:ext cx="176925" cy="167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27"/>
            <a:r>
              <a:rPr sz="1089" b="1" spc="-9" dirty="0">
                <a:latin typeface="Arial"/>
                <a:cs typeface="Arial"/>
              </a:rPr>
              <a:t>35</a:t>
            </a:r>
            <a:endParaRPr sz="1089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837970" y="2573695"/>
            <a:ext cx="329645" cy="167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27"/>
            <a:r>
              <a:rPr sz="1634" b="1" spc="-14" baseline="-34722" dirty="0">
                <a:latin typeface="Arial"/>
                <a:cs typeface="Arial"/>
              </a:rPr>
              <a:t>40</a:t>
            </a:r>
            <a:r>
              <a:rPr sz="1634" b="1" spc="-162" baseline="-34722" dirty="0">
                <a:latin typeface="Arial"/>
                <a:cs typeface="Arial"/>
              </a:rPr>
              <a:t> </a:t>
            </a:r>
            <a:r>
              <a:rPr sz="908" b="1" spc="-9" dirty="0">
                <a:latin typeface="Arial"/>
                <a:cs typeface="Arial"/>
              </a:rPr>
              <a:t>45</a:t>
            </a:r>
            <a:endParaRPr sz="908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091544" y="2270330"/>
            <a:ext cx="223604" cy="3206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925">
              <a:lnSpc>
                <a:spcPts val="821"/>
              </a:lnSpc>
            </a:pPr>
            <a:r>
              <a:rPr sz="726" b="1" spc="-5" dirty="0">
                <a:latin typeface="Arial"/>
                <a:cs typeface="Arial"/>
              </a:rPr>
              <a:t>60</a:t>
            </a:r>
            <a:endParaRPr sz="726">
              <a:latin typeface="Arial"/>
              <a:cs typeface="Arial"/>
            </a:endParaRPr>
          </a:p>
          <a:p>
            <a:pPr marL="17290">
              <a:lnSpc>
                <a:spcPts val="743"/>
              </a:lnSpc>
            </a:pPr>
            <a:r>
              <a:rPr sz="726" b="1" spc="-5" dirty="0">
                <a:latin typeface="Arial"/>
                <a:cs typeface="Arial"/>
              </a:rPr>
              <a:t>55</a:t>
            </a:r>
            <a:endParaRPr sz="726">
              <a:latin typeface="Arial"/>
              <a:cs typeface="Arial"/>
            </a:endParaRPr>
          </a:p>
          <a:p>
            <a:pPr marR="65125">
              <a:lnSpc>
                <a:spcPts val="1012"/>
              </a:lnSpc>
            </a:pPr>
            <a:r>
              <a:rPr sz="908" b="1" spc="-9" dirty="0">
                <a:latin typeface="Arial"/>
                <a:cs typeface="Arial"/>
              </a:rPr>
              <a:t>50</a:t>
            </a:r>
            <a:endParaRPr sz="908">
              <a:latin typeface="Arial"/>
              <a:cs typeface="Arial"/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25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Measurement of the fringe magnetic field (@3.8T)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CERN, S. Lusin, UW/TC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1024722" y="3113848"/>
            <a:ext cx="3603071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866818" y="2009390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866818" y="2410294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75678" y="2009390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75678" y="2410294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57234" y="2451712"/>
            <a:ext cx="713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X3F34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66817" y="2055934"/>
            <a:ext cx="713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X3F35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61872" y="2451712"/>
            <a:ext cx="713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X3F31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502" y="2850655"/>
            <a:ext cx="1479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 BALCONY FAR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80461" y="1631251"/>
            <a:ext cx="894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504D"/>
                </a:solidFill>
              </a:rPr>
              <a:t>25-31 </a:t>
            </a:r>
            <a:r>
              <a:rPr lang="en-US" sz="1400" dirty="0" err="1">
                <a:solidFill>
                  <a:srgbClr val="C0504D"/>
                </a:solidFill>
              </a:rPr>
              <a:t>mT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788352" y="2363711"/>
            <a:ext cx="124244" cy="1380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912596" y="1900680"/>
            <a:ext cx="249276" cy="419100"/>
          </a:xfrm>
          <a:prstGeom prst="line">
            <a:avLst/>
          </a:prstGeom>
          <a:ln w="952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018866" y="2271700"/>
            <a:ext cx="124244" cy="138057"/>
          </a:xfrm>
          <a:prstGeom prst="ellipse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 flipV="1">
            <a:off x="1432203" y="1900682"/>
            <a:ext cx="550333" cy="419099"/>
          </a:xfrm>
          <a:prstGeom prst="line">
            <a:avLst/>
          </a:prstGeom>
          <a:ln w="952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25870" y="1614317"/>
            <a:ext cx="655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504D"/>
                </a:solidFill>
              </a:rPr>
              <a:t>18 </a:t>
            </a:r>
            <a:r>
              <a:rPr lang="en-US" sz="1400" dirty="0" err="1">
                <a:solidFill>
                  <a:srgbClr val="C0504D"/>
                </a:solidFill>
              </a:rPr>
              <a:t>mT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2689502" y="2850654"/>
            <a:ext cx="223094" cy="154926"/>
          </a:xfrm>
          <a:prstGeom prst="rightArrow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580449" y="2630998"/>
            <a:ext cx="466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90%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1040367" y="4926968"/>
            <a:ext cx="3603071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5400000">
            <a:off x="1882463" y="4068193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1872879" y="4123722"/>
            <a:ext cx="713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X2F37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19147" y="4676001"/>
            <a:ext cx="1479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X2 BALCONY FAR</a:t>
            </a:r>
          </a:p>
        </p:txBody>
      </p:sp>
      <p:sp>
        <p:nvSpPr>
          <p:cNvPr id="46" name="Rectangle 45"/>
          <p:cNvSpPr/>
          <p:nvPr/>
        </p:nvSpPr>
        <p:spPr>
          <a:xfrm rot="5400000">
            <a:off x="2286961" y="4069904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2281610" y="4121200"/>
            <a:ext cx="713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X2F36</a:t>
            </a:r>
          </a:p>
        </p:txBody>
      </p:sp>
      <p:sp>
        <p:nvSpPr>
          <p:cNvPr id="48" name="Oval 47"/>
          <p:cNvSpPr/>
          <p:nvPr/>
        </p:nvSpPr>
        <p:spPr>
          <a:xfrm>
            <a:off x="2360293" y="4631839"/>
            <a:ext cx="124244" cy="1380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2520170" y="4427824"/>
            <a:ext cx="641703" cy="266699"/>
          </a:xfrm>
          <a:prstGeom prst="line">
            <a:avLst/>
          </a:prstGeom>
          <a:ln w="952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985244" y="4120047"/>
            <a:ext cx="894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504D"/>
                </a:solidFill>
              </a:rPr>
              <a:t>25-27 </a:t>
            </a:r>
            <a:r>
              <a:rPr lang="en-US" sz="1400" dirty="0" err="1">
                <a:solidFill>
                  <a:srgbClr val="C0504D"/>
                </a:solidFill>
              </a:rPr>
              <a:t>mT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2360293" y="3991459"/>
            <a:ext cx="124244" cy="1380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520170" y="3787444"/>
            <a:ext cx="641703" cy="266699"/>
          </a:xfrm>
          <a:prstGeom prst="line">
            <a:avLst/>
          </a:prstGeom>
          <a:ln w="952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971000" y="3510451"/>
            <a:ext cx="894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504D"/>
                </a:solidFill>
              </a:rPr>
              <a:t>25-27 </a:t>
            </a:r>
            <a:r>
              <a:rPr lang="en-US" sz="1400" dirty="0" err="1">
                <a:solidFill>
                  <a:srgbClr val="C0504D"/>
                </a:solidFill>
              </a:rPr>
              <a:t>mT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>
            <a:off x="2347772" y="3720947"/>
            <a:ext cx="223094" cy="154926"/>
          </a:xfrm>
          <a:prstGeom prst="rightArrow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2231224" y="3493513"/>
            <a:ext cx="466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851374" y="2762233"/>
            <a:ext cx="32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-Z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509256" y="3640478"/>
            <a:ext cx="32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-Z</a:t>
            </a:r>
          </a:p>
        </p:txBody>
      </p:sp>
      <p:sp>
        <p:nvSpPr>
          <p:cNvPr id="60" name="Rectangle 59"/>
          <p:cNvSpPr/>
          <p:nvPr/>
        </p:nvSpPr>
        <p:spPr>
          <a:xfrm rot="5400000">
            <a:off x="7143087" y="2246950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7130172" y="2302479"/>
            <a:ext cx="720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X0R11</a:t>
            </a:r>
          </a:p>
        </p:txBody>
      </p:sp>
      <p:sp>
        <p:nvSpPr>
          <p:cNvPr id="62" name="Rectangle 61"/>
          <p:cNvSpPr/>
          <p:nvPr/>
        </p:nvSpPr>
        <p:spPr>
          <a:xfrm rot="5400000">
            <a:off x="7547585" y="2248661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 rot="16200000">
            <a:off x="7538903" y="2299957"/>
            <a:ext cx="720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X0U11</a:t>
            </a:r>
          </a:p>
        </p:txBody>
      </p:sp>
      <p:sp>
        <p:nvSpPr>
          <p:cNvPr id="64" name="Oval 63"/>
          <p:cNvSpPr/>
          <p:nvPr/>
        </p:nvSpPr>
        <p:spPr>
          <a:xfrm>
            <a:off x="7841033" y="2806363"/>
            <a:ext cx="124244" cy="1380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 flipV="1">
            <a:off x="8000910" y="2602348"/>
            <a:ext cx="641703" cy="266699"/>
          </a:xfrm>
          <a:prstGeom prst="line">
            <a:avLst/>
          </a:prstGeom>
          <a:ln w="952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7629368" y="2165983"/>
            <a:ext cx="124244" cy="1380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7789245" y="1961968"/>
            <a:ext cx="641703" cy="266699"/>
          </a:xfrm>
          <a:prstGeom prst="line">
            <a:avLst/>
          </a:prstGeom>
          <a:ln w="952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 rot="5400000">
            <a:off x="7948041" y="2248662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8600279" y="2356366"/>
            <a:ext cx="655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504D"/>
                </a:solidFill>
              </a:rPr>
              <a:t>45 </a:t>
            </a:r>
            <a:r>
              <a:rPr lang="en-US" sz="1400" dirty="0" err="1">
                <a:solidFill>
                  <a:srgbClr val="C0504D"/>
                </a:solidFill>
              </a:rPr>
              <a:t>mT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315032" y="1701614"/>
            <a:ext cx="655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504D"/>
                </a:solidFill>
              </a:rPr>
              <a:t>25 </a:t>
            </a:r>
            <a:r>
              <a:rPr lang="en-US" sz="1400" dirty="0" err="1">
                <a:solidFill>
                  <a:srgbClr val="C0504D"/>
                </a:solidFill>
              </a:rPr>
              <a:t>mT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73" name="Right Arrow 72"/>
          <p:cNvSpPr/>
          <p:nvPr/>
        </p:nvSpPr>
        <p:spPr>
          <a:xfrm rot="5400000">
            <a:off x="6991511" y="2982455"/>
            <a:ext cx="223094" cy="154926"/>
          </a:xfrm>
          <a:prstGeom prst="rightArrow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7103058" y="2866939"/>
            <a:ext cx="466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90%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938102" y="3174285"/>
            <a:ext cx="32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-Z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472635" y="163830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X0 UPPER LEVEL</a:t>
            </a:r>
          </a:p>
        </p:txBody>
      </p:sp>
      <p:sp>
        <p:nvSpPr>
          <p:cNvPr id="92" name="Rectangle 91"/>
          <p:cNvSpPr/>
          <p:nvPr/>
        </p:nvSpPr>
        <p:spPr>
          <a:xfrm rot="5400000">
            <a:off x="7142997" y="4190042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 rot="5400000">
            <a:off x="7547495" y="4191753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 rot="16200000">
            <a:off x="7543766" y="4243049"/>
            <a:ext cx="710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X0E11</a:t>
            </a:r>
          </a:p>
        </p:txBody>
      </p:sp>
      <p:sp>
        <p:nvSpPr>
          <p:cNvPr id="96" name="Oval 95"/>
          <p:cNvSpPr/>
          <p:nvPr/>
        </p:nvSpPr>
        <p:spPr>
          <a:xfrm>
            <a:off x="7840943" y="4749455"/>
            <a:ext cx="124244" cy="1380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96"/>
          <p:cNvCxnSpPr/>
          <p:nvPr/>
        </p:nvCxnSpPr>
        <p:spPr>
          <a:xfrm flipV="1">
            <a:off x="8000820" y="4545440"/>
            <a:ext cx="641703" cy="266699"/>
          </a:xfrm>
          <a:prstGeom prst="line">
            <a:avLst/>
          </a:prstGeom>
          <a:ln w="952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7629278" y="4109075"/>
            <a:ext cx="124244" cy="1380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Straight Connector 98"/>
          <p:cNvCxnSpPr/>
          <p:nvPr/>
        </p:nvCxnSpPr>
        <p:spPr>
          <a:xfrm flipV="1">
            <a:off x="7789155" y="3905060"/>
            <a:ext cx="641703" cy="266699"/>
          </a:xfrm>
          <a:prstGeom prst="line">
            <a:avLst/>
          </a:prstGeom>
          <a:ln w="952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 rot="5400000">
            <a:off x="7947951" y="4191754"/>
            <a:ext cx="704049" cy="40036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8600189" y="4299458"/>
            <a:ext cx="655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504D"/>
                </a:solidFill>
              </a:rPr>
              <a:t>35 </a:t>
            </a:r>
            <a:r>
              <a:rPr lang="en-US" sz="1400" dirty="0" err="1">
                <a:solidFill>
                  <a:srgbClr val="C0504D"/>
                </a:solidFill>
              </a:rPr>
              <a:t>mT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314942" y="3644706"/>
            <a:ext cx="655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504D"/>
                </a:solidFill>
              </a:rPr>
              <a:t>23 </a:t>
            </a:r>
            <a:r>
              <a:rPr lang="en-US" sz="1400" dirty="0" err="1">
                <a:solidFill>
                  <a:srgbClr val="C0504D"/>
                </a:solidFill>
              </a:rPr>
              <a:t>mT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103" name="Right Arrow 102"/>
          <p:cNvSpPr/>
          <p:nvPr/>
        </p:nvSpPr>
        <p:spPr>
          <a:xfrm rot="16200000">
            <a:off x="6991421" y="4925547"/>
            <a:ext cx="223094" cy="154926"/>
          </a:xfrm>
          <a:prstGeom prst="rightArrow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7102968" y="4810031"/>
            <a:ext cx="466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90%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916843" y="4658832"/>
            <a:ext cx="32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-Z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472545" y="35814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X0 UPPER LEVEL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533664" y="5406980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X0 LOWER LEVEL: 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055878" y="5407223"/>
            <a:ext cx="894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504D"/>
                </a:solidFill>
              </a:rPr>
              <a:t>21-27 </a:t>
            </a:r>
            <a:r>
              <a:rPr lang="en-US" sz="1400" dirty="0" err="1">
                <a:solidFill>
                  <a:srgbClr val="C0504D"/>
                </a:solidFill>
              </a:rPr>
              <a:t>mT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60396" y="5926448"/>
            <a:ext cx="3281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Nicola </a:t>
            </a:r>
            <a:r>
              <a:rPr lang="en-US" dirty="0" err="1"/>
              <a:t>Bacchetta</a:t>
            </a:r>
            <a:r>
              <a:rPr lang="en-US" dirty="0"/>
              <a:t>, Wolfram </a:t>
            </a:r>
            <a:r>
              <a:rPr lang="en-US" dirty="0" err="1" smtClean="0"/>
              <a:t>Zeuner</a:t>
            </a:r>
            <a:r>
              <a:rPr lang="en-US" dirty="0" smtClean="0"/>
              <a:t> May 19</a:t>
            </a:r>
            <a:r>
              <a:rPr lang="en-US" baseline="30000" dirty="0" smtClean="0"/>
              <a:t>th</a:t>
            </a:r>
            <a:r>
              <a:rPr lang="en-US" dirty="0" smtClean="0"/>
              <a:t>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625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COTS Candidate / test engine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PowerOne</a:t>
            </a:r>
            <a:r>
              <a:rPr lang="en-US" dirty="0" smtClean="0"/>
              <a:t> </a:t>
            </a:r>
            <a:r>
              <a:rPr lang="en-GB" dirty="0" smtClean="0"/>
              <a:t>PFE3000-12-069RA </a:t>
            </a:r>
          </a:p>
          <a:p>
            <a:r>
              <a:rPr lang="en-US" dirty="0" smtClean="0"/>
              <a:t>12v 3kW (244A), 94% efficient</a:t>
            </a:r>
          </a:p>
          <a:p>
            <a:r>
              <a:rPr lang="en-GB" dirty="0" smtClean="0">
                <a:hlinkClick r:id="rId2"/>
              </a:rPr>
              <a:t>http://www.digikey.com/product-detail/en/bel-power-solutions/PFE3000-12-069RA/179-2714-ND/4439947</a:t>
            </a:r>
            <a:endParaRPr lang="en-GB" dirty="0" smtClean="0"/>
          </a:p>
          <a:p>
            <a:pPr lvl="1"/>
            <a:r>
              <a:rPr lang="en-US" dirty="0" smtClean="0"/>
              <a:t>31 in stock 20160429</a:t>
            </a:r>
          </a:p>
          <a:p>
            <a:pPr lvl="1"/>
            <a:r>
              <a:rPr lang="en-US" dirty="0" smtClean="0"/>
              <a:t>937USD for one, 8000 USD for 10 </a:t>
            </a:r>
            <a:r>
              <a:rPr lang="en-US" dirty="0" smtClean="0"/>
              <a:t>pc</a:t>
            </a:r>
          </a:p>
          <a:p>
            <a:pPr lvl="1"/>
            <a:r>
              <a:rPr lang="en-US" dirty="0" smtClean="0"/>
              <a:t>Estimated product life beyond 10 years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06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PFE3000-12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800" y="1295400"/>
            <a:ext cx="5994400" cy="4495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490387" y="6019800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Lusin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683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PFE3000-12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800" y="1881673"/>
            <a:ext cx="5994400" cy="44958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051718"/>
            <a:ext cx="3271309" cy="24534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871" y="2757973"/>
            <a:ext cx="2057400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490387" y="6019800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Lusin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128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test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143000"/>
            <a:ext cx="6096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90388" y="6019800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Lusin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4118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test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389" y="1136545"/>
            <a:ext cx="7881221" cy="52361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12267" y="6019800"/>
            <a:ext cx="1253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Lusin</a:t>
            </a:r>
            <a:r>
              <a:rPr lang="en-US" dirty="0" smtClean="0"/>
              <a:t>, B. Cure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282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Magnetic field test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5207000" y="1419999"/>
            <a:ext cx="4184650" cy="4495800"/>
          </a:xfrm>
        </p:spPr>
        <p:txBody>
          <a:bodyPr/>
          <a:lstStyle/>
          <a:p>
            <a:r>
              <a:rPr lang="en-US" dirty="0" smtClean="0"/>
              <a:t>Bottom line</a:t>
            </a:r>
          </a:p>
          <a:p>
            <a:pPr lvl="1"/>
            <a:r>
              <a:rPr lang="en-US" dirty="0"/>
              <a:t>Tolerates 400g </a:t>
            </a:r>
            <a:r>
              <a:rPr lang="en-US" dirty="0" smtClean="0"/>
              <a:t>from </a:t>
            </a:r>
            <a:r>
              <a:rPr lang="en-US" dirty="0"/>
              <a:t>side</a:t>
            </a:r>
          </a:p>
          <a:p>
            <a:pPr lvl="1"/>
            <a:r>
              <a:rPr lang="en-US" dirty="0"/>
              <a:t>Tolerates 600g from top</a:t>
            </a:r>
          </a:p>
          <a:p>
            <a:pPr lvl="1"/>
            <a:r>
              <a:rPr lang="en-US" dirty="0"/>
              <a:t>Tolerates 250g </a:t>
            </a:r>
            <a:r>
              <a:rPr lang="en-US" dirty="0" smtClean="0"/>
              <a:t>longitudinal</a:t>
            </a:r>
          </a:p>
          <a:p>
            <a:pPr lvl="2"/>
            <a:r>
              <a:rPr lang="en-US" dirty="0" smtClean="0"/>
              <a:t>A different test in the M1 </a:t>
            </a:r>
            <a:r>
              <a:rPr lang="en-US" dirty="0" smtClean="0"/>
              <a:t>magnet at CERN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17" y="1112619"/>
            <a:ext cx="3945264" cy="26211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12267" y="6019800"/>
            <a:ext cx="1253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Lusin</a:t>
            </a:r>
            <a:r>
              <a:rPr lang="en-US" dirty="0" smtClean="0"/>
              <a:t>, B. Cure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56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Bulk power system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Exploit the fact that we know our </a:t>
            </a:r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Compare to initial construction</a:t>
            </a:r>
            <a:endParaRPr lang="en-US" dirty="0" smtClean="0"/>
          </a:p>
          <a:p>
            <a:pPr lvl="1"/>
            <a:r>
              <a:rPr lang="en-US" dirty="0" smtClean="0"/>
              <a:t>Allow smaller </a:t>
            </a:r>
            <a:r>
              <a:rPr lang="en-US" dirty="0" smtClean="0"/>
              <a:t>safety factors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190500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39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Front end power 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Finer granularity than a single bulk supply</a:t>
            </a:r>
          </a:p>
          <a:p>
            <a:pPr lvl="1"/>
            <a:r>
              <a:rPr lang="en-US" dirty="0" smtClean="0"/>
              <a:t>Line protection</a:t>
            </a:r>
          </a:p>
          <a:p>
            <a:pPr lvl="1"/>
            <a:r>
              <a:rPr lang="en-US" dirty="0" smtClean="0"/>
              <a:t>Over/Under voltage protection</a:t>
            </a:r>
          </a:p>
          <a:p>
            <a:pPr lvl="1"/>
            <a:r>
              <a:rPr lang="en-US" dirty="0" smtClean="0"/>
              <a:t>Voltage monitoring</a:t>
            </a:r>
          </a:p>
          <a:p>
            <a:pPr lvl="1"/>
            <a:r>
              <a:rPr lang="en-US" dirty="0" smtClean="0"/>
              <a:t>Current monitoring</a:t>
            </a:r>
          </a:p>
          <a:p>
            <a:pPr lvl="1"/>
            <a:r>
              <a:rPr lang="en-US" dirty="0" smtClean="0"/>
              <a:t>(Power monitoring)</a:t>
            </a:r>
          </a:p>
          <a:p>
            <a:r>
              <a:rPr lang="en-US" dirty="0" smtClean="0"/>
              <a:t>Example COTS</a:t>
            </a:r>
          </a:p>
          <a:p>
            <a:pPr lvl="1"/>
            <a:r>
              <a:rPr lang="en-US" dirty="0" smtClean="0"/>
              <a:t>LM25066: System Power Management and Protection with monitoring through PMB (essentially I2C)</a:t>
            </a:r>
          </a:p>
          <a:p>
            <a:r>
              <a:rPr lang="en-US" dirty="0" smtClean="0"/>
              <a:t>Backend could be an ELMB+ system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34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Front end power 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development, production and maintenance by Industrial partners</a:t>
            </a:r>
          </a:p>
          <a:p>
            <a:pPr lvl="1"/>
            <a:r>
              <a:rPr lang="en-US" dirty="0" smtClean="0"/>
              <a:t>Tuned to requirements for different users, e.g. </a:t>
            </a:r>
          </a:p>
          <a:p>
            <a:pPr lvl="2"/>
            <a:r>
              <a:rPr lang="en-GB" dirty="0"/>
              <a:t>Trip current depending on cabling to detector</a:t>
            </a:r>
          </a:p>
          <a:p>
            <a:pPr lvl="2"/>
            <a:r>
              <a:rPr lang="en-GB" dirty="0" smtClean="0"/>
              <a:t>Combine LV and bias distribution for silicon trackers</a:t>
            </a:r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1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Demonstrate feasibility and reliability</a:t>
            </a:r>
          </a:p>
          <a:p>
            <a:pPr lvl="1"/>
            <a:r>
              <a:rPr lang="en-US" smtClean="0"/>
              <a:t>Performed 3D magnetic field tolerance mapping in M1 magnet</a:t>
            </a:r>
          </a:p>
          <a:p>
            <a:pPr lvl="1"/>
            <a:r>
              <a:rPr lang="en-US" smtClean="0"/>
              <a:t>Install demonstrator in UXC55 X0 lower floor for long term (B field) verification</a:t>
            </a:r>
          </a:p>
          <a:p>
            <a:r>
              <a:rPr lang="en-US" smtClean="0"/>
              <a:t>Mixed field radiation studies</a:t>
            </a:r>
          </a:p>
          <a:p>
            <a:pPr lvl="1"/>
            <a:r>
              <a:rPr lang="en-US" smtClean="0"/>
              <a:t>@ Charm (CERN)</a:t>
            </a:r>
          </a:p>
          <a:p>
            <a:pPr lvl="1"/>
            <a:r>
              <a:rPr lang="en-US" smtClean="0"/>
              <a:t>Need to determine how an SEE affects an n+1 or n+2 redundant power supply system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644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Collaboration with industry for development of power distribution and monitoring system</a:t>
            </a:r>
          </a:p>
          <a:p>
            <a:pPr lvl="1"/>
            <a:r>
              <a:rPr lang="en-US" smtClean="0"/>
              <a:t>Positive feedback from industrial partners, e.g. CAEN</a:t>
            </a:r>
          </a:p>
          <a:p>
            <a:pPr lvl="1"/>
            <a:r>
              <a:rPr lang="en-US" smtClean="0"/>
              <a:t>Tuned to each subsystem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19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Bulk power system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143000"/>
            <a:ext cx="8991600" cy="4953000"/>
          </a:xfrm>
        </p:spPr>
        <p:txBody>
          <a:bodyPr/>
          <a:lstStyle/>
          <a:p>
            <a:r>
              <a:rPr lang="en-GB" dirty="0" smtClean="0"/>
              <a:t>Tracker</a:t>
            </a:r>
          </a:p>
          <a:p>
            <a:pPr lvl="1"/>
            <a:r>
              <a:rPr lang="en-GB" dirty="0" smtClean="0"/>
              <a:t>Will make use of DCDC converters in or close to the front end</a:t>
            </a:r>
          </a:p>
          <a:p>
            <a:pPr lvl="1"/>
            <a:r>
              <a:rPr lang="en-GB" dirty="0" smtClean="0"/>
              <a:t>Remote bulk supply</a:t>
            </a:r>
          </a:p>
          <a:p>
            <a:pPr lvl="1"/>
            <a:r>
              <a:rPr lang="en-GB" dirty="0" smtClean="0"/>
              <a:t>“Fine grain” power distribution, safety and monitoring</a:t>
            </a:r>
          </a:p>
          <a:p>
            <a:pPr lvl="1"/>
            <a:r>
              <a:rPr lang="en-US" dirty="0" smtClean="0"/>
              <a:t>System will need some space in USC55 for controls</a:t>
            </a:r>
          </a:p>
          <a:p>
            <a:r>
              <a:rPr lang="en-US" dirty="0" smtClean="0"/>
              <a:t>Barrel Calorimeters</a:t>
            </a:r>
          </a:p>
          <a:p>
            <a:pPr lvl="1"/>
            <a:r>
              <a:rPr lang="en-US" dirty="0" smtClean="0"/>
              <a:t>Similar to Tracker</a:t>
            </a:r>
          </a:p>
          <a:p>
            <a:r>
              <a:rPr lang="en-US" dirty="0" smtClean="0"/>
              <a:t>Endcap calorimeter</a:t>
            </a:r>
          </a:p>
          <a:p>
            <a:pPr lvl="1"/>
            <a:r>
              <a:rPr lang="en-US" dirty="0" smtClean="0"/>
              <a:t>Under study; potentially different to barrel as </a:t>
            </a:r>
            <a:r>
              <a:rPr lang="en-US" dirty="0" smtClean="0"/>
              <a:t>supplied through </a:t>
            </a:r>
            <a:r>
              <a:rPr lang="en-US" dirty="0" smtClean="0"/>
              <a:t>cable chain or due to internal space limitations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190500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233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Tracker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742950" y="3978206"/>
            <a:ext cx="8089900" cy="2254566"/>
          </a:xfrm>
        </p:spPr>
        <p:txBody>
          <a:bodyPr/>
          <a:lstStyle/>
          <a:p>
            <a:r>
              <a:rPr lang="en-US" dirty="0" smtClean="0"/>
              <a:t>100kW</a:t>
            </a:r>
          </a:p>
          <a:p>
            <a:r>
              <a:rPr lang="en-US" dirty="0" smtClean="0"/>
              <a:t>This implementation</a:t>
            </a:r>
          </a:p>
          <a:p>
            <a:pPr lvl="1"/>
            <a:r>
              <a:rPr lang="en-US" dirty="0" smtClean="0"/>
              <a:t>may, depending on the location of the active components, require radiation and / or magnet field qualified equipment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142481" y="2069272"/>
            <a:ext cx="838200" cy="5334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12V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Power bank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00013" y="1371962"/>
            <a:ext cx="838200" cy="1928019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Distribution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Monitoring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8" name="Straight Connector 17"/>
          <p:cNvCxnSpPr>
            <a:endCxn id="15" idx="1"/>
          </p:cNvCxnSpPr>
          <p:nvPr/>
        </p:nvCxnSpPr>
        <p:spPr bwMode="auto">
          <a:xfrm>
            <a:off x="3038213" y="2206044"/>
            <a:ext cx="4961238" cy="8238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>
            <a:endCxn id="16" idx="1"/>
          </p:cNvCxnSpPr>
          <p:nvPr/>
        </p:nvCxnSpPr>
        <p:spPr bwMode="auto">
          <a:xfrm>
            <a:off x="3038213" y="3048363"/>
            <a:ext cx="4961238" cy="31257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>
            <a:endCxn id="14" idx="1"/>
          </p:cNvCxnSpPr>
          <p:nvPr/>
        </p:nvCxnSpPr>
        <p:spPr bwMode="auto">
          <a:xfrm>
            <a:off x="3038213" y="1600563"/>
            <a:ext cx="4961238" cy="8238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/>
          <p:cNvSpPr/>
          <p:nvPr/>
        </p:nvSpPr>
        <p:spPr bwMode="auto">
          <a:xfrm>
            <a:off x="5085316" y="1371963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by detector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085316" y="1977444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by detector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085316" y="284278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by detector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685516" y="1371963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on detector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685516" y="1977444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on detector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685516" y="284278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on detector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999451" y="1380201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</a:t>
            </a:r>
            <a:r>
              <a:rPr lang="en-US" dirty="0" smtClean="0"/>
              <a:t>etector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POL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999451" y="198568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/>
              <a:t>POL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7999451" y="2851020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/>
              <a:t>POL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3775090" y="1318116"/>
            <a:ext cx="663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20-80m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113598" y="1323564"/>
            <a:ext cx="381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7550311" y="1331170"/>
            <a:ext cx="381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GB" dirty="0"/>
          </a:p>
        </p:txBody>
      </p:sp>
      <p:cxnSp>
        <p:nvCxnSpPr>
          <p:cNvPr id="42" name="Straight Connector 41"/>
          <p:cNvCxnSpPr>
            <a:stCxn id="6" idx="3"/>
            <a:endCxn id="7" idx="1"/>
          </p:cNvCxnSpPr>
          <p:nvPr/>
        </p:nvCxnSpPr>
        <p:spPr bwMode="auto">
          <a:xfrm>
            <a:off x="1980681" y="2335972"/>
            <a:ext cx="219332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38044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Barrel Calorimeter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1920603" y="2190052"/>
            <a:ext cx="838200" cy="5334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12V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Power bank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4100476" y="1492742"/>
            <a:ext cx="838200" cy="1928019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In tower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Distribution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Monitoring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8" name="Straight Connector 47"/>
          <p:cNvCxnSpPr>
            <a:endCxn id="58" idx="1"/>
          </p:cNvCxnSpPr>
          <p:nvPr/>
        </p:nvCxnSpPr>
        <p:spPr bwMode="auto">
          <a:xfrm>
            <a:off x="4938676" y="2335062"/>
            <a:ext cx="2791836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>
            <a:endCxn id="59" idx="1"/>
          </p:cNvCxnSpPr>
          <p:nvPr/>
        </p:nvCxnSpPr>
        <p:spPr bwMode="auto">
          <a:xfrm>
            <a:off x="4938676" y="3182811"/>
            <a:ext cx="2791836" cy="17589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>
            <a:endCxn id="57" idx="1"/>
          </p:cNvCxnSpPr>
          <p:nvPr/>
        </p:nvCxnSpPr>
        <p:spPr bwMode="auto">
          <a:xfrm>
            <a:off x="4938676" y="1729581"/>
            <a:ext cx="2791836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Rectangle 53"/>
          <p:cNvSpPr/>
          <p:nvPr/>
        </p:nvSpPr>
        <p:spPr bwMode="auto">
          <a:xfrm>
            <a:off x="6416577" y="1492743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on detector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6416577" y="2098224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on detector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6416577" y="296356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on detector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7730512" y="1500981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</a:t>
            </a:r>
            <a:r>
              <a:rPr lang="en-US" dirty="0" smtClean="0"/>
              <a:t>etector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POL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7730512" y="210646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/>
              <a:t>POL</a:t>
            </a:r>
            <a:endParaRPr lang="en-GB" dirty="0"/>
          </a:p>
        </p:txBody>
      </p:sp>
      <p:sp>
        <p:nvSpPr>
          <p:cNvPr id="59" name="Rectangle 58"/>
          <p:cNvSpPr/>
          <p:nvPr/>
        </p:nvSpPr>
        <p:spPr bwMode="auto">
          <a:xfrm>
            <a:off x="7730512" y="2971800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/>
              <a:t>POL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3051899" y="2169487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5694755" y="1444344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15m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7281372" y="1451950"/>
            <a:ext cx="381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3m</a:t>
            </a:r>
            <a:endParaRPr lang="en-GB" dirty="0"/>
          </a:p>
        </p:txBody>
      </p:sp>
      <p:cxnSp>
        <p:nvCxnSpPr>
          <p:cNvPr id="65" name="Straight Connector 64"/>
          <p:cNvCxnSpPr>
            <a:stCxn id="46" idx="3"/>
            <a:endCxn id="47" idx="1"/>
          </p:cNvCxnSpPr>
          <p:nvPr/>
        </p:nvCxnSpPr>
        <p:spPr bwMode="auto">
          <a:xfrm>
            <a:off x="2758803" y="2456752"/>
            <a:ext cx="1341673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Content Placeholder 21"/>
          <p:cNvSpPr>
            <a:spLocks noGrp="1"/>
          </p:cNvSpPr>
          <p:nvPr>
            <p:ph idx="1"/>
          </p:nvPr>
        </p:nvSpPr>
        <p:spPr>
          <a:xfrm>
            <a:off x="742950" y="3978206"/>
            <a:ext cx="8089900" cy="2254566"/>
          </a:xfrm>
        </p:spPr>
        <p:txBody>
          <a:bodyPr/>
          <a:lstStyle/>
          <a:p>
            <a:r>
              <a:rPr lang="en-US" dirty="0" smtClean="0"/>
              <a:t>200kW</a:t>
            </a:r>
          </a:p>
          <a:p>
            <a:r>
              <a:rPr lang="en-US" dirty="0" smtClean="0"/>
              <a:t>This implementation</a:t>
            </a:r>
          </a:p>
          <a:p>
            <a:pPr lvl="1"/>
            <a:r>
              <a:rPr lang="en-US" dirty="0" smtClean="0"/>
              <a:t>implies radiation and magnetic field tolerance qualification of the active equipment</a:t>
            </a:r>
          </a:p>
        </p:txBody>
      </p:sp>
    </p:spTree>
    <p:extLst>
      <p:ext uri="{BB962C8B-B14F-4D97-AF65-F5344CB8AC3E}">
        <p14:creationId xmlns:p14="http://schemas.microsoft.com/office/powerpoint/2010/main" val="2439604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Calorimeter alt. 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838200" y="2190052"/>
            <a:ext cx="838200" cy="5334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12V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Power bank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8" name="Straight Connector 17"/>
          <p:cNvCxnSpPr>
            <a:endCxn id="15" idx="1"/>
          </p:cNvCxnSpPr>
          <p:nvPr/>
        </p:nvCxnSpPr>
        <p:spPr bwMode="auto">
          <a:xfrm>
            <a:off x="4648200" y="2335062"/>
            <a:ext cx="3741199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>
            <a:endCxn id="16" idx="1"/>
          </p:cNvCxnSpPr>
          <p:nvPr/>
        </p:nvCxnSpPr>
        <p:spPr bwMode="auto">
          <a:xfrm>
            <a:off x="4648200" y="3200400"/>
            <a:ext cx="3741199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>
            <a:endCxn id="14" idx="1"/>
          </p:cNvCxnSpPr>
          <p:nvPr/>
        </p:nvCxnSpPr>
        <p:spPr bwMode="auto">
          <a:xfrm flipV="1">
            <a:off x="4648200" y="1729581"/>
            <a:ext cx="3741199" cy="15293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6629400" y="1492743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 smtClean="0"/>
              <a:t>DCDC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6629400" y="2098224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 smtClean="0"/>
              <a:t>DCDC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6629400" y="296356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 smtClean="0"/>
              <a:t>DCDC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8389399" y="1500981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Local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Regulator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389399" y="210646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Local</a:t>
            </a:r>
          </a:p>
          <a:p>
            <a:r>
              <a:rPr lang="en-US" dirty="0"/>
              <a:t>Regulator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8389399" y="2971800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Local</a:t>
            </a:r>
          </a:p>
          <a:p>
            <a:r>
              <a:rPr lang="en-US" dirty="0"/>
              <a:t>Regulator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5441396" y="1399147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7771565" y="1451950"/>
            <a:ext cx="381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GB" dirty="0"/>
          </a:p>
        </p:txBody>
      </p:sp>
      <p:cxnSp>
        <p:nvCxnSpPr>
          <p:cNvPr id="42" name="Straight Connector 41"/>
          <p:cNvCxnSpPr>
            <a:stCxn id="6" idx="3"/>
          </p:cNvCxnSpPr>
          <p:nvPr/>
        </p:nvCxnSpPr>
        <p:spPr bwMode="auto">
          <a:xfrm flipV="1">
            <a:off x="1676400" y="2456751"/>
            <a:ext cx="838200" cy="1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3810000" y="1492742"/>
            <a:ext cx="838200" cy="1928019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Distribution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Monitoring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2971800" y="2456752"/>
            <a:ext cx="838200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2321151" y="2316251"/>
            <a:ext cx="838200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1821097" y="2014448"/>
            <a:ext cx="1912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 (fixed, </a:t>
            </a:r>
            <a:r>
              <a:rPr lang="en-US" dirty="0" err="1" smtClean="0"/>
              <a:t>disconnectable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742950" y="3978206"/>
            <a:ext cx="8089900" cy="2254566"/>
          </a:xfrm>
        </p:spPr>
        <p:txBody>
          <a:bodyPr/>
          <a:lstStyle/>
          <a:p>
            <a:r>
              <a:rPr lang="en-US" dirty="0" smtClean="0"/>
              <a:t>100kW + 100kW</a:t>
            </a:r>
          </a:p>
          <a:p>
            <a:r>
              <a:rPr lang="en-US" dirty="0" smtClean="0"/>
              <a:t>This implementation</a:t>
            </a:r>
          </a:p>
          <a:p>
            <a:pPr lvl="1"/>
            <a:r>
              <a:rPr lang="en-US" dirty="0" smtClean="0"/>
              <a:t>Allows operation only in a discrete number of positions, e.g. fully closed and fully opened</a:t>
            </a:r>
          </a:p>
        </p:txBody>
      </p:sp>
    </p:spTree>
    <p:extLst>
      <p:ext uri="{BB962C8B-B14F-4D97-AF65-F5344CB8AC3E}">
        <p14:creationId xmlns:p14="http://schemas.microsoft.com/office/powerpoint/2010/main" val="2725526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Endcap Calorimeter alt 2.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Bulk power discussion 20170913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M. Hansen, CERN, S. Lusin, UW/TC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838200" y="2033502"/>
            <a:ext cx="838200" cy="5334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12V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Power bank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8" name="Straight Connector 17"/>
          <p:cNvCxnSpPr>
            <a:endCxn id="15" idx="1"/>
          </p:cNvCxnSpPr>
          <p:nvPr/>
        </p:nvCxnSpPr>
        <p:spPr bwMode="auto">
          <a:xfrm>
            <a:off x="4648200" y="2178512"/>
            <a:ext cx="3741199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>
            <a:endCxn id="16" idx="1"/>
          </p:cNvCxnSpPr>
          <p:nvPr/>
        </p:nvCxnSpPr>
        <p:spPr bwMode="auto">
          <a:xfrm>
            <a:off x="4648200" y="3043850"/>
            <a:ext cx="3741199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>
            <a:endCxn id="14" idx="1"/>
          </p:cNvCxnSpPr>
          <p:nvPr/>
        </p:nvCxnSpPr>
        <p:spPr bwMode="auto">
          <a:xfrm flipV="1">
            <a:off x="4648200" y="1573031"/>
            <a:ext cx="3741199" cy="15293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6629400" y="1336193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 smtClean="0"/>
              <a:t>DCDC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6629400" y="1941674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/>
              <a:t>POL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6629400" y="280701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Detector</a:t>
            </a:r>
          </a:p>
          <a:p>
            <a:r>
              <a:rPr lang="en-US" dirty="0"/>
              <a:t>POL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8389399" y="1344431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Local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Regulator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389399" y="194991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Local</a:t>
            </a:r>
          </a:p>
          <a:p>
            <a:r>
              <a:rPr lang="en-US" dirty="0"/>
              <a:t>Regulator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8389399" y="2815250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Local</a:t>
            </a:r>
          </a:p>
          <a:p>
            <a:r>
              <a:rPr lang="en-US" dirty="0"/>
              <a:t>Regulator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5715000" y="2223662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7771565" y="1295400"/>
            <a:ext cx="381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GB" dirty="0"/>
          </a:p>
        </p:txBody>
      </p:sp>
      <p:cxnSp>
        <p:nvCxnSpPr>
          <p:cNvPr id="42" name="Straight Connector 41"/>
          <p:cNvCxnSpPr>
            <a:stCxn id="6" idx="3"/>
          </p:cNvCxnSpPr>
          <p:nvPr/>
        </p:nvCxnSpPr>
        <p:spPr bwMode="auto">
          <a:xfrm>
            <a:off x="1676400" y="2300202"/>
            <a:ext cx="1146699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2098454" y="1857898"/>
            <a:ext cx="1912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 (fixed, </a:t>
            </a:r>
            <a:r>
              <a:rPr lang="en-US" dirty="0" err="1" smtClean="0"/>
              <a:t>disconnectable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4419600" y="1336192"/>
            <a:ext cx="838200" cy="1928019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Patch panel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Distribution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Monitoring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3276600" y="2300202"/>
            <a:ext cx="1143000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2635702" y="2159701"/>
            <a:ext cx="838200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2133600" y="2895112"/>
            <a:ext cx="452120" cy="0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2146300" y="2300202"/>
            <a:ext cx="0" cy="597587"/>
          </a:xfrm>
          <a:prstGeom prst="line">
            <a:avLst/>
          </a:prstGeom>
          <a:solidFill>
            <a:schemeClr val="fol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3276600" y="2905135"/>
            <a:ext cx="1143000" cy="0"/>
          </a:xfrm>
          <a:prstGeom prst="line">
            <a:avLst/>
          </a:prstGeom>
          <a:solidFill>
            <a:schemeClr val="folHlink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21"/>
          <p:cNvSpPr/>
          <p:nvPr/>
        </p:nvSpPr>
        <p:spPr bwMode="auto">
          <a:xfrm>
            <a:off x="2585720" y="2666512"/>
            <a:ext cx="838200" cy="4572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Line</a:t>
            </a:r>
          </a:p>
          <a:p>
            <a:r>
              <a:rPr lang="en-US" dirty="0" smtClean="0"/>
              <a:t>Protection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3451349" y="2628136"/>
            <a:ext cx="934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35m (chain)</a:t>
            </a:r>
            <a:endParaRPr lang="en-GB" dirty="0"/>
          </a:p>
        </p:txBody>
      </p:sp>
      <p:sp>
        <p:nvSpPr>
          <p:cNvPr id="31" name="Content Placeholder 21"/>
          <p:cNvSpPr>
            <a:spLocks noGrp="1"/>
          </p:cNvSpPr>
          <p:nvPr>
            <p:ph idx="1"/>
          </p:nvPr>
        </p:nvSpPr>
        <p:spPr>
          <a:xfrm>
            <a:off x="742950" y="3978206"/>
            <a:ext cx="8089900" cy="2254566"/>
          </a:xfrm>
        </p:spPr>
        <p:txBody>
          <a:bodyPr/>
          <a:lstStyle/>
          <a:p>
            <a:r>
              <a:rPr lang="en-US" dirty="0"/>
              <a:t>100kW + 100kW</a:t>
            </a:r>
          </a:p>
          <a:p>
            <a:r>
              <a:rPr lang="en-US" dirty="0" smtClean="0"/>
              <a:t>This implementation</a:t>
            </a:r>
          </a:p>
          <a:p>
            <a:pPr lvl="1"/>
            <a:r>
              <a:rPr lang="en-US" dirty="0" smtClean="0"/>
              <a:t>Allows </a:t>
            </a:r>
            <a:r>
              <a:rPr lang="en-US" dirty="0"/>
              <a:t>full operation in </a:t>
            </a:r>
            <a:r>
              <a:rPr lang="en-US" dirty="0" smtClean="0"/>
              <a:t>a discrete number of positions, e.g. fully closed and fully opened and partial operation, e.g. monitoring, in any position</a:t>
            </a:r>
          </a:p>
        </p:txBody>
      </p:sp>
    </p:spTree>
    <p:extLst>
      <p:ext uri="{BB962C8B-B14F-4D97-AF65-F5344CB8AC3E}">
        <p14:creationId xmlns:p14="http://schemas.microsoft.com/office/powerpoint/2010/main" val="67526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About 12V; not much higher at any time</a:t>
            </a:r>
          </a:p>
          <a:p>
            <a:pPr lvl="1"/>
            <a:r>
              <a:rPr lang="en-US" dirty="0" smtClean="0"/>
              <a:t>Modular</a:t>
            </a:r>
          </a:p>
          <a:p>
            <a:pPr lvl="1"/>
            <a:r>
              <a:rPr lang="en-US" dirty="0" smtClean="0"/>
              <a:t>High availability: configured for n+1 or n+2 redundancy</a:t>
            </a:r>
          </a:p>
          <a:p>
            <a:r>
              <a:rPr lang="en-US" dirty="0" smtClean="0"/>
              <a:t>Wishes</a:t>
            </a:r>
          </a:p>
          <a:p>
            <a:pPr lvl="1"/>
            <a:r>
              <a:rPr lang="en-US" dirty="0" smtClean="0"/>
              <a:t>Light and compact</a:t>
            </a:r>
          </a:p>
          <a:p>
            <a:pPr lvl="2"/>
            <a:r>
              <a:rPr lang="en-US" dirty="0" smtClean="0"/>
              <a:t>To make carrying around less demanding</a:t>
            </a:r>
          </a:p>
          <a:p>
            <a:pPr lvl="1"/>
            <a:r>
              <a:rPr lang="en-US" dirty="0" smtClean="0"/>
              <a:t>Affordable</a:t>
            </a:r>
          </a:p>
          <a:p>
            <a:pPr lvl="2"/>
            <a:r>
              <a:rPr lang="en-US" dirty="0" smtClean="0"/>
              <a:t>Low cost would not hurt unless quality suffers</a:t>
            </a:r>
          </a:p>
          <a:p>
            <a:pPr lvl="2"/>
            <a:r>
              <a:rPr lang="en-US" dirty="0" smtClean="0"/>
              <a:t>Generally means high volume COTS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325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addition…</a:t>
            </a:r>
          </a:p>
          <a:p>
            <a:pPr lvl="1"/>
            <a:r>
              <a:rPr lang="en-US" smtClean="0"/>
              <a:t>Sufficiently magnetic field tolerant</a:t>
            </a:r>
          </a:p>
          <a:p>
            <a:pPr lvl="2"/>
            <a:r>
              <a:rPr lang="en-US" smtClean="0"/>
              <a:t>200 Gauss &lt; Fringe field in CMS cavern &lt; 1100 Gauss</a:t>
            </a:r>
          </a:p>
          <a:p>
            <a:pPr lvl="3"/>
            <a:r>
              <a:rPr lang="en-US" smtClean="0"/>
              <a:t>200 Gauss in X0 and balconies, 1200 in towers around the crack between YB and YE</a:t>
            </a:r>
          </a:p>
          <a:p>
            <a:pPr lvl="2"/>
            <a:r>
              <a:rPr lang="en-US" smtClean="0"/>
              <a:t>Qualification procedure required</a:t>
            </a:r>
          </a:p>
          <a:p>
            <a:pPr lvl="1"/>
            <a:r>
              <a:rPr lang="en-US" smtClean="0"/>
              <a:t>Sufficiently radiation tolerant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Bulk power discussion 20170913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Hansen, CERN, S. Lusin, UW/TC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55833"/>
      </p:ext>
    </p:extLst>
  </p:cSld>
  <p:clrMapOvr>
    <a:masterClrMapping/>
  </p:clrMapOvr>
</p:sld>
</file>

<file path=ppt/theme/theme1.xml><?xml version="1.0" encoding="utf-8"?>
<a:theme xmlns:a="http://schemas.openxmlformats.org/drawingml/2006/main" name="!desktop.fo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!desktop.f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!desktop.fo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!desktop.fo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1574370532</TotalTime>
  <Pages>1</Pages>
  <Words>1163</Words>
  <Application>Microsoft Office PowerPoint</Application>
  <PresentationFormat>A4 Paper (210x297 mm)</PresentationFormat>
  <Paragraphs>300</Paragraphs>
  <Slides>23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Monotype Sorts</vt:lpstr>
      <vt:lpstr>Times New Roman</vt:lpstr>
      <vt:lpstr>!desktop.fol</vt:lpstr>
      <vt:lpstr>Bulk power for CMS 20170913</vt:lpstr>
      <vt:lpstr>Bulk power system</vt:lpstr>
      <vt:lpstr>Bulk power system</vt:lpstr>
      <vt:lpstr>Tracker</vt:lpstr>
      <vt:lpstr>Barrel Calorimeter</vt:lpstr>
      <vt:lpstr>Endcap Calorimeter alt. 1</vt:lpstr>
      <vt:lpstr>Endcap Calorimeter alt 2.</vt:lpstr>
      <vt:lpstr>Requirements</vt:lpstr>
      <vt:lpstr>Requirements</vt:lpstr>
      <vt:lpstr>UXC55</vt:lpstr>
      <vt:lpstr>Radiation levels</vt:lpstr>
      <vt:lpstr>PowerPoint Presentation</vt:lpstr>
      <vt:lpstr>Measurement of the fringe magnetic field (@3.8T)</vt:lpstr>
      <vt:lpstr>COTS Candidate / test engine</vt:lpstr>
      <vt:lpstr>PFE3000-12</vt:lpstr>
      <vt:lpstr>PFE3000-12</vt:lpstr>
      <vt:lpstr>Magnetic field test</vt:lpstr>
      <vt:lpstr>Magnetic field test</vt:lpstr>
      <vt:lpstr>Magnetic field test</vt:lpstr>
      <vt:lpstr>Front end power distribution</vt:lpstr>
      <vt:lpstr>Front end power distribution</vt:lpstr>
      <vt:lpstr>Plans</vt:lpstr>
      <vt:lpstr>Plans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subject>RE4 ESR</dc:subject>
  <dc:creator>Magnus Hansen</dc:creator>
  <cp:keywords>ESR;EDR follow-up</cp:keywords>
  <cp:lastModifiedBy>Magnus Hansen</cp:lastModifiedBy>
  <cp:revision>3655</cp:revision>
  <cp:lastPrinted>2015-10-26T12:22:16Z</cp:lastPrinted>
  <dcterms:created xsi:type="dcterms:W3CDTF">1999-04-07T17:38:41Z</dcterms:created>
  <dcterms:modified xsi:type="dcterms:W3CDTF">2017-09-13T16:40:52Z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3</vt:i4>
  </property>
  <property fmtid="{D5CDD505-2E9C-101B-9397-08002B2CF9AE}" pid="7" name="MailAddress">
    <vt:lpwstr>magnus.hansen@cern.ch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I:\Work</vt:lpwstr>
  </property>
</Properties>
</file>